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S" initials="TM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93" autoAdjust="0"/>
  </p:normalViewPr>
  <p:slideViewPr>
    <p:cSldViewPr snapToGrid="0">
      <p:cViewPr>
        <p:scale>
          <a:sx n="70" d="100"/>
          <a:sy n="70" d="100"/>
        </p:scale>
        <p:origin x="-1302" y="324"/>
      </p:cViewPr>
      <p:guideLst>
        <p:guide orient="horz" pos="1295"/>
        <p:guide pos="5431"/>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4" d="100"/>
          <a:sy n="94" d="100"/>
        </p:scale>
        <p:origin x="-17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847C7A5-2CC3-F54B-A217-D07ADA2B9AFD}" type="slidenum">
              <a:rPr lang="en-US" sz="1200" b="0">
                <a:solidFill>
                  <a:prstClr val="black"/>
                </a:solidFill>
              </a:rPr>
              <a:pPr eaLnBrk="1" hangingPunct="1">
                <a:defRPr/>
              </a:pPr>
              <a:t>1</a:t>
            </a:fld>
            <a:endParaRPr lang="en-US" sz="1200" b="0" dirty="0">
              <a:solidFill>
                <a:prstClr val="black"/>
              </a:solidFill>
            </a:endParaRPr>
          </a:p>
        </p:txBody>
      </p:sp>
      <p:sp>
        <p:nvSpPr>
          <p:cNvPr id="291843"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08530FE-248B-2340-AB27-30103903C81D}" type="slidenum">
              <a:rPr lang="en-US" sz="1200" b="0">
                <a:solidFill>
                  <a:prstClr val="black"/>
                </a:solidFill>
              </a:rPr>
              <a:pPr eaLnBrk="1" hangingPunct="1">
                <a:defRPr/>
              </a:pPr>
              <a:t>10</a:t>
            </a:fld>
            <a:endParaRPr lang="en-US" sz="1200" b="0" dirty="0">
              <a:solidFill>
                <a:prstClr val="black"/>
              </a:solidFill>
            </a:endParaRPr>
          </a:p>
        </p:txBody>
      </p:sp>
      <p:sp>
        <p:nvSpPr>
          <p:cNvPr id="31129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392430"/>
            <a:ext cx="5486711" cy="4114488"/>
          </a:xfrm>
        </p:spPr>
        <p:txBody>
          <a:bodyPr/>
          <a:lstStyle/>
          <a:p>
            <a:pPr eaLnBrk="1" hangingPunct="1">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The list of TCS food includes the following:</a:t>
            </a:r>
          </a:p>
          <a:p>
            <a:pPr marL="616894" lvl="1" indent="-168244">
              <a:buFont typeface="Arial" pitchFamily="34" charset="0"/>
              <a:buChar char="•"/>
              <a:defRPr/>
            </a:pPr>
            <a:r>
              <a:rPr lang="en-US" dirty="0" smtClean="0">
                <a:ea typeface="+mn-ea"/>
              </a:rPr>
              <a:t>Baked potatoes</a:t>
            </a:r>
          </a:p>
          <a:p>
            <a:pPr marL="616894" lvl="1" indent="-168244">
              <a:buFont typeface="Arial" pitchFamily="34" charset="0"/>
              <a:buChar char="•"/>
              <a:defRPr/>
            </a:pPr>
            <a:r>
              <a:rPr lang="en-US" dirty="0" smtClean="0">
                <a:ea typeface="+mn-ea"/>
              </a:rPr>
              <a:t>Heat-treated plant food, such as cooked rice, beans, and vegetables</a:t>
            </a:r>
          </a:p>
          <a:p>
            <a:pPr marL="616894" lvl="1" indent="-168244">
              <a:buFont typeface="Arial" pitchFamily="34" charset="0"/>
              <a:buChar char="•"/>
              <a:defRPr/>
            </a:pPr>
            <a:r>
              <a:rPr lang="en-US" dirty="0" smtClean="0">
                <a:ea typeface="+mn-ea"/>
              </a:rPr>
              <a:t>Tofu or other soy protein; synthetic ingredients, such as textured soy protein in meat alternatives</a:t>
            </a:r>
          </a:p>
          <a:p>
            <a:pPr marL="616894" lvl="1" indent="-168244">
              <a:buFont typeface="Arial" pitchFamily="34" charset="0"/>
              <a:buChar char="•"/>
              <a:defRPr/>
            </a:pPr>
            <a:r>
              <a:rPr lang="en-US" dirty="0" smtClean="0">
                <a:ea typeface="+mn-ea"/>
              </a:rPr>
              <a:t>Sprouts and sprout seeds</a:t>
            </a:r>
          </a:p>
          <a:p>
            <a:pPr marL="616894" lvl="1" indent="-168244">
              <a:buFont typeface="Arial" pitchFamily="34" charset="0"/>
              <a:buChar char="•"/>
              <a:defRPr/>
            </a:pPr>
            <a:r>
              <a:rPr lang="en-US" dirty="0" smtClean="0">
                <a:ea typeface="+mn-ea"/>
              </a:rPr>
              <a:t>Sliced melons; cut tomatoes; cut leafy greens</a:t>
            </a:r>
          </a:p>
          <a:p>
            <a:pPr marL="616894" lvl="1" indent="-168244">
              <a:buFont typeface="Arial" pitchFamily="34" charset="0"/>
              <a:buChar char="•"/>
              <a:defRPr/>
            </a:pPr>
            <a:r>
              <a:rPr lang="en-US" dirty="0" smtClean="0">
                <a:ea typeface="+mn-ea"/>
              </a:rPr>
              <a:t>Untreated garlic-and-oil mixtures</a:t>
            </a:r>
          </a:p>
          <a:p>
            <a:pPr>
              <a:defRPr/>
            </a:pPr>
            <a:endParaRPr lang="en-US" dirty="0" smtClean="0">
              <a:ea typeface="+mn-ea"/>
              <a:cs typeface="+mn-cs"/>
            </a:endParaRPr>
          </a:p>
          <a:p>
            <a:pPr>
              <a:defRPr/>
            </a:pPr>
            <a:endParaRPr lang="en-US" dirty="0" smtClean="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66050C8-A639-2E4F-BDDD-34D176703EE4}" type="slidenum">
              <a:rPr lang="en-US" sz="1200" b="0">
                <a:solidFill>
                  <a:prstClr val="black"/>
                </a:solidFill>
              </a:rPr>
              <a:pPr eaLnBrk="1" hangingPunct="1">
                <a:defRPr/>
              </a:pPr>
              <a:t>11</a:t>
            </a:fld>
            <a:endParaRPr lang="en-US" sz="1200" b="0" dirty="0">
              <a:solidFill>
                <a:prstClr val="black"/>
              </a:solidFill>
            </a:endParaRPr>
          </a:p>
        </p:txBody>
      </p:sp>
      <p:sp>
        <p:nvSpPr>
          <p:cNvPr id="312323" name="Rectangle 2"/>
          <p:cNvSpPr>
            <a:spLocks noGrp="1" noRot="1" noChangeAspect="1" noChangeArrowheads="1" noTextEdit="1"/>
          </p:cNvSpPr>
          <p:nvPr>
            <p:ph type="sldImg"/>
          </p:nvPr>
        </p:nvSpPr>
        <p:spPr>
          <a:xfrm>
            <a:off x="1143000" y="687388"/>
            <a:ext cx="4572000" cy="3429000"/>
          </a:xfrm>
          <a:ln/>
        </p:spPr>
      </p:sp>
      <p:sp>
        <p:nvSpPr>
          <p:cNvPr id="312324" name="Rectangle 3"/>
          <p:cNvSpPr>
            <a:spLocks noGrp="1" noChangeArrowheads="1"/>
          </p:cNvSpPr>
          <p:nvPr>
            <p:ph type="body" idx="1"/>
          </p:nvPr>
        </p:nvSpPr>
        <p:spPr>
          <a:xfrm>
            <a:off x="857250" y="4397115"/>
            <a:ext cx="5031685" cy="422223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p>
          <a:p>
            <a:pPr marL="112163" indent="-112163">
              <a:spcBef>
                <a:spcPct val="50000"/>
              </a:spcBef>
              <a:buSzPct val="80000"/>
              <a:buFontTx/>
              <a:buChar char="•"/>
              <a:defRPr/>
            </a:pPr>
            <a:r>
              <a:rPr lang="en-US" dirty="0">
                <a:latin typeface="Times New Roman" charset="0"/>
                <a:cs typeface="Times New Roman" charset="0"/>
              </a:rPr>
              <a:t>Like TCS food, ready-to-eat food also needs careful handling to prevent contamination. </a:t>
            </a:r>
          </a:p>
          <a:p>
            <a:pPr marL="112163" indent="-112163">
              <a:spcBef>
                <a:spcPct val="50000"/>
              </a:spcBef>
              <a:buSzPct val="80000"/>
              <a:defRPr/>
            </a:pPr>
            <a:endParaRPr lang="en-US" dirty="0">
              <a:latin typeface="Times New Roman" charset="0"/>
              <a:cs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CB17602-3C6D-A94E-9C70-79A4888EDDCB}" type="slidenum">
              <a:rPr lang="en-US" sz="1200" b="0">
                <a:solidFill>
                  <a:prstClr val="black"/>
                </a:solidFill>
              </a:rPr>
              <a:pPr eaLnBrk="1" hangingPunct="1">
                <a:defRPr/>
              </a:pPr>
              <a:t>12</a:t>
            </a:fld>
            <a:endParaRPr lang="en-US" sz="1200" b="0" dirty="0">
              <a:solidFill>
                <a:prstClr val="black"/>
              </a:solidFill>
            </a:endParaRPr>
          </a:p>
        </p:txBody>
      </p:sp>
      <p:sp>
        <p:nvSpPr>
          <p:cNvPr id="313347" name="Rectangle 2"/>
          <p:cNvSpPr>
            <a:spLocks noGrp="1" noRot="1" noChangeAspect="1" noChangeArrowheads="1" noTextEdit="1"/>
          </p:cNvSpPr>
          <p:nvPr>
            <p:ph type="sldImg"/>
          </p:nvPr>
        </p:nvSpPr>
        <p:spPr>
          <a:xfrm>
            <a:off x="1143000" y="687388"/>
            <a:ext cx="4572000" cy="3429000"/>
          </a:xfrm>
          <a:ln/>
        </p:spPr>
      </p:sp>
      <p:sp>
        <p:nvSpPr>
          <p:cNvPr id="313348" name="Rectangle 3"/>
          <p:cNvSpPr>
            <a:spLocks noGrp="1" noChangeArrowheads="1"/>
          </p:cNvSpPr>
          <p:nvPr>
            <p:ph type="body" idx="1"/>
          </p:nvPr>
        </p:nvSpPr>
        <p:spPr>
          <a:xfrm>
            <a:off x="857250" y="4397115"/>
            <a:ext cx="5031685" cy="422223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p>
          <a:p>
            <a:pPr marL="112163" indent="-112163">
              <a:spcBef>
                <a:spcPct val="50000"/>
              </a:spcBef>
              <a:buSzPct val="80000"/>
              <a:buFontTx/>
              <a:buChar char="•"/>
              <a:defRPr/>
            </a:pPr>
            <a:r>
              <a:rPr lang="en-US" dirty="0">
                <a:latin typeface="Times New Roman" charset="0"/>
                <a:cs typeface="Times New Roman" charset="0"/>
              </a:rPr>
              <a:t>Elderly people are at high risk </a:t>
            </a:r>
            <a:r>
              <a:rPr lang="en-US" dirty="0" smtClean="0">
                <a:latin typeface="Times New Roman" charset="0"/>
                <a:cs typeface="Times New Roman" charset="0"/>
              </a:rPr>
              <a:t>because</a:t>
            </a:r>
            <a:r>
              <a:rPr lang="en-US" baseline="0" dirty="0" smtClean="0">
                <a:latin typeface="Times New Roman" charset="0"/>
                <a:cs typeface="Times New Roman" charset="0"/>
              </a:rPr>
              <a:t> </a:t>
            </a:r>
            <a:r>
              <a:rPr lang="en-US" dirty="0" smtClean="0">
                <a:latin typeface="Times New Roman" charset="0"/>
                <a:cs typeface="Times New Roman" charset="0"/>
              </a:rPr>
              <a:t>their </a:t>
            </a:r>
            <a:r>
              <a:rPr lang="en-US" dirty="0">
                <a:latin typeface="Times New Roman" charset="0"/>
                <a:cs typeface="Times New Roman" charset="0"/>
              </a:rPr>
              <a:t>immune systems have weakened with age.</a:t>
            </a:r>
          </a:p>
          <a:p>
            <a:pPr marL="112163" indent="-112163">
              <a:spcBef>
                <a:spcPct val="50000"/>
              </a:spcBef>
              <a:buSzPct val="80000"/>
              <a:buFontTx/>
              <a:buChar char="•"/>
              <a:defRPr/>
            </a:pPr>
            <a:r>
              <a:rPr lang="en-US" dirty="0">
                <a:latin typeface="Times New Roman" charset="0"/>
                <a:cs typeface="Times New Roman" charset="0"/>
              </a:rPr>
              <a:t>Very young children are at high risk because they have not built up strong immune systems.</a:t>
            </a:r>
          </a:p>
          <a:p>
            <a:pPr marL="112163" indent="-112163">
              <a:spcBef>
                <a:spcPct val="50000"/>
              </a:spcBef>
              <a:buSzPct val="80000"/>
              <a:buFontTx/>
              <a:buChar char="•"/>
              <a:defRPr/>
            </a:pPr>
            <a:r>
              <a:rPr lang="en-US" dirty="0">
                <a:latin typeface="Times New Roman" charset="0"/>
                <a:cs typeface="Times New Roman" charset="0"/>
              </a:rPr>
              <a:t>People with compromised immune systems include: </a:t>
            </a:r>
          </a:p>
          <a:p>
            <a:pPr marL="560813" lvl="1" indent="-112163">
              <a:spcBef>
                <a:spcPct val="50000"/>
              </a:spcBef>
              <a:buSzPct val="80000"/>
              <a:buFontTx/>
              <a:buChar char="•"/>
              <a:defRPr/>
            </a:pPr>
            <a:r>
              <a:rPr lang="en-US" dirty="0">
                <a:latin typeface="Times New Roman" charset="0"/>
                <a:cs typeface="Times New Roman" charset="0"/>
              </a:rPr>
              <a:t>People with cancer or on chemotherapy </a:t>
            </a:r>
          </a:p>
          <a:p>
            <a:pPr marL="560813" lvl="1" indent="-112163">
              <a:spcBef>
                <a:spcPct val="50000"/>
              </a:spcBef>
              <a:buSzPct val="80000"/>
              <a:buFontTx/>
              <a:buChar char="•"/>
              <a:defRPr/>
            </a:pPr>
            <a:r>
              <a:rPr lang="en-US" dirty="0">
                <a:latin typeface="Times New Roman" charset="0"/>
                <a:cs typeface="Times New Roman" charset="0"/>
              </a:rPr>
              <a:t>People with HIV/AIDS </a:t>
            </a:r>
          </a:p>
          <a:p>
            <a:pPr marL="560813" lvl="1" indent="-112163">
              <a:spcBef>
                <a:spcPct val="50000"/>
              </a:spcBef>
              <a:buSzPct val="80000"/>
              <a:buFontTx/>
              <a:buChar char="•"/>
              <a:defRPr/>
            </a:pPr>
            <a:r>
              <a:rPr lang="en-US" dirty="0">
                <a:latin typeface="Times New Roman" charset="0"/>
                <a:cs typeface="Times New Roman" charset="0"/>
              </a:rPr>
              <a:t>Transplant recipients</a:t>
            </a:r>
          </a:p>
          <a:p>
            <a:pPr marL="560813" lvl="1" indent="-112163">
              <a:spcBef>
                <a:spcPct val="50000"/>
              </a:spcBef>
              <a:buSzPct val="80000"/>
              <a:buFontTx/>
              <a:buChar char="•"/>
              <a:defRPr/>
            </a:pPr>
            <a:r>
              <a:rPr lang="en-US" dirty="0">
                <a:latin typeface="Times New Roman" charset="0"/>
                <a:cs typeface="Times New Roman" charset="0"/>
              </a:rPr>
              <a:t>People taking certain medications</a:t>
            </a:r>
          </a:p>
          <a:p>
            <a:pPr marL="560813" lvl="1" indent="-112163">
              <a:spcBef>
                <a:spcPct val="50000"/>
              </a:spcBef>
              <a:buSzPct val="80000"/>
              <a:buFontTx/>
              <a:buChar char="•"/>
              <a:defRPr/>
            </a:pPr>
            <a:endParaRPr lang="en-US" dirty="0">
              <a:latin typeface="Times New Roman" charset="0"/>
              <a:cs typeface="Times New Roman" charset="0"/>
            </a:endParaRPr>
          </a:p>
          <a:p>
            <a:pPr marL="112163" indent="-112163">
              <a:spcBef>
                <a:spcPct val="50000"/>
              </a:spcBef>
              <a:buSzPct val="80000"/>
              <a:defRPr/>
            </a:pPr>
            <a:endParaRPr lang="en-US" dirty="0">
              <a:latin typeface="Times New Roman" charset="0"/>
              <a:cs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6F74875-4360-AE4A-AD62-455721A0AA44}" type="slidenum">
              <a:rPr lang="en-US" sz="1200" b="0">
                <a:solidFill>
                  <a:prstClr val="black"/>
                </a:solidFill>
              </a:rPr>
              <a:pPr eaLnBrk="1" hangingPunct="1">
                <a:defRPr/>
              </a:pPr>
              <a:t>13</a:t>
            </a:fld>
            <a:endParaRPr lang="en-US" sz="1200" b="0" dirty="0">
              <a:solidFill>
                <a:prstClr val="black"/>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smtClean="0">
                <a:latin typeface="Times New Roman" charset="0"/>
                <a:cs typeface="+mn-cs"/>
              </a:rPr>
              <a:t> Set </a:t>
            </a:r>
            <a:r>
              <a:rPr lang="en-US" dirty="0">
                <a:latin typeface="Times New Roman" charset="0"/>
                <a:cs typeface="+mn-cs"/>
              </a:rPr>
              <a:t>up standard operating procedures that focus on these areas. The ServSafe program will show you how to design these procedures.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B7FBDF0-6F5A-C749-80EC-650A4A5B5AF8}" type="slidenum">
              <a:rPr lang="en-US" sz="1200" b="0">
                <a:solidFill>
                  <a:prstClr val="black"/>
                </a:solidFill>
              </a:rPr>
              <a:pPr eaLnBrk="1" hangingPunct="1">
                <a:defRPr/>
              </a:pPr>
              <a:t>14</a:t>
            </a:fld>
            <a:endParaRPr lang="en-US" sz="1200" b="0" dirty="0">
              <a:solidFill>
                <a:prstClr val="black"/>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smtClean="0">
                <a:latin typeface="Times New Roman" charset="0"/>
                <a:cs typeface="+mn-cs"/>
              </a:rPr>
              <a:t> Managers </a:t>
            </a:r>
            <a:r>
              <a:rPr lang="en-US" dirty="0">
                <a:latin typeface="Times New Roman" charset="0"/>
                <a:cs typeface="+mn-cs"/>
              </a:rPr>
              <a:t>must set up standard operating procedures that focus on the measures listed on the slide. Then they must train their </a:t>
            </a:r>
            <a:r>
              <a:rPr lang="en-US" dirty="0" smtClean="0">
                <a:latin typeface="Times New Roman" charset="0"/>
                <a:cs typeface="+mn-cs"/>
              </a:rPr>
              <a:t>staff </a:t>
            </a:r>
            <a:r>
              <a:rPr lang="en-US" dirty="0">
                <a:latin typeface="Times New Roman" charset="0"/>
                <a:cs typeface="+mn-cs"/>
              </a:rPr>
              <a:t>on these procedures and monitor them to make sure the procedures are followed.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E9D3DF0-0258-2E44-87FB-D66B203585B3}" type="slidenum">
              <a:rPr lang="en-US" sz="1200" b="0">
                <a:solidFill>
                  <a:prstClr val="black"/>
                </a:solidFill>
              </a:rPr>
              <a:pPr eaLnBrk="1" hangingPunct="1">
                <a:defRPr/>
              </a:pPr>
              <a:t>15</a:t>
            </a:fld>
            <a:endParaRPr lang="en-US" sz="1200" b="0" dirty="0">
              <a:solidFill>
                <a:prstClr val="black"/>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endParaRPr lang="en-US" dirty="0">
              <a:latin typeface="Times New Roman" charset="0"/>
              <a:cs typeface="+mn-cs"/>
            </a:endParaRPr>
          </a:p>
          <a:p>
            <a:pPr eaLnBrk="1" hangingPunct="1">
              <a:buFontTx/>
              <a:buChar char="•"/>
              <a:defRPr/>
            </a:pPr>
            <a:r>
              <a:rPr lang="en-US" dirty="0">
                <a:latin typeface="Times New Roman" charset="0"/>
                <a:cs typeface="+mn-cs"/>
              </a:rPr>
              <a:t>The Food and Drug Administration (FDA) inspects all food except meat, poultry, and eggs. The agency also regulates food transported across state lines. In addition, the agency issues the </a:t>
            </a:r>
            <a:r>
              <a:rPr lang="en-US" i="1" dirty="0" smtClean="0">
                <a:latin typeface="Times New Roman" charset="0"/>
                <a:cs typeface="+mn-cs"/>
              </a:rPr>
              <a:t>FDA Food </a:t>
            </a:r>
            <a:r>
              <a:rPr lang="en-US" i="1" dirty="0">
                <a:latin typeface="Times New Roman" charset="0"/>
                <a:cs typeface="+mn-cs"/>
              </a:rPr>
              <a:t>Code</a:t>
            </a:r>
            <a:r>
              <a:rPr lang="en-US" dirty="0">
                <a:latin typeface="Times New Roman" charset="0"/>
                <a:cs typeface="+mn-cs"/>
              </a:rPr>
              <a:t>, which provides recommendations for food safety regulations</a:t>
            </a:r>
            <a:r>
              <a:rPr lang="en-US" dirty="0" smtClean="0">
                <a:latin typeface="Times New Roman" charset="0"/>
                <a:cs typeface="+mn-cs"/>
              </a:rPr>
              <a:t>. </a:t>
            </a:r>
            <a:endParaRPr lang="en-US" dirty="0">
              <a:latin typeface="Times New Roman" charset="0"/>
              <a:cs typeface="+mn-cs"/>
            </a:endParaRPr>
          </a:p>
          <a:p>
            <a:pPr eaLnBrk="1" hangingPunct="1">
              <a:buFontTx/>
              <a:buChar char="•"/>
              <a:defRPr/>
            </a:pPr>
            <a:r>
              <a:rPr lang="en-US" dirty="0">
                <a:latin typeface="Times New Roman" charset="0"/>
                <a:cs typeface="+mn-cs"/>
              </a:rPr>
              <a:t>The U.S. Department of Agriculture (USDA) regulates and inspects meat, poultry, and eggs. It also regulates food that crosses state boundaries or involves more than one state.</a:t>
            </a:r>
          </a:p>
          <a:p>
            <a:pPr eaLnBrk="1" hangingPunct="1">
              <a:buFontTx/>
              <a:buChar char="•"/>
              <a:defRPr/>
            </a:pPr>
            <a:r>
              <a:rPr lang="en-US" dirty="0">
                <a:latin typeface="Times New Roman" charset="0"/>
                <a:cs typeface="+mn-cs"/>
              </a:rPr>
              <a:t>Agencies such as the Centers for Disease Control and Prevention (CDC) and the U. S. Public Health Service (PHS) conduct research into the causes of </a:t>
            </a:r>
            <a:r>
              <a:rPr lang="en-US" dirty="0" smtClean="0">
                <a:latin typeface="Times New Roman" charset="0"/>
                <a:cs typeface="+mn-cs"/>
              </a:rPr>
              <a:t>foodborne-illness </a:t>
            </a:r>
            <a:r>
              <a:rPr lang="en-US" dirty="0">
                <a:latin typeface="Times New Roman" charset="0"/>
                <a:cs typeface="+mn-cs"/>
              </a:rPr>
              <a:t>outbreaks. </a:t>
            </a:r>
            <a:endParaRPr lang="en-US" b="1" dirty="0">
              <a:solidFill>
                <a:srgbClr val="FF3300"/>
              </a:solidFill>
              <a:latin typeface="Times New Roman" charset="0"/>
              <a:cs typeface="+mn-cs"/>
            </a:endParaRPr>
          </a:p>
          <a:p>
            <a:pPr eaLnBrk="1" hangingPunct="1">
              <a:buFontTx/>
              <a:buChar char="•"/>
              <a:defRPr/>
            </a:pPr>
            <a:r>
              <a:rPr lang="en-US" dirty="0">
                <a:latin typeface="Times New Roman" charset="0"/>
                <a:cs typeface="+mn-cs"/>
              </a:rPr>
              <a:t>State and local regulatory authorities write or adopt code that regulates retail and foodservice operations.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eaLnBrk="1" hangingPunct="1">
              <a:defRPr/>
            </a:pPr>
            <a:r>
              <a:rPr lang="en-US" b="1" dirty="0" smtClean="0">
                <a:latin typeface="Times New Roman" charset="0"/>
                <a:cs typeface="Times New Roman" charset="0"/>
              </a:rPr>
              <a:t>Instructor Notes</a:t>
            </a:r>
            <a:r>
              <a:rPr lang="en-US" b="1" dirty="0">
                <a:solidFill>
                  <a:srgbClr val="FF3300"/>
                </a:solidFill>
                <a:latin typeface="Times New Roman" charset="0"/>
                <a:ea typeface="ＭＳ Ｐゴシック" charset="0"/>
                <a:cs typeface="ＭＳ Ｐゴシック" charset="0"/>
              </a:rPr>
              <a:t> </a:t>
            </a:r>
            <a:endParaRPr lang="en-US" dirty="0">
              <a:latin typeface="Times New Roman" charset="0"/>
              <a:ea typeface="ＭＳ Ｐゴシック" charset="0"/>
              <a:cs typeface="ＭＳ Ｐゴシック" charset="0"/>
            </a:endParaRPr>
          </a:p>
          <a:p>
            <a:pPr eaLnBrk="1" hangingPunct="1">
              <a:buFontTx/>
              <a:buChar char="•"/>
              <a:defRPr/>
            </a:pPr>
            <a:r>
              <a:rPr lang="en-US" dirty="0">
                <a:latin typeface="Times New Roman" pitchFamily="18" charset="0"/>
                <a:ea typeface="ＭＳ Ｐゴシック" charset="0"/>
                <a:cs typeface="ＭＳ Ｐゴシック" charset="0"/>
              </a:rPr>
              <a:t>Review the content presented using the next several slides. </a:t>
            </a:r>
          </a:p>
          <a:p>
            <a:pPr marL="228999" indent="-228999" defTabSz="897301" fontAlgn="base">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and D on them. Have each student answer each question by holding up the correct letter.</a:t>
            </a:r>
          </a:p>
          <a:p>
            <a:pPr eaLnBrk="1" hangingPunct="1">
              <a:buFontTx/>
              <a:buChar char="•"/>
              <a:defRPr/>
            </a:pPr>
            <a:endParaRPr lang="en-US" dirty="0">
              <a:latin typeface="Times New Roman" pitchFamily="18" charset="0"/>
              <a:ea typeface="ＭＳ Ｐゴシック" charset="0"/>
              <a:cs typeface="ＭＳ Ｐゴシック" charset="0"/>
            </a:endParaRPr>
          </a:p>
          <a:p>
            <a:pPr eaLnBrk="1" hangingPunct="1">
              <a:buFontTx/>
              <a:buChar char="•"/>
              <a:defRPr/>
            </a:pPr>
            <a:endParaRPr lang="en-US" b="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a:t>
            </a:r>
            <a:r>
              <a:rPr lang="en-US" dirty="0" smtClean="0"/>
              <a:t>is B. The flour is not a TCS food.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a:t>
            </a:r>
            <a:r>
              <a:rPr lang="en-US" dirty="0" smtClean="0"/>
              <a:t>is A. The cut lettuce is a TCS food. All cut leafy greens are TCS foods.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is </a:t>
            </a:r>
            <a:r>
              <a:rPr lang="en-US" dirty="0" smtClean="0"/>
              <a:t>A. The sliced melon is a TCS food. All sliced melons are TCS foods.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charset="0"/>
                <a:ea typeface="ＭＳ Ｐゴシック" charset="0"/>
                <a:cs typeface="ＭＳ Ｐゴシック" charset="0"/>
              </a:rPr>
              <a:t>Play the </a:t>
            </a:r>
            <a:r>
              <a:rPr lang="en-US" i="1" dirty="0">
                <a:latin typeface="Times New Roman" charset="0"/>
                <a:ea typeface="ＭＳ Ｐゴシック" charset="0"/>
                <a:cs typeface="ＭＳ Ｐゴシック" charset="0"/>
              </a:rPr>
              <a:t>Introduction to Food Safety</a:t>
            </a:r>
            <a:r>
              <a:rPr lang="en-US" dirty="0">
                <a:latin typeface="Times New Roman" charset="0"/>
                <a:ea typeface="ＭＳ Ｐゴシック" charset="0"/>
                <a:cs typeface="ＭＳ Ｐゴシック" charset="0"/>
              </a:rPr>
              <a:t> DVD. </a:t>
            </a:r>
          </a:p>
          <a:p>
            <a:pPr marL="616894" lvl="1" indent="-168244">
              <a:spcBef>
                <a:spcPct val="50000"/>
              </a:spcBef>
              <a:buSzPct val="80000"/>
              <a:buFont typeface="Arial" pitchFamily="34" charset="0"/>
              <a:buChar char="•"/>
              <a:defRPr/>
            </a:pPr>
            <a:endParaRPr lang="en-US" dirty="0">
              <a:latin typeface="Times New Roman" charset="0"/>
              <a:ea typeface="ＭＳ Ｐゴシック" charset="0"/>
              <a:cs typeface="ＭＳ Ｐゴシック"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is </a:t>
            </a:r>
            <a:r>
              <a:rPr lang="en-US" dirty="0" smtClean="0"/>
              <a:t>A. The cooked beans are a TCS food. All heat-treated plant food, such as cooked rice, beans, and vegetables are TCS foods.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a:t>
            </a:r>
            <a:r>
              <a:rPr lang="en-US" dirty="0" smtClean="0"/>
              <a:t>is A. The baked potatoes are a TCS food. </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a:t>
            </a:r>
            <a:r>
              <a:rPr lang="en-US" dirty="0" smtClean="0"/>
              <a:t>is C. Sneezing or coughing on food can contaminate it. These habits are considered poor personal hygiene.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is </a:t>
            </a:r>
            <a:r>
              <a:rPr lang="en-US" dirty="0" smtClean="0"/>
              <a:t>B. Blood from raw meat stored above the lettuce has cross-contaminated it. A foodborne illness can occur anytime contaminated food touches or drips fluids onto cooked or ready-to-eat food. This is cross-contamination.</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a:t>The answer is </a:t>
            </a:r>
            <a:r>
              <a:rPr lang="en-US" dirty="0" smtClean="0"/>
              <a:t>A. The chicken has not been cooked to a temperature high enough to kill pathogens. At this point it has been time-temperature abused and could cause a foodborne illness if served. </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a:t>Instructor Notes</a:t>
            </a:r>
            <a:endParaRPr lang="en-US" dirty="0"/>
          </a:p>
          <a:p>
            <a:pPr marL="112163" indent="-112163">
              <a:buFontTx/>
              <a:buChar char="•"/>
            </a:pPr>
            <a:r>
              <a:rPr lang="en-US" dirty="0" smtClean="0"/>
              <a:t>The answer is D. The employee appears to only be wiping the prep table clean rather than washing, rinsing, and sanitizing it. This would be considered poor cleaning and sanitizing and could cause a foodborne illness.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Teach the additional content not included in the DVD by using the next several slides.</a:t>
            </a:r>
            <a:endParaRPr lang="en-US" b="0"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7AC8A17-ED1F-B24A-8892-65A566A862DF}" type="slidenum">
              <a:rPr lang="en-US" sz="1200" b="0">
                <a:solidFill>
                  <a:prstClr val="black"/>
                </a:solidFill>
              </a:rPr>
              <a:pPr eaLnBrk="1" hangingPunct="1">
                <a:defRPr/>
              </a:pPr>
              <a:t>4</a:t>
            </a:fld>
            <a:endParaRPr lang="en-US" sz="1200" b="0" dirty="0">
              <a:solidFill>
                <a:prstClr val="black"/>
              </a:solidFill>
            </a:endParaRPr>
          </a:p>
        </p:txBody>
      </p:sp>
      <p:sp>
        <p:nvSpPr>
          <p:cNvPr id="293891" name="Rectangle 2"/>
          <p:cNvSpPr>
            <a:spLocks noGrp="1" noRot="1" noChangeAspect="1" noChangeArrowheads="1" noTextEdit="1"/>
          </p:cNvSpPr>
          <p:nvPr>
            <p:ph type="sldImg"/>
          </p:nvPr>
        </p:nvSpPr>
        <p:spPr>
          <a:xfrm>
            <a:off x="1143000" y="687388"/>
            <a:ext cx="4572000" cy="342900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EB3BDE0-0320-AF48-91DE-B45C3EBD0330}" type="slidenum">
              <a:rPr lang="en-US" sz="1200" b="0">
                <a:solidFill>
                  <a:prstClr val="black"/>
                </a:solidFill>
              </a:rPr>
              <a:pPr eaLnBrk="1" hangingPunct="1">
                <a:defRPr/>
              </a:pPr>
              <a:t>5</a:t>
            </a:fld>
            <a:endParaRPr lang="en-US" sz="1200" b="0" dirty="0">
              <a:solidFill>
                <a:prstClr val="black"/>
              </a:solidFill>
            </a:endParaRPr>
          </a:p>
        </p:txBody>
      </p:sp>
      <p:sp>
        <p:nvSpPr>
          <p:cNvPr id="294915" name="Rectangle 2"/>
          <p:cNvSpPr>
            <a:spLocks noGrp="1" noRot="1" noChangeAspect="1" noChangeArrowheads="1" noTextEdit="1"/>
          </p:cNvSpPr>
          <p:nvPr>
            <p:ph type="sldImg"/>
          </p:nvPr>
        </p:nvSpPr>
        <p:spPr>
          <a:xfrm>
            <a:off x="1143000" y="687388"/>
            <a:ext cx="4572000" cy="3429000"/>
          </a:xfrm>
          <a:ln/>
        </p:spPr>
      </p:sp>
      <p:sp>
        <p:nvSpPr>
          <p:cNvPr id="294916" name="Rectangle 3"/>
          <p:cNvSpPr>
            <a:spLocks noGrp="1" noChangeArrowheads="1"/>
          </p:cNvSpPr>
          <p:nvPr>
            <p:ph type="body" idx="1"/>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defRPr/>
            </a:pPr>
            <a:r>
              <a:rPr lang="en-US" dirty="0">
                <a:latin typeface="Times New Roman" charset="0"/>
                <a:cs typeface="+mn-cs"/>
              </a:rPr>
              <a:t>Pressure to work quickly can make it hard to take the time to follow food safety practices.</a:t>
            </a:r>
          </a:p>
          <a:p>
            <a:pPr marL="112163" indent="-112163">
              <a:spcBef>
                <a:spcPct val="50000"/>
              </a:spcBef>
              <a:buSzPct val="80000"/>
              <a:buFontTx/>
              <a:buChar char="•"/>
              <a:defRPr/>
            </a:pPr>
            <a:r>
              <a:rPr lang="en-US" dirty="0" smtClean="0">
                <a:latin typeface="Times New Roman" charset="0"/>
                <a:cs typeface="+mn-cs"/>
              </a:rPr>
              <a:t>Your</a:t>
            </a:r>
            <a:r>
              <a:rPr lang="en-US" baseline="0" dirty="0" smtClean="0">
                <a:latin typeface="Times New Roman" charset="0"/>
                <a:cs typeface="+mn-cs"/>
              </a:rPr>
              <a:t> </a:t>
            </a:r>
            <a:r>
              <a:rPr lang="en-US" dirty="0" smtClean="0">
                <a:latin typeface="Times New Roman" charset="0"/>
                <a:cs typeface="+mn-cs"/>
              </a:rPr>
              <a:t>staff </a:t>
            </a:r>
            <a:r>
              <a:rPr lang="en-US" dirty="0">
                <a:latin typeface="Times New Roman" charset="0"/>
                <a:cs typeface="+mn-cs"/>
              </a:rPr>
              <a:t>may speak a different language than you do, which can make it difficult to communicate. Cultural differences can also influence how food handlers view food safety.</a:t>
            </a:r>
          </a:p>
          <a:p>
            <a:pPr marL="112163" indent="-112163">
              <a:spcBef>
                <a:spcPct val="50000"/>
              </a:spcBef>
              <a:buSzPct val="80000"/>
              <a:buFontTx/>
              <a:buChar char="•"/>
              <a:defRPr/>
            </a:pPr>
            <a:r>
              <a:rPr lang="en-US" dirty="0">
                <a:latin typeface="Times New Roman" charset="0"/>
                <a:cs typeface="+mn-cs"/>
              </a:rPr>
              <a:t>Staff often have different levels of education, making it more challenging to teach them food safety.</a:t>
            </a:r>
          </a:p>
          <a:p>
            <a:pPr marL="112163" indent="-112163">
              <a:spcBef>
                <a:spcPct val="50000"/>
              </a:spcBef>
              <a:buSzPct val="80000"/>
              <a:buFontTx/>
              <a:buChar char="•"/>
              <a:defRPr/>
            </a:pPr>
            <a:r>
              <a:rPr lang="en-US" dirty="0">
                <a:latin typeface="Times New Roman" charset="0"/>
                <a:cs typeface="+mn-cs"/>
              </a:rPr>
              <a:t>Illness-causing microorganisms are more frequently found on food that once was considered safe. </a:t>
            </a:r>
          </a:p>
          <a:p>
            <a:pPr marL="112163" indent="-112163">
              <a:spcBef>
                <a:spcPct val="50000"/>
              </a:spcBef>
              <a:buSzPct val="80000"/>
              <a:buFontTx/>
              <a:buChar char="•"/>
              <a:defRPr/>
            </a:pPr>
            <a:r>
              <a:rPr lang="en-US" dirty="0">
                <a:latin typeface="Times New Roman" charset="0"/>
                <a:cs typeface="+mn-cs"/>
              </a:rPr>
              <a:t>Food that is received from suppliers that are not practicing food safety can cause a foodborne-illness outbreak.</a:t>
            </a:r>
          </a:p>
          <a:p>
            <a:pPr marL="112163" indent="-112163">
              <a:spcBef>
                <a:spcPct val="50000"/>
              </a:spcBef>
              <a:buSzPct val="80000"/>
              <a:buFontTx/>
              <a:buChar char="•"/>
              <a:defRPr/>
            </a:pPr>
            <a:r>
              <a:rPr lang="en-US" dirty="0">
                <a:latin typeface="Times New Roman" charset="0"/>
                <a:cs typeface="+mn-cs"/>
              </a:rPr>
              <a:t>The number of customers at high risk for getting a foodborne illness is increasing. An example of this is the growing elderly population.</a:t>
            </a:r>
          </a:p>
          <a:p>
            <a:pPr marL="112163" indent="-112163">
              <a:spcBef>
                <a:spcPct val="50000"/>
              </a:spcBef>
              <a:buSzPct val="80000"/>
              <a:buFontTx/>
              <a:buChar char="•"/>
              <a:defRPr/>
            </a:pPr>
            <a:r>
              <a:rPr lang="en-US" dirty="0">
                <a:latin typeface="Times New Roman" charset="0"/>
                <a:cs typeface="+mn-cs"/>
              </a:rPr>
              <a:t>Training new staff leaves less time for food safety training.</a:t>
            </a:r>
          </a:p>
          <a:p>
            <a:pPr marL="112163" indent="-112163">
              <a:spcBef>
                <a:spcPct val="50000"/>
              </a:spcBef>
              <a:buSzPct val="80000"/>
              <a:buFontTx/>
              <a:buChar char="•"/>
              <a:defRPr/>
            </a:pPr>
            <a:r>
              <a:rPr lang="en-US" dirty="0">
                <a:latin typeface="Times New Roman" charset="0"/>
                <a:cs typeface="Times New Roman" charset="0"/>
              </a:rPr>
              <a:t>The ServSafe program will provide the tools needed to overcome the challenges in managing a good food safety program.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51E3F7E-E783-3240-95AF-4AB7832FB19C}" type="slidenum">
              <a:rPr lang="en-US" sz="1200" b="0">
                <a:solidFill>
                  <a:prstClr val="black"/>
                </a:solidFill>
              </a:rPr>
              <a:pPr eaLnBrk="1" hangingPunct="1">
                <a:defRPr/>
              </a:pPr>
              <a:t>6</a:t>
            </a:fld>
            <a:endParaRPr lang="en-US" sz="1200" b="0" dirty="0">
              <a:solidFill>
                <a:prstClr val="black"/>
              </a:solidFill>
            </a:endParaRPr>
          </a:p>
        </p:txBody>
      </p:sp>
      <p:sp>
        <p:nvSpPr>
          <p:cNvPr id="302083" name="Rectangle 2"/>
          <p:cNvSpPr>
            <a:spLocks noGrp="1" noRot="1" noChangeAspect="1" noChangeArrowheads="1" noTextEdit="1"/>
          </p:cNvSpPr>
          <p:nvPr>
            <p:ph type="sldImg"/>
          </p:nvPr>
        </p:nvSpPr>
        <p:spPr>
          <a:xfrm>
            <a:off x="1143000" y="687388"/>
            <a:ext cx="4572000" cy="3429000"/>
          </a:xfrm>
          <a:ln/>
        </p:spPr>
      </p:sp>
      <p:sp>
        <p:nvSpPr>
          <p:cNvPr id="302084" name="Rectangle 3"/>
          <p:cNvSpPr>
            <a:spLocks noGrp="1" noChangeArrowheads="1"/>
          </p:cNvSpPr>
          <p:nvPr>
            <p:ph type="body" idx="1"/>
          </p:nvPr>
        </p:nvSpPr>
        <p:spPr>
          <a:xfrm>
            <a:off x="860356" y="4392431"/>
            <a:ext cx="5028579"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dirty="0">
                <a:latin typeface="Times New Roman" charset="0"/>
                <a:cs typeface="+mn-cs"/>
              </a:rPr>
              <a:t> </a:t>
            </a:r>
            <a:r>
              <a:rPr lang="en-US" b="1" dirty="0">
                <a:latin typeface="Times New Roman" charset="0"/>
                <a:cs typeface="+mn-cs"/>
              </a:rPr>
              <a:t>Instructor Notes</a:t>
            </a:r>
          </a:p>
          <a:p>
            <a:pPr marL="112163" indent="-112163">
              <a:buFontTx/>
              <a:buChar char="•"/>
              <a:defRPr/>
            </a:pPr>
            <a:r>
              <a:rPr lang="en-US" dirty="0">
                <a:latin typeface="Times New Roman" charset="0"/>
                <a:cs typeface="+mn-cs"/>
              </a:rPr>
              <a:t>If food is not handled correctly, it can become unsafe. These are the five most common food-handling mistakes, or risk factors, that can </a:t>
            </a:r>
            <a:r>
              <a:rPr lang="en-US" dirty="0" smtClean="0">
                <a:latin typeface="Times New Roman" charset="0"/>
                <a:cs typeface="+mn-cs"/>
              </a:rPr>
              <a:t>cause </a:t>
            </a:r>
            <a:r>
              <a:rPr lang="en-US" dirty="0">
                <a:latin typeface="Times New Roman" charset="0"/>
                <a:cs typeface="+mn-cs"/>
              </a:rPr>
              <a:t>foodborne illness.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C823CBB-7B50-094E-842C-72FB4E7248B0}" type="slidenum">
              <a:rPr lang="en-US" sz="1200" b="0">
                <a:solidFill>
                  <a:prstClr val="black"/>
                </a:solidFill>
              </a:rPr>
              <a:pPr eaLnBrk="1" hangingPunct="1">
                <a:defRPr/>
              </a:pPr>
              <a:t>7</a:t>
            </a:fld>
            <a:endParaRPr lang="en-US" sz="1200" b="0" dirty="0">
              <a:solidFill>
                <a:prstClr val="black"/>
              </a:solidFill>
            </a:endParaRPr>
          </a:p>
        </p:txBody>
      </p:sp>
      <p:sp>
        <p:nvSpPr>
          <p:cNvPr id="303107" name="Rectangle 2"/>
          <p:cNvSpPr>
            <a:spLocks noGrp="1" noRot="1" noChangeAspect="1" noChangeArrowheads="1" noTextEdit="1"/>
          </p:cNvSpPr>
          <p:nvPr>
            <p:ph type="sldImg"/>
          </p:nvPr>
        </p:nvSpPr>
        <p:spPr>
          <a:xfrm>
            <a:off x="1143000" y="687388"/>
            <a:ext cx="4572000" cy="3429000"/>
          </a:xfrm>
          <a:ln/>
        </p:spPr>
      </p:sp>
      <p:sp>
        <p:nvSpPr>
          <p:cNvPr id="289796" name="Rectangle 3"/>
          <p:cNvSpPr>
            <a:spLocks noGrp="1" noChangeArrowheads="1"/>
          </p:cNvSpPr>
          <p:nvPr>
            <p:ph type="body" idx="1"/>
          </p:nvPr>
        </p:nvSpPr>
        <p:spPr>
          <a:xfrm>
            <a:off x="857250" y="4393992"/>
            <a:ext cx="5031685" cy="4112926"/>
          </a:xfrm>
        </p:spPr>
        <p:txBody>
          <a:bodyPr/>
          <a:lstStyle/>
          <a:p>
            <a:pPr defTabSz="112163">
              <a:defRPr/>
            </a:pPr>
            <a:r>
              <a:rPr lang="en-US" b="1" dirty="0" smtClean="0">
                <a:ea typeface="+mn-ea"/>
                <a:cs typeface="Times New Roman" pitchFamily="18" charset="0"/>
              </a:rPr>
              <a:t>Instructor Notes</a:t>
            </a:r>
            <a:r>
              <a:rPr lang="en-US" b="1" dirty="0" smtClean="0">
                <a:solidFill>
                  <a:srgbClr val="FF3300"/>
                </a:solidFill>
                <a:ea typeface="+mn-ea"/>
                <a:cs typeface="+mn-cs"/>
              </a:rPr>
              <a:t> </a:t>
            </a:r>
          </a:p>
          <a:p>
            <a:pPr marL="112163" indent="-112163">
              <a:buFontTx/>
              <a:buChar char="•"/>
              <a:defRPr/>
            </a:pPr>
            <a:r>
              <a:rPr lang="en-US" dirty="0" smtClean="0">
                <a:ea typeface="+mn-ea"/>
                <a:cs typeface="+mn-cs"/>
              </a:rPr>
              <a:t>Except for purchasing food from unsafe sources, each risk factor for foodborne illness is related to four main factors: time-temperature abuse, cross-contamination, poor personal hygiene, and poor cleaning and sanitizing.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922DE44-EF50-504F-9558-C6A94E84CD77}" type="slidenum">
              <a:rPr lang="en-US" sz="1200" b="0">
                <a:solidFill>
                  <a:prstClr val="black"/>
                </a:solidFill>
              </a:rPr>
              <a:pPr eaLnBrk="1" hangingPunct="1">
                <a:defRPr/>
              </a:pPr>
              <a:t>8</a:t>
            </a:fld>
            <a:endParaRPr lang="en-US" sz="1200" b="0" dirty="0">
              <a:solidFill>
                <a:prstClr val="black"/>
              </a:solidFill>
            </a:endParaRPr>
          </a:p>
        </p:txBody>
      </p:sp>
      <p:sp>
        <p:nvSpPr>
          <p:cNvPr id="309251"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58C7992-9B9C-774E-BE31-025C21694271}" type="slidenum">
              <a:rPr lang="en-US" sz="1200" b="0">
                <a:solidFill>
                  <a:prstClr val="black"/>
                </a:solidFill>
              </a:rPr>
              <a:pPr eaLnBrk="1" hangingPunct="1">
                <a:defRPr/>
              </a:pPr>
              <a:t>9</a:t>
            </a:fld>
            <a:endParaRPr lang="en-US" sz="1200" b="0" dirty="0">
              <a:solidFill>
                <a:prstClr val="black"/>
              </a:solidFill>
            </a:endParaRPr>
          </a:p>
        </p:txBody>
      </p:sp>
      <p:sp>
        <p:nvSpPr>
          <p:cNvPr id="310275"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57250" y="4392430"/>
            <a:ext cx="5486711" cy="4114488"/>
          </a:xfrm>
        </p:spPr>
        <p:txBody>
          <a:bodyPr/>
          <a:lstStyle/>
          <a:p>
            <a:pPr eaLnBrk="1" hangingPunct="1">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The list of TCS food includes the following:</a:t>
            </a:r>
          </a:p>
          <a:p>
            <a:pPr marL="616894" lvl="1" indent="-168244">
              <a:buFont typeface="Arial" pitchFamily="34" charset="0"/>
              <a:buChar char="•"/>
              <a:defRPr/>
            </a:pPr>
            <a:r>
              <a:rPr lang="en-US" dirty="0" smtClean="0">
                <a:ea typeface="+mn-ea"/>
              </a:rPr>
              <a:t>Milk and dairy products</a:t>
            </a:r>
          </a:p>
          <a:p>
            <a:pPr marL="616894" lvl="1" indent="-168244">
              <a:buFont typeface="Arial" pitchFamily="34" charset="0"/>
              <a:buChar char="•"/>
              <a:defRPr/>
            </a:pPr>
            <a:r>
              <a:rPr lang="en-US" dirty="0" smtClean="0">
                <a:ea typeface="+mn-ea"/>
              </a:rPr>
              <a:t>Shell eggs (except those treated to eliminate nontyphoidal </a:t>
            </a:r>
            <a:r>
              <a:rPr lang="en-US" i="1" dirty="0" smtClean="0">
                <a:ea typeface="+mn-ea"/>
              </a:rPr>
              <a:t>Salmonella</a:t>
            </a:r>
            <a:r>
              <a:rPr lang="en-US" dirty="0" smtClean="0">
                <a:ea typeface="+mn-ea"/>
              </a:rPr>
              <a:t>)</a:t>
            </a:r>
          </a:p>
          <a:p>
            <a:pPr marL="616894" lvl="1" indent="-168244">
              <a:buFont typeface="Arial" pitchFamily="34" charset="0"/>
              <a:buChar char="•"/>
              <a:defRPr/>
            </a:pPr>
            <a:r>
              <a:rPr lang="en-US" dirty="0" smtClean="0">
                <a:ea typeface="+mn-ea"/>
              </a:rPr>
              <a:t>Meat: beef, pork, and lamb</a:t>
            </a:r>
          </a:p>
          <a:p>
            <a:pPr marL="616894" lvl="1" indent="-168244">
              <a:buFont typeface="Arial" pitchFamily="34" charset="0"/>
              <a:buChar char="•"/>
              <a:defRPr/>
            </a:pPr>
            <a:r>
              <a:rPr lang="en-US" dirty="0" smtClean="0">
                <a:ea typeface="+mn-ea"/>
              </a:rPr>
              <a:t>Poultry</a:t>
            </a:r>
          </a:p>
          <a:p>
            <a:pPr marL="616894" lvl="1" indent="-168244">
              <a:buFont typeface="Arial" pitchFamily="34" charset="0"/>
              <a:buChar char="•"/>
              <a:defRPr/>
            </a:pPr>
            <a:r>
              <a:rPr lang="en-US" dirty="0" smtClean="0">
                <a:ea typeface="+mn-ea"/>
              </a:rPr>
              <a:t>Fish</a:t>
            </a:r>
          </a:p>
          <a:p>
            <a:pPr marL="616894" lvl="1" indent="-168244">
              <a:buFont typeface="Arial" pitchFamily="34" charset="0"/>
              <a:buChar char="•"/>
              <a:defRPr/>
            </a:pPr>
            <a:r>
              <a:rPr lang="en-US" dirty="0" smtClean="0">
                <a:ea typeface="+mn-ea"/>
              </a:rPr>
              <a:t>Shellfish and crustaceans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29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29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20036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11945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5959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360927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6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13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5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1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29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26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0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1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3082" name="Pictur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275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42.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0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2771" name="Rectangle 3"/>
          <p:cNvSpPr>
            <a:spLocks noGrp="1" noChangeArrowheads="1"/>
          </p:cNvSpPr>
          <p:nvPr>
            <p:ph idx="1"/>
          </p:nvPr>
        </p:nvSpPr>
        <p:spPr>
          <a:xfrm>
            <a:off x="390525" y="1143000"/>
            <a:ext cx="8258175" cy="532939"/>
          </a:xfrm>
        </p:spPr>
        <p:txBody>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latin typeface="Arial Narrow" charset="0"/>
            </a:endParaRPr>
          </a:p>
        </p:txBody>
      </p:sp>
      <p:sp>
        <p:nvSpPr>
          <p:cNvPr id="3277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1-10</a:t>
            </a:r>
          </a:p>
        </p:txBody>
      </p:sp>
      <p:pic>
        <p:nvPicPr>
          <p:cNvPr id="11"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9924" y="2057400"/>
            <a:ext cx="1906151" cy="132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1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28448" y="2057400"/>
            <a:ext cx="1893454"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3801" y="2057399"/>
            <a:ext cx="1912496" cy="133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2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59923" y="3587750"/>
            <a:ext cx="1906153" cy="132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Picture 21"/>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623897" y="3587750"/>
            <a:ext cx="1902557"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2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96134" y="3587750"/>
            <a:ext cx="1907830" cy="133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93151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Ready-to-Eat Food</a:t>
            </a:r>
          </a:p>
        </p:txBody>
      </p:sp>
      <p:sp>
        <p:nvSpPr>
          <p:cNvPr id="30724" name="Rectangle 10"/>
          <p:cNvSpPr>
            <a:spLocks noGrp="1" noChangeArrowheads="1"/>
          </p:cNvSpPr>
          <p:nvPr>
            <p:ph idx="1"/>
          </p:nvPr>
        </p:nvSpPr>
        <p:spPr>
          <a:xfrm>
            <a:off x="375409" y="1112772"/>
            <a:ext cx="7316789" cy="5257800"/>
          </a:xfrm>
        </p:spPr>
        <p:txBody>
          <a:bodyPr/>
          <a:lstStyle/>
          <a:p>
            <a:pPr marL="0" lvl="1" indent="0" eaLnBrk="1" hangingPunct="1">
              <a:spcBef>
                <a:spcPct val="100000"/>
              </a:spcBef>
              <a:buClr>
                <a:srgbClr val="009DDC"/>
              </a:buClr>
              <a:buFont typeface="Wingdings" pitchFamily="2" charset="2"/>
              <a:buNone/>
              <a:defRPr/>
            </a:pPr>
            <a:r>
              <a:rPr lang="en-US" sz="2400" b="1" dirty="0">
                <a:solidFill>
                  <a:srgbClr val="005CAB"/>
                </a:solidFill>
                <a:ea typeface="+mn-ea"/>
                <a:cs typeface="+mn-cs"/>
              </a:rPr>
              <a:t>Ready-to-eat food is food that can be eaten without </a:t>
            </a:r>
            <a:r>
              <a:rPr lang="en-US" sz="2400" b="1" dirty="0" smtClean="0">
                <a:solidFill>
                  <a:srgbClr val="005CAB"/>
                </a:solidFill>
                <a:ea typeface="+mn-ea"/>
                <a:cs typeface="+mn-cs"/>
              </a:rPr>
              <a:t>further:</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Preparation</a:t>
            </a:r>
          </a:p>
          <a:p>
            <a:pPr marL="347472" lvl="1" indent="-347472" eaLnBrk="1" hangingPunct="1">
              <a:lnSpc>
                <a:spcPct val="100000"/>
              </a:lnSpc>
              <a:spcBef>
                <a:spcPts val="900"/>
              </a:spcBef>
              <a:buFont typeface="Wingdings" pitchFamily="2" charset="2"/>
              <a:buChar char="l"/>
              <a:defRPr/>
            </a:pPr>
            <a:r>
              <a:rPr lang="en-US" dirty="0" smtClean="0"/>
              <a:t>Washing</a:t>
            </a:r>
          </a:p>
          <a:p>
            <a:pPr marL="347472" lvl="1" indent="-347472" eaLnBrk="1" hangingPunct="1">
              <a:lnSpc>
                <a:spcPct val="100000"/>
              </a:lnSpc>
              <a:spcBef>
                <a:spcPts val="900"/>
              </a:spcBef>
              <a:buFont typeface="Wingdings" pitchFamily="2" charset="2"/>
              <a:buChar char="l"/>
              <a:defRPr/>
            </a:pPr>
            <a:r>
              <a:rPr lang="en-US" dirty="0" smtClean="0"/>
              <a:t>Cooking</a:t>
            </a:r>
          </a:p>
          <a:p>
            <a:pPr marL="0" indent="0" eaLnBrk="1" hangingPunct="1">
              <a:buFont typeface="Wingdings" pitchFamily="2" charset="2"/>
              <a:buNone/>
              <a:defRPr/>
            </a:pPr>
            <a:r>
              <a:rPr lang="en-US" dirty="0" smtClean="0">
                <a:ea typeface="+mn-ea"/>
                <a:cs typeface="+mn-cs"/>
              </a:rPr>
              <a:t>Ready-to-eat food includes:</a:t>
            </a:r>
          </a:p>
          <a:p>
            <a:pPr marL="347472" lvl="1" indent="-347472" eaLnBrk="1" hangingPunct="1">
              <a:lnSpc>
                <a:spcPct val="100000"/>
              </a:lnSpc>
              <a:spcBef>
                <a:spcPts val="900"/>
              </a:spcBef>
              <a:buFont typeface="Wingdings" pitchFamily="2" charset="2"/>
              <a:buChar char="l"/>
              <a:defRPr/>
            </a:pPr>
            <a:r>
              <a:rPr lang="en-US" dirty="0" smtClean="0"/>
              <a:t>Cooked food</a:t>
            </a:r>
          </a:p>
          <a:p>
            <a:pPr marL="347472" lvl="1" indent="-347472" eaLnBrk="1" hangingPunct="1">
              <a:lnSpc>
                <a:spcPct val="100000"/>
              </a:lnSpc>
              <a:spcBef>
                <a:spcPts val="900"/>
              </a:spcBef>
              <a:buFont typeface="Wingdings" pitchFamily="2" charset="2"/>
              <a:buChar char="l"/>
              <a:defRPr/>
            </a:pPr>
            <a:r>
              <a:rPr lang="en-US" dirty="0" smtClean="0"/>
              <a:t>Washed fruit and vegetables</a:t>
            </a:r>
          </a:p>
          <a:p>
            <a:pPr marL="347472" lvl="1" indent="-347472" eaLnBrk="1" hangingPunct="1">
              <a:lnSpc>
                <a:spcPct val="100000"/>
              </a:lnSpc>
              <a:spcBef>
                <a:spcPts val="900"/>
              </a:spcBef>
              <a:buFont typeface="Wingdings" pitchFamily="2" charset="2"/>
              <a:buChar char="l"/>
              <a:defRPr/>
            </a:pPr>
            <a:r>
              <a:rPr lang="en-US" dirty="0" smtClean="0"/>
              <a:t>Deli meat</a:t>
            </a:r>
          </a:p>
          <a:p>
            <a:pPr marL="347472" lvl="1" indent="-347472" eaLnBrk="1" hangingPunct="1">
              <a:lnSpc>
                <a:spcPct val="100000"/>
              </a:lnSpc>
              <a:spcBef>
                <a:spcPts val="900"/>
              </a:spcBef>
              <a:buFont typeface="Wingdings" pitchFamily="2" charset="2"/>
              <a:buChar char="l"/>
              <a:defRPr/>
            </a:pPr>
            <a:r>
              <a:rPr lang="en-US" dirty="0" smtClean="0"/>
              <a:t>Bakery items</a:t>
            </a:r>
          </a:p>
          <a:p>
            <a:pPr marL="347472" lvl="1" indent="-347472" eaLnBrk="1" hangingPunct="1">
              <a:lnSpc>
                <a:spcPct val="100000"/>
              </a:lnSpc>
              <a:spcBef>
                <a:spcPts val="900"/>
              </a:spcBef>
              <a:buFont typeface="Wingdings" pitchFamily="2" charset="2"/>
              <a:buChar char="l"/>
              <a:defRPr/>
            </a:pPr>
            <a:r>
              <a:rPr lang="en-US" dirty="0" smtClean="0"/>
              <a:t>Sugar, spices, and seasonings</a:t>
            </a:r>
          </a:p>
          <a:p>
            <a:pPr marL="571500" lvl="1" indent="-457200" eaLnBrk="1" hangingPunct="1">
              <a:buFont typeface="Wingdings" pitchFamily="2" charset="2"/>
              <a:buChar char="l"/>
              <a:defRPr/>
            </a:pPr>
            <a:endParaRPr lang="en-US" dirty="0" smtClean="0"/>
          </a:p>
        </p:txBody>
      </p:sp>
      <p:sp>
        <p:nvSpPr>
          <p:cNvPr id="33796"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a:t>
            </a:r>
          </a:p>
        </p:txBody>
      </p:sp>
    </p:spTree>
    <p:extLst>
      <p:ext uri="{BB962C8B-B14F-4D97-AF65-F5344CB8AC3E}">
        <p14:creationId xmlns:p14="http://schemas.microsoft.com/office/powerpoint/2010/main" val="1303184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9"/>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Populations at High Risk for Foodborne Illnesses</a:t>
            </a:r>
          </a:p>
        </p:txBody>
      </p:sp>
      <p:sp>
        <p:nvSpPr>
          <p:cNvPr id="30724" name="Rectangle 10"/>
          <p:cNvSpPr>
            <a:spLocks noGrp="1" noChangeArrowheads="1"/>
          </p:cNvSpPr>
          <p:nvPr>
            <p:ph idx="1"/>
          </p:nvPr>
        </p:nvSpPr>
        <p:spPr>
          <a:xfrm>
            <a:off x="390525" y="1143000"/>
            <a:ext cx="5212080" cy="3789362"/>
          </a:xfrm>
        </p:spPr>
        <p:txBody>
          <a:bodyPr/>
          <a:lstStyle/>
          <a:p>
            <a:pPr marL="0" indent="0" eaLnBrk="1" hangingPunct="1">
              <a:buFont typeface="Wingdings" pitchFamily="2" charset="2"/>
              <a:buNone/>
              <a:defRPr/>
            </a:pPr>
            <a:r>
              <a:rPr lang="en-US" dirty="0" smtClean="0">
                <a:ea typeface="+mn-ea"/>
                <a:cs typeface="+mn-cs"/>
              </a:rPr>
              <a:t>These people have a higher risk of getting a foodborne illness:</a:t>
            </a:r>
          </a:p>
          <a:p>
            <a:pPr marL="347472" lvl="1" indent="-347472" eaLnBrk="1" hangingPunct="1">
              <a:lnSpc>
                <a:spcPct val="100000"/>
              </a:lnSpc>
              <a:spcBef>
                <a:spcPts val="900"/>
              </a:spcBef>
              <a:buFont typeface="Wingdings" pitchFamily="2" charset="2"/>
              <a:buChar char="l"/>
              <a:defRPr/>
            </a:pPr>
            <a:r>
              <a:rPr lang="en-US" dirty="0" smtClean="0"/>
              <a:t>Elderly people</a:t>
            </a:r>
          </a:p>
          <a:p>
            <a:pPr marL="347472" lvl="1" indent="-347472" eaLnBrk="1" hangingPunct="1">
              <a:lnSpc>
                <a:spcPct val="100000"/>
              </a:lnSpc>
              <a:spcBef>
                <a:spcPts val="900"/>
              </a:spcBef>
              <a:buFont typeface="Wingdings" pitchFamily="2" charset="2"/>
              <a:buChar char="l"/>
              <a:defRPr/>
            </a:pPr>
            <a:r>
              <a:rPr lang="en-US" dirty="0" smtClean="0"/>
              <a:t>Preschool-age children</a:t>
            </a:r>
          </a:p>
          <a:p>
            <a:pPr marL="347472" lvl="1" indent="-347472" eaLnBrk="1" hangingPunct="1">
              <a:lnSpc>
                <a:spcPct val="100000"/>
              </a:lnSpc>
              <a:spcBef>
                <a:spcPts val="900"/>
              </a:spcBef>
              <a:buFont typeface="Wingdings" pitchFamily="2" charset="2"/>
              <a:buChar char="l"/>
              <a:defRPr/>
            </a:pPr>
            <a:r>
              <a:rPr lang="en-US" dirty="0" smtClean="0"/>
              <a:t>People with compromised immune systems </a:t>
            </a:r>
          </a:p>
          <a:p>
            <a:pPr marL="114300" lvl="1" indent="0" eaLnBrk="1" hangingPunct="1">
              <a:buFont typeface="Wingdings" pitchFamily="2" charset="2"/>
              <a:buNone/>
              <a:defRPr/>
            </a:pPr>
            <a:endParaRPr lang="en-US" dirty="0" smtClean="0"/>
          </a:p>
        </p:txBody>
      </p:sp>
      <p:sp>
        <p:nvSpPr>
          <p:cNvPr id="34822"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1-12</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2450592"/>
            <a:ext cx="2103120" cy="108500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084" y="3657600"/>
            <a:ext cx="2099662" cy="108679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355" y="1243013"/>
            <a:ext cx="2103119" cy="1092433"/>
          </a:xfrm>
          <a:prstGeom prst="rect">
            <a:avLst/>
          </a:prstGeom>
        </p:spPr>
      </p:pic>
    </p:spTree>
    <p:extLst>
      <p:ext uri="{BB962C8B-B14F-4D97-AF65-F5344CB8AC3E}">
        <p14:creationId xmlns:p14="http://schemas.microsoft.com/office/powerpoint/2010/main" val="3968445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35845"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1-13</a:t>
            </a:r>
          </a:p>
        </p:txBody>
      </p:sp>
      <p:sp>
        <p:nvSpPr>
          <p:cNvPr id="6" name="Rectangle 3"/>
          <p:cNvSpPr txBox="1">
            <a:spLocks noChangeArrowheads="1"/>
          </p:cNvSpPr>
          <p:nvPr/>
        </p:nvSpPr>
        <p:spPr bwMode="auto">
          <a:xfrm>
            <a:off x="390525" y="1143000"/>
            <a:ext cx="6629400" cy="37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995363" indent="-419100" algn="l" rtl="0" eaLnBrk="0" fontAlgn="base" hangingPunct="0">
              <a:lnSpc>
                <a:spcPct val="90000"/>
              </a:lnSpc>
              <a:spcBef>
                <a:spcPct val="500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447800" indent="-419100" algn="l" rtl="0" eaLnBrk="0" fontAlgn="base" hangingPunct="0">
              <a:lnSpc>
                <a:spcPct val="90000"/>
              </a:lnSpc>
              <a:spcBef>
                <a:spcPct val="500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dirty="0" smtClean="0">
                <a:solidFill>
                  <a:srgbClr val="005CAB"/>
                </a:solidFill>
                <a:ea typeface="+mn-ea"/>
              </a:rPr>
              <a:t>Focus on these measures: </a:t>
            </a:r>
          </a:p>
          <a:p>
            <a:pPr marL="347472" lvl="1" indent="-347472" eaLnBrk="1" hangingPunct="1">
              <a:lnSpc>
                <a:spcPct val="100000"/>
              </a:lnSpc>
              <a:spcBef>
                <a:spcPts val="900"/>
              </a:spcBef>
              <a:defRPr/>
            </a:pPr>
            <a:r>
              <a:rPr lang="en-US" dirty="0"/>
              <a:t>Controlling time and </a:t>
            </a:r>
            <a:r>
              <a:rPr lang="en-US" dirty="0" smtClean="0"/>
              <a:t>temperature</a:t>
            </a:r>
            <a:endParaRPr lang="en-US" dirty="0"/>
          </a:p>
          <a:p>
            <a:pPr marL="347472" lvl="1" indent="-347472" eaLnBrk="1" hangingPunct="1">
              <a:lnSpc>
                <a:spcPct val="100000"/>
              </a:lnSpc>
              <a:spcBef>
                <a:spcPts val="900"/>
              </a:spcBef>
              <a:defRPr/>
            </a:pPr>
            <a:r>
              <a:rPr lang="en-US" dirty="0"/>
              <a:t>Preventing cross-contamination</a:t>
            </a:r>
          </a:p>
          <a:p>
            <a:pPr marL="347472" lvl="1" indent="-347472" eaLnBrk="1" hangingPunct="1">
              <a:lnSpc>
                <a:spcPct val="100000"/>
              </a:lnSpc>
              <a:spcBef>
                <a:spcPts val="900"/>
              </a:spcBef>
              <a:defRPr/>
            </a:pPr>
            <a:r>
              <a:rPr lang="en-US" dirty="0"/>
              <a:t>Practicing personal hygiene</a:t>
            </a:r>
          </a:p>
          <a:p>
            <a:pPr marL="347472" lvl="1" indent="-347472" eaLnBrk="1" hangingPunct="1">
              <a:lnSpc>
                <a:spcPct val="100000"/>
              </a:lnSpc>
              <a:spcBef>
                <a:spcPts val="900"/>
              </a:spcBef>
              <a:defRPr/>
            </a:pPr>
            <a:r>
              <a:rPr lang="en-US" dirty="0"/>
              <a:t>Purchasing from approved, reputable suppliers</a:t>
            </a:r>
          </a:p>
          <a:p>
            <a:pPr marL="347472" lvl="1" indent="-347472" eaLnBrk="1" hangingPunct="1">
              <a:lnSpc>
                <a:spcPct val="100000"/>
              </a:lnSpc>
              <a:spcBef>
                <a:spcPts val="900"/>
              </a:spcBef>
              <a:defRPr/>
            </a:pPr>
            <a:r>
              <a:rPr lang="en-US" dirty="0"/>
              <a:t>Cleaning and sanitizing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1402080"/>
          </a:xfrm>
          <a:prstGeom prst="rect">
            <a:avLst/>
          </a:prstGeom>
        </p:spPr>
      </p:pic>
    </p:spTree>
    <p:extLst>
      <p:ext uri="{BB962C8B-B14F-4D97-AF65-F5344CB8AC3E}">
        <p14:creationId xmlns:p14="http://schemas.microsoft.com/office/powerpoint/2010/main" val="4200081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12772"/>
            <a:ext cx="5172075" cy="4983163"/>
          </a:xfrm>
        </p:spPr>
        <p:txBody>
          <a:bodyPr/>
          <a:lstStyle/>
          <a:p>
            <a:pPr marL="0" lvl="1" indent="0" eaLnBrk="1" hangingPunct="1">
              <a:buFont typeface="Wingdings" pitchFamily="2" charset="2"/>
              <a:buNone/>
              <a:defRPr/>
            </a:pPr>
            <a:r>
              <a:rPr lang="en-US" sz="2400" b="1" dirty="0">
                <a:solidFill>
                  <a:srgbClr val="005CAB"/>
                </a:solidFill>
                <a:ea typeface="+mn-ea"/>
                <a:cs typeface="+mn-cs"/>
              </a:rPr>
              <a:t>Training and </a:t>
            </a:r>
            <a:r>
              <a:rPr lang="en-US" sz="2400" b="1" dirty="0" smtClean="0">
                <a:solidFill>
                  <a:srgbClr val="005CAB"/>
                </a:solidFill>
                <a:ea typeface="+mn-ea"/>
                <a:cs typeface="+mn-cs"/>
              </a:rPr>
              <a:t>monitoring:</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Train staff to follow food safety procedures</a:t>
            </a:r>
          </a:p>
          <a:p>
            <a:pPr marL="347472" lvl="1" indent="-347472" eaLnBrk="1" hangingPunct="1">
              <a:lnSpc>
                <a:spcPct val="100000"/>
              </a:lnSpc>
              <a:spcBef>
                <a:spcPts val="900"/>
              </a:spcBef>
              <a:buFont typeface="Wingdings" pitchFamily="2" charset="2"/>
              <a:buChar char="l"/>
              <a:defRPr/>
            </a:pPr>
            <a:r>
              <a:rPr lang="en-US" dirty="0" smtClean="0"/>
              <a:t>Provide initial and ongoing training</a:t>
            </a:r>
          </a:p>
          <a:p>
            <a:pPr marL="347472" lvl="1" indent="-347472" eaLnBrk="1" hangingPunct="1">
              <a:lnSpc>
                <a:spcPct val="100000"/>
              </a:lnSpc>
              <a:spcBef>
                <a:spcPts val="900"/>
              </a:spcBef>
              <a:buFont typeface="Wingdings" pitchFamily="2" charset="2"/>
              <a:buChar char="l"/>
              <a:defRPr/>
            </a:pPr>
            <a:r>
              <a:rPr lang="en-US" dirty="0" smtClean="0"/>
              <a:t>Provide all staff with general food </a:t>
            </a:r>
            <a:br>
              <a:rPr lang="en-US" dirty="0" smtClean="0"/>
            </a:br>
            <a:r>
              <a:rPr lang="en-US" dirty="0" smtClean="0"/>
              <a:t>safety knowledge</a:t>
            </a:r>
          </a:p>
          <a:p>
            <a:pPr marL="347472" lvl="1" indent="-347472" eaLnBrk="1" hangingPunct="1">
              <a:lnSpc>
                <a:spcPct val="100000"/>
              </a:lnSpc>
              <a:spcBef>
                <a:spcPts val="900"/>
              </a:spcBef>
              <a:buFont typeface="Wingdings" pitchFamily="2" charset="2"/>
              <a:buChar char="l"/>
              <a:defRPr/>
            </a:pPr>
            <a:r>
              <a:rPr lang="en-US" dirty="0" smtClean="0"/>
              <a:t>Provide job specific food safety training </a:t>
            </a:r>
          </a:p>
          <a:p>
            <a:pPr marL="347472" lvl="1" indent="-347472" eaLnBrk="1" hangingPunct="1">
              <a:lnSpc>
                <a:spcPct val="100000"/>
              </a:lnSpc>
              <a:spcBef>
                <a:spcPts val="900"/>
              </a:spcBef>
              <a:buFont typeface="Wingdings" pitchFamily="2" charset="2"/>
              <a:buChar char="l"/>
              <a:defRPr/>
            </a:pPr>
            <a:r>
              <a:rPr lang="en-US" dirty="0" smtClean="0"/>
              <a:t>Retrain staff regularly</a:t>
            </a:r>
          </a:p>
          <a:p>
            <a:pPr marL="347472" lvl="1" indent="-347472" eaLnBrk="1" hangingPunct="1">
              <a:lnSpc>
                <a:spcPct val="100000"/>
              </a:lnSpc>
              <a:spcBef>
                <a:spcPts val="900"/>
              </a:spcBef>
              <a:buFont typeface="Wingdings" pitchFamily="2" charset="2"/>
              <a:buChar char="l"/>
              <a:defRPr/>
            </a:pPr>
            <a:r>
              <a:rPr lang="en-US" dirty="0" smtClean="0"/>
              <a:t>Monitor staff to make sure they are following procedures</a:t>
            </a:r>
          </a:p>
          <a:p>
            <a:pPr marL="347472" lvl="1" indent="-347472" eaLnBrk="1" hangingPunct="1">
              <a:lnSpc>
                <a:spcPct val="100000"/>
              </a:lnSpc>
              <a:spcBef>
                <a:spcPts val="900"/>
              </a:spcBef>
              <a:buFont typeface="Wingdings" pitchFamily="2" charset="2"/>
              <a:buChar char="l"/>
              <a:defRPr/>
            </a:pPr>
            <a:r>
              <a:rPr lang="en-US" dirty="0" smtClean="0"/>
              <a:t>Document training</a:t>
            </a:r>
          </a:p>
        </p:txBody>
      </p:sp>
      <p:sp>
        <p:nvSpPr>
          <p:cNvPr id="3686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403" y="1244038"/>
            <a:ext cx="2100072" cy="1412222"/>
          </a:xfrm>
          <a:prstGeom prst="rect">
            <a:avLst/>
          </a:prstGeom>
        </p:spPr>
      </p:pic>
    </p:spTree>
    <p:extLst>
      <p:ext uri="{BB962C8B-B14F-4D97-AF65-F5344CB8AC3E}">
        <p14:creationId xmlns:p14="http://schemas.microsoft.com/office/powerpoint/2010/main" val="519123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12772"/>
            <a:ext cx="6629400" cy="3789362"/>
          </a:xfrm>
        </p:spPr>
        <p:txBody>
          <a:bodyPr/>
          <a:lstStyle/>
          <a:p>
            <a:pPr marL="0" lvl="1" indent="0" eaLnBrk="1" hangingPunct="1">
              <a:buFont typeface="Wingdings" pitchFamily="2" charset="2"/>
              <a:buNone/>
              <a:defRPr/>
            </a:pPr>
            <a:r>
              <a:rPr lang="en-US" sz="2400" b="1" dirty="0">
                <a:solidFill>
                  <a:srgbClr val="005CAB"/>
                </a:solidFill>
                <a:ea typeface="+mn-ea"/>
                <a:cs typeface="+mn-cs"/>
              </a:rPr>
              <a:t>Government </a:t>
            </a:r>
            <a:r>
              <a:rPr lang="en-US" sz="2400" b="1" dirty="0" smtClean="0">
                <a:solidFill>
                  <a:srgbClr val="005CAB"/>
                </a:solidFill>
                <a:ea typeface="+mn-ea"/>
                <a:cs typeface="+mn-cs"/>
              </a:rPr>
              <a:t>agencies: </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The Food and Drug Administration (FDA)</a:t>
            </a:r>
          </a:p>
          <a:p>
            <a:pPr marL="347472" lvl="1" indent="-347472" eaLnBrk="1" hangingPunct="1">
              <a:lnSpc>
                <a:spcPct val="100000"/>
              </a:lnSpc>
              <a:spcBef>
                <a:spcPts val="900"/>
              </a:spcBef>
              <a:buFont typeface="Wingdings" pitchFamily="2" charset="2"/>
              <a:buChar char="l"/>
              <a:defRPr/>
            </a:pPr>
            <a:r>
              <a:rPr lang="en-US" dirty="0" smtClean="0"/>
              <a:t>U.S. Department of Agriculture (USDA)</a:t>
            </a:r>
          </a:p>
          <a:p>
            <a:pPr marL="347472" lvl="1" indent="-347472" eaLnBrk="1" hangingPunct="1">
              <a:lnSpc>
                <a:spcPct val="100000"/>
              </a:lnSpc>
              <a:spcBef>
                <a:spcPts val="900"/>
              </a:spcBef>
              <a:buFont typeface="Wingdings" pitchFamily="2" charset="2"/>
              <a:buChar char="l"/>
              <a:defRPr/>
            </a:pPr>
            <a:r>
              <a:rPr lang="en-US" dirty="0" smtClean="0"/>
              <a:t>Centers for Disease Control and Prevention (CDC)</a:t>
            </a:r>
          </a:p>
          <a:p>
            <a:pPr marL="347472" lvl="1" indent="-347472" eaLnBrk="1" hangingPunct="1">
              <a:lnSpc>
                <a:spcPct val="100000"/>
              </a:lnSpc>
              <a:spcBef>
                <a:spcPts val="900"/>
              </a:spcBef>
              <a:buFont typeface="Wingdings" pitchFamily="2" charset="2"/>
              <a:buChar char="l"/>
              <a:defRPr/>
            </a:pPr>
            <a:r>
              <a:rPr lang="en-US" dirty="0" smtClean="0"/>
              <a:t>U.S. Public Health Service (PHS)</a:t>
            </a:r>
          </a:p>
          <a:p>
            <a:pPr marL="347472" lvl="1" indent="-347472" eaLnBrk="1" hangingPunct="1">
              <a:lnSpc>
                <a:spcPct val="100000"/>
              </a:lnSpc>
              <a:spcBef>
                <a:spcPts val="900"/>
              </a:spcBef>
              <a:buFont typeface="Wingdings" pitchFamily="2" charset="2"/>
              <a:buChar char="l"/>
              <a:defRPr/>
            </a:pPr>
            <a:r>
              <a:rPr lang="en-US" dirty="0" smtClean="0"/>
              <a:t>State and loca</a:t>
            </a:r>
            <a:r>
              <a:rPr lang="en-US" dirty="0"/>
              <a:t>l</a:t>
            </a:r>
            <a:r>
              <a:rPr lang="en-US" dirty="0" smtClean="0"/>
              <a:t> regulatory authorities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1-15</a:t>
            </a:r>
          </a:p>
        </p:txBody>
      </p:sp>
    </p:spTree>
    <p:extLst>
      <p:ext uri="{BB962C8B-B14F-4D97-AF65-F5344CB8AC3E}">
        <p14:creationId xmlns:p14="http://schemas.microsoft.com/office/powerpoint/2010/main" val="2239532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1-16</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val="1611478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8"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pic>
        <p:nvPicPr>
          <p:cNvPr id="1026" name="Picture 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442" y="185896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2" name="Rectangle 3"/>
          <p:cNvSpPr txBox="1">
            <a:spLocks noChangeArrowheads="1"/>
          </p:cNvSpPr>
          <p:nvPr/>
        </p:nvSpPr>
        <p:spPr bwMode="auto">
          <a:xfrm>
            <a:off x="473442" y="4602162"/>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Flour</a:t>
            </a:r>
            <a:endParaRPr lang="en-US" sz="2400" b="1" dirty="0">
              <a:solidFill>
                <a:srgbClr val="005CAB"/>
              </a:solidFill>
              <a:ea typeface="+mn-ea"/>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1-17</a:t>
            </a:r>
          </a:p>
        </p:txBody>
      </p:sp>
    </p:spTree>
    <p:extLst>
      <p:ext uri="{BB962C8B-B14F-4D97-AF65-F5344CB8AC3E}">
        <p14:creationId xmlns:p14="http://schemas.microsoft.com/office/powerpoint/2010/main" val="190785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101831"/>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328" y="1865032"/>
            <a:ext cx="2743200" cy="273106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bwMode="auto">
          <a:xfrm>
            <a:off x="473074" y="4609655"/>
            <a:ext cx="27444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Cut lettuce</a:t>
            </a:r>
            <a:endParaRPr lang="en-US" sz="2400" b="1" dirty="0">
              <a:solidFill>
                <a:srgbClr val="005CAB"/>
              </a:solidFill>
              <a:ea typeface="+mn-ea"/>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1-18</a:t>
            </a:r>
          </a:p>
        </p:txBody>
      </p:sp>
      <p:sp>
        <p:nvSpPr>
          <p:cNvPr id="11"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val="590168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075" y="18604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bwMode="auto">
          <a:xfrm>
            <a:off x="473075" y="4611242"/>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Sliced melon</a:t>
            </a:r>
            <a:endParaRPr lang="en-US" sz="2400" b="1" dirty="0">
              <a:solidFill>
                <a:srgbClr val="005CAB"/>
              </a:solidFill>
              <a:ea typeface="+mn-ea"/>
            </a:endParaRP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1-19</a:t>
            </a:r>
          </a:p>
        </p:txBody>
      </p:sp>
      <p:sp>
        <p:nvSpPr>
          <p:cNvPr id="10"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val="2994665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1</a:t>
            </a:r>
            <a:r>
              <a:rPr lang="en-US" sz="1200" b="0" dirty="0" smtClean="0">
                <a:solidFill>
                  <a:srgbClr val="000000"/>
                </a:solidFill>
              </a:rPr>
              <a:t>-2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DVD</a:t>
            </a:r>
            <a:endParaRPr lang="en-US" dirty="0">
              <a:latin typeface="Arial Narrow" charset="0"/>
              <a:cs typeface="+mj-cs"/>
            </a:endParaRPr>
          </a:p>
        </p:txBody>
      </p:sp>
    </p:spTree>
    <p:extLst>
      <p:ext uri="{BB962C8B-B14F-4D97-AF65-F5344CB8AC3E}">
        <p14:creationId xmlns:p14="http://schemas.microsoft.com/office/powerpoint/2010/main" val="2820731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9" name="Rectangle 3"/>
          <p:cNvSpPr txBox="1">
            <a:spLocks noChangeArrowheads="1"/>
          </p:cNvSpPr>
          <p:nvPr/>
        </p:nvSpPr>
        <p:spPr bwMode="auto">
          <a:xfrm>
            <a:off x="473075" y="4613276"/>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Cooked beans</a:t>
            </a:r>
            <a:endParaRPr lang="en-US" sz="2400" b="1" dirty="0">
              <a:solidFill>
                <a:srgbClr val="005CAB"/>
              </a:solidFill>
              <a:ea typeface="+mn-ea"/>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075" y="185896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1-20</a:t>
            </a:r>
          </a:p>
        </p:txBody>
      </p:sp>
      <p:sp>
        <p:nvSpPr>
          <p:cNvPr id="11"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val="2420879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197673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329160"/>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Does it need time and temperature control to keep it safe?</a:t>
            </a:r>
            <a:endParaRPr lang="en-US" sz="2400" b="1" dirty="0">
              <a:solidFill>
                <a:srgbClr val="005CAB"/>
              </a:solidFill>
              <a:ea typeface="+mn-ea"/>
              <a:cs typeface="+mn-cs"/>
            </a:endParaRPr>
          </a:p>
        </p:txBody>
      </p:sp>
      <p:sp>
        <p:nvSpPr>
          <p:cNvPr id="9" name="Rectangle 3"/>
          <p:cNvSpPr txBox="1">
            <a:spLocks noChangeArrowheads="1"/>
          </p:cNvSpPr>
          <p:nvPr/>
        </p:nvSpPr>
        <p:spPr bwMode="auto">
          <a:xfrm>
            <a:off x="473075" y="4611177"/>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pitchFamily="2" charset="2"/>
              <a:buNone/>
              <a:defRPr/>
            </a:pPr>
            <a:r>
              <a:rPr lang="en-US" sz="2400" b="1" dirty="0" smtClean="0">
                <a:solidFill>
                  <a:srgbClr val="005CAB"/>
                </a:solidFill>
                <a:ea typeface="+mn-ea"/>
              </a:rPr>
              <a:t>Baked potatoes</a:t>
            </a:r>
            <a:endParaRPr lang="en-US" sz="2400" b="1" dirty="0">
              <a:solidFill>
                <a:srgbClr val="005CAB"/>
              </a:solidFill>
              <a:ea typeface="+mn-ea"/>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075" y="186131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a:t>
            </a:r>
          </a:p>
        </p:txBody>
      </p:sp>
      <p:sp>
        <p:nvSpPr>
          <p:cNvPr id="11"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val="465545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A. </a:t>
            </a:r>
            <a:r>
              <a:rPr lang="en-US" sz="2400" b="1" dirty="0" smtClean="0">
                <a:solidFill>
                  <a:srgbClr val="000000"/>
                </a:solidFill>
              </a:rPr>
              <a:t>Time-temperature abuse</a:t>
            </a:r>
            <a:endParaRPr lang="en-US" sz="2400" b="1"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B. </a:t>
            </a:r>
            <a:r>
              <a:rPr lang="en-US" sz="2400" b="1" dirty="0" smtClean="0">
                <a:solidFill>
                  <a:srgbClr val="000000"/>
                </a:solidFill>
              </a:rPr>
              <a:t>Cross-contamination</a:t>
            </a:r>
            <a:endParaRPr lang="en-US" sz="2400" b="1" dirty="0">
              <a:solidFill>
                <a:srgbClr val="000000"/>
              </a:solidFill>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C. Poor personal </a:t>
            </a:r>
            <a:r>
              <a:rPr lang="en-US" sz="2400" b="1" dirty="0">
                <a:solidFill>
                  <a:srgbClr val="000000"/>
                </a:solidFill>
              </a:rPr>
              <a:t>h</a:t>
            </a:r>
            <a:r>
              <a:rPr lang="en-US" sz="2400" b="1" dirty="0" smtClean="0">
                <a:solidFill>
                  <a:srgbClr val="000000"/>
                </a:solidFill>
              </a:rPr>
              <a:t>ygiene</a:t>
            </a:r>
            <a:endParaRPr lang="en-US" sz="2400" b="1"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D. Poor cleaning and sanitizing</a:t>
            </a:r>
            <a:endParaRPr lang="en-US" sz="2400" b="1" dirty="0">
              <a:solidFill>
                <a:srgbClr val="00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075" y="185261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val="428624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A. </a:t>
            </a:r>
            <a:r>
              <a:rPr lang="en-US" sz="2400" b="1" dirty="0" smtClean="0">
                <a:solidFill>
                  <a:srgbClr val="000000"/>
                </a:solidFill>
              </a:rPr>
              <a:t>Time-temperature abuse</a:t>
            </a:r>
            <a:endParaRPr lang="en-US" sz="2400" b="1"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B. </a:t>
            </a:r>
            <a:r>
              <a:rPr lang="en-US" sz="2400" b="1" dirty="0" smtClean="0">
                <a:solidFill>
                  <a:srgbClr val="000000"/>
                </a:solidFill>
              </a:rPr>
              <a:t>Cross-contamination</a:t>
            </a:r>
            <a:endParaRPr lang="en-US" sz="2400" b="1" dirty="0">
              <a:solidFill>
                <a:srgbClr val="000000"/>
              </a:solidFill>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C. Poor personal </a:t>
            </a:r>
            <a:r>
              <a:rPr lang="en-US" sz="2400" b="1" dirty="0">
                <a:solidFill>
                  <a:srgbClr val="000000"/>
                </a:solidFill>
              </a:rPr>
              <a:t>h</a:t>
            </a:r>
            <a:r>
              <a:rPr lang="en-US" sz="2400" b="1" dirty="0" smtClean="0">
                <a:solidFill>
                  <a:srgbClr val="000000"/>
                </a:solidFill>
              </a:rPr>
              <a:t>ygiene</a:t>
            </a:r>
            <a:endParaRPr lang="en-US" sz="2400" b="1"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D. Poor cleaning and sanitizing</a:t>
            </a:r>
            <a:endParaRPr lang="en-US" sz="2400" b="1" dirty="0">
              <a:solidFill>
                <a:srgbClr val="00000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074" y="1860484"/>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val="376218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A. </a:t>
            </a:r>
            <a:r>
              <a:rPr lang="en-US" sz="2400" b="1" dirty="0" smtClean="0">
                <a:solidFill>
                  <a:srgbClr val="000000"/>
                </a:solidFill>
              </a:rPr>
              <a:t>Time-temperature abuse</a:t>
            </a:r>
            <a:endParaRPr lang="en-US" sz="2400" b="1"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B. </a:t>
            </a:r>
            <a:r>
              <a:rPr lang="en-US" sz="2400" b="1" dirty="0" smtClean="0">
                <a:solidFill>
                  <a:srgbClr val="000000"/>
                </a:solidFill>
              </a:rPr>
              <a:t>Cross-contamination</a:t>
            </a:r>
            <a:endParaRPr lang="en-US" sz="2400" b="1" dirty="0">
              <a:solidFill>
                <a:srgbClr val="000000"/>
              </a:solidFill>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C. Poor personal </a:t>
            </a:r>
            <a:r>
              <a:rPr lang="en-US" sz="2400" b="1" dirty="0">
                <a:solidFill>
                  <a:srgbClr val="000000"/>
                </a:solidFill>
              </a:rPr>
              <a:t>h</a:t>
            </a:r>
            <a:r>
              <a:rPr lang="en-US" sz="2400" b="1" dirty="0" smtClean="0">
                <a:solidFill>
                  <a:srgbClr val="000000"/>
                </a:solidFill>
              </a:rPr>
              <a:t>ygiene</a:t>
            </a:r>
            <a:endParaRPr lang="en-US" sz="2400" b="1"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D. Poor cleaning and sanitizing</a:t>
            </a:r>
            <a:endParaRPr lang="en-US" sz="2400" b="1" dirty="0">
              <a:solidFill>
                <a:srgbClr val="0000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075" y="18604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2" name="Rectangle 3"/>
          <p:cNvSpPr txBox="1">
            <a:spLocks noChangeArrowheads="1"/>
          </p:cNvSpPr>
          <p:nvPr/>
        </p:nvSpPr>
        <p:spPr bwMode="auto">
          <a:xfrm>
            <a:off x="626143" y="4664076"/>
            <a:ext cx="243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dirty="0" smtClean="0">
                <a:solidFill>
                  <a:srgbClr val="005CAB"/>
                </a:solidFill>
                <a:ea typeface="+mn-ea"/>
              </a:rPr>
              <a:t>Chicken breasts</a:t>
            </a:r>
            <a:endParaRPr lang="en-US" sz="2400" b="1" dirty="0">
              <a:solidFill>
                <a:srgbClr val="005CAB"/>
              </a:solidFill>
              <a:ea typeface="+mn-ea"/>
            </a:endParaRPr>
          </a:p>
        </p:txBody>
      </p:sp>
      <p:sp>
        <p:nvSpPr>
          <p:cNvPr id="1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1-24</a:t>
            </a:r>
          </a:p>
        </p:txBody>
      </p:sp>
      <p:sp>
        <p:nvSpPr>
          <p:cNvPr id="14"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val="303699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714750" y="1976735"/>
            <a:ext cx="5295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A. </a:t>
            </a:r>
            <a:r>
              <a:rPr lang="en-US" sz="2400" b="1" dirty="0" smtClean="0">
                <a:solidFill>
                  <a:srgbClr val="000000"/>
                </a:solidFill>
              </a:rPr>
              <a:t>Time-temperature abuse</a:t>
            </a:r>
            <a:endParaRPr lang="en-US" sz="2400" b="1" dirty="0">
              <a:solidFill>
                <a:srgbClr val="000000"/>
              </a:solidFill>
            </a:endParaRPr>
          </a:p>
        </p:txBody>
      </p:sp>
      <p:sp>
        <p:nvSpPr>
          <p:cNvPr id="1101831" name="Text Box 7"/>
          <p:cNvSpPr txBox="1">
            <a:spLocks noChangeArrowheads="1"/>
          </p:cNvSpPr>
          <p:nvPr/>
        </p:nvSpPr>
        <p:spPr bwMode="auto">
          <a:xfrm>
            <a:off x="3714750" y="24529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rPr>
              <a:t>B. </a:t>
            </a:r>
            <a:r>
              <a:rPr lang="en-US" sz="2400" b="1" dirty="0" smtClean="0">
                <a:solidFill>
                  <a:srgbClr val="000000"/>
                </a:solidFill>
              </a:rPr>
              <a:t>Cross-contamination</a:t>
            </a:r>
            <a:endParaRPr lang="en-US" sz="2400" b="1" dirty="0">
              <a:solidFill>
                <a:srgbClr val="000000"/>
              </a:solidFill>
            </a:endParaRPr>
          </a:p>
        </p:txBody>
      </p:sp>
      <p:sp>
        <p:nvSpPr>
          <p:cNvPr id="6" name="Rectangle 3"/>
          <p:cNvSpPr>
            <a:spLocks noGrp="1" noChangeArrowheads="1"/>
          </p:cNvSpPr>
          <p:nvPr>
            <p:ph idx="1"/>
          </p:nvPr>
        </p:nvSpPr>
        <p:spPr>
          <a:xfrm>
            <a:off x="390524" y="1112772"/>
            <a:ext cx="8086725"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problem?</a:t>
            </a:r>
            <a:endParaRPr lang="en-US" sz="2400" b="1" dirty="0">
              <a:solidFill>
                <a:srgbClr val="005CAB"/>
              </a:solidFill>
              <a:ea typeface="+mn-ea"/>
              <a:cs typeface="+mn-cs"/>
            </a:endParaRPr>
          </a:p>
        </p:txBody>
      </p:sp>
      <p:sp>
        <p:nvSpPr>
          <p:cNvPr id="10" name="Text Box 7"/>
          <p:cNvSpPr txBox="1">
            <a:spLocks noChangeArrowheads="1"/>
          </p:cNvSpPr>
          <p:nvPr/>
        </p:nvSpPr>
        <p:spPr bwMode="auto">
          <a:xfrm>
            <a:off x="3714750" y="289113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C. Poor personal </a:t>
            </a:r>
            <a:r>
              <a:rPr lang="en-US" sz="2400" b="1" dirty="0">
                <a:solidFill>
                  <a:srgbClr val="000000"/>
                </a:solidFill>
              </a:rPr>
              <a:t>h</a:t>
            </a:r>
            <a:r>
              <a:rPr lang="en-US" sz="2400" b="1" dirty="0" smtClean="0">
                <a:solidFill>
                  <a:srgbClr val="000000"/>
                </a:solidFill>
              </a:rPr>
              <a:t>ygiene</a:t>
            </a:r>
            <a:endParaRPr lang="en-US" sz="2400" b="1" dirty="0">
              <a:solidFill>
                <a:srgbClr val="000000"/>
              </a:solidFill>
            </a:endParaRPr>
          </a:p>
        </p:txBody>
      </p:sp>
      <p:sp>
        <p:nvSpPr>
          <p:cNvPr id="11" name="Text Box 7"/>
          <p:cNvSpPr txBox="1">
            <a:spLocks noChangeArrowheads="1"/>
          </p:cNvSpPr>
          <p:nvPr/>
        </p:nvSpPr>
        <p:spPr bwMode="auto">
          <a:xfrm>
            <a:off x="3714750" y="3329285"/>
            <a:ext cx="5048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rPr>
              <a:t>D. Poor cleaning and sanitizing</a:t>
            </a:r>
            <a:endParaRPr lang="en-US" sz="2400" b="1" dirty="0">
              <a:solidFill>
                <a:srgbClr val="000000"/>
              </a:solidFill>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075" y="18604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t>Review</a:t>
            </a:r>
            <a:endParaRPr lang="en-US" dirty="0"/>
          </a:p>
        </p:txBody>
      </p:sp>
    </p:spTree>
    <p:extLst>
      <p:ext uri="{BB962C8B-B14F-4D97-AF65-F5344CB8AC3E}">
        <p14:creationId xmlns:p14="http://schemas.microsoft.com/office/powerpoint/2010/main" val="26430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1</a:t>
            </a:r>
            <a:r>
              <a:rPr lang="en-US" sz="1200" b="0" dirty="0" smtClean="0">
                <a:solidFill>
                  <a:srgbClr val="000000"/>
                </a:solidFill>
              </a:rPr>
              <a:t>-3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4034041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5363" name="Rectangle 3"/>
          <p:cNvSpPr>
            <a:spLocks noGrp="1" noChangeArrowheads="1"/>
          </p:cNvSpPr>
          <p:nvPr>
            <p:ph idx="1"/>
          </p:nvPr>
        </p:nvSpPr>
        <p:spPr>
          <a:xfrm>
            <a:off x="388938" y="1143000"/>
            <a:ext cx="5727786" cy="4983163"/>
          </a:xfrm>
        </p:spPr>
        <p:txBody>
          <a:bodyPr/>
          <a:lstStyle/>
          <a:p>
            <a:pPr marL="0" indent="0" eaLnBrk="1" hangingPunct="1">
              <a:defRPr/>
            </a:pPr>
            <a:r>
              <a:rPr lang="en-US" dirty="0">
                <a:latin typeface="Arial Narrow" charset="0"/>
                <a:cs typeface="+mn-cs"/>
              </a:rPr>
              <a:t>A foodborne illness is a disease transmitted to people through </a:t>
            </a:r>
            <a:r>
              <a:rPr lang="en-US" dirty="0" smtClean="0">
                <a:latin typeface="Arial Narrow" charset="0"/>
                <a:cs typeface="+mn-cs"/>
              </a:rPr>
              <a:t>food.</a:t>
            </a:r>
            <a:endParaRPr lang="en-US" dirty="0">
              <a:latin typeface="Arial Narrow" charset="0"/>
              <a:cs typeface="+mn-cs"/>
            </a:endParaRPr>
          </a:p>
          <a:p>
            <a:pPr marL="0" indent="0" eaLnBrk="1" hangingPunct="1">
              <a:defRPr/>
            </a:pPr>
            <a:r>
              <a:rPr lang="en-US" dirty="0">
                <a:latin typeface="Arial Narrow" charset="0"/>
                <a:cs typeface="+mn-cs"/>
              </a:rPr>
              <a:t>An illness is considered an outbreak when:</a:t>
            </a:r>
          </a:p>
          <a:p>
            <a:pPr marL="347472" lvl="1" indent="-347472" eaLnBrk="1" hangingPunct="1">
              <a:lnSpc>
                <a:spcPct val="100000"/>
              </a:lnSpc>
              <a:spcBef>
                <a:spcPts val="900"/>
              </a:spcBef>
              <a:defRPr/>
            </a:pPr>
            <a:r>
              <a:rPr lang="en-US" dirty="0">
                <a:latin typeface="Arial Narrow" charset="0"/>
              </a:rPr>
              <a:t>Two or more people have the same symptoms after eating the same food</a:t>
            </a:r>
          </a:p>
          <a:p>
            <a:pPr marL="347472" lvl="1" indent="-347472" eaLnBrk="1" hangingPunct="1">
              <a:lnSpc>
                <a:spcPct val="100000"/>
              </a:lnSpc>
              <a:spcBef>
                <a:spcPts val="900"/>
              </a:spcBef>
              <a:defRPr/>
            </a:pPr>
            <a:r>
              <a:rPr lang="en-US" dirty="0">
                <a:latin typeface="Arial Narrow" charset="0"/>
              </a:rPr>
              <a:t>An investigation is conducted by state and local regulatory authorities</a:t>
            </a:r>
          </a:p>
          <a:p>
            <a:pPr marL="347472" lvl="1" indent="-347472" eaLnBrk="1" hangingPunct="1">
              <a:lnSpc>
                <a:spcPct val="100000"/>
              </a:lnSpc>
              <a:spcBef>
                <a:spcPts val="900"/>
              </a:spcBef>
              <a:defRPr/>
            </a:pPr>
            <a:r>
              <a:rPr lang="en-US" dirty="0">
                <a:latin typeface="Arial Narrow" charset="0"/>
              </a:rPr>
              <a:t>The outbreak is confirmed by laboratory analysis</a:t>
            </a:r>
          </a:p>
        </p:txBody>
      </p:sp>
      <p:sp>
        <p:nvSpPr>
          <p:cNvPr id="153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1-4</a:t>
            </a:r>
          </a:p>
        </p:txBody>
      </p:sp>
      <p:sp>
        <p:nvSpPr>
          <p:cNvPr id="15365"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5366"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Tree>
    <p:extLst>
      <p:ext uri="{BB962C8B-B14F-4D97-AF65-F5344CB8AC3E}">
        <p14:creationId xmlns:p14="http://schemas.microsoft.com/office/powerpoint/2010/main" val="1789629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6387" name="Rectangle 3"/>
          <p:cNvSpPr>
            <a:spLocks noGrp="1" noChangeArrowheads="1"/>
          </p:cNvSpPr>
          <p:nvPr>
            <p:ph idx="1"/>
          </p:nvPr>
        </p:nvSpPr>
        <p:spPr>
          <a:xfrm>
            <a:off x="388938" y="1143000"/>
            <a:ext cx="5051425" cy="4983163"/>
          </a:xfrm>
        </p:spPr>
        <p:txBody>
          <a:bodyPr/>
          <a:lstStyle/>
          <a:p>
            <a:pPr marL="0" indent="0" eaLnBrk="1" hangingPunct="1">
              <a:defRPr/>
            </a:pPr>
            <a:r>
              <a:rPr lang="en-US" dirty="0">
                <a:latin typeface="Arial Narrow" charset="0"/>
                <a:cs typeface="+mn-cs"/>
              </a:rPr>
              <a:t>Challenges include:</a:t>
            </a:r>
          </a:p>
          <a:p>
            <a:pPr marL="347472" lvl="1" indent="-347472" eaLnBrk="1" hangingPunct="1">
              <a:lnSpc>
                <a:spcPct val="100000"/>
              </a:lnSpc>
              <a:spcBef>
                <a:spcPts val="900"/>
              </a:spcBef>
              <a:defRPr/>
            </a:pPr>
            <a:r>
              <a:rPr lang="en-US" dirty="0">
                <a:latin typeface="Arial Narrow" charset="0"/>
              </a:rPr>
              <a:t>Time and money</a:t>
            </a:r>
          </a:p>
          <a:p>
            <a:pPr marL="347472" lvl="1" indent="-347472" eaLnBrk="1" hangingPunct="1">
              <a:lnSpc>
                <a:spcPct val="100000"/>
              </a:lnSpc>
              <a:spcBef>
                <a:spcPts val="900"/>
              </a:spcBef>
              <a:defRPr/>
            </a:pPr>
            <a:r>
              <a:rPr lang="en-US" dirty="0">
                <a:latin typeface="Arial Narrow" charset="0"/>
              </a:rPr>
              <a:t>Language and culture</a:t>
            </a:r>
          </a:p>
          <a:p>
            <a:pPr marL="347472" lvl="1" indent="-347472" eaLnBrk="1" hangingPunct="1">
              <a:lnSpc>
                <a:spcPct val="100000"/>
              </a:lnSpc>
              <a:spcBef>
                <a:spcPts val="900"/>
              </a:spcBef>
              <a:defRPr/>
            </a:pPr>
            <a:r>
              <a:rPr lang="en-US" dirty="0">
                <a:latin typeface="Arial Narrow" charset="0"/>
              </a:rPr>
              <a:t>Literacy and education</a:t>
            </a:r>
          </a:p>
          <a:p>
            <a:pPr marL="347472" lvl="1" indent="-347472" eaLnBrk="1" hangingPunct="1">
              <a:lnSpc>
                <a:spcPct val="100000"/>
              </a:lnSpc>
              <a:spcBef>
                <a:spcPts val="900"/>
              </a:spcBef>
              <a:defRPr/>
            </a:pPr>
            <a:r>
              <a:rPr lang="en-US" dirty="0">
                <a:latin typeface="Arial Narrow" charset="0"/>
              </a:rPr>
              <a:t>Pathogens</a:t>
            </a:r>
          </a:p>
          <a:p>
            <a:pPr marL="347472" lvl="1" indent="-347472" eaLnBrk="1" hangingPunct="1">
              <a:lnSpc>
                <a:spcPct val="100000"/>
              </a:lnSpc>
              <a:spcBef>
                <a:spcPts val="900"/>
              </a:spcBef>
              <a:defRPr/>
            </a:pPr>
            <a:r>
              <a:rPr lang="en-US" dirty="0">
                <a:latin typeface="Arial Narrow" charset="0"/>
              </a:rPr>
              <a:t>Unapproved suppliers</a:t>
            </a:r>
          </a:p>
          <a:p>
            <a:pPr marL="347472" lvl="1" indent="-347472" eaLnBrk="1" hangingPunct="1">
              <a:lnSpc>
                <a:spcPct val="100000"/>
              </a:lnSpc>
              <a:spcBef>
                <a:spcPts val="900"/>
              </a:spcBef>
              <a:defRPr/>
            </a:pPr>
            <a:r>
              <a:rPr lang="en-US" dirty="0">
                <a:latin typeface="Arial Narrow" charset="0"/>
              </a:rPr>
              <a:t>High-risk customers</a:t>
            </a:r>
          </a:p>
          <a:p>
            <a:pPr marL="347472" lvl="1" indent="-347472" eaLnBrk="1" hangingPunct="1">
              <a:lnSpc>
                <a:spcPct val="100000"/>
              </a:lnSpc>
              <a:spcBef>
                <a:spcPts val="900"/>
              </a:spcBef>
              <a:defRPr/>
            </a:pPr>
            <a:r>
              <a:rPr lang="en-US" dirty="0">
                <a:latin typeface="Arial Narrow" charset="0"/>
              </a:rPr>
              <a:t>Staff turnover</a:t>
            </a:r>
          </a:p>
        </p:txBody>
      </p:sp>
      <p:sp>
        <p:nvSpPr>
          <p:cNvPr id="163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1-5</a:t>
            </a:r>
          </a:p>
        </p:txBody>
      </p:sp>
      <p:sp>
        <p:nvSpPr>
          <p:cNvPr id="16389"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6390"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1157660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a:t>
            </a:r>
          </a:p>
        </p:txBody>
      </p:sp>
      <p:sp>
        <p:nvSpPr>
          <p:cNvPr id="23555" name="Rectangle 3"/>
          <p:cNvSpPr>
            <a:spLocks noGrp="1" noChangeArrowheads="1"/>
          </p:cNvSpPr>
          <p:nvPr>
            <p:ph idx="1"/>
          </p:nvPr>
        </p:nvSpPr>
        <p:spPr>
          <a:xfrm>
            <a:off x="390525" y="1143000"/>
            <a:ext cx="5167313" cy="4953000"/>
          </a:xfrm>
        </p:spPr>
        <p:txBody>
          <a:bodyPr/>
          <a:lstStyle/>
          <a:p>
            <a:pPr marL="0" indent="0" eaLnBrk="1" hangingPunct="1">
              <a:defRPr/>
            </a:pPr>
            <a:r>
              <a:rPr lang="en-US" dirty="0">
                <a:latin typeface="Arial Narrow" charset="0"/>
                <a:cs typeface="+mn-cs"/>
              </a:rPr>
              <a:t>Five </a:t>
            </a:r>
            <a:r>
              <a:rPr lang="en-US" dirty="0" smtClean="0">
                <a:latin typeface="Arial Narrow" charset="0"/>
                <a:cs typeface="+mn-cs"/>
              </a:rPr>
              <a:t>risk </a:t>
            </a:r>
            <a:r>
              <a:rPr lang="en-US" dirty="0">
                <a:latin typeface="Arial Narrow" charset="0"/>
                <a:cs typeface="+mn-cs"/>
              </a:rPr>
              <a:t>f</a:t>
            </a:r>
            <a:r>
              <a:rPr lang="en-US" dirty="0" smtClean="0">
                <a:latin typeface="Arial Narrow" charset="0"/>
                <a:cs typeface="+mn-cs"/>
              </a:rPr>
              <a:t>actors </a:t>
            </a:r>
            <a:r>
              <a:rPr lang="en-US" dirty="0">
                <a:latin typeface="Arial Narrow" charset="0"/>
                <a:cs typeface="+mn-cs"/>
              </a:rPr>
              <a:t>for </a:t>
            </a:r>
            <a:r>
              <a:rPr lang="en-US" dirty="0" smtClean="0">
                <a:latin typeface="Arial Narrow" charset="0"/>
                <a:cs typeface="+mn-cs"/>
              </a:rPr>
              <a:t>foodborne illness:</a:t>
            </a:r>
            <a:endParaRPr lang="en-US" dirty="0">
              <a:latin typeface="Arial Narrow" charset="0"/>
              <a:cs typeface="+mn-cs"/>
            </a:endParaRP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Purchasing food from unsafe sources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Failing to cook food correctly</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Holding food at incorrect temperatures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Using contaminated equipment</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Practicing poor personal hygiene</a:t>
            </a:r>
          </a:p>
          <a:p>
            <a:pPr marL="571500" lvl="1" indent="-457200" eaLnBrk="1" hangingPunct="1">
              <a:buFont typeface="Wingdings" charset="0"/>
              <a:buNone/>
              <a:defRPr/>
            </a:pPr>
            <a:endParaRPr lang="en-US" dirty="0">
              <a:latin typeface="Arial Narrow" charset="0"/>
            </a:endParaRPr>
          </a:p>
        </p:txBody>
      </p:sp>
      <p:sp>
        <p:nvSpPr>
          <p:cNvPr id="2355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1-6</a:t>
            </a:r>
          </a:p>
        </p:txBody>
      </p:sp>
    </p:spTree>
    <p:extLst>
      <p:ext uri="{BB962C8B-B14F-4D97-AF65-F5344CB8AC3E}">
        <p14:creationId xmlns:p14="http://schemas.microsoft.com/office/powerpoint/2010/main" val="4144633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8"/>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4580"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1-7</a:t>
            </a:r>
          </a:p>
        </p:txBody>
      </p:sp>
      <p:sp>
        <p:nvSpPr>
          <p:cNvPr id="4" name="Rectangle 3"/>
          <p:cNvSpPr/>
          <p:nvPr/>
        </p:nvSpPr>
        <p:spPr>
          <a:xfrm>
            <a:off x="611364" y="2728913"/>
            <a:ext cx="3419475" cy="424732"/>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sz="2400" b="1" dirty="0">
                <a:solidFill>
                  <a:srgbClr val="005CAB"/>
                </a:solidFill>
                <a:latin typeface="Arial Narrow" charset="0"/>
              </a:rPr>
              <a:t>Time-temperature abuse</a:t>
            </a:r>
          </a:p>
        </p:txBody>
      </p:sp>
      <p:sp>
        <p:nvSpPr>
          <p:cNvPr id="5" name="Rectangle 4"/>
          <p:cNvSpPr/>
          <p:nvPr/>
        </p:nvSpPr>
        <p:spPr>
          <a:xfrm>
            <a:off x="5193762" y="2728913"/>
            <a:ext cx="2908300" cy="424732"/>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sz="2400" b="1" dirty="0">
                <a:solidFill>
                  <a:srgbClr val="005CAB"/>
                </a:solidFill>
                <a:latin typeface="Arial Narrow" charset="0"/>
              </a:rPr>
              <a:t>Cross-contamination</a:t>
            </a:r>
          </a:p>
        </p:txBody>
      </p:sp>
      <p:sp>
        <p:nvSpPr>
          <p:cNvPr id="6" name="Rectangle 5"/>
          <p:cNvSpPr/>
          <p:nvPr/>
        </p:nvSpPr>
        <p:spPr>
          <a:xfrm>
            <a:off x="813770" y="5243820"/>
            <a:ext cx="3014662" cy="424732"/>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sz="2400" b="1" dirty="0">
                <a:solidFill>
                  <a:srgbClr val="005CAB"/>
                </a:solidFill>
                <a:latin typeface="Arial Narrow" charset="0"/>
              </a:rPr>
              <a:t>Poor</a:t>
            </a:r>
            <a:r>
              <a:rPr lang="en-US" b="1" kern="0" dirty="0">
                <a:solidFill>
                  <a:srgbClr val="00AEEF"/>
                </a:solidFill>
                <a:latin typeface="Arial Narrow"/>
              </a:rPr>
              <a:t> </a:t>
            </a:r>
            <a:r>
              <a:rPr lang="en-US" sz="2400" b="1" dirty="0">
                <a:solidFill>
                  <a:srgbClr val="005CAB"/>
                </a:solidFill>
                <a:latin typeface="Arial Narrow" charset="0"/>
              </a:rPr>
              <a:t>personal hygiene</a:t>
            </a:r>
          </a:p>
        </p:txBody>
      </p:sp>
      <p:sp>
        <p:nvSpPr>
          <p:cNvPr id="7" name="Rectangle 6"/>
          <p:cNvSpPr/>
          <p:nvPr/>
        </p:nvSpPr>
        <p:spPr>
          <a:xfrm>
            <a:off x="4761962" y="5243820"/>
            <a:ext cx="3771900" cy="424732"/>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sz="2400" b="1" dirty="0">
                <a:solidFill>
                  <a:srgbClr val="005CAB"/>
                </a:solidFill>
                <a:latin typeface="Arial Narrow" charset="0"/>
              </a:rPr>
              <a:t>Poor cleaning and sanitizing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549" y="1243013"/>
            <a:ext cx="2092726" cy="14843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827" y="3605213"/>
            <a:ext cx="2098548" cy="13990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6352" y="3605213"/>
            <a:ext cx="2103120" cy="165201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4711" y="1226249"/>
            <a:ext cx="2092779" cy="1502664"/>
          </a:xfrm>
          <a:prstGeom prst="rect">
            <a:avLst/>
          </a:prstGeom>
        </p:spPr>
      </p:pic>
    </p:spTree>
    <p:extLst>
      <p:ext uri="{BB962C8B-B14F-4D97-AF65-F5344CB8AC3E}">
        <p14:creationId xmlns:p14="http://schemas.microsoft.com/office/powerpoint/2010/main" val="757562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a:xfrm>
            <a:off x="390525" y="158750"/>
            <a:ext cx="8245475" cy="519112"/>
          </a:xfrm>
        </p:spPr>
        <p:txBody>
          <a:bodyPr/>
          <a:lstStyle/>
          <a:p>
            <a:pPr eaLnBrk="1" hangingPunct="1">
              <a:defRPr/>
            </a:pPr>
            <a:r>
              <a:rPr lang="en-US" dirty="0">
                <a:latin typeface="Arial Narrow" charset="0"/>
                <a:cs typeface="+mj-cs"/>
              </a:rPr>
              <a:t>How Food Becomes Unsafe </a:t>
            </a:r>
          </a:p>
        </p:txBody>
      </p:sp>
      <p:sp>
        <p:nvSpPr>
          <p:cNvPr id="15362" name="Rectangle 3"/>
          <p:cNvSpPr>
            <a:spLocks noGrp="1" noChangeArrowheads="1"/>
          </p:cNvSpPr>
          <p:nvPr>
            <p:ph idx="1"/>
          </p:nvPr>
        </p:nvSpPr>
        <p:spPr>
          <a:xfrm>
            <a:off x="390525" y="1143000"/>
            <a:ext cx="5402263" cy="4983163"/>
          </a:xfrm>
        </p:spPr>
        <p:txBody>
          <a:bodyPr/>
          <a:lstStyle/>
          <a:p>
            <a:pPr marL="0" indent="0" eaLnBrk="1" hangingPunct="1">
              <a:buFont typeface="Wingdings" pitchFamily="2" charset="2"/>
              <a:buNone/>
              <a:defRPr/>
            </a:pPr>
            <a:r>
              <a:rPr lang="en-US" dirty="0" smtClean="0">
                <a:ea typeface="+mn-ea"/>
                <a:cs typeface="+mn-cs"/>
              </a:rPr>
              <a:t>Poor </a:t>
            </a:r>
            <a:r>
              <a:rPr lang="en-US" dirty="0">
                <a:ea typeface="+mn-ea"/>
                <a:cs typeface="+mn-cs"/>
              </a:rPr>
              <a:t>c</a:t>
            </a:r>
            <a:r>
              <a:rPr lang="en-US" dirty="0" smtClean="0">
                <a:ea typeface="+mn-ea"/>
                <a:cs typeface="+mn-cs"/>
              </a:rPr>
              <a:t>leaning and sanitizing: </a:t>
            </a:r>
          </a:p>
          <a:p>
            <a:pPr marL="347472" lvl="1" indent="-347472" eaLnBrk="1" hangingPunct="1">
              <a:lnSpc>
                <a:spcPct val="100000"/>
              </a:lnSpc>
              <a:spcBef>
                <a:spcPts val="900"/>
              </a:spcBef>
              <a:buFont typeface="Wingdings" pitchFamily="2" charset="2"/>
              <a:buChar char="l"/>
              <a:defRPr/>
            </a:pPr>
            <a:r>
              <a:rPr lang="en-US" dirty="0" smtClean="0"/>
              <a:t>Equipment and utensils are not washed, rinsed, and sanitized between uses</a:t>
            </a:r>
          </a:p>
          <a:p>
            <a:pPr marL="347472" lvl="1" indent="-347472" eaLnBrk="1" hangingPunct="1">
              <a:lnSpc>
                <a:spcPct val="100000"/>
              </a:lnSpc>
              <a:spcBef>
                <a:spcPts val="900"/>
              </a:spcBef>
              <a:buFont typeface="Wingdings" pitchFamily="2" charset="2"/>
              <a:buChar char="l"/>
              <a:defRPr/>
            </a:pPr>
            <a:r>
              <a:rPr lang="en-US" dirty="0" smtClean="0"/>
              <a:t>Food-contact surfaces are wiped clean instead of being washed, rinsed, and sanitized</a:t>
            </a:r>
          </a:p>
          <a:p>
            <a:pPr marL="347472" lvl="1" indent="-347472" eaLnBrk="1" hangingPunct="1">
              <a:lnSpc>
                <a:spcPct val="100000"/>
              </a:lnSpc>
              <a:spcBef>
                <a:spcPts val="900"/>
              </a:spcBef>
              <a:buFont typeface="Wingdings" pitchFamily="2" charset="2"/>
              <a:buChar char="l"/>
              <a:defRPr/>
            </a:pPr>
            <a:r>
              <a:rPr lang="en-US" dirty="0" smtClean="0"/>
              <a:t>Wiping cloths are not stored in a sanitizer solution between uses</a:t>
            </a:r>
          </a:p>
          <a:p>
            <a:pPr marL="347472" lvl="1" indent="-347472" eaLnBrk="1" hangingPunct="1">
              <a:lnSpc>
                <a:spcPct val="100000"/>
              </a:lnSpc>
              <a:spcBef>
                <a:spcPts val="900"/>
              </a:spcBef>
              <a:buFont typeface="Wingdings" pitchFamily="2" charset="2"/>
              <a:buChar char="l"/>
              <a:defRPr/>
            </a:pPr>
            <a:r>
              <a:rPr lang="en-US" dirty="0" smtClean="0"/>
              <a:t>Sanitizer solution was not prepared correctly</a:t>
            </a:r>
          </a:p>
          <a:p>
            <a:pPr marL="114300" lvl="1" indent="0" eaLnBrk="1" hangingPunct="1">
              <a:buFont typeface="Wingdings" pitchFamily="2" charset="2"/>
              <a:buNone/>
              <a:defRPr/>
            </a:pPr>
            <a:endParaRPr lang="en-US" dirty="0" smtClean="0"/>
          </a:p>
        </p:txBody>
      </p:sp>
      <p:sp>
        <p:nvSpPr>
          <p:cNvPr id="307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1-8</a:t>
            </a:r>
          </a:p>
        </p:txBody>
      </p:sp>
      <p:sp>
        <p:nvSpPr>
          <p:cNvPr id="64516" name="TextBox 6"/>
          <p:cNvSpPr txBox="1">
            <a:spLocks noChangeArrowheads="1"/>
          </p:cNvSpPr>
          <p:nvPr/>
        </p:nvSpPr>
        <p:spPr bwMode="auto">
          <a:xfrm>
            <a:off x="6629400" y="30384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smtClean="0"/>
              <a:t>Pg 1.5 </a:t>
            </a:r>
            <a:r>
              <a:rPr lang="en-US" sz="1200" dirty="0"/>
              <a:t>SSF 6e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43013"/>
            <a:ext cx="2103120" cy="1652016"/>
          </a:xfrm>
          <a:prstGeom prst="rect">
            <a:avLst/>
          </a:prstGeom>
        </p:spPr>
      </p:pic>
    </p:spTree>
    <p:extLst>
      <p:ext uri="{BB962C8B-B14F-4D97-AF65-F5344CB8AC3E}">
        <p14:creationId xmlns:p14="http://schemas.microsoft.com/office/powerpoint/2010/main" val="418092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1747" name="Rectangle 3"/>
          <p:cNvSpPr>
            <a:spLocks noGrp="1" noChangeArrowheads="1"/>
          </p:cNvSpPr>
          <p:nvPr>
            <p:ph idx="1"/>
          </p:nvPr>
        </p:nvSpPr>
        <p:spPr>
          <a:xfrm>
            <a:off x="390525" y="1143000"/>
            <a:ext cx="8258175" cy="495030"/>
          </a:xfrm>
        </p:spPr>
        <p:txBody>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solidFill>
                <a:schemeClr val="accent1"/>
              </a:solidFill>
              <a:latin typeface="Arial Narrow" charset="0"/>
              <a:cs typeface="+mn-cs"/>
            </a:endParaRPr>
          </a:p>
        </p:txBody>
      </p:sp>
      <p:sp>
        <p:nvSpPr>
          <p:cNvPr id="3174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1-9</a:t>
            </a:r>
          </a:p>
        </p:txBody>
      </p:sp>
      <p:pic>
        <p:nvPicPr>
          <p:cNvPr id="31749"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70078" y="2057400"/>
            <a:ext cx="1909657"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0"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33144" y="2057400"/>
            <a:ext cx="1893454"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1"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2788" y="2059007"/>
            <a:ext cx="1898650" cy="131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2" name="Picture 1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63040" y="3586188"/>
            <a:ext cx="1905000" cy="131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3"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620372" y="3584575"/>
            <a:ext cx="191595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4" name="Picture 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97296" y="3586188"/>
            <a:ext cx="1905000" cy="131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00771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3099</TotalTime>
  <Words>1563</Words>
  <Application>Microsoft Office PowerPoint</Application>
  <PresentationFormat>On-screen Show (4:3)</PresentationFormat>
  <Paragraphs>261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3_SS5e_08_16hr</vt:lpstr>
      <vt:lpstr>PowerPoint Presentation</vt:lpstr>
      <vt:lpstr>DVD</vt:lpstr>
      <vt:lpstr>Additional Content</vt:lpstr>
      <vt:lpstr>Challenges to Food Safety</vt:lpstr>
      <vt:lpstr>Challenges to Food Safety</vt:lpstr>
      <vt:lpstr>How Food Becomes Unsafe</vt:lpstr>
      <vt:lpstr>How Food Becomes Unsafe </vt:lpstr>
      <vt:lpstr>How Food Becomes Unsafe </vt:lpstr>
      <vt:lpstr>Food Most Likely to Become Unsafe</vt:lpstr>
      <vt:lpstr>Food Most Likely to Become Unsafe</vt:lpstr>
      <vt:lpstr>Ready-to-Eat Food</vt:lpstr>
      <vt:lpstr>Populations at High Risk for Foodborne Illnesses</vt:lpstr>
      <vt:lpstr>Keeping Food Safe</vt:lpstr>
      <vt:lpstr>Keeping Food Safe</vt:lpstr>
      <vt:lpstr>Keeping Food Safe</vt:lpstr>
      <vt:lpstr>Review</vt:lpstr>
      <vt:lpstr>Review</vt:lpstr>
      <vt:lpstr>Review</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69</cp:revision>
  <dcterms:created xsi:type="dcterms:W3CDTF">2012-06-01T15:28:49Z</dcterms:created>
  <dcterms:modified xsi:type="dcterms:W3CDTF">2014-07-09T11:06:10Z</dcterms:modified>
</cp:coreProperties>
</file>