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518" r:id="rId2"/>
    <p:sldId id="519" r:id="rId3"/>
    <p:sldId id="520" r:id="rId4"/>
    <p:sldId id="521" r:id="rId5"/>
    <p:sldId id="522" r:id="rId6"/>
    <p:sldId id="523" r:id="rId7"/>
    <p:sldId id="524" r:id="rId8"/>
    <p:sldId id="525" r:id="rId9"/>
    <p:sldId id="526" r:id="rId10"/>
    <p:sldId id="527" r:id="rId11"/>
    <p:sldId id="551"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3" autoAdjust="0"/>
  </p:normalViewPr>
  <p:slideViewPr>
    <p:cSldViewPr snapToGrid="0">
      <p:cViewPr varScale="1">
        <p:scale>
          <a:sx n="94" d="100"/>
          <a:sy n="94" d="100"/>
        </p:scale>
        <p:origin x="-1200" y="-96"/>
      </p:cViewPr>
      <p:guideLst>
        <p:guide orient="horz" pos="1295"/>
        <p:guide pos="543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4" d="100"/>
          <a:sy n="94"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CEC319-481B-114F-9FED-80839561D0CC}"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EBA1611-5321-D243-88F0-6DEC70DDF319}" type="slidenum">
              <a:rPr lang="en-US" sz="1200" b="0">
                <a:solidFill>
                  <a:prstClr val="black"/>
                </a:solidFill>
              </a:rPr>
              <a:pPr eaLnBrk="1" hangingPunct="1">
                <a:defRPr/>
              </a:pPr>
              <a:t>10</a:t>
            </a:fld>
            <a:endParaRPr lang="en-US" sz="1200" b="0" dirty="0">
              <a:solidFill>
                <a:prstClr val="black"/>
              </a:solidFill>
            </a:endParaRPr>
          </a:p>
        </p:txBody>
      </p:sp>
      <p:sp>
        <p:nvSpPr>
          <p:cNvPr id="563203"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lnSpc>
                <a:spcPct val="80000"/>
              </a:lnSpc>
              <a:spcBef>
                <a:spcPct val="50000"/>
              </a:spcBef>
              <a:defRPr/>
            </a:pPr>
            <a:r>
              <a:rPr lang="en-US" b="1" dirty="0" smtClean="0"/>
              <a:t>Instructor</a:t>
            </a:r>
            <a:r>
              <a:rPr lang="en-US" b="1" baseline="0" dirty="0" smtClean="0"/>
              <a:t> Notes</a:t>
            </a:r>
            <a:r>
              <a:rPr lang="en-US" b="1" baseline="0" dirty="0" smtClean="0"/>
              <a:t>:</a:t>
            </a:r>
            <a:endParaRPr lang="en-US" b="1" dirty="0" smtClean="0">
              <a:ea typeface="+mn-ea"/>
              <a:cs typeface="Times New Roman" pitchFamily="18" charset="0"/>
            </a:endParaRPr>
          </a:p>
          <a:p>
            <a:pPr marL="112163" indent="-112163">
              <a:lnSpc>
                <a:spcPct val="80000"/>
              </a:lnSpc>
              <a:spcBef>
                <a:spcPct val="50000"/>
              </a:spcBef>
              <a:buSzPct val="80000"/>
              <a:buFontTx/>
              <a:buChar char="•"/>
              <a:defRPr/>
            </a:pPr>
            <a:r>
              <a:rPr lang="en-US" sz="1200" kern="1200" dirty="0" smtClean="0">
                <a:solidFill>
                  <a:schemeClr val="tx1"/>
                </a:solidFill>
                <a:effectLst/>
                <a:latin typeface="+mn-lt"/>
                <a:ea typeface="+mn-ea"/>
                <a:cs typeface="+mn-cs"/>
              </a:rPr>
              <a:t>Operations </a:t>
            </a:r>
            <a:r>
              <a:rPr lang="en-US" sz="1200" kern="1200" dirty="0" smtClean="0">
                <a:solidFill>
                  <a:schemeClr val="tx1"/>
                </a:solidFill>
                <a:effectLst/>
                <a:latin typeface="+mn-lt"/>
                <a:ea typeface="+mn-ea"/>
                <a:cs typeface="+mn-cs"/>
              </a:rPr>
              <a:t>using high-temperature dishwashing machines must provide staff with an easy and quick way to measure the surface temperatures of items being sanitized. </a:t>
            </a:r>
            <a:endParaRPr lang="en-US" sz="1200" kern="1200" dirty="0" smtClean="0">
              <a:solidFill>
                <a:schemeClr val="tx1"/>
              </a:solidFill>
              <a:effectLst/>
              <a:latin typeface="+mn-lt"/>
              <a:ea typeface="+mn-ea"/>
              <a:cs typeface="+mn-cs"/>
            </a:endParaRPr>
          </a:p>
          <a:p>
            <a:pPr marL="112163" indent="-112163">
              <a:lnSpc>
                <a:spcPct val="80000"/>
              </a:lnSpc>
              <a:spcBef>
                <a:spcPct val="50000"/>
              </a:spcBef>
              <a:buSzPct val="80000"/>
              <a:buFontTx/>
              <a:buChar char="•"/>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method </a:t>
            </a:r>
            <a:r>
              <a:rPr lang="en-US" sz="1200" kern="1200" dirty="0" smtClean="0">
                <a:solidFill>
                  <a:schemeClr val="tx1"/>
                </a:solidFill>
                <a:effectLst/>
                <a:latin typeface="+mn-lt"/>
                <a:ea typeface="+mn-ea"/>
                <a:cs typeface="+mn-cs"/>
              </a:rPr>
              <a:t>used must provide an irreversible record of the highest temperature reached during the sanitizing rinse. This ensures that the dishwasher can reach correct sanitizing temperatures during operation</a:t>
            </a:r>
            <a:r>
              <a:rPr lang="en-US" sz="1200" kern="1200" dirty="0" smtClean="0">
                <a:solidFill>
                  <a:schemeClr val="tx1"/>
                </a:solidFill>
                <a:effectLst/>
                <a:latin typeface="+mn-lt"/>
                <a:ea typeface="+mn-ea"/>
                <a:cs typeface="+mn-cs"/>
              </a:rPr>
              <a:t>.</a:t>
            </a:r>
          </a:p>
          <a:p>
            <a:pPr marL="112163" indent="-112163">
              <a:lnSpc>
                <a:spcPct val="80000"/>
              </a:lnSpc>
              <a:spcBef>
                <a:spcPct val="50000"/>
              </a:spcBef>
              <a:buSzPct val="80000"/>
              <a:buFontTx/>
              <a:buChar char="•"/>
              <a:defRPr/>
            </a:pPr>
            <a:r>
              <a:rPr lang="en-US" sz="1200" kern="1200" dirty="0" smtClean="0">
                <a:solidFill>
                  <a:schemeClr val="tx1"/>
                </a:solidFill>
                <a:effectLst/>
                <a:latin typeface="+mn-lt"/>
                <a:ea typeface="+mn-ea"/>
                <a:cs typeface="+mn-cs"/>
              </a:rPr>
              <a:t>Maximum registering </a:t>
            </a:r>
            <a:r>
              <a:rPr lang="en-US" sz="1200" kern="1200" dirty="0" smtClean="0">
                <a:solidFill>
                  <a:schemeClr val="tx1"/>
                </a:solidFill>
                <a:effectLst/>
                <a:latin typeface="+mn-lt"/>
                <a:ea typeface="+mn-ea"/>
                <a:cs typeface="+mn-cs"/>
              </a:rPr>
              <a:t>thermometers or heat sensitive tape are good tools for checking temperatures.</a:t>
            </a:r>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11</a:t>
            </a:fld>
            <a:endParaRPr lang="en-US" dirty="0"/>
          </a:p>
        </p:txBody>
      </p:sp>
    </p:spTree>
    <p:extLst>
      <p:ext uri="{BB962C8B-B14F-4D97-AF65-F5344CB8AC3E}">
        <p14:creationId xmlns:p14="http://schemas.microsoft.com/office/powerpoint/2010/main" val="302956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12</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7148"/>
            <a:ext cx="5486711" cy="4114488"/>
          </a:xfrm>
        </p:spPr>
        <p:txBody>
          <a:bodyPr/>
          <a:lstStyle/>
          <a:p>
            <a:pPr eaLnBrk="1" hangingPunct="1"/>
            <a:r>
              <a:rPr lang="en-US" b="1" dirty="0" smtClean="0"/>
              <a:t>Instructor Notes</a:t>
            </a:r>
          </a:p>
          <a:p>
            <a:pPr eaLnBrk="1" hangingPunct="1">
              <a:buFont typeface="Arial" charset="0"/>
              <a:buChar char="•"/>
            </a:pPr>
            <a:r>
              <a:rPr lang="en-US" dirty="0" smtClean="0"/>
              <a:t> If </a:t>
            </a:r>
            <a:r>
              <a:rPr lang="en-US" dirty="0" smtClean="0"/>
              <a:t>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Many jurisdictions</a:t>
            </a:r>
            <a:r>
              <a:rPr lang="en-US" baseline="0" dirty="0" smtClean="0"/>
              <a:t> require a written cleanup plan.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6EA0B2A-1970-484B-AB02-20695AD22143}" type="slidenum">
              <a:rPr lang="en-US" sz="1200" b="0">
                <a:solidFill>
                  <a:prstClr val="black"/>
                </a:solidFill>
              </a:rPr>
              <a:pPr eaLnBrk="1" hangingPunct="1">
                <a:defRPr/>
              </a:pPr>
              <a:t>13</a:t>
            </a:fld>
            <a:endParaRPr lang="en-US" sz="1200" b="0" dirty="0">
              <a:solidFill>
                <a:prstClr val="black"/>
              </a:solidFill>
            </a:endParaRPr>
          </a:p>
        </p:txBody>
      </p:sp>
      <p:sp>
        <p:nvSpPr>
          <p:cNvPr id="569347" name="Rectangle 2"/>
          <p:cNvSpPr>
            <a:spLocks noGrp="1" noRot="1" noChangeAspect="1" noChangeArrowheads="1" noTextEdit="1"/>
          </p:cNvSpPr>
          <p:nvPr>
            <p:ph type="sldImg"/>
          </p:nvPr>
        </p:nvSpPr>
        <p:spPr>
          <a:xfrm>
            <a:off x="1144588" y="685800"/>
            <a:ext cx="4572000" cy="3429000"/>
          </a:xfrm>
          <a:ln/>
        </p:spPr>
      </p:sp>
      <p:sp>
        <p:nvSpPr>
          <p:cNvPr id="5" name="Notes Placeholder 1"/>
          <p:cNvSpPr>
            <a:spLocks noGrp="1"/>
          </p:cNvSpPr>
          <p:nvPr>
            <p:ph type="body" idx="3"/>
          </p:nvPr>
        </p:nvSpPr>
        <p:spPr>
          <a:xfrm>
            <a:off x="857250" y="4347148"/>
            <a:ext cx="5486711" cy="4114488"/>
          </a:xfrm>
        </p:spPr>
        <p:txBody>
          <a:bodyPr/>
          <a:lstStyle/>
          <a:p>
            <a:pPr>
              <a:defRPr/>
            </a:pPr>
            <a:r>
              <a:rPr lang="en-US" b="1" dirty="0"/>
              <a:t>Instructor Notes</a:t>
            </a:r>
          </a:p>
          <a:p>
            <a:pPr marL="168244" indent="-168244">
              <a:buFont typeface="Arial" pitchFamily="34" charset="0"/>
              <a:buChar char="•"/>
              <a:defRPr/>
            </a:pPr>
            <a:r>
              <a:rPr lang="en-US" dirty="0"/>
              <a:t>There are several things to think about when developing a plan for cleaning up vomit and </a:t>
            </a:r>
            <a:r>
              <a:rPr lang="en-US" dirty="0" smtClean="0"/>
              <a:t>diarrhea:</a:t>
            </a:r>
            <a:endParaRPr lang="en-US" dirty="0"/>
          </a:p>
          <a:p>
            <a:pPr marL="616894" lvl="1" indent="-168244">
              <a:buFont typeface="Arial" pitchFamily="34" charset="0"/>
              <a:buChar char="•"/>
              <a:defRPr/>
            </a:pPr>
            <a:r>
              <a:rPr lang="en-US" dirty="0"/>
              <a:t>How you will contain liquid and airborne substances, and </a:t>
            </a:r>
            <a:r>
              <a:rPr lang="en-US" dirty="0" smtClean="0"/>
              <a:t>remove</a:t>
            </a:r>
            <a:r>
              <a:rPr lang="en-US" baseline="0" dirty="0" smtClean="0"/>
              <a:t> </a:t>
            </a:r>
            <a:r>
              <a:rPr lang="en-US" dirty="0" smtClean="0"/>
              <a:t>them </a:t>
            </a:r>
            <a:r>
              <a:rPr lang="en-US" dirty="0"/>
              <a:t>from the operation</a:t>
            </a:r>
          </a:p>
          <a:p>
            <a:pPr marL="616894" lvl="1" indent="-168244">
              <a:buFont typeface="Arial" pitchFamily="34" charset="0"/>
              <a:buChar char="•"/>
              <a:defRPr/>
            </a:pPr>
            <a:r>
              <a:rPr lang="en-US" dirty="0"/>
              <a:t>How you will clean, sanitize, and disinfect surfaces</a:t>
            </a:r>
          </a:p>
          <a:p>
            <a:pPr marL="616894" lvl="1" indent="-168244">
              <a:buFont typeface="Arial" pitchFamily="34" charset="0"/>
              <a:buChar char="•"/>
              <a:defRPr/>
            </a:pPr>
            <a:r>
              <a:rPr lang="en-US" dirty="0"/>
              <a:t>When to throw away food that may have been contaminated</a:t>
            </a:r>
          </a:p>
          <a:p>
            <a:pPr marL="616894" lvl="1" indent="-168244">
              <a:buFont typeface="Arial" pitchFamily="34" charset="0"/>
              <a:buChar char="•"/>
              <a:defRPr/>
            </a:pPr>
            <a:r>
              <a:rPr lang="en-US" dirty="0"/>
              <a:t>What equipment is needed to clean up these substances, and how it will be cleaned and disinfected after use</a:t>
            </a:r>
          </a:p>
          <a:p>
            <a:pPr marL="616894" lvl="1" indent="-168244">
              <a:buFont typeface="Arial" pitchFamily="34" charset="0"/>
              <a:buChar char="•"/>
              <a:defRPr/>
            </a:pPr>
            <a:r>
              <a:rPr lang="en-US" dirty="0"/>
              <a:t>When a food handler must wear personal protective equipment</a:t>
            </a:r>
          </a:p>
          <a:p>
            <a:pPr marL="616894" lvl="1" indent="-168244">
              <a:buFont typeface="Arial" pitchFamily="34" charset="0"/>
              <a:buChar char="•"/>
              <a:defRPr/>
            </a:pPr>
            <a:r>
              <a:rPr lang="en-US" dirty="0"/>
              <a:t>How staff will be notified of the correct procedures </a:t>
            </a:r>
            <a:r>
              <a:rPr lang="en-US" dirty="0" smtClean="0"/>
              <a:t>for</a:t>
            </a:r>
            <a:r>
              <a:rPr lang="en-US" baseline="0" dirty="0" smtClean="0"/>
              <a:t> </a:t>
            </a:r>
            <a:r>
              <a:rPr lang="en-US" dirty="0" smtClean="0"/>
              <a:t>containing</a:t>
            </a:r>
            <a:r>
              <a:rPr lang="en-US" dirty="0"/>
              <a:t>, cleaning, and disinfecting these substances</a:t>
            </a:r>
          </a:p>
          <a:p>
            <a:pPr marL="616894" lvl="1" indent="-168244">
              <a:buFont typeface="Arial" pitchFamily="34" charset="0"/>
              <a:buChar char="•"/>
              <a:defRPr/>
            </a:pPr>
            <a:r>
              <a:rPr lang="en-US" dirty="0"/>
              <a:t>How to segregate contaminated areas from other areas</a:t>
            </a:r>
          </a:p>
          <a:p>
            <a:pPr marL="616894" lvl="1" indent="-168244">
              <a:buFont typeface="Arial" pitchFamily="34" charset="0"/>
              <a:buChar char="•"/>
              <a:defRPr/>
            </a:pPr>
            <a:r>
              <a:rPr lang="en-US" dirty="0"/>
              <a:t>When staff must be restricted from working with or around </a:t>
            </a:r>
            <a:r>
              <a:rPr lang="en-US" dirty="0" smtClean="0"/>
              <a:t>food</a:t>
            </a:r>
            <a:r>
              <a:rPr lang="en-US" baseline="0" dirty="0" smtClean="0"/>
              <a:t> </a:t>
            </a:r>
            <a:r>
              <a:rPr lang="en-US" dirty="0" smtClean="0"/>
              <a:t>or </a:t>
            </a:r>
            <a:r>
              <a:rPr lang="en-US" dirty="0"/>
              <a:t>excluded from working in the operation</a:t>
            </a:r>
          </a:p>
          <a:p>
            <a:pPr marL="616894" lvl="1" indent="-168244">
              <a:buFont typeface="Arial" pitchFamily="34" charset="0"/>
              <a:buChar char="•"/>
              <a:defRPr/>
            </a:pPr>
            <a:r>
              <a:rPr lang="en-US" dirty="0"/>
              <a:t>How sick customers will be quickly removed from the operation</a:t>
            </a:r>
          </a:p>
          <a:p>
            <a:pPr marL="616894" lvl="1" indent="-168244">
              <a:buFont typeface="Arial" pitchFamily="34" charset="0"/>
              <a:buChar char="•"/>
              <a:defRPr/>
            </a:pPr>
            <a:r>
              <a:rPr lang="en-US" dirty="0"/>
              <a:t>How the cleaning plan will be implemented</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FA38BA6-C73F-BF49-8A2C-5A0F9DFF3AA6}" type="slidenum">
              <a:rPr lang="en-US" sz="1200" b="0">
                <a:solidFill>
                  <a:prstClr val="black"/>
                </a:solidFill>
              </a:rPr>
              <a:pPr eaLnBrk="1" hangingPunct="1">
                <a:defRPr/>
              </a:pPr>
              <a:t>14</a:t>
            </a:fld>
            <a:endParaRPr lang="en-US" sz="1200" b="0" dirty="0">
              <a:solidFill>
                <a:prstClr val="black"/>
              </a:solidFill>
            </a:endParaRPr>
          </a:p>
        </p:txBody>
      </p:sp>
      <p:sp>
        <p:nvSpPr>
          <p:cNvPr id="570371"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57251" y="4347148"/>
            <a:ext cx="5985220" cy="4114488"/>
          </a:xfrm>
        </p:spPr>
        <p:txBody>
          <a:bodyPr/>
          <a:lstStyle/>
          <a:p>
            <a:pPr eaLnBrk="1" hangingPunct="1"/>
            <a:r>
              <a:rPr lang="en-US" b="1" dirty="0"/>
              <a:t>Instructor Notes</a:t>
            </a:r>
          </a:p>
          <a:p>
            <a:pPr eaLnBrk="1" hangingPunct="1">
              <a:buFont typeface="Arial" charset="0"/>
              <a:buChar char="•"/>
            </a:pPr>
            <a:r>
              <a:rPr lang="en-US" dirty="0" smtClean="0"/>
              <a:t> 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diarrhea:</a:t>
            </a:r>
          </a:p>
          <a:p>
            <a:pPr lvl="1" eaLnBrk="1" hangingPunct="1">
              <a:buFont typeface="Arial" charset="0"/>
              <a:buChar char="•"/>
            </a:pPr>
            <a:r>
              <a:rPr lang="en-US" dirty="0" smtClean="0"/>
              <a:t> How you will contain liquid and airborne substances, and remove them from the operation</a:t>
            </a:r>
          </a:p>
          <a:p>
            <a:pPr lvl="1" eaLnBrk="1" hangingPunct="1">
              <a:buFont typeface="Arial" charset="0"/>
              <a:buChar char="•"/>
            </a:pPr>
            <a:r>
              <a:rPr lang="en-US" dirty="0" smtClean="0"/>
              <a:t> How you will clean, sanitize, and disinfect surfaces</a:t>
            </a:r>
          </a:p>
          <a:p>
            <a:pPr lvl="1" eaLnBrk="1" hangingPunct="1">
              <a:buFont typeface="Arial" charset="0"/>
              <a:buChar char="•"/>
            </a:pPr>
            <a:r>
              <a:rPr lang="en-US" dirty="0" smtClean="0"/>
              <a:t> When to throw away food that may have been contaminated</a:t>
            </a:r>
          </a:p>
          <a:p>
            <a:pPr lvl="1" eaLnBrk="1" hangingPunct="1">
              <a:buFont typeface="Arial" charset="0"/>
              <a:buChar char="•"/>
            </a:pPr>
            <a:r>
              <a:rPr lang="en-US" dirty="0" smtClean="0"/>
              <a:t> What equipment is needed to clean up these substances, and how it will be cleaned and disinfected after use</a:t>
            </a:r>
          </a:p>
          <a:p>
            <a:pPr lvl="1" eaLnBrk="1" hangingPunct="1">
              <a:buFont typeface="Arial" charset="0"/>
              <a:buChar char="•"/>
            </a:pPr>
            <a:r>
              <a:rPr lang="en-US" dirty="0" smtClean="0"/>
              <a:t> When a food handler must wear personal protective equipment</a:t>
            </a:r>
          </a:p>
          <a:p>
            <a:pPr lvl="1" eaLnBrk="1" hangingPunct="1">
              <a:buFont typeface="Arial" charset="0"/>
              <a:buChar char="•"/>
            </a:pPr>
            <a:r>
              <a:rPr lang="en-US" dirty="0" smtClean="0"/>
              <a:t> How staff will be notified of the correct procedures for containing, cleaning, and disinfecting these substances</a:t>
            </a:r>
          </a:p>
          <a:p>
            <a:pPr lvl="1" eaLnBrk="1" hangingPunct="1">
              <a:buFont typeface="Arial" charset="0"/>
              <a:buChar char="•"/>
            </a:pPr>
            <a:r>
              <a:rPr lang="en-US" dirty="0" smtClean="0"/>
              <a:t> How to segregate contaminated areas from other areas</a:t>
            </a:r>
          </a:p>
          <a:p>
            <a:pPr lvl="1" eaLnBrk="1" hangingPunct="1">
              <a:buFont typeface="Arial" charset="0"/>
              <a:buChar char="•"/>
            </a:pPr>
            <a:r>
              <a:rPr lang="en-US" dirty="0" smtClean="0"/>
              <a:t> When staff must be restricted from working with or around food or excluded from working in the operation</a:t>
            </a:r>
          </a:p>
          <a:p>
            <a:pPr lvl="1" eaLnBrk="1" hangingPunct="1">
              <a:buFont typeface="Arial" charset="0"/>
              <a:buChar char="•"/>
            </a:pPr>
            <a:r>
              <a:rPr lang="en-US" dirty="0" smtClean="0"/>
              <a:t> How sick customers will be quickly removed from the operation</a:t>
            </a:r>
          </a:p>
          <a:p>
            <a:pPr lvl="1" eaLnBrk="1" hangingPunct="1">
              <a:buFont typeface="Arial" charset="0"/>
              <a:buChar char="•"/>
            </a:pPr>
            <a:r>
              <a:rPr lang="en-US" dirty="0" smtClean="0"/>
              <a:t> How the cleaning plan will be implemented</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7372821-F8EE-4A4C-BEAE-5199A9B1B6B1}" type="slidenum">
              <a:rPr lang="en-US" sz="1200" b="0">
                <a:solidFill>
                  <a:prstClr val="black"/>
                </a:solidFill>
              </a:rPr>
              <a:pPr eaLnBrk="1" hangingPunct="1">
                <a:defRPr/>
              </a:pPr>
              <a:t>15</a:t>
            </a:fld>
            <a:endParaRPr lang="en-US" sz="1200" b="0" dirty="0">
              <a:solidFill>
                <a:prstClr val="black"/>
              </a:solidFill>
            </a:endParaRPr>
          </a:p>
        </p:txBody>
      </p:sp>
      <p:sp>
        <p:nvSpPr>
          <p:cNvPr id="572419"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4025"/>
            <a:ext cx="5486711" cy="4114488"/>
          </a:xfrm>
        </p:spPr>
        <p:txBody>
          <a:bodyPr/>
          <a:lstStyle/>
          <a:p>
            <a:pPr>
              <a:defRPr/>
            </a:pPr>
            <a:r>
              <a:rPr lang="en-US" b="1" dirty="0" smtClean="0">
                <a:ea typeface="+mn-ea"/>
                <a:cs typeface="+mn-cs"/>
              </a:rPr>
              <a:t>Instructor Notes</a:t>
            </a:r>
          </a:p>
          <a:p>
            <a:pPr marL="112163" indent="-112163">
              <a:buFontTx/>
              <a:buChar char="•"/>
              <a:defRPr/>
            </a:pPr>
            <a:r>
              <a:rPr lang="en-US" dirty="0" smtClean="0">
                <a:ea typeface="+mn-ea"/>
                <a:cs typeface="+mn-cs"/>
              </a:rPr>
              <a:t>When storing cleaning tools, consider the following:</a:t>
            </a:r>
          </a:p>
          <a:p>
            <a:pPr marL="336488" lvl="1" indent="-112163">
              <a:buFontTx/>
              <a:buChar char="•"/>
              <a:defRPr/>
            </a:pPr>
            <a:r>
              <a:rPr lang="en-US" dirty="0" smtClean="0">
                <a:ea typeface="+mn-ea"/>
              </a:rPr>
              <a:t>Air-dry towels overnight</a:t>
            </a:r>
          </a:p>
          <a:p>
            <a:pPr marL="336488" lvl="1" indent="-112163">
              <a:buFontTx/>
              <a:buChar char="•"/>
              <a:defRPr/>
            </a:pPr>
            <a:r>
              <a:rPr lang="en-US" dirty="0" smtClean="0">
                <a:ea typeface="+mn-ea"/>
              </a:rPr>
              <a:t>Hang mops, brooms, and brushes on hooks to air-dry</a:t>
            </a:r>
          </a:p>
          <a:p>
            <a:pPr marL="336488" lvl="1" indent="-112163">
              <a:buFontTx/>
              <a:buChar char="•"/>
              <a:defRPr/>
            </a:pPr>
            <a:r>
              <a:rPr lang="en-US" dirty="0" smtClean="0">
                <a:ea typeface="+mn-ea"/>
              </a:rPr>
              <a:t>Clean and rinse buckets; let them air-dry, and store them with other tools</a:t>
            </a:r>
          </a:p>
          <a:p>
            <a:pPr>
              <a:defRPr/>
            </a:pPr>
            <a:endParaRPr lang="en-US" dirty="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a:buFontTx/>
              <a:buChar char="•"/>
              <a:defRPr/>
            </a:pPr>
            <a:endParaRPr lang="en-US" b="0"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All surfaces must be cleaned and rinsed. However, only surfaces that touch food must be cleaned and sanitized.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All surfaces that touch food must be cleaned and sanitized.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19</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49485" y="4344025"/>
            <a:ext cx="5486711" cy="4114488"/>
          </a:xfrm>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Play the “Cleaning and Sanitizing” section from the </a:t>
            </a:r>
            <a:r>
              <a:rPr lang="en-US" i="1" dirty="0">
                <a:latin typeface="Times New Roman" pitchFamily="18" charset="0"/>
                <a:ea typeface="ＭＳ Ｐゴシック" charset="0"/>
                <a:cs typeface="ＭＳ Ｐゴシック" charset="0"/>
              </a:rPr>
              <a:t>Facilities, Cleaning and Sanitizing, and Pest Management</a:t>
            </a:r>
            <a:r>
              <a:rPr lang="en-US" dirty="0">
                <a:latin typeface="Times New Roman" pitchFamily="18" charset="0"/>
                <a:ea typeface="ＭＳ Ｐゴシック" charset="0"/>
                <a:cs typeface="ＭＳ Ｐゴシック" charset="0"/>
              </a:rPr>
              <a:t> DVD. </a:t>
            </a:r>
            <a:endParaRPr lang="en-US" dirty="0">
              <a:latin typeface="Times New Roman" charset="0"/>
              <a:ea typeface="ＭＳ Ｐゴシック" charset="0"/>
              <a:cs typeface="ＭＳ Ｐゴシック" charset="0"/>
            </a:endParaRP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These items would not have to be cleaned and sanitized until four hours of constant use.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These items would need to be cleaned and sanitized after they are used and before the food handler starts working with a different type of food, such as the fish.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22</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23</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r>
              <a:rPr lang="en-US" b="1" dirty="0" smtClean="0"/>
              <a:t>Instructor Notes</a:t>
            </a:r>
          </a:p>
          <a:p>
            <a:pPr marL="112163" indent="-112163">
              <a:buFontTx/>
              <a:buChar char="•"/>
            </a:pPr>
            <a:r>
              <a:rPr lang="en-US" dirty="0" smtClean="0"/>
              <a:t>The</a:t>
            </a:r>
            <a:r>
              <a:rPr lang="en-US" baseline="0" dirty="0" smtClean="0"/>
              <a:t> items must be soaked for at least 30 seconds</a:t>
            </a:r>
            <a:r>
              <a:rPr lang="en-US" dirty="0" smtClean="0"/>
              <a:t>.</a:t>
            </a:r>
            <a:endParaRPr lang="en-US" i="1" dirty="0" smtClean="0"/>
          </a:p>
          <a:p>
            <a:pPr marL="112163" indent="-112163"/>
            <a:endParaRPr lang="en-US" dirty="0" smtClean="0"/>
          </a:p>
          <a:p>
            <a:pPr marL="112163" indent="-112163">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24</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r>
              <a:rPr lang="en-US" b="1" dirty="0" smtClean="0"/>
              <a:t>Instructor Notes</a:t>
            </a:r>
          </a:p>
          <a:p>
            <a:pPr marL="112163" indent="-112163">
              <a:buFontTx/>
              <a:buChar char="•"/>
            </a:pPr>
            <a:r>
              <a:rPr lang="en-US" dirty="0" smtClean="0"/>
              <a:t>Several</a:t>
            </a:r>
            <a:r>
              <a:rPr lang="en-US" baseline="0" dirty="0" smtClean="0"/>
              <a:t> </a:t>
            </a:r>
            <a:r>
              <a:rPr lang="en-US" dirty="0" smtClean="0"/>
              <a:t>factors influence the effectiveness of chemical sanitizers.</a:t>
            </a:r>
            <a:r>
              <a:rPr lang="en-US" baseline="0" dirty="0" smtClean="0"/>
              <a:t> </a:t>
            </a:r>
            <a:r>
              <a:rPr lang="en-US" dirty="0" smtClean="0"/>
              <a:t>The most critical include concentration, temperature, contact time,</a:t>
            </a:r>
            <a:r>
              <a:rPr lang="en-US" baseline="0" dirty="0" smtClean="0"/>
              <a:t> </a:t>
            </a:r>
            <a:r>
              <a:rPr lang="en-US" dirty="0" smtClean="0"/>
              <a:t>water hardness, and pH.</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25</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pPr marL="112163" indent="-112163"/>
            <a:endParaRPr lang="en-US" dirty="0" smtClean="0"/>
          </a:p>
          <a:p>
            <a:pPr marL="112163" indent="-112163">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Glasses and cups must be stored upside down on a clean and sanitized shelf or rack.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27</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p:txBody>
          <a:bodyPr/>
          <a:lstStyle/>
          <a:p>
            <a:pPr marL="112163" indent="-112163"/>
            <a:endParaRPr lang="en-US" dirty="0" smtClean="0"/>
          </a:p>
          <a:p>
            <a:pPr marL="112163" indent="-112163">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The slides in this section should be used to teach the additional content not included in the DVD.</a:t>
            </a:r>
          </a:p>
          <a:p>
            <a:pPr marL="112163" indent="-112163">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1FE41A-DD89-214A-9D48-47F8E3CAC923}" type="slidenum">
              <a:rPr lang="en-US" sz="1200" b="0">
                <a:solidFill>
                  <a:prstClr val="black"/>
                </a:solidFill>
              </a:rPr>
              <a:pPr eaLnBrk="1" hangingPunct="1">
                <a:defRPr/>
              </a:pPr>
              <a:t>4</a:t>
            </a:fld>
            <a:endParaRPr lang="en-US" sz="1200" b="0" dirty="0">
              <a:solidFill>
                <a:prstClr val="black"/>
              </a:solidFill>
            </a:endParaRPr>
          </a:p>
        </p:txBody>
      </p:sp>
      <p:sp>
        <p:nvSpPr>
          <p:cNvPr id="55398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5</a:t>
            </a:fld>
            <a:endParaRPr lang="en-US" dirty="0"/>
          </a:p>
        </p:txBody>
      </p:sp>
    </p:spTree>
    <p:extLst>
      <p:ext uri="{BB962C8B-B14F-4D97-AF65-F5344CB8AC3E}">
        <p14:creationId xmlns:p14="http://schemas.microsoft.com/office/powerpoint/2010/main" val="299355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B9E40C4-7859-514A-8DDE-312668C68ACE}" type="slidenum">
              <a:rPr lang="en-US" sz="1200" b="0">
                <a:solidFill>
                  <a:prstClr val="black"/>
                </a:solidFill>
              </a:rPr>
              <a:pPr eaLnBrk="1" hangingPunct="1">
                <a:defRPr/>
              </a:pPr>
              <a:t>6</a:t>
            </a:fld>
            <a:endParaRPr lang="en-US" sz="1200" b="0" dirty="0">
              <a:solidFill>
                <a:prstClr val="black"/>
              </a:solidFill>
            </a:endParaRPr>
          </a:p>
        </p:txBody>
      </p:sp>
      <p:sp>
        <p:nvSpPr>
          <p:cNvPr id="556035"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57250" y="4395555"/>
            <a:ext cx="5028579" cy="4223790"/>
          </a:xfrm>
        </p:spPr>
        <p:txBody>
          <a:bodyPr/>
          <a:lstStyle/>
          <a:p>
            <a:pPr marL="112163" indent="-112163">
              <a:lnSpc>
                <a:spcPct val="80000"/>
              </a:lnSpc>
              <a:spcBef>
                <a:spcPct val="50000"/>
              </a:spcBef>
              <a:defRPr/>
            </a:pPr>
            <a:r>
              <a:rPr lang="en-US" b="1" dirty="0" smtClean="0">
                <a:ea typeface="+mn-ea"/>
                <a:cs typeface="Times New Roman" pitchFamily="18" charset="0"/>
              </a:rPr>
              <a:t>Instructor Notes</a:t>
            </a:r>
          </a:p>
          <a:p>
            <a:pPr marL="112163" indent="-112163">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2163" indent="-112163">
              <a:lnSpc>
                <a:spcPct val="80000"/>
              </a:lnSpc>
              <a:spcBef>
                <a:spcPct val="50000"/>
              </a:spcBef>
              <a:defRPr/>
            </a:pPr>
            <a:endParaRPr lang="en-US" dirty="0" smtClean="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B326563-040B-0B4C-BC93-F8EA2F40934E}" type="slidenum">
              <a:rPr lang="en-US" sz="1200" b="0">
                <a:solidFill>
                  <a:prstClr val="black"/>
                </a:solidFill>
              </a:rPr>
              <a:pPr eaLnBrk="1" hangingPunct="1">
                <a:defRPr/>
              </a:pPr>
              <a:t>7</a:t>
            </a:fld>
            <a:endParaRPr lang="en-US" sz="1200" b="0" dirty="0">
              <a:solidFill>
                <a:prstClr val="black"/>
              </a:solidFill>
            </a:endParaRPr>
          </a:p>
        </p:txBody>
      </p:sp>
      <p:sp>
        <p:nvSpPr>
          <p:cNvPr id="558083"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849485" y="4347148"/>
            <a:ext cx="5486711" cy="4114488"/>
          </a:xfrm>
        </p:spPr>
        <p:txBody>
          <a:bodyPr/>
          <a:lstStyle/>
          <a:p>
            <a:pPr>
              <a:defRPr/>
            </a:pPr>
            <a:r>
              <a:rPr lang="en-US" b="1" dirty="0"/>
              <a:t>Instructor Notes</a:t>
            </a:r>
          </a:p>
          <a:p>
            <a:pPr marL="168244" indent="-168244">
              <a:buFont typeface="Arial" pitchFamily="34" charset="0"/>
              <a:buChar char="•"/>
              <a:defRPr/>
            </a:pPr>
            <a:r>
              <a:rPr lang="en-US" dirty="0"/>
              <a:t>Equipment manufacturers will usually provide instructions for cleaning and sanitizing stationary equipment, such as a slicer. </a:t>
            </a:r>
          </a:p>
          <a:p>
            <a:pPr marL="168244" indent="-168244">
              <a:buFont typeface="Arial" pitchFamily="34" charset="0"/>
              <a:buChar char="•"/>
              <a:defRPr/>
            </a:pPr>
            <a:r>
              <a:rPr lang="en-US" dirty="0"/>
              <a:t>Unplug the equipment. </a:t>
            </a:r>
          </a:p>
          <a:p>
            <a:pPr marL="168244" indent="-168244">
              <a:buFont typeface="Arial" pitchFamily="34" charset="0"/>
              <a:buChar char="•"/>
              <a:defRPr/>
            </a:pPr>
            <a:r>
              <a:rPr lang="en-US" dirty="0"/>
              <a:t>Take the removable parts off the equipment. Wash, rinse, and sanitize them by hand. You can also run the parts through a dishwasher if allowed.</a:t>
            </a:r>
          </a:p>
          <a:p>
            <a:pPr marL="168244" indent="-168244">
              <a:buFont typeface="Arial" pitchFamily="34" charset="0"/>
              <a:buChar char="•"/>
              <a:defRPr/>
            </a:pPr>
            <a:r>
              <a:rPr lang="en-US" dirty="0"/>
              <a:t>Scrape or remove food from the equipment surfaces.</a:t>
            </a:r>
          </a:p>
          <a:p>
            <a:pPr marL="168244" indent="-168244">
              <a:buFont typeface="Arial" pitchFamily="34" charset="0"/>
              <a:buChar char="•"/>
              <a:defRPr/>
            </a:pPr>
            <a:r>
              <a:rPr lang="en-US" dirty="0"/>
              <a:t>Wash the equipment surfaces. Use a cleaning solution prepared with an approved detergent. Wash the equipment with the correct cleaning tool such as a nylon brush or pad, or a cloth towel.</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B802519-3C23-5441-8829-74FE9012A68B}" type="slidenum">
              <a:rPr lang="en-US" sz="1200" b="0">
                <a:solidFill>
                  <a:prstClr val="black"/>
                </a:solidFill>
              </a:rPr>
              <a:pPr eaLnBrk="1" hangingPunct="1">
                <a:defRPr/>
              </a:pPr>
              <a:t>8</a:t>
            </a:fld>
            <a:endParaRPr lang="en-US" sz="1200" b="0" dirty="0">
              <a:solidFill>
                <a:prstClr val="black"/>
              </a:solidFill>
            </a:endParaRPr>
          </a:p>
        </p:txBody>
      </p:sp>
      <p:sp>
        <p:nvSpPr>
          <p:cNvPr id="559107"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849485" y="4344025"/>
            <a:ext cx="5486711" cy="4114488"/>
          </a:xfrm>
        </p:spPr>
        <p:txBody>
          <a:bodyPr/>
          <a:lstStyle/>
          <a:p>
            <a:pPr>
              <a:defRPr/>
            </a:pPr>
            <a:r>
              <a:rPr lang="en-US" b="1" dirty="0" smtClean="0"/>
              <a:t>Instructor Notes</a:t>
            </a:r>
          </a:p>
          <a:p>
            <a:pPr marL="168244" indent="-168244">
              <a:buFont typeface="Arial" pitchFamily="34" charset="0"/>
              <a:buChar char="•"/>
              <a:defRPr/>
            </a:pPr>
            <a:r>
              <a:rPr lang="en-US" dirty="0" smtClean="0"/>
              <a:t>Rinse </a:t>
            </a:r>
            <a:r>
              <a:rPr lang="en-US" dirty="0"/>
              <a:t>the equipment surfaces with clean water. Use a cloth towel or other correct tool.</a:t>
            </a:r>
          </a:p>
          <a:p>
            <a:pPr marL="168244" indent="-168244">
              <a:buFont typeface="Arial" pitchFamily="34" charset="0"/>
              <a:buChar char="•"/>
              <a:defRPr/>
            </a:pPr>
            <a:r>
              <a:rPr lang="en-US" dirty="0"/>
              <a:t>Sanitize the equipment surfaces. The food handler in the photo </a:t>
            </a:r>
            <a:r>
              <a:rPr lang="en-US" dirty="0" smtClean="0"/>
              <a:t>is </a:t>
            </a:r>
            <a:r>
              <a:rPr lang="en-US" dirty="0"/>
              <a:t>sanitizing the surfaces of a slicer. Make sure the sanitizer comes in contact with each surface. The concentration of the sanitizer must meet requirements.</a:t>
            </a:r>
          </a:p>
          <a:p>
            <a:pPr marL="168244" indent="-168244">
              <a:buFont typeface="Arial" pitchFamily="34" charset="0"/>
              <a:buChar char="•"/>
              <a:defRPr/>
            </a:pPr>
            <a:r>
              <a:rPr lang="en-US" dirty="0"/>
              <a:t>Allow all surfaces to air-dry. </a:t>
            </a:r>
          </a:p>
          <a:p>
            <a:pPr marL="168244" indent="-168244">
              <a:buFont typeface="Arial" pitchFamily="34" charset="0"/>
              <a:buChar char="•"/>
              <a:defRPr/>
            </a:pPr>
            <a:r>
              <a:rPr lang="en-US" dirty="0"/>
              <a:t>Put the unit back together.</a:t>
            </a:r>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05C36B-572E-4F41-AABF-3F7DE1CFC76B}" type="slidenum">
              <a:rPr lang="en-US" sz="1200" b="0">
                <a:solidFill>
                  <a:prstClr val="black"/>
                </a:solidFill>
              </a:rPr>
              <a:pPr eaLnBrk="1" hangingPunct="1">
                <a:defRPr/>
              </a:pPr>
              <a:t>9</a:t>
            </a:fld>
            <a:endParaRPr lang="en-US" sz="1200" b="0" dirty="0">
              <a:solidFill>
                <a:prstClr val="black"/>
              </a:solidFill>
            </a:endParaRPr>
          </a:p>
        </p:txBody>
      </p:sp>
      <p:sp>
        <p:nvSpPr>
          <p:cNvPr id="560131" name="Rectangle 2"/>
          <p:cNvSpPr>
            <a:spLocks noGrp="1" noRot="1" noChangeAspect="1" noChangeArrowheads="1" noTextEdit="1"/>
          </p:cNvSpPr>
          <p:nvPr>
            <p:ph type="sldImg"/>
          </p:nvPr>
        </p:nvSpPr>
        <p:spPr>
          <a:ln/>
        </p:spPr>
      </p:sp>
      <p:sp>
        <p:nvSpPr>
          <p:cNvPr id="560133" name="Notes Placeholder 2"/>
          <p:cNvSpPr>
            <a:spLocks noGrp="1"/>
          </p:cNvSpPr>
          <p:nvPr>
            <p:ph type="body" idx="1"/>
          </p:nvPr>
        </p:nvSpPr>
        <p:spPr>
          <a:xfrm>
            <a:off x="849485" y="4347148"/>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smtClean="0"/>
              <a:t> Some </a:t>
            </a:r>
            <a:r>
              <a:rPr lang="en-US" dirty="0"/>
              <a:t>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29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20036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11945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5959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360927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1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6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7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331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xfrm>
            <a:off x="393192" y="1143000"/>
            <a:ext cx="5178425" cy="4559910"/>
          </a:xfrm>
        </p:spPr>
        <p:txBody>
          <a:bodyPr/>
          <a:lstStyle/>
          <a:p>
            <a:pPr eaLnBrk="1" hangingPunct="1">
              <a:defRPr/>
            </a:pPr>
            <a:r>
              <a:rPr lang="en-US" dirty="0">
                <a:latin typeface="Arial Narrow" charset="0"/>
                <a:cs typeface="+mn-cs"/>
              </a:rPr>
              <a:t>Setting </a:t>
            </a:r>
            <a:r>
              <a:rPr lang="en-US" dirty="0" smtClean="0">
                <a:latin typeface="Arial Narrow" charset="0"/>
                <a:cs typeface="+mn-cs"/>
              </a:rPr>
              <a:t>up </a:t>
            </a:r>
            <a:r>
              <a:rPr lang="en-US" dirty="0">
                <a:latin typeface="Arial Narrow" charset="0"/>
                <a:cs typeface="+mn-cs"/>
              </a:rPr>
              <a:t>a </a:t>
            </a:r>
            <a:r>
              <a:rPr lang="en-US" dirty="0" smtClean="0">
                <a:latin typeface="Arial Narrow" charset="0"/>
                <a:cs typeface="+mn-cs"/>
              </a:rPr>
              <a:t>three-compartment sink:</a:t>
            </a:r>
            <a:endParaRPr lang="en-US" dirty="0">
              <a:latin typeface="Arial Narrow" charset="0"/>
              <a:cs typeface="+mn-cs"/>
            </a:endParaRPr>
          </a:p>
          <a:p>
            <a:pPr lvl="1" eaLnBrk="1" hangingPunct="1">
              <a:defRPr/>
            </a:pPr>
            <a:r>
              <a:rPr lang="en-US" dirty="0">
                <a:solidFill>
                  <a:schemeClr val="tx1"/>
                </a:solidFill>
                <a:latin typeface="Arial Narrow" charset="0"/>
              </a:rPr>
              <a:t>Clean and sanitize each sink and drain </a:t>
            </a:r>
            <a:r>
              <a:rPr lang="en-US" dirty="0" smtClean="0">
                <a:solidFill>
                  <a:schemeClr val="tx1"/>
                </a:solidFill>
                <a:latin typeface="Arial Narrow" charset="0"/>
              </a:rPr>
              <a:t>board</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first sink with detergent and water at least </a:t>
            </a:r>
            <a:r>
              <a:rPr lang="en-US" dirty="0" smtClean="0">
                <a:solidFill>
                  <a:schemeClr val="tx1"/>
                </a:solidFill>
                <a:latin typeface="Arial Narrow" charset="0"/>
              </a:rPr>
              <a:t>110</a:t>
            </a:r>
            <a:r>
              <a:rPr lang="en-US" dirty="0">
                <a:latin typeface="Arial Narrow" charset="0"/>
              </a:rPr>
              <a:t>ºF</a:t>
            </a:r>
            <a:r>
              <a:rPr lang="en-US" dirty="0" smtClean="0">
                <a:solidFill>
                  <a:schemeClr val="tx1"/>
                </a:solidFill>
                <a:latin typeface="Arial Narrow" charset="0"/>
              </a:rPr>
              <a:t> </a:t>
            </a:r>
            <a:r>
              <a:rPr lang="en-US" dirty="0">
                <a:solidFill>
                  <a:schemeClr val="tx1"/>
                </a:solidFill>
                <a:latin typeface="Arial Narrow" charset="0"/>
              </a:rPr>
              <a:t>(</a:t>
            </a:r>
            <a:r>
              <a:rPr lang="en-US" dirty="0" smtClean="0">
                <a:solidFill>
                  <a:schemeClr val="tx1"/>
                </a:solidFill>
                <a:latin typeface="Arial Narrow" charset="0"/>
              </a:rPr>
              <a:t>43</a:t>
            </a:r>
            <a:r>
              <a:rPr lang="en-US" dirty="0" smtClean="0">
                <a:latin typeface="Arial Narrow" charset="0"/>
              </a:rPr>
              <a:t>ºC</a:t>
            </a:r>
            <a:r>
              <a:rPr lang="en-US" dirty="0" smtClean="0">
                <a:solidFill>
                  <a:schemeClr val="tx1"/>
                </a:solidFill>
                <a:latin typeface="Arial Narrow" charset="0"/>
              </a:rPr>
              <a:t>) </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second sink with clean </a:t>
            </a:r>
            <a:r>
              <a:rPr lang="en-US" dirty="0" smtClean="0">
                <a:solidFill>
                  <a:schemeClr val="tx1"/>
                </a:solidFill>
                <a:latin typeface="Arial Narrow" charset="0"/>
              </a:rPr>
              <a:t>water</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third sink with water and sanitizer to the correct </a:t>
            </a:r>
            <a:r>
              <a:rPr lang="en-US" dirty="0" smtClean="0">
                <a:solidFill>
                  <a:schemeClr val="tx1"/>
                </a:solidFill>
                <a:latin typeface="Arial Narrow" charset="0"/>
              </a:rPr>
              <a:t>concentration</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Provide a clock with a second hand to let food handlers know how long items have been in the </a:t>
            </a:r>
            <a:r>
              <a:rPr lang="en-US" dirty="0" smtClean="0">
                <a:solidFill>
                  <a:schemeClr val="tx1"/>
                </a:solidFill>
                <a:latin typeface="Arial Narrow" charset="0"/>
              </a:rPr>
              <a:t>sanitizer</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dirty="0" smtClean="0"/>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10-10</a:t>
            </a:r>
          </a:p>
        </p:txBody>
      </p:sp>
      <p:sp>
        <p:nvSpPr>
          <p:cNvPr id="27546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Manual Dishwashing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74"/>
            <a:ext cx="2100072" cy="1874846"/>
          </a:xfrm>
          <a:prstGeom prst="rect">
            <a:avLst/>
          </a:prstGeom>
        </p:spPr>
      </p:pic>
    </p:spTree>
    <p:extLst>
      <p:ext uri="{BB962C8B-B14F-4D97-AF65-F5344CB8AC3E}">
        <p14:creationId xmlns:p14="http://schemas.microsoft.com/office/powerpoint/2010/main" val="2204166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Monitoring High Temperature Dishwashing </a:t>
            </a:r>
            <a:r>
              <a:rPr lang="en-US" dirty="0" smtClean="0"/>
              <a:t>Machines</a:t>
            </a:r>
            <a:endParaRPr lang="en-US" dirty="0"/>
          </a:p>
        </p:txBody>
      </p:sp>
      <p:sp>
        <p:nvSpPr>
          <p:cNvPr id="3" name="Content Placeholder 2"/>
          <p:cNvSpPr>
            <a:spLocks noGrp="1"/>
          </p:cNvSpPr>
          <p:nvPr>
            <p:ph idx="1"/>
          </p:nvPr>
        </p:nvSpPr>
        <p:spPr/>
        <p:txBody>
          <a:bodyPr/>
          <a:lstStyle/>
          <a:p>
            <a:pPr marL="0" lvl="1" indent="0">
              <a:buNone/>
            </a:pPr>
            <a:r>
              <a:rPr lang="en-US" sz="2400" b="1" dirty="0">
                <a:solidFill>
                  <a:srgbClr val="005CAB"/>
                </a:solidFill>
              </a:rPr>
              <a:t>When using high-temperature dishwashing machines, provide staff with tools to check the temperature of the items being sanitized.</a:t>
            </a:r>
          </a:p>
          <a:p>
            <a:pPr marL="0" lvl="1" indent="0">
              <a:buNone/>
            </a:pPr>
            <a:r>
              <a:rPr lang="en-US" sz="2400" b="1" dirty="0">
                <a:solidFill>
                  <a:srgbClr val="005CAB"/>
                </a:solidFill>
              </a:rPr>
              <a:t>Options include:</a:t>
            </a:r>
          </a:p>
          <a:p>
            <a:pPr lvl="1"/>
            <a:r>
              <a:rPr lang="en-US" dirty="0"/>
              <a:t>Maximum registering thermometers</a:t>
            </a:r>
          </a:p>
          <a:p>
            <a:pPr lvl="1"/>
            <a:r>
              <a:rPr lang="en-US" dirty="0"/>
              <a:t>Temperature sensitive tape</a:t>
            </a:r>
          </a:p>
          <a:p>
            <a:endParaRPr lang="en-US" dirty="0"/>
          </a:p>
        </p:txBody>
      </p:sp>
      <p:sp>
        <p:nvSpPr>
          <p:cNvPr id="4"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10-11</a:t>
            </a:r>
          </a:p>
        </p:txBody>
      </p:sp>
    </p:spTree>
    <p:extLst>
      <p:ext uri="{BB962C8B-B14F-4D97-AF65-F5344CB8AC3E}">
        <p14:creationId xmlns:p14="http://schemas.microsoft.com/office/powerpoint/2010/main" val="2734872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393192" y="1143000"/>
            <a:ext cx="6261031" cy="4169205"/>
          </a:xfrm>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a:t>
            </a:r>
            <a:r>
              <a:rPr lang="en-US" dirty="0" smtClean="0">
                <a:latin typeface="Arial Narrow" charset="0"/>
              </a:rPr>
              <a:t>operation </a:t>
            </a:r>
            <a:r>
              <a:rPr lang="en-US" dirty="0">
                <a:latin typeface="Arial Narrow" charset="0"/>
              </a:rPr>
              <a:t>must be cleaned up </a:t>
            </a:r>
            <a:r>
              <a:rPr lang="en-US" dirty="0" smtClean="0">
                <a:latin typeface="Arial Narrow" charset="0"/>
              </a:rPr>
              <a:t>correctly</a:t>
            </a:r>
            <a:endParaRPr lang="en-US" dirty="0">
              <a:latin typeface="Arial Narrow" charset="0"/>
            </a:endParaRPr>
          </a:p>
          <a:p>
            <a:pPr lvl="2" eaLnBrk="1" hangingPunct="1">
              <a:defRPr/>
            </a:pPr>
            <a:r>
              <a:rPr lang="en-US" dirty="0">
                <a:latin typeface="Arial Narrow" charset="0"/>
              </a:rPr>
              <a:t>It can carry Norovirus, which is highly </a:t>
            </a:r>
            <a:r>
              <a:rPr lang="en-US" dirty="0" smtClean="0">
                <a:latin typeface="Arial Narrow" charset="0"/>
              </a:rPr>
              <a:t>contagious </a:t>
            </a:r>
            <a:endParaRPr lang="en-US" dirty="0">
              <a:latin typeface="Arial Narrow" charset="0"/>
            </a:endParaRPr>
          </a:p>
          <a:p>
            <a:pPr lvl="1" eaLnBrk="1" hangingPunct="1">
              <a:defRPr/>
            </a:pPr>
            <a:r>
              <a:rPr lang="en-US" dirty="0">
                <a:latin typeface="Arial Narrow" charset="0"/>
              </a:rPr>
              <a:t>Correct cleanup can prevent food from becoming contaminated and keep others from getting </a:t>
            </a:r>
            <a:r>
              <a:rPr lang="en-US" dirty="0" smtClean="0">
                <a:latin typeface="Arial Narrow" charset="0"/>
              </a:rPr>
              <a:t>sick</a:t>
            </a:r>
          </a:p>
          <a:p>
            <a:pPr lvl="1" eaLnBrk="1" hangingPunct="1">
              <a:defRPr/>
            </a:pPr>
            <a:r>
              <a:rPr lang="en-US" dirty="0" smtClean="0">
                <a:solidFill>
                  <a:schemeClr val="tx1"/>
                </a:solidFill>
                <a:latin typeface="Arial Narrow"/>
                <a:cs typeface="Arial Narrow"/>
              </a:rPr>
              <a:t>Check </a:t>
            </a:r>
            <a:r>
              <a:rPr lang="en-US" dirty="0">
                <a:solidFill>
                  <a:schemeClr val="tx1"/>
                </a:solidFill>
                <a:latin typeface="Arial Narrow"/>
                <a:cs typeface="Arial Narrow"/>
              </a:rPr>
              <a:t>with your local regulatory authority regarding requirements for cleaning up vomit and diarrhea. A written cleanup plan may be required. </a:t>
            </a:r>
          </a:p>
          <a:p>
            <a:pPr marL="0" lvl="1" indent="0" eaLnBrk="1" hangingPunct="1">
              <a:buNone/>
              <a:defRPr/>
            </a:pPr>
            <a:endParaRPr lang="en-US" dirty="0">
              <a:latin typeface="Arial Narrow" charset="0"/>
            </a:endParaRP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1012</a:t>
            </a:r>
          </a:p>
        </p:txBody>
      </p:sp>
      <p:sp>
        <p:nvSpPr>
          <p:cNvPr id="280580" name="Rectangle 13"/>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Cleaning and Sanitizing in the Operation</a:t>
            </a:r>
            <a:endParaRPr lang="en-US" dirty="0">
              <a:latin typeface="Arial Narrow" charset="0"/>
              <a:cs typeface="+mj-cs"/>
            </a:endParaRPr>
          </a:p>
        </p:txBody>
      </p:sp>
    </p:spTree>
    <p:extLst>
      <p:ext uri="{BB962C8B-B14F-4D97-AF65-F5344CB8AC3E}">
        <p14:creationId xmlns:p14="http://schemas.microsoft.com/office/powerpoint/2010/main" val="427205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93192" y="1143000"/>
            <a:ext cx="7140930" cy="4990257"/>
          </a:xfrm>
        </p:spPr>
        <p:txBody>
          <a:bodyPr/>
          <a:lstStyle/>
          <a:p>
            <a:pPr marL="0" indent="0" eaLnBrk="1" hangingPunct="1">
              <a:defRPr/>
            </a:pPr>
            <a:r>
              <a:rPr lang="en-US" dirty="0">
                <a:latin typeface="Arial Narrow" charset="0"/>
                <a:cs typeface="+mn-cs"/>
              </a:rPr>
              <a:t>Consider the following when developing a plan for cleaning up vomit and diarrhea:</a:t>
            </a:r>
            <a:endParaRPr lang="en-US" i="1" dirty="0">
              <a:latin typeface="Arial Narrow" charset="0"/>
              <a:cs typeface="+mn-cs"/>
            </a:endParaRPr>
          </a:p>
          <a:p>
            <a:pPr lvl="1" eaLnBrk="1" hangingPunct="1">
              <a:defRPr/>
            </a:pPr>
            <a:r>
              <a:rPr lang="en-US" dirty="0">
                <a:latin typeface="Arial Narrow" charset="0"/>
              </a:rPr>
              <a:t>How you will contain liquid and airborne substances, and remove them from the operation</a:t>
            </a:r>
          </a:p>
          <a:p>
            <a:pPr lvl="1" eaLnBrk="1" hangingPunct="1">
              <a:defRPr/>
            </a:pPr>
            <a:r>
              <a:rPr lang="en-US" dirty="0">
                <a:latin typeface="Arial Narrow" charset="0"/>
              </a:rPr>
              <a:t>How you will clean, sanitize, and disinfect surfaces</a:t>
            </a:r>
          </a:p>
          <a:p>
            <a:pPr lvl="1" eaLnBrk="1" hangingPunct="1">
              <a:defRPr/>
            </a:pPr>
            <a:r>
              <a:rPr lang="en-US" dirty="0">
                <a:latin typeface="Arial Narrow" charset="0"/>
              </a:rPr>
              <a:t>When to throw away food that may have been contaminated</a:t>
            </a:r>
          </a:p>
          <a:p>
            <a:pPr lvl="1" eaLnBrk="1" hangingPunct="1">
              <a:defRPr/>
            </a:pPr>
            <a:r>
              <a:rPr lang="en-US" dirty="0">
                <a:latin typeface="Arial Narrow" charset="0"/>
              </a:rPr>
              <a:t>What equipment is needed to clean up these substances, and how it will be cleaned and disinfected after use</a:t>
            </a:r>
          </a:p>
          <a:p>
            <a:pPr lvl="1" eaLnBrk="1" hangingPunct="1">
              <a:defRPr/>
            </a:pPr>
            <a:r>
              <a:rPr lang="en-US" dirty="0">
                <a:latin typeface="Arial Narrow" charset="0"/>
              </a:rPr>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10-13</a:t>
            </a:r>
          </a:p>
        </p:txBody>
      </p:sp>
      <p:sp>
        <p:nvSpPr>
          <p:cNvPr id="28160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3839296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body" idx="1"/>
          </p:nvPr>
        </p:nvSpPr>
        <p:spPr>
          <a:xfrm>
            <a:off x="393192" y="1143000"/>
            <a:ext cx="7172416" cy="4874798"/>
          </a:xfrm>
        </p:spPr>
        <p:txBody>
          <a:bodyPr/>
          <a:lstStyle/>
          <a:p>
            <a:pPr marL="0" indent="0" eaLnBrk="1" hangingPunct="1">
              <a:defRPr/>
            </a:pPr>
            <a:r>
              <a:rPr lang="en-US" dirty="0">
                <a:latin typeface="Arial Narrow" charset="0"/>
              </a:rPr>
              <a:t>Consider the following when developing a plan for cleaning up vomit and </a:t>
            </a:r>
            <a:r>
              <a:rPr lang="en-US" dirty="0" smtClean="0">
                <a:latin typeface="Arial Narrow" charset="0"/>
              </a:rPr>
              <a:t>diarrhea</a:t>
            </a:r>
            <a:r>
              <a:rPr lang="en-US" dirty="0">
                <a:latin typeface="Arial Narrow" charset="0"/>
                <a:cs typeface="+mn-cs"/>
              </a:rPr>
              <a:t>:</a:t>
            </a:r>
            <a:endParaRPr lang="en-US" sz="1800" i="1" dirty="0" smtClean="0">
              <a:latin typeface="Arial Narrow" charset="0"/>
              <a:cs typeface="+mn-cs"/>
            </a:endParaRPr>
          </a:p>
          <a:p>
            <a:pPr lvl="1" eaLnBrk="1" hangingPunct="1">
              <a:defRPr/>
            </a:pPr>
            <a:r>
              <a:rPr lang="en-US" dirty="0" smtClean="0">
                <a:latin typeface="Arial Narrow" charset="0"/>
              </a:rPr>
              <a:t>How staff will be notified of the correct procedures for containing, cleaning, and disinfecting these substances</a:t>
            </a:r>
          </a:p>
          <a:p>
            <a:pPr lvl="1" eaLnBrk="1" hangingPunct="1">
              <a:defRPr/>
            </a:pPr>
            <a:r>
              <a:rPr lang="en-US" dirty="0" smtClean="0">
                <a:latin typeface="Arial Narrow" charset="0"/>
              </a:rPr>
              <a:t>How </a:t>
            </a:r>
            <a:r>
              <a:rPr lang="en-US" dirty="0">
                <a:latin typeface="Arial Narrow" charset="0"/>
              </a:rPr>
              <a:t>to segregate contaminated areas from other areas</a:t>
            </a:r>
          </a:p>
          <a:p>
            <a:pPr lvl="1" eaLnBrk="1" hangingPunct="1">
              <a:defRPr/>
            </a:pPr>
            <a:r>
              <a:rPr lang="en-US" dirty="0">
                <a:latin typeface="Arial Narrow" charset="0"/>
              </a:rPr>
              <a:t>When staff must be restricted from working with or around food or excluded from working in the operation</a:t>
            </a:r>
          </a:p>
          <a:p>
            <a:pPr lvl="1" eaLnBrk="1" hangingPunct="1">
              <a:defRPr/>
            </a:pPr>
            <a:r>
              <a:rPr lang="en-US" dirty="0">
                <a:latin typeface="Arial Narrow" charset="0"/>
              </a:rPr>
              <a:t>How sick customers will be quickly removed from the operation</a:t>
            </a:r>
          </a:p>
          <a:p>
            <a:pPr lvl="1" eaLnBrk="1" hangingPunct="1">
              <a:defRPr/>
            </a:pPr>
            <a:r>
              <a:rPr lang="en-US" dirty="0">
                <a:latin typeface="Arial Narrow" charset="0"/>
              </a:rPr>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10-14</a:t>
            </a:r>
          </a:p>
        </p:txBody>
      </p:sp>
      <p:sp>
        <p:nvSpPr>
          <p:cNvPr id="282628"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4187138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93192" y="1143000"/>
            <a:ext cx="5051425" cy="4229100"/>
          </a:xfrm>
        </p:spPr>
        <p:txBody>
          <a:bodyPr/>
          <a:lstStyle/>
          <a:p>
            <a:pPr marL="0" indent="0" eaLnBrk="1" hangingPunct="1">
              <a:defRPr/>
            </a:pPr>
            <a:r>
              <a:rPr lang="en-US" dirty="0" smtClean="0">
                <a:solidFill>
                  <a:srgbClr val="D22002"/>
                </a:solidFill>
                <a:latin typeface="Arial Narrow" charset="0"/>
                <a:cs typeface="+mn-cs"/>
              </a:rPr>
              <a:t>NEVER:</a:t>
            </a:r>
            <a:endParaRPr lang="en-US" dirty="0">
              <a:solidFill>
                <a:srgbClr val="D22002"/>
              </a:solidFill>
              <a:latin typeface="Arial Narrow" charset="0"/>
              <a:cs typeface="+mn-cs"/>
            </a:endParaRPr>
          </a:p>
          <a:p>
            <a:pPr lvl="1" eaLnBrk="1" hangingPunct="1">
              <a:defRPr/>
            </a:pPr>
            <a:r>
              <a:rPr lang="en-US" dirty="0">
                <a:latin typeface="Arial Narrow" charset="0"/>
              </a:rPr>
              <a:t>Dump mop water or other liquid waste into toilets or urinals</a:t>
            </a:r>
          </a:p>
          <a:p>
            <a:pPr lvl="1" eaLnBrk="1" hangingPunct="1">
              <a:defRPr/>
            </a:pPr>
            <a:r>
              <a:rPr lang="en-US" dirty="0">
                <a:latin typeface="Arial Narrow" charset="0"/>
              </a:rPr>
              <a:t>Clean tools in sinks used </a:t>
            </a:r>
            <a:r>
              <a:rPr lang="en-US" dirty="0" smtClean="0">
                <a:latin typeface="Arial Narrow" charset="0"/>
              </a:rPr>
              <a:t>for</a:t>
            </a:r>
            <a:endParaRPr lang="en-US" dirty="0">
              <a:latin typeface="Arial Narrow" charset="0"/>
            </a:endParaRPr>
          </a:p>
          <a:p>
            <a:pPr lvl="2" eaLnBrk="1" hangingPunct="1">
              <a:defRPr/>
            </a:pPr>
            <a:r>
              <a:rPr lang="en-US" dirty="0">
                <a:latin typeface="Arial Narrow" charset="0"/>
              </a:rPr>
              <a:t> Handwashing</a:t>
            </a:r>
          </a:p>
          <a:p>
            <a:pPr lvl="2" eaLnBrk="1" hangingPunct="1">
              <a:defRPr/>
            </a:pPr>
            <a:r>
              <a:rPr lang="en-US" dirty="0">
                <a:latin typeface="Arial Narrow" charset="0"/>
              </a:rPr>
              <a:t> Food prep</a:t>
            </a:r>
          </a:p>
          <a:p>
            <a:pPr lvl="2" eaLnBrk="1" hangingPunct="1">
              <a:defRPr/>
            </a:pPr>
            <a:r>
              <a:rPr lang="en-US" dirty="0">
                <a:latin typeface="Arial Narrow" charset="0"/>
              </a:rPr>
              <a:t> Dishwashing</a:t>
            </a:r>
          </a:p>
          <a:p>
            <a:pPr marL="1028700" lvl="2" indent="-342900" eaLnBrk="1" hangingPunct="1">
              <a:buFont typeface="Wingdings" charset="0"/>
              <a:buNone/>
              <a:defRPr/>
            </a:pPr>
            <a:endParaRPr lang="en-US" dirty="0">
              <a:latin typeface="Arial Narrow" charset="0"/>
            </a:endParaRPr>
          </a:p>
        </p:txBody>
      </p:sp>
      <p:pic>
        <p:nvPicPr>
          <p:cNvPr id="590850" name="Picture 4" descr="nra201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768" y="1243013"/>
            <a:ext cx="2103120" cy="19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10-15</a:t>
            </a:r>
          </a:p>
        </p:txBody>
      </p:sp>
      <p:sp>
        <p:nvSpPr>
          <p:cNvPr id="28467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endParaRPr lang="en-US" i="1" dirty="0">
              <a:latin typeface="Arial Narrow" charset="0"/>
              <a:cs typeface="+mj-cs"/>
            </a:endParaRPr>
          </a:p>
        </p:txBody>
      </p:sp>
    </p:spTree>
    <p:extLst>
      <p:ext uri="{BB962C8B-B14F-4D97-AF65-F5344CB8AC3E}">
        <p14:creationId xmlns:p14="http://schemas.microsoft.com/office/powerpoint/2010/main" val="4068607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1421707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Should it be cleaned and sanitized?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363" y="2052638"/>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
        <p:nvSpPr>
          <p:cNvPr id="2" name="Rounded Rectangle 1"/>
          <p:cNvSpPr/>
          <p:nvPr/>
        </p:nvSpPr>
        <p:spPr bwMode="auto">
          <a:xfrm>
            <a:off x="6181428" y="2203127"/>
            <a:ext cx="2096178" cy="1774741"/>
          </a:xfrm>
          <a:prstGeom prst="roundRect">
            <a:avLst>
              <a:gd name="adj" fmla="val 1235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Tree>
    <p:extLst>
      <p:ext uri="{BB962C8B-B14F-4D97-AF65-F5344CB8AC3E}">
        <p14:creationId xmlns:p14="http://schemas.microsoft.com/office/powerpoint/2010/main" val="13144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130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Should it be cleaned and sanitized?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363" y="2044124"/>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val="338146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are the steps for cleaning and sanitizing a prep table?</a:t>
            </a:r>
            <a:endParaRPr lang="en-US" dirty="0">
              <a:latin typeface="Arial Narrow" charset="0"/>
              <a:cs typeface="+mn-cs"/>
            </a:endParaRPr>
          </a:p>
          <a:p>
            <a:pPr marL="457200" lvl="1" indent="-457200">
              <a:buFont typeface="+mj-lt"/>
              <a:buAutoNum type="arabicPeriod"/>
            </a:pPr>
            <a:r>
              <a:rPr lang="en-US" dirty="0" smtClean="0">
                <a:latin typeface="Arial Narrow" charset="0"/>
              </a:rPr>
              <a:t>Scrape or remove food from the surface</a:t>
            </a:r>
            <a:endParaRPr lang="en-US" sz="2800" dirty="0"/>
          </a:p>
          <a:p>
            <a:pPr marL="457200" lvl="1" indent="-457200">
              <a:buFont typeface="+mj-lt"/>
              <a:buAutoNum type="arabicPeriod"/>
            </a:pPr>
            <a:r>
              <a:rPr lang="en-US" dirty="0" smtClean="0">
                <a:latin typeface="Arial Narrow" charset="0"/>
              </a:rPr>
              <a:t>Wash the surface</a:t>
            </a:r>
          </a:p>
          <a:p>
            <a:pPr marL="457200" lvl="1" indent="-457200">
              <a:buFont typeface="+mj-lt"/>
              <a:buAutoNum type="arabicPeriod"/>
            </a:pPr>
            <a:r>
              <a:rPr lang="en-US" dirty="0" smtClean="0">
                <a:latin typeface="Arial Narrow" charset="0"/>
              </a:rPr>
              <a:t>Rinse the surface</a:t>
            </a:r>
          </a:p>
          <a:p>
            <a:pPr marL="457200" lvl="1" indent="-457200">
              <a:buFont typeface="+mj-lt"/>
              <a:buAutoNum type="arabicPeriod"/>
            </a:pPr>
            <a:r>
              <a:rPr lang="en-US" dirty="0" smtClean="0">
                <a:latin typeface="Arial Narrow" charset="0"/>
              </a:rPr>
              <a:t>Sanitize the surface</a:t>
            </a:r>
          </a:p>
          <a:p>
            <a:pPr marL="457200" lvl="1" indent="-457200">
              <a:buFont typeface="+mj-lt"/>
              <a:buAutoNum type="arabicPeriod"/>
            </a:pPr>
            <a:r>
              <a:rPr lang="en-US" dirty="0" smtClean="0">
                <a:latin typeface="Arial Narrow" charset="0"/>
              </a:rPr>
              <a:t>Allow the surface to air-dry</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10-19</a:t>
            </a:r>
          </a:p>
        </p:txBody>
      </p:sp>
    </p:spTree>
    <p:extLst>
      <p:ext uri="{BB962C8B-B14F-4D97-AF65-F5344CB8AC3E}">
        <p14:creationId xmlns:p14="http://schemas.microsoft.com/office/powerpoint/2010/main" val="3471342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8339">
                                            <p:txEl>
                                              <p:pRg st="3" end="3"/>
                                            </p:txEl>
                                          </p:spTgt>
                                        </p:tgtEl>
                                        <p:attrNameLst>
                                          <p:attrName>style.visibility</p:attrName>
                                        </p:attrNameLst>
                                      </p:cBhvr>
                                      <p:to>
                                        <p:strVal val="visible"/>
                                      </p:to>
                                    </p:set>
                                    <p:animEffect transition="in" filter="fade">
                                      <p:cBhvr>
                                        <p:cTn id="17" dur="500"/>
                                        <p:tgtEl>
                                          <p:spTgt spid="2318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8339">
                                            <p:txEl>
                                              <p:pRg st="4" end="4"/>
                                            </p:txEl>
                                          </p:spTgt>
                                        </p:tgtEl>
                                        <p:attrNameLst>
                                          <p:attrName>style.visibility</p:attrName>
                                        </p:attrNameLst>
                                      </p:cBhvr>
                                      <p:to>
                                        <p:strVal val="visible"/>
                                      </p:to>
                                    </p:set>
                                    <p:animEffect transition="in" filter="fade">
                                      <p:cBhvr>
                                        <p:cTn id="22" dur="500"/>
                                        <p:tgtEl>
                                          <p:spTgt spid="2318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8339">
                                            <p:txEl>
                                              <p:pRg st="5" end="5"/>
                                            </p:txEl>
                                          </p:spTgt>
                                        </p:tgtEl>
                                        <p:attrNameLst>
                                          <p:attrName>style.visibility</p:attrName>
                                        </p:attrNameLst>
                                      </p:cBhvr>
                                      <p:to>
                                        <p:strVal val="visible"/>
                                      </p:to>
                                    </p:set>
                                    <p:animEffect transition="in" filter="fade">
                                      <p:cBhvr>
                                        <p:cTn id="27" dur="500"/>
                                        <p:tgtEl>
                                          <p:spTgt spid="2318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val="1797772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Jorge has used the same knife and cutting board to prep tomatoes for over an hour. Should he clean and sanitize them?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363" y="2028825"/>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val="17195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Bob finished trimming a roast and wants to use the same knife and cutting board to prep fish. Should he clean and sanitize them?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363" y="2028825"/>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val="376260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two methods can be used to sanitize surfaces?</a:t>
            </a:r>
            <a:endParaRPr lang="en-US" dirty="0">
              <a:latin typeface="Arial Narrow" charset="0"/>
              <a:cs typeface="+mn-cs"/>
            </a:endParaRPr>
          </a:p>
          <a:p>
            <a:pPr marL="457200" lvl="1" indent="-457200">
              <a:buFont typeface="+mj-lt"/>
              <a:buAutoNum type="arabicPeriod"/>
            </a:pPr>
            <a:r>
              <a:rPr lang="en-US" dirty="0" smtClean="0">
                <a:latin typeface="Arial Narrow" charset="0"/>
              </a:rPr>
              <a:t>Heat sanitizing</a:t>
            </a:r>
            <a:endParaRPr lang="en-US" sz="2800" dirty="0"/>
          </a:p>
          <a:p>
            <a:pPr marL="457200" lvl="1" indent="-457200">
              <a:buFont typeface="+mj-lt"/>
              <a:buAutoNum type="arabicPeriod"/>
            </a:pPr>
            <a:r>
              <a:rPr lang="en-US" dirty="0" smtClean="0">
                <a:latin typeface="Arial Narrow" charset="0"/>
              </a:rPr>
              <a:t>Chemical sanitizing</a:t>
            </a: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10-22</a:t>
            </a:r>
          </a:p>
        </p:txBody>
      </p:sp>
    </p:spTree>
    <p:extLst>
      <p:ext uri="{BB962C8B-B14F-4D97-AF65-F5344CB8AC3E}">
        <p14:creationId xmlns:p14="http://schemas.microsoft.com/office/powerpoint/2010/main" val="1137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temperature must the water be when using heat sanitizing?</a:t>
            </a:r>
            <a:endParaRPr lang="en-US" dirty="0">
              <a:latin typeface="Arial Narrow" charset="0"/>
              <a:cs typeface="+mn-cs"/>
            </a:endParaRPr>
          </a:p>
          <a:p>
            <a:pPr lvl="1"/>
            <a:r>
              <a:rPr lang="en-US" dirty="0" smtClean="0">
                <a:latin typeface="Arial Narrow" charset="0"/>
              </a:rPr>
              <a:t>At least </a:t>
            </a:r>
            <a:r>
              <a:rPr lang="en-US" dirty="0">
                <a:latin typeface="Arial Narrow" charset="0"/>
              </a:rPr>
              <a:t>171ºF </a:t>
            </a:r>
            <a:r>
              <a:rPr lang="en-US" dirty="0" smtClean="0">
                <a:latin typeface="Arial Narrow" charset="0"/>
              </a:rPr>
              <a:t>(77ºC)</a:t>
            </a:r>
            <a:endParaRPr lang="en-US" sz="2800" dirty="0"/>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10-23</a:t>
            </a:r>
          </a:p>
        </p:txBody>
      </p:sp>
    </p:spTree>
    <p:extLst>
      <p:ext uri="{BB962C8B-B14F-4D97-AF65-F5344CB8AC3E}">
        <p14:creationId xmlns:p14="http://schemas.microsoft.com/office/powerpoint/2010/main" val="3938555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factors influence the effectiveness of a sanitizer?</a:t>
            </a:r>
            <a:endParaRPr lang="en-US" dirty="0">
              <a:latin typeface="Arial Narrow" charset="0"/>
              <a:cs typeface="+mn-cs"/>
            </a:endParaRPr>
          </a:p>
          <a:p>
            <a:pPr lvl="1"/>
            <a:r>
              <a:rPr lang="en-US" dirty="0" smtClean="0">
                <a:latin typeface="Arial Narrow" charset="0"/>
              </a:rPr>
              <a:t>Concentration</a:t>
            </a:r>
            <a:endParaRPr lang="en-US" dirty="0">
              <a:latin typeface="Arial Narrow" charset="0"/>
            </a:endParaRPr>
          </a:p>
          <a:p>
            <a:pPr lvl="1"/>
            <a:r>
              <a:rPr lang="en-US" dirty="0">
                <a:latin typeface="Arial Narrow" charset="0"/>
              </a:rPr>
              <a:t>Water </a:t>
            </a:r>
            <a:r>
              <a:rPr lang="en-US" dirty="0" smtClean="0">
                <a:latin typeface="Arial Narrow" charset="0"/>
              </a:rPr>
              <a:t>temperature</a:t>
            </a:r>
          </a:p>
          <a:p>
            <a:pPr lvl="1"/>
            <a:r>
              <a:rPr lang="en-US" dirty="0" smtClean="0">
                <a:latin typeface="Arial Narrow" charset="0"/>
              </a:rPr>
              <a:t>Contact time</a:t>
            </a:r>
          </a:p>
          <a:p>
            <a:pPr lvl="1"/>
            <a:r>
              <a:rPr lang="en-US" dirty="0" smtClean="0">
                <a:latin typeface="Arial Narrow" charset="0"/>
              </a:rPr>
              <a:t>Water hardness</a:t>
            </a:r>
          </a:p>
          <a:p>
            <a:pPr lvl="1"/>
            <a:r>
              <a:rPr lang="en-US" dirty="0" smtClean="0">
                <a:latin typeface="Arial Narrow" charset="0"/>
              </a:rPr>
              <a:t>Water pH</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10-24</a:t>
            </a:r>
          </a:p>
        </p:txBody>
      </p:sp>
    </p:spTree>
    <p:extLst>
      <p:ext uri="{BB962C8B-B14F-4D97-AF65-F5344CB8AC3E}">
        <p14:creationId xmlns:p14="http://schemas.microsoft.com/office/powerpoint/2010/main" val="76997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8339">
                                            <p:txEl>
                                              <p:pRg st="3" end="3"/>
                                            </p:txEl>
                                          </p:spTgt>
                                        </p:tgtEl>
                                        <p:attrNameLst>
                                          <p:attrName>style.visibility</p:attrName>
                                        </p:attrNameLst>
                                      </p:cBhvr>
                                      <p:to>
                                        <p:strVal val="visible"/>
                                      </p:to>
                                    </p:set>
                                    <p:animEffect transition="in" filter="fade">
                                      <p:cBhvr>
                                        <p:cTn id="17" dur="500"/>
                                        <p:tgtEl>
                                          <p:spTgt spid="2318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8339">
                                            <p:txEl>
                                              <p:pRg st="4" end="4"/>
                                            </p:txEl>
                                          </p:spTgt>
                                        </p:tgtEl>
                                        <p:attrNameLst>
                                          <p:attrName>style.visibility</p:attrName>
                                        </p:attrNameLst>
                                      </p:cBhvr>
                                      <p:to>
                                        <p:strVal val="visible"/>
                                      </p:to>
                                    </p:set>
                                    <p:animEffect transition="in" filter="fade">
                                      <p:cBhvr>
                                        <p:cTn id="22" dur="500"/>
                                        <p:tgtEl>
                                          <p:spTgt spid="2318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8339">
                                            <p:txEl>
                                              <p:pRg st="5" end="5"/>
                                            </p:txEl>
                                          </p:spTgt>
                                        </p:tgtEl>
                                        <p:attrNameLst>
                                          <p:attrName>style.visibility</p:attrName>
                                        </p:attrNameLst>
                                      </p:cBhvr>
                                      <p:to>
                                        <p:strVal val="visible"/>
                                      </p:to>
                                    </p:set>
                                    <p:animEffect transition="in" filter="fade">
                                      <p:cBhvr>
                                        <p:cTn id="27" dur="500"/>
                                        <p:tgtEl>
                                          <p:spTgt spid="2318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should the temperature be for the final sanitizing rinse in a dishwashing machine?</a:t>
            </a:r>
            <a:endParaRPr lang="en-US" dirty="0">
              <a:latin typeface="Arial Narrow" charset="0"/>
              <a:cs typeface="+mn-cs"/>
            </a:endParaRPr>
          </a:p>
          <a:p>
            <a:pPr lvl="1"/>
            <a:r>
              <a:rPr lang="en-US" dirty="0" smtClean="0">
                <a:latin typeface="Arial Narrow" charset="0"/>
              </a:rPr>
              <a:t>At least </a:t>
            </a:r>
            <a:r>
              <a:rPr lang="en-US" dirty="0">
                <a:latin typeface="Arial Narrow" charset="0"/>
              </a:rPr>
              <a:t>180ºF </a:t>
            </a:r>
            <a:r>
              <a:rPr lang="en-US" dirty="0" smtClean="0">
                <a:latin typeface="Arial Narrow" charset="0"/>
              </a:rPr>
              <a:t>(82ºC)</a:t>
            </a:r>
          </a:p>
          <a:p>
            <a:pPr lvl="1"/>
            <a:r>
              <a:rPr lang="en-US" dirty="0" smtClean="0">
                <a:latin typeface="Arial Narrow" charset="0"/>
              </a:rPr>
              <a:t>At least </a:t>
            </a:r>
            <a:r>
              <a:rPr lang="en-US" dirty="0">
                <a:latin typeface="Arial Narrow" charset="0"/>
              </a:rPr>
              <a:t>165ºF (</a:t>
            </a:r>
            <a:r>
              <a:rPr lang="en-US" dirty="0" smtClean="0">
                <a:latin typeface="Arial Narrow" charset="0"/>
              </a:rPr>
              <a:t>74ºC) </a:t>
            </a:r>
            <a:r>
              <a:rPr lang="en-US" dirty="0">
                <a:latin typeface="Arial Narrow" charset="0"/>
              </a:rPr>
              <a:t>for stationary rack single-temperature machines</a:t>
            </a: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10-25</a:t>
            </a:r>
          </a:p>
        </p:txBody>
      </p:sp>
    </p:spTree>
    <p:extLst>
      <p:ext uri="{BB962C8B-B14F-4D97-AF65-F5344CB8AC3E}">
        <p14:creationId xmlns:p14="http://schemas.microsoft.com/office/powerpoint/2010/main" val="3450603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Are these stored correctly?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363" y="2028825"/>
            <a:ext cx="2743200" cy="2743200"/>
          </a:xfrm>
          <a:prstGeom prst="roundRect">
            <a:avLst>
              <a:gd name="adj" fmla="val 8063"/>
            </a:avLst>
          </a:prstGeom>
          <a:noFill/>
          <a:ln w="9525">
            <a:noFill/>
            <a:miter lim="800000"/>
            <a:headEnd/>
            <a:tailEnd/>
          </a:ln>
          <a:effectLst/>
          <a:scene3d>
            <a:camera prst="orthographicFront"/>
            <a:lightRig rig="threePt" dir="t">
              <a:rot lat="0" lon="0" rev="2700000"/>
            </a:lightRig>
          </a:scene3d>
          <a:sp3d>
            <a:contourClr>
              <a:srgbClr val="C0C0C0"/>
            </a:contourClr>
          </a:sp3d>
          <a:extLst/>
        </p:spPr>
      </p:pic>
    </p:spTree>
    <p:extLst>
      <p:ext uri="{BB962C8B-B14F-4D97-AF65-F5344CB8AC3E}">
        <p14:creationId xmlns:p14="http://schemas.microsoft.com/office/powerpoint/2010/main" val="167087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How should chemicals be stored?</a:t>
            </a:r>
            <a:endParaRPr lang="en-US" dirty="0">
              <a:latin typeface="Arial Narrow" charset="0"/>
              <a:cs typeface="+mn-cs"/>
            </a:endParaRPr>
          </a:p>
          <a:p>
            <a:pPr lvl="1"/>
            <a:r>
              <a:rPr lang="en-US" dirty="0" smtClean="0">
                <a:latin typeface="Arial Narrow" charset="0"/>
              </a:rPr>
              <a:t>In their original containers</a:t>
            </a:r>
          </a:p>
          <a:p>
            <a:pPr lvl="1"/>
            <a:r>
              <a:rPr lang="en-US" dirty="0" smtClean="0">
                <a:latin typeface="Arial Narrow" charset="0"/>
              </a:rPr>
              <a:t>Away from food and prep areas</a:t>
            </a:r>
          </a:p>
          <a:p>
            <a:pPr lvl="1"/>
            <a:r>
              <a:rPr lang="en-US" dirty="0" smtClean="0">
                <a:latin typeface="Arial Narrow" charset="0"/>
              </a:rPr>
              <a:t>Separated by spacing or partitioning</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10-27</a:t>
            </a:r>
          </a:p>
        </p:txBody>
      </p:sp>
    </p:spTree>
    <p:extLst>
      <p:ext uri="{BB962C8B-B14F-4D97-AF65-F5344CB8AC3E}">
        <p14:creationId xmlns:p14="http://schemas.microsoft.com/office/powerpoint/2010/main" val="3686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85977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sz="2000" dirty="0" smtClean="0"/>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10-4</a:t>
            </a:r>
          </a:p>
        </p:txBody>
      </p:sp>
      <p:graphicFrame>
        <p:nvGraphicFramePr>
          <p:cNvPr id="7" name="Group 3"/>
          <p:cNvGraphicFramePr>
            <a:graphicFrameLocks/>
          </p:cNvGraphicFramePr>
          <p:nvPr>
            <p:extLst>
              <p:ext uri="{D42A27DB-BD31-4B8C-83A1-F6EECF244321}">
                <p14:modId xmlns:p14="http://schemas.microsoft.com/office/powerpoint/2010/main" val="2038130893"/>
              </p:ext>
            </p:extLst>
          </p:nvPr>
        </p:nvGraphicFramePr>
        <p:xfrm>
          <a:off x="396875" y="1143000"/>
          <a:ext cx="8228013" cy="2384136"/>
        </p:xfrm>
        <a:graphic>
          <a:graphicData uri="http://schemas.openxmlformats.org/drawingml/2006/table">
            <a:tbl>
              <a:tblPr/>
              <a:tblGrid>
                <a:gridCol w="2854568"/>
                <a:gridCol w="2630774"/>
                <a:gridCol w="2742671"/>
              </a:tblGrid>
              <a:tr h="356990">
                <a:tc gridSpan="3">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069796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val="3660035278"/>
              </p:ext>
            </p:extLst>
          </p:nvPr>
        </p:nvGraphicFramePr>
        <p:xfrm>
          <a:off x="396874" y="1143000"/>
          <a:ext cx="8228013" cy="3363450"/>
        </p:xfrm>
        <a:graphic>
          <a:graphicData uri="http://schemas.openxmlformats.org/drawingml/2006/table">
            <a:tbl>
              <a:tblPr/>
              <a:tblGrid>
                <a:gridCol w="2865517"/>
                <a:gridCol w="2619825"/>
                <a:gridCol w="2742671"/>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Iodine</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Quats</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dirty="0" smtClean="0">
                <a:solidFill>
                  <a:srgbClr val="FFFFFF"/>
                </a:solidFill>
                <a:cs typeface="+mj-cs"/>
              </a:rPr>
              <a:t>Guidelines for the Effective Use of Sanitizers</a:t>
            </a:r>
            <a:endParaRPr lang="en-US" dirty="0">
              <a:solidFill>
                <a:srgbClr val="FFFFFF"/>
              </a:solidFill>
              <a:cs typeface="+mj-cs"/>
            </a:endParaRPr>
          </a:p>
        </p:txBody>
      </p:sp>
      <p:sp>
        <p:nvSpPr>
          <p:cNvPr id="5"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10-5</a:t>
            </a:r>
          </a:p>
        </p:txBody>
      </p:sp>
    </p:spTree>
    <p:extLst>
      <p:ext uri="{BB962C8B-B14F-4D97-AF65-F5344CB8AC3E}">
        <p14:creationId xmlns:p14="http://schemas.microsoft.com/office/powerpoint/2010/main" val="179623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192" y="1143000"/>
            <a:ext cx="8240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fontAlgn="base">
              <a:spcBef>
                <a:spcPct val="30000"/>
              </a:spcBef>
              <a:spcAft>
                <a:spcPct val="0"/>
              </a:spcAft>
              <a:defRPr/>
            </a:pPr>
            <a:r>
              <a:rPr lang="en-US" sz="2400" dirty="0" smtClean="0">
                <a:solidFill>
                  <a:srgbClr val="005CAB"/>
                </a:solidFill>
                <a:latin typeface="Arial Narrow"/>
              </a:rPr>
              <a:t>How to clean and sanitize:</a:t>
            </a:r>
            <a:r>
              <a:rPr lang="en-US" sz="2400" dirty="0" smtClean="0">
                <a:solidFill>
                  <a:srgbClr val="000000"/>
                </a:solidFill>
                <a:cs typeface="Times New Roman" pitchFamily="18" charset="0"/>
              </a:rPr>
              <a:t>   </a:t>
            </a:r>
          </a:p>
        </p:txBody>
      </p:sp>
      <p:sp>
        <p:nvSpPr>
          <p:cNvPr id="268291" name="Text Box 3"/>
          <p:cNvSpPr txBox="1">
            <a:spLocks noChangeArrowheads="1"/>
          </p:cNvSpPr>
          <p:nvPr/>
        </p:nvSpPr>
        <p:spPr bwMode="auto">
          <a:xfrm>
            <a:off x="1400175" y="3115621"/>
            <a:ext cx="1968500" cy="95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a:defRPr/>
            </a:pPr>
            <a:r>
              <a:rPr lang="en-US" sz="1800" spc="-40" dirty="0" smtClean="0">
                <a:solidFill>
                  <a:srgbClr val="00AEEF"/>
                </a:solidFill>
                <a:latin typeface="Arial Narrow"/>
              </a:rPr>
              <a:t>Scrape or remove food bits from </a:t>
            </a:r>
            <a:br>
              <a:rPr lang="en-US" sz="1800" spc="-40" dirty="0" smtClean="0">
                <a:solidFill>
                  <a:srgbClr val="00AEEF"/>
                </a:solidFill>
                <a:latin typeface="Arial Narrow"/>
              </a:rPr>
            </a:br>
            <a:r>
              <a:rPr lang="en-US" sz="1800" spc="-40" dirty="0" smtClean="0">
                <a:solidFill>
                  <a:srgbClr val="00AEEF"/>
                </a:solidFill>
                <a:latin typeface="Arial Narrow"/>
              </a:rPr>
              <a:t>the surface </a:t>
            </a:r>
            <a:endParaRPr lang="en-US" sz="1800" spc="-40" dirty="0" smtClean="0">
              <a:solidFill>
                <a:srgbClr val="00AEEF"/>
              </a:solidFill>
              <a:latin typeface="Arial Narrow"/>
              <a:cs typeface="Times New Roman" charset="0"/>
            </a:endParaRPr>
          </a:p>
        </p:txBody>
      </p:sp>
      <p:sp>
        <p:nvSpPr>
          <p:cNvPr id="268292" name="Text Box 4"/>
          <p:cNvSpPr txBox="1">
            <a:spLocks noChangeArrowheads="1"/>
          </p:cNvSpPr>
          <p:nvPr/>
        </p:nvSpPr>
        <p:spPr bwMode="auto">
          <a:xfrm>
            <a:off x="5792788" y="3115621"/>
            <a:ext cx="2216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3"/>
              <a:defRPr/>
            </a:pPr>
            <a:r>
              <a:rPr lang="en-US" sz="1800" dirty="0" smtClean="0">
                <a:solidFill>
                  <a:srgbClr val="00AEEF"/>
                </a:solidFill>
                <a:latin typeface="Arial Narrow"/>
              </a:rPr>
              <a:t>Rinse the surface </a:t>
            </a:r>
            <a:endParaRPr lang="en-US" sz="1800" dirty="0" smtClean="0">
              <a:solidFill>
                <a:srgbClr val="00AEEF"/>
              </a:solidFill>
              <a:latin typeface="Arial Narrow"/>
              <a:cs typeface="Times New Roman" charset="0"/>
            </a:endParaRPr>
          </a:p>
        </p:txBody>
      </p:sp>
      <p:sp>
        <p:nvSpPr>
          <p:cNvPr id="268293" name="Text Box 5"/>
          <p:cNvSpPr txBox="1">
            <a:spLocks noChangeArrowheads="1"/>
          </p:cNvSpPr>
          <p:nvPr/>
        </p:nvSpPr>
        <p:spPr bwMode="auto">
          <a:xfrm>
            <a:off x="2488673" y="5289793"/>
            <a:ext cx="196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4"/>
              <a:defRPr/>
            </a:pPr>
            <a:r>
              <a:rPr lang="en-US" sz="1800" dirty="0" smtClean="0">
                <a:solidFill>
                  <a:srgbClr val="00AEEF"/>
                </a:solidFill>
                <a:latin typeface="Arial Narrow"/>
              </a:rPr>
              <a:t>Sanitize the surface </a:t>
            </a:r>
            <a:endParaRPr lang="en-US" sz="1800" dirty="0" smtClean="0">
              <a:solidFill>
                <a:srgbClr val="00AEEF"/>
              </a:solidFill>
              <a:latin typeface="Arial Narrow"/>
              <a:cs typeface="Times New Roman" charset="0"/>
            </a:endParaRPr>
          </a:p>
        </p:txBody>
      </p:sp>
      <p:sp>
        <p:nvSpPr>
          <p:cNvPr id="268294" name="Text Box 6"/>
          <p:cNvSpPr txBox="1">
            <a:spLocks noChangeArrowheads="1"/>
          </p:cNvSpPr>
          <p:nvPr/>
        </p:nvSpPr>
        <p:spPr bwMode="auto">
          <a:xfrm>
            <a:off x="4690422" y="5289793"/>
            <a:ext cx="2210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5"/>
              <a:defRPr/>
            </a:pPr>
            <a:r>
              <a:rPr lang="en-US" sz="1800" dirty="0" smtClean="0">
                <a:solidFill>
                  <a:srgbClr val="00AEEF"/>
                </a:solidFill>
                <a:latin typeface="Arial Narrow"/>
              </a:rPr>
              <a:t>Allow the surface to air-dry</a:t>
            </a:r>
            <a:endParaRPr lang="en-US" sz="1800" dirty="0" smtClean="0">
              <a:solidFill>
                <a:srgbClr val="00AEEF"/>
              </a:solidFill>
              <a:latin typeface="Arial Narrow"/>
              <a:cs typeface="Times New Roman" charset="0"/>
            </a:endParaRPr>
          </a:p>
        </p:txBody>
      </p:sp>
      <p:sp>
        <p:nvSpPr>
          <p:cNvPr id="2682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8296" name="Text Box 8"/>
          <p:cNvSpPr txBox="1">
            <a:spLocks noChangeArrowheads="1"/>
          </p:cNvSpPr>
          <p:nvPr/>
        </p:nvSpPr>
        <p:spPr bwMode="auto">
          <a:xfrm>
            <a:off x="3603625" y="3115621"/>
            <a:ext cx="218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2"/>
              <a:defRPr/>
            </a:pPr>
            <a:r>
              <a:rPr lang="en-US" sz="1800" dirty="0" smtClean="0">
                <a:solidFill>
                  <a:srgbClr val="00AEEF"/>
                </a:solidFill>
                <a:latin typeface="Arial Narrow"/>
              </a:rPr>
              <a:t>Wash the surface </a:t>
            </a:r>
            <a:endParaRPr lang="en-US" sz="1800" dirty="0" smtClean="0">
              <a:solidFill>
                <a:srgbClr val="00AEEF"/>
              </a:solidFill>
              <a:latin typeface="Arial Narrow"/>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10-6</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868" y="2080975"/>
            <a:ext cx="1952487" cy="102370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944" y="2080975"/>
            <a:ext cx="1952487" cy="10237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2788" y="2082675"/>
            <a:ext cx="1958975" cy="1020299"/>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5367" y="4253700"/>
            <a:ext cx="1952487" cy="102370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1441" y="4253700"/>
            <a:ext cx="1952487" cy="1023700"/>
          </a:xfrm>
          <a:prstGeom prst="rect">
            <a:avLst/>
          </a:prstGeom>
        </p:spPr>
      </p:pic>
    </p:spTree>
    <p:extLst>
      <p:ext uri="{BB962C8B-B14F-4D97-AF65-F5344CB8AC3E}">
        <p14:creationId xmlns:p14="http://schemas.microsoft.com/office/powerpoint/2010/main" val="237378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393192" y="1143000"/>
            <a:ext cx="5871003" cy="3565525"/>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a:t>
            </a:r>
            <a:r>
              <a:rPr lang="en-US" dirty="0">
                <a:latin typeface="Arial Narrow" charset="0"/>
                <a:cs typeface="+mn-cs"/>
              </a:rPr>
              <a:t>e</a:t>
            </a:r>
            <a:r>
              <a:rPr lang="en-US" dirty="0" smtClean="0">
                <a:latin typeface="Arial Narrow" charset="0"/>
                <a:cs typeface="+mn-cs"/>
              </a:rPr>
              <a:t>quipment</a:t>
            </a:r>
            <a:r>
              <a:rPr lang="en-US" dirty="0">
                <a:latin typeface="Arial Narrow" charset="0"/>
                <a:cs typeface="+mn-cs"/>
              </a:rPr>
              <a:t>: </a:t>
            </a:r>
          </a:p>
          <a:p>
            <a:pPr lvl="1" eaLnBrk="1" hangingPunct="1">
              <a:defRPr/>
            </a:pPr>
            <a:r>
              <a:rPr lang="en-US" dirty="0">
                <a:latin typeface="Arial Narrow" charset="0"/>
              </a:rPr>
              <a:t>Unplug the equipment</a:t>
            </a:r>
          </a:p>
          <a:p>
            <a:pPr lvl="1" eaLnBrk="1" hangingPunct="1">
              <a:defRPr/>
            </a:pPr>
            <a:r>
              <a:rPr lang="en-US" dirty="0">
                <a:latin typeface="Arial Narrow" charset="0"/>
              </a:rPr>
              <a:t>Take the removable parts off the equipment</a:t>
            </a:r>
          </a:p>
          <a:p>
            <a:pPr lvl="2" eaLnBrk="1" hangingPunct="1">
              <a:defRPr/>
            </a:pPr>
            <a:r>
              <a:rPr lang="en-US" dirty="0">
                <a:latin typeface="Arial Narrow" charset="0"/>
              </a:rPr>
              <a:t>Wash, rinse, and sanitize them by hand or run the parts through a dishwasher if allowed</a:t>
            </a:r>
          </a:p>
          <a:p>
            <a:pPr lvl="1" eaLnBrk="1" hangingPunct="1">
              <a:defRPr/>
            </a:pPr>
            <a:r>
              <a:rPr lang="en-US" dirty="0">
                <a:latin typeface="Arial Narrow" charset="0"/>
              </a:rPr>
              <a:t>Scrape or remove food from the equipment surfaces</a:t>
            </a:r>
          </a:p>
          <a:p>
            <a:pPr lvl="1" eaLnBrk="1" hangingPunct="1">
              <a:defRPr/>
            </a:pPr>
            <a:r>
              <a:rPr lang="en-US" dirty="0">
                <a:latin typeface="Arial Narrow" charset="0"/>
              </a:rPr>
              <a:t>Wash the equipment surfaces</a:t>
            </a:r>
          </a:p>
        </p:txBody>
      </p:sp>
      <p:sp>
        <p:nvSpPr>
          <p:cNvPr id="27033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70" y="1243013"/>
            <a:ext cx="2099716" cy="1886083"/>
          </a:xfrm>
          <a:prstGeom prst="rect">
            <a:avLst/>
          </a:prstGeom>
        </p:spPr>
      </p:pic>
    </p:spTree>
    <p:extLst>
      <p:ext uri="{BB962C8B-B14F-4D97-AF65-F5344CB8AC3E}">
        <p14:creationId xmlns:p14="http://schemas.microsoft.com/office/powerpoint/2010/main" val="1926015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393192" y="1143000"/>
            <a:ext cx="5871003" cy="3535044"/>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equipment</a:t>
            </a:r>
            <a:r>
              <a:rPr lang="en-US" dirty="0">
                <a:latin typeface="Arial Narrow" charset="0"/>
                <a:cs typeface="+mn-cs"/>
              </a:rPr>
              <a:t>: </a:t>
            </a:r>
            <a:endParaRPr lang="en-US" sz="1800" i="1" dirty="0">
              <a:latin typeface="Arial Narrow" charset="0"/>
              <a:cs typeface="+mn-cs"/>
            </a:endParaRPr>
          </a:p>
          <a:p>
            <a:pPr lvl="1" eaLnBrk="1" hangingPunct="1">
              <a:defRPr/>
            </a:pPr>
            <a:r>
              <a:rPr lang="en-US" dirty="0">
                <a:latin typeface="Arial Narrow" charset="0"/>
              </a:rPr>
              <a:t>Rinse the equipment surfaces with clean water</a:t>
            </a:r>
          </a:p>
          <a:p>
            <a:pPr lvl="1" eaLnBrk="1" hangingPunct="1">
              <a:defRPr/>
            </a:pPr>
            <a:r>
              <a:rPr lang="en-US" dirty="0">
                <a:latin typeface="Arial Narrow" charset="0"/>
              </a:rPr>
              <a:t>Sanitize the equipment surfaces</a:t>
            </a:r>
          </a:p>
          <a:p>
            <a:pPr lvl="2" eaLnBrk="1" hangingPunct="1">
              <a:defRPr/>
            </a:pPr>
            <a:r>
              <a:rPr lang="en-US" dirty="0">
                <a:latin typeface="Arial Narrow" charset="0"/>
              </a:rPr>
              <a:t>Make sure the sanitizer comes in contact with each surface</a:t>
            </a:r>
          </a:p>
          <a:p>
            <a:pPr lvl="1" eaLnBrk="1" hangingPunct="1">
              <a:defRPr/>
            </a:pPr>
            <a:r>
              <a:rPr lang="en-US" dirty="0">
                <a:latin typeface="Arial Narrow" charset="0"/>
              </a:rPr>
              <a:t>Allow all surfaces to </a:t>
            </a:r>
            <a:r>
              <a:rPr lang="en-US" dirty="0" smtClean="0">
                <a:latin typeface="Arial Narrow" charset="0"/>
              </a:rPr>
              <a:t>air-dry</a:t>
            </a:r>
            <a:endParaRPr lang="en-US" dirty="0">
              <a:latin typeface="Arial Narrow" charset="0"/>
            </a:endParaRPr>
          </a:p>
          <a:p>
            <a:pPr lvl="1" eaLnBrk="1" hangingPunct="1">
              <a:defRPr/>
            </a:pPr>
            <a:r>
              <a:rPr lang="en-US" dirty="0">
                <a:latin typeface="Arial Narrow" charset="0"/>
              </a:rPr>
              <a:t>Put the unit back together</a:t>
            </a:r>
          </a:p>
        </p:txBody>
      </p:sp>
      <p:sp>
        <p:nvSpPr>
          <p:cNvPr id="27136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70" y="1243013"/>
            <a:ext cx="2099716" cy="1886083"/>
          </a:xfrm>
          <a:prstGeom prst="rect">
            <a:avLst/>
          </a:prstGeom>
        </p:spPr>
      </p:pic>
    </p:spTree>
    <p:extLst>
      <p:ext uri="{BB962C8B-B14F-4D97-AF65-F5344CB8AC3E}">
        <p14:creationId xmlns:p14="http://schemas.microsoft.com/office/powerpoint/2010/main" val="2723189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393192" y="1143000"/>
            <a:ext cx="6494145" cy="2894965"/>
          </a:xfrm>
        </p:spPr>
        <p:txBody>
          <a:bodyPr/>
          <a:lstStyle/>
          <a:p>
            <a:pPr marL="0" indent="0" eaLnBrk="1" hangingPunct="1">
              <a:defRPr/>
            </a:pPr>
            <a:r>
              <a:rPr lang="en-US" dirty="0" smtClean="0">
                <a:latin typeface="Arial Narrow" charset="0"/>
                <a:cs typeface="+mn-cs"/>
              </a:rPr>
              <a:t>Clean-in-place equipment</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manufacturer</a:t>
            </a:r>
          </a:p>
          <a:p>
            <a:pPr lvl="1" eaLnBrk="1" hangingPunct="1">
              <a:defRPr/>
            </a:pPr>
            <a:r>
              <a:rPr lang="en-US" dirty="0">
                <a:latin typeface="Arial Narrow" charset="0"/>
              </a:rPr>
              <a:t>Check local regulatory requirements</a:t>
            </a:r>
          </a:p>
        </p:txBody>
      </p:sp>
      <p:sp>
        <p:nvSpPr>
          <p:cNvPr id="27238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10-9</a:t>
            </a:r>
          </a:p>
        </p:txBody>
      </p:sp>
    </p:spTree>
    <p:extLst>
      <p:ext uri="{BB962C8B-B14F-4D97-AF65-F5344CB8AC3E}">
        <p14:creationId xmlns:p14="http://schemas.microsoft.com/office/powerpoint/2010/main" val="1115214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3103</TotalTime>
  <Words>2202</Words>
  <Application>Microsoft Office PowerPoint</Application>
  <PresentationFormat>On-screen Show (4:3)</PresentationFormat>
  <Paragraphs>289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3_SS5e_08_16hr</vt:lpstr>
      <vt:lpstr>PowerPoint Presentation</vt:lpstr>
      <vt:lpstr>DVD</vt:lpstr>
      <vt:lpstr>Additional Content</vt:lpstr>
      <vt:lpstr>Guidelines for the Effective Use of Sanitizers</vt:lpstr>
      <vt:lpstr>PowerPoint Presentation</vt:lpstr>
      <vt:lpstr>How and When to Clean and Sanitize</vt:lpstr>
      <vt:lpstr>How and When to Clean and Sanitize</vt:lpstr>
      <vt:lpstr>How and When to Clean and Sanitize</vt:lpstr>
      <vt:lpstr>How and When to Clean and Sanitize</vt:lpstr>
      <vt:lpstr>Manual Dishwashing</vt:lpstr>
      <vt:lpstr>Monitoring High Temperature Dishwashing Machines</vt:lpstr>
      <vt:lpstr>Cleaning and Sanitizing in the Operation</vt:lpstr>
      <vt:lpstr>Cleaning and Sanitizing in the Operation</vt:lpstr>
      <vt:lpstr>Cleaning and Sanitizing in the Operation</vt:lpstr>
      <vt:lpstr>Cleaning and Sanitizing in the Operation</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76</cp:revision>
  <dcterms:created xsi:type="dcterms:W3CDTF">2012-06-01T15:28:49Z</dcterms:created>
  <dcterms:modified xsi:type="dcterms:W3CDTF">2014-07-09T12:21:04Z</dcterms:modified>
</cp:coreProperties>
</file>