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340" r:id="rId2"/>
    <p:sldId id="341" r:id="rId3"/>
    <p:sldId id="342" r:id="rId4"/>
    <p:sldId id="343" r:id="rId5"/>
    <p:sldId id="344" r:id="rId6"/>
    <p:sldId id="345" r:id="rId7"/>
    <p:sldId id="346" r:id="rId8"/>
    <p:sldId id="347" r:id="rId9"/>
    <p:sldId id="348" r:id="rId10"/>
    <p:sldId id="349" r:id="rId11"/>
    <p:sldId id="350" r:id="rId12"/>
    <p:sldId id="351" r:id="rId13"/>
    <p:sldId id="352" r:id="rId14"/>
    <p:sldId id="353" r:id="rId15"/>
    <p:sldId id="354" r:id="rId16"/>
    <p:sldId id="355" r:id="rId17"/>
    <p:sldId id="356" r:id="rId18"/>
    <p:sldId id="357" r:id="rId19"/>
    <p:sldId id="358" r:id="rId20"/>
    <p:sldId id="359" r:id="rId21"/>
    <p:sldId id="36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MS" initials="TM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C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823" autoAdjust="0"/>
  </p:normalViewPr>
  <p:slideViewPr>
    <p:cSldViewPr snapToGrid="0">
      <p:cViewPr varScale="1">
        <p:scale>
          <a:sx n="50" d="100"/>
          <a:sy n="50" d="100"/>
        </p:scale>
        <p:origin x="-1872" y="-84"/>
      </p:cViewPr>
      <p:guideLst>
        <p:guide orient="horz" pos="1295"/>
        <p:guide pos="5431"/>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94" d="100"/>
          <a:sy n="94" d="100"/>
        </p:scale>
        <p:origin x="-1744"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7D3F23-CFDA-4FAB-A68F-5654DBD0B1A5}" type="datetimeFigureOut">
              <a:rPr lang="en-US" smtClean="0"/>
              <a:t>7/9/2014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113976-0BB7-43CD-B8AA-A45C1DB02039}" type="slidenum">
              <a:rPr lang="en-US" smtClean="0"/>
              <a:t>‹#›</a:t>
            </a:fld>
            <a:endParaRPr lang="en-US" dirty="0"/>
          </a:p>
        </p:txBody>
      </p:sp>
    </p:spTree>
    <p:extLst>
      <p:ext uri="{BB962C8B-B14F-4D97-AF65-F5344CB8AC3E}">
        <p14:creationId xmlns:p14="http://schemas.microsoft.com/office/powerpoint/2010/main" val="3895210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Slide Image Placeholder 1"/>
          <p:cNvSpPr>
            <a:spLocks noGrp="1" noRot="1" noChangeAspect="1" noTextEdit="1"/>
          </p:cNvSpPr>
          <p:nvPr>
            <p:ph type="sldImg"/>
          </p:nvPr>
        </p:nvSpPr>
        <p:spPr>
          <a:ln/>
        </p:spPr>
      </p:sp>
      <p:sp>
        <p:nvSpPr>
          <p:cNvPr id="38912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
        <p:nvSpPr>
          <p:cNvPr id="38912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2289C790-0D81-DF41-B308-6AAC629D2C6A}" type="slidenum">
              <a:rPr lang="en-US" sz="1200" b="0">
                <a:solidFill>
                  <a:prstClr val="black"/>
                </a:solidFill>
              </a:rPr>
              <a:pPr eaLnBrk="1" hangingPunct="1">
                <a:defRPr/>
              </a:pPr>
              <a:t>1</a:t>
            </a:fld>
            <a:endParaRPr lang="en-US" sz="1200" b="0"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6B92E84-E1B5-524D-A945-97420B4BE528}" type="slidenum">
              <a:rPr lang="en-US" sz="1200" b="0">
                <a:solidFill>
                  <a:prstClr val="black"/>
                </a:solidFill>
              </a:rPr>
              <a:pPr eaLnBrk="1" hangingPunct="1">
                <a:defRPr/>
              </a:pPr>
              <a:t>10</a:t>
            </a:fld>
            <a:endParaRPr lang="en-US" sz="1200" b="0" dirty="0">
              <a:solidFill>
                <a:prstClr val="black"/>
              </a:solidFill>
            </a:endParaRPr>
          </a:p>
        </p:txBody>
      </p:sp>
      <p:sp>
        <p:nvSpPr>
          <p:cNvPr id="399363" name="Rectangle 2"/>
          <p:cNvSpPr>
            <a:spLocks noGrp="1" noRot="1" noChangeAspect="1" noChangeArrowheads="1" noTextEdit="1"/>
          </p:cNvSpPr>
          <p:nvPr>
            <p:ph type="sldImg"/>
          </p:nvPr>
        </p:nvSpPr>
        <p:spPr>
          <a:ln/>
        </p:spPr>
      </p:sp>
      <p:sp>
        <p:nvSpPr>
          <p:cNvPr id="399364" name="Rectangle 3"/>
          <p:cNvSpPr>
            <a:spLocks noGrp="1" noChangeArrowheads="1"/>
          </p:cNvSpPr>
          <p:nvPr>
            <p:ph type="body" idx="1"/>
          </p:nvPr>
        </p:nvSpPr>
        <p:spPr>
          <a:xfrm>
            <a:off x="857250" y="4367447"/>
            <a:ext cx="5143500" cy="4364323"/>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2163" indent="-112163">
              <a:buFontTx/>
              <a:buChar char="•"/>
              <a:defRPr/>
            </a:pPr>
            <a:r>
              <a:rPr lang="en-US" dirty="0">
                <a:latin typeface="Times New Roman" charset="0"/>
                <a:cs typeface="+mn-cs"/>
              </a:rPr>
              <a:t>Some devices monitor both time and temperature. The time-temperature indicator (TTI) is an example. These tags are attached to packaging by the supplier. A color change appears in the window if the food has been time-temperature abused during shipment or storage. This color change is not reversible, so you know if the food has been abused. </a:t>
            </a:r>
          </a:p>
          <a:p>
            <a:pPr marL="112163" indent="-112163">
              <a:buFontTx/>
              <a:buChar char="•"/>
              <a:defRPr/>
            </a:pPr>
            <a:r>
              <a:rPr lang="en-US" dirty="0">
                <a:latin typeface="Times New Roman" charset="0"/>
                <a:cs typeface="+mn-cs"/>
              </a:rPr>
              <a:t>Some suppliers place temperature-recording devices inside their delivery trucks. These devices constantly check and record temperatures. You can check the device during receiving to make sure food was at safe temperatures while it was being shipped.</a:t>
            </a:r>
            <a:endParaRPr lang="en-US" dirty="0">
              <a:latin typeface="Times New Roman" charset="0"/>
              <a:cs typeface="Times New Roman" charset="0"/>
            </a:endParaRPr>
          </a:p>
          <a:p>
            <a:pPr marL="112163" indent="-112163">
              <a:buFontTx/>
              <a:buChar char="•"/>
              <a:defRPr/>
            </a:pPr>
            <a:r>
              <a:rPr lang="en-US" dirty="0">
                <a:latin typeface="Times New Roman" charset="0"/>
                <a:cs typeface="+mn-cs"/>
              </a:rPr>
              <a:t>Other tools are available that can help you monitor temperature. A maximum registering thermometer is one type. This thermometer indicates the highest temperature reached during use and is used where temperature readings cannot be continuously observed. It works well for checking final rinse temperatures of dishwashing machines.</a:t>
            </a:r>
          </a:p>
          <a:p>
            <a:pPr marL="112163" indent="-112163">
              <a:defRPr/>
            </a:pPr>
            <a:endParaRPr lang="en-US" dirty="0">
              <a:latin typeface="Times New Roman" charset="0"/>
              <a:cs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BC7DAED3-ED6A-A04C-9B9E-F0F0395FEE26}" type="slidenum">
              <a:rPr lang="en-US" sz="1200" b="0">
                <a:solidFill>
                  <a:prstClr val="black"/>
                </a:solidFill>
              </a:rPr>
              <a:pPr eaLnBrk="1" hangingPunct="1">
                <a:defRPr/>
              </a:pPr>
              <a:t>11</a:t>
            </a:fld>
            <a:endParaRPr lang="en-US" sz="1200" b="0" dirty="0">
              <a:solidFill>
                <a:prstClr val="black"/>
              </a:solidFill>
            </a:endParaRPr>
          </a:p>
        </p:txBody>
      </p:sp>
      <p:sp>
        <p:nvSpPr>
          <p:cNvPr id="400387" name="Rectangle 2"/>
          <p:cNvSpPr>
            <a:spLocks noGrp="1" noRot="1" noChangeAspect="1" noChangeArrowheads="1" noTextEdit="1"/>
          </p:cNvSpPr>
          <p:nvPr>
            <p:ph type="sldImg"/>
          </p:nvPr>
        </p:nvSpPr>
        <p:spPr>
          <a:xfrm>
            <a:off x="1144588" y="685800"/>
            <a:ext cx="4572000" cy="3429000"/>
          </a:xfrm>
          <a:ln/>
        </p:spPr>
      </p:sp>
      <p:sp>
        <p:nvSpPr>
          <p:cNvPr id="400388" name="Rectangle 3"/>
          <p:cNvSpPr>
            <a:spLocks noGrp="1" noChangeArrowheads="1"/>
          </p:cNvSpPr>
          <p:nvPr>
            <p:ph type="body" idx="1"/>
          </p:nvPr>
        </p:nvSpPr>
        <p:spPr>
          <a:xfrm>
            <a:off x="857250" y="4392431"/>
            <a:ext cx="5485158" cy="41144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eaLnBrk="1" hangingPunct="1">
              <a:buFontTx/>
              <a:buChar char="•"/>
              <a:defRPr/>
            </a:pPr>
            <a:r>
              <a:rPr lang="en-US" dirty="0" smtClean="0">
                <a:latin typeface="Times New Roman" charset="0"/>
                <a:cs typeface="+mn-cs"/>
              </a:rPr>
              <a:t> Thermometers </a:t>
            </a:r>
            <a:r>
              <a:rPr lang="en-US" dirty="0">
                <a:latin typeface="Times New Roman" charset="0"/>
                <a:cs typeface="+mn-cs"/>
              </a:rPr>
              <a:t>should be washed, rinsed, sanitized, and air-dried before and after each use to prevent cross-contamination. Be sure the sanitizing solution </a:t>
            </a:r>
            <a:endParaRPr lang="en-US" dirty="0" smtClean="0">
              <a:latin typeface="Times New Roman" charset="0"/>
              <a:cs typeface="+mn-cs"/>
            </a:endParaRPr>
          </a:p>
          <a:p>
            <a:pPr eaLnBrk="1" hangingPunct="1">
              <a:buFontTx/>
              <a:buNone/>
              <a:defRPr/>
            </a:pPr>
            <a:r>
              <a:rPr lang="en-US" baseline="0" dirty="0" smtClean="0">
                <a:latin typeface="Times New Roman" charset="0"/>
                <a:cs typeface="+mn-cs"/>
              </a:rPr>
              <a:t>   </a:t>
            </a:r>
            <a:r>
              <a:rPr lang="en-US" dirty="0" smtClean="0">
                <a:latin typeface="Times New Roman" charset="0"/>
                <a:cs typeface="+mn-cs"/>
              </a:rPr>
              <a:t>you </a:t>
            </a:r>
            <a:r>
              <a:rPr lang="en-US" dirty="0">
                <a:latin typeface="Times New Roman" charset="0"/>
                <a:cs typeface="+mn-cs"/>
              </a:rPr>
              <a:t>use is for food-contact surfaces.</a:t>
            </a:r>
          </a:p>
          <a:p>
            <a:pPr eaLnBrk="1" hangingPunct="1">
              <a:buFontTx/>
              <a:buChar char="•"/>
              <a:defRPr/>
            </a:pPr>
            <a:r>
              <a:rPr lang="en-US" dirty="0" smtClean="0">
                <a:latin typeface="Times New Roman" charset="0"/>
                <a:cs typeface="+mn-cs"/>
              </a:rPr>
              <a:t> Thermometers </a:t>
            </a:r>
            <a:r>
              <a:rPr lang="en-US" dirty="0">
                <a:latin typeface="Times New Roman" charset="0"/>
                <a:cs typeface="+mn-cs"/>
              </a:rPr>
              <a:t>can lose their accuracy when they are bumped or dropped. It can also happen when they go through severe temperature change. When this happens, the thermometer must be calibrated, or adjusted, to give a correct reading. Make sure your thermometers are accurate by calibrating them regularly. You should do this before each shift. You should also do this before the first delivery arrives. Some thermometers cannot be calibrated and must be replaced. Others will need to be sent back to the manufacturer for calibration. Follow the manufacturer</a:t>
            </a:r>
            <a:r>
              <a:rPr lang="ja-JP" altLang="en-US" dirty="0">
                <a:latin typeface="Times New Roman" charset="0"/>
                <a:cs typeface="+mn-cs"/>
              </a:rPr>
              <a:t>’</a:t>
            </a:r>
            <a:r>
              <a:rPr lang="en-US" dirty="0">
                <a:latin typeface="Times New Roman" charset="0"/>
                <a:cs typeface="+mn-cs"/>
              </a:rPr>
              <a:t>s directions regarding calibration.</a:t>
            </a:r>
          </a:p>
          <a:p>
            <a:pPr eaLnBrk="1" hangingPunct="1">
              <a:buFontTx/>
              <a:buChar char="•"/>
              <a:defRPr/>
            </a:pPr>
            <a:r>
              <a:rPr lang="en-US" dirty="0" smtClean="0">
                <a:latin typeface="Times New Roman" charset="0"/>
                <a:cs typeface="+mn-cs"/>
              </a:rPr>
              <a:t> Glass </a:t>
            </a:r>
            <a:r>
              <a:rPr lang="en-US" dirty="0">
                <a:latin typeface="Times New Roman" charset="0"/>
                <a:cs typeface="+mn-cs"/>
              </a:rPr>
              <a:t>thermometers, such as candy thermometers, can be a physical contaminant if they break. They can only be used when enclosed in a shatterproof casing.</a:t>
            </a:r>
          </a:p>
          <a:p>
            <a:pPr eaLnBrk="1" hangingPunct="1">
              <a:defRPr/>
            </a:pPr>
            <a:endParaRPr lang="en-US" dirty="0">
              <a:latin typeface="Times New Roman" charset="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03D5E3F2-35AC-9E4F-9ABE-32EBE6F285D6}" type="slidenum">
              <a:rPr lang="en-US" sz="1200" b="0">
                <a:solidFill>
                  <a:prstClr val="black"/>
                </a:solidFill>
              </a:rPr>
              <a:pPr eaLnBrk="1" hangingPunct="1">
                <a:defRPr/>
              </a:pPr>
              <a:t>12</a:t>
            </a:fld>
            <a:endParaRPr lang="en-US" sz="1200" b="0" dirty="0">
              <a:solidFill>
                <a:prstClr val="black"/>
              </a:solidFill>
            </a:endParaRPr>
          </a:p>
        </p:txBody>
      </p:sp>
      <p:sp>
        <p:nvSpPr>
          <p:cNvPr id="401411" name="Rectangle 2"/>
          <p:cNvSpPr>
            <a:spLocks noGrp="1" noRot="1" noChangeAspect="1" noChangeArrowheads="1" noTextEdit="1"/>
          </p:cNvSpPr>
          <p:nvPr>
            <p:ph type="sldImg"/>
          </p:nvPr>
        </p:nvSpPr>
        <p:spPr>
          <a:xfrm>
            <a:off x="1144588" y="685800"/>
            <a:ext cx="4572000" cy="3429000"/>
          </a:xfrm>
          <a:ln/>
        </p:spPr>
      </p:sp>
      <p:sp>
        <p:nvSpPr>
          <p:cNvPr id="401412" name="Rectangle 3"/>
          <p:cNvSpPr>
            <a:spLocks noGrp="1" noChangeArrowheads="1"/>
          </p:cNvSpPr>
          <p:nvPr>
            <p:ph type="body" idx="1"/>
          </p:nvPr>
        </p:nvSpPr>
        <p:spPr>
          <a:xfrm>
            <a:off x="857250" y="4392431"/>
            <a:ext cx="5485158" cy="41144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eaLnBrk="1" hangingPunct="1">
              <a:buFontTx/>
              <a:buChar char="•"/>
              <a:defRPr/>
            </a:pPr>
            <a:r>
              <a:rPr lang="en-US" dirty="0" smtClean="0">
                <a:latin typeface="Times New Roman" charset="0"/>
                <a:cs typeface="+mn-cs"/>
              </a:rPr>
              <a:t> When </a:t>
            </a:r>
            <a:r>
              <a:rPr lang="en-US" dirty="0">
                <a:latin typeface="Times New Roman" charset="0"/>
                <a:cs typeface="+mn-cs"/>
              </a:rPr>
              <a:t>checking the temperature of food, insert the probe into the thickest part of the food, as shown in </a:t>
            </a:r>
            <a:r>
              <a:rPr lang="en-US" dirty="0" smtClean="0">
                <a:latin typeface="Times New Roman" charset="0"/>
                <a:cs typeface="+mn-cs"/>
              </a:rPr>
              <a:t>the </a:t>
            </a:r>
            <a:r>
              <a:rPr lang="en-US" dirty="0">
                <a:latin typeface="Times New Roman" charset="0"/>
                <a:cs typeface="+mn-cs"/>
              </a:rPr>
              <a:t>photo. This is usually in the center. Also take another reading in a different spot. The temperature may vary in different areas. Before recording a temperature, wait for the thermometer reading to steady. Wait at least 15 seconds after you insert the stem or the probe into the food.</a:t>
            </a:r>
          </a:p>
          <a:p>
            <a:pPr eaLnBrk="1" hangingPunct="1">
              <a:defRPr/>
            </a:pPr>
            <a:endParaRPr lang="en-US" dirty="0">
              <a:latin typeface="Times New Roman" charset="0"/>
              <a:cs typeface="+mn-cs"/>
            </a:endParaRPr>
          </a:p>
          <a:p>
            <a:pPr eaLnBrk="1" hangingPunct="1">
              <a:defRPr/>
            </a:pPr>
            <a:endParaRPr lang="en-US" dirty="0">
              <a:latin typeface="Times New Roman" charset="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13</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a:defRPr/>
            </a:pPr>
            <a:r>
              <a:rPr lang="en-US" b="1" dirty="0">
                <a:latin typeface="Times New Roman" charset="0"/>
                <a:ea typeface="ＭＳ Ｐゴシック" charset="0"/>
                <a:cs typeface="ＭＳ Ｐゴシック" charset="0"/>
              </a:rPr>
              <a:t>Instructor Notes</a:t>
            </a:r>
          </a:p>
          <a:p>
            <a:pPr>
              <a:buFontTx/>
              <a:buChar char="•"/>
              <a:defRPr/>
            </a:pPr>
            <a:r>
              <a:rPr lang="en-US" dirty="0" smtClean="0">
                <a:latin typeface="Times New Roman" charset="0"/>
                <a:ea typeface="ＭＳ Ｐゴシック" charset="0"/>
                <a:cs typeface="ＭＳ Ｐゴシック" charset="0"/>
              </a:rPr>
              <a:t> Use </a:t>
            </a:r>
            <a:r>
              <a:rPr lang="en-US" dirty="0">
                <a:latin typeface="Times New Roman" charset="0"/>
                <a:ea typeface="ＭＳ Ｐゴシック" charset="0"/>
                <a:cs typeface="ＭＳ Ｐゴシック" charset="0"/>
              </a:rPr>
              <a:t>the next several slides to </a:t>
            </a:r>
            <a:r>
              <a:rPr lang="en-US" dirty="0">
                <a:latin typeface="Times New Roman" pitchFamily="18" charset="0"/>
                <a:ea typeface="ＭＳ Ｐゴシック" charset="0"/>
                <a:cs typeface="ＭＳ Ｐゴシック" charset="0"/>
              </a:rPr>
              <a:t>review the content presented.</a:t>
            </a:r>
          </a:p>
          <a:p>
            <a:pPr marL="228999" indent="-228999" defTabSz="897301" eaLnBrk="0" fontAlgn="base" hangingPunct="0">
              <a:spcBef>
                <a:spcPct val="30000"/>
              </a:spcBef>
              <a:spcAft>
                <a:spcPct val="0"/>
              </a:spcAft>
              <a:buFontTx/>
              <a:buChar char="•"/>
              <a:defRPr/>
            </a:pPr>
            <a:r>
              <a:rPr lang="en-US" dirty="0">
                <a:latin typeface="Times New Roman" charset="0"/>
                <a:ea typeface="ＭＳ Ｐゴシック" charset="0"/>
                <a:cs typeface="ＭＳ Ｐゴシック" charset="0"/>
              </a:rPr>
              <a:t>To ensure that everyone in class participates, pass out index cards with the letters A, B, C, and D on them. Have each student answer each question by holding up the correct letter.</a:t>
            </a:r>
          </a:p>
          <a:p>
            <a:pPr>
              <a:defRPr/>
            </a:pPr>
            <a:endParaRPr lang="en-US" b="0" dirty="0">
              <a:latin typeface="Times New Roman" charset="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14</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A. Using separate equipment can help prevent cross-contamination. Colored cutting boards and utensil handles can help keep equipment separate. The color tells food handlers which equipment to use with each type of food</a:t>
            </a:r>
            <a:r>
              <a:rPr lang="en-US" dirty="0" smtClean="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15</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A. Buying food that doesn’t require much prepping or handling, such as precut lettuce, can help prevent cross-contamination</a:t>
            </a:r>
            <a:r>
              <a:rPr lang="en-US" dirty="0" smtClean="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16</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B. Thermocouples and thermistors are good for checking the temperatures of thin food since they do not need to be inserted very far into the food to get an accurate reading. Bimetallic stemmed thermometers are not practical for checking the temperature of thin food, such as hamburger patties. That’s because they have to be inserted into the food from the tip of the stem to the sensing area</a:t>
            </a:r>
            <a:r>
              <a:rPr lang="en-US" dirty="0" smtClean="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17</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answers are A and B. Bimetallic stemmed thermometers are good for checking the temperature of large or thick food, like this roast. Thermocouples and thermistors are good for checking the temperature of thick and thin food. An infrared thermometer is not a good choice because it can only check the surface temperature of the product</a:t>
            </a:r>
            <a:r>
              <a:rPr lang="en-US" dirty="0" smtClean="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18</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D. An air probe is good for checking the temperature inside coolers and ovens.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19</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A. Immersion probes are used to check the temperature of liquids such as soups, sauces, and frying oil</a:t>
            </a:r>
            <a:r>
              <a:rPr lang="en-US" dirty="0" smtClean="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12CC40D-6748-8049-BF2E-DB7702DE43EA}" type="slidenum">
              <a:rPr lang="en-US" sz="1200" b="0">
                <a:solidFill>
                  <a:prstClr val="black"/>
                </a:solidFill>
              </a:rPr>
              <a:pPr eaLnBrk="1" hangingPunct="1">
                <a:defRPr/>
              </a:pPr>
              <a:t>2</a:t>
            </a:fld>
            <a:endParaRPr lang="en-US" sz="1200" b="0" dirty="0">
              <a:solidFill>
                <a:prstClr val="black"/>
              </a:solidFill>
            </a:endParaRPr>
          </a:p>
        </p:txBody>
      </p:sp>
      <p:sp>
        <p:nvSpPr>
          <p:cNvPr id="391171" name="Rectangle 2"/>
          <p:cNvSpPr>
            <a:spLocks noGrp="1" noRot="1" noChangeAspect="1" noChangeArrowheads="1" noTextEdit="1"/>
          </p:cNvSpPr>
          <p:nvPr>
            <p:ph type="sldImg"/>
          </p:nvPr>
        </p:nvSpPr>
        <p:spPr>
          <a:ln/>
        </p:spPr>
      </p:sp>
      <p:sp>
        <p:nvSpPr>
          <p:cNvPr id="391172" name="Rectangle 3"/>
          <p:cNvSpPr>
            <a:spLocks noGrp="1" noChangeArrowheads="1"/>
          </p:cNvSpPr>
          <p:nvPr>
            <p:ph type="body" idx="1"/>
          </p:nvPr>
        </p:nvSpPr>
        <p:spPr>
          <a:xfrm>
            <a:off x="857250" y="4369009"/>
            <a:ext cx="5143500" cy="43627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167" tIns="46583" rIns="93167" bIns="46583"/>
          <a:lstStyle/>
          <a:p>
            <a:pPr marL="112163" indent="-112163">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2163" indent="-112163">
              <a:buFontTx/>
              <a:buChar char="•"/>
              <a:defRPr/>
            </a:pPr>
            <a:r>
              <a:rPr lang="en-US" dirty="0">
                <a:latin typeface="Times New Roman" charset="0"/>
                <a:cs typeface="+mn-cs"/>
              </a:rPr>
              <a:t>You are responsible for the safety of the food at every point in this flow. For example, a frozen food might be safe when it leaves the processor</a:t>
            </a:r>
            <a:r>
              <a:rPr lang="ja-JP" altLang="en-US" dirty="0">
                <a:latin typeface="Times New Roman" charset="0"/>
                <a:cs typeface="+mn-cs"/>
              </a:rPr>
              <a:t>’</a:t>
            </a:r>
            <a:r>
              <a:rPr lang="en-US" dirty="0">
                <a:latin typeface="Times New Roman" charset="0"/>
                <a:cs typeface="+mn-cs"/>
              </a:rPr>
              <a:t>s plant. However, on the way to the supplier</a:t>
            </a:r>
            <a:r>
              <a:rPr lang="ja-JP" altLang="en-US" dirty="0">
                <a:latin typeface="Times New Roman" charset="0"/>
                <a:cs typeface="+mn-cs"/>
              </a:rPr>
              <a:t>’</a:t>
            </a:r>
            <a:r>
              <a:rPr lang="en-US" dirty="0">
                <a:latin typeface="Times New Roman" charset="0"/>
                <a:cs typeface="+mn-cs"/>
              </a:rPr>
              <a:t>s warehouse, the food might thaw. Once in your operation, the food might not be stored correctly, or it might not be cooked to the correct internal temperature. These mistakes can add up and cause a foodborne illness.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20</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C. Penetration probes are used to check the internal temperature of food, such as this steak</a:t>
            </a:r>
            <a:r>
              <a:rPr lang="en-US" dirty="0" smtClean="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4CCAE3-EA59-45ED-A28C-AFA5C550E166}" type="slidenum">
              <a:rPr lang="en-US"/>
              <a:pPr/>
              <a:t>21</a:t>
            </a:fld>
            <a:endParaRPr lang="en-US" dirty="0"/>
          </a:p>
        </p:txBody>
      </p:sp>
      <p:sp>
        <p:nvSpPr>
          <p:cNvPr id="2763778" name="Rectangle 2"/>
          <p:cNvSpPr>
            <a:spLocks noGrp="1" noRot="1" noChangeAspect="1" noChangeArrowheads="1" noTextEdit="1"/>
          </p:cNvSpPr>
          <p:nvPr>
            <p:ph type="sldImg"/>
          </p:nvPr>
        </p:nvSpPr>
        <p:spPr>
          <a:xfrm>
            <a:off x="1143000" y="685800"/>
            <a:ext cx="4572000" cy="3429000"/>
          </a:xfrm>
          <a:ln/>
        </p:spPr>
      </p:sp>
      <p:sp>
        <p:nvSpPr>
          <p:cNvPr id="2763779" name="Rectangle 3"/>
          <p:cNvSpPr>
            <a:spLocks noGrp="1" noChangeArrowheads="1"/>
          </p:cNvSpPr>
          <p:nvPr>
            <p:ph type="body" idx="1"/>
          </p:nvPr>
        </p:nvSpPr>
        <p:spPr>
          <a:xfrm>
            <a:off x="914711" y="4344025"/>
            <a:ext cx="5028579" cy="4114488"/>
          </a:xfrm>
        </p:spPr>
        <p:txBody>
          <a:bodyPr/>
          <a:lstStyle/>
          <a:p>
            <a:pPr marL="224325" indent="-224325"/>
            <a:r>
              <a:rPr lang="en-US" b="1" dirty="0" smtClean="0"/>
              <a:t>Instructor </a:t>
            </a:r>
            <a:r>
              <a:rPr lang="en-US" b="1" dirty="0"/>
              <a:t>Notes</a:t>
            </a:r>
            <a:r>
              <a:rPr lang="en-US" b="1" dirty="0" smtClean="0"/>
              <a:t>:</a:t>
            </a:r>
          </a:p>
          <a:p>
            <a:pPr marL="224325" indent="-224325">
              <a:buFontTx/>
              <a:buChar char="•"/>
            </a:pPr>
            <a:r>
              <a:rPr lang="en-US" dirty="0" smtClean="0"/>
              <a:t>The</a:t>
            </a:r>
            <a:r>
              <a:rPr lang="en-US" baseline="0" dirty="0" smtClean="0"/>
              <a:t> answer is C. When checking the temperature of food, insert the probe into the thickest part of the food. This is usually the center. Also, take another reading in a different spot. The temperature may vary in different areas. </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5B0053EF-4D1A-5B4C-A8F4-36C4AE817BD7}" type="slidenum">
              <a:rPr lang="en-US" sz="1200" b="0">
                <a:solidFill>
                  <a:prstClr val="black"/>
                </a:solidFill>
              </a:rPr>
              <a:pPr eaLnBrk="1" hangingPunct="1">
                <a:defRPr/>
              </a:pPr>
              <a:t>3</a:t>
            </a:fld>
            <a:endParaRPr lang="en-US" sz="1200" b="0" dirty="0">
              <a:solidFill>
                <a:prstClr val="black"/>
              </a:solidFill>
            </a:endParaRPr>
          </a:p>
        </p:txBody>
      </p:sp>
      <p:sp>
        <p:nvSpPr>
          <p:cNvPr id="392195" name="Rectangle 2"/>
          <p:cNvSpPr>
            <a:spLocks noGrp="1" noRot="1" noChangeAspect="1" noChangeArrowheads="1" noTextEdit="1"/>
          </p:cNvSpPr>
          <p:nvPr>
            <p:ph type="sldImg"/>
          </p:nvPr>
        </p:nvSpPr>
        <p:spPr>
          <a:xfrm>
            <a:off x="1144588" y="685800"/>
            <a:ext cx="4572000" cy="3429000"/>
          </a:xfrm>
          <a:ln/>
        </p:spPr>
      </p:sp>
      <p:sp>
        <p:nvSpPr>
          <p:cNvPr id="392196" name="Rectangle 3"/>
          <p:cNvSpPr>
            <a:spLocks noGrp="1" noChangeArrowheads="1"/>
          </p:cNvSpPr>
          <p:nvPr>
            <p:ph type="body" idx="1"/>
          </p:nvPr>
        </p:nvSpPr>
        <p:spPr>
          <a:xfrm>
            <a:off x="857250" y="4369009"/>
            <a:ext cx="5143500" cy="43627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167" tIns="46583" rIns="93167" bIns="46583"/>
          <a:lstStyle/>
          <a:p>
            <a:pPr marL="112163" indent="-112163">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2163" indent="-112163">
              <a:buFontTx/>
              <a:buChar char="•"/>
              <a:defRPr/>
            </a:pPr>
            <a:r>
              <a:rPr lang="en-US" dirty="0" smtClean="0">
                <a:latin typeface="Times New Roman" charset="0"/>
                <a:cs typeface="+mn-cs"/>
              </a:rPr>
              <a:t>Each type of food should have separate equipment. For example, use one set of cutting boards, utensils, and containers for raw poultry. Use another set for raw meat. Use a third set for produce. Colored cutting boards and utensil handles can help keep equipment separate. The color tells food handlers which equipment to use with each food item. You might use yellow for raw chicken, red for raw meat, and green for produce, as the prep chef is doing in the photo.</a:t>
            </a:r>
          </a:p>
          <a:p>
            <a:pPr marL="112163" indent="-112163">
              <a:buFontTx/>
              <a:buChar char="•"/>
              <a:defRPr/>
            </a:pPr>
            <a:r>
              <a:rPr lang="en-US" dirty="0" smtClean="0">
                <a:latin typeface="Times New Roman" charset="0"/>
                <a:cs typeface="+mn-cs"/>
              </a:rPr>
              <a:t>Clean and sanitize all work surfaces, equipment, and utensils after each task. When you cut up raw chicken, for example, you cannot get by with just rinsing the equipment. Pathogens such as nontyphoidal </a:t>
            </a:r>
            <a:r>
              <a:rPr lang="en-US" i="1" dirty="0" smtClean="0">
                <a:latin typeface="Times New Roman" charset="0"/>
                <a:cs typeface="+mn-cs"/>
              </a:rPr>
              <a:t>Salmonella</a:t>
            </a:r>
            <a:r>
              <a:rPr lang="en-US" dirty="0" smtClean="0">
                <a:latin typeface="Times New Roman" charset="0"/>
                <a:cs typeface="+mn-cs"/>
              </a:rPr>
              <a:t> can contaminate food through cross-contamination. To prevent this, you must wash, rinse, and sanitize equipment.  </a:t>
            </a:r>
            <a:endParaRPr lang="en-US" dirty="0">
              <a:latin typeface="Times New Roman" charset="0"/>
              <a:cs typeface="+mn-cs"/>
            </a:endParaRPr>
          </a:p>
          <a:p>
            <a:pPr marL="112163" indent="-112163">
              <a:lnSpc>
                <a:spcPct val="80000"/>
              </a:lnSpc>
              <a:spcBef>
                <a:spcPct val="50000"/>
              </a:spcBef>
              <a:defRPr/>
            </a:pPr>
            <a:endParaRPr lang="en-US" dirty="0">
              <a:latin typeface="Times New Roman"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BFFB4A8F-1992-2A49-8CDB-E58C20013C49}" type="slidenum">
              <a:rPr lang="en-US" sz="1200" b="0">
                <a:solidFill>
                  <a:prstClr val="black"/>
                </a:solidFill>
              </a:rPr>
              <a:pPr eaLnBrk="1" hangingPunct="1">
                <a:defRPr/>
              </a:pPr>
              <a:t>4</a:t>
            </a:fld>
            <a:endParaRPr lang="en-US" sz="1200" b="0" dirty="0">
              <a:solidFill>
                <a:prstClr val="black"/>
              </a:solidFill>
            </a:endParaRPr>
          </a:p>
        </p:txBody>
      </p:sp>
      <p:sp>
        <p:nvSpPr>
          <p:cNvPr id="393219" name="Rectangle 2"/>
          <p:cNvSpPr>
            <a:spLocks noGrp="1" noRot="1" noChangeAspect="1" noChangeArrowheads="1" noTextEdit="1"/>
          </p:cNvSpPr>
          <p:nvPr>
            <p:ph type="sldImg"/>
          </p:nvPr>
        </p:nvSpPr>
        <p:spPr>
          <a:xfrm>
            <a:off x="1144588" y="685800"/>
            <a:ext cx="4572000" cy="3429000"/>
          </a:xfrm>
          <a:ln/>
        </p:spPr>
      </p:sp>
      <p:sp>
        <p:nvSpPr>
          <p:cNvPr id="393220" name="Rectangle 3"/>
          <p:cNvSpPr>
            <a:spLocks noGrp="1" noChangeArrowheads="1"/>
          </p:cNvSpPr>
          <p:nvPr>
            <p:ph type="body" idx="1"/>
          </p:nvPr>
        </p:nvSpPr>
        <p:spPr>
          <a:xfrm>
            <a:off x="857250" y="4369009"/>
            <a:ext cx="5143500" cy="43627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lstStyle/>
          <a:p>
            <a:pPr marL="112163" indent="-112163">
              <a:tabLst>
                <a:tab pos="448650" algn="l"/>
              </a:tabLst>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2163" indent="-112163">
              <a:buFontTx/>
              <a:buChar char="•"/>
              <a:tabLst>
                <a:tab pos="448650" algn="l"/>
              </a:tabLst>
              <a:defRPr/>
            </a:pPr>
            <a:r>
              <a:rPr lang="en-US" dirty="0">
                <a:latin typeface="Times New Roman" charset="0"/>
                <a:cs typeface="+mn-cs"/>
              </a:rPr>
              <a:t>If you need to use the same table to prep different types of food, </a:t>
            </a:r>
            <a:r>
              <a:rPr lang="en-US" dirty="0" smtClean="0">
                <a:latin typeface="Times New Roman" charset="0"/>
                <a:cs typeface="+mn-cs"/>
              </a:rPr>
              <a:t>prep </a:t>
            </a:r>
            <a:r>
              <a:rPr lang="en-US" dirty="0">
                <a:latin typeface="Times New Roman" charset="0"/>
                <a:cs typeface="+mn-cs"/>
              </a:rPr>
              <a:t>raw meat, fish, and </a:t>
            </a:r>
            <a:r>
              <a:rPr lang="en-US" dirty="0" smtClean="0">
                <a:latin typeface="Times New Roman" charset="0"/>
                <a:cs typeface="+mn-cs"/>
              </a:rPr>
              <a:t>poultry at a different time from when prepping ready-to-eat food. </a:t>
            </a:r>
            <a:r>
              <a:rPr lang="en-US" dirty="0">
                <a:latin typeface="Times New Roman" charset="0"/>
                <a:cs typeface="+mn-cs"/>
              </a:rPr>
              <a:t>You must clean and sanitize work surfaces and utensils between each type of food. For example, by prepping ready-to-eat food before raw food, you can minimize the chance for cross-contamination.</a:t>
            </a:r>
          </a:p>
          <a:p>
            <a:pPr marL="112163" indent="-112163">
              <a:buFontTx/>
              <a:buChar char="•"/>
              <a:tabLst>
                <a:tab pos="448650" algn="l"/>
              </a:tabLst>
              <a:defRPr/>
            </a:pPr>
            <a:r>
              <a:rPr lang="en-US" dirty="0">
                <a:latin typeface="Times New Roman" charset="0"/>
                <a:cs typeface="+mn-cs"/>
              </a:rPr>
              <a:t>Buy food that doesn</a:t>
            </a:r>
            <a:r>
              <a:rPr lang="ja-JP" altLang="en-US" dirty="0">
                <a:latin typeface="Times New Roman" charset="0"/>
                <a:cs typeface="+mn-cs"/>
              </a:rPr>
              <a:t>’</a:t>
            </a:r>
            <a:r>
              <a:rPr lang="en-US" dirty="0">
                <a:latin typeface="Times New Roman" charset="0"/>
                <a:cs typeface="+mn-cs"/>
              </a:rPr>
              <a:t>t require much prepping or handling. For example, you could buy precooked chicken breasts or chopped lettuce, as shown in the </a:t>
            </a:r>
            <a:r>
              <a:rPr lang="en-US" dirty="0" smtClean="0">
                <a:latin typeface="Times New Roman" charset="0"/>
                <a:cs typeface="+mn-cs"/>
              </a:rPr>
              <a:t>photo.</a:t>
            </a:r>
            <a:endParaRPr lang="en-US" dirty="0">
              <a:latin typeface="Times New Roman" charset="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4C0C1C1-70DD-0646-8865-BBDDE91005D7}" type="slidenum">
              <a:rPr lang="en-US" sz="1200" b="0">
                <a:solidFill>
                  <a:prstClr val="black"/>
                </a:solidFill>
              </a:rPr>
              <a:pPr eaLnBrk="1" hangingPunct="1">
                <a:defRPr/>
              </a:pPr>
              <a:t>5</a:t>
            </a:fld>
            <a:endParaRPr lang="en-US" sz="1200" b="0" dirty="0">
              <a:solidFill>
                <a:prstClr val="black"/>
              </a:solidFill>
            </a:endParaRPr>
          </a:p>
        </p:txBody>
      </p:sp>
      <p:sp>
        <p:nvSpPr>
          <p:cNvPr id="394243" name="Rectangle 2"/>
          <p:cNvSpPr>
            <a:spLocks noGrp="1" noRot="1" noChangeAspect="1" noChangeArrowheads="1" noTextEdit="1"/>
          </p:cNvSpPr>
          <p:nvPr>
            <p:ph type="sldImg"/>
          </p:nvPr>
        </p:nvSpPr>
        <p:spPr>
          <a:xfrm>
            <a:off x="1144588" y="685800"/>
            <a:ext cx="4572000" cy="3429000"/>
          </a:xfrm>
          <a:ln/>
        </p:spPr>
      </p:sp>
      <p:sp>
        <p:nvSpPr>
          <p:cNvPr id="394244" name="Rectangle 3"/>
          <p:cNvSpPr>
            <a:spLocks noGrp="1" noChangeArrowheads="1"/>
          </p:cNvSpPr>
          <p:nvPr>
            <p:ph type="body" idx="1"/>
          </p:nvPr>
        </p:nvSpPr>
        <p:spPr>
          <a:xfrm>
            <a:off x="857250" y="4369009"/>
            <a:ext cx="5143500" cy="43627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lstStyle/>
          <a:p>
            <a:pPr marL="112163" indent="-112163">
              <a:tabLst>
                <a:tab pos="448650" algn="l"/>
              </a:tabLst>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2163" indent="-112163">
              <a:buFontTx/>
              <a:buChar char="•"/>
              <a:tabLst>
                <a:tab pos="448650" algn="l"/>
              </a:tabLst>
              <a:defRPr/>
            </a:pPr>
            <a:r>
              <a:rPr lang="en-US" dirty="0">
                <a:latin typeface="Times New Roman" charset="0"/>
                <a:cs typeface="+mn-cs"/>
              </a:rPr>
              <a:t>Most foodborne illnesses happen because TCS food has been time-temperature abused. </a:t>
            </a:r>
            <a:r>
              <a:rPr lang="en-US" dirty="0" smtClean="0">
                <a:latin typeface="Times New Roman" charset="0"/>
                <a:cs typeface="+mn-cs"/>
              </a:rPr>
              <a:t>Remember: </a:t>
            </a:r>
            <a:r>
              <a:rPr lang="en-US" dirty="0">
                <a:latin typeface="Times New Roman" charset="0"/>
                <a:cs typeface="+mn-cs"/>
              </a:rPr>
              <a:t>TCS food has been time-temperature abused any time it remains between </a:t>
            </a:r>
            <a:r>
              <a:rPr lang="en-US" dirty="0" smtClean="0">
                <a:latin typeface="Times New Roman" charset="0"/>
                <a:cs typeface="+mn-cs"/>
              </a:rPr>
              <a:t>41ºF </a:t>
            </a:r>
            <a:r>
              <a:rPr lang="en-US" dirty="0">
                <a:latin typeface="Times New Roman" charset="0"/>
                <a:cs typeface="+mn-cs"/>
              </a:rPr>
              <a:t>and </a:t>
            </a:r>
            <a:r>
              <a:rPr lang="en-US" dirty="0" smtClean="0">
                <a:latin typeface="Times New Roman" charset="0"/>
                <a:cs typeface="+mn-cs"/>
              </a:rPr>
              <a:t>135ºF </a:t>
            </a:r>
            <a:r>
              <a:rPr lang="en-US" dirty="0">
                <a:latin typeface="Times New Roman" charset="0"/>
                <a:cs typeface="+mn-cs"/>
              </a:rPr>
              <a:t>(</a:t>
            </a:r>
            <a:r>
              <a:rPr lang="en-US" dirty="0" smtClean="0">
                <a:latin typeface="Times New Roman" charset="0"/>
                <a:cs typeface="+mn-cs"/>
              </a:rPr>
              <a:t>5ºC </a:t>
            </a:r>
            <a:r>
              <a:rPr lang="en-US" dirty="0">
                <a:latin typeface="Times New Roman" charset="0"/>
                <a:cs typeface="+mn-cs"/>
              </a:rPr>
              <a:t>and </a:t>
            </a:r>
            <a:r>
              <a:rPr lang="en-US" dirty="0" smtClean="0">
                <a:latin typeface="Times New Roman" charset="0"/>
                <a:cs typeface="+mn-cs"/>
              </a:rPr>
              <a:t>57ºC</a:t>
            </a:r>
            <a:r>
              <a:rPr lang="en-US" dirty="0">
                <a:latin typeface="Times New Roman" charset="0"/>
                <a:cs typeface="+mn-cs"/>
              </a:rPr>
              <a:t>). This is called the temperature danger zone because pathogens grow in this range. But most pathogens grow much faster between </a:t>
            </a:r>
            <a:r>
              <a:rPr lang="en-US" dirty="0" smtClean="0">
                <a:latin typeface="Times New Roman" charset="0"/>
                <a:cs typeface="+mn-cs"/>
              </a:rPr>
              <a:t>70ºF </a:t>
            </a:r>
            <a:r>
              <a:rPr lang="en-US" dirty="0">
                <a:latin typeface="Times New Roman" charset="0"/>
                <a:cs typeface="+mn-cs"/>
              </a:rPr>
              <a:t>and </a:t>
            </a:r>
            <a:r>
              <a:rPr lang="en-US" dirty="0" smtClean="0">
                <a:latin typeface="Times New Roman" charset="0"/>
                <a:cs typeface="+mn-cs"/>
              </a:rPr>
              <a:t>125ºF </a:t>
            </a:r>
            <a:r>
              <a:rPr lang="en-US" dirty="0">
                <a:latin typeface="Times New Roman" charset="0"/>
                <a:cs typeface="+mn-cs"/>
              </a:rPr>
              <a:t>(</a:t>
            </a:r>
            <a:r>
              <a:rPr lang="en-US" dirty="0" smtClean="0">
                <a:latin typeface="Times New Roman" charset="0"/>
                <a:cs typeface="+mn-cs"/>
              </a:rPr>
              <a:t>21ºC </a:t>
            </a:r>
            <a:r>
              <a:rPr lang="en-US" dirty="0">
                <a:latin typeface="Times New Roman" charset="0"/>
                <a:cs typeface="+mn-cs"/>
              </a:rPr>
              <a:t>and </a:t>
            </a:r>
            <a:r>
              <a:rPr lang="en-US" dirty="0" smtClean="0">
                <a:latin typeface="Times New Roman" charset="0"/>
                <a:cs typeface="+mn-cs"/>
              </a:rPr>
              <a:t>52ºC</a:t>
            </a:r>
            <a:r>
              <a:rPr lang="en-US" dirty="0">
                <a:latin typeface="Times New Roman" charset="0"/>
                <a:cs typeface="+mn-cs"/>
              </a:rPr>
              <a:t>). </a:t>
            </a:r>
          </a:p>
          <a:p>
            <a:pPr marL="112163" indent="-112163">
              <a:buFontTx/>
              <a:buChar char="•"/>
              <a:tabLst>
                <a:tab pos="448650" algn="l"/>
              </a:tabLst>
              <a:defRPr/>
            </a:pPr>
            <a:r>
              <a:rPr lang="en-US" dirty="0">
                <a:latin typeface="Times New Roman" charset="0"/>
                <a:cs typeface="+mn-cs"/>
              </a:rPr>
              <a:t>Food is being temperature abused whenever it is handled in the following </a:t>
            </a:r>
            <a:r>
              <a:rPr lang="en-US" dirty="0" smtClean="0">
                <a:latin typeface="Times New Roman" charset="0"/>
                <a:cs typeface="+mn-cs"/>
              </a:rPr>
              <a:t>ways: cooked </a:t>
            </a:r>
            <a:r>
              <a:rPr lang="en-US" dirty="0">
                <a:latin typeface="Times New Roman" charset="0"/>
                <a:cs typeface="+mn-cs"/>
              </a:rPr>
              <a:t>to the wrong internal </a:t>
            </a:r>
            <a:r>
              <a:rPr lang="en-US" dirty="0" smtClean="0">
                <a:latin typeface="Times New Roman" charset="0"/>
                <a:cs typeface="+mn-cs"/>
              </a:rPr>
              <a:t>temperature, </a:t>
            </a:r>
            <a:r>
              <a:rPr lang="en-US" dirty="0">
                <a:latin typeface="Times New Roman" charset="0"/>
                <a:cs typeface="+mn-cs"/>
              </a:rPr>
              <a:t>h</a:t>
            </a:r>
            <a:r>
              <a:rPr lang="en-US" dirty="0" smtClean="0">
                <a:latin typeface="Times New Roman" charset="0"/>
                <a:cs typeface="+mn-cs"/>
              </a:rPr>
              <a:t>eld </a:t>
            </a:r>
            <a:r>
              <a:rPr lang="en-US" dirty="0">
                <a:latin typeface="Times New Roman" charset="0"/>
                <a:cs typeface="+mn-cs"/>
              </a:rPr>
              <a:t>at the wrong </a:t>
            </a:r>
            <a:r>
              <a:rPr lang="en-US" dirty="0" smtClean="0">
                <a:latin typeface="Times New Roman" charset="0"/>
                <a:cs typeface="+mn-cs"/>
              </a:rPr>
              <a:t>temperature,</a:t>
            </a:r>
            <a:r>
              <a:rPr lang="en-US" baseline="0" dirty="0" smtClean="0">
                <a:latin typeface="Times New Roman" charset="0"/>
                <a:cs typeface="+mn-cs"/>
              </a:rPr>
              <a:t> or</a:t>
            </a:r>
            <a:r>
              <a:rPr lang="en-US" dirty="0" smtClean="0">
                <a:latin typeface="Times New Roman" charset="0"/>
                <a:cs typeface="+mn-cs"/>
              </a:rPr>
              <a:t> cooled </a:t>
            </a:r>
            <a:r>
              <a:rPr lang="en-US" dirty="0">
                <a:latin typeface="Times New Roman" charset="0"/>
                <a:cs typeface="+mn-cs"/>
              </a:rPr>
              <a:t>or reheated incorrectly. </a:t>
            </a:r>
          </a:p>
          <a:p>
            <a:pPr marL="112163" indent="-112163">
              <a:buFontTx/>
              <a:buChar char="•"/>
              <a:tabLst>
                <a:tab pos="448650" algn="l"/>
              </a:tabLst>
              <a:defRPr/>
            </a:pPr>
            <a:r>
              <a:rPr lang="en-US" dirty="0">
                <a:latin typeface="Times New Roman" charset="0"/>
                <a:cs typeface="+mn-cs"/>
              </a:rPr>
              <a:t>The longer food stays in the temperature danger zone, the more time pathogens have to grow. To keep food safe, you must reduce the time it spends in this temperature range. If food is held in this range for four or more hours, you must throw it out.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E3B40A4A-9881-1744-A506-6761665D8AF6}" type="slidenum">
              <a:rPr lang="en-US" sz="1200" b="0">
                <a:solidFill>
                  <a:prstClr val="black"/>
                </a:solidFill>
              </a:rPr>
              <a:pPr eaLnBrk="1" hangingPunct="1">
                <a:defRPr/>
              </a:pPr>
              <a:t>6</a:t>
            </a:fld>
            <a:endParaRPr lang="en-US" sz="1200" b="0" dirty="0">
              <a:solidFill>
                <a:prstClr val="black"/>
              </a:solidFill>
            </a:endParaRPr>
          </a:p>
        </p:txBody>
      </p:sp>
      <p:sp>
        <p:nvSpPr>
          <p:cNvPr id="395267" name="Rectangle 2"/>
          <p:cNvSpPr>
            <a:spLocks noGrp="1" noRot="1" noChangeAspect="1" noChangeArrowheads="1" noTextEdit="1"/>
          </p:cNvSpPr>
          <p:nvPr>
            <p:ph type="sldImg"/>
          </p:nvPr>
        </p:nvSpPr>
        <p:spPr>
          <a:xfrm>
            <a:off x="1144588" y="685800"/>
            <a:ext cx="4572000" cy="3429000"/>
          </a:xfrm>
          <a:ln/>
        </p:spPr>
      </p:sp>
      <p:sp>
        <p:nvSpPr>
          <p:cNvPr id="237571" name="Rectangle 3"/>
          <p:cNvSpPr>
            <a:spLocks noGrp="1" noChangeArrowheads="1"/>
          </p:cNvSpPr>
          <p:nvPr>
            <p:ph type="body" idx="1"/>
          </p:nvPr>
        </p:nvSpPr>
        <p:spPr>
          <a:xfrm>
            <a:off x="857250" y="4369009"/>
            <a:ext cx="5143500" cy="4362762"/>
          </a:xfrm>
          <a:noFill/>
        </p:spPr>
        <p:txBody>
          <a:bodyPr lIns="91435" tIns="45718" rIns="91435" bIns="45718"/>
          <a:lstStyle/>
          <a:p>
            <a:pPr marL="112163" indent="-112163">
              <a:tabLst>
                <a:tab pos="448650" algn="l"/>
              </a:tabLst>
            </a:pPr>
            <a:r>
              <a:rPr lang="en-US" b="1" dirty="0">
                <a:latin typeface="Times New Roman" charset="0"/>
              </a:rPr>
              <a:t>Instructor </a:t>
            </a:r>
            <a:r>
              <a:rPr lang="en-US" b="1" dirty="0" smtClean="0">
                <a:latin typeface="Times New Roman" charset="0"/>
              </a:rPr>
              <a:t>Notes</a:t>
            </a:r>
            <a:endParaRPr lang="en-US" b="1" dirty="0">
              <a:latin typeface="Times New Roman" charset="0"/>
            </a:endParaRPr>
          </a:p>
          <a:p>
            <a:pPr marL="112163" indent="-112163">
              <a:buFontTx/>
              <a:buChar char="•"/>
              <a:tabLst>
                <a:tab pos="448650" algn="l"/>
              </a:tabLst>
            </a:pPr>
            <a:r>
              <a:rPr lang="en-US" dirty="0">
                <a:latin typeface="Times New Roman" charset="0"/>
              </a:rPr>
              <a:t>Learn which food items should be checked, how often, and by whom.</a:t>
            </a:r>
          </a:p>
          <a:p>
            <a:pPr marL="112163" indent="-112163">
              <a:buFontTx/>
              <a:buChar char="•"/>
              <a:tabLst>
                <a:tab pos="448650" algn="l"/>
              </a:tabLst>
            </a:pPr>
            <a:r>
              <a:rPr lang="en-US" dirty="0">
                <a:latin typeface="Times New Roman" charset="0"/>
              </a:rPr>
              <a:t>Use timers in prep areas to check how long food is in the temperature danger zone.</a:t>
            </a:r>
          </a:p>
          <a:p>
            <a:pPr marL="112163" indent="-112163">
              <a:buFontTx/>
              <a:buChar char="•"/>
              <a:tabLst>
                <a:tab pos="448650" algn="l"/>
              </a:tabLst>
            </a:pPr>
            <a:r>
              <a:rPr lang="en-US" dirty="0">
                <a:latin typeface="Times New Roman" charset="0"/>
              </a:rPr>
              <a:t>A policy limiting the amount of food that can be removed from a cooler when prepping it can limit the time food spends in the temperature danger zone.</a:t>
            </a:r>
          </a:p>
          <a:p>
            <a:pPr marL="112163" indent="-112163">
              <a:buFontTx/>
              <a:buChar char="•"/>
              <a:tabLst>
                <a:tab pos="448650" algn="l"/>
              </a:tabLst>
            </a:pPr>
            <a:r>
              <a:rPr lang="en-US" dirty="0">
                <a:latin typeface="Times New Roman" charset="0"/>
              </a:rPr>
              <a:t>Reheating soup that was being held below </a:t>
            </a:r>
            <a:r>
              <a:rPr lang="en-US" dirty="0" smtClean="0">
                <a:latin typeface="Times New Roman" charset="0"/>
              </a:rPr>
              <a:t>135</a:t>
            </a:r>
            <a:r>
              <a:rPr lang="en-US" dirty="0">
                <a:latin typeface="Times New Roman" charset="0"/>
                <a:ea typeface="ＭＳ Ｐゴシック" charset="0"/>
                <a:cs typeface="ＭＳ Ｐゴシック" charset="0"/>
              </a:rPr>
              <a:t>º</a:t>
            </a:r>
            <a:r>
              <a:rPr lang="en-US" dirty="0" smtClean="0">
                <a:latin typeface="Times New Roman" charset="0"/>
              </a:rPr>
              <a:t>F </a:t>
            </a:r>
            <a:r>
              <a:rPr lang="en-US" dirty="0">
                <a:latin typeface="Times New Roman" charset="0"/>
              </a:rPr>
              <a:t>(</a:t>
            </a:r>
            <a:r>
              <a:rPr lang="en-US" dirty="0" smtClean="0">
                <a:latin typeface="Times New Roman" charset="0"/>
              </a:rPr>
              <a:t>57</a:t>
            </a:r>
            <a:r>
              <a:rPr lang="en-US" dirty="0">
                <a:latin typeface="Times New Roman" charset="0"/>
                <a:ea typeface="ＭＳ Ｐゴシック" charset="0"/>
                <a:cs typeface="ＭＳ Ｐゴシック" charset="0"/>
              </a:rPr>
              <a:t>º</a:t>
            </a:r>
            <a:r>
              <a:rPr lang="en-US" dirty="0" smtClean="0">
                <a:latin typeface="Times New Roman" charset="0"/>
              </a:rPr>
              <a:t>C</a:t>
            </a:r>
            <a:r>
              <a:rPr lang="en-US" dirty="0">
                <a:latin typeface="Times New Roman" charset="0"/>
              </a:rPr>
              <a:t>) is an example of a corrective action.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95EC04F5-24E1-5C4D-BD31-8BC0575EBE25}" type="slidenum">
              <a:rPr lang="en-US" sz="1200" b="0">
                <a:solidFill>
                  <a:prstClr val="black"/>
                </a:solidFill>
              </a:rPr>
              <a:pPr eaLnBrk="1" hangingPunct="1">
                <a:defRPr/>
              </a:pPr>
              <a:t>7</a:t>
            </a:fld>
            <a:endParaRPr lang="en-US" sz="1200" b="0" dirty="0">
              <a:solidFill>
                <a:prstClr val="black"/>
              </a:solidFill>
            </a:endParaRPr>
          </a:p>
        </p:txBody>
      </p:sp>
      <p:sp>
        <p:nvSpPr>
          <p:cNvPr id="396291" name="Rectangle 2"/>
          <p:cNvSpPr>
            <a:spLocks noGrp="1" noRot="1" noChangeAspect="1" noChangeArrowheads="1" noTextEdit="1"/>
          </p:cNvSpPr>
          <p:nvPr>
            <p:ph type="sldImg"/>
          </p:nvPr>
        </p:nvSpPr>
        <p:spPr>
          <a:xfrm>
            <a:off x="1144588" y="685800"/>
            <a:ext cx="4572000" cy="3429000"/>
          </a:xfrm>
          <a:ln/>
        </p:spPr>
      </p:sp>
      <p:sp>
        <p:nvSpPr>
          <p:cNvPr id="396292" name="Rectangle 3"/>
          <p:cNvSpPr>
            <a:spLocks noGrp="1" noChangeArrowheads="1"/>
          </p:cNvSpPr>
          <p:nvPr>
            <p:ph type="body" idx="1"/>
          </p:nvPr>
        </p:nvSpPr>
        <p:spPr>
          <a:xfrm>
            <a:off x="857250" y="4369009"/>
            <a:ext cx="5143500" cy="43627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lstStyle/>
          <a:p>
            <a:pPr marL="112163" indent="-112163">
              <a:tabLst>
                <a:tab pos="448650" algn="l"/>
              </a:tabLst>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2163" indent="-112163">
              <a:buFontTx/>
              <a:buChar char="•"/>
              <a:tabLst>
                <a:tab pos="448650" algn="l"/>
              </a:tabLst>
              <a:defRPr/>
            </a:pPr>
            <a:r>
              <a:rPr lang="en-US" dirty="0">
                <a:latin typeface="Times New Roman" charset="0"/>
                <a:cs typeface="+mn-cs"/>
              </a:rPr>
              <a:t>A bimetallic stemmed thermometer can check temperatures from 0˚F to 220˚</a:t>
            </a:r>
            <a:r>
              <a:rPr lang="en-US" dirty="0" smtClean="0">
                <a:latin typeface="Times New Roman" charset="0"/>
                <a:cs typeface="+mn-cs"/>
              </a:rPr>
              <a:t>F (–</a:t>
            </a:r>
            <a:r>
              <a:rPr lang="en-US" dirty="0">
                <a:latin typeface="Times New Roman" charset="0"/>
                <a:cs typeface="+mn-cs"/>
              </a:rPr>
              <a:t>18˚C to 104˚C).</a:t>
            </a:r>
          </a:p>
          <a:p>
            <a:pPr marL="112163" indent="-112163">
              <a:buFontTx/>
              <a:buChar char="•"/>
              <a:tabLst>
                <a:tab pos="448650" algn="l"/>
              </a:tabLst>
              <a:defRPr/>
            </a:pPr>
            <a:r>
              <a:rPr lang="en-US" dirty="0">
                <a:latin typeface="Times New Roman" charset="0"/>
                <a:cs typeface="+mn-cs"/>
              </a:rPr>
              <a:t>This thermometer measures temperature through its metal stem. When checking temperatures, insert the stem into the food up to the dimple. You must do this because the sensing area of the thermometer goes from the tip of the stem to the dimple. This trait makes this thermometer useful for checking the temperature of large or thick food. It is usually not practical for thin food, such as hamburger patties.</a:t>
            </a:r>
          </a:p>
          <a:p>
            <a:pPr marL="112163" indent="-112163">
              <a:buFontTx/>
              <a:buChar char="•"/>
              <a:tabLst>
                <a:tab pos="448650" algn="l"/>
              </a:tabLst>
              <a:defRPr/>
            </a:pPr>
            <a:r>
              <a:rPr lang="en-US" dirty="0">
                <a:latin typeface="Times New Roman" charset="0"/>
                <a:cs typeface="+mn-cs"/>
              </a:rPr>
              <a:t>The calibration nut is used to adjust the thermometer to make it accurate. </a:t>
            </a:r>
          </a:p>
          <a:p>
            <a:pPr marL="112163" indent="-112163">
              <a:tabLst>
                <a:tab pos="448650" algn="l"/>
              </a:tabLst>
              <a:defRPr/>
            </a:pPr>
            <a:endParaRPr lang="en-US" dirty="0">
              <a:latin typeface="Times New Roman" charset="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AF71B089-C93D-224C-9280-2FA5D717B2BF}" type="slidenum">
              <a:rPr lang="en-US" sz="1200" b="0">
                <a:solidFill>
                  <a:prstClr val="black"/>
                </a:solidFill>
              </a:rPr>
              <a:pPr eaLnBrk="1" hangingPunct="1">
                <a:defRPr/>
              </a:pPr>
              <a:t>8</a:t>
            </a:fld>
            <a:endParaRPr lang="en-US" sz="1200" b="0" dirty="0">
              <a:solidFill>
                <a:prstClr val="black"/>
              </a:solidFill>
            </a:endParaRPr>
          </a:p>
        </p:txBody>
      </p:sp>
      <p:sp>
        <p:nvSpPr>
          <p:cNvPr id="397315" name="Rectangle 2"/>
          <p:cNvSpPr>
            <a:spLocks noGrp="1" noRot="1" noChangeAspect="1" noChangeArrowheads="1" noTextEdit="1"/>
          </p:cNvSpPr>
          <p:nvPr>
            <p:ph type="sldImg"/>
          </p:nvPr>
        </p:nvSpPr>
        <p:spPr>
          <a:xfrm>
            <a:off x="1144588" y="685800"/>
            <a:ext cx="4572000" cy="3429000"/>
          </a:xfrm>
          <a:ln/>
        </p:spPr>
      </p:sp>
      <p:sp>
        <p:nvSpPr>
          <p:cNvPr id="397316" name="Rectangle 3"/>
          <p:cNvSpPr>
            <a:spLocks noGrp="1" noChangeArrowheads="1"/>
          </p:cNvSpPr>
          <p:nvPr>
            <p:ph type="body" idx="1"/>
          </p:nvPr>
        </p:nvSpPr>
        <p:spPr>
          <a:xfrm>
            <a:off x="857250" y="4369009"/>
            <a:ext cx="5143500" cy="43627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lstStyle/>
          <a:p>
            <a:pPr marL="112163" indent="-112163">
              <a:tabLst>
                <a:tab pos="448650" algn="l"/>
              </a:tabLst>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2163" indent="-112163">
              <a:buFontTx/>
              <a:buChar char="•"/>
              <a:tabLst>
                <a:tab pos="448650" algn="l"/>
              </a:tabLst>
              <a:defRPr/>
            </a:pPr>
            <a:r>
              <a:rPr lang="en-US" dirty="0">
                <a:latin typeface="Times New Roman" charset="0"/>
                <a:cs typeface="+mn-cs"/>
              </a:rPr>
              <a:t>The sensing area on thermocouples and thermistors is on the tip of their </a:t>
            </a:r>
            <a:r>
              <a:rPr lang="en-US" dirty="0" smtClean="0">
                <a:latin typeface="Times New Roman" charset="0"/>
                <a:cs typeface="+mn-cs"/>
              </a:rPr>
              <a:t>probes. </a:t>
            </a:r>
            <a:r>
              <a:rPr lang="en-US" dirty="0">
                <a:latin typeface="Times New Roman" charset="0"/>
                <a:cs typeface="+mn-cs"/>
              </a:rPr>
              <a:t>This means you don</a:t>
            </a:r>
            <a:r>
              <a:rPr lang="ja-JP" altLang="en-US" dirty="0">
                <a:latin typeface="Times New Roman" charset="0"/>
                <a:cs typeface="+mn-cs"/>
              </a:rPr>
              <a:t>’</a:t>
            </a:r>
            <a:r>
              <a:rPr lang="en-US" dirty="0">
                <a:latin typeface="Times New Roman" charset="0"/>
                <a:cs typeface="+mn-cs"/>
              </a:rPr>
              <a:t>t have to insert them into the food as far as bimetallic stemmed thermometers to get a correct reading. Thermocouples and thermistors are good for checking the temperature of both thick and thin food.</a:t>
            </a:r>
          </a:p>
          <a:p>
            <a:pPr marL="112163" indent="-112163">
              <a:buFontTx/>
              <a:buChar char="•"/>
              <a:tabLst>
                <a:tab pos="448650" algn="l"/>
              </a:tabLst>
              <a:defRPr/>
            </a:pPr>
            <a:r>
              <a:rPr lang="en-US" dirty="0">
                <a:latin typeface="Times New Roman" charset="0"/>
                <a:cs typeface="+mn-cs"/>
              </a:rPr>
              <a:t>Thermocouples and thermistors come in several styles and sizes. Many come with different types of probes. </a:t>
            </a:r>
          </a:p>
          <a:p>
            <a:pPr marL="112163" indent="-112163">
              <a:buFontTx/>
              <a:buChar char="•"/>
              <a:tabLst>
                <a:tab pos="448650" algn="l"/>
              </a:tabLst>
              <a:defRPr/>
            </a:pPr>
            <a:r>
              <a:rPr lang="en-US" dirty="0">
                <a:latin typeface="Times New Roman" charset="0"/>
                <a:cs typeface="+mn-cs"/>
              </a:rPr>
              <a:t>Immersion probes are used to check the temperature of liquids such as soups, sauces, and frying oil.</a:t>
            </a:r>
          </a:p>
          <a:p>
            <a:pPr marL="112163" indent="-112163">
              <a:buFontTx/>
              <a:buChar char="•"/>
              <a:tabLst>
                <a:tab pos="448650" algn="l"/>
              </a:tabLst>
              <a:defRPr/>
            </a:pPr>
            <a:r>
              <a:rPr lang="en-US" dirty="0">
                <a:latin typeface="Times New Roman" charset="0"/>
                <a:cs typeface="+mn-cs"/>
              </a:rPr>
              <a:t>Surface probes are used to check the temperature of flat cooking equipment such as griddles.</a:t>
            </a:r>
          </a:p>
          <a:p>
            <a:pPr marL="112163" indent="-112163">
              <a:buFontTx/>
              <a:buChar char="•"/>
              <a:tabLst>
                <a:tab pos="448650" algn="l"/>
              </a:tabLst>
              <a:defRPr/>
            </a:pPr>
            <a:r>
              <a:rPr lang="en-US" dirty="0">
                <a:latin typeface="Times New Roman" charset="0"/>
                <a:cs typeface="+mn-cs"/>
              </a:rPr>
              <a:t>Penetration probes are used to check the internal temperature of food. Small-diameter probes should be used to check the internal temperature of thin food such as meat patties and fish fillets.</a:t>
            </a:r>
          </a:p>
          <a:p>
            <a:pPr marL="112163" indent="-112163">
              <a:buFontTx/>
              <a:buChar char="•"/>
              <a:tabLst>
                <a:tab pos="448650" algn="l"/>
              </a:tabLst>
              <a:defRPr/>
            </a:pPr>
            <a:r>
              <a:rPr lang="en-US" dirty="0">
                <a:latin typeface="Times New Roman" charset="0"/>
                <a:cs typeface="+mn-cs"/>
              </a:rPr>
              <a:t>Air probes are used to check the temperature inside coolers and ovens.</a:t>
            </a:r>
          </a:p>
          <a:p>
            <a:pPr marL="233672" lvl="1" indent="-119952">
              <a:spcBef>
                <a:spcPct val="50000"/>
              </a:spcBef>
              <a:buFontTx/>
              <a:buChar char="•"/>
              <a:tabLst>
                <a:tab pos="448650" algn="l"/>
              </a:tabLst>
              <a:defRPr/>
            </a:pPr>
            <a:endParaRPr lang="en-US" dirty="0">
              <a:latin typeface="Times New Roman" charset="0"/>
              <a:cs typeface="Times New Roman" charset="0"/>
            </a:endParaRPr>
          </a:p>
          <a:p>
            <a:pPr marL="112163" indent="-112163">
              <a:buFontTx/>
              <a:buChar char="•"/>
              <a:tabLst>
                <a:tab pos="448650" algn="l"/>
              </a:tabLst>
              <a:defRPr/>
            </a:pPr>
            <a:endParaRPr lang="en-US" dirty="0">
              <a:latin typeface="Times New Roman" charset="0"/>
              <a:cs typeface="+mn-cs"/>
            </a:endParaRPr>
          </a:p>
          <a:p>
            <a:pPr marL="112163" indent="-112163">
              <a:buFontTx/>
              <a:buChar char="•"/>
              <a:tabLst>
                <a:tab pos="448650" algn="l"/>
              </a:tabLst>
              <a:defRPr/>
            </a:pPr>
            <a:endParaRPr lang="en-US" sz="1000" dirty="0">
              <a:latin typeface="Times New Roman" charset="0"/>
            </a:endParaRPr>
          </a:p>
          <a:p>
            <a:pPr marL="112163" indent="-112163">
              <a:tabLst>
                <a:tab pos="448650" algn="l"/>
              </a:tabLst>
              <a:defRPr/>
            </a:pPr>
            <a:endParaRPr lang="en-US" sz="1000" dirty="0">
              <a:latin typeface="Times New Roman" charset="0"/>
            </a:endParaRPr>
          </a:p>
          <a:p>
            <a:pPr marL="112163" indent="-112163">
              <a:tabLst>
                <a:tab pos="448650" algn="l"/>
              </a:tabLst>
              <a:defRPr/>
            </a:pPr>
            <a:r>
              <a:rPr lang="en-US" sz="1000" dirty="0">
                <a:latin typeface="Times New Roman" charset="0"/>
              </a:rPr>
              <a:t>.</a:t>
            </a:r>
          </a:p>
          <a:p>
            <a:pPr marL="112163" indent="-112163">
              <a:buFontTx/>
              <a:buChar char="•"/>
              <a:tabLst>
                <a:tab pos="448650" algn="l"/>
              </a:tabLst>
              <a:defRPr/>
            </a:pPr>
            <a:endParaRPr lang="en-US" sz="1000" dirty="0">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552AF618-17C3-4144-AD2D-5E74B09264E3}" type="slidenum">
              <a:rPr lang="en-US" sz="1200" b="0">
                <a:solidFill>
                  <a:prstClr val="black"/>
                </a:solidFill>
              </a:rPr>
              <a:pPr eaLnBrk="1" hangingPunct="1">
                <a:defRPr/>
              </a:pPr>
              <a:t>9</a:t>
            </a:fld>
            <a:endParaRPr lang="en-US" sz="1200" b="0" dirty="0">
              <a:solidFill>
                <a:prstClr val="black"/>
              </a:solidFill>
            </a:endParaRPr>
          </a:p>
        </p:txBody>
      </p:sp>
      <p:sp>
        <p:nvSpPr>
          <p:cNvPr id="398339" name="Rectangle 2"/>
          <p:cNvSpPr>
            <a:spLocks noGrp="1" noRot="1" noChangeAspect="1" noChangeArrowheads="1" noTextEdit="1"/>
          </p:cNvSpPr>
          <p:nvPr>
            <p:ph type="sldImg"/>
          </p:nvPr>
        </p:nvSpPr>
        <p:spPr>
          <a:ln/>
        </p:spPr>
      </p:sp>
      <p:sp>
        <p:nvSpPr>
          <p:cNvPr id="398340" name="Rectangle 3"/>
          <p:cNvSpPr>
            <a:spLocks noGrp="1" noChangeArrowheads="1"/>
          </p:cNvSpPr>
          <p:nvPr>
            <p:ph type="body" idx="1"/>
          </p:nvPr>
        </p:nvSpPr>
        <p:spPr>
          <a:xfrm>
            <a:off x="857250" y="4367447"/>
            <a:ext cx="5143500" cy="4364323"/>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2163" indent="-112163">
              <a:buFontTx/>
              <a:buChar char="•"/>
              <a:defRPr/>
            </a:pPr>
            <a:r>
              <a:rPr lang="en-US" dirty="0">
                <a:latin typeface="Times New Roman" charset="0"/>
                <a:cs typeface="+mn-cs"/>
              </a:rPr>
              <a:t>These thermometers cannot measure air temperature or the internal temperature of food. </a:t>
            </a:r>
          </a:p>
          <a:p>
            <a:pPr marL="112163" indent="-112163">
              <a:buFontTx/>
              <a:buChar char="•"/>
              <a:defRPr/>
            </a:pPr>
            <a:r>
              <a:rPr lang="en-US" dirty="0">
                <a:latin typeface="Times New Roman" charset="0"/>
                <a:cs typeface="+mn-cs"/>
              </a:rPr>
              <a:t>Hold the thermometer as close as possible to the food, food package, or equipment without touching it. Do NOT take readings through glass or metal, such as stainless steel or aluminum. </a:t>
            </a:r>
          </a:p>
          <a:p>
            <a:pPr marL="112163" indent="-112163">
              <a:buFontTx/>
              <a:buChar char="•"/>
              <a:defRPr/>
            </a:pPr>
            <a:r>
              <a:rPr lang="en-US" dirty="0">
                <a:latin typeface="Times New Roman" charset="0"/>
                <a:cs typeface="+mn-cs"/>
              </a:rPr>
              <a:t>Always follow the </a:t>
            </a:r>
            <a:r>
              <a:rPr lang="en-US" dirty="0" smtClean="0">
                <a:latin typeface="Times New Roman" charset="0"/>
                <a:cs typeface="+mn-cs"/>
              </a:rPr>
              <a:t>manufacturer’s guidelines for the thermometer that you are using. </a:t>
            </a:r>
            <a:r>
              <a:rPr lang="en-US" dirty="0">
                <a:latin typeface="Times New Roman" charset="0"/>
                <a:cs typeface="+mn-cs"/>
              </a:rPr>
              <a:t>This should give you the most accurate readings.</a:t>
            </a:r>
          </a:p>
          <a:p>
            <a:pPr marL="112163" indent="-112163">
              <a:lnSpc>
                <a:spcPct val="80000"/>
              </a:lnSpc>
              <a:spcBef>
                <a:spcPct val="50000"/>
              </a:spcBef>
              <a:buFontTx/>
              <a:buChar char="•"/>
              <a:defRPr/>
            </a:pPr>
            <a:endParaRPr lang="en-US" dirty="0">
              <a:latin typeface="Times New Roman" charset="0"/>
              <a:cs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33"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9298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59205"/>
            <a:ext cx="3870326" cy="258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5295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1200362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2119451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val="859597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val="3609273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val="903562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513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62" y="1360488"/>
            <a:ext cx="3860664"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4562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3"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763"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217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901" y="1362075"/>
            <a:ext cx="385458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6297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585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63883"/>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4260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7308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62296"/>
            <a:ext cx="3867151" cy="257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416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fontAlgn="base">
              <a:spcBef>
                <a:spcPct val="0"/>
              </a:spcBef>
              <a:spcAft>
                <a:spcPct val="0"/>
              </a:spcAft>
              <a:defRPr/>
            </a:pPr>
            <a:endParaRPr lang="en-US" b="1" dirty="0">
              <a:solidFill>
                <a:srgbClr val="000000">
                  <a:tint val="75000"/>
                </a:srgbClr>
              </a:solidFill>
            </a:endParaRPr>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5CAB"/>
                </a:solidFill>
                <a:latin typeface="Arial Narrow" charset="0"/>
                <a:cs typeface="+mn-cs"/>
              </a:defRPr>
            </a:lvl1pPr>
          </a:lstStyle>
          <a:p>
            <a:pPr fontAlgn="base">
              <a:spcBef>
                <a:spcPct val="0"/>
              </a:spcBef>
              <a:spcAft>
                <a:spcPct val="0"/>
              </a:spcAft>
              <a:defRPr/>
            </a:pPr>
            <a:fld id="{B2689DD5-54FA-EB46-8645-722075446EAA}" type="slidenum">
              <a:rPr lang="en-US" b="1"/>
              <a:pPr fontAlgn="base">
                <a:spcBef>
                  <a:spcPct val="0"/>
                </a:spcBef>
                <a:spcAft>
                  <a:spcPct val="0"/>
                </a:spcAft>
                <a:defRPr/>
              </a:pPr>
              <a:t>‹#›</a:t>
            </a:fld>
            <a:endParaRPr lang="en-US" b="1" dirty="0"/>
          </a:p>
        </p:txBody>
      </p:sp>
      <p:pic>
        <p:nvPicPr>
          <p:cNvPr id="3082" name="Picture 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4275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6" r:id="rId13"/>
    <p:sldLayoutId id="2147483681" r:id="rId14"/>
    <p:sldLayoutId id="2147483682" r:id="rId15"/>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697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393192" y="1120140"/>
            <a:ext cx="5724069" cy="4910433"/>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Time-temperature indicators </a:t>
            </a:r>
            <a:r>
              <a:rPr lang="en-US" sz="2400" b="1" dirty="0">
                <a:solidFill>
                  <a:srgbClr val="005CAB"/>
                </a:solidFill>
                <a:ea typeface="+mn-ea"/>
                <a:cs typeface="+mn-cs"/>
              </a:rPr>
              <a:t>(TTI</a:t>
            </a:r>
            <a:r>
              <a:rPr lang="en-US" sz="2400" b="1" dirty="0" smtClean="0">
                <a:solidFill>
                  <a:srgbClr val="005CAB"/>
                </a:solidFill>
                <a:ea typeface="+mn-ea"/>
                <a:cs typeface="+mn-cs"/>
              </a:rPr>
              <a:t>):</a:t>
            </a:r>
            <a:endParaRPr lang="en-US" sz="2400" b="1" dirty="0">
              <a:solidFill>
                <a:srgbClr val="005CAB"/>
              </a:solidFill>
              <a:ea typeface="+mn-ea"/>
              <a:cs typeface="+mn-cs"/>
            </a:endParaRPr>
          </a:p>
          <a:p>
            <a:pPr marL="347472" lvl="1" indent="-347472" eaLnBrk="1" hangingPunct="1">
              <a:lnSpc>
                <a:spcPct val="100000"/>
              </a:lnSpc>
              <a:spcBef>
                <a:spcPts val="900"/>
              </a:spcBef>
              <a:buFont typeface="Wingdings" pitchFamily="2" charset="2"/>
              <a:buChar char="l"/>
              <a:defRPr/>
            </a:pPr>
            <a:r>
              <a:rPr lang="en-US" dirty="0"/>
              <a:t>Monitor both time and temperature</a:t>
            </a:r>
          </a:p>
          <a:p>
            <a:pPr marL="347472" lvl="1" indent="-347472" eaLnBrk="1" hangingPunct="1">
              <a:lnSpc>
                <a:spcPct val="100000"/>
              </a:lnSpc>
              <a:spcBef>
                <a:spcPts val="900"/>
              </a:spcBef>
              <a:buFont typeface="Wingdings" pitchFamily="2" charset="2"/>
              <a:buChar char="l"/>
              <a:defRPr/>
            </a:pPr>
            <a:r>
              <a:rPr lang="en-US" dirty="0"/>
              <a:t>Are attached to packages by the supplier</a:t>
            </a:r>
          </a:p>
          <a:p>
            <a:pPr marL="347472" lvl="1" indent="-347472" eaLnBrk="1" hangingPunct="1">
              <a:lnSpc>
                <a:spcPct val="100000"/>
              </a:lnSpc>
              <a:spcBef>
                <a:spcPts val="900"/>
              </a:spcBef>
              <a:buFont typeface="Wingdings" pitchFamily="2" charset="2"/>
              <a:buChar char="l"/>
              <a:defRPr/>
            </a:pPr>
            <a:r>
              <a:rPr lang="en-US" dirty="0"/>
              <a:t>A color change appears on the device when </a:t>
            </a:r>
            <a:r>
              <a:rPr lang="en-US" dirty="0" smtClean="0"/>
              <a:t/>
            </a:r>
            <a:br>
              <a:rPr lang="en-US" dirty="0" smtClean="0"/>
            </a:br>
            <a:r>
              <a:rPr lang="en-US" dirty="0" smtClean="0"/>
              <a:t>time</a:t>
            </a:r>
            <a:r>
              <a:rPr lang="en-US" dirty="0"/>
              <a:t>-temperature abuse has occurred </a:t>
            </a:r>
          </a:p>
          <a:p>
            <a:pPr marL="0" indent="0" eaLnBrk="1" hangingPunct="1">
              <a:buFont typeface="Wingdings" pitchFamily="2" charset="2"/>
              <a:buNone/>
              <a:defRPr/>
            </a:pPr>
            <a:r>
              <a:rPr lang="en-US" dirty="0" smtClean="0">
                <a:ea typeface="+mn-ea"/>
                <a:cs typeface="+mn-cs"/>
              </a:rPr>
              <a:t>Maximum registering </a:t>
            </a:r>
            <a:r>
              <a:rPr lang="en-US" dirty="0" smtClean="0">
                <a:ea typeface="+mn-ea"/>
                <a:cs typeface="+mn-cs"/>
              </a:rPr>
              <a:t>thermometers:</a:t>
            </a:r>
            <a:endParaRPr lang="en-US" dirty="0" smtClean="0">
              <a:ea typeface="+mn-ea"/>
              <a:cs typeface="+mn-cs"/>
            </a:endParaRPr>
          </a:p>
          <a:p>
            <a:pPr marL="347472" lvl="1" indent="-347472" eaLnBrk="1" hangingPunct="1">
              <a:lnSpc>
                <a:spcPct val="100000"/>
              </a:lnSpc>
              <a:spcBef>
                <a:spcPts val="900"/>
              </a:spcBef>
              <a:buFont typeface="Wingdings" pitchFamily="2" charset="2"/>
              <a:buChar char="l"/>
              <a:defRPr/>
            </a:pPr>
            <a:r>
              <a:rPr lang="en-US" dirty="0" smtClean="0"/>
              <a:t>Indicates the highest temperature reached </a:t>
            </a:r>
            <a:br>
              <a:rPr lang="en-US" dirty="0" smtClean="0"/>
            </a:br>
            <a:r>
              <a:rPr lang="en-US" dirty="0" smtClean="0"/>
              <a:t>during use </a:t>
            </a:r>
          </a:p>
          <a:p>
            <a:pPr marL="347472" lvl="1" indent="-347472" eaLnBrk="1" hangingPunct="1">
              <a:lnSpc>
                <a:spcPct val="100000"/>
              </a:lnSpc>
              <a:spcBef>
                <a:spcPts val="900"/>
              </a:spcBef>
              <a:buFont typeface="Wingdings" pitchFamily="2" charset="2"/>
              <a:buChar char="l"/>
              <a:defRPr/>
            </a:pPr>
            <a:r>
              <a:rPr lang="en-US" dirty="0" smtClean="0"/>
              <a:t>Used where temperature readings cannot </a:t>
            </a:r>
            <a:br>
              <a:rPr lang="en-US" dirty="0" smtClean="0"/>
            </a:br>
            <a:r>
              <a:rPr lang="en-US" dirty="0" smtClean="0"/>
              <a:t>be continuously observed</a:t>
            </a:r>
          </a:p>
          <a:p>
            <a:pPr marL="571500" lvl="1" indent="-457200" eaLnBrk="1" hangingPunct="1">
              <a:buFont typeface="Wingdings" pitchFamily="2" charset="2"/>
              <a:buChar char="l"/>
              <a:defRPr/>
            </a:pPr>
            <a:endParaRPr lang="en-US" dirty="0" smtClean="0"/>
          </a:p>
        </p:txBody>
      </p:sp>
      <p:sp>
        <p:nvSpPr>
          <p:cNvPr id="117764"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4-10</a:t>
            </a:r>
          </a:p>
        </p:txBody>
      </p:sp>
      <p:sp>
        <p:nvSpPr>
          <p:cNvPr id="117765" name="Rectangle 15"/>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Monitoring Time and Temperature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9128" y="1243013"/>
            <a:ext cx="2105352" cy="1661160"/>
          </a:xfrm>
          <a:prstGeom prst="rect">
            <a:avLst/>
          </a:prstGeom>
        </p:spPr>
      </p:pic>
    </p:spTree>
    <p:extLst>
      <p:ext uri="{BB962C8B-B14F-4D97-AF65-F5344CB8AC3E}">
        <p14:creationId xmlns:p14="http://schemas.microsoft.com/office/powerpoint/2010/main" val="19427836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Grp="1" noChangeArrowheads="1"/>
          </p:cNvSpPr>
          <p:nvPr>
            <p:ph type="body" idx="1"/>
          </p:nvPr>
        </p:nvSpPr>
        <p:spPr>
          <a:xfrm>
            <a:off x="393192" y="1188720"/>
            <a:ext cx="5118100" cy="4148455"/>
          </a:xfrm>
        </p:spPr>
        <p:txBody>
          <a:bodyPr/>
          <a:lstStyle/>
          <a:p>
            <a:pPr eaLnBrk="1" hangingPunct="1">
              <a:lnSpc>
                <a:spcPct val="80000"/>
              </a:lnSpc>
              <a:defRPr/>
            </a:pPr>
            <a:r>
              <a:rPr lang="en-US" dirty="0">
                <a:latin typeface="Arial Narrow" charset="0"/>
                <a:cs typeface="+mn-cs"/>
              </a:rPr>
              <a:t>When using thermometers:</a:t>
            </a:r>
          </a:p>
          <a:p>
            <a:pPr marL="347472" lvl="1" indent="-347472" eaLnBrk="1" hangingPunct="1">
              <a:lnSpc>
                <a:spcPct val="100000"/>
              </a:lnSpc>
              <a:spcBef>
                <a:spcPts val="900"/>
              </a:spcBef>
              <a:defRPr/>
            </a:pPr>
            <a:r>
              <a:rPr lang="en-US" dirty="0">
                <a:latin typeface="Arial Narrow" charset="0"/>
              </a:rPr>
              <a:t>Wash, rinse, sanitize, and air-dry thermometers before and after using them</a:t>
            </a:r>
          </a:p>
          <a:p>
            <a:pPr marL="347472" lvl="1" indent="-347472" eaLnBrk="1" hangingPunct="1">
              <a:lnSpc>
                <a:spcPct val="100000"/>
              </a:lnSpc>
              <a:spcBef>
                <a:spcPts val="900"/>
              </a:spcBef>
              <a:defRPr/>
            </a:pPr>
            <a:r>
              <a:rPr lang="en-US" dirty="0">
                <a:latin typeface="Arial Narrow" charset="0"/>
              </a:rPr>
              <a:t>Calibrate them before each shift to </a:t>
            </a:r>
            <a:r>
              <a:rPr lang="en-US" dirty="0" smtClean="0">
                <a:latin typeface="Arial Narrow" charset="0"/>
              </a:rPr>
              <a:t/>
            </a:r>
            <a:br>
              <a:rPr lang="en-US" dirty="0" smtClean="0">
                <a:latin typeface="Arial Narrow" charset="0"/>
              </a:rPr>
            </a:br>
            <a:r>
              <a:rPr lang="en-US" dirty="0" smtClean="0">
                <a:latin typeface="Arial Narrow" charset="0"/>
              </a:rPr>
              <a:t>ensure </a:t>
            </a:r>
            <a:r>
              <a:rPr lang="en-US" dirty="0">
                <a:latin typeface="Arial Narrow" charset="0"/>
              </a:rPr>
              <a:t>accuracy</a:t>
            </a:r>
          </a:p>
          <a:p>
            <a:pPr marL="347472" lvl="1" indent="-347472" eaLnBrk="1" hangingPunct="1">
              <a:lnSpc>
                <a:spcPct val="100000"/>
              </a:lnSpc>
              <a:spcBef>
                <a:spcPts val="900"/>
              </a:spcBef>
              <a:defRPr/>
            </a:pPr>
            <a:r>
              <a:rPr lang="en-US" dirty="0">
                <a:latin typeface="Arial Narrow" charset="0"/>
              </a:rPr>
              <a:t>Make sure thermometers used to measure the temperature of food are accurate </a:t>
            </a:r>
            <a:r>
              <a:rPr lang="en-US" dirty="0" smtClean="0">
                <a:latin typeface="Arial Narrow" charset="0"/>
              </a:rPr>
              <a:t>to </a:t>
            </a:r>
            <a:br>
              <a:rPr lang="en-US" dirty="0" smtClean="0">
                <a:latin typeface="Arial Narrow" charset="0"/>
              </a:rPr>
            </a:br>
            <a:r>
              <a:rPr lang="en-US" dirty="0" smtClean="0">
                <a:latin typeface="Arial Narrow" charset="0"/>
              </a:rPr>
              <a:t>+</a:t>
            </a:r>
            <a:r>
              <a:rPr lang="en-US" dirty="0">
                <a:latin typeface="Arial Narrow" charset="0"/>
              </a:rPr>
              <a:t>/- </a:t>
            </a:r>
            <a:r>
              <a:rPr lang="en-US" dirty="0" smtClean="0">
                <a:latin typeface="Arial Narrow" charset="0"/>
              </a:rPr>
              <a:t>2ºF </a:t>
            </a:r>
            <a:r>
              <a:rPr lang="en-US" dirty="0">
                <a:latin typeface="Arial Narrow" charset="0"/>
              </a:rPr>
              <a:t>or +/- </a:t>
            </a:r>
            <a:r>
              <a:rPr lang="en-US" dirty="0" smtClean="0">
                <a:latin typeface="Arial Narrow" charset="0"/>
              </a:rPr>
              <a:t>1ºC </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Only use glass thermometers if they are enclosed in a shatterproof casing </a:t>
            </a:r>
          </a:p>
        </p:txBody>
      </p:sp>
      <p:sp>
        <p:nvSpPr>
          <p:cNvPr id="118787" name="Rectangle 4"/>
          <p:cNvSpPr>
            <a:spLocks noChangeArrowheads="1"/>
          </p:cNvSpPr>
          <p:nvPr/>
        </p:nvSpPr>
        <p:spPr bwMode="auto">
          <a:xfrm>
            <a:off x="6400800" y="1625600"/>
            <a:ext cx="914400" cy="889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fontAlgn="base">
              <a:spcBef>
                <a:spcPct val="0"/>
              </a:spcBef>
              <a:spcAft>
                <a:spcPct val="0"/>
              </a:spcAft>
              <a:defRPr/>
            </a:pPr>
            <a:endParaRPr lang="en-US" sz="3200" b="1" dirty="0">
              <a:solidFill>
                <a:srgbClr val="FFFFFF"/>
              </a:solidFill>
            </a:endParaRPr>
          </a:p>
        </p:txBody>
      </p:sp>
      <p:sp>
        <p:nvSpPr>
          <p:cNvPr id="118789" name="Text Box 6"/>
          <p:cNvSpPr txBox="1">
            <a:spLocks noChangeArrowheads="1"/>
          </p:cNvSpPr>
          <p:nvPr/>
        </p:nvSpPr>
        <p:spPr bwMode="auto">
          <a:xfrm>
            <a:off x="7936" y="6583363"/>
            <a:ext cx="47942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r" eaLnBrk="1" fontAlgn="base" hangingPunct="1">
              <a:spcBef>
                <a:spcPct val="0"/>
              </a:spcBef>
              <a:spcAft>
                <a:spcPct val="0"/>
              </a:spcAft>
              <a:defRPr/>
            </a:pPr>
            <a:r>
              <a:rPr lang="en-US" sz="1200" b="0" dirty="0" smtClean="0">
                <a:solidFill>
                  <a:srgbClr val="000000"/>
                </a:solidFill>
              </a:rPr>
              <a:t>4-11</a:t>
            </a:r>
          </a:p>
        </p:txBody>
      </p:sp>
      <p:sp>
        <p:nvSpPr>
          <p:cNvPr id="118790" name="Rectangle 8"/>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General Thermometer Guidelines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448" y="1243013"/>
            <a:ext cx="2099760" cy="1905000"/>
          </a:xfrm>
          <a:prstGeom prst="rect">
            <a:avLst/>
          </a:prstGeom>
        </p:spPr>
      </p:pic>
    </p:spTree>
    <p:extLst>
      <p:ext uri="{BB962C8B-B14F-4D97-AF65-F5344CB8AC3E}">
        <p14:creationId xmlns:p14="http://schemas.microsoft.com/office/powerpoint/2010/main" val="16762256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Grp="1" noChangeArrowheads="1"/>
          </p:cNvSpPr>
          <p:nvPr>
            <p:ph type="body" idx="1"/>
          </p:nvPr>
        </p:nvSpPr>
        <p:spPr>
          <a:xfrm>
            <a:off x="393192" y="1188720"/>
            <a:ext cx="5408613" cy="3810000"/>
          </a:xfrm>
        </p:spPr>
        <p:txBody>
          <a:bodyPr/>
          <a:lstStyle/>
          <a:p>
            <a:pPr eaLnBrk="1" hangingPunct="1">
              <a:lnSpc>
                <a:spcPct val="80000"/>
              </a:lnSpc>
              <a:defRPr/>
            </a:pPr>
            <a:r>
              <a:rPr lang="en-US" dirty="0">
                <a:latin typeface="Arial Narrow" charset="0"/>
                <a:cs typeface="+mn-cs"/>
              </a:rPr>
              <a:t>When using thermometers: </a:t>
            </a:r>
            <a:endParaRPr lang="en-US" i="1" dirty="0" smtClean="0">
              <a:latin typeface="Arial Narrow" charset="0"/>
              <a:cs typeface="+mn-cs"/>
            </a:endParaRPr>
          </a:p>
          <a:p>
            <a:pPr marL="347472" lvl="1" indent="-347472" eaLnBrk="1" hangingPunct="1">
              <a:lnSpc>
                <a:spcPct val="100000"/>
              </a:lnSpc>
              <a:spcBef>
                <a:spcPts val="900"/>
              </a:spcBef>
              <a:defRPr/>
            </a:pPr>
            <a:r>
              <a:rPr lang="en-US" dirty="0" smtClean="0">
                <a:latin typeface="Arial Narrow" charset="0"/>
              </a:rPr>
              <a:t>Insert the thermometer stem or </a:t>
            </a:r>
            <a:br>
              <a:rPr lang="en-US" dirty="0" smtClean="0">
                <a:latin typeface="Arial Narrow" charset="0"/>
              </a:rPr>
            </a:br>
            <a:r>
              <a:rPr lang="en-US" dirty="0" smtClean="0">
                <a:latin typeface="Arial Narrow" charset="0"/>
              </a:rPr>
              <a:t>probe into the thickest part of the product </a:t>
            </a:r>
            <a:br>
              <a:rPr lang="en-US" dirty="0" smtClean="0">
                <a:latin typeface="Arial Narrow" charset="0"/>
              </a:rPr>
            </a:br>
            <a:r>
              <a:rPr lang="en-US" dirty="0" smtClean="0">
                <a:latin typeface="Arial Narrow" charset="0"/>
              </a:rPr>
              <a:t>(usually the center)</a:t>
            </a:r>
          </a:p>
          <a:p>
            <a:pPr marL="347472" lvl="1" indent="-347472" eaLnBrk="1" hangingPunct="1">
              <a:lnSpc>
                <a:spcPct val="100000"/>
              </a:lnSpc>
              <a:spcBef>
                <a:spcPts val="900"/>
              </a:spcBef>
              <a:defRPr/>
            </a:pPr>
            <a:r>
              <a:rPr lang="en-US" dirty="0" smtClean="0">
                <a:latin typeface="Arial Narrow" charset="0"/>
              </a:rPr>
              <a:t>Take </a:t>
            </a:r>
            <a:r>
              <a:rPr lang="en-US" dirty="0">
                <a:latin typeface="Arial Narrow" charset="0"/>
              </a:rPr>
              <a:t>more than one reading in different spots</a:t>
            </a:r>
          </a:p>
          <a:p>
            <a:pPr marL="347472" lvl="1" indent="-347472" eaLnBrk="1" hangingPunct="1">
              <a:lnSpc>
                <a:spcPct val="100000"/>
              </a:lnSpc>
              <a:spcBef>
                <a:spcPts val="900"/>
              </a:spcBef>
              <a:defRPr/>
            </a:pPr>
            <a:r>
              <a:rPr lang="en-US" dirty="0">
                <a:latin typeface="Arial Narrow" charset="0"/>
              </a:rPr>
              <a:t>Wait for the thermometer reading to steady before recording the temperature</a:t>
            </a:r>
          </a:p>
        </p:txBody>
      </p:sp>
      <p:sp>
        <p:nvSpPr>
          <p:cNvPr id="119811" name="Rectangle 4"/>
          <p:cNvSpPr>
            <a:spLocks noChangeArrowheads="1"/>
          </p:cNvSpPr>
          <p:nvPr/>
        </p:nvSpPr>
        <p:spPr bwMode="auto">
          <a:xfrm>
            <a:off x="6400800" y="1625600"/>
            <a:ext cx="914400" cy="889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fontAlgn="base">
              <a:spcBef>
                <a:spcPct val="0"/>
              </a:spcBef>
              <a:spcAft>
                <a:spcPct val="0"/>
              </a:spcAft>
              <a:defRPr/>
            </a:pPr>
            <a:endParaRPr lang="en-US" sz="3200" b="1" dirty="0">
              <a:solidFill>
                <a:srgbClr val="FFFFFF"/>
              </a:solidFill>
            </a:endParaRPr>
          </a:p>
        </p:txBody>
      </p:sp>
      <p:sp>
        <p:nvSpPr>
          <p:cNvPr id="119813" name="Text Box 6"/>
          <p:cNvSpPr txBox="1">
            <a:spLocks noChangeArrowheads="1"/>
          </p:cNvSpPr>
          <p:nvPr/>
        </p:nvSpPr>
        <p:spPr bwMode="auto">
          <a:xfrm>
            <a:off x="-3477" y="6583363"/>
            <a:ext cx="49084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r" eaLnBrk="1" fontAlgn="base" hangingPunct="1">
              <a:spcBef>
                <a:spcPct val="0"/>
              </a:spcBef>
              <a:spcAft>
                <a:spcPct val="0"/>
              </a:spcAft>
              <a:defRPr/>
            </a:pPr>
            <a:r>
              <a:rPr lang="en-US" sz="1200" b="0" dirty="0" smtClean="0">
                <a:solidFill>
                  <a:srgbClr val="000000"/>
                </a:solidFill>
              </a:rPr>
              <a:t>4-12</a:t>
            </a:r>
          </a:p>
        </p:txBody>
      </p:sp>
      <p:sp>
        <p:nvSpPr>
          <p:cNvPr id="119814"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General Thermometer Guidelines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448" y="1243013"/>
            <a:ext cx="2099760" cy="1905000"/>
          </a:xfrm>
          <a:prstGeom prst="rect">
            <a:avLst/>
          </a:prstGeom>
        </p:spPr>
      </p:pic>
    </p:spTree>
    <p:extLst>
      <p:ext uri="{BB962C8B-B14F-4D97-AF65-F5344CB8AC3E}">
        <p14:creationId xmlns:p14="http://schemas.microsoft.com/office/powerpoint/2010/main" val="18402454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Let’s review</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4-13</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Review</a:t>
            </a:r>
            <a:endParaRPr lang="en-US" dirty="0">
              <a:latin typeface="Arial Narrow" charset="0"/>
              <a:cs typeface="+mj-cs"/>
            </a:endParaRPr>
          </a:p>
        </p:txBody>
      </p:sp>
    </p:spTree>
    <p:extLst>
      <p:ext uri="{BB962C8B-B14F-4D97-AF65-F5344CB8AC3E}">
        <p14:creationId xmlns:p14="http://schemas.microsoft.com/office/powerpoint/2010/main" val="36615172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Yes</a:t>
            </a:r>
          </a:p>
        </p:txBody>
      </p:sp>
      <p:sp>
        <p:nvSpPr>
          <p:cNvPr id="1101831" name="Text Box 7"/>
          <p:cNvSpPr txBox="1">
            <a:spLocks noChangeArrowheads="1"/>
          </p:cNvSpPr>
          <p:nvPr/>
        </p:nvSpPr>
        <p:spPr bwMode="auto">
          <a:xfrm>
            <a:off x="3810000" y="2478951"/>
            <a:ext cx="24765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No</a:t>
            </a:r>
          </a:p>
          <a:p>
            <a:pPr fontAlgn="base">
              <a:spcBef>
                <a:spcPct val="50000"/>
              </a:spcBef>
              <a:spcAft>
                <a:spcPct val="0"/>
              </a:spcAft>
            </a:pPr>
            <a:endParaRPr lang="en-US" sz="3200" b="1" dirty="0">
              <a:solidFill>
                <a:srgbClr val="000000"/>
              </a:solidFill>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Can this prevent cross-contamination? Why? </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4-14</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8" name="Rectangle 3"/>
          <p:cNvSpPr txBox="1">
            <a:spLocks noChangeArrowheads="1"/>
          </p:cNvSpPr>
          <p:nvPr/>
        </p:nvSpPr>
        <p:spPr bwMode="auto">
          <a:xfrm>
            <a:off x="495300" y="4830762"/>
            <a:ext cx="2743200" cy="82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Prepping meat on a </a:t>
            </a:r>
            <a:br>
              <a:rPr lang="en-US" sz="2400" b="1" dirty="0" smtClean="0">
                <a:solidFill>
                  <a:srgbClr val="005CAB"/>
                </a:solidFill>
                <a:ea typeface="+mn-ea"/>
              </a:rPr>
            </a:br>
            <a:r>
              <a:rPr lang="en-US" sz="2400" b="1" dirty="0" smtClean="0">
                <a:solidFill>
                  <a:srgbClr val="005CAB"/>
                </a:solidFill>
                <a:ea typeface="+mn-ea"/>
              </a:rPr>
              <a:t>red cutting board</a:t>
            </a:r>
            <a:endParaRPr lang="en-US" sz="2400" b="1" dirty="0">
              <a:solidFill>
                <a:srgbClr val="005CAB"/>
              </a:solidFill>
              <a:ea typeface="+mn-ea"/>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3360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Yes</a:t>
            </a:r>
          </a:p>
        </p:txBody>
      </p:sp>
      <p:sp>
        <p:nvSpPr>
          <p:cNvPr id="1101831" name="Text Box 7"/>
          <p:cNvSpPr txBox="1">
            <a:spLocks noChangeArrowheads="1"/>
          </p:cNvSpPr>
          <p:nvPr/>
        </p:nvSpPr>
        <p:spPr bwMode="auto">
          <a:xfrm>
            <a:off x="3810000" y="2478951"/>
            <a:ext cx="24765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No</a:t>
            </a:r>
          </a:p>
          <a:p>
            <a:pPr fontAlgn="base">
              <a:spcBef>
                <a:spcPct val="50000"/>
              </a:spcBef>
              <a:spcAft>
                <a:spcPct val="0"/>
              </a:spcAft>
            </a:pPr>
            <a:endParaRPr lang="en-US" sz="3200" b="1" dirty="0">
              <a:solidFill>
                <a:srgbClr val="000000"/>
              </a:solidFill>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Can this prevent cross-contamination? </a:t>
            </a:r>
            <a:r>
              <a:rPr lang="en-US" sz="2400" b="1" dirty="0">
                <a:solidFill>
                  <a:srgbClr val="005CAB"/>
                </a:solidFill>
              </a:rPr>
              <a:t>Why?</a:t>
            </a:r>
            <a:r>
              <a:rPr lang="en-US" sz="2400" b="1" dirty="0" smtClean="0">
                <a:solidFill>
                  <a:srgbClr val="005CAB"/>
                </a:solidFill>
                <a:ea typeface="+mn-ea"/>
                <a:cs typeface="+mn-cs"/>
              </a:rPr>
              <a:t> </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4-15</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8" name="Rectangle 3"/>
          <p:cNvSpPr txBox="1">
            <a:spLocks noChangeArrowheads="1"/>
          </p:cNvSpPr>
          <p:nvPr/>
        </p:nvSpPr>
        <p:spPr bwMode="auto">
          <a:xfrm>
            <a:off x="495300" y="4830762"/>
            <a:ext cx="2743200" cy="82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Buying precut lettuce </a:t>
            </a:r>
            <a:br>
              <a:rPr lang="en-US" sz="2400" b="1" dirty="0" smtClean="0">
                <a:solidFill>
                  <a:srgbClr val="005CAB"/>
                </a:solidFill>
                <a:ea typeface="+mn-ea"/>
              </a:rPr>
            </a:br>
            <a:r>
              <a:rPr lang="en-US" sz="2400" b="1" dirty="0" smtClean="0">
                <a:solidFill>
                  <a:srgbClr val="005CAB"/>
                </a:solidFill>
                <a:ea typeface="+mn-ea"/>
              </a:rPr>
              <a:t>for salads</a:t>
            </a:r>
            <a:endParaRPr lang="en-US" sz="2400" b="1" dirty="0">
              <a:solidFill>
                <a:srgbClr val="005CAB"/>
              </a:solidFill>
              <a:ea typeface="+mn-ea"/>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79720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48148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Bimetallic stemmed</a:t>
            </a:r>
          </a:p>
        </p:txBody>
      </p:sp>
      <p:sp>
        <p:nvSpPr>
          <p:cNvPr id="1101831" name="Text Box 7"/>
          <p:cNvSpPr txBox="1">
            <a:spLocks noChangeArrowheads="1"/>
          </p:cNvSpPr>
          <p:nvPr/>
        </p:nvSpPr>
        <p:spPr bwMode="auto">
          <a:xfrm>
            <a:off x="3809999" y="2478951"/>
            <a:ext cx="44243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Thermocouple</a:t>
            </a:r>
          </a:p>
          <a:p>
            <a:pPr fontAlgn="base">
              <a:spcBef>
                <a:spcPct val="50000"/>
              </a:spcBef>
              <a:spcAft>
                <a:spcPct val="0"/>
              </a:spcAft>
            </a:pPr>
            <a:endParaRPr lang="en-US" sz="3200" b="1" dirty="0">
              <a:solidFill>
                <a:srgbClr val="000000"/>
              </a:solidFill>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Which thermometer(s) is best for measuring the temperature of this? </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4-16</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8" name="Text Box 7"/>
          <p:cNvSpPr txBox="1">
            <a:spLocks noChangeArrowheads="1"/>
          </p:cNvSpPr>
          <p:nvPr/>
        </p:nvSpPr>
        <p:spPr bwMode="auto">
          <a:xfrm>
            <a:off x="3829049" y="2879001"/>
            <a:ext cx="44243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C. Infrared</a:t>
            </a:r>
          </a:p>
          <a:p>
            <a:pPr fontAlgn="base">
              <a:spcBef>
                <a:spcPct val="50000"/>
              </a:spcBef>
              <a:spcAft>
                <a:spcPct val="0"/>
              </a:spcAft>
            </a:pPr>
            <a:endParaRPr lang="en-US" sz="3200" b="1" dirty="0">
              <a:solidFill>
                <a:srgbClr val="0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11" name="Rectangle 3"/>
          <p:cNvSpPr txBox="1">
            <a:spLocks noChangeArrowheads="1"/>
          </p:cNvSpPr>
          <p:nvPr/>
        </p:nvSpPr>
        <p:spPr bwMode="auto">
          <a:xfrm>
            <a:off x="495300" y="4830762"/>
            <a:ext cx="2743200" cy="63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Hamburger patty</a:t>
            </a:r>
            <a:endParaRPr lang="en-US" sz="2400" b="1" dirty="0">
              <a:solidFill>
                <a:srgbClr val="005CAB"/>
              </a:solidFill>
              <a:ea typeface="+mn-ea"/>
            </a:endParaRPr>
          </a:p>
        </p:txBody>
      </p:sp>
    </p:spTree>
    <p:extLst>
      <p:ext uri="{BB962C8B-B14F-4D97-AF65-F5344CB8AC3E}">
        <p14:creationId xmlns:p14="http://schemas.microsoft.com/office/powerpoint/2010/main" val="43344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FC083C"/>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48148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Bimetallic stemmed</a:t>
            </a:r>
          </a:p>
        </p:txBody>
      </p:sp>
      <p:sp>
        <p:nvSpPr>
          <p:cNvPr id="1101831" name="Text Box 7"/>
          <p:cNvSpPr txBox="1">
            <a:spLocks noChangeArrowheads="1"/>
          </p:cNvSpPr>
          <p:nvPr/>
        </p:nvSpPr>
        <p:spPr bwMode="auto">
          <a:xfrm>
            <a:off x="3809999" y="2478951"/>
            <a:ext cx="44243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Thermocouple</a:t>
            </a:r>
          </a:p>
          <a:p>
            <a:pPr fontAlgn="base">
              <a:spcBef>
                <a:spcPct val="50000"/>
              </a:spcBef>
              <a:spcAft>
                <a:spcPct val="0"/>
              </a:spcAft>
            </a:pPr>
            <a:endParaRPr lang="en-US" sz="3200" b="1" dirty="0">
              <a:solidFill>
                <a:srgbClr val="000000"/>
              </a:solidFill>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Which thermometer(s) is best for measuring the temperature of this? </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4-17</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8" name="Text Box 7"/>
          <p:cNvSpPr txBox="1">
            <a:spLocks noChangeArrowheads="1"/>
          </p:cNvSpPr>
          <p:nvPr/>
        </p:nvSpPr>
        <p:spPr bwMode="auto">
          <a:xfrm>
            <a:off x="3831430" y="2879546"/>
            <a:ext cx="44243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C. Infrared</a:t>
            </a:r>
          </a:p>
          <a:p>
            <a:pPr fontAlgn="base">
              <a:spcBef>
                <a:spcPct val="50000"/>
              </a:spcBef>
              <a:spcAft>
                <a:spcPct val="0"/>
              </a:spcAft>
            </a:pPr>
            <a:endParaRPr lang="en-US" sz="3200" b="1" dirty="0">
              <a:solidFill>
                <a:srgbClr val="000000"/>
              </a:solidFill>
            </a:endParaRP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11" name="Rectangle 3"/>
          <p:cNvSpPr txBox="1">
            <a:spLocks noChangeArrowheads="1"/>
          </p:cNvSpPr>
          <p:nvPr/>
        </p:nvSpPr>
        <p:spPr bwMode="auto">
          <a:xfrm>
            <a:off x="495300" y="4830762"/>
            <a:ext cx="2743200" cy="63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Roast</a:t>
            </a:r>
            <a:endParaRPr lang="en-US" sz="2400" b="1" dirty="0">
              <a:solidFill>
                <a:srgbClr val="005CAB"/>
              </a:solidFill>
              <a:ea typeface="+mn-ea"/>
            </a:endParaRPr>
          </a:p>
        </p:txBody>
      </p:sp>
    </p:spTree>
    <p:extLst>
      <p:ext uri="{BB962C8B-B14F-4D97-AF65-F5344CB8AC3E}">
        <p14:creationId xmlns:p14="http://schemas.microsoft.com/office/powerpoint/2010/main" val="200844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1101831"/>
                                        </p:tgtEl>
                                        <p:attrNameLst>
                                          <p:attrName>style.color</p:attrName>
                                        </p:attrNameLst>
                                      </p:cBhvr>
                                      <p:to>
                                        <a:srgbClr val="CC0000"/>
                                      </p:to>
                                    </p:animClr>
                                  </p:childTnLst>
                                </p:cTn>
                              </p:par>
                              <p:par>
                                <p:cTn id="7" presetID="3" presetClass="emph" presetSubtype="2" fill="hold" grpId="0" nodeType="withEffect">
                                  <p:stCondLst>
                                    <p:cond delay="0"/>
                                  </p:stCondLst>
                                  <p:childTnLst>
                                    <p:animClr clrSpc="rgb" dir="cw">
                                      <p:cBhvr override="childStyle">
                                        <p:cTn id="8" dur="500" fill="hold"/>
                                        <p:tgtEl>
                                          <p:spTgt spid="1101830"/>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1830" grpId="0"/>
      <p:bldP spid="11018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48148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Immersion probe</a:t>
            </a:r>
          </a:p>
        </p:txBody>
      </p:sp>
      <p:sp>
        <p:nvSpPr>
          <p:cNvPr id="1101831" name="Text Box 7"/>
          <p:cNvSpPr txBox="1">
            <a:spLocks noChangeArrowheads="1"/>
          </p:cNvSpPr>
          <p:nvPr/>
        </p:nvSpPr>
        <p:spPr bwMode="auto">
          <a:xfrm>
            <a:off x="3809999" y="2478951"/>
            <a:ext cx="44243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Surface probe</a:t>
            </a:r>
          </a:p>
          <a:p>
            <a:pPr fontAlgn="base">
              <a:spcBef>
                <a:spcPct val="50000"/>
              </a:spcBef>
              <a:spcAft>
                <a:spcPct val="0"/>
              </a:spcAft>
            </a:pPr>
            <a:endParaRPr lang="en-US" sz="3200" b="1" dirty="0">
              <a:solidFill>
                <a:srgbClr val="000000"/>
              </a:solidFill>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Which thermocouple probe should be used when measuring temperature in this situation? </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4-18</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8" name="Text Box 7"/>
          <p:cNvSpPr txBox="1">
            <a:spLocks noChangeArrowheads="1"/>
          </p:cNvSpPr>
          <p:nvPr/>
        </p:nvSpPr>
        <p:spPr bwMode="auto">
          <a:xfrm>
            <a:off x="3809997" y="2879546"/>
            <a:ext cx="44243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C. Penetration probe</a:t>
            </a:r>
          </a:p>
          <a:p>
            <a:pPr fontAlgn="base">
              <a:spcBef>
                <a:spcPct val="50000"/>
              </a:spcBef>
              <a:spcAft>
                <a:spcPct val="0"/>
              </a:spcAft>
            </a:pPr>
            <a:endParaRPr lang="en-US" sz="3200" b="1" dirty="0">
              <a:solidFill>
                <a:srgbClr val="00000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11" name="Text Box 7"/>
          <p:cNvSpPr txBox="1">
            <a:spLocks noChangeArrowheads="1"/>
          </p:cNvSpPr>
          <p:nvPr/>
        </p:nvSpPr>
        <p:spPr bwMode="auto">
          <a:xfrm>
            <a:off x="3809999" y="3255715"/>
            <a:ext cx="44243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D. Air probe</a:t>
            </a:r>
          </a:p>
        </p:txBody>
      </p:sp>
      <p:sp>
        <p:nvSpPr>
          <p:cNvPr id="13" name="Rectangle 3"/>
          <p:cNvSpPr txBox="1">
            <a:spLocks noChangeArrowheads="1"/>
          </p:cNvSpPr>
          <p:nvPr/>
        </p:nvSpPr>
        <p:spPr bwMode="auto">
          <a:xfrm>
            <a:off x="495300" y="4830762"/>
            <a:ext cx="2743200" cy="63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Cooler temperature</a:t>
            </a:r>
            <a:endParaRPr lang="en-US" sz="2400" b="1" dirty="0">
              <a:solidFill>
                <a:srgbClr val="005CAB"/>
              </a:solidFill>
              <a:ea typeface="+mn-ea"/>
            </a:endParaRPr>
          </a:p>
        </p:txBody>
      </p:sp>
    </p:spTree>
    <p:extLst>
      <p:ext uri="{BB962C8B-B14F-4D97-AF65-F5344CB8AC3E}">
        <p14:creationId xmlns:p14="http://schemas.microsoft.com/office/powerpoint/2010/main" val="116946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48148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Immersion probe</a:t>
            </a:r>
          </a:p>
        </p:txBody>
      </p:sp>
      <p:sp>
        <p:nvSpPr>
          <p:cNvPr id="1101831" name="Text Box 7"/>
          <p:cNvSpPr txBox="1">
            <a:spLocks noChangeArrowheads="1"/>
          </p:cNvSpPr>
          <p:nvPr/>
        </p:nvSpPr>
        <p:spPr bwMode="auto">
          <a:xfrm>
            <a:off x="3809999" y="2478951"/>
            <a:ext cx="44243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Surface probe</a:t>
            </a:r>
          </a:p>
          <a:p>
            <a:pPr fontAlgn="base">
              <a:spcBef>
                <a:spcPct val="50000"/>
              </a:spcBef>
              <a:spcAft>
                <a:spcPct val="0"/>
              </a:spcAft>
            </a:pPr>
            <a:endParaRPr lang="en-US" sz="3200" b="1" dirty="0">
              <a:solidFill>
                <a:srgbClr val="000000"/>
              </a:solidFill>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Which thermocouple probe should be used when measuring temperature in this situation? </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4-19</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8" name="Text Box 7"/>
          <p:cNvSpPr txBox="1">
            <a:spLocks noChangeArrowheads="1"/>
          </p:cNvSpPr>
          <p:nvPr/>
        </p:nvSpPr>
        <p:spPr bwMode="auto">
          <a:xfrm>
            <a:off x="3809997" y="2879546"/>
            <a:ext cx="44243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C. Penetration probe</a:t>
            </a:r>
          </a:p>
          <a:p>
            <a:pPr fontAlgn="base">
              <a:spcBef>
                <a:spcPct val="50000"/>
              </a:spcBef>
              <a:spcAft>
                <a:spcPct val="0"/>
              </a:spcAft>
            </a:pPr>
            <a:endParaRPr lang="en-US" sz="3200" b="1" dirty="0">
              <a:solidFill>
                <a:srgbClr val="000000"/>
              </a:solidFill>
            </a:endParaRPr>
          </a:p>
        </p:txBody>
      </p:sp>
      <p:sp>
        <p:nvSpPr>
          <p:cNvPr id="11" name="Text Box 7"/>
          <p:cNvSpPr txBox="1">
            <a:spLocks noChangeArrowheads="1"/>
          </p:cNvSpPr>
          <p:nvPr/>
        </p:nvSpPr>
        <p:spPr bwMode="auto">
          <a:xfrm>
            <a:off x="3809999" y="3255715"/>
            <a:ext cx="44243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D. Air probe</a:t>
            </a:r>
          </a:p>
        </p:txBody>
      </p:sp>
      <p:sp>
        <p:nvSpPr>
          <p:cNvPr id="13" name="Rectangle 3"/>
          <p:cNvSpPr txBox="1">
            <a:spLocks noChangeArrowheads="1"/>
          </p:cNvSpPr>
          <p:nvPr/>
        </p:nvSpPr>
        <p:spPr bwMode="auto">
          <a:xfrm>
            <a:off x="495300" y="4830762"/>
            <a:ext cx="2743200" cy="63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Fryer oil</a:t>
            </a:r>
            <a:endParaRPr lang="en-US" sz="2400" b="1" dirty="0">
              <a:solidFill>
                <a:srgbClr val="005CAB"/>
              </a:solidFill>
              <a:ea typeface="+mn-ea"/>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67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Grp="1" noChangeArrowheads="1"/>
          </p:cNvSpPr>
          <p:nvPr>
            <p:ph type="body" idx="1"/>
          </p:nvPr>
        </p:nvSpPr>
        <p:spPr>
          <a:xfrm>
            <a:off x="393192" y="1143000"/>
            <a:ext cx="6118225" cy="3820319"/>
          </a:xfrm>
        </p:spPr>
        <p:txBody>
          <a:bodyPr/>
          <a:lstStyle/>
          <a:p>
            <a:pPr marL="0" indent="0" eaLnBrk="1" hangingPunct="1">
              <a:defRPr/>
            </a:pPr>
            <a:r>
              <a:rPr lang="en-US" dirty="0">
                <a:latin typeface="Arial Narrow" charset="0"/>
                <a:cs typeface="+mn-cs"/>
              </a:rPr>
              <a:t>To keep food safe throughout the flow of food:</a:t>
            </a:r>
          </a:p>
          <a:p>
            <a:pPr marL="347472" lvl="1" indent="-347472" eaLnBrk="1" hangingPunct="1">
              <a:lnSpc>
                <a:spcPct val="100000"/>
              </a:lnSpc>
              <a:spcBef>
                <a:spcPts val="900"/>
              </a:spcBef>
              <a:defRPr/>
            </a:pPr>
            <a:r>
              <a:rPr lang="en-US" dirty="0">
                <a:latin typeface="Arial Narrow" charset="0"/>
              </a:rPr>
              <a:t>Prevent cross-contamination</a:t>
            </a:r>
          </a:p>
          <a:p>
            <a:pPr marL="347472" lvl="1" indent="-347472" eaLnBrk="1" hangingPunct="1">
              <a:lnSpc>
                <a:spcPct val="100000"/>
              </a:lnSpc>
              <a:spcBef>
                <a:spcPts val="900"/>
              </a:spcBef>
              <a:defRPr/>
            </a:pPr>
            <a:r>
              <a:rPr lang="en-US" dirty="0">
                <a:latin typeface="Arial Narrow" charset="0"/>
              </a:rPr>
              <a:t>Prevent time-temperature </a:t>
            </a:r>
            <a:r>
              <a:rPr lang="en-US" dirty="0" smtClean="0">
                <a:latin typeface="Arial Narrow" charset="0"/>
              </a:rPr>
              <a:t>abuse</a:t>
            </a:r>
            <a:endParaRPr lang="en-US" dirty="0">
              <a:latin typeface="Arial Narrow" charset="0"/>
            </a:endParaRPr>
          </a:p>
          <a:p>
            <a:pPr marL="571500" lvl="1" indent="-457200" eaLnBrk="1" hangingPunct="1">
              <a:defRPr/>
            </a:pPr>
            <a:endParaRPr lang="en-US" dirty="0">
              <a:latin typeface="Arial Narrow" charset="0"/>
            </a:endParaRPr>
          </a:p>
        </p:txBody>
      </p:sp>
      <p:sp>
        <p:nvSpPr>
          <p:cNvPr id="109572"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4-2</a:t>
            </a:r>
          </a:p>
        </p:txBody>
      </p:sp>
      <p:sp>
        <p:nvSpPr>
          <p:cNvPr id="109573"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Flow of Food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4648" y="1214589"/>
            <a:ext cx="1506788" cy="4673712"/>
          </a:xfrm>
          <a:prstGeom prst="rect">
            <a:avLst/>
          </a:prstGeom>
        </p:spPr>
      </p:pic>
    </p:spTree>
    <p:extLst>
      <p:ext uri="{BB962C8B-B14F-4D97-AF65-F5344CB8AC3E}">
        <p14:creationId xmlns:p14="http://schemas.microsoft.com/office/powerpoint/2010/main" val="38948137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48148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Immersion probe</a:t>
            </a:r>
          </a:p>
        </p:txBody>
      </p:sp>
      <p:sp>
        <p:nvSpPr>
          <p:cNvPr id="1101831" name="Text Box 7"/>
          <p:cNvSpPr txBox="1">
            <a:spLocks noChangeArrowheads="1"/>
          </p:cNvSpPr>
          <p:nvPr/>
        </p:nvSpPr>
        <p:spPr bwMode="auto">
          <a:xfrm>
            <a:off x="3809999" y="2478951"/>
            <a:ext cx="44243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Surface probe</a:t>
            </a:r>
          </a:p>
          <a:p>
            <a:pPr fontAlgn="base">
              <a:spcBef>
                <a:spcPct val="50000"/>
              </a:spcBef>
              <a:spcAft>
                <a:spcPct val="0"/>
              </a:spcAft>
            </a:pPr>
            <a:endParaRPr lang="en-US" sz="3200" b="1" dirty="0">
              <a:solidFill>
                <a:srgbClr val="000000"/>
              </a:solidFill>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Which thermocouple probe should be used when measuring temperature in this situation? </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4-20</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8" name="Text Box 7"/>
          <p:cNvSpPr txBox="1">
            <a:spLocks noChangeArrowheads="1"/>
          </p:cNvSpPr>
          <p:nvPr/>
        </p:nvSpPr>
        <p:spPr bwMode="auto">
          <a:xfrm>
            <a:off x="3809997" y="2879546"/>
            <a:ext cx="44243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C. Penetration probe</a:t>
            </a:r>
          </a:p>
          <a:p>
            <a:pPr fontAlgn="base">
              <a:spcBef>
                <a:spcPct val="50000"/>
              </a:spcBef>
              <a:spcAft>
                <a:spcPct val="0"/>
              </a:spcAft>
            </a:pPr>
            <a:endParaRPr lang="en-US" sz="3200" b="1" dirty="0">
              <a:solidFill>
                <a:srgbClr val="000000"/>
              </a:solidFill>
            </a:endParaRPr>
          </a:p>
        </p:txBody>
      </p:sp>
      <p:sp>
        <p:nvSpPr>
          <p:cNvPr id="11" name="Text Box 7"/>
          <p:cNvSpPr txBox="1">
            <a:spLocks noChangeArrowheads="1"/>
          </p:cNvSpPr>
          <p:nvPr/>
        </p:nvSpPr>
        <p:spPr bwMode="auto">
          <a:xfrm>
            <a:off x="3809999" y="3255715"/>
            <a:ext cx="44243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D. Air probe</a:t>
            </a:r>
          </a:p>
        </p:txBody>
      </p:sp>
      <p:sp>
        <p:nvSpPr>
          <p:cNvPr id="13" name="Rectangle 3"/>
          <p:cNvSpPr txBox="1">
            <a:spLocks noChangeArrowheads="1"/>
          </p:cNvSpPr>
          <p:nvPr/>
        </p:nvSpPr>
        <p:spPr bwMode="auto">
          <a:xfrm>
            <a:off x="495300" y="4830762"/>
            <a:ext cx="2743200" cy="63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Steak</a:t>
            </a:r>
            <a:endParaRPr lang="en-US" sz="2400" b="1" dirty="0">
              <a:solidFill>
                <a:srgbClr val="005CAB"/>
              </a:solidFill>
              <a:ea typeface="+mn-ea"/>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5300" y="2046922"/>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063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8">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2758" name="Rectangle 6"/>
          <p:cNvSpPr>
            <a:spLocks noChangeArrowheads="1"/>
          </p:cNvSpPr>
          <p:nvPr/>
        </p:nvSpPr>
        <p:spPr bwMode="auto">
          <a:xfrm>
            <a:off x="393700" y="1373188"/>
            <a:ext cx="8391525" cy="4608512"/>
          </a:xfrm>
          <a:prstGeom prst="rect">
            <a:avLst/>
          </a:prstGeom>
          <a:solidFill>
            <a:srgbClr val="FF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endParaRPr lang="en-US" sz="3200" b="1" dirty="0">
              <a:solidFill>
                <a:srgbClr val="FFFFFF"/>
              </a:solidFill>
            </a:endParaRPr>
          </a:p>
        </p:txBody>
      </p:sp>
      <p:pic>
        <p:nvPicPr>
          <p:cNvPr id="3" name="Picture 2" descr="nraef6280.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6265" y="2615515"/>
            <a:ext cx="6074373" cy="2168936"/>
          </a:xfrm>
          <a:prstGeom prst="rect">
            <a:avLst/>
          </a:prstGeom>
        </p:spPr>
      </p:pic>
      <p:sp>
        <p:nvSpPr>
          <p:cNvPr id="2762754" name="Rectangle 2"/>
          <p:cNvSpPr>
            <a:spLocks noGrp="1" noChangeArrowheads="1"/>
          </p:cNvSpPr>
          <p:nvPr>
            <p:ph type="title"/>
          </p:nvPr>
        </p:nvSpPr>
        <p:spPr>
          <a:xfrm>
            <a:off x="457200" y="76200"/>
            <a:ext cx="8534400" cy="533400"/>
          </a:xfrm>
          <a:noFill/>
          <a:ln/>
        </p:spPr>
        <p:txBody>
          <a:bodyPr anchor="ctr"/>
          <a:lstStyle/>
          <a:p>
            <a:r>
              <a:rPr lang="en-US" dirty="0"/>
              <a:t>Apply Your Knowledge </a:t>
            </a:r>
          </a:p>
        </p:txBody>
      </p:sp>
      <p:pic>
        <p:nvPicPr>
          <p:cNvPr id="2762756"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062835" y="2250758"/>
            <a:ext cx="1152000" cy="11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2757" name="Rectangle 5"/>
          <p:cNvSpPr>
            <a:spLocks noGrp="1" noChangeArrowheads="1"/>
          </p:cNvSpPr>
          <p:nvPr>
            <p:ph type="body" idx="1"/>
          </p:nvPr>
        </p:nvSpPr>
        <p:spPr>
          <a:xfrm>
            <a:off x="381000" y="1181100"/>
            <a:ext cx="8305800" cy="457200"/>
          </a:xfrm>
          <a:noFill/>
          <a:ln/>
          <a:extLst>
            <a:ext uri="{91240B29-F687-4F45-9708-019B960494DF}">
              <a14:hiddenLine xmlns:a14="http://schemas.microsoft.com/office/drawing/2010/main" w="9525">
                <a:solidFill>
                  <a:schemeClr val="tx1"/>
                </a:solidFill>
                <a:miter lim="800000"/>
                <a:headEnd/>
                <a:tailEnd/>
              </a14:hiddenLine>
            </a:ext>
          </a:extLst>
        </p:spPr>
        <p:txBody>
          <a:bodyPr/>
          <a:lstStyle/>
          <a:p>
            <a:pPr marL="0" indent="0">
              <a:lnSpc>
                <a:spcPct val="80000"/>
              </a:lnSpc>
            </a:pPr>
            <a:r>
              <a:rPr lang="en-US" dirty="0">
                <a:ea typeface="+mn-ea"/>
                <a:cs typeface="+mn-cs"/>
              </a:rPr>
              <a:t>Where should you stick the thermometer? </a:t>
            </a:r>
          </a:p>
        </p:txBody>
      </p:sp>
      <p:sp>
        <p:nvSpPr>
          <p:cNvPr id="2762759" name="Line 7"/>
          <p:cNvSpPr>
            <a:spLocks noChangeShapeType="1"/>
          </p:cNvSpPr>
          <p:nvPr/>
        </p:nvSpPr>
        <p:spPr bwMode="auto">
          <a:xfrm flipH="1">
            <a:off x="5864224" y="1795463"/>
            <a:ext cx="0" cy="3657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p>
            <a:pPr fontAlgn="base">
              <a:spcBef>
                <a:spcPct val="0"/>
              </a:spcBef>
              <a:spcAft>
                <a:spcPct val="0"/>
              </a:spcAft>
            </a:pPr>
            <a:endParaRPr lang="en-US" sz="3200" b="1" dirty="0">
              <a:solidFill>
                <a:srgbClr val="FFFFFF"/>
              </a:solidFill>
            </a:endParaRPr>
          </a:p>
        </p:txBody>
      </p:sp>
      <p:sp>
        <p:nvSpPr>
          <p:cNvPr id="2762760" name="Text Box 8"/>
          <p:cNvSpPr txBox="1">
            <a:spLocks noChangeArrowheads="1"/>
          </p:cNvSpPr>
          <p:nvPr/>
        </p:nvSpPr>
        <p:spPr bwMode="auto">
          <a:xfrm>
            <a:off x="6059488" y="1612900"/>
            <a:ext cx="6826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3200" b="1" dirty="0">
                <a:solidFill>
                  <a:srgbClr val="000000"/>
                </a:solidFill>
              </a:rPr>
              <a:t>A</a:t>
            </a:r>
          </a:p>
        </p:txBody>
      </p:sp>
      <p:sp>
        <p:nvSpPr>
          <p:cNvPr id="2762761" name="Line 9"/>
          <p:cNvSpPr>
            <a:spLocks noChangeShapeType="1"/>
          </p:cNvSpPr>
          <p:nvPr/>
        </p:nvSpPr>
        <p:spPr bwMode="auto">
          <a:xfrm flipH="1">
            <a:off x="4630738" y="1776413"/>
            <a:ext cx="14287" cy="3657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2762762" name="Text Box 10"/>
          <p:cNvSpPr txBox="1">
            <a:spLocks noChangeArrowheads="1"/>
          </p:cNvSpPr>
          <p:nvPr/>
        </p:nvSpPr>
        <p:spPr bwMode="auto">
          <a:xfrm>
            <a:off x="4940300" y="1608138"/>
            <a:ext cx="6826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3200" b="1" dirty="0">
                <a:solidFill>
                  <a:srgbClr val="000000"/>
                </a:solidFill>
              </a:rPr>
              <a:t>B</a:t>
            </a:r>
          </a:p>
        </p:txBody>
      </p:sp>
      <p:sp>
        <p:nvSpPr>
          <p:cNvPr id="2762763" name="Text Box 11"/>
          <p:cNvSpPr txBox="1">
            <a:spLocks noChangeArrowheads="1"/>
          </p:cNvSpPr>
          <p:nvPr/>
        </p:nvSpPr>
        <p:spPr bwMode="auto">
          <a:xfrm>
            <a:off x="3606800" y="1617663"/>
            <a:ext cx="6826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3200" b="1" dirty="0">
                <a:solidFill>
                  <a:srgbClr val="000000"/>
                </a:solidFill>
              </a:rPr>
              <a:t>C</a:t>
            </a:r>
          </a:p>
        </p:txBody>
      </p:sp>
      <p:sp>
        <p:nvSpPr>
          <p:cNvPr id="12"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4-21</a:t>
            </a:r>
          </a:p>
        </p:txBody>
      </p:sp>
    </p:spTree>
    <p:extLst>
      <p:ext uri="{BB962C8B-B14F-4D97-AF65-F5344CB8AC3E}">
        <p14:creationId xmlns:p14="http://schemas.microsoft.com/office/powerpoint/2010/main" val="37619966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1.94444E-6 2.22222E-6 L -0.41996 2.22222E-6 " pathEditMode="relative" rAng="0" ptsTypes="AA">
                                      <p:cBhvr>
                                        <p:cTn id="6" dur="2000" fill="hold"/>
                                        <p:tgtEl>
                                          <p:spTgt spid="2762756"/>
                                        </p:tgtEl>
                                        <p:attrNameLst>
                                          <p:attrName>ppt_x</p:attrName>
                                          <p:attrName>ppt_y</p:attrName>
                                        </p:attrNameLst>
                                      </p:cBhvr>
                                      <p:rCtr x="-2100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a:spLocks noGrp="1" noChangeArrowheads="1"/>
          </p:cNvSpPr>
          <p:nvPr>
            <p:ph type="body" idx="1"/>
          </p:nvPr>
        </p:nvSpPr>
        <p:spPr>
          <a:xfrm>
            <a:off x="393192" y="1143000"/>
            <a:ext cx="5891994" cy="3820319"/>
          </a:xfrm>
        </p:spPr>
        <p:txBody>
          <a:bodyPr/>
          <a:lstStyle/>
          <a:p>
            <a:pPr marL="0" indent="0" eaLnBrk="1" hangingPunct="1">
              <a:defRPr/>
            </a:pPr>
            <a:r>
              <a:rPr lang="en-US" dirty="0">
                <a:latin typeface="Arial Narrow" charset="0"/>
                <a:cs typeface="+mn-cs"/>
              </a:rPr>
              <a:t>Separate </a:t>
            </a:r>
            <a:r>
              <a:rPr lang="en-US" dirty="0" smtClean="0">
                <a:latin typeface="Arial Narrow" charset="0"/>
                <a:cs typeface="+mn-cs"/>
              </a:rPr>
              <a:t>equipment:</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Use separate equipment for each type of food</a:t>
            </a:r>
          </a:p>
          <a:p>
            <a:pPr marL="0" indent="0" eaLnBrk="1" hangingPunct="1">
              <a:defRPr/>
            </a:pPr>
            <a:r>
              <a:rPr lang="en-US" dirty="0">
                <a:latin typeface="Arial Narrow" charset="0"/>
                <a:cs typeface="+mn-cs"/>
              </a:rPr>
              <a:t>Clean and </a:t>
            </a:r>
            <a:r>
              <a:rPr lang="en-US" dirty="0" smtClean="0">
                <a:latin typeface="Arial Narrow" charset="0"/>
                <a:cs typeface="+mn-cs"/>
              </a:rPr>
              <a:t>sanitize:</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Clean and sanitize all work surfaces, equipment, and utensils after each task</a:t>
            </a:r>
          </a:p>
          <a:p>
            <a:pPr marL="0" indent="0" eaLnBrk="1" hangingPunct="1">
              <a:defRPr/>
            </a:pPr>
            <a:endParaRPr lang="en-US" dirty="0">
              <a:solidFill>
                <a:srgbClr val="000000"/>
              </a:solidFill>
              <a:latin typeface="Arial Narrow" charset="0"/>
              <a:cs typeface="+mn-cs"/>
            </a:endParaRPr>
          </a:p>
        </p:txBody>
      </p:sp>
      <p:sp>
        <p:nvSpPr>
          <p:cNvPr id="110595"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4-3</a:t>
            </a:r>
          </a:p>
        </p:txBody>
      </p:sp>
      <p:sp>
        <p:nvSpPr>
          <p:cNvPr id="110596"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Preventing Cross-Contamination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0421" y="1243013"/>
            <a:ext cx="2091909" cy="1246632"/>
          </a:xfrm>
          <a:prstGeom prst="rect">
            <a:avLst/>
          </a:prstGeom>
        </p:spPr>
      </p:pic>
    </p:spTree>
    <p:extLst>
      <p:ext uri="{BB962C8B-B14F-4D97-AF65-F5344CB8AC3E}">
        <p14:creationId xmlns:p14="http://schemas.microsoft.com/office/powerpoint/2010/main" val="38955998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body" idx="1"/>
          </p:nvPr>
        </p:nvSpPr>
        <p:spPr>
          <a:xfrm>
            <a:off x="393192" y="1143000"/>
            <a:ext cx="5089525" cy="3756025"/>
          </a:xfrm>
        </p:spPr>
        <p:txBody>
          <a:bodyPr/>
          <a:lstStyle/>
          <a:p>
            <a:pPr marL="0" indent="0" eaLnBrk="1" hangingPunct="1">
              <a:defRPr/>
            </a:pPr>
            <a:r>
              <a:rPr lang="en-US" dirty="0">
                <a:latin typeface="Arial Narrow" charset="0"/>
                <a:cs typeface="+mn-cs"/>
              </a:rPr>
              <a:t>Prep food at different </a:t>
            </a:r>
            <a:r>
              <a:rPr lang="en-US" dirty="0" smtClean="0">
                <a:latin typeface="Arial Narrow" charset="0"/>
                <a:cs typeface="+mn-cs"/>
              </a:rPr>
              <a:t>times:</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Prepare raw meat, fish, and poultry at different times than ready-to-eat food (when using the same prep table)</a:t>
            </a:r>
          </a:p>
          <a:p>
            <a:pPr marL="0" indent="0" eaLnBrk="1" hangingPunct="1">
              <a:defRPr/>
            </a:pPr>
            <a:r>
              <a:rPr lang="en-US" dirty="0">
                <a:latin typeface="Arial Narrow" charset="0"/>
                <a:cs typeface="+mn-cs"/>
              </a:rPr>
              <a:t>Buy prepared </a:t>
            </a:r>
            <a:r>
              <a:rPr lang="en-US" dirty="0" smtClean="0">
                <a:latin typeface="Arial Narrow" charset="0"/>
                <a:cs typeface="+mn-cs"/>
              </a:rPr>
              <a:t>food:</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Buy food items that </a:t>
            </a:r>
            <a:r>
              <a:rPr lang="en-US" dirty="0" smtClean="0">
                <a:latin typeface="Arial Narrow" charset="0"/>
              </a:rPr>
              <a:t>do not </a:t>
            </a:r>
            <a:r>
              <a:rPr lang="en-US" dirty="0">
                <a:latin typeface="Arial Narrow" charset="0"/>
              </a:rPr>
              <a:t>require much prepping or </a:t>
            </a:r>
            <a:r>
              <a:rPr lang="en-US" dirty="0" smtClean="0">
                <a:latin typeface="Arial Narrow" charset="0"/>
              </a:rPr>
              <a:t>handling</a:t>
            </a:r>
            <a:endParaRPr lang="en-US" dirty="0">
              <a:latin typeface="Arial Narrow" charset="0"/>
            </a:endParaRPr>
          </a:p>
        </p:txBody>
      </p:sp>
      <p:sp>
        <p:nvSpPr>
          <p:cNvPr id="111620"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4-4</a:t>
            </a:r>
          </a:p>
        </p:txBody>
      </p:sp>
      <p:sp>
        <p:nvSpPr>
          <p:cNvPr id="111621"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Preventing Cross-Contamination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4816" y="1244117"/>
            <a:ext cx="2100072" cy="1521791"/>
          </a:xfrm>
          <a:prstGeom prst="rect">
            <a:avLst/>
          </a:prstGeom>
        </p:spPr>
      </p:pic>
    </p:spTree>
    <p:extLst>
      <p:ext uri="{BB962C8B-B14F-4D97-AF65-F5344CB8AC3E}">
        <p14:creationId xmlns:p14="http://schemas.microsoft.com/office/powerpoint/2010/main" val="3519863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p:cNvSpPr>
            <a:spLocks noGrp="1" noChangeArrowheads="1"/>
          </p:cNvSpPr>
          <p:nvPr>
            <p:ph type="body" idx="1"/>
          </p:nvPr>
        </p:nvSpPr>
        <p:spPr>
          <a:xfrm>
            <a:off x="393192" y="1143000"/>
            <a:ext cx="5408613" cy="5232400"/>
          </a:xfrm>
        </p:spPr>
        <p:txBody>
          <a:bodyPr/>
          <a:lstStyle/>
          <a:p>
            <a:pPr marL="0" indent="0" eaLnBrk="1" hangingPunct="1">
              <a:defRPr/>
            </a:pPr>
            <a:r>
              <a:rPr lang="en-US" dirty="0" smtClean="0">
                <a:latin typeface="Arial Narrow" charset="0"/>
                <a:cs typeface="+mn-cs"/>
              </a:rPr>
              <a:t>Time-temperature control:</a:t>
            </a:r>
          </a:p>
          <a:p>
            <a:pPr lvl="1" eaLnBrk="1" hangingPunct="1">
              <a:defRPr/>
            </a:pPr>
            <a:r>
              <a:rPr lang="en-US" dirty="0" smtClean="0">
                <a:solidFill>
                  <a:srgbClr val="000000"/>
                </a:solidFill>
                <a:latin typeface="Arial Narrow" charset="0"/>
              </a:rPr>
              <a:t>Food held in the range of </a:t>
            </a:r>
            <a:r>
              <a:rPr lang="en-US" dirty="0" smtClean="0"/>
              <a:t>41ºF</a:t>
            </a:r>
            <a:r>
              <a:rPr lang="en-US" dirty="0" smtClean="0">
                <a:solidFill>
                  <a:srgbClr val="000000"/>
                </a:solidFill>
                <a:latin typeface="Arial Narrow" charset="0"/>
              </a:rPr>
              <a:t> to 135</a:t>
            </a:r>
            <a:r>
              <a:rPr lang="en-US" dirty="0" smtClean="0"/>
              <a:t>º</a:t>
            </a:r>
            <a:r>
              <a:rPr lang="en-US" dirty="0" smtClean="0">
                <a:solidFill>
                  <a:srgbClr val="000000"/>
                </a:solidFill>
                <a:latin typeface="Arial Narrow" charset="0"/>
              </a:rPr>
              <a:t>F (5</a:t>
            </a:r>
            <a:r>
              <a:rPr lang="en-US" dirty="0"/>
              <a:t>º</a:t>
            </a:r>
            <a:r>
              <a:rPr lang="en-US" dirty="0" smtClean="0">
                <a:solidFill>
                  <a:srgbClr val="000000"/>
                </a:solidFill>
                <a:latin typeface="Arial Narrow" charset="0"/>
              </a:rPr>
              <a:t>C to 57</a:t>
            </a:r>
            <a:r>
              <a:rPr lang="en-US" dirty="0" smtClean="0"/>
              <a:t>º</a:t>
            </a:r>
            <a:r>
              <a:rPr lang="en-US" dirty="0" smtClean="0">
                <a:solidFill>
                  <a:srgbClr val="000000"/>
                </a:solidFill>
                <a:latin typeface="Arial Narrow" charset="0"/>
              </a:rPr>
              <a:t>C) has been time-temperature abused </a:t>
            </a:r>
          </a:p>
          <a:p>
            <a:pPr marL="347472" lvl="1" indent="-347472" eaLnBrk="1" hangingPunct="1">
              <a:lnSpc>
                <a:spcPct val="100000"/>
              </a:lnSpc>
              <a:spcBef>
                <a:spcPts val="900"/>
              </a:spcBef>
              <a:defRPr/>
            </a:pPr>
            <a:endParaRPr lang="en-US" dirty="0" smtClean="0">
              <a:solidFill>
                <a:srgbClr val="000000"/>
              </a:solidFill>
              <a:latin typeface="Arial Narrow" charset="0"/>
            </a:endParaRPr>
          </a:p>
          <a:p>
            <a:pPr marL="347472" lvl="1" indent="-347472" eaLnBrk="1" hangingPunct="1">
              <a:lnSpc>
                <a:spcPct val="100000"/>
              </a:lnSpc>
              <a:spcBef>
                <a:spcPts val="900"/>
              </a:spcBef>
              <a:defRPr/>
            </a:pPr>
            <a:r>
              <a:rPr lang="en-US" dirty="0" smtClean="0">
                <a:solidFill>
                  <a:srgbClr val="000000"/>
                </a:solidFill>
                <a:latin typeface="Arial Narrow" charset="0"/>
              </a:rPr>
              <a:t>Food has been time-temperature abused whenever it is handled in the following ways:</a:t>
            </a:r>
          </a:p>
          <a:p>
            <a:pPr marL="694944" lvl="2" indent="-347472" eaLnBrk="1" hangingPunct="1">
              <a:lnSpc>
                <a:spcPct val="100000"/>
              </a:lnSpc>
              <a:spcBef>
                <a:spcPts val="900"/>
              </a:spcBef>
              <a:defRPr/>
            </a:pPr>
            <a:r>
              <a:rPr lang="en-US" dirty="0" smtClean="0">
                <a:solidFill>
                  <a:srgbClr val="000000"/>
                </a:solidFill>
                <a:latin typeface="Arial Narrow" charset="0"/>
              </a:rPr>
              <a:t>Cooked to the wrong internal temperature</a:t>
            </a:r>
          </a:p>
          <a:p>
            <a:pPr marL="694944" lvl="2" indent="-347472" eaLnBrk="1" hangingPunct="1">
              <a:lnSpc>
                <a:spcPct val="100000"/>
              </a:lnSpc>
              <a:spcBef>
                <a:spcPts val="900"/>
              </a:spcBef>
              <a:defRPr/>
            </a:pPr>
            <a:r>
              <a:rPr lang="en-US" dirty="0" smtClean="0">
                <a:solidFill>
                  <a:srgbClr val="000000"/>
                </a:solidFill>
                <a:latin typeface="Arial Narrow" charset="0"/>
              </a:rPr>
              <a:t>Held at the wrong temperature</a:t>
            </a:r>
          </a:p>
          <a:p>
            <a:pPr marL="694944" lvl="2" indent="-347472" eaLnBrk="1" hangingPunct="1">
              <a:lnSpc>
                <a:spcPct val="100000"/>
              </a:lnSpc>
              <a:spcBef>
                <a:spcPts val="900"/>
              </a:spcBef>
              <a:defRPr/>
            </a:pPr>
            <a:r>
              <a:rPr lang="en-US" dirty="0" smtClean="0">
                <a:solidFill>
                  <a:srgbClr val="000000"/>
                </a:solidFill>
                <a:latin typeface="Arial Narrow" charset="0"/>
              </a:rPr>
              <a:t>Cooked or reheated incorrectly</a:t>
            </a:r>
            <a:endParaRPr lang="en-US" dirty="0">
              <a:solidFill>
                <a:srgbClr val="000000"/>
              </a:solidFill>
              <a:latin typeface="Arial Narrow" charset="0"/>
            </a:endParaRPr>
          </a:p>
        </p:txBody>
      </p:sp>
      <p:sp>
        <p:nvSpPr>
          <p:cNvPr id="112643"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4-5</a:t>
            </a:r>
          </a:p>
        </p:txBody>
      </p:sp>
      <p:sp>
        <p:nvSpPr>
          <p:cNvPr id="112644" name="Rectangle 10"/>
          <p:cNvSpPr>
            <a:spLocks noGrp="1" noChangeArrowheads="1"/>
          </p:cNvSpPr>
          <p:nvPr>
            <p:ph type="title"/>
          </p:nvPr>
        </p:nvSpPr>
        <p:spPr>
          <a:xfrm>
            <a:off x="393192" y="158750"/>
            <a:ext cx="8240713" cy="519112"/>
          </a:xfrm>
        </p:spPr>
        <p:txBody>
          <a:bodyPr/>
          <a:lstStyle/>
          <a:p>
            <a:pPr eaLnBrk="1" hangingPunct="1">
              <a:defRPr/>
            </a:pPr>
            <a:r>
              <a:rPr lang="en-US" dirty="0" smtClean="0">
                <a:latin typeface="Arial Narrow" charset="0"/>
                <a:cs typeface="+mj-cs"/>
              </a:rPr>
              <a:t>Preventing Time-Temperature Abuse</a:t>
            </a:r>
            <a:endParaRPr lang="en-US" dirty="0">
              <a:latin typeface="Arial Narrow" charset="0"/>
              <a:cs typeface="+mj-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1767" y="1243013"/>
            <a:ext cx="2743200" cy="3529584"/>
          </a:xfrm>
          <a:prstGeom prst="rect">
            <a:avLst/>
          </a:prstGeom>
        </p:spPr>
      </p:pic>
    </p:spTree>
    <p:extLst>
      <p:ext uri="{BB962C8B-B14F-4D97-AF65-F5344CB8AC3E}">
        <p14:creationId xmlns:p14="http://schemas.microsoft.com/office/powerpoint/2010/main" val="993476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type="body" idx="1"/>
          </p:nvPr>
        </p:nvSpPr>
        <p:spPr>
          <a:xfrm>
            <a:off x="393192" y="1143000"/>
            <a:ext cx="5008562" cy="5232400"/>
          </a:xfrm>
        </p:spPr>
        <p:txBody>
          <a:bodyPr/>
          <a:lstStyle/>
          <a:p>
            <a:pPr marL="0" indent="0" eaLnBrk="1" hangingPunct="1">
              <a:defRPr/>
            </a:pPr>
            <a:r>
              <a:rPr lang="en-US" dirty="0">
                <a:latin typeface="Arial Narrow" charset="0"/>
                <a:cs typeface="+mn-cs"/>
              </a:rPr>
              <a:t>Avoid time-temperature </a:t>
            </a:r>
            <a:r>
              <a:rPr lang="en-US" dirty="0" smtClean="0">
                <a:latin typeface="Arial Narrow" charset="0"/>
                <a:cs typeface="+mn-cs"/>
              </a:rPr>
              <a:t>abuse:</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Monitor time and temperature</a:t>
            </a:r>
          </a:p>
          <a:p>
            <a:pPr marL="347472" lvl="1" indent="-347472" eaLnBrk="1" hangingPunct="1">
              <a:lnSpc>
                <a:spcPct val="100000"/>
              </a:lnSpc>
              <a:spcBef>
                <a:spcPts val="900"/>
              </a:spcBef>
              <a:defRPr/>
            </a:pPr>
            <a:r>
              <a:rPr lang="en-US" dirty="0">
                <a:solidFill>
                  <a:srgbClr val="000000"/>
                </a:solidFill>
                <a:latin typeface="Arial Narrow" charset="0"/>
              </a:rPr>
              <a:t>Make sure the correct kinds of thermometers are </a:t>
            </a:r>
            <a:r>
              <a:rPr lang="en-US" dirty="0" smtClean="0">
                <a:solidFill>
                  <a:srgbClr val="000000"/>
                </a:solidFill>
                <a:latin typeface="Arial Narrow" charset="0"/>
              </a:rPr>
              <a:t>available</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Regularly record temperatures and the times they are taken</a:t>
            </a:r>
          </a:p>
          <a:p>
            <a:pPr marL="347472" lvl="1" indent="-347472" eaLnBrk="1" hangingPunct="1">
              <a:lnSpc>
                <a:spcPct val="100000"/>
              </a:lnSpc>
              <a:spcBef>
                <a:spcPts val="900"/>
              </a:spcBef>
              <a:defRPr/>
            </a:pPr>
            <a:r>
              <a:rPr lang="en-US" dirty="0">
                <a:solidFill>
                  <a:srgbClr val="000000"/>
                </a:solidFill>
                <a:latin typeface="Arial Narrow" charset="0"/>
              </a:rPr>
              <a:t>Minimize the time that food spends in the temperature danger zone</a:t>
            </a:r>
          </a:p>
          <a:p>
            <a:pPr marL="347472" lvl="1" indent="-347472" eaLnBrk="1" hangingPunct="1">
              <a:lnSpc>
                <a:spcPct val="100000"/>
              </a:lnSpc>
              <a:spcBef>
                <a:spcPts val="900"/>
              </a:spcBef>
              <a:defRPr/>
            </a:pPr>
            <a:r>
              <a:rPr lang="en-US" dirty="0">
                <a:solidFill>
                  <a:srgbClr val="000000"/>
                </a:solidFill>
                <a:latin typeface="Arial Narrow" charset="0"/>
              </a:rPr>
              <a:t>Take corrective actions if time-temperature standards are not met</a:t>
            </a:r>
          </a:p>
        </p:txBody>
      </p:sp>
      <p:sp>
        <p:nvSpPr>
          <p:cNvPr id="113668"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4-6</a:t>
            </a:r>
          </a:p>
        </p:txBody>
      </p:sp>
      <p:sp>
        <p:nvSpPr>
          <p:cNvPr id="113669"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Preventing Time-Temperature Abuse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1737360"/>
          </a:xfrm>
          <a:prstGeom prst="rect">
            <a:avLst/>
          </a:prstGeom>
        </p:spPr>
      </p:pic>
    </p:spTree>
    <p:extLst>
      <p:ext uri="{BB962C8B-B14F-4D97-AF65-F5344CB8AC3E}">
        <p14:creationId xmlns:p14="http://schemas.microsoft.com/office/powerpoint/2010/main" val="2522156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body" idx="1"/>
          </p:nvPr>
        </p:nvSpPr>
        <p:spPr>
          <a:xfrm>
            <a:off x="393192" y="1143000"/>
            <a:ext cx="6400800" cy="431800"/>
          </a:xfrm>
        </p:spPr>
        <p:txBody>
          <a:bodyPr/>
          <a:lstStyle/>
          <a:p>
            <a:pPr eaLnBrk="1" hangingPunct="1">
              <a:defRPr/>
            </a:pPr>
            <a:r>
              <a:rPr lang="en-US" dirty="0">
                <a:latin typeface="Arial Narrow" charset="0"/>
                <a:cs typeface="+mn-cs"/>
              </a:rPr>
              <a:t>Bimetallic </a:t>
            </a:r>
            <a:r>
              <a:rPr lang="en-US" dirty="0" smtClean="0">
                <a:latin typeface="Arial Narrow" charset="0"/>
                <a:cs typeface="+mn-cs"/>
              </a:rPr>
              <a:t>stemmed thermometers</a:t>
            </a:r>
            <a:endParaRPr lang="en-US" dirty="0">
              <a:latin typeface="Arial Narrow" charset="0"/>
              <a:cs typeface="+mn-cs"/>
            </a:endParaRPr>
          </a:p>
        </p:txBody>
      </p:sp>
      <p:sp>
        <p:nvSpPr>
          <p:cNvPr id="114691" name="Rectangle 25"/>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Monitoring Time and Temperature</a:t>
            </a:r>
          </a:p>
        </p:txBody>
      </p:sp>
      <p:sp>
        <p:nvSpPr>
          <p:cNvPr id="114692" name="Text Box 2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4-7</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1846" y="1243013"/>
            <a:ext cx="2743200" cy="4114800"/>
          </a:xfrm>
          <a:prstGeom prst="rect">
            <a:avLst/>
          </a:prstGeom>
        </p:spPr>
      </p:pic>
    </p:spTree>
    <p:extLst>
      <p:ext uri="{BB962C8B-B14F-4D97-AF65-F5344CB8AC3E}">
        <p14:creationId xmlns:p14="http://schemas.microsoft.com/office/powerpoint/2010/main" val="404381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Grp="1" noChangeArrowheads="1"/>
          </p:cNvSpPr>
          <p:nvPr>
            <p:ph type="body" idx="1"/>
          </p:nvPr>
        </p:nvSpPr>
        <p:spPr>
          <a:xfrm>
            <a:off x="393192" y="1143000"/>
            <a:ext cx="5944470" cy="4711005"/>
          </a:xfrm>
        </p:spPr>
        <p:txBody>
          <a:bodyPr/>
          <a:lstStyle/>
          <a:p>
            <a:pPr marL="0" indent="0" eaLnBrk="1" hangingPunct="1">
              <a:defRPr/>
            </a:pPr>
            <a:r>
              <a:rPr lang="en-US" dirty="0">
                <a:latin typeface="Arial Narrow" charset="0"/>
                <a:cs typeface="+mn-cs"/>
              </a:rPr>
              <a:t>Thermocouples and </a:t>
            </a:r>
            <a:r>
              <a:rPr lang="en-US" dirty="0" smtClean="0">
                <a:latin typeface="Arial Narrow" charset="0"/>
                <a:cs typeface="+mn-cs"/>
              </a:rPr>
              <a:t>thermistors:</a:t>
            </a:r>
            <a:endParaRPr lang="en-US" sz="2000" i="1"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Measure temperature through a metal probe</a:t>
            </a:r>
          </a:p>
          <a:p>
            <a:pPr marL="347472" lvl="1" indent="-347472" eaLnBrk="1" hangingPunct="1">
              <a:lnSpc>
                <a:spcPct val="100000"/>
              </a:lnSpc>
              <a:spcBef>
                <a:spcPts val="900"/>
              </a:spcBef>
              <a:defRPr/>
            </a:pPr>
            <a:r>
              <a:rPr lang="en-US" dirty="0">
                <a:solidFill>
                  <a:srgbClr val="000000"/>
                </a:solidFill>
                <a:latin typeface="Arial Narrow" charset="0"/>
              </a:rPr>
              <a:t>Display temperatures digitally</a:t>
            </a:r>
          </a:p>
          <a:p>
            <a:pPr marL="347472" lvl="1" indent="-347472" eaLnBrk="1" hangingPunct="1">
              <a:lnSpc>
                <a:spcPct val="100000"/>
              </a:lnSpc>
              <a:spcBef>
                <a:spcPts val="900"/>
              </a:spcBef>
              <a:defRPr/>
            </a:pPr>
            <a:r>
              <a:rPr lang="en-US" dirty="0">
                <a:solidFill>
                  <a:srgbClr val="000000"/>
                </a:solidFill>
                <a:latin typeface="Arial Narrow" charset="0"/>
              </a:rPr>
              <a:t>Come with interchangeable probes</a:t>
            </a:r>
          </a:p>
          <a:p>
            <a:pPr marL="694944" lvl="2" indent="-347472" eaLnBrk="1" hangingPunct="1">
              <a:lnSpc>
                <a:spcPct val="100000"/>
              </a:lnSpc>
              <a:spcBef>
                <a:spcPts val="900"/>
              </a:spcBef>
              <a:defRPr/>
            </a:pPr>
            <a:r>
              <a:rPr lang="en-US" dirty="0">
                <a:solidFill>
                  <a:srgbClr val="000000"/>
                </a:solidFill>
                <a:latin typeface="Arial Narrow" charset="0"/>
              </a:rPr>
              <a:t>Immersion probe</a:t>
            </a:r>
          </a:p>
          <a:p>
            <a:pPr marL="694944" lvl="2" indent="-347472" eaLnBrk="1" hangingPunct="1">
              <a:lnSpc>
                <a:spcPct val="100000"/>
              </a:lnSpc>
              <a:spcBef>
                <a:spcPts val="900"/>
              </a:spcBef>
              <a:defRPr/>
            </a:pPr>
            <a:r>
              <a:rPr lang="en-US" dirty="0">
                <a:solidFill>
                  <a:srgbClr val="000000"/>
                </a:solidFill>
                <a:latin typeface="Arial Narrow" charset="0"/>
              </a:rPr>
              <a:t>Surface probe</a:t>
            </a:r>
          </a:p>
          <a:p>
            <a:pPr marL="694944" lvl="2" indent="-347472" eaLnBrk="1" hangingPunct="1">
              <a:lnSpc>
                <a:spcPct val="100000"/>
              </a:lnSpc>
              <a:spcBef>
                <a:spcPts val="900"/>
              </a:spcBef>
              <a:defRPr/>
            </a:pPr>
            <a:r>
              <a:rPr lang="en-US" dirty="0">
                <a:solidFill>
                  <a:srgbClr val="000000"/>
                </a:solidFill>
                <a:latin typeface="Arial Narrow" charset="0"/>
              </a:rPr>
              <a:t>Penetration probe</a:t>
            </a:r>
          </a:p>
          <a:p>
            <a:pPr marL="694944" lvl="2" indent="-347472" eaLnBrk="1" hangingPunct="1">
              <a:lnSpc>
                <a:spcPct val="100000"/>
              </a:lnSpc>
              <a:spcBef>
                <a:spcPts val="900"/>
              </a:spcBef>
              <a:defRPr/>
            </a:pPr>
            <a:r>
              <a:rPr lang="en-US" dirty="0">
                <a:solidFill>
                  <a:srgbClr val="000000"/>
                </a:solidFill>
                <a:latin typeface="Arial Narrow" charset="0"/>
              </a:rPr>
              <a:t>Air probe</a:t>
            </a:r>
          </a:p>
          <a:p>
            <a:pPr marL="347472" lvl="1" indent="-347472" eaLnBrk="1" hangingPunct="1">
              <a:lnSpc>
                <a:spcPct val="100000"/>
              </a:lnSpc>
              <a:spcBef>
                <a:spcPts val="900"/>
              </a:spcBef>
              <a:defRPr/>
            </a:pPr>
            <a:r>
              <a:rPr lang="en-US" dirty="0">
                <a:solidFill>
                  <a:srgbClr val="000000"/>
                </a:solidFill>
                <a:latin typeface="Arial Narrow" charset="0"/>
              </a:rPr>
              <a:t>Have a sensing area on the tip of their </a:t>
            </a:r>
            <a:r>
              <a:rPr lang="en-US" dirty="0" smtClean="0">
                <a:solidFill>
                  <a:srgbClr val="000000"/>
                </a:solidFill>
                <a:latin typeface="Arial Narrow" charset="0"/>
              </a:rPr>
              <a:t>probes</a:t>
            </a:r>
            <a:endParaRPr lang="en-US" dirty="0">
              <a:solidFill>
                <a:srgbClr val="000000"/>
              </a:solidFill>
              <a:latin typeface="Arial Narrow" charset="0"/>
            </a:endParaRPr>
          </a:p>
        </p:txBody>
      </p:sp>
      <p:sp>
        <p:nvSpPr>
          <p:cNvPr id="115716"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4-8</a:t>
            </a:r>
          </a:p>
        </p:txBody>
      </p:sp>
      <p:sp>
        <p:nvSpPr>
          <p:cNvPr id="115717" name="Rectangle 14"/>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Monitoring Time and Temperature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4816" y="1244334"/>
            <a:ext cx="2100072" cy="1820062"/>
          </a:xfrm>
          <a:prstGeom prst="rect">
            <a:avLst/>
          </a:prstGeom>
        </p:spPr>
      </p:pic>
    </p:spTree>
    <p:extLst>
      <p:ext uri="{BB962C8B-B14F-4D97-AF65-F5344CB8AC3E}">
        <p14:creationId xmlns:p14="http://schemas.microsoft.com/office/powerpoint/2010/main" val="1444581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type="body" idx="1"/>
          </p:nvPr>
        </p:nvSpPr>
        <p:spPr>
          <a:xfrm>
            <a:off x="393192" y="1143000"/>
            <a:ext cx="5086350" cy="4983163"/>
          </a:xfrm>
        </p:spPr>
        <p:txBody>
          <a:bodyPr/>
          <a:lstStyle/>
          <a:p>
            <a:pPr marL="0" indent="0" eaLnBrk="1" hangingPunct="1">
              <a:defRPr/>
            </a:pPr>
            <a:r>
              <a:rPr lang="en-US" dirty="0">
                <a:latin typeface="Arial Narrow" charset="0"/>
                <a:cs typeface="+mn-cs"/>
              </a:rPr>
              <a:t>Infrared </a:t>
            </a:r>
            <a:r>
              <a:rPr lang="en-US" dirty="0" smtClean="0">
                <a:latin typeface="Arial Narrow" charset="0"/>
                <a:cs typeface="+mn-cs"/>
              </a:rPr>
              <a:t>(laser</a:t>
            </a:r>
            <a:r>
              <a:rPr lang="en-US" dirty="0">
                <a:latin typeface="Arial Narrow" charset="0"/>
                <a:cs typeface="+mn-cs"/>
              </a:rPr>
              <a:t>) </a:t>
            </a:r>
            <a:r>
              <a:rPr lang="en-US" dirty="0" smtClean="0">
                <a:latin typeface="Arial Narrow" charset="0"/>
                <a:cs typeface="+mn-cs"/>
              </a:rPr>
              <a:t>thermometers:</a:t>
            </a:r>
            <a:endParaRPr lang="en-US" dirty="0">
              <a:latin typeface="Arial Narrow" charset="0"/>
              <a:cs typeface="+mn-cs"/>
            </a:endParaRPr>
          </a:p>
          <a:p>
            <a:pPr marL="347472" lvl="1" indent="-347472" eaLnBrk="1" hangingPunct="1">
              <a:lnSpc>
                <a:spcPct val="100000"/>
              </a:lnSpc>
              <a:spcBef>
                <a:spcPts val="900"/>
              </a:spcBef>
              <a:defRPr/>
            </a:pPr>
            <a:r>
              <a:rPr lang="en-US" dirty="0" smtClean="0">
                <a:latin typeface="Arial Narrow" charset="0"/>
              </a:rPr>
              <a:t>Use them </a:t>
            </a:r>
            <a:r>
              <a:rPr lang="en-US" dirty="0">
                <a:latin typeface="Arial Narrow" charset="0"/>
              </a:rPr>
              <a:t>to measure the surface temperature of food and equipment</a:t>
            </a:r>
          </a:p>
          <a:p>
            <a:pPr marL="347472" lvl="1" indent="-347472" eaLnBrk="1" hangingPunct="1">
              <a:lnSpc>
                <a:spcPct val="100000"/>
              </a:lnSpc>
              <a:spcBef>
                <a:spcPts val="900"/>
              </a:spcBef>
              <a:defRPr/>
            </a:pPr>
            <a:r>
              <a:rPr lang="en-US" dirty="0">
                <a:latin typeface="Arial Narrow" charset="0"/>
              </a:rPr>
              <a:t>Hold </a:t>
            </a:r>
            <a:r>
              <a:rPr lang="en-US" dirty="0" smtClean="0">
                <a:latin typeface="Arial Narrow" charset="0"/>
              </a:rPr>
              <a:t>them as </a:t>
            </a:r>
            <a:r>
              <a:rPr lang="en-US" dirty="0">
                <a:latin typeface="Arial Narrow" charset="0"/>
              </a:rPr>
              <a:t>close to the food or equipment as possible </a:t>
            </a:r>
          </a:p>
          <a:p>
            <a:pPr marL="347472" lvl="1" indent="-347472" eaLnBrk="1" hangingPunct="1">
              <a:lnSpc>
                <a:spcPct val="100000"/>
              </a:lnSpc>
              <a:spcBef>
                <a:spcPts val="900"/>
              </a:spcBef>
              <a:defRPr/>
            </a:pPr>
            <a:r>
              <a:rPr lang="en-US" dirty="0">
                <a:latin typeface="Arial Narrow" charset="0"/>
              </a:rPr>
              <a:t>Remove anything between the thermometer and the food, food package, or equipment</a:t>
            </a:r>
          </a:p>
          <a:p>
            <a:pPr marL="347472" lvl="1" indent="-347472" eaLnBrk="1" hangingPunct="1">
              <a:lnSpc>
                <a:spcPct val="100000"/>
              </a:lnSpc>
              <a:spcBef>
                <a:spcPts val="900"/>
              </a:spcBef>
              <a:defRPr/>
            </a:pPr>
            <a:r>
              <a:rPr lang="en-US" dirty="0">
                <a:latin typeface="Arial Narrow" charset="0"/>
              </a:rPr>
              <a:t>Follow </a:t>
            </a:r>
            <a:r>
              <a:rPr lang="en-US" dirty="0" smtClean="0">
                <a:latin typeface="Arial Narrow" charset="0"/>
              </a:rPr>
              <a:t>the manufacturer’s </a:t>
            </a:r>
            <a:r>
              <a:rPr lang="en-US" dirty="0">
                <a:latin typeface="Arial Narrow" charset="0"/>
              </a:rPr>
              <a:t>guidelines</a:t>
            </a:r>
            <a:r>
              <a:rPr lang="en-US" sz="2000" dirty="0">
                <a:latin typeface="Arial Narrow" charset="0"/>
              </a:rPr>
              <a:t> </a:t>
            </a:r>
          </a:p>
        </p:txBody>
      </p:sp>
      <p:sp>
        <p:nvSpPr>
          <p:cNvPr id="116740"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4-9</a:t>
            </a:r>
          </a:p>
        </p:txBody>
      </p:sp>
      <p:sp>
        <p:nvSpPr>
          <p:cNvPr id="116741" name="Rectangle 14"/>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Monitoring Time and Temperature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136650"/>
            <a:ext cx="2103120" cy="1975104"/>
          </a:xfrm>
          <a:prstGeom prst="rect">
            <a:avLst/>
          </a:prstGeom>
        </p:spPr>
      </p:pic>
    </p:spTree>
    <p:extLst>
      <p:ext uri="{BB962C8B-B14F-4D97-AF65-F5344CB8AC3E}">
        <p14:creationId xmlns:p14="http://schemas.microsoft.com/office/powerpoint/2010/main" val="2164540469"/>
      </p:ext>
    </p:extLst>
  </p:cSld>
  <p:clrMapOvr>
    <a:masterClrMapping/>
  </p:clrMapOvr>
  <p:timing>
    <p:tnLst>
      <p:par>
        <p:cTn id="1" dur="indefinite" restart="never" nodeType="tmRoot"/>
      </p:par>
    </p:tnLst>
  </p:timing>
</p:sld>
</file>

<file path=ppt/theme/theme1.xml><?xml version="1.0" encoding="utf-8"?>
<a:theme xmlns:a="http://schemas.openxmlformats.org/drawingml/2006/main" name="3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3102</TotalTime>
  <Words>2319</Words>
  <Application>Microsoft Office PowerPoint</Application>
  <PresentationFormat>On-screen Show (4:3)</PresentationFormat>
  <Paragraphs>226</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3_SS5e_08_16hr</vt:lpstr>
      <vt:lpstr>PowerPoint Presentation</vt:lpstr>
      <vt:lpstr>The Flow of Food</vt:lpstr>
      <vt:lpstr>Preventing Cross-Contamination</vt:lpstr>
      <vt:lpstr>Preventing Cross-Contamination</vt:lpstr>
      <vt:lpstr>Preventing Time-Temperature Abuse</vt:lpstr>
      <vt:lpstr>Preventing Time-Temperature Abuse</vt:lpstr>
      <vt:lpstr>Monitoring Time and Temperature</vt:lpstr>
      <vt:lpstr>Monitoring Time and Temperature</vt:lpstr>
      <vt:lpstr>Monitoring Time and Temperature</vt:lpstr>
      <vt:lpstr>Monitoring Time and Temperature</vt:lpstr>
      <vt:lpstr>General Thermometer Guidelines</vt:lpstr>
      <vt:lpstr>General Thermometer Guidelines</vt:lpstr>
      <vt:lpstr>Review</vt:lpstr>
      <vt:lpstr>Review</vt:lpstr>
      <vt:lpstr>Review</vt:lpstr>
      <vt:lpstr>Review</vt:lpstr>
      <vt:lpstr>Review</vt:lpstr>
      <vt:lpstr>Review</vt:lpstr>
      <vt:lpstr>Review</vt:lpstr>
      <vt:lpstr>Review</vt:lpstr>
      <vt:lpstr>Apply Your Knowledge </vt:lpstr>
    </vt:vector>
  </TitlesOfParts>
  <Company>nraef.org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Garvey</dc:creator>
  <cp:lastModifiedBy>ntadmin</cp:lastModifiedBy>
  <cp:revision>71</cp:revision>
  <dcterms:created xsi:type="dcterms:W3CDTF">2012-06-01T15:28:49Z</dcterms:created>
  <dcterms:modified xsi:type="dcterms:W3CDTF">2014-07-09T11:34:20Z</dcterms:modified>
</cp:coreProperties>
</file>