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16"/>
  </p:notesMasterIdLst>
  <p:handoutMasterIdLst>
    <p:handoutMasterId r:id="rId17"/>
  </p:handoutMasterIdLst>
  <p:sldIdLst>
    <p:sldId id="2048" r:id="rId3"/>
    <p:sldId id="2049" r:id="rId4"/>
    <p:sldId id="2050" r:id="rId5"/>
    <p:sldId id="2051" r:id="rId6"/>
    <p:sldId id="2052" r:id="rId7"/>
    <p:sldId id="2053" r:id="rId8"/>
    <p:sldId id="2054" r:id="rId9"/>
    <p:sldId id="2070" r:id="rId10"/>
    <p:sldId id="2055" r:id="rId11"/>
    <p:sldId id="2056" r:id="rId12"/>
    <p:sldId id="2057" r:id="rId13"/>
    <p:sldId id="2058" r:id="rId14"/>
    <p:sldId id="2059" r:id="rId15"/>
  </p:sldIdLst>
  <p:sldSz cx="9144000" cy="6858000" type="screen4x3"/>
  <p:notesSz cx="7010400" cy="9296400"/>
  <p:custDataLst>
    <p:tags r:id="rId18"/>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sldLst>
      <p:sld r:id="rId1" collapse="1"/>
      <p:sld r:id="rId2" collapse="1"/>
    </p:sldLst>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544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701675" y="4419600"/>
            <a:ext cx="5608638"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5" name="Notes Placeholder 1"/>
          <p:cNvSpPr>
            <a:spLocks noGrp="1"/>
          </p:cNvSpPr>
          <p:nvPr>
            <p:ph type="body" idx="3"/>
          </p:nvPr>
        </p:nvSpPr>
        <p:spPr>
          <a:xfrm>
            <a:off x="701675" y="4419600"/>
            <a:ext cx="5608638" cy="4183063"/>
          </a:xfrm>
        </p:spPr>
        <p:txBody>
          <a:bodyPr/>
          <a:lstStyle/>
          <a:p>
            <a:pPr>
              <a:defRPr/>
            </a:pPr>
            <a:r>
              <a:rPr lang="en-US" b="1" dirty="0"/>
              <a:t>Instructor Notes</a:t>
            </a:r>
          </a:p>
          <a:p>
            <a:pPr marL="171450" indent="-171450">
              <a:buFont typeface="Arial" pitchFamily="34" charset="0"/>
              <a:buChar char="•"/>
              <a:defRPr/>
            </a:pPr>
            <a:r>
              <a:rPr lang="en-US" dirty="0"/>
              <a:t>There are several things to think about when developing a plan for cleaning up vomit and diarrhea.</a:t>
            </a:r>
          </a:p>
          <a:p>
            <a:pPr marL="171450" indent="-171450">
              <a:buFont typeface="Arial" pitchFamily="34" charset="0"/>
              <a:buChar char="•"/>
              <a:defRPr/>
            </a:pPr>
            <a:r>
              <a:rPr lang="en-US" dirty="0"/>
              <a:t>How you will contain liquid and airborne substances, and </a:t>
            </a:r>
            <a:r>
              <a:rPr lang="en-US" dirty="0" smtClean="0"/>
              <a:t>remove</a:t>
            </a:r>
            <a:r>
              <a:rPr lang="en-US" baseline="0" dirty="0" smtClean="0"/>
              <a:t> </a:t>
            </a:r>
            <a:r>
              <a:rPr lang="en-US" dirty="0" smtClean="0"/>
              <a:t>them </a:t>
            </a:r>
            <a:r>
              <a:rPr lang="en-US" dirty="0"/>
              <a:t>from the operation</a:t>
            </a:r>
          </a:p>
          <a:p>
            <a:pPr marL="171450" indent="-171450">
              <a:buFont typeface="Arial" pitchFamily="34" charset="0"/>
              <a:buChar char="•"/>
              <a:defRPr/>
            </a:pPr>
            <a:r>
              <a:rPr lang="en-US" dirty="0"/>
              <a:t>How you will clean, sanitize, and disinfect surfaces</a:t>
            </a:r>
          </a:p>
          <a:p>
            <a:pPr marL="171450" indent="-171450">
              <a:buFont typeface="Arial" pitchFamily="34" charset="0"/>
              <a:buChar char="•"/>
              <a:defRPr/>
            </a:pPr>
            <a:r>
              <a:rPr lang="en-US" dirty="0"/>
              <a:t>When to throw away food that may have been contaminated</a:t>
            </a:r>
          </a:p>
          <a:p>
            <a:pPr marL="171450" indent="-171450">
              <a:buFont typeface="Arial" pitchFamily="34" charset="0"/>
              <a:buChar char="•"/>
              <a:defRPr/>
            </a:pPr>
            <a:r>
              <a:rPr lang="en-US" dirty="0"/>
              <a:t>What equipment is needed to clean up these substances, and how it will be cleaned and disinfected after use</a:t>
            </a:r>
          </a:p>
          <a:p>
            <a:pPr marL="171450" indent="-171450">
              <a:buFont typeface="Arial" pitchFamily="34" charset="0"/>
              <a:buChar char="•"/>
              <a:defRPr/>
            </a:pPr>
            <a:r>
              <a:rPr lang="en-US" dirty="0"/>
              <a:t>When a food handler must wear personal protective equipment</a:t>
            </a:r>
          </a:p>
          <a:p>
            <a:pPr marL="171450" indent="-171450">
              <a:buFont typeface="Arial" pitchFamily="34" charset="0"/>
              <a:buChar char="•"/>
              <a:defRPr/>
            </a:pPr>
            <a:r>
              <a:rPr lang="en-US" dirty="0"/>
              <a:t>How staff will be notified of the correct procedures for</a:t>
            </a:r>
          </a:p>
          <a:p>
            <a:pPr marL="171450" indent="-171450">
              <a:buFont typeface="Arial" pitchFamily="34" charset="0"/>
              <a:buChar char="•"/>
              <a:defRPr/>
            </a:pPr>
            <a:r>
              <a:rPr lang="en-US" dirty="0"/>
              <a:t>containing, cleaning, and disinfecting these substances</a:t>
            </a:r>
          </a:p>
          <a:p>
            <a:pPr marL="171450" indent="-171450">
              <a:buFont typeface="Arial" pitchFamily="34" charset="0"/>
              <a:buChar char="•"/>
              <a:defRPr/>
            </a:pPr>
            <a:r>
              <a:rPr lang="en-US" dirty="0"/>
              <a:t>How to segregate contaminated areas from other areas</a:t>
            </a:r>
          </a:p>
          <a:p>
            <a:pPr marL="171450" indent="-171450">
              <a:buFont typeface="Arial" pitchFamily="34" charset="0"/>
              <a:buChar char="•"/>
              <a:defRPr/>
            </a:pPr>
            <a:r>
              <a:rPr lang="en-US" dirty="0"/>
              <a:t>When staff must be restricted from working with or around </a:t>
            </a:r>
            <a:r>
              <a:rPr lang="en-US" dirty="0" smtClean="0"/>
              <a:t>food</a:t>
            </a:r>
            <a:r>
              <a:rPr lang="en-US" baseline="0" dirty="0" smtClean="0"/>
              <a:t> </a:t>
            </a:r>
            <a:r>
              <a:rPr lang="en-US" dirty="0" smtClean="0"/>
              <a:t>or </a:t>
            </a:r>
            <a:r>
              <a:rPr lang="en-US" dirty="0"/>
              <a:t>excluded from working in the operation</a:t>
            </a:r>
          </a:p>
          <a:p>
            <a:pPr marL="171450" indent="-171450">
              <a:buFont typeface="Arial" pitchFamily="34" charset="0"/>
              <a:buChar char="•"/>
              <a:defRPr/>
            </a:pPr>
            <a:r>
              <a:rPr lang="en-US" dirty="0"/>
              <a:t>How sick customers will be quickly removed from the operation</a:t>
            </a:r>
          </a:p>
          <a:p>
            <a:pPr marL="171450" indent="-171450">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701674" y="4579937"/>
            <a:ext cx="6118225"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eaLnBrk="1" hangingPunct="1">
              <a:buFont typeface="Arial" charset="0"/>
              <a:buChar char="•"/>
            </a:pPr>
            <a:r>
              <a:rPr lang="en-US" dirty="0"/>
              <a:t>How you will contain liquid and airborne substances, and </a:t>
            </a:r>
            <a:r>
              <a:rPr lang="en-US" dirty="0" smtClean="0"/>
              <a:t>remove them </a:t>
            </a:r>
            <a:r>
              <a:rPr lang="en-US" dirty="0"/>
              <a:t>from the operation</a:t>
            </a:r>
          </a:p>
          <a:p>
            <a:pPr eaLnBrk="1" hangingPunct="1">
              <a:buFont typeface="Arial" charset="0"/>
              <a:buChar char="•"/>
            </a:pPr>
            <a:r>
              <a:rPr lang="en-US" dirty="0"/>
              <a:t>How you will clean, sanitize, and disinfect surfaces</a:t>
            </a:r>
          </a:p>
          <a:p>
            <a:pPr eaLnBrk="1" hangingPunct="1">
              <a:buFont typeface="Arial" charset="0"/>
              <a:buChar char="•"/>
            </a:pPr>
            <a:r>
              <a:rPr lang="en-US" dirty="0"/>
              <a:t>When to throw away food that may have been contaminated</a:t>
            </a:r>
          </a:p>
          <a:p>
            <a:pPr eaLnBrk="1" hangingPunct="1">
              <a:buFont typeface="Arial" charset="0"/>
              <a:buChar char="•"/>
            </a:pPr>
            <a:r>
              <a:rPr lang="en-US" dirty="0"/>
              <a:t>What equipment is needed to clean up these substances, and how it will be cleaned and disinfected after use</a:t>
            </a:r>
          </a:p>
          <a:p>
            <a:pPr eaLnBrk="1" hangingPunct="1">
              <a:buFont typeface="Arial" charset="0"/>
              <a:buChar char="•"/>
            </a:pPr>
            <a:r>
              <a:rPr lang="en-US" dirty="0"/>
              <a:t>When a food handler must wear personal protective equipment</a:t>
            </a:r>
          </a:p>
          <a:p>
            <a:pPr eaLnBrk="1" hangingPunct="1">
              <a:buFont typeface="Arial" charset="0"/>
              <a:buChar char="•"/>
            </a:pPr>
            <a:r>
              <a:rPr lang="en-US" dirty="0"/>
              <a:t>How staff will be notified of the correct procedures </a:t>
            </a:r>
            <a:r>
              <a:rPr lang="en-US" dirty="0" smtClean="0"/>
              <a:t>for containing</a:t>
            </a:r>
            <a:r>
              <a:rPr lang="en-US" dirty="0"/>
              <a:t>, cleaning, and disinfecting these substances</a:t>
            </a:r>
          </a:p>
          <a:p>
            <a:pPr eaLnBrk="1" hangingPunct="1">
              <a:buFont typeface="Arial" charset="0"/>
              <a:buChar char="•"/>
            </a:pPr>
            <a:r>
              <a:rPr lang="en-US" dirty="0"/>
              <a:t>How to segregate contaminated areas from other areas</a:t>
            </a:r>
          </a:p>
          <a:p>
            <a:pPr eaLnBrk="1" hangingPunct="1">
              <a:buFont typeface="Arial" charset="0"/>
              <a:buChar char="•"/>
            </a:pPr>
            <a:r>
              <a:rPr lang="en-US" dirty="0"/>
              <a:t>When staff must be restricted from working with or around </a:t>
            </a:r>
            <a:r>
              <a:rPr lang="en-US" dirty="0" smtClean="0"/>
              <a:t>food or </a:t>
            </a:r>
            <a:r>
              <a:rPr lang="en-US" dirty="0"/>
              <a:t>excluded from working in the operation</a:t>
            </a:r>
          </a:p>
          <a:p>
            <a:pPr eaLnBrk="1" hangingPunct="1">
              <a:buFont typeface="Arial" charset="0"/>
              <a:buChar char="•"/>
            </a:pPr>
            <a:r>
              <a:rPr lang="en-US" dirty="0"/>
              <a:t>How sick customers will be quickly removed from the operation</a:t>
            </a:r>
          </a:p>
          <a:p>
            <a:pPr eaLnBrk="1" hangingPunct="1">
              <a:buFont typeface="Arial" charset="0"/>
              <a:buChar char="•"/>
            </a:pPr>
            <a:r>
              <a:rPr lang="en-US" dirty="0"/>
              <a:t>How the cleaning plan will be implemented</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
        <p:nvSpPr>
          <p:cNvPr id="553988" name="Rectangle 3"/>
          <p:cNvSpPr>
            <a:spLocks noGrp="1" noChangeArrowheads="1"/>
          </p:cNvSpPr>
          <p:nvPr>
            <p:ph type="body" idx="1"/>
          </p:nvPr>
        </p:nvSpPr>
        <p:spPr>
          <a:xfrm>
            <a:off x="86995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228600" indent="-228600" defTabSz="571500" eaLnBrk="1" hangingPunct="1">
              <a:defRPr/>
            </a:pPr>
            <a:endParaRPr lang="en-US" b="1"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3</a:t>
            </a:fld>
            <a:endParaRPr lang="en-US" dirty="0"/>
          </a:p>
        </p:txBody>
      </p:sp>
    </p:spTree>
    <p:extLst>
      <p:ext uri="{BB962C8B-B14F-4D97-AF65-F5344CB8AC3E}">
        <p14:creationId xmlns:p14="http://schemas.microsoft.com/office/powerpoint/2010/main" val="299355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701675" y="4419600"/>
            <a:ext cx="5608638" cy="4183063"/>
          </a:xfrm>
        </p:spPr>
        <p:txBody>
          <a:bodyPr/>
          <a:lstStyle/>
          <a:p>
            <a:pPr>
              <a:defRPr/>
            </a:pPr>
            <a:r>
              <a:rPr lang="en-US" b="1" dirty="0"/>
              <a:t>Instructor Notes</a:t>
            </a:r>
          </a:p>
          <a:p>
            <a:pPr marL="171450" indent="-171450">
              <a:buFont typeface="Arial" pitchFamily="34" charset="0"/>
              <a:buChar char="•"/>
              <a:defRPr/>
            </a:pPr>
            <a:r>
              <a:rPr lang="en-US" dirty="0"/>
              <a:t>Equipment manufacturers will usually provide instructions for cleaning and sanitizing stationary equipment, such as a slicer. </a:t>
            </a:r>
          </a:p>
          <a:p>
            <a:pPr marL="171450" indent="-171450">
              <a:buFont typeface="Arial" pitchFamily="34" charset="0"/>
              <a:buChar char="•"/>
              <a:defRPr/>
            </a:pPr>
            <a:r>
              <a:rPr lang="en-US" dirty="0"/>
              <a:t>Unplug the equipment. </a:t>
            </a:r>
          </a:p>
          <a:p>
            <a:pPr marL="171450" indent="-171450">
              <a:buFont typeface="Arial" pitchFamily="34" charset="0"/>
              <a:buChar char="•"/>
              <a:defRPr/>
            </a:pPr>
            <a:r>
              <a:rPr lang="en-US" dirty="0"/>
              <a:t>Take the removable parts off the equipment. Wash, rinse, and sanitize them by hand. You can also run the parts through a dishwasher if allowed.</a:t>
            </a:r>
          </a:p>
          <a:p>
            <a:pPr marL="171450" indent="-171450">
              <a:buFont typeface="Arial" pitchFamily="34" charset="0"/>
              <a:buChar char="•"/>
              <a:defRPr/>
            </a:pPr>
            <a:r>
              <a:rPr lang="en-US" dirty="0"/>
              <a:t>Scrape or remove food from the equipment surfaces.</a:t>
            </a:r>
          </a:p>
          <a:p>
            <a:pPr marL="171450" indent="-171450">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701675" y="4416425"/>
            <a:ext cx="5608638" cy="4183063"/>
          </a:xfrm>
        </p:spPr>
        <p:txBody>
          <a:bodyPr/>
          <a:lstStyle/>
          <a:p>
            <a:pPr marL="0" indent="0">
              <a:defRPr/>
            </a:pPr>
            <a:r>
              <a:rPr lang="en-US" b="1" dirty="0" smtClean="0"/>
              <a:t>Instructor Notes</a:t>
            </a:r>
          </a:p>
          <a:p>
            <a:pPr marL="171450" indent="-171450">
              <a:buFont typeface="Arial" pitchFamily="34" charset="0"/>
              <a:buChar char="•"/>
              <a:defRPr/>
            </a:pPr>
            <a:r>
              <a:rPr lang="en-US" dirty="0" smtClean="0"/>
              <a:t>Rinse </a:t>
            </a:r>
            <a:r>
              <a:rPr lang="en-US" dirty="0"/>
              <a:t>the equipment surfaces with clean water. Use a cloth towel or other correct tool.</a:t>
            </a:r>
          </a:p>
          <a:p>
            <a:pPr marL="171450" indent="-171450">
              <a:buFont typeface="Arial" pitchFamily="34" charset="0"/>
              <a:buChar char="•"/>
              <a:defRPr/>
            </a:pPr>
            <a:r>
              <a:rPr lang="en-US" dirty="0"/>
              <a:t>Sanitize the equipment surfaces. The food handler in the </a:t>
            </a:r>
            <a:r>
              <a:rPr lang="en-US" dirty="0" smtClean="0"/>
              <a:t>photo </a:t>
            </a:r>
            <a:r>
              <a:rPr lang="en-US" dirty="0"/>
              <a:t>is 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dirty="0"/>
              <a:t>Allow all surfaces to air-dry. </a:t>
            </a:r>
          </a:p>
          <a:p>
            <a:pPr marL="171450" indent="-171450">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701675" y="4533900"/>
            <a:ext cx="5608638"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eaLnBrk="1" hangingPunct="1">
              <a:lnSpc>
                <a:spcPct val="80000"/>
              </a:lnSpc>
              <a:spcBef>
                <a:spcPct val="50000"/>
              </a:spcBef>
              <a:defRPr/>
            </a:pPr>
            <a:r>
              <a:rPr lang="en-US" b="1" dirty="0" smtClean="0"/>
              <a:t>Instructor</a:t>
            </a:r>
            <a:r>
              <a:rPr lang="en-US" b="1" baseline="0" dirty="0" smtClean="0"/>
              <a:t> Notes</a:t>
            </a:r>
            <a:r>
              <a:rPr lang="en-US" b="1" baseline="0" dirty="0" smtClean="0"/>
              <a:t>:</a:t>
            </a:r>
            <a:endParaRPr lang="en-US" sz="1200" b="1" kern="1200" dirty="0" smtClean="0">
              <a:solidFill>
                <a:schemeClr val="tx1"/>
              </a:solidFill>
              <a:latin typeface="Times New Roman" pitchFamily="18" charset="0"/>
              <a:ea typeface="ＭＳ Ｐゴシック" charset="0"/>
              <a:cs typeface="Times New Roman" pitchFamily="18" charset="0"/>
            </a:endParaRPr>
          </a:p>
          <a:p>
            <a:pPr marL="114300" indent="-114300" eaLnBrk="1" hangingPunct="1">
              <a:lnSpc>
                <a:spcPct val="80000"/>
              </a:lnSpc>
              <a:spcBef>
                <a:spcPct val="50000"/>
              </a:spcBef>
              <a:buSzPct val="80000"/>
              <a:buFontTx/>
              <a:buChar char="•"/>
              <a:defRPr/>
            </a:pPr>
            <a:r>
              <a:rPr lang="en-US" dirty="0" smtClean="0">
                <a:latin typeface="+mn-lt"/>
                <a:ea typeface="+mn-ea"/>
                <a:cs typeface="+mn-cs"/>
              </a:rPr>
              <a:t>Operations </a:t>
            </a:r>
            <a:r>
              <a:rPr lang="en-US" dirty="0">
                <a:latin typeface="+mn-lt"/>
                <a:ea typeface="+mn-ea"/>
                <a:cs typeface="+mn-cs"/>
              </a:rPr>
              <a:t>using high-temperature dishwashing machines must provide </a:t>
            </a:r>
            <a:r>
              <a:rPr lang="en-US" dirty="0" smtClean="0">
                <a:latin typeface="+mn-lt"/>
                <a:ea typeface="+mn-ea"/>
                <a:cs typeface="+mn-cs"/>
              </a:rPr>
              <a:t>staff</a:t>
            </a:r>
            <a:r>
              <a:rPr lang="en-US" baseline="0" dirty="0" smtClean="0">
                <a:latin typeface="+mn-lt"/>
                <a:ea typeface="+mn-ea"/>
                <a:cs typeface="+mn-cs"/>
              </a:rPr>
              <a:t> </a:t>
            </a:r>
            <a:r>
              <a:rPr lang="en-US" dirty="0" smtClean="0">
                <a:latin typeface="+mn-lt"/>
                <a:ea typeface="+mn-ea"/>
                <a:cs typeface="+mn-cs"/>
              </a:rPr>
              <a:t>with </a:t>
            </a:r>
            <a:r>
              <a:rPr lang="en-US" dirty="0">
                <a:latin typeface="+mn-lt"/>
                <a:ea typeface="+mn-ea"/>
                <a:cs typeface="+mn-cs"/>
              </a:rPr>
              <a:t>an easy and quick way to measure the surface temperatures of items being sanitized</a:t>
            </a:r>
            <a:r>
              <a:rPr lang="en-US" dirty="0" smtClean="0">
                <a:latin typeface="+mn-lt"/>
                <a:ea typeface="+mn-ea"/>
                <a:cs typeface="+mn-cs"/>
              </a:rPr>
              <a:t>.</a:t>
            </a:r>
          </a:p>
          <a:p>
            <a:pPr marL="114300" indent="-114300" eaLnBrk="1" hangingPunct="1">
              <a:lnSpc>
                <a:spcPct val="80000"/>
              </a:lnSpc>
              <a:spcBef>
                <a:spcPct val="50000"/>
              </a:spcBef>
              <a:buSzPct val="80000"/>
              <a:buFontTx/>
              <a:buChar char="•"/>
              <a:defRPr/>
            </a:pPr>
            <a:r>
              <a:rPr lang="en-US" dirty="0" smtClean="0">
                <a:latin typeface="+mn-lt"/>
                <a:ea typeface="+mn-ea"/>
                <a:cs typeface="+mn-cs"/>
              </a:rPr>
              <a:t>The method </a:t>
            </a:r>
            <a:r>
              <a:rPr lang="en-US" dirty="0">
                <a:latin typeface="+mn-lt"/>
                <a:ea typeface="+mn-ea"/>
                <a:cs typeface="+mn-cs"/>
              </a:rPr>
              <a:t>used must provide an irreversible record of the highest temperature reached during the sanitizing rinse. This ensures that the dishwasher can reach correct sanitizing temperatures during operation</a:t>
            </a:r>
            <a:r>
              <a:rPr lang="en-US" dirty="0" smtClean="0">
                <a:latin typeface="+mn-lt"/>
                <a:ea typeface="+mn-ea"/>
                <a:cs typeface="+mn-cs"/>
              </a:rPr>
              <a:t>.</a:t>
            </a:r>
          </a:p>
          <a:p>
            <a:pPr marL="114300" indent="-114300" eaLnBrk="1" hangingPunct="1">
              <a:lnSpc>
                <a:spcPct val="80000"/>
              </a:lnSpc>
              <a:spcBef>
                <a:spcPct val="50000"/>
              </a:spcBef>
              <a:buSzPct val="80000"/>
              <a:buFontTx/>
              <a:buChar char="•"/>
              <a:defRPr/>
            </a:pPr>
            <a:r>
              <a:rPr lang="en-US" dirty="0" smtClean="0">
                <a:latin typeface="+mn-lt"/>
                <a:ea typeface="+mn-ea"/>
                <a:cs typeface="+mn-cs"/>
              </a:rPr>
              <a:t>Maximum </a:t>
            </a:r>
            <a:r>
              <a:rPr lang="en-US" dirty="0">
                <a:latin typeface="+mn-lt"/>
                <a:ea typeface="+mn-ea"/>
                <a:cs typeface="+mn-cs"/>
              </a:rPr>
              <a:t>registering thermometers or heat sensitive tape are good tools for checking temperatures.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8</a:t>
            </a:fld>
            <a:endParaRPr lang="en-US" dirty="0"/>
          </a:p>
        </p:txBody>
      </p:sp>
    </p:spTree>
    <p:extLst>
      <p:ext uri="{BB962C8B-B14F-4D97-AF65-F5344CB8AC3E}">
        <p14:creationId xmlns:p14="http://schemas.microsoft.com/office/powerpoint/2010/main" val="302956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
        <p:nvSpPr>
          <p:cNvPr id="563204" name="Rectangle 3"/>
          <p:cNvSpPr>
            <a:spLocks noGrp="1" noChangeArrowheads="1"/>
          </p:cNvSpPr>
          <p:nvPr>
            <p:ph type="body" idx="1"/>
          </p:nvPr>
        </p:nvSpPr>
        <p:spPr>
          <a:xfrm>
            <a:off x="876300" y="4484688"/>
            <a:ext cx="5607050" cy="46212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3571" tIns="46785" rIns="93571" bIns="46785"/>
          <a:lstStyle/>
          <a:p>
            <a:pPr eaLnBrk="1" hangingPunct="1">
              <a:defRPr/>
            </a:pPr>
            <a:endParaRPr lang="en-US" b="1"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0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7158228"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a:t>
            </a:r>
            <a:r>
              <a:rPr lang="en-US" dirty="0" smtClean="0">
                <a:latin typeface="Arial Narrow" charset="0"/>
              </a:rPr>
              <a:t/>
            </a:r>
            <a:br>
              <a:rPr lang="en-US" dirty="0" smtClean="0">
                <a:latin typeface="Arial Narrow" charset="0"/>
              </a:rPr>
            </a:br>
            <a:r>
              <a:rPr lang="en-US" dirty="0" smtClean="0">
                <a:latin typeface="Arial Narrow" charset="0"/>
              </a:rPr>
              <a:t>contaminated </a:t>
            </a:r>
            <a:r>
              <a:rPr lang="en-US" dirty="0">
                <a:latin typeface="Arial Narrow" charset="0"/>
              </a:rPr>
              <a:t>and keep others from getting </a:t>
            </a:r>
            <a:r>
              <a:rPr lang="en-US" dirty="0" smtClean="0">
                <a:latin typeface="Arial Narrow" charset="0"/>
              </a:rPr>
              <a:t>sick</a:t>
            </a:r>
          </a:p>
          <a:p>
            <a:pPr lvl="1" eaLnBrk="1" hangingPunct="1">
              <a:defRPr/>
            </a:pPr>
            <a:r>
              <a:rPr lang="en-US" dirty="0">
                <a:latin typeface="Arial Narrow"/>
                <a:cs typeface="Arial Narrow"/>
              </a:rPr>
              <a:t>Check with your local regulatory authority regarding </a:t>
            </a:r>
            <a:r>
              <a:rPr lang="en-US" dirty="0" smtClean="0">
                <a:latin typeface="Arial Narrow"/>
                <a:cs typeface="Arial Narrow"/>
              </a:rPr>
              <a:t/>
            </a:r>
            <a:br>
              <a:rPr lang="en-US" dirty="0" smtClean="0">
                <a:latin typeface="Arial Narrow"/>
                <a:cs typeface="Arial Narrow"/>
              </a:rPr>
            </a:br>
            <a:r>
              <a:rPr lang="en-US" dirty="0" smtClean="0">
                <a:latin typeface="Arial Narrow"/>
                <a:cs typeface="Arial Narrow"/>
              </a:rPr>
              <a:t>requirements </a:t>
            </a:r>
            <a:r>
              <a:rPr lang="en-US" dirty="0">
                <a:latin typeface="Arial Narrow"/>
                <a:cs typeface="Arial Narrow"/>
              </a:rPr>
              <a:t>for cleaning up vomit and diarrhea. A </a:t>
            </a:r>
            <a:br>
              <a:rPr lang="en-US" dirty="0">
                <a:latin typeface="Arial Narrow"/>
                <a:cs typeface="Arial Narrow"/>
              </a:rPr>
            </a:br>
            <a:r>
              <a:rPr lang="en-US" dirty="0">
                <a:latin typeface="Arial Narrow"/>
                <a:cs typeface="Arial Narrow"/>
              </a:rPr>
              <a:t>written cleanup plan may be required. </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10-10</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153369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10-11</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2547654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cs typeface="+mn-cs"/>
              </a:rPr>
              <a:t>Develop a plan for cleaning up vomit and diarrhea: </a:t>
            </a:r>
            <a:endParaRPr lang="en-US" sz="1800" i="1" dirty="0">
              <a:latin typeface="Arial Narrow" charset="0"/>
              <a:cs typeface="+mn-cs"/>
            </a:endParaRPr>
          </a:p>
          <a:p>
            <a:pPr lvl="1" eaLnBrk="1" hangingPunct="1">
              <a:defRPr/>
            </a:pPr>
            <a:r>
              <a:rPr lang="en-US" dirty="0">
                <a:latin typeface="Arial Narrow" charset="0"/>
              </a:rPr>
              <a:t>How staff will be notified of the correct procedures for containing, cleaning, and disinfecting these substances</a:t>
            </a:r>
          </a:p>
          <a:p>
            <a:pPr lvl="1" eaLnBrk="1" hangingPunct="1">
              <a:defRPr/>
            </a:pPr>
            <a:r>
              <a:rPr lang="en-US" dirty="0">
                <a:latin typeface="Arial Narrow" charset="0"/>
              </a:rPr>
              <a:t>How 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10-12</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val="131592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10-13</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val="1020098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dirty="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10-2</a:t>
            </a:r>
          </a:p>
        </p:txBody>
      </p:sp>
      <p:graphicFrame>
        <p:nvGraphicFramePr>
          <p:cNvPr id="7" name="Group 3"/>
          <p:cNvGraphicFramePr>
            <a:graphicFrameLocks/>
          </p:cNvGraphicFramePr>
          <p:nvPr>
            <p:extLst>
              <p:ext uri="{D42A27DB-BD31-4B8C-83A1-F6EECF244321}">
                <p14:modId xmlns:p14="http://schemas.microsoft.com/office/powerpoint/2010/main" val="4167406901"/>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28533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val="1466548174"/>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latin typeface="Arial Narrow" charset="0"/>
                <a:cs typeface="+mj-cs"/>
              </a:rPr>
              <a:t>Guidelines for the Effective Use of Sanitizers</a:t>
            </a:r>
            <a:endParaRPr lang="en-US" dirty="0">
              <a:latin typeface="Arial Narrow" charset="0"/>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10-3</a:t>
            </a:r>
          </a:p>
        </p:txBody>
      </p:sp>
    </p:spTree>
    <p:extLst>
      <p:ext uri="{BB962C8B-B14F-4D97-AF65-F5344CB8AC3E}">
        <p14:creationId xmlns:p14="http://schemas.microsoft.com/office/powerpoint/2010/main" val="1780709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68" y="2080975"/>
            <a:ext cx="1952487" cy="1023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944" y="2080975"/>
            <a:ext cx="1952487" cy="10237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2788" y="2082675"/>
            <a:ext cx="1958975" cy="102029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5367" y="4253700"/>
            <a:ext cx="1952487" cy="10237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441" y="4253700"/>
            <a:ext cx="1952487" cy="1023700"/>
          </a:xfrm>
          <a:prstGeom prst="rect">
            <a:avLst/>
          </a:prstGeom>
        </p:spPr>
      </p:pic>
    </p:spTree>
    <p:extLst>
      <p:ext uri="{BB962C8B-B14F-4D97-AF65-F5344CB8AC3E}">
        <p14:creationId xmlns:p14="http://schemas.microsoft.com/office/powerpoint/2010/main" val="150933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413782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70" y="1243013"/>
            <a:ext cx="2099716" cy="1886083"/>
          </a:xfrm>
          <a:prstGeom prst="rect">
            <a:avLst/>
          </a:prstGeom>
        </p:spPr>
      </p:pic>
    </p:spTree>
    <p:extLst>
      <p:ext uri="{BB962C8B-B14F-4D97-AF65-F5344CB8AC3E}">
        <p14:creationId xmlns:p14="http://schemas.microsoft.com/office/powerpoint/2010/main" val="2242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10-7</a:t>
            </a:r>
          </a:p>
        </p:txBody>
      </p:sp>
    </p:spTree>
    <p:extLst>
      <p:ext uri="{BB962C8B-B14F-4D97-AF65-F5344CB8AC3E}">
        <p14:creationId xmlns:p14="http://schemas.microsoft.com/office/powerpoint/2010/main" val="363937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Monitoring High Temperature Dishwashing </a:t>
            </a:r>
            <a:r>
              <a:rPr lang="en-US" dirty="0" smtClean="0"/>
              <a:t>Machines</a:t>
            </a:r>
            <a:endParaRPr lang="en-US" dirty="0"/>
          </a:p>
        </p:txBody>
      </p:sp>
      <p:sp>
        <p:nvSpPr>
          <p:cNvPr id="3" name="Content Placeholder 2"/>
          <p:cNvSpPr>
            <a:spLocks noGrp="1"/>
          </p:cNvSpPr>
          <p:nvPr>
            <p:ph idx="1"/>
          </p:nvPr>
        </p:nvSpPr>
        <p:spPr/>
        <p:txBody>
          <a:bodyPr/>
          <a:lstStyle/>
          <a:p>
            <a:pPr marL="0" lvl="1" indent="0">
              <a:buNone/>
            </a:pPr>
            <a:r>
              <a:rPr lang="en-US" sz="2400" b="1" dirty="0">
                <a:solidFill>
                  <a:srgbClr val="005CAB"/>
                </a:solidFill>
              </a:rPr>
              <a:t>When using high-temperature dishwashing machines, provide staff with tools to check the temperature of the items being sanitized.</a:t>
            </a:r>
          </a:p>
          <a:p>
            <a:pPr marL="0" lvl="1" indent="0">
              <a:buNone/>
            </a:pPr>
            <a:r>
              <a:rPr lang="en-US" sz="2400" b="1" dirty="0">
                <a:solidFill>
                  <a:srgbClr val="005CAB"/>
                </a:solidFill>
              </a:rPr>
              <a:t>Options include:</a:t>
            </a:r>
          </a:p>
          <a:p>
            <a:pPr lvl="1"/>
            <a:r>
              <a:rPr lang="en-US" dirty="0"/>
              <a:t>Maximum registering thermometers</a:t>
            </a:r>
          </a:p>
          <a:p>
            <a:pPr lvl="1"/>
            <a:r>
              <a:rPr lang="en-US" dirty="0"/>
              <a:t>Temperature sensitive tape</a:t>
            </a:r>
          </a:p>
          <a:p>
            <a:endParaRPr lang="en-US" dirty="0"/>
          </a:p>
        </p:txBody>
      </p:sp>
      <p:sp>
        <p:nvSpPr>
          <p:cNvPr id="4" name="Text Box 9"/>
          <p:cNvSpPr txBox="1">
            <a:spLocks noChangeArrowheads="1"/>
          </p:cNvSpPr>
          <p:nvPr/>
        </p:nvSpPr>
        <p:spPr bwMode="auto">
          <a:xfrm>
            <a:off x="0" y="6581001"/>
            <a:ext cx="571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spTree>
    <p:extLst>
      <p:ext uri="{BB962C8B-B14F-4D97-AF65-F5344CB8AC3E}">
        <p14:creationId xmlns:p14="http://schemas.microsoft.com/office/powerpoint/2010/main" val="409467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a:t>
            </a:r>
            <a:r>
              <a:rPr lang="en-US" dirty="0" smtClean="0">
                <a:solidFill>
                  <a:schemeClr val="tx1"/>
                </a:solidFill>
              </a:rPr>
              <a:t>˚</a:t>
            </a:r>
            <a:r>
              <a:rPr lang="en-US" dirty="0">
                <a:solidFill>
                  <a:schemeClr val="tx1"/>
                </a:solidFill>
              </a:rPr>
              <a:t>F</a:t>
            </a:r>
            <a:r>
              <a:rPr lang="en-US" dirty="0" smtClean="0">
                <a:solidFill>
                  <a:schemeClr val="tx1"/>
                </a:solidFill>
                <a:latin typeface="Arial Narrow" charset="0"/>
              </a:rPr>
              <a:t> </a:t>
            </a:r>
            <a:r>
              <a:rPr lang="en-US" dirty="0">
                <a:solidFill>
                  <a:schemeClr val="tx1"/>
                </a:solidFill>
                <a:latin typeface="Arial Narrow" charset="0"/>
              </a:rPr>
              <a:t>(</a:t>
            </a:r>
            <a:r>
              <a:rPr lang="en-US" dirty="0" smtClean="0">
                <a:solidFill>
                  <a:schemeClr val="tx1"/>
                </a:solidFill>
                <a:latin typeface="Arial Narrow" charset="0"/>
              </a:rPr>
              <a:t>43</a:t>
            </a:r>
            <a:r>
              <a:rPr lang="en-US" dirty="0" smtClean="0">
                <a:solidFill>
                  <a:schemeClr val="tx1"/>
                </a:solidFill>
              </a:rPr>
              <a:t>˚C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dirty="0"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10-9</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11470637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18110</TotalTime>
  <Words>1593</Words>
  <Application>Microsoft Office PowerPoint</Application>
  <PresentationFormat>On-screen Show (4:3)</PresentationFormat>
  <Paragraphs>179</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3_SS5e_08_16hr</vt:lpstr>
      <vt:lpstr>4_SS5e_08_16hr</vt:lpstr>
      <vt:lpstr>PowerPoint Presentation</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Monitoring High Temperature Dishwashing Machines</vt:lpstr>
      <vt:lpstr>Manual Dishwashing</vt:lpstr>
      <vt:lpstr>Cleaning and Sanitizing in the Operation</vt:lpstr>
      <vt:lpstr>Cleaning and Sanitizing in the Operation</vt:lpstr>
      <vt:lpstr>Cleaning and Sanitizing in the Operation</vt:lpstr>
      <vt:lpstr>Cleaning and Sanitizing in the Operation</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2384</cp:revision>
  <cp:lastPrinted>2012-03-16T18:45:25Z</cp:lastPrinted>
  <dcterms:created xsi:type="dcterms:W3CDTF">2006-02-24T04:29:02Z</dcterms:created>
  <dcterms:modified xsi:type="dcterms:W3CDTF">2014-07-08T22:21:15Z</dcterms:modified>
</cp:coreProperties>
</file>