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EEE6E-6AC4-4633-9D10-0723C544DADE}"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DA7D6-1069-4070-9472-830149AA4870}" type="slidenum">
              <a:rPr lang="en-US" smtClean="0"/>
              <a:t>‹#›</a:t>
            </a:fld>
            <a:endParaRPr lang="en-US"/>
          </a:p>
        </p:txBody>
      </p:sp>
    </p:spTree>
    <p:extLst>
      <p:ext uri="{BB962C8B-B14F-4D97-AF65-F5344CB8AC3E}">
        <p14:creationId xmlns:p14="http://schemas.microsoft.com/office/powerpoint/2010/main" val="17870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
        <p:nvSpPr>
          <p:cNvPr id="6410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4410EF38-D43D-CB45-AB24-4FFA7F379CA3}" type="slidenum">
              <a:rPr lang="en-US">
                <a:solidFill>
                  <a:prstClr val="black"/>
                </a:solidFill>
                <a:latin typeface="Arial" charset="0"/>
                <a:ea typeface="ＭＳ Ｐゴシック" charset="0"/>
                <a:cs typeface="ＭＳ Ｐゴシック" charset="0"/>
              </a:rPr>
              <a:pPr/>
              <a:t>1</a:t>
            </a:fld>
            <a:endParaRPr lang="en-US">
              <a:solidFill>
                <a:prstClr val="black"/>
              </a:solidFill>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rPr lang="en-US" b="1" dirty="0">
                <a:latin typeface="Calibri" charset="0"/>
              </a:rPr>
              <a:t>Instructor Notes</a:t>
            </a:r>
          </a:p>
          <a:p>
            <a:r>
              <a:rPr lang="en-US" dirty="0">
                <a:latin typeface="Calibri" charset="0"/>
              </a:rPr>
              <a:t>Some jurisdictions allow food handlers to refill take-home containers brought back by a customer with food and beverages. Take-home containers can be refilled if they meet these conditions</a:t>
            </a:r>
            <a:r>
              <a:rPr lang="en-US" dirty="0" smtClean="0">
                <a:latin typeface="Calibri" charset="0"/>
              </a:rPr>
              <a:t>. </a:t>
            </a:r>
            <a:endParaRPr lang="en-US" dirty="0">
              <a:latin typeface="Calibri" charset="0"/>
            </a:endParaRPr>
          </a:p>
          <a:p>
            <a:pPr>
              <a:buFontTx/>
              <a:buChar char="•"/>
            </a:pPr>
            <a:r>
              <a:rPr lang="en-US" dirty="0">
                <a:latin typeface="Calibri" charset="0"/>
              </a:rPr>
              <a:t>They were designed to be reused</a:t>
            </a:r>
          </a:p>
          <a:p>
            <a:pPr>
              <a:buFontTx/>
              <a:buChar char="•"/>
            </a:pPr>
            <a:r>
              <a:rPr lang="en-US" dirty="0">
                <a:latin typeface="Calibri" charset="0"/>
              </a:rPr>
              <a:t>They were provided to the customer by the operation</a:t>
            </a:r>
          </a:p>
          <a:p>
            <a:pPr>
              <a:buFontTx/>
              <a:buChar char="•"/>
            </a:pPr>
            <a:r>
              <a:rPr lang="en-US" dirty="0">
                <a:latin typeface="Calibri" charset="0"/>
              </a:rPr>
              <a:t>They are cleaned and sanitized correctly </a:t>
            </a:r>
          </a:p>
          <a:p>
            <a:endParaRPr lang="en-US" dirty="0">
              <a:latin typeface="Times New Roman" charset="0"/>
            </a:endParaRPr>
          </a:p>
        </p:txBody>
      </p:sp>
      <p:sp>
        <p:nvSpPr>
          <p:cNvPr id="6502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B348A32-F0BD-4A49-81E6-A118F0AE38C0}" type="slidenum">
              <a:rPr lang="en-US">
                <a:solidFill>
                  <a:prstClr val="black"/>
                </a:solidFill>
                <a:latin typeface="Arial" charset="0"/>
              </a:rPr>
              <a:pPr/>
              <a:t>10</a:t>
            </a:fld>
            <a:endParaRPr lang="en-US">
              <a:solidFill>
                <a:prstClr val="black"/>
              </a:solidFill>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0A29DE6-E2DD-B748-932F-460F9750D47B}" type="slidenum">
              <a:rPr lang="en-US">
                <a:solidFill>
                  <a:prstClr val="black"/>
                </a:solidFill>
                <a:latin typeface="Arial" charset="0"/>
                <a:ea typeface="ＭＳ Ｐゴシック" charset="0"/>
                <a:cs typeface="ＭＳ Ｐゴシック" charset="0"/>
              </a:rPr>
              <a:pPr/>
              <a:t>100</a:t>
            </a:fld>
            <a:endParaRPr lang="en-US" dirty="0">
              <a:solidFill>
                <a:prstClr val="black"/>
              </a:solidFill>
              <a:latin typeface="Arial" charset="0"/>
              <a:ea typeface="ＭＳ Ｐゴシック" charset="0"/>
              <a:cs typeface="ＭＳ Ｐゴシック" charset="0"/>
            </a:endParaRPr>
          </a:p>
        </p:txBody>
      </p:sp>
      <p:sp>
        <p:nvSpPr>
          <p:cNvPr id="742403" name="Rectangle 2"/>
          <p:cNvSpPr>
            <a:spLocks noGrp="1" noRot="1" noChangeAspect="1" noChangeArrowheads="1" noTextEdit="1"/>
          </p:cNvSpPr>
          <p:nvPr>
            <p:ph type="sldImg"/>
          </p:nvPr>
        </p:nvSpPr>
        <p:spPr>
          <a:xfrm>
            <a:off x="1144588" y="685800"/>
            <a:ext cx="4572000" cy="3429000"/>
          </a:xfrm>
          <a:ln/>
        </p:spPr>
      </p:sp>
      <p:sp>
        <p:nvSpPr>
          <p:cNvPr id="569348" name="Rectangle 3"/>
          <p:cNvSpPr>
            <a:spLocks noGrp="1" noChangeArrowheads="1"/>
          </p:cNvSpPr>
          <p:nvPr>
            <p:ph type="body" idx="1"/>
          </p:nvPr>
        </p:nvSpPr>
        <p:spPr>
          <a:xfrm>
            <a:off x="857250" y="4395555"/>
            <a:ext cx="5314329" cy="4223790"/>
          </a:xfrm>
        </p:spPr>
        <p:txBody>
          <a:bodyPr lIns="91821" tIns="45910" rIns="91821" bIns="45910"/>
          <a:lstStyle/>
          <a:p>
            <a:pPr marL="112163" indent="-112163">
              <a:spcBef>
                <a:spcPct val="50000"/>
              </a:spcBef>
              <a:defRPr/>
            </a:pPr>
            <a:r>
              <a:rPr lang="en-US" dirty="0" smtClean="0">
                <a:ea typeface="+mn-ea"/>
              </a:rPr>
              <a:t> </a:t>
            </a:r>
            <a:r>
              <a:rPr lang="en-US" b="1" dirty="0" smtClean="0">
                <a:ea typeface="+mn-ea"/>
              </a:rPr>
              <a:t>Instructor Notes</a:t>
            </a:r>
            <a:endParaRPr lang="en-US" dirty="0" smtClean="0">
              <a:ea typeface="+mn-ea"/>
            </a:endParaRPr>
          </a:p>
          <a:p>
            <a:pPr marL="112163" indent="-112163">
              <a:buFontTx/>
              <a:buChar char="•"/>
              <a:defRPr/>
            </a:pPr>
            <a:r>
              <a:rPr lang="en-US" dirty="0" smtClean="0">
                <a:ea typeface="+mn-ea"/>
              </a:rPr>
              <a:t>Once utensils, tableware, and equipment have been cleaned and sanitized, they must be stored in a way that will protect them from contamination.</a:t>
            </a:r>
          </a:p>
          <a:p>
            <a:pPr marL="112163" indent="-112163">
              <a:buFontTx/>
              <a:buChar char="•"/>
              <a:defRPr/>
            </a:pPr>
            <a:r>
              <a:rPr lang="en-US" dirty="0" smtClean="0">
                <a:ea typeface="+mn-ea"/>
              </a:rPr>
              <a:t>Tableware and utensils should be protected from dirt and moisture.</a:t>
            </a:r>
          </a:p>
          <a:p>
            <a:pPr>
              <a:defRPr/>
            </a:pPr>
            <a:endParaRPr lang="en-US" dirty="0" smtClean="0">
              <a:ea typeface="+mn-ea"/>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7287F30-1C75-5C40-8983-B54FD2B49A19}" type="slidenum">
              <a:rPr lang="en-US">
                <a:solidFill>
                  <a:prstClr val="black"/>
                </a:solidFill>
                <a:latin typeface="Arial" charset="0"/>
                <a:ea typeface="ＭＳ Ｐゴシック" charset="0"/>
                <a:cs typeface="ＭＳ Ｐゴシック" charset="0"/>
              </a:rPr>
              <a:pPr/>
              <a:t>101</a:t>
            </a:fld>
            <a:endParaRPr lang="en-US" dirty="0">
              <a:solidFill>
                <a:prstClr val="black"/>
              </a:solidFill>
              <a:latin typeface="Arial" charset="0"/>
              <a:ea typeface="ＭＳ Ｐゴシック" charset="0"/>
              <a:cs typeface="ＭＳ Ｐゴシック" charset="0"/>
            </a:endParaRPr>
          </a:p>
        </p:txBody>
      </p:sp>
      <p:sp>
        <p:nvSpPr>
          <p:cNvPr id="74342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39D46A4-3D18-A147-962C-91247C0F2EEC}" type="slidenum">
              <a:rPr lang="en-US">
                <a:solidFill>
                  <a:prstClr val="black"/>
                </a:solidFill>
                <a:latin typeface="Arial" charset="0"/>
                <a:ea typeface="ＭＳ Ｐゴシック" charset="0"/>
                <a:cs typeface="ＭＳ Ｐゴシック" charset="0"/>
              </a:rPr>
              <a:pPr/>
              <a:t>102</a:t>
            </a:fld>
            <a:endParaRPr lang="en-US" dirty="0">
              <a:solidFill>
                <a:prstClr val="black"/>
              </a:solidFill>
              <a:latin typeface="Arial" charset="0"/>
              <a:ea typeface="ＭＳ Ｐゴシック" charset="0"/>
              <a:cs typeface="ＭＳ Ｐゴシック" charset="0"/>
            </a:endParaRPr>
          </a:p>
        </p:txBody>
      </p:sp>
      <p:sp>
        <p:nvSpPr>
          <p:cNvPr id="744451"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2E9873E-C7E8-4B43-8871-214529CD24D5}" type="slidenum">
              <a:rPr lang="en-US">
                <a:solidFill>
                  <a:prstClr val="black"/>
                </a:solidFill>
                <a:latin typeface="Arial" charset="0"/>
                <a:ea typeface="ＭＳ Ｐゴシック" charset="0"/>
                <a:cs typeface="ＭＳ Ｐゴシック" charset="0"/>
              </a:rPr>
              <a:pPr/>
              <a:t>103</a:t>
            </a:fld>
            <a:endParaRPr lang="en-US" dirty="0">
              <a:solidFill>
                <a:prstClr val="black"/>
              </a:solidFill>
              <a:latin typeface="Arial" charset="0"/>
              <a:ea typeface="ＭＳ Ｐゴシック" charset="0"/>
              <a:cs typeface="ＭＳ Ｐゴシック" charset="0"/>
            </a:endParaRPr>
          </a:p>
        </p:txBody>
      </p:sp>
      <p:sp>
        <p:nvSpPr>
          <p:cNvPr id="745475" name="Rectangle 2"/>
          <p:cNvSpPr>
            <a:spLocks noGrp="1" noRot="1" noChangeAspect="1" noChangeArrowheads="1" noTextEdit="1"/>
          </p:cNvSpPr>
          <p:nvPr>
            <p:ph type="sldImg"/>
          </p:nvPr>
        </p:nvSpPr>
        <p:spPr>
          <a:xfrm>
            <a:off x="1144588" y="685800"/>
            <a:ext cx="4572000" cy="3429000"/>
          </a:xfrm>
          <a:ln/>
        </p:spPr>
      </p:sp>
      <p:sp>
        <p:nvSpPr>
          <p:cNvPr id="745476" name="TextBox 1"/>
          <p:cNvSpPr txBox="1">
            <a:spLocks noChangeArrowheads="1"/>
          </p:cNvSpPr>
          <p:nvPr/>
        </p:nvSpPr>
        <p:spPr bwMode="auto">
          <a:xfrm>
            <a:off x="857250" y="4347147"/>
            <a:ext cx="4696239"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a:defRPr sz="1200">
                <a:solidFill>
                  <a:schemeClr val="tx1"/>
                </a:solidFill>
                <a:latin typeface="Times New Roman" charset="0"/>
                <a:ea typeface="ヒラギノ角ゴ Pro W3" charset="0"/>
              </a:defRPr>
            </a:lvl1pPr>
            <a:lvl2pPr marL="742950" indent="-285750">
              <a:defRPr sz="1200">
                <a:solidFill>
                  <a:schemeClr val="tx1"/>
                </a:solidFill>
                <a:latin typeface="Times New Roman" charset="0"/>
                <a:ea typeface="ヒラギノ角ゴ Pro W3" charset="0"/>
              </a:defRPr>
            </a:lvl2pPr>
            <a:lvl3pPr marL="1143000" indent="-228600">
              <a:defRPr sz="1200">
                <a:solidFill>
                  <a:schemeClr val="tx1"/>
                </a:solidFill>
                <a:latin typeface="Times New Roman" charset="0"/>
                <a:ea typeface="ヒラギノ角ゴ Pro W3" charset="0"/>
              </a:defRPr>
            </a:lvl3pPr>
            <a:lvl4pPr marL="1600200" indent="-228600">
              <a:defRPr sz="1200">
                <a:solidFill>
                  <a:schemeClr val="tx1"/>
                </a:solidFill>
                <a:latin typeface="Times New Roman" charset="0"/>
                <a:ea typeface="ヒラギノ角ゴ Pro W3" charset="0"/>
              </a:defRPr>
            </a:lvl4pPr>
            <a:lvl5pPr marL="2057400" indent="-228600">
              <a:defRPr sz="1200">
                <a:solidFill>
                  <a:schemeClr val="tx1"/>
                </a:solidFill>
                <a:latin typeface="Times New Roman" charset="0"/>
                <a:ea typeface="ヒラギノ角ゴ Pro W3" charset="0"/>
              </a:defRPr>
            </a:lvl5pPr>
            <a:lvl6pPr marL="2514600" indent="-228600" eaLnBrk="0" fontAlgn="base" hangingPunct="0">
              <a:spcBef>
                <a:spcPct val="30000"/>
              </a:spcBef>
              <a:spcAft>
                <a:spcPct val="0"/>
              </a:spcAft>
              <a:defRPr sz="1200">
                <a:solidFill>
                  <a:schemeClr val="tx1"/>
                </a:solidFill>
                <a:latin typeface="Times New Roman" charset="0"/>
                <a:ea typeface="ヒラギノ角ゴ Pro W3" charset="0"/>
              </a:defRPr>
            </a:lvl6pPr>
            <a:lvl7pPr marL="2971800" indent="-228600" eaLnBrk="0" fontAlgn="base" hangingPunct="0">
              <a:spcBef>
                <a:spcPct val="30000"/>
              </a:spcBef>
              <a:spcAft>
                <a:spcPct val="0"/>
              </a:spcAft>
              <a:defRPr sz="1200">
                <a:solidFill>
                  <a:schemeClr val="tx1"/>
                </a:solidFill>
                <a:latin typeface="Times New Roman" charset="0"/>
                <a:ea typeface="ヒラギノ角ゴ Pro W3" charset="0"/>
              </a:defRPr>
            </a:lvl7pPr>
            <a:lvl8pPr marL="3429000" indent="-228600" eaLnBrk="0" fontAlgn="base" hangingPunct="0">
              <a:spcBef>
                <a:spcPct val="30000"/>
              </a:spcBef>
              <a:spcAft>
                <a:spcPct val="0"/>
              </a:spcAft>
              <a:defRPr sz="1200">
                <a:solidFill>
                  <a:schemeClr val="tx1"/>
                </a:solidFill>
                <a:latin typeface="Times New Roman" charset="0"/>
                <a:ea typeface="ヒラギノ角ゴ Pro W3" charset="0"/>
              </a:defRPr>
            </a:lvl8pPr>
            <a:lvl9pPr marL="3886200" indent="-228600" eaLnBrk="0" fontAlgn="base" hangingPunct="0">
              <a:spcBef>
                <a:spcPct val="30000"/>
              </a:spcBef>
              <a:spcAft>
                <a:spcPct val="0"/>
              </a:spcAft>
              <a:defRPr sz="1200">
                <a:solidFill>
                  <a:schemeClr val="tx1"/>
                </a:solidFill>
                <a:latin typeface="Times New Roman" charset="0"/>
                <a:ea typeface="ヒラギノ角ゴ Pro W3" charset="0"/>
              </a:defRPr>
            </a:lvl9pPr>
          </a:lstStyle>
          <a:p>
            <a:pPr fontAlgn="base">
              <a:spcBef>
                <a:spcPct val="0"/>
              </a:spcBef>
              <a:spcAft>
                <a:spcPct val="0"/>
              </a:spcAft>
            </a:pPr>
            <a:r>
              <a:rPr lang="en-US" b="1" dirty="0">
                <a:solidFill>
                  <a:prstClr val="black"/>
                </a:solidFill>
                <a:ea typeface="ＭＳ Ｐゴシック" charset="0"/>
                <a:cs typeface="Times New Roman" charset="0"/>
              </a:rPr>
              <a:t>Instructor Notes</a:t>
            </a:r>
            <a:endParaRPr lang="en-US" dirty="0">
              <a:solidFill>
                <a:prstClr val="black"/>
              </a:solidFill>
              <a:ea typeface="ＭＳ Ｐゴシック" charset="0"/>
              <a:cs typeface="Times New Roman" charset="0"/>
            </a:endParaRPr>
          </a:p>
          <a:p>
            <a:pPr fontAlgn="base">
              <a:spcBef>
                <a:spcPct val="0"/>
              </a:spcBef>
              <a:spcAft>
                <a:spcPct val="0"/>
              </a:spcAft>
              <a:buFontTx/>
              <a:buChar char="•"/>
            </a:pPr>
            <a:r>
              <a:rPr lang="en-US" dirty="0">
                <a:solidFill>
                  <a:prstClr val="black"/>
                </a:solidFill>
                <a:ea typeface="ＭＳ Ｐゴシック" charset="0"/>
                <a:cs typeface="Times New Roman" charset="0"/>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a:t>
            </a:r>
          </a:p>
        </p:txBody>
      </p:sp>
      <p:sp>
        <p:nvSpPr>
          <p:cNvPr id="745477"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b="1" dirty="0">
                <a:latin typeface="Times New Roman" charset="0"/>
              </a:rPr>
              <a:t>Instructor notes:</a:t>
            </a:r>
          </a:p>
          <a:p>
            <a:r>
              <a:rPr lang="en-US" dirty="0">
                <a:latin typeface="Times New Roman" charset="0"/>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Many jurisdictions require a written cleanup plan.</a:t>
            </a:r>
          </a:p>
          <a:p>
            <a:endParaRPr lang="en-US" dirty="0">
              <a:latin typeface="Times New Roman" charset="0"/>
            </a:endParaRPr>
          </a:p>
          <a:p>
            <a:endParaRPr lang="en-US" dirty="0">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C8DE07B-BF2A-9146-86F1-04E46FBB5E32}" type="slidenum">
              <a:rPr lang="en-US">
                <a:solidFill>
                  <a:prstClr val="black"/>
                </a:solidFill>
                <a:latin typeface="Arial" charset="0"/>
                <a:ea typeface="ＭＳ Ｐゴシック" charset="0"/>
                <a:cs typeface="ＭＳ Ｐゴシック" charset="0"/>
              </a:rPr>
              <a:pPr/>
              <a:t>104</a:t>
            </a:fld>
            <a:endParaRPr lang="en-US" dirty="0">
              <a:solidFill>
                <a:prstClr val="black"/>
              </a:solidFill>
              <a:latin typeface="Arial" charset="0"/>
              <a:ea typeface="ＭＳ Ｐゴシック" charset="0"/>
              <a:cs typeface="ＭＳ Ｐゴシック" charset="0"/>
            </a:endParaRPr>
          </a:p>
        </p:txBody>
      </p:sp>
      <p:sp>
        <p:nvSpPr>
          <p:cNvPr id="746499" name="Rectangle 2"/>
          <p:cNvSpPr>
            <a:spLocks noGrp="1" noRot="1" noChangeAspect="1" noChangeArrowheads="1" noTextEdit="1"/>
          </p:cNvSpPr>
          <p:nvPr>
            <p:ph type="sldImg"/>
          </p:nvPr>
        </p:nvSpPr>
        <p:spPr>
          <a:xfrm>
            <a:off x="1144588" y="685800"/>
            <a:ext cx="4572000" cy="3429000"/>
          </a:xfrm>
          <a:ln/>
        </p:spPr>
      </p:sp>
      <p:sp>
        <p:nvSpPr>
          <p:cNvPr id="2" name="TextBox 1"/>
          <p:cNvSpPr txBox="1"/>
          <p:nvPr/>
        </p:nvSpPr>
        <p:spPr>
          <a:xfrm>
            <a:off x="857250" y="4347148"/>
            <a:ext cx="5031685" cy="3229927"/>
          </a:xfrm>
          <a:prstGeom prst="rect">
            <a:avLst/>
          </a:prstGeom>
          <a:noFill/>
        </p:spPr>
        <p:txBody>
          <a:bodyPr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endParaRPr lang="en-US" sz="1200" dirty="0">
              <a:solidFill>
                <a:prstClr val="black"/>
              </a:solidFill>
              <a:latin typeface="Times New Roman" pitchFamily="18" charset="0"/>
              <a:cs typeface="Times New Roman" pitchFamily="18" charset="0"/>
            </a:endParaRP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There are several things to think about when developing a plan for cleaning up vomit and diarrhea.</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you will contain liquid and airborne substances, and remove</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them from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you will clean, sanitize, and disinfect surfaces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to throw away food that may have been contaminated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What equipment is needed to clean up these substances, and how it will be cleaned and disinfected after use</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a food handler must wear personal protective equipment</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staff will be notified of the correct procedures for</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containing, cleaning, and disinfecting these substances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to segregate contaminated areas from other areas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When staff must be restricted from working with or around food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or excluded from working in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sick customers will be quickly removed from the operation</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How the cleaning plan will be implemented</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A44BEED-9982-434E-95E5-144EC5B5625E}" type="slidenum">
              <a:rPr lang="en-US">
                <a:solidFill>
                  <a:prstClr val="black"/>
                </a:solidFill>
                <a:latin typeface="Arial" charset="0"/>
                <a:ea typeface="ＭＳ Ｐゴシック" charset="0"/>
                <a:cs typeface="ＭＳ Ｐゴシック" charset="0"/>
              </a:rPr>
              <a:pPr/>
              <a:t>105</a:t>
            </a:fld>
            <a:endParaRPr lang="en-US" dirty="0">
              <a:solidFill>
                <a:prstClr val="black"/>
              </a:solidFill>
              <a:latin typeface="Arial" charset="0"/>
              <a:ea typeface="ＭＳ Ｐゴシック" charset="0"/>
              <a:cs typeface="ＭＳ Ｐゴシック" charset="0"/>
            </a:endParaRPr>
          </a:p>
        </p:txBody>
      </p:sp>
      <p:sp>
        <p:nvSpPr>
          <p:cNvPr id="747523" name="Rectangle 2"/>
          <p:cNvSpPr>
            <a:spLocks noGrp="1" noRot="1" noChangeAspect="1" noChangeArrowheads="1" noTextEdit="1"/>
          </p:cNvSpPr>
          <p:nvPr>
            <p:ph type="sldImg"/>
          </p:nvPr>
        </p:nvSpPr>
        <p:spPr>
          <a:xfrm>
            <a:off x="1144588" y="685800"/>
            <a:ext cx="4572000" cy="3429000"/>
          </a:xfrm>
          <a:ln/>
        </p:spPr>
      </p:sp>
      <p:sp>
        <p:nvSpPr>
          <p:cNvPr id="747524" name="TextBox 1"/>
          <p:cNvSpPr txBox="1">
            <a:spLocks noChangeArrowheads="1"/>
          </p:cNvSpPr>
          <p:nvPr/>
        </p:nvSpPr>
        <p:spPr bwMode="auto">
          <a:xfrm>
            <a:off x="857250" y="4347147"/>
            <a:ext cx="5031685" cy="41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a:defRPr sz="1200">
                <a:solidFill>
                  <a:schemeClr val="tx1"/>
                </a:solidFill>
                <a:latin typeface="Times New Roman" charset="0"/>
                <a:ea typeface="ヒラギノ角ゴ Pro W3" charset="0"/>
              </a:defRPr>
            </a:lvl1pPr>
            <a:lvl2pPr marL="742950" indent="-285750">
              <a:defRPr sz="1200">
                <a:solidFill>
                  <a:schemeClr val="tx1"/>
                </a:solidFill>
                <a:latin typeface="Times New Roman" charset="0"/>
                <a:ea typeface="ヒラギノ角ゴ Pro W3" charset="0"/>
              </a:defRPr>
            </a:lvl2pPr>
            <a:lvl3pPr marL="1143000" indent="-228600">
              <a:defRPr sz="1200">
                <a:solidFill>
                  <a:schemeClr val="tx1"/>
                </a:solidFill>
                <a:latin typeface="Times New Roman" charset="0"/>
                <a:ea typeface="ヒラギノ角ゴ Pro W3" charset="0"/>
              </a:defRPr>
            </a:lvl3pPr>
            <a:lvl4pPr marL="1600200" indent="-228600">
              <a:defRPr sz="1200">
                <a:solidFill>
                  <a:schemeClr val="tx1"/>
                </a:solidFill>
                <a:latin typeface="Times New Roman" charset="0"/>
                <a:ea typeface="ヒラギノ角ゴ Pro W3" charset="0"/>
              </a:defRPr>
            </a:lvl4pPr>
            <a:lvl5pPr marL="2057400" indent="-228600">
              <a:defRPr sz="1200">
                <a:solidFill>
                  <a:schemeClr val="tx1"/>
                </a:solidFill>
                <a:latin typeface="Times New Roman" charset="0"/>
                <a:ea typeface="ヒラギノ角ゴ Pro W3" charset="0"/>
              </a:defRPr>
            </a:lvl5pPr>
            <a:lvl6pPr marL="2514600" indent="-228600" eaLnBrk="0" fontAlgn="base" hangingPunct="0">
              <a:spcBef>
                <a:spcPct val="30000"/>
              </a:spcBef>
              <a:spcAft>
                <a:spcPct val="0"/>
              </a:spcAft>
              <a:defRPr sz="1200">
                <a:solidFill>
                  <a:schemeClr val="tx1"/>
                </a:solidFill>
                <a:latin typeface="Times New Roman" charset="0"/>
                <a:ea typeface="ヒラギノ角ゴ Pro W3" charset="0"/>
              </a:defRPr>
            </a:lvl6pPr>
            <a:lvl7pPr marL="2971800" indent="-228600" eaLnBrk="0" fontAlgn="base" hangingPunct="0">
              <a:spcBef>
                <a:spcPct val="30000"/>
              </a:spcBef>
              <a:spcAft>
                <a:spcPct val="0"/>
              </a:spcAft>
              <a:defRPr sz="1200">
                <a:solidFill>
                  <a:schemeClr val="tx1"/>
                </a:solidFill>
                <a:latin typeface="Times New Roman" charset="0"/>
                <a:ea typeface="ヒラギノ角ゴ Pro W3" charset="0"/>
              </a:defRPr>
            </a:lvl7pPr>
            <a:lvl8pPr marL="3429000" indent="-228600" eaLnBrk="0" fontAlgn="base" hangingPunct="0">
              <a:spcBef>
                <a:spcPct val="30000"/>
              </a:spcBef>
              <a:spcAft>
                <a:spcPct val="0"/>
              </a:spcAft>
              <a:defRPr sz="1200">
                <a:solidFill>
                  <a:schemeClr val="tx1"/>
                </a:solidFill>
                <a:latin typeface="Times New Roman" charset="0"/>
                <a:ea typeface="ヒラギノ角ゴ Pro W3" charset="0"/>
              </a:defRPr>
            </a:lvl8pPr>
            <a:lvl9pPr marL="3886200" indent="-228600" eaLnBrk="0" fontAlgn="base" hangingPunct="0">
              <a:spcBef>
                <a:spcPct val="30000"/>
              </a:spcBef>
              <a:spcAft>
                <a:spcPct val="0"/>
              </a:spcAft>
              <a:defRPr sz="1200">
                <a:solidFill>
                  <a:schemeClr val="tx1"/>
                </a:solidFill>
                <a:latin typeface="Times New Roman" charset="0"/>
                <a:ea typeface="ヒラギノ角ゴ Pro W3" charset="0"/>
              </a:defRPr>
            </a:lvl9pPr>
          </a:lstStyle>
          <a:p>
            <a:pPr fontAlgn="base">
              <a:spcBef>
                <a:spcPct val="0"/>
              </a:spcBef>
              <a:spcAft>
                <a:spcPct val="0"/>
              </a:spcAft>
            </a:pPr>
            <a:r>
              <a:rPr lang="en-US" b="1" dirty="0">
                <a:solidFill>
                  <a:prstClr val="black"/>
                </a:solidFill>
                <a:ea typeface="ＭＳ Ｐゴシック" charset="0"/>
                <a:cs typeface="Times New Roman" charset="0"/>
              </a:rPr>
              <a:t>Instructor Notes</a:t>
            </a:r>
            <a:endParaRPr lang="en-US" dirty="0">
              <a:solidFill>
                <a:prstClr val="black"/>
              </a:solidFill>
              <a:ea typeface="ＭＳ Ｐゴシック" charset="0"/>
              <a:cs typeface="Times New Roman" charset="0"/>
            </a:endParaRPr>
          </a:p>
          <a:p>
            <a:pPr fontAlgn="base">
              <a:spcBef>
                <a:spcPct val="0"/>
              </a:spcBef>
              <a:spcAft>
                <a:spcPct val="0"/>
              </a:spcAft>
              <a:buFontTx/>
              <a:buChar char="•"/>
            </a:pPr>
            <a:r>
              <a:rPr lang="en-US" dirty="0">
                <a:solidFill>
                  <a:prstClr val="black"/>
                </a:solidFill>
                <a:ea typeface="ＭＳ Ｐゴシック" charset="0"/>
                <a:cs typeface="Times New Roman" charset="0"/>
              </a:rPr>
              <a:t>If a person has diarrhea or vomits in the operation, these spills must be cleaned up the correct way. Vomit and diarrhea can carry Norovirus, which is highly contagious. Correct cleanup can prevent food from becoming contaminated. It will also keep others from getting sick. The way you clean up these substances is different from the way you clean other items in the operation. There are several things to think about when developing a plan for cleaning up vomit and diarrhea.</a:t>
            </a:r>
          </a:p>
          <a:p>
            <a:pPr fontAlgn="base">
              <a:spcBef>
                <a:spcPct val="0"/>
              </a:spcBef>
              <a:spcAft>
                <a:spcPct val="0"/>
              </a:spcAft>
              <a:buFontTx/>
              <a:buChar char="•"/>
            </a:pPr>
            <a:r>
              <a:rPr lang="en-US" dirty="0">
                <a:solidFill>
                  <a:prstClr val="black"/>
                </a:solidFill>
                <a:ea typeface="ＭＳ Ｐゴシック" charset="0"/>
                <a:cs typeface="Times New Roman" charset="0"/>
              </a:rPr>
              <a:t>How you will contain liquid and airborne substances, and remove</a:t>
            </a:r>
          </a:p>
          <a:p>
            <a:pPr fontAlgn="base">
              <a:spcBef>
                <a:spcPct val="0"/>
              </a:spcBef>
              <a:spcAft>
                <a:spcPct val="0"/>
              </a:spcAft>
              <a:buFontTx/>
              <a:buChar char="•"/>
            </a:pPr>
            <a:r>
              <a:rPr lang="en-US" dirty="0">
                <a:solidFill>
                  <a:prstClr val="black"/>
                </a:solidFill>
                <a:ea typeface="ＭＳ Ｐゴシック" charset="0"/>
                <a:cs typeface="Times New Roman" charset="0"/>
              </a:rPr>
              <a:t>them from the operation</a:t>
            </a:r>
          </a:p>
          <a:p>
            <a:pPr fontAlgn="base">
              <a:spcBef>
                <a:spcPct val="0"/>
              </a:spcBef>
              <a:spcAft>
                <a:spcPct val="0"/>
              </a:spcAft>
              <a:buFontTx/>
              <a:buChar char="•"/>
            </a:pPr>
            <a:r>
              <a:rPr lang="en-US" dirty="0">
                <a:solidFill>
                  <a:prstClr val="black"/>
                </a:solidFill>
                <a:ea typeface="ＭＳ Ｐゴシック" charset="0"/>
                <a:cs typeface="Times New Roman" charset="0"/>
              </a:rPr>
              <a:t>How you will clean, sanitize, and disinfect surfaces</a:t>
            </a:r>
          </a:p>
          <a:p>
            <a:pPr fontAlgn="base">
              <a:spcBef>
                <a:spcPct val="0"/>
              </a:spcBef>
              <a:spcAft>
                <a:spcPct val="0"/>
              </a:spcAft>
              <a:buFontTx/>
              <a:buChar char="•"/>
            </a:pPr>
            <a:r>
              <a:rPr lang="en-US" dirty="0">
                <a:solidFill>
                  <a:prstClr val="black"/>
                </a:solidFill>
                <a:ea typeface="ＭＳ Ｐゴシック" charset="0"/>
                <a:cs typeface="Times New Roman" charset="0"/>
              </a:rPr>
              <a:t>When to throw away food that may have been contaminated</a:t>
            </a:r>
          </a:p>
          <a:p>
            <a:pPr fontAlgn="base">
              <a:spcBef>
                <a:spcPct val="0"/>
              </a:spcBef>
              <a:spcAft>
                <a:spcPct val="0"/>
              </a:spcAft>
              <a:buFontTx/>
              <a:buChar char="•"/>
            </a:pPr>
            <a:r>
              <a:rPr lang="en-US" dirty="0">
                <a:solidFill>
                  <a:prstClr val="black"/>
                </a:solidFill>
                <a:ea typeface="ＭＳ Ｐゴシック" charset="0"/>
                <a:cs typeface="Times New Roman" charset="0"/>
              </a:rPr>
              <a:t>What equipment is needed to clean up these substances, and how it will be cleaned and disinfected after use</a:t>
            </a:r>
          </a:p>
          <a:p>
            <a:pPr fontAlgn="base">
              <a:spcBef>
                <a:spcPct val="0"/>
              </a:spcBef>
              <a:spcAft>
                <a:spcPct val="0"/>
              </a:spcAft>
              <a:buFontTx/>
              <a:buChar char="•"/>
            </a:pPr>
            <a:r>
              <a:rPr lang="en-US" dirty="0">
                <a:solidFill>
                  <a:prstClr val="black"/>
                </a:solidFill>
                <a:ea typeface="ＭＳ Ｐゴシック" charset="0"/>
                <a:cs typeface="Times New Roman" charset="0"/>
              </a:rPr>
              <a:t>When a food handler must wear personal protective equipment</a:t>
            </a:r>
          </a:p>
          <a:p>
            <a:pPr fontAlgn="base">
              <a:spcBef>
                <a:spcPct val="0"/>
              </a:spcBef>
              <a:spcAft>
                <a:spcPct val="0"/>
              </a:spcAft>
              <a:buFontTx/>
              <a:buChar char="•"/>
            </a:pPr>
            <a:r>
              <a:rPr lang="en-US" dirty="0">
                <a:solidFill>
                  <a:prstClr val="black"/>
                </a:solidFill>
                <a:ea typeface="ＭＳ Ｐゴシック" charset="0"/>
                <a:cs typeface="Times New Roman" charset="0"/>
              </a:rPr>
              <a:t>How staff will be notified of the correct procedures for</a:t>
            </a:r>
          </a:p>
          <a:p>
            <a:pPr fontAlgn="base">
              <a:spcBef>
                <a:spcPct val="0"/>
              </a:spcBef>
              <a:spcAft>
                <a:spcPct val="0"/>
              </a:spcAft>
              <a:buFontTx/>
              <a:buChar char="•"/>
            </a:pPr>
            <a:r>
              <a:rPr lang="en-US" dirty="0">
                <a:solidFill>
                  <a:prstClr val="black"/>
                </a:solidFill>
                <a:ea typeface="ＭＳ Ｐゴシック" charset="0"/>
                <a:cs typeface="Times New Roman" charset="0"/>
              </a:rPr>
              <a:t>containing, cleaning, and disinfecting these substances</a:t>
            </a:r>
          </a:p>
          <a:p>
            <a:pPr fontAlgn="base">
              <a:spcBef>
                <a:spcPct val="0"/>
              </a:spcBef>
              <a:spcAft>
                <a:spcPct val="0"/>
              </a:spcAft>
              <a:buFontTx/>
              <a:buChar char="•"/>
            </a:pPr>
            <a:r>
              <a:rPr lang="en-US" dirty="0">
                <a:solidFill>
                  <a:prstClr val="black"/>
                </a:solidFill>
                <a:ea typeface="ＭＳ Ｐゴシック" charset="0"/>
                <a:cs typeface="Times New Roman" charset="0"/>
              </a:rPr>
              <a:t>How to segregate contaminated areas from other areas</a:t>
            </a:r>
          </a:p>
          <a:p>
            <a:pPr fontAlgn="base">
              <a:spcBef>
                <a:spcPct val="0"/>
              </a:spcBef>
              <a:spcAft>
                <a:spcPct val="0"/>
              </a:spcAft>
              <a:buFontTx/>
              <a:buChar char="•"/>
            </a:pPr>
            <a:r>
              <a:rPr lang="en-US" dirty="0">
                <a:solidFill>
                  <a:prstClr val="black"/>
                </a:solidFill>
                <a:ea typeface="ＭＳ Ｐゴシック" charset="0"/>
                <a:cs typeface="Times New Roman" charset="0"/>
              </a:rPr>
              <a:t>When staff must be restricted from working with or around food</a:t>
            </a:r>
          </a:p>
          <a:p>
            <a:pPr fontAlgn="base">
              <a:spcBef>
                <a:spcPct val="0"/>
              </a:spcBef>
              <a:spcAft>
                <a:spcPct val="0"/>
              </a:spcAft>
              <a:buFontTx/>
              <a:buChar char="•"/>
            </a:pPr>
            <a:r>
              <a:rPr lang="en-US" dirty="0">
                <a:solidFill>
                  <a:prstClr val="black"/>
                </a:solidFill>
                <a:ea typeface="ＭＳ Ｐゴシック" charset="0"/>
                <a:cs typeface="Times New Roman" charset="0"/>
              </a:rPr>
              <a:t>or excluded from working in the operation</a:t>
            </a:r>
          </a:p>
          <a:p>
            <a:pPr fontAlgn="base">
              <a:spcBef>
                <a:spcPct val="0"/>
              </a:spcBef>
              <a:spcAft>
                <a:spcPct val="0"/>
              </a:spcAft>
              <a:buFontTx/>
              <a:buChar char="•"/>
            </a:pPr>
            <a:r>
              <a:rPr lang="en-US" dirty="0">
                <a:solidFill>
                  <a:prstClr val="black"/>
                </a:solidFill>
                <a:ea typeface="ＭＳ Ｐゴシック" charset="0"/>
                <a:cs typeface="Times New Roman" charset="0"/>
              </a:rPr>
              <a:t>How sick customers will be quickly removed from the operation</a:t>
            </a:r>
          </a:p>
          <a:p>
            <a:pPr fontAlgn="base">
              <a:spcBef>
                <a:spcPct val="0"/>
              </a:spcBef>
              <a:spcAft>
                <a:spcPct val="0"/>
              </a:spcAft>
              <a:buFontTx/>
              <a:buChar char="•"/>
            </a:pPr>
            <a:r>
              <a:rPr lang="en-US" dirty="0">
                <a:solidFill>
                  <a:prstClr val="black"/>
                </a:solidFill>
                <a:ea typeface="ＭＳ Ｐゴシック" charset="0"/>
                <a:cs typeface="Times New Roman" charset="0"/>
              </a:rPr>
              <a:t>How the cleaning plan will be implemented</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EE4CF0D-5AF9-DB4F-A703-6750CA43C818}" type="slidenum">
              <a:rPr lang="en-US">
                <a:solidFill>
                  <a:prstClr val="black"/>
                </a:solidFill>
                <a:latin typeface="Arial" charset="0"/>
                <a:ea typeface="ＭＳ Ｐゴシック" charset="0"/>
                <a:cs typeface="ＭＳ Ｐゴシック" charset="0"/>
              </a:rPr>
              <a:pPr/>
              <a:t>106</a:t>
            </a:fld>
            <a:endParaRPr lang="en-US" dirty="0">
              <a:solidFill>
                <a:prstClr val="black"/>
              </a:solidFill>
              <a:latin typeface="Arial" charset="0"/>
              <a:ea typeface="ＭＳ Ｐゴシック" charset="0"/>
              <a:cs typeface="ＭＳ Ｐゴシック" charset="0"/>
            </a:endParaRPr>
          </a:p>
        </p:txBody>
      </p:sp>
      <p:sp>
        <p:nvSpPr>
          <p:cNvPr id="74854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A2BE103-81E0-4A44-9789-D79F6BC8FCC0}" type="slidenum">
              <a:rPr lang="en-US">
                <a:solidFill>
                  <a:prstClr val="black"/>
                </a:solidFill>
                <a:latin typeface="Arial" charset="0"/>
                <a:ea typeface="ＭＳ Ｐゴシック" charset="0"/>
                <a:cs typeface="ＭＳ Ｐゴシック" charset="0"/>
              </a:rPr>
              <a:pPr/>
              <a:t>107</a:t>
            </a:fld>
            <a:endParaRPr lang="en-US" dirty="0">
              <a:solidFill>
                <a:prstClr val="black"/>
              </a:solidFill>
              <a:latin typeface="Arial" charset="0"/>
              <a:ea typeface="ＭＳ Ｐゴシック" charset="0"/>
              <a:cs typeface="ＭＳ Ｐゴシック" charset="0"/>
            </a:endParaRPr>
          </a:p>
        </p:txBody>
      </p:sp>
      <p:sp>
        <p:nvSpPr>
          <p:cNvPr id="749571"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a:xfrm>
            <a:off x="737671" y="4392431"/>
            <a:ext cx="5486710" cy="4114487"/>
          </a:xfrm>
        </p:spPr>
        <p:txBody>
          <a:bodyPr/>
          <a:lstStyle/>
          <a:p>
            <a:pPr>
              <a:defRPr/>
            </a:pPr>
            <a:r>
              <a:rPr lang="en-US" b="1" dirty="0" smtClean="0">
                <a:ea typeface="+mn-ea"/>
              </a:rPr>
              <a:t>Instructor Notes</a:t>
            </a:r>
          </a:p>
          <a:p>
            <a:pPr marL="112163" indent="-112163">
              <a:buFontTx/>
              <a:buChar char="•"/>
              <a:defRPr/>
            </a:pPr>
            <a:r>
              <a:rPr lang="en-US" dirty="0" smtClean="0">
                <a:ea typeface="+mn-ea"/>
              </a:rPr>
              <a:t>When storing cleaning tools, consider the following:</a:t>
            </a:r>
          </a:p>
          <a:p>
            <a:pPr marL="336488" lvl="1" indent="-112163">
              <a:buFontTx/>
              <a:buChar char="•"/>
              <a:defRPr/>
            </a:pPr>
            <a:r>
              <a:rPr lang="en-US" dirty="0" smtClean="0">
                <a:ea typeface="+mn-ea"/>
              </a:rPr>
              <a:t>Air-dry towels overnight.</a:t>
            </a:r>
          </a:p>
          <a:p>
            <a:pPr marL="336488" lvl="1" indent="-112163">
              <a:buFontTx/>
              <a:buChar char="•"/>
              <a:defRPr/>
            </a:pPr>
            <a:r>
              <a:rPr lang="en-US" dirty="0" smtClean="0">
                <a:ea typeface="+mn-ea"/>
              </a:rPr>
              <a:t>Hang mops, brooms, and brushes on hooks to air-dry.</a:t>
            </a:r>
          </a:p>
          <a:p>
            <a:pPr marL="336488" lvl="1" indent="-112163">
              <a:buFontTx/>
              <a:buChar char="•"/>
              <a:defRPr/>
            </a:pPr>
            <a:r>
              <a:rPr lang="en-US" dirty="0" smtClean="0">
                <a:ea typeface="+mn-ea"/>
              </a:rPr>
              <a:t>Clean and rinse buckets. Let them air-dry, and store them with other tools.</a:t>
            </a:r>
          </a:p>
          <a:p>
            <a:pPr>
              <a:defRPr/>
            </a:pPr>
            <a:endParaRPr lang="en-US" dirty="0">
              <a:ea typeface="+mn-ea"/>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5AD01FF-0445-914A-B048-E97647AFD7D0}" type="slidenum">
              <a:rPr lang="en-US">
                <a:solidFill>
                  <a:prstClr val="black"/>
                </a:solidFill>
                <a:latin typeface="Arial" charset="0"/>
                <a:ea typeface="ＭＳ Ｐゴシック" charset="0"/>
                <a:cs typeface="ＭＳ Ｐゴシック" charset="0"/>
              </a:rPr>
              <a:pPr/>
              <a:t>108</a:t>
            </a:fld>
            <a:endParaRPr lang="en-US" dirty="0">
              <a:solidFill>
                <a:prstClr val="black"/>
              </a:solidFill>
              <a:latin typeface="Arial" charset="0"/>
              <a:ea typeface="ＭＳ Ｐゴシック" charset="0"/>
              <a:cs typeface="ＭＳ Ｐゴシック" charset="0"/>
            </a:endParaRPr>
          </a:p>
        </p:txBody>
      </p:sp>
      <p:sp>
        <p:nvSpPr>
          <p:cNvPr id="750595"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130FD2C-F583-6049-B633-317393B2C6F3}" type="slidenum">
              <a:rPr lang="en-US">
                <a:solidFill>
                  <a:prstClr val="black"/>
                </a:solidFill>
                <a:latin typeface="Arial" charset="0"/>
                <a:ea typeface="ＭＳ Ｐゴシック" charset="0"/>
                <a:cs typeface="ＭＳ Ｐゴシック" charset="0"/>
              </a:rPr>
              <a:pPr/>
              <a:t>109</a:t>
            </a:fld>
            <a:endParaRPr lang="en-US" dirty="0">
              <a:solidFill>
                <a:prstClr val="black"/>
              </a:solidFill>
              <a:latin typeface="Arial" charset="0"/>
              <a:ea typeface="ＭＳ Ｐゴシック" charset="0"/>
              <a:cs typeface="ＭＳ Ｐゴシック" charset="0"/>
            </a:endParaRPr>
          </a:p>
        </p:txBody>
      </p:sp>
      <p:sp>
        <p:nvSpPr>
          <p:cNvPr id="751619" name="Rectangle 2"/>
          <p:cNvSpPr>
            <a:spLocks noGrp="1" noRot="1" noChangeAspect="1" noChangeArrowheads="1" noTextEdit="1"/>
          </p:cNvSpPr>
          <p:nvPr>
            <p:ph type="sldImg"/>
          </p:nvPr>
        </p:nvSpPr>
        <p:spPr>
          <a:xfrm>
            <a:off x="1144588" y="685800"/>
            <a:ext cx="4572000" cy="3429000"/>
          </a:xfrm>
          <a:ln/>
        </p:spPr>
      </p:sp>
      <p:sp>
        <p:nvSpPr>
          <p:cNvPr id="574468" name="Rectangle 3"/>
          <p:cNvSpPr>
            <a:spLocks noGrp="1" noChangeArrowheads="1"/>
          </p:cNvSpPr>
          <p:nvPr>
            <p:ph type="body" idx="1"/>
          </p:nvPr>
        </p:nvSpPr>
        <p:spPr>
          <a:xfrm>
            <a:off x="857250" y="4395555"/>
            <a:ext cx="5485158"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The Occupational Safety and Health Administration (OSHA) has requirements for using chemicals. OSHA requires chemical manufacturers and suppliers to provide a material safety data sheet (MSDS) for each hazardous chemical they sell.</a:t>
            </a:r>
          </a:p>
          <a:p>
            <a:pPr marL="112163" indent="-112163">
              <a:buFontTx/>
              <a:buChar char="•"/>
              <a:defRPr/>
            </a:pPr>
            <a:r>
              <a:rPr lang="en-US" dirty="0">
                <a:latin typeface="Times New Roman" charset="0"/>
                <a:ea typeface="+mn-ea"/>
              </a:rPr>
              <a:t>MSDS are often sent with the chemical shipment. You also can request them from your supplier or the manufacturer. Staff have a right to see an MSDS for any hazardous chemical they work with. Therefore, you must keep these sheets where they can be accessed.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n-ea"/>
              </a:rPr>
              <a:t>Instructor Notes</a:t>
            </a:r>
          </a:p>
          <a:p>
            <a:pPr>
              <a:defRPr/>
            </a:pPr>
            <a:r>
              <a:rPr lang="en-US" dirty="0">
                <a:latin typeface="+mn-lt"/>
                <a:ea typeface="+mn-ea"/>
              </a:rPr>
              <a:t>Take-home beverage containers can be refilled as long as the beverage is not a TCS food and the container will be refilled for the same customer. The container must also meet these conditions. </a:t>
            </a:r>
          </a:p>
          <a:p>
            <a:pPr marL="171441" indent="-171441">
              <a:buFont typeface="Arial" panose="020B0604020202020204" pitchFamily="34" charset="0"/>
              <a:buChar char="•"/>
              <a:defRPr/>
            </a:pPr>
            <a:r>
              <a:rPr lang="en-US" dirty="0">
                <a:latin typeface="+mn-lt"/>
                <a:ea typeface="+mn-ea"/>
              </a:rPr>
              <a:t>It can be effectively cleaned at home and in the operation</a:t>
            </a:r>
          </a:p>
          <a:p>
            <a:pPr marL="171441" indent="-171441">
              <a:buFont typeface="Arial" panose="020B0604020202020204" pitchFamily="34" charset="0"/>
              <a:buChar char="•"/>
              <a:defRPr/>
            </a:pPr>
            <a:r>
              <a:rPr lang="en-US" dirty="0">
                <a:latin typeface="+mn-lt"/>
                <a:ea typeface="+mn-ea"/>
              </a:rPr>
              <a:t>It will be rinsed before refilling with fresh, hot water under pressure</a:t>
            </a:r>
          </a:p>
          <a:p>
            <a:pPr marL="171441" indent="-171441">
              <a:buFont typeface="Arial" panose="020B0604020202020204" pitchFamily="34" charset="0"/>
              <a:buChar char="•"/>
              <a:defRPr/>
            </a:pPr>
            <a:r>
              <a:rPr lang="en-US" dirty="0">
                <a:latin typeface="+mn-lt"/>
                <a:ea typeface="+mn-ea"/>
              </a:rPr>
              <a:t>It will be refilled by staff in the operation or by the customer using a process that prevents contamination</a:t>
            </a:r>
          </a:p>
          <a:p>
            <a:pPr>
              <a:defRPr/>
            </a:pPr>
            <a:endParaRPr lang="en-US" dirty="0">
              <a:ea typeface="+mn-ea"/>
            </a:endParaRPr>
          </a:p>
        </p:txBody>
      </p:sp>
      <p:sp>
        <p:nvSpPr>
          <p:cNvPr id="6512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6D06FA6-0C8C-684E-BCD6-53BDDFF15241}" type="slidenum">
              <a:rPr lang="en-US">
                <a:solidFill>
                  <a:prstClr val="black"/>
                </a:solidFill>
                <a:latin typeface="Arial" charset="0"/>
              </a:rPr>
              <a:pPr/>
              <a:t>11</a:t>
            </a:fld>
            <a:endParaRPr lang="en-US">
              <a:solidFill>
                <a:prstClr val="black"/>
              </a:solidFill>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53CC82E-41A4-5944-9FBD-D9E4834EF04A}" type="slidenum">
              <a:rPr lang="en-US">
                <a:solidFill>
                  <a:prstClr val="black"/>
                </a:solidFill>
                <a:latin typeface="Arial" charset="0"/>
                <a:ea typeface="ＭＳ Ｐゴシック" charset="0"/>
                <a:cs typeface="ＭＳ Ｐゴシック" charset="0"/>
              </a:rPr>
              <a:pPr/>
              <a:t>110</a:t>
            </a:fld>
            <a:endParaRPr lang="en-US" dirty="0">
              <a:solidFill>
                <a:prstClr val="black"/>
              </a:solidFill>
              <a:latin typeface="Arial" charset="0"/>
              <a:ea typeface="ＭＳ Ｐゴシック" charset="0"/>
              <a:cs typeface="ＭＳ Ｐゴシック" charset="0"/>
            </a:endParaRPr>
          </a:p>
        </p:txBody>
      </p:sp>
      <p:sp>
        <p:nvSpPr>
          <p:cNvPr id="75264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49539A3-F8F8-BB48-A36F-DA003113591E}" type="slidenum">
              <a:rPr lang="en-US">
                <a:solidFill>
                  <a:prstClr val="black"/>
                </a:solidFill>
                <a:latin typeface="Arial" charset="0"/>
                <a:ea typeface="ＭＳ Ｐゴシック" charset="0"/>
                <a:cs typeface="ＭＳ Ｐゴシック" charset="0"/>
              </a:rPr>
              <a:pPr/>
              <a:t>111</a:t>
            </a:fld>
            <a:endParaRPr lang="en-US" dirty="0">
              <a:solidFill>
                <a:prstClr val="black"/>
              </a:solidFill>
              <a:latin typeface="Arial" charset="0"/>
              <a:ea typeface="ＭＳ Ｐゴシック" charset="0"/>
              <a:cs typeface="ＭＳ Ｐゴシック" charset="0"/>
            </a:endParaRPr>
          </a:p>
        </p:txBody>
      </p:sp>
      <p:sp>
        <p:nvSpPr>
          <p:cNvPr id="753667" name="Rectangle 2"/>
          <p:cNvSpPr>
            <a:spLocks noGrp="1" noRot="1" noChangeAspect="1" noChangeArrowheads="1" noTextEdit="1"/>
          </p:cNvSpPr>
          <p:nvPr>
            <p:ph type="sldImg"/>
          </p:nvPr>
        </p:nvSpPr>
        <p:spPr>
          <a:xfrm>
            <a:off x="1144588" y="685800"/>
            <a:ext cx="4572000" cy="3429000"/>
          </a:xfrm>
          <a:ln/>
        </p:spPr>
      </p:sp>
      <p:sp>
        <p:nvSpPr>
          <p:cNvPr id="576516"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r>
              <a:rPr lang="en-US" b="1" dirty="0">
                <a:latin typeface="Times New Roman" charset="0"/>
              </a:rPr>
              <a:t>Instructor Notes</a:t>
            </a:r>
          </a:p>
          <a:p>
            <a:pPr marL="112163" indent="-112163">
              <a:buFontTx/>
              <a:buChar char="•"/>
            </a:pPr>
            <a:r>
              <a:rPr lang="en-US" dirty="0">
                <a:latin typeface="Times New Roman" charset="0"/>
              </a:rPr>
              <a:t>List all cleaning jobs in one area. Or list jobs in the order they should be performed.</a:t>
            </a:r>
          </a:p>
          <a:p>
            <a:pPr marL="112163" indent="-112163">
              <a:buFontTx/>
              <a:buChar char="•"/>
            </a:pPr>
            <a:r>
              <a:rPr lang="en-US" dirty="0">
                <a:latin typeface="Times New Roman" charset="0"/>
              </a:rPr>
              <a:t>Assign each cleaning task to a specific individual.</a:t>
            </a:r>
          </a:p>
          <a:p>
            <a:pPr marL="112163" indent="-112163">
              <a:buFontTx/>
              <a:buChar char="•"/>
            </a:pPr>
            <a:r>
              <a:rPr lang="en-US" dirty="0">
                <a:latin typeface="Times New Roman" charset="0"/>
              </a:rPr>
              <a:t>Staff should clean and sanitize as needed. Schedule major cleaning when food will not be contaminated or service will not be affected. Schedule work shifts to allow enough time.</a:t>
            </a:r>
          </a:p>
          <a:p>
            <a:pPr marL="112163" indent="-112163">
              <a:buFontTx/>
              <a:buChar char="•"/>
            </a:pPr>
            <a:r>
              <a:rPr lang="en-US" dirty="0">
                <a:latin typeface="Times New Roman" charset="0"/>
              </a:rPr>
              <a:t>Have clear, written procedures for cleaning. List cleaning tools and chemicals by name. Post cleaning instructions near the item. Always follow manufacturers</a:t>
            </a:r>
            <a:r>
              <a:rPr lang="ja-JP" altLang="en-US">
                <a:latin typeface="Times New Roman" charset="0"/>
                <a:ea typeface="ＭＳ Ｐゴシック" charset="0"/>
                <a:cs typeface="ＭＳ Ｐゴシック" charset="0"/>
              </a:rPr>
              <a:t>’</a:t>
            </a:r>
            <a:r>
              <a:rPr lang="en-US" dirty="0">
                <a:latin typeface="Times New Roman" charset="0"/>
              </a:rPr>
              <a:t> instructions when cleaning equipment.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EDBD8BF-B2F4-1545-B6E0-34313DF392CF}" type="slidenum">
              <a:rPr lang="en-US">
                <a:solidFill>
                  <a:prstClr val="black"/>
                </a:solidFill>
                <a:latin typeface="Arial" charset="0"/>
                <a:ea typeface="ＭＳ Ｐゴシック" charset="0"/>
                <a:cs typeface="ＭＳ Ｐゴシック" charset="0"/>
              </a:rPr>
              <a:pPr/>
              <a:t>112</a:t>
            </a:fld>
            <a:endParaRPr lang="en-US" dirty="0">
              <a:solidFill>
                <a:prstClr val="black"/>
              </a:solidFill>
              <a:latin typeface="Arial" charset="0"/>
              <a:ea typeface="ＭＳ Ｐゴシック" charset="0"/>
              <a:cs typeface="ＭＳ Ｐゴシック" charset="0"/>
            </a:endParaRPr>
          </a:p>
        </p:txBody>
      </p:sp>
      <p:sp>
        <p:nvSpPr>
          <p:cNvPr id="754691"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lide Image Placeholder 1"/>
          <p:cNvSpPr>
            <a:spLocks noGrp="1" noRot="1" noChangeAspect="1" noTextEdit="1"/>
          </p:cNvSpPr>
          <p:nvPr>
            <p:ph type="sldImg"/>
          </p:nvPr>
        </p:nvSpPr>
        <p:spPr>
          <a:ln/>
        </p:spPr>
      </p:sp>
      <p:sp>
        <p:nvSpPr>
          <p:cNvPr id="75571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75571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FEEEFE4-D7F6-1E4F-A261-46B6EA60DA66}" type="slidenum">
              <a:rPr lang="en-US">
                <a:solidFill>
                  <a:prstClr val="black"/>
                </a:solidFill>
                <a:latin typeface="Arial" charset="0"/>
              </a:rPr>
              <a:pPr/>
              <a:t>113</a:t>
            </a:fld>
            <a:endParaRPr lang="en-US" dirty="0">
              <a:solidFill>
                <a:prstClr val="black"/>
              </a:solidFill>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24289E-0EDD-6A49-93ED-0334DE0CE7C2}" type="slidenum">
              <a:rPr lang="en-US">
                <a:solidFill>
                  <a:prstClr val="black"/>
                </a:solidFill>
                <a:latin typeface="Arial" charset="0"/>
              </a:rPr>
              <a:pPr/>
              <a:t>114</a:t>
            </a:fld>
            <a:endParaRPr lang="en-US" dirty="0">
              <a:solidFill>
                <a:prstClr val="black"/>
              </a:solidFill>
              <a:latin typeface="Arial" charset="0"/>
            </a:endParaRPr>
          </a:p>
        </p:txBody>
      </p:sp>
      <p:sp>
        <p:nvSpPr>
          <p:cNvPr id="756739"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Prevention is critical in pest control. Don</a:t>
            </a:r>
            <a:r>
              <a:rPr lang="ja-JP" altLang="en-US">
                <a:latin typeface="Times New Roman" charset="0"/>
              </a:rPr>
              <a:t>’</a:t>
            </a:r>
            <a:r>
              <a:rPr lang="en-US" dirty="0">
                <a:latin typeface="Times New Roman" charset="0"/>
              </a:rPr>
              <a:t>t wait until you find pests in your operation. If you do see them, they may already be present in large numbers. Once this happens you have an infestation, and an infestation can be very difficult to eliminate.</a:t>
            </a:r>
          </a:p>
          <a:p>
            <a:pPr marL="112163" indent="-112163">
              <a:buFontTx/>
              <a:buChar char="•"/>
            </a:pPr>
            <a:r>
              <a:rPr lang="en-US" dirty="0">
                <a:latin typeface="Times New Roman" charset="0"/>
              </a:rPr>
              <a:t>Control measures are needed for any pests that do manage to get into your operation. For your IPM program to be successful, you should work with a licensed pest control operator (PCO). These professionals use safe methods to prevent and control pests.</a:t>
            </a:r>
          </a:p>
          <a:p>
            <a:pPr marL="112163" indent="-112163"/>
            <a:endParaRPr lang="en-US" dirty="0">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9E0670A-02B2-E441-820B-279165E61B87}" type="slidenum">
              <a:rPr lang="en-US">
                <a:solidFill>
                  <a:prstClr val="black"/>
                </a:solidFill>
                <a:latin typeface="Arial" charset="0"/>
              </a:rPr>
              <a:pPr/>
              <a:t>115</a:t>
            </a:fld>
            <a:endParaRPr lang="en-US" dirty="0">
              <a:solidFill>
                <a:prstClr val="black"/>
              </a:solidFill>
              <a:latin typeface="Arial" charset="0"/>
            </a:endParaRPr>
          </a:p>
        </p:txBody>
      </p:sp>
      <p:sp>
        <p:nvSpPr>
          <p:cNvPr id="757763" name="Rectangle 2"/>
          <p:cNvSpPr>
            <a:spLocks noGrp="1" noRot="1" noChangeAspect="1" noChangeArrowheads="1" noTextEdit="1"/>
          </p:cNvSpPr>
          <p:nvPr>
            <p:ph type="sldImg"/>
          </p:nvPr>
        </p:nvSpPr>
        <p:spPr>
          <a:ln/>
        </p:spPr>
      </p:sp>
      <p:sp>
        <p:nvSpPr>
          <p:cNvPr id="757764"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E7B2A1C-F616-0649-A0A1-35EE74056115}" type="slidenum">
              <a:rPr lang="en-US">
                <a:solidFill>
                  <a:prstClr val="black"/>
                </a:solidFill>
                <a:latin typeface="Arial" charset="0"/>
              </a:rPr>
              <a:pPr/>
              <a:t>116</a:t>
            </a:fld>
            <a:endParaRPr lang="en-US" dirty="0">
              <a:solidFill>
                <a:prstClr val="black"/>
              </a:solidFill>
              <a:latin typeface="Arial" charset="0"/>
            </a:endParaRPr>
          </a:p>
        </p:txBody>
      </p:sp>
      <p:sp>
        <p:nvSpPr>
          <p:cNvPr id="758787" name="Rectangle 2"/>
          <p:cNvSpPr>
            <a:spLocks noGrp="1" noRot="1" noChangeAspect="1" noChangeArrowheads="1" noTextEdit="1"/>
          </p:cNvSpPr>
          <p:nvPr>
            <p:ph type="sldImg"/>
          </p:nvPr>
        </p:nvSpPr>
        <p:spPr>
          <a:ln/>
        </p:spPr>
      </p:sp>
      <p:sp>
        <p:nvSpPr>
          <p:cNvPr id="758788"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cs typeface="Times New Roman" charset="0"/>
              </a:rPr>
              <a:t>Pests can enter an operation by traveling inside with deliveries or by entering through openings in the building itself.</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CA6166D-A705-7F48-8CF5-3C65420C3BC7}" type="slidenum">
              <a:rPr lang="en-US">
                <a:solidFill>
                  <a:prstClr val="black"/>
                </a:solidFill>
                <a:latin typeface="Arial" charset="0"/>
              </a:rPr>
              <a:pPr/>
              <a:t>117</a:t>
            </a:fld>
            <a:endParaRPr lang="en-US" dirty="0">
              <a:solidFill>
                <a:prstClr val="black"/>
              </a:solidFill>
              <a:latin typeface="Arial" charset="0"/>
            </a:endParaRPr>
          </a:p>
        </p:txBody>
      </p:sp>
      <p:sp>
        <p:nvSpPr>
          <p:cNvPr id="759811" name="Rectangle 2"/>
          <p:cNvSpPr>
            <a:spLocks noGrp="1" noRot="1" noChangeAspect="1" noChangeArrowheads="1" noTextEdit="1"/>
          </p:cNvSpPr>
          <p:nvPr>
            <p:ph type="sldImg"/>
          </p:nvPr>
        </p:nvSpPr>
        <p:spPr>
          <a:ln/>
        </p:spPr>
      </p:sp>
      <p:sp>
        <p:nvSpPr>
          <p:cNvPr id="75981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Screen all windows and vents with at least 16 mesh per square inch screening. Larger mesh sizes can let in mosquitoes or flies. Check screens regularly, and clean, patch, or replace them as needed.</a:t>
            </a:r>
          </a:p>
          <a:p>
            <a:pPr marL="112163" indent="-112163">
              <a:buFontTx/>
              <a:buChar char="•"/>
            </a:pPr>
            <a:r>
              <a:rPr lang="en-US" dirty="0">
                <a:latin typeface="Times New Roman" charset="0"/>
              </a:rPr>
              <a:t>Install air curtains (also called air doors or fly fans) above or alongside doors. These devices blow a steady stream of air across the entryway. This creates an air shield around doors left open.</a:t>
            </a:r>
          </a:p>
          <a:p>
            <a:pPr marL="112163" indent="-112163"/>
            <a:endParaRPr lang="en-US" dirty="0">
              <a:latin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ABDF754-1DD9-244A-8469-6B3C53C0132A}" type="slidenum">
              <a:rPr lang="en-US">
                <a:solidFill>
                  <a:prstClr val="black"/>
                </a:solidFill>
                <a:latin typeface="Arial" charset="0"/>
              </a:rPr>
              <a:pPr/>
              <a:t>118</a:t>
            </a:fld>
            <a:endParaRPr lang="en-US" dirty="0">
              <a:solidFill>
                <a:prstClr val="black"/>
              </a:solidFill>
              <a:latin typeface="Arial" charset="0"/>
            </a:endParaRPr>
          </a:p>
        </p:txBody>
      </p:sp>
      <p:sp>
        <p:nvSpPr>
          <p:cNvPr id="760835" name="Rectangle 2"/>
          <p:cNvSpPr>
            <a:spLocks noGrp="1" noRot="1" noChangeAspect="1" noChangeArrowheads="1" noTextEdit="1"/>
          </p:cNvSpPr>
          <p:nvPr>
            <p:ph type="sldImg"/>
          </p:nvPr>
        </p:nvSpPr>
        <p:spPr>
          <a:ln/>
        </p:spPr>
      </p:sp>
      <p:sp>
        <p:nvSpPr>
          <p:cNvPr id="760836"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Rodents and insects use pipes as highways through an operation. Use concrete to fill holes or sheet metal to cover openings around pipes. Install screens over ventilation pipes and ducts on the roof. Cover floor drains with hinged grates to keep rodents out. Rats are very good swimmers and can enter buildings through drainpipes.</a:t>
            </a:r>
          </a:p>
          <a:p>
            <a:pPr marL="112163" indent="-112163">
              <a:buFontTx/>
              <a:buChar char="•"/>
            </a:pPr>
            <a:r>
              <a:rPr lang="en-US" dirty="0">
                <a:latin typeface="Times New Roman" charset="0"/>
              </a:rPr>
              <a:t>Rodents often burrow into buildings through decaying masonry or cracks in foundations. They move through floors and walls in the same way. </a:t>
            </a:r>
          </a:p>
          <a:p>
            <a:pPr marL="112163" indent="-112163">
              <a:buFontTx/>
              <a:buChar char="•"/>
            </a:pPr>
            <a:r>
              <a:rPr lang="en-US" dirty="0">
                <a:latin typeface="Times New Roman" charset="0"/>
              </a:rPr>
              <a:t>Seal all cracks in floors and walls. Use a permanent sealant recommended by your PCO or local regulatory authority. Seal spaces or cracks where stationary equipment is fitted to the floor. Use an approved sealant or concrete, depending on the size of the spaces.</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DA08A17-F82F-9D4E-A36A-1958C8345B83}" type="slidenum">
              <a:rPr lang="en-US">
                <a:solidFill>
                  <a:prstClr val="black"/>
                </a:solidFill>
                <a:latin typeface="Arial" charset="0"/>
              </a:rPr>
              <a:pPr/>
              <a:t>119</a:t>
            </a:fld>
            <a:endParaRPr lang="en-US" dirty="0">
              <a:solidFill>
                <a:prstClr val="black"/>
              </a:solidFill>
              <a:latin typeface="Arial" charset="0"/>
            </a:endParaRPr>
          </a:p>
        </p:txBody>
      </p:sp>
      <p:sp>
        <p:nvSpPr>
          <p:cNvPr id="761859" name="Rectangle 2"/>
          <p:cNvSpPr>
            <a:spLocks noGrp="1" noRot="1" noChangeAspect="1" noChangeArrowheads="1" noTextEdit="1"/>
          </p:cNvSpPr>
          <p:nvPr>
            <p:ph type="sldImg"/>
          </p:nvPr>
        </p:nvSpPr>
        <p:spPr>
          <a:ln/>
        </p:spPr>
      </p:sp>
      <p:sp>
        <p:nvSpPr>
          <p:cNvPr id="761860" name="Rectangle 3"/>
          <p:cNvSpPr>
            <a:spLocks noGrp="1" noChangeArrowheads="1"/>
          </p:cNvSpPr>
          <p:nvPr>
            <p:ph type="body" idx="1"/>
          </p:nvPr>
        </p:nvSpPr>
        <p:spPr>
          <a:xfrm>
            <a:off x="857250" y="4392431"/>
            <a:ext cx="5374896"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Pests are attracted to damp, dark, and dirty places. A clean operation offers them no food or shelter. The stray pest that might get in cannot thrive or multiply in a clean kitchen. Stick to your master cleaning schedule and follow the guidelines presented in the slide. </a:t>
            </a:r>
          </a:p>
          <a:p>
            <a:pPr marL="112163" indent="-112163">
              <a:buFontTx/>
              <a:buChar char="•"/>
            </a:pPr>
            <a:r>
              <a:rPr lang="en-US" dirty="0">
                <a:latin typeface="Times New Roman" charset="0"/>
              </a:rPr>
              <a:t>Garbage attracts pests and provides them with a place to breed. Throw out garbage quickly and correctly.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2FCBAFF1-7694-534F-A867-D599D528649C}" type="slidenum">
              <a:rPr lang="en-US">
                <a:solidFill>
                  <a:srgbClr val="000000"/>
                </a:solidFill>
                <a:latin typeface="Arial" charset="0"/>
                <a:ea typeface="ＭＳ Ｐゴシック" charset="0"/>
                <a:cs typeface="ＭＳ Ｐゴシック" charset="0"/>
              </a:rPr>
              <a:pPr/>
              <a:t>12</a:t>
            </a:fld>
            <a:endParaRPr lang="en-US">
              <a:solidFill>
                <a:srgbClr val="000000"/>
              </a:solidFill>
              <a:latin typeface="Arial" charset="0"/>
              <a:ea typeface="ＭＳ Ｐゴシック" charset="0"/>
              <a:cs typeface="ＭＳ Ｐゴシック" charset="0"/>
            </a:endParaRPr>
          </a:p>
        </p:txBody>
      </p:sp>
      <p:sp>
        <p:nvSpPr>
          <p:cNvPr id="652291" name="Rectangle 2"/>
          <p:cNvSpPr>
            <a:spLocks noGrp="1" noRot="1" noChangeAspect="1" noChangeArrowheads="1" noTextEdit="1"/>
          </p:cNvSpPr>
          <p:nvPr>
            <p:ph type="sldImg"/>
          </p:nvPr>
        </p:nvSpPr>
        <p:spPr>
          <a:ln/>
        </p:spPr>
      </p:sp>
      <p:sp>
        <p:nvSpPr>
          <p:cNvPr id="652292" name="Rectangle 3"/>
          <p:cNvSpPr>
            <a:spLocks noGrp="1" noChangeArrowheads="1"/>
          </p:cNvSpPr>
          <p:nvPr>
            <p:ph type="body" idx="1"/>
          </p:nvPr>
        </p:nvSpPr>
        <p:spPr>
          <a:xfrm>
            <a:off x="857250" y="4395554"/>
            <a:ext cx="5314329"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4" rIns="91425" bIns="45714"/>
          <a:lstStyle/>
          <a:p>
            <a:pPr marL="109047" indent="-109047"/>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09047" indent="-109047">
              <a:buFontTx/>
              <a:buChar char="•"/>
            </a:pPr>
            <a:r>
              <a:rPr lang="en-US">
                <a:latin typeface="Times New Roman" charset="0"/>
                <a:ea typeface="ＭＳ Ｐゴシック" charset="0"/>
                <a:cs typeface="ＭＳ Ｐゴシック"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09047" indent="-109047">
              <a:buFontTx/>
              <a:buChar char="•"/>
            </a:pPr>
            <a:r>
              <a:rPr lang="en-US">
                <a:latin typeface="Times New Roman" charset="0"/>
                <a:ea typeface="ＭＳ Ｐゴシック" charset="0"/>
                <a:cs typeface="ＭＳ Ｐゴシック" charset="0"/>
              </a:rPr>
              <a:t>Change linens used in bread baskets after each customer.</a:t>
            </a:r>
          </a:p>
          <a:p>
            <a:pPr marL="109047" indent="-109047">
              <a:buFontTx/>
              <a:buChar char="•"/>
            </a:pPr>
            <a:r>
              <a:rPr lang="en-US">
                <a:latin typeface="Times New Roman" charset="0"/>
                <a:ea typeface="ＭＳ Ｐゴシック" charset="0"/>
                <a:cs typeface="ＭＳ Ｐゴシック" charset="0"/>
              </a:rPr>
              <a:t>You may re-serve bottles of ketchup, mustard, and other condiments. The containers must remain closed between uses.</a:t>
            </a:r>
            <a:endParaRPr lang="en-US">
              <a:solidFill>
                <a:srgbClr val="CC0000"/>
              </a:solidFill>
              <a:latin typeface="Times New Roman" charset="0"/>
              <a:ea typeface="ＭＳ Ｐゴシック" charset="0"/>
              <a:cs typeface="Times New Roman" charset="0"/>
            </a:endParaRPr>
          </a:p>
          <a:p>
            <a:pPr marL="109047" indent="-109047">
              <a:buFontTx/>
              <a:buChar char="•"/>
            </a:pPr>
            <a:endParaRPr lang="en-US">
              <a:solidFill>
                <a:srgbClr val="CC0000"/>
              </a:solidFill>
              <a:latin typeface="Times New Roman" charset="0"/>
              <a:ea typeface="ＭＳ Ｐゴシック" charset="0"/>
              <a:cs typeface="Times New Roman" charset="0"/>
            </a:endParaRPr>
          </a:p>
          <a:p>
            <a:pPr marL="109047" indent="-109047">
              <a:buFontTx/>
              <a:buChar char="•"/>
            </a:pPr>
            <a:endParaRPr lang="en-US">
              <a:solidFill>
                <a:srgbClr val="CC0000"/>
              </a:solidFill>
              <a:latin typeface="Times New Roman" charset="0"/>
              <a:ea typeface="ＭＳ Ｐゴシック" charset="0"/>
              <a:cs typeface="Times New Roman" charset="0"/>
            </a:endParaRPr>
          </a:p>
          <a:p>
            <a:pPr marL="109047" indent="-109047">
              <a:buFontTx/>
              <a:buChar char="•"/>
            </a:pPr>
            <a:endParaRPr lang="en-US" b="1">
              <a:solidFill>
                <a:srgbClr val="CC0000"/>
              </a:solidFill>
              <a:latin typeface="Times New Roman" charset="0"/>
              <a:ea typeface="ＭＳ Ｐゴシック" charset="0"/>
              <a:cs typeface="Times New Roman"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C4C0DA3-BEEC-0A43-9E59-826935AB33B6}" type="slidenum">
              <a:rPr lang="en-US">
                <a:solidFill>
                  <a:prstClr val="black"/>
                </a:solidFill>
                <a:latin typeface="Arial" charset="0"/>
              </a:rPr>
              <a:pPr/>
              <a:t>120</a:t>
            </a:fld>
            <a:endParaRPr lang="en-US" dirty="0">
              <a:solidFill>
                <a:prstClr val="black"/>
              </a:solidFill>
              <a:latin typeface="Arial" charset="0"/>
            </a:endParaRPr>
          </a:p>
        </p:txBody>
      </p:sp>
      <p:sp>
        <p:nvSpPr>
          <p:cNvPr id="762883" name="Rectangle 2"/>
          <p:cNvSpPr>
            <a:spLocks noGrp="1" noRot="1" noChangeAspect="1" noChangeArrowheads="1" noTextEdit="1"/>
          </p:cNvSpPr>
          <p:nvPr>
            <p:ph type="sldImg"/>
          </p:nvPr>
        </p:nvSpPr>
        <p:spPr>
          <a:ln/>
        </p:spPr>
      </p:sp>
      <p:sp>
        <p:nvSpPr>
          <p:cNvPr id="762884"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Bottles, cans, paper, and packaging material provide shelter and food for pests.</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3E51C8A-C449-F74B-B195-A2AA8B4D714E}" type="slidenum">
              <a:rPr lang="en-US">
                <a:solidFill>
                  <a:prstClr val="black"/>
                </a:solidFill>
                <a:latin typeface="Arial" charset="0"/>
              </a:rPr>
              <a:pPr/>
              <a:t>121</a:t>
            </a:fld>
            <a:endParaRPr lang="en-US" dirty="0">
              <a:solidFill>
                <a:prstClr val="black"/>
              </a:solidFill>
              <a:latin typeface="Arial" charset="0"/>
            </a:endParaRPr>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r>
              <a:rPr lang="en-US" dirty="0">
                <a:latin typeface="Times New Roman" charset="0"/>
              </a:rPr>
              <a:t>.</a:t>
            </a:r>
          </a:p>
          <a:p>
            <a:pPr marL="112163" indent="-112163">
              <a:buFontTx/>
              <a:buChar char="•"/>
            </a:pPr>
            <a:r>
              <a:rPr lang="en-US" dirty="0">
                <a:latin typeface="Times New Roman" charset="0"/>
              </a:rPr>
              <a:t>Store wet mops on hooks rather than on the floor, because roaches can hide in them. </a:t>
            </a:r>
          </a:p>
          <a:p>
            <a:pPr marL="112163" indent="-112163"/>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8488570-5A03-7746-A1F8-12E56A0F1D97}" type="slidenum">
              <a:rPr lang="en-US">
                <a:solidFill>
                  <a:prstClr val="black"/>
                </a:solidFill>
                <a:latin typeface="Arial" charset="0"/>
              </a:rPr>
              <a:pPr/>
              <a:t>122</a:t>
            </a:fld>
            <a:endParaRPr lang="en-US" dirty="0">
              <a:solidFill>
                <a:prstClr val="black"/>
              </a:solidFill>
              <a:latin typeface="Arial" charset="0"/>
            </a:endParaRPr>
          </a:p>
        </p:txBody>
      </p:sp>
      <p:sp>
        <p:nvSpPr>
          <p:cNvPr id="764931" name="Rectangle 2"/>
          <p:cNvSpPr>
            <a:spLocks noGrp="1" noRot="1" noChangeAspect="1" noChangeArrowheads="1" noTextEdit="1"/>
          </p:cNvSpPr>
          <p:nvPr>
            <p:ph type="sldImg"/>
          </p:nvPr>
        </p:nvSpPr>
        <p:spPr>
          <a:ln/>
        </p:spPr>
      </p:sp>
      <p:sp>
        <p:nvSpPr>
          <p:cNvPr id="76493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Roaches often carry pathogens such as </a:t>
            </a:r>
            <a:r>
              <a:rPr lang="en-US" i="1" dirty="0">
                <a:latin typeface="Times New Roman" charset="0"/>
              </a:rPr>
              <a:t>Salmonella </a:t>
            </a:r>
            <a:r>
              <a:rPr lang="en-US" dirty="0">
                <a:latin typeface="Times New Roman" charset="0"/>
              </a:rPr>
              <a:t>Typhi, fungi, parasite eggs, and viruses. </a:t>
            </a:r>
          </a:p>
          <a:p>
            <a:pPr marL="112163" indent="-112163">
              <a:buFontTx/>
              <a:buChar char="•"/>
            </a:pPr>
            <a:r>
              <a:rPr lang="en-US" dirty="0">
                <a:latin typeface="Times New Roman" charset="0"/>
              </a:rPr>
              <a:t>Generally, only the weakest roaches come out during the day.</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52C7621-DB07-8241-8A71-275EAE556806}" type="slidenum">
              <a:rPr lang="en-US">
                <a:solidFill>
                  <a:prstClr val="black"/>
                </a:solidFill>
                <a:latin typeface="Arial" charset="0"/>
              </a:rPr>
              <a:pPr/>
              <a:t>123</a:t>
            </a:fld>
            <a:endParaRPr lang="en-US" dirty="0">
              <a:solidFill>
                <a:prstClr val="black"/>
              </a:solidFill>
              <a:latin typeface="Arial" charset="0"/>
            </a:endParaRPr>
          </a:p>
        </p:txBody>
      </p:sp>
      <p:sp>
        <p:nvSpPr>
          <p:cNvPr id="765955" name="Rectangle 2"/>
          <p:cNvSpPr>
            <a:spLocks noGrp="1" noRot="1" noChangeAspect="1" noChangeArrowheads="1" noTextEdit="1"/>
          </p:cNvSpPr>
          <p:nvPr>
            <p:ph type="sldImg"/>
          </p:nvPr>
        </p:nvSpPr>
        <p:spPr>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14049CA-9AE0-B548-BAB4-A1F98D498574}" type="slidenum">
              <a:rPr lang="en-US">
                <a:solidFill>
                  <a:prstClr val="black"/>
                </a:solidFill>
                <a:latin typeface="Arial" charset="0"/>
              </a:rPr>
              <a:pPr/>
              <a:t>124</a:t>
            </a:fld>
            <a:endParaRPr lang="en-US" dirty="0">
              <a:solidFill>
                <a:prstClr val="black"/>
              </a:solidFill>
              <a:latin typeface="Arial" charset="0"/>
            </a:endParaRPr>
          </a:p>
        </p:txBody>
      </p:sp>
      <p:sp>
        <p:nvSpPr>
          <p:cNvPr id="766979" name="Rectangle 2"/>
          <p:cNvSpPr>
            <a:spLocks noGrp="1" noRot="1" noChangeAspect="1" noChangeArrowheads="1" noTextEdit="1"/>
          </p:cNvSpPr>
          <p:nvPr>
            <p:ph type="sldImg"/>
          </p:nvPr>
        </p:nvSpPr>
        <p:spPr>
          <a:ln/>
        </p:spPr>
      </p:sp>
      <p:sp>
        <p:nvSpPr>
          <p:cNvPr id="766980"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Rodents are a serious health hazard. They eat and ruin food, damage property, and can spread disease Most rodents have a simple digestive system. They urinate and defecate as they move around the facility. Their waste can fall into food and contaminate surfaces. Rats and mice are the most common types of rodents. </a:t>
            </a:r>
          </a:p>
          <a:p>
            <a:pPr marL="112163" indent="-112163">
              <a:buFontTx/>
              <a:buChar char="•"/>
            </a:pPr>
            <a:r>
              <a:rPr lang="en-US" dirty="0">
                <a:latin typeface="Times New Roman" charset="0"/>
              </a:rPr>
              <a:t>Typically, rodents do not move far from their nests. Mice can squeeze through a nickel-sized hole to enter a facility. Rats can slip through holes the size of a half dollar</a:t>
            </a:r>
            <a:r>
              <a:rPr lang="en-US" dirty="0" smtClean="0">
                <a:latin typeface="Times New Roman" charset="0"/>
              </a:rPr>
              <a:t>. A </a:t>
            </a:r>
            <a:r>
              <a:rPr lang="en-US" dirty="0">
                <a:latin typeface="Times New Roman" charset="0"/>
              </a:rPr>
              <a:t>building can be infested with both rats and mice at the same time. Effective control of these rodents requires professional knowledge and experience.</a:t>
            </a:r>
          </a:p>
          <a:p>
            <a:pPr marL="112163" indent="-112163">
              <a:buFontTx/>
              <a:buChar char="•"/>
            </a:pPr>
            <a:r>
              <a:rPr lang="en-US" dirty="0">
                <a:latin typeface="Times New Roman" charset="0"/>
              </a:rPr>
              <a:t>Rats and mice gnaw to get at food and to wear down their teeth, which grow continuously.</a:t>
            </a:r>
          </a:p>
          <a:p>
            <a:pPr marL="112163" indent="-112163">
              <a:buFontTx/>
              <a:buChar char="•"/>
            </a:pPr>
            <a:r>
              <a:rPr lang="en-US" dirty="0">
                <a:latin typeface="Times New Roman" charset="0"/>
              </a:rPr>
              <a:t>Rodent urine will “glow” when exposed to a black (ultraviolet) light.</a:t>
            </a:r>
          </a:p>
          <a:p>
            <a:pPr marL="112163" indent="-112163">
              <a:buFontTx/>
              <a:buChar char="•"/>
            </a:pPr>
            <a:r>
              <a:rPr lang="en-US" dirty="0">
                <a:latin typeface="Times New Roman" charset="0"/>
              </a:rPr>
              <a:t>Rodents tend to use the same pathways through your operation. If rodents are a problem in your operation, you may see dirt tracks along light-colored walls.</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82B2A42-FC5F-9642-AE3C-9CDFCBE9DC57}" type="slidenum">
              <a:rPr lang="en-US">
                <a:solidFill>
                  <a:prstClr val="black"/>
                </a:solidFill>
                <a:latin typeface="Arial" charset="0"/>
              </a:rPr>
              <a:pPr/>
              <a:t>125</a:t>
            </a:fld>
            <a:endParaRPr lang="en-US" dirty="0">
              <a:solidFill>
                <a:prstClr val="black"/>
              </a:solidFill>
              <a:latin typeface="Arial" charset="0"/>
            </a:endParaRPr>
          </a:p>
        </p:txBody>
      </p:sp>
      <p:sp>
        <p:nvSpPr>
          <p:cNvPr id="768003" name="Rectangle 2"/>
          <p:cNvSpPr>
            <a:spLocks noGrp="1" noRot="1" noChangeAspect="1" noChangeArrowheads="1" noTextEdit="1"/>
          </p:cNvSpPr>
          <p:nvPr>
            <p:ph type="sldImg"/>
          </p:nvPr>
        </p:nvSpPr>
        <p:spPr>
          <a:ln/>
        </p:spPr>
      </p:sp>
      <p:sp>
        <p:nvSpPr>
          <p:cNvPr id="768004"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Few pest problems are solved simply by spraying pesticides. While you can help reduce the risk of infestation, most pest control should be carried out by professionals. Employ a licensed PCO. Together, you and the PCO can prevent or eliminate pests and keep them from coming back.</a:t>
            </a:r>
          </a:p>
          <a:p>
            <a:pPr marL="112163" indent="-112163">
              <a:buFontTx/>
              <a:buChar char="•"/>
            </a:pPr>
            <a:endParaRPr lang="en-US" b="1" dirty="0">
              <a:latin typeface="Times New Roman"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95450A5-7964-C54C-B816-B6B3B26B1FBC}" type="slidenum">
              <a:rPr lang="en-US">
                <a:solidFill>
                  <a:prstClr val="black"/>
                </a:solidFill>
                <a:latin typeface="Arial" charset="0"/>
              </a:rPr>
              <a:pPr/>
              <a:t>126</a:t>
            </a:fld>
            <a:endParaRPr lang="en-US" dirty="0">
              <a:solidFill>
                <a:prstClr val="black"/>
              </a:solidFill>
              <a:latin typeface="Arial" charset="0"/>
            </a:endParaRPr>
          </a:p>
        </p:txBody>
      </p:sp>
      <p:sp>
        <p:nvSpPr>
          <p:cNvPr id="769027" name="Rectangle 2"/>
          <p:cNvSpPr>
            <a:spLocks noGrp="1" noRot="1" noChangeAspect="1" noChangeArrowheads="1" noTextEdit="1"/>
          </p:cNvSpPr>
          <p:nvPr>
            <p:ph type="sldImg"/>
          </p:nvPr>
        </p:nvSpPr>
        <p:spPr>
          <a:ln/>
        </p:spPr>
      </p:sp>
      <p:sp>
        <p:nvSpPr>
          <p:cNvPr id="769028" name="Rectangle 2"/>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eaLnBrk="1" hangingPunct="1">
              <a:buFontTx/>
              <a:buChar char="•"/>
            </a:pPr>
            <a:r>
              <a:rPr lang="en-US" dirty="0">
                <a:latin typeface="Times New Roman" charset="0"/>
              </a:rPr>
              <a:t>Sometimes purchasing and applying pesticides on your own might seem more cost effective. However, there are many reasons not to do this. Pesticides that are applied the wrong way may be ineffective or harmful. Pests can develop resistance and immunity to pesticides. Each region has its own pest-control problems, and control measures may vary. Pesticides are regulated by federal, state, and local laws. Some pesticides are not approved for use in restaurants or foodservice operations.</a:t>
            </a:r>
          </a:p>
          <a:p>
            <a:pPr eaLnBrk="1" hangingPunct="1">
              <a:buFontTx/>
              <a:buChar char="•"/>
            </a:pPr>
            <a:r>
              <a:rPr lang="en-US" dirty="0">
                <a:latin typeface="Times New Roman" charset="0"/>
              </a:rPr>
              <a:t>Rely on your PCO to decide whether pesticides should be used in your operation. They are trained to determine the best pesticide for each pest, and how and where to apply it.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CA7A1F1-8437-5949-83AD-1E25B50A005E}" type="slidenum">
              <a:rPr lang="en-US">
                <a:solidFill>
                  <a:prstClr val="black"/>
                </a:solidFill>
                <a:latin typeface="Arial" charset="0"/>
              </a:rPr>
              <a:pPr/>
              <a:t>127</a:t>
            </a:fld>
            <a:endParaRPr lang="en-US" dirty="0">
              <a:solidFill>
                <a:prstClr val="black"/>
              </a:solidFill>
              <a:latin typeface="Arial" charset="0"/>
            </a:endParaRPr>
          </a:p>
        </p:txBody>
      </p:sp>
      <p:sp>
        <p:nvSpPr>
          <p:cNvPr id="770051" name="Rectangle 2"/>
          <p:cNvSpPr>
            <a:spLocks noGrp="1" noRot="1" noChangeAspect="1" noChangeArrowheads="1" noTextEdit="1"/>
          </p:cNvSpPr>
          <p:nvPr>
            <p:ph type="sldImg"/>
          </p:nvPr>
        </p:nvSpPr>
        <p:spPr>
          <a:ln/>
        </p:spPr>
      </p:sp>
      <p:sp>
        <p:nvSpPr>
          <p:cNvPr id="770052" name="Rectangle 2"/>
          <p:cNvSpPr>
            <a:spLocks noGrp="1" noChangeArrowheads="1"/>
          </p:cNvSpPr>
          <p:nvPr>
            <p:ph type="body" idx="3"/>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eaLnBrk="1" hangingPunct="1">
              <a:buFontTx/>
              <a:buChar char="•"/>
            </a:pPr>
            <a:r>
              <a:rPr lang="en-US" dirty="0">
                <a:latin typeface="Times New Roman" charset="0"/>
              </a:rPr>
              <a:t>Pesticides should be stored by your PCO.</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Slide Image Placeholder 1"/>
          <p:cNvSpPr>
            <a:spLocks noGrp="1" noRot="1" noChangeAspect="1" noTextEdit="1"/>
          </p:cNvSpPr>
          <p:nvPr>
            <p:ph type="sldImg"/>
          </p:nvPr>
        </p:nvSpPr>
        <p:spPr>
          <a:ln/>
        </p:spPr>
      </p:sp>
      <p:sp>
        <p:nvSpPr>
          <p:cNvPr id="77107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77107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0FCCD0E-AE29-2E42-A07D-6210F382BE7F}" type="slidenum">
              <a:rPr lang="en-US">
                <a:solidFill>
                  <a:prstClr val="black"/>
                </a:solidFill>
                <a:latin typeface="Arial" charset="0"/>
              </a:rPr>
              <a:pPr/>
              <a:t>128</a:t>
            </a:fld>
            <a:endParaRPr lang="en-US" dirty="0">
              <a:solidFill>
                <a:prstClr val="black"/>
              </a:solidFill>
              <a:latin typeface="Arial"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491C98-1336-DC46-8A50-D8284544576C}" type="slidenum">
              <a:rPr lang="en-US">
                <a:solidFill>
                  <a:prstClr val="black"/>
                </a:solidFill>
                <a:latin typeface="Arial" charset="0"/>
                <a:ea typeface="ＭＳ Ｐゴシック" charset="0"/>
                <a:cs typeface="ＭＳ Ｐゴシック" charset="0"/>
              </a:rPr>
              <a:pPr/>
              <a:t>129</a:t>
            </a:fld>
            <a:endParaRPr lang="en-US" dirty="0">
              <a:solidFill>
                <a:prstClr val="black"/>
              </a:solidFill>
              <a:latin typeface="Arial" charset="0"/>
              <a:ea typeface="ＭＳ Ｐゴシック" charset="0"/>
              <a:cs typeface="ＭＳ Ｐゴシック" charset="0"/>
            </a:endParaRPr>
          </a:p>
        </p:txBody>
      </p:sp>
      <p:sp>
        <p:nvSpPr>
          <p:cNvPr id="77209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cs typeface="Times New Roman" charset="0"/>
              </a:rPr>
              <a:t>Instructor Notes</a:t>
            </a:r>
            <a:r>
              <a:rPr lang="en-US" b="1" dirty="0">
                <a:solidFill>
                  <a:srgbClr val="FF3300"/>
                </a:solidFill>
                <a:latin typeface="Times New Roman" charset="0"/>
                <a:ea typeface="+mn-ea"/>
              </a:rPr>
              <a:t> </a:t>
            </a:r>
            <a:endParaRPr lang="en-US" dirty="0">
              <a:latin typeface="Times New Roman" charset="0"/>
              <a:ea typeface="+mn-ea"/>
            </a:endParaRPr>
          </a:p>
          <a:p>
            <a:pPr eaLnBrk="1" hangingPunct="1">
              <a:buFontTx/>
              <a:buChar char="•"/>
              <a:defRPr/>
            </a:pPr>
            <a:r>
              <a:rPr lang="en-US" dirty="0">
                <a:latin typeface="Times New Roman" charset="0"/>
                <a:ea typeface="+mn-ea"/>
              </a:rPr>
              <a:t>The Food and Drug Administration (FDA) inspects all food except meat, poultry, and eggs. The agency also regulates food transported across state lines. In addition, the agency issues the </a:t>
            </a:r>
            <a:r>
              <a:rPr lang="en-US" i="1" dirty="0" smtClean="0">
                <a:latin typeface="Times New Roman" charset="0"/>
                <a:ea typeface="+mn-ea"/>
              </a:rPr>
              <a:t>FDA Food </a:t>
            </a:r>
            <a:r>
              <a:rPr lang="en-US" i="1" dirty="0">
                <a:latin typeface="Times New Roman" charset="0"/>
                <a:ea typeface="+mn-ea"/>
              </a:rPr>
              <a:t>Code</a:t>
            </a:r>
            <a:r>
              <a:rPr lang="en-US" dirty="0">
                <a:latin typeface="Times New Roman" charset="0"/>
                <a:ea typeface="+mn-ea"/>
              </a:rPr>
              <a:t>, which provides recommendations for food safety regulations</a:t>
            </a:r>
            <a:r>
              <a:rPr lang="en-US" dirty="0" smtClean="0">
                <a:latin typeface="Times New Roman" charset="0"/>
                <a:ea typeface="+mn-ea"/>
              </a:rPr>
              <a:t>. </a:t>
            </a:r>
            <a:endParaRPr lang="en-US" dirty="0">
              <a:latin typeface="Times New Roman" charset="0"/>
              <a:ea typeface="+mn-ea"/>
            </a:endParaRPr>
          </a:p>
          <a:p>
            <a:pPr eaLnBrk="1" hangingPunct="1">
              <a:buFontTx/>
              <a:buChar char="•"/>
              <a:defRPr/>
            </a:pPr>
            <a:r>
              <a:rPr lang="en-US" dirty="0">
                <a:latin typeface="Times New Roman" charset="0"/>
                <a:ea typeface="+mn-ea"/>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ea typeface="+mn-ea"/>
              </a:rPr>
              <a:t>Agencies such as the Centers for Disease Control and Prevention (CDC) and the U. S. Public Health Service (PHS) conduct research into the causes of </a:t>
            </a:r>
            <a:r>
              <a:rPr lang="en-US" dirty="0" smtClean="0">
                <a:latin typeface="Times New Roman" charset="0"/>
                <a:ea typeface="+mn-ea"/>
              </a:rPr>
              <a:t>foodborne-illness </a:t>
            </a:r>
            <a:r>
              <a:rPr lang="en-US" dirty="0">
                <a:latin typeface="Times New Roman" charset="0"/>
                <a:ea typeface="+mn-ea"/>
              </a:rPr>
              <a:t>outbreaks. </a:t>
            </a:r>
            <a:endParaRPr lang="en-US" b="1" dirty="0">
              <a:solidFill>
                <a:srgbClr val="FF3300"/>
              </a:solidFill>
              <a:latin typeface="Times New Roman" charset="0"/>
              <a:ea typeface="+mn-ea"/>
            </a:endParaRPr>
          </a:p>
          <a:p>
            <a:pPr eaLnBrk="1" hangingPunct="1">
              <a:buFontTx/>
              <a:buChar char="•"/>
              <a:defRPr/>
            </a:pPr>
            <a:r>
              <a:rPr lang="en-US" dirty="0">
                <a:latin typeface="Times New Roman" charset="0"/>
                <a:ea typeface="+mn-ea"/>
              </a:rPr>
              <a:t>State and local regulatory authorities write or adopt code that regulates retail and foodservice operations.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1A47A01-87BE-7B47-A343-E8980E3CEFB7}" type="slidenum">
              <a:rPr lang="en-US">
                <a:solidFill>
                  <a:prstClr val="black"/>
                </a:solidFill>
                <a:latin typeface="Arial" charset="0"/>
                <a:ea typeface="ＭＳ Ｐゴシック" charset="0"/>
                <a:cs typeface="ＭＳ Ｐゴシック" charset="0"/>
              </a:rPr>
              <a:pPr/>
              <a:t>13</a:t>
            </a:fld>
            <a:endParaRPr lang="en-US">
              <a:solidFill>
                <a:prstClr val="black"/>
              </a:solidFill>
              <a:latin typeface="Arial" charset="0"/>
              <a:ea typeface="ＭＳ Ｐゴシック" charset="0"/>
              <a:cs typeface="ＭＳ Ｐゴシック" charset="0"/>
            </a:endParaRPr>
          </a:p>
        </p:txBody>
      </p:sp>
      <p:sp>
        <p:nvSpPr>
          <p:cNvPr id="653315" name="Rectangle 2"/>
          <p:cNvSpPr>
            <a:spLocks noGrp="1" noRot="1" noChangeAspect="1" noChangeArrowheads="1" noTextEdit="1"/>
          </p:cNvSpPr>
          <p:nvPr>
            <p:ph type="sldImg"/>
          </p:nvPr>
        </p:nvSpPr>
        <p:spPr>
          <a:ln/>
        </p:spPr>
      </p:sp>
      <p:sp>
        <p:nvSpPr>
          <p:cNvPr id="486404" name="Rectangle 3"/>
          <p:cNvSpPr>
            <a:spLocks noGrp="1" noChangeArrowheads="1"/>
          </p:cNvSpPr>
          <p:nvPr>
            <p:ph type="body" idx="1"/>
          </p:nvPr>
        </p:nvSpPr>
        <p:spPr>
          <a:xfrm>
            <a:off x="857251" y="4395554"/>
            <a:ext cx="5204067"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89" tIns="45544" rIns="91089" bIns="45544"/>
          <a:lstStyle/>
          <a:p>
            <a:pPr marL="110605" indent="-110605"/>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10605" indent="-110605">
              <a:buFontTx/>
              <a:buChar char="•"/>
            </a:pPr>
            <a:r>
              <a:rPr lang="en-US">
                <a:latin typeface="Times New Roman" charset="0"/>
                <a:ea typeface="ＭＳ Ｐゴシック" charset="0"/>
                <a:cs typeface="ＭＳ Ｐゴシック" charset="0"/>
              </a:rPr>
              <a:t>Food can also be protected by placing it in display cases or by packaging it in a way that will protect it from contamination. Whole, raw fruits and vegetables and nuts in the shell that require peeling or hulling before eating do not require the protection measures discussed.</a:t>
            </a:r>
          </a:p>
          <a:p>
            <a:pPr marL="110605" indent="-110605">
              <a:lnSpc>
                <a:spcPct val="80000"/>
              </a:lnSpc>
              <a:spcBef>
                <a:spcPct val="50000"/>
              </a:spcBef>
              <a:buFontTx/>
              <a:buChar char="•"/>
            </a:pPr>
            <a:endParaRPr lang="en-US">
              <a:latin typeface="Times New Roman" charset="0"/>
              <a:ea typeface="ＭＳ Ｐゴシック" charset="0"/>
              <a:cs typeface="Times New Roman"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2B44DE2-C69B-614B-BB09-44E5DAC445C4}" type="slidenum">
              <a:rPr lang="en-US">
                <a:solidFill>
                  <a:prstClr val="black"/>
                </a:solidFill>
                <a:latin typeface="Arial" charset="0"/>
              </a:rPr>
              <a:pPr/>
              <a:t>130</a:t>
            </a:fld>
            <a:endParaRPr lang="en-US" dirty="0">
              <a:solidFill>
                <a:prstClr val="black"/>
              </a:solidFill>
              <a:latin typeface="Arial" charset="0"/>
            </a:endParaRPr>
          </a:p>
        </p:txBody>
      </p:sp>
      <p:sp>
        <p:nvSpPr>
          <p:cNvPr id="773123" name="Rectangle 2"/>
          <p:cNvSpPr>
            <a:spLocks noGrp="1" noRot="1" noChangeAspect="1" noChangeArrowheads="1" noTextEdit="1"/>
          </p:cNvSpPr>
          <p:nvPr>
            <p:ph type="sldImg"/>
          </p:nvPr>
        </p:nvSpPr>
        <p:spPr>
          <a:xfrm>
            <a:off x="1144588" y="685800"/>
            <a:ext cx="4572000" cy="3429000"/>
          </a:xfrm>
          <a:ln/>
        </p:spPr>
      </p:sp>
      <p:sp>
        <p:nvSpPr>
          <p:cNvPr id="773124" name="Rectangle 3"/>
          <p:cNvSpPr>
            <a:spLocks noGrp="1" noChangeArrowheads="1"/>
          </p:cNvSpPr>
          <p:nvPr>
            <p:ph type="body" idx="1"/>
          </p:nvPr>
        </p:nvSpPr>
        <p:spPr>
          <a:xfrm>
            <a:off x="851038" y="4392431"/>
            <a:ext cx="5485158" cy="411448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A big part of your job is keeping food safe. So you must understand the rules and regulations that impact food safety. It is also helpful to know who makes these rules and who enforces them.</a:t>
            </a:r>
          </a:p>
          <a:p>
            <a:pPr marL="112163" indent="-112163">
              <a:buFontTx/>
              <a:buChar char="•"/>
            </a:pPr>
            <a:r>
              <a:rPr lang="en-US" dirty="0">
                <a:latin typeface="Times New Roman" charset="0"/>
              </a:rPr>
              <a:t>The ServSafe program is based on the </a:t>
            </a:r>
            <a:r>
              <a:rPr lang="en-US" i="1" dirty="0">
                <a:latin typeface="Times New Roman" charset="0"/>
              </a:rPr>
              <a:t>FDA Food Code</a:t>
            </a:r>
            <a:r>
              <a:rPr lang="en-US" dirty="0">
                <a:latin typeface="Times New Roman" charset="0"/>
              </a:rPr>
              <a:t>, science, and best practices in the industry.</a:t>
            </a:r>
          </a:p>
          <a:p>
            <a:pPr marL="112163" indent="-112163">
              <a:buFontTx/>
              <a:buChar char="•"/>
            </a:pPr>
            <a:r>
              <a:rPr lang="en-US" dirty="0">
                <a:latin typeface="Times New Roman" charset="0"/>
              </a:rPr>
              <a:t>CFP representatives come from the food industry, government, academia, and consumer groups. </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07872C3-12FE-7A4A-B0A1-9B8428747CE5}" type="slidenum">
              <a:rPr lang="en-US">
                <a:solidFill>
                  <a:prstClr val="black"/>
                </a:solidFill>
                <a:latin typeface="Arial" charset="0"/>
              </a:rPr>
              <a:pPr/>
              <a:t>131</a:t>
            </a:fld>
            <a:endParaRPr lang="en-US" dirty="0">
              <a:solidFill>
                <a:prstClr val="black"/>
              </a:solidFill>
              <a:latin typeface="Arial" charset="0"/>
            </a:endParaRPr>
          </a:p>
        </p:txBody>
      </p:sp>
      <p:sp>
        <p:nvSpPr>
          <p:cNvPr id="774147" name="Rectangle 2"/>
          <p:cNvSpPr>
            <a:spLocks noGrp="1" noRot="1" noChangeAspect="1" noChangeArrowheads="1" noTextEdit="1"/>
          </p:cNvSpPr>
          <p:nvPr>
            <p:ph type="sldImg"/>
          </p:nvPr>
        </p:nvSpPr>
        <p:spPr>
          <a:xfrm>
            <a:off x="1144588" y="685800"/>
            <a:ext cx="4572000" cy="3429000"/>
          </a:xfrm>
          <a:ln/>
        </p:spPr>
      </p:sp>
      <p:sp>
        <p:nvSpPr>
          <p:cNvPr id="774148"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eaLnBrk="1" hangingPunct="1">
              <a:buFontTx/>
              <a:buChar char="•"/>
            </a:pPr>
            <a:r>
              <a:rPr lang="en-US" dirty="0">
                <a:latin typeface="Times New Roman" charset="0"/>
              </a:rPr>
              <a:t>Health inspectors generally are trained in food safety, sanitation, and public-health principles. </a:t>
            </a:r>
          </a:p>
          <a:p>
            <a:pPr eaLnBrk="1" hangingPunct="1"/>
            <a:endParaRPr lang="en-US" dirty="0">
              <a:latin typeface="Times New Roman"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D3DAEA6-4CC9-554C-BE31-4EAF85BE16C6}" type="slidenum">
              <a:rPr lang="en-US">
                <a:solidFill>
                  <a:prstClr val="black"/>
                </a:solidFill>
                <a:latin typeface="Arial" charset="0"/>
              </a:rPr>
              <a:pPr/>
              <a:t>132</a:t>
            </a:fld>
            <a:endParaRPr lang="en-US" dirty="0">
              <a:solidFill>
                <a:prstClr val="black"/>
              </a:solidFill>
              <a:latin typeface="Arial" charset="0"/>
            </a:endParaRPr>
          </a:p>
        </p:txBody>
      </p:sp>
      <p:sp>
        <p:nvSpPr>
          <p:cNvPr id="775171" name="Rectangle 2"/>
          <p:cNvSpPr>
            <a:spLocks noGrp="1" noRot="1" noChangeAspect="1" noChangeArrowheads="1" noTextEdit="1"/>
          </p:cNvSpPr>
          <p:nvPr>
            <p:ph type="sldImg"/>
          </p:nvPr>
        </p:nvSpPr>
        <p:spPr>
          <a:xfrm>
            <a:off x="1144588" y="685800"/>
            <a:ext cx="4572000" cy="3429000"/>
          </a:xfrm>
          <a:ln/>
        </p:spPr>
      </p:sp>
      <p:sp>
        <p:nvSpPr>
          <p:cNvPr id="775172"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The most important reason for regulatory inspections is that failure to ensure food safety can risk the health of your customers. A lack of food safety could even cost you your business.</a:t>
            </a:r>
          </a:p>
          <a:p>
            <a:pPr eaLnBrk="1" hangingPunct="1">
              <a:buFontTx/>
              <a:buChar char="•"/>
            </a:pPr>
            <a:r>
              <a:rPr lang="en-US" dirty="0">
                <a:latin typeface="Times New Roman" charset="0"/>
              </a:rPr>
              <a:t>Basically, an inspection evaluates whether an operation is meeting minimum food safety standards. It also produces a written report that notes deficiencies. The report helps an operation comply with safe food practices.</a:t>
            </a:r>
          </a:p>
          <a:p>
            <a:pPr eaLnBrk="1" hangingPunct="1">
              <a:buFontTx/>
              <a:buChar char="•"/>
            </a:pPr>
            <a:r>
              <a:rPr lang="en-US" dirty="0">
                <a:latin typeface="Times New Roman" charset="0"/>
              </a:rPr>
              <a:t>Regulatory authorities have begun taking a more risk-based approach when conducting inspections. They often use the five risk factors for foodborne illness and the FDA’s public health interventions as guides.</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024D187-C447-F841-8F0E-5E1C6F9A356C}" type="slidenum">
              <a:rPr lang="en-US">
                <a:solidFill>
                  <a:prstClr val="black"/>
                </a:solidFill>
                <a:latin typeface="Arial" charset="0"/>
              </a:rPr>
              <a:pPr/>
              <a:t>133</a:t>
            </a:fld>
            <a:endParaRPr lang="en-US" dirty="0">
              <a:solidFill>
                <a:prstClr val="black"/>
              </a:solidFill>
              <a:latin typeface="Arial" charset="0"/>
            </a:endParaRPr>
          </a:p>
        </p:txBody>
      </p:sp>
      <p:sp>
        <p:nvSpPr>
          <p:cNvPr id="776195" name="Rectangle 2"/>
          <p:cNvSpPr>
            <a:spLocks noGrp="1" noRot="1" noChangeAspect="1" noChangeArrowheads="1" noTextEdit="1"/>
          </p:cNvSpPr>
          <p:nvPr>
            <p:ph type="sldImg"/>
          </p:nvPr>
        </p:nvSpPr>
        <p:spPr>
          <a:xfrm>
            <a:off x="1144588" y="685800"/>
            <a:ext cx="4572000" cy="3429000"/>
          </a:xfrm>
          <a:ln/>
        </p:spPr>
      </p:sp>
      <p:sp>
        <p:nvSpPr>
          <p:cNvPr id="776196" name="Rectangle 3"/>
          <p:cNvSpPr>
            <a:spLocks noGrp="1" noChangeArrowheads="1"/>
          </p:cNvSpPr>
          <p:nvPr>
            <p:ph type="body" idx="1"/>
          </p:nvPr>
        </p:nvSpPr>
        <p:spPr>
          <a:xfrm>
            <a:off x="851038" y="4392431"/>
            <a:ext cx="5485158" cy="411448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The FDA recommends that regulatory authorities use the following three risk designations when evaluating establishments. </a:t>
            </a:r>
          </a:p>
          <a:p>
            <a:pPr lvl="1" eaLnBrk="1" hangingPunct="1">
              <a:buFontTx/>
              <a:buChar char="•"/>
            </a:pPr>
            <a:r>
              <a:rPr lang="en-US" dirty="0">
                <a:latin typeface="Times New Roman" charset="0"/>
              </a:rPr>
              <a:t>Priority items</a:t>
            </a:r>
          </a:p>
          <a:p>
            <a:pPr lvl="1" eaLnBrk="1" hangingPunct="1">
              <a:buFontTx/>
              <a:buChar char="•"/>
            </a:pPr>
            <a:r>
              <a:rPr lang="en-US" dirty="0">
                <a:latin typeface="Times New Roman" charset="0"/>
              </a:rPr>
              <a:t>Priority foundation items</a:t>
            </a:r>
          </a:p>
          <a:p>
            <a:pPr lvl="1" eaLnBrk="1" hangingPunct="1">
              <a:buFontTx/>
              <a:buChar char="•"/>
            </a:pPr>
            <a:r>
              <a:rPr lang="en-US" dirty="0">
                <a:latin typeface="Times New Roman" charset="0"/>
              </a:rPr>
              <a:t>Core items</a:t>
            </a:r>
          </a:p>
          <a:p>
            <a:pPr eaLnBrk="1" hangingPunct="1">
              <a:buFontTx/>
              <a:buChar char="•"/>
            </a:pPr>
            <a:r>
              <a:rPr lang="en-US" i="1" dirty="0">
                <a:latin typeface="Times New Roman" charset="0"/>
              </a:rPr>
              <a:t>Priority items</a:t>
            </a:r>
            <a:r>
              <a:rPr lang="en-US" dirty="0">
                <a:latin typeface="Times New Roman" charset="0"/>
              </a:rPr>
              <a:t> are the most critical. These are actions and procedures that prevent, eliminate, or reduce hazards associated with foodborne illness to an acceptable level. Correct handwashing would be considered a priority item. </a:t>
            </a:r>
          </a:p>
          <a:p>
            <a:pPr eaLnBrk="1" hangingPunct="1">
              <a:buFontTx/>
              <a:buChar char="•"/>
            </a:pPr>
            <a:r>
              <a:rPr lang="en-US" i="1" dirty="0">
                <a:latin typeface="Times New Roman" charset="0"/>
              </a:rPr>
              <a:t>Priority foundation items</a:t>
            </a:r>
            <a:r>
              <a:rPr lang="en-US" dirty="0">
                <a:latin typeface="Times New Roman" charset="0"/>
              </a:rPr>
              <a:t> are those that support a priority item. Having soap at a handwashing sink is an example. </a:t>
            </a:r>
          </a:p>
          <a:p>
            <a:pPr eaLnBrk="1" hangingPunct="1">
              <a:buFontTx/>
              <a:buChar char="•"/>
            </a:pPr>
            <a:r>
              <a:rPr lang="en-US" i="1" dirty="0">
                <a:latin typeface="Times New Roman" charset="0"/>
              </a:rPr>
              <a:t>Core items</a:t>
            </a:r>
            <a:r>
              <a:rPr lang="en-US" dirty="0">
                <a:latin typeface="Times New Roman" charset="0"/>
              </a:rPr>
              <a:t> relate to general sanitation, the facility, equipment design, and general maintenance. Keeping equipment in good repair is an example. </a:t>
            </a:r>
          </a:p>
          <a:p>
            <a:pPr eaLnBrk="1" hangingPunct="1"/>
            <a:endParaRPr lang="en-US" dirty="0">
              <a:latin typeface="Times New Roman"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7228D6-E5BA-5246-96B7-156FE36C4B26}" type="slidenum">
              <a:rPr lang="en-US">
                <a:solidFill>
                  <a:prstClr val="black"/>
                </a:solidFill>
                <a:latin typeface="Arial" charset="0"/>
              </a:rPr>
              <a:pPr/>
              <a:t>134</a:t>
            </a:fld>
            <a:endParaRPr lang="en-US" dirty="0">
              <a:solidFill>
                <a:prstClr val="black"/>
              </a:solidFill>
              <a:latin typeface="Arial" charset="0"/>
            </a:endParaRPr>
          </a:p>
        </p:txBody>
      </p:sp>
      <p:sp>
        <p:nvSpPr>
          <p:cNvPr id="777219" name="Rectangle 2"/>
          <p:cNvSpPr>
            <a:spLocks noGrp="1" noRot="1" noChangeAspect="1" noChangeArrowheads="1" noTextEdit="1"/>
          </p:cNvSpPr>
          <p:nvPr>
            <p:ph type="sldImg"/>
          </p:nvPr>
        </p:nvSpPr>
        <p:spPr>
          <a:xfrm>
            <a:off x="1144588" y="685800"/>
            <a:ext cx="4572000" cy="3429000"/>
          </a:xfrm>
          <a:ln/>
        </p:spPr>
      </p:sp>
      <p:sp>
        <p:nvSpPr>
          <p:cNvPr id="777220" name="Rectangle 3"/>
          <p:cNvSpPr>
            <a:spLocks noGrp="1" noChangeArrowheads="1"/>
          </p:cNvSpPr>
          <p:nvPr>
            <p:ph type="body" idx="1"/>
          </p:nvPr>
        </p:nvSpPr>
        <p:spPr>
          <a:xfrm>
            <a:off x="857250" y="4392431"/>
            <a:ext cx="5485158" cy="445176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Do not refuse entry to an inspector. Inspectors have authority to gain access to the operation. They also have authority to revoke the operation’s permit for refusing entry.</a:t>
            </a:r>
          </a:p>
          <a:p>
            <a:pPr eaLnBrk="1" hangingPunct="1">
              <a:buFontTx/>
              <a:buChar char="•"/>
            </a:pPr>
            <a:r>
              <a:rPr lang="en-US" dirty="0">
                <a:latin typeface="Times New Roman" charset="0"/>
              </a:rPr>
              <a:t>Answer all the inspector’s questions as well as you can. Tell your staff to do the same.</a:t>
            </a:r>
          </a:p>
          <a:p>
            <a:pPr eaLnBrk="1" hangingPunct="1">
              <a:buFontTx/>
              <a:buChar char="•"/>
            </a:pPr>
            <a:r>
              <a:rPr lang="en-US" dirty="0">
                <a:latin typeface="Times New Roman" charset="0"/>
              </a:rPr>
              <a:t>Go with the inspector during the inspection. You will be able to answer any questions and possibly correct problems immediately. Tell the inspector when something can be fixed if it cannot be fixed immediately. </a:t>
            </a:r>
          </a:p>
          <a:p>
            <a:pPr eaLnBrk="1" hangingPunct="1">
              <a:buFontTx/>
              <a:buChar char="•"/>
            </a:pPr>
            <a:r>
              <a:rPr lang="en-US" dirty="0">
                <a:latin typeface="Times New Roman" charset="0"/>
              </a:rPr>
              <a:t>As you walk with the inspector, make note of any problems pointed out. This will help you remember exactly what was said. Make it clear that you are willing to fix any problems. </a:t>
            </a:r>
          </a:p>
          <a:p>
            <a:pPr eaLnBrk="1" hangingPunct="1">
              <a:buFontTx/>
              <a:buChar char="•"/>
            </a:pPr>
            <a:r>
              <a:rPr lang="en-US" dirty="0">
                <a:latin typeface="Times New Roman" charset="0"/>
              </a:rPr>
              <a:t>If you believe the inspector is incorrect about something, note what was mentioned. Then contact the regulatory authority.</a:t>
            </a:r>
          </a:p>
          <a:p>
            <a:pPr eaLnBrk="1" hangingPunct="1">
              <a:buFontTx/>
              <a:buChar char="•"/>
            </a:pPr>
            <a:r>
              <a:rPr lang="en-US" dirty="0">
                <a:latin typeface="Times New Roman" charset="0"/>
              </a:rPr>
              <a:t>Keep the relationship professional. Be polite and friendly, and treat inspectors with respect. Be careful about offering food, drink, or anything else that could be perceived as trying to influence the inspection report.</a:t>
            </a:r>
          </a:p>
          <a:p>
            <a:pPr eaLnBrk="1" hangingPunct="1">
              <a:buFontTx/>
              <a:buChar char="•"/>
            </a:pPr>
            <a:r>
              <a:rPr lang="en-US" dirty="0">
                <a:latin typeface="Times New Roman" charset="0"/>
              </a:rPr>
              <a:t>You might ask the inspector why he or she is requesting certain records. If a request seems inappropriate, check with the inspector’s supervisor. You can also check with your lawyer about limits on confidential information.</a:t>
            </a:r>
          </a:p>
          <a:p>
            <a:pPr eaLnBrk="1" hangingPunct="1">
              <a:buFontTx/>
              <a:buChar char="•"/>
            </a:pPr>
            <a:r>
              <a:rPr lang="en-US" dirty="0">
                <a:latin typeface="Times New Roman" charset="0"/>
              </a:rPr>
              <a:t>You must make corrections within the time frame given by the inspector. </a:t>
            </a:r>
            <a:endParaRPr lang="en-US" b="1" dirty="0">
              <a:latin typeface="Times New Roman"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11BAD3-154B-2A43-AB50-1C38DDBBE26B}" type="slidenum">
              <a:rPr lang="en-US">
                <a:solidFill>
                  <a:prstClr val="black"/>
                </a:solidFill>
                <a:latin typeface="Arial" charset="0"/>
              </a:rPr>
              <a:pPr/>
              <a:t>135</a:t>
            </a:fld>
            <a:endParaRPr lang="en-US" dirty="0">
              <a:solidFill>
                <a:prstClr val="black"/>
              </a:solidFill>
              <a:latin typeface="Arial" charset="0"/>
            </a:endParaRPr>
          </a:p>
        </p:txBody>
      </p:sp>
      <p:sp>
        <p:nvSpPr>
          <p:cNvPr id="778243" name="Rectangle 2"/>
          <p:cNvSpPr>
            <a:spLocks noGrp="1" noRot="1" noChangeAspect="1" noChangeArrowheads="1" noTextEdit="1"/>
          </p:cNvSpPr>
          <p:nvPr>
            <p:ph type="sldImg"/>
          </p:nvPr>
        </p:nvSpPr>
        <p:spPr>
          <a:xfrm>
            <a:off x="1144588" y="685800"/>
            <a:ext cx="4572000" cy="3429000"/>
          </a:xfrm>
          <a:ln/>
        </p:spPr>
      </p:sp>
      <p:sp>
        <p:nvSpPr>
          <p:cNvPr id="778244" name="Rectangle 3"/>
          <p:cNvSpPr>
            <a:spLocks noGrp="1" noChangeArrowheads="1"/>
          </p:cNvSpPr>
          <p:nvPr>
            <p:ph type="body" idx="1"/>
          </p:nvPr>
        </p:nvSpPr>
        <p:spPr>
          <a:xfrm>
            <a:off x="857250" y="4392431"/>
            <a:ext cx="5485158" cy="4114487"/>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p>
          <a:p>
            <a:pPr eaLnBrk="1" hangingPunct="1">
              <a:buFontTx/>
              <a:buChar char="•"/>
            </a:pPr>
            <a:r>
              <a:rPr lang="en-US" dirty="0">
                <a:latin typeface="Times New Roman" charset="0"/>
              </a:rPr>
              <a:t>After careful review, an inspector might determine an operation poses an imminent health hazard to the public. In some states he or she may ask for a voluntary closure or issue an immediate suspension of the permit to operate.</a:t>
            </a:r>
          </a:p>
          <a:p>
            <a:pPr eaLnBrk="1" hangingPunct="1">
              <a:buFontTx/>
              <a:buChar char="•"/>
            </a:pPr>
            <a:r>
              <a:rPr lang="en-US" dirty="0">
                <a:latin typeface="Times New Roman" charset="0"/>
              </a:rPr>
              <a:t>If an operation receives a suspension, it must cease operations right away. However, the owner can request a hearing if he or she believes the suspension was unjustified.</a:t>
            </a:r>
          </a:p>
          <a:p>
            <a:pPr eaLnBrk="1" hangingPunct="1">
              <a:buFontTx/>
              <a:buChar char="•"/>
            </a:pPr>
            <a:r>
              <a:rPr lang="en-US" dirty="0">
                <a:latin typeface="Times New Roman" charset="0"/>
              </a:rPr>
              <a:t>The suspension order may be posted at a public entrance to the operation. This is not required if the operation closes voluntarily. Regulations vary among different authorities. To reinstate a permit to operate, the operation must eliminate the hazards causing the suspension. Then it needs to pass a reinspection and receive written approval to reopen. </a:t>
            </a:r>
            <a:endParaRPr lang="en-US" b="1" dirty="0">
              <a:latin typeface="Times New Roman"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DC02908-532F-9F40-9F95-D84F35804AFF}" type="slidenum">
              <a:rPr lang="en-US">
                <a:solidFill>
                  <a:prstClr val="black"/>
                </a:solidFill>
                <a:latin typeface="Arial" charset="0"/>
              </a:rPr>
              <a:pPr/>
              <a:t>136</a:t>
            </a:fld>
            <a:endParaRPr lang="en-US" dirty="0">
              <a:solidFill>
                <a:prstClr val="black"/>
              </a:solidFill>
              <a:latin typeface="Arial" charset="0"/>
            </a:endParaRPr>
          </a:p>
        </p:txBody>
      </p:sp>
      <p:sp>
        <p:nvSpPr>
          <p:cNvPr id="77926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Slide Image Placeholder 1"/>
          <p:cNvSpPr>
            <a:spLocks noGrp="1" noRot="1" noChangeAspect="1" noTextEdit="1"/>
          </p:cNvSpPr>
          <p:nvPr>
            <p:ph type="sldImg"/>
          </p:nvPr>
        </p:nvSpPr>
        <p:spPr>
          <a:ln/>
        </p:spPr>
      </p:sp>
      <p:sp>
        <p:nvSpPr>
          <p:cNvPr id="7802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7802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7272D6F-5E26-D541-A38A-3652FD70EEC6}" type="slidenum">
              <a:rPr lang="en-US">
                <a:solidFill>
                  <a:prstClr val="black"/>
                </a:solidFill>
                <a:latin typeface="Arial" charset="0"/>
              </a:rPr>
              <a:pPr/>
              <a:t>137</a:t>
            </a:fld>
            <a:endParaRPr lang="en-US" dirty="0">
              <a:solidFill>
                <a:prstClr val="black"/>
              </a:solidFill>
              <a:latin typeface="Arial"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2CF0B94-0BF5-2749-8CF3-5AF38502E8D1}" type="slidenum">
              <a:rPr lang="en-US">
                <a:solidFill>
                  <a:prstClr val="black"/>
                </a:solidFill>
                <a:latin typeface="Arial" charset="0"/>
              </a:rPr>
              <a:pPr/>
              <a:t>138</a:t>
            </a:fld>
            <a:endParaRPr lang="en-US" dirty="0">
              <a:solidFill>
                <a:prstClr val="black"/>
              </a:solidFill>
              <a:latin typeface="Arial" charset="0"/>
            </a:endParaRPr>
          </a:p>
        </p:txBody>
      </p:sp>
      <p:sp>
        <p:nvSpPr>
          <p:cNvPr id="781315" name="Rectangle 2"/>
          <p:cNvSpPr>
            <a:spLocks noGrp="1" noRot="1" noChangeAspect="1" noChangeArrowheads="1" noTextEdit="1"/>
          </p:cNvSpPr>
          <p:nvPr>
            <p:ph type="sldImg"/>
          </p:nvPr>
        </p:nvSpPr>
        <p:spPr>
          <a:xfrm>
            <a:off x="1144588" y="685800"/>
            <a:ext cx="4572000" cy="3429000"/>
          </a:xfrm>
          <a:ln/>
        </p:spPr>
      </p:sp>
      <p:sp>
        <p:nvSpPr>
          <p:cNvPr id="781316" name="Rectangle 3"/>
          <p:cNvSpPr>
            <a:spLocks noGrp="1" noChangeArrowheads="1"/>
          </p:cNvSpPr>
          <p:nvPr>
            <p:ph type="body" idx="1"/>
          </p:nvPr>
        </p:nvSpPr>
        <p:spPr>
          <a:xfrm>
            <a:off x="857250" y="4395555"/>
            <a:ext cx="5314329"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r>
              <a:rPr lang="en-US" b="1" dirty="0">
                <a:latin typeface="Times New Roman" charset="0"/>
              </a:rPr>
              <a:t>Instructor Notes</a:t>
            </a:r>
          </a:p>
          <a:p>
            <a:pPr marL="112163" indent="-112163">
              <a:buFontTx/>
              <a:buChar char="•"/>
            </a:pPr>
            <a:r>
              <a:rPr lang="en-US" dirty="0">
                <a:latin typeface="Times New Roman" charset="0"/>
              </a:rPr>
              <a:t>As a manager, it is your responsibility to make sure that your staff knows how to handle food safely. To ensure staff can handle food correctly, first identify each training need within your operation. </a:t>
            </a:r>
          </a:p>
          <a:p>
            <a:pPr marL="112163" indent="-112163"/>
            <a:endParaRPr lang="en-US" dirty="0">
              <a:latin typeface="Times New Roman"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EE5387B-E43A-0147-BD92-EAF1D7614F8F}" type="slidenum">
              <a:rPr lang="en-US">
                <a:solidFill>
                  <a:prstClr val="black"/>
                </a:solidFill>
                <a:latin typeface="Arial" charset="0"/>
                <a:ea typeface="ＭＳ Ｐゴシック" charset="0"/>
                <a:cs typeface="ＭＳ Ｐゴシック" charset="0"/>
              </a:rPr>
              <a:pPr/>
              <a:t>139</a:t>
            </a:fld>
            <a:endParaRPr lang="en-US" dirty="0">
              <a:solidFill>
                <a:prstClr val="black"/>
              </a:solidFill>
              <a:latin typeface="Arial" charset="0"/>
              <a:ea typeface="ＭＳ Ｐゴシック" charset="0"/>
              <a:cs typeface="ＭＳ Ｐゴシック" charset="0"/>
            </a:endParaRPr>
          </a:p>
        </p:txBody>
      </p:sp>
      <p:sp>
        <p:nvSpPr>
          <p:cNvPr id="782339"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dirty="0">
                <a:latin typeface="Times New Roman" charset="0"/>
                <a:cs typeface="Times New Roman" charset="0"/>
              </a:rPr>
              <a:t>Instructor Notes</a:t>
            </a:r>
            <a:r>
              <a:rPr lang="en-US" b="1" dirty="0">
                <a:solidFill>
                  <a:srgbClr val="FF3300"/>
                </a:solidFill>
                <a:latin typeface="Times New Roman" charset="0"/>
              </a:rPr>
              <a:t> </a:t>
            </a:r>
          </a:p>
          <a:p>
            <a:pPr eaLnBrk="1" hangingPunct="1">
              <a:buFontTx/>
              <a:buChar char="•"/>
            </a:pPr>
            <a:r>
              <a:rPr lang="en-US" dirty="0">
                <a:latin typeface="Times New Roman" charset="0"/>
              </a:rPr>
              <a:t>You do not know how long staff members will be working at your operation. Whether they have been on the job for one day or five years, they need to understand that food safety is important. </a:t>
            </a:r>
          </a:p>
          <a:p>
            <a:pPr eaLnBrk="1" hangingPunct="1">
              <a:buFontTx/>
              <a:buChar char="•"/>
            </a:pPr>
            <a:r>
              <a:rPr lang="en-US" dirty="0">
                <a:latin typeface="Times New Roman" charset="0"/>
              </a:rPr>
              <a:t>To make sure you are serving safe food, train your staff when they are first hired and then continue training them.</a:t>
            </a:r>
          </a:p>
          <a:p>
            <a:pPr eaLnBrk="1" hangingPunct="1">
              <a:buFontTx/>
              <a:buChar char="•"/>
            </a:pPr>
            <a:r>
              <a:rPr lang="en-US" dirty="0">
                <a:latin typeface="Times New Roman" charset="0"/>
              </a:rPr>
              <a:t>All staff need general food safety knowledge. Other knowledge will be specific to tasks performed on the job. For example, everyone should know how to wash their hands correctly. However, only receiving staff need to know how to inspect produce during receiving.</a:t>
            </a:r>
          </a:p>
          <a:p>
            <a:pPr eaLnBrk="1" hangingPunct="1">
              <a:buFontTx/>
              <a:buChar char="•"/>
            </a:pPr>
            <a:r>
              <a:rPr lang="en-US" dirty="0">
                <a:latin typeface="Times New Roman" charset="0"/>
              </a:rPr>
              <a:t>Staff need to be periodically retrained in food safety. You can do this by scheduling short training sessions, planning meetings to update them on new procedures, or holding motivational sessions that reinforce food safety practices. </a:t>
            </a:r>
          </a:p>
          <a:p>
            <a:pPr eaLnBrk="1" hangingPunct="1">
              <a:buFontTx/>
              <a:buChar char="•"/>
            </a:pPr>
            <a:r>
              <a:rPr lang="en-US" dirty="0">
                <a:latin typeface="Times New Roman" charset="0"/>
              </a:rPr>
              <a:t>Keep records of all food safety training at your operation. For legal reasons, be sure to document this training when a staff member completes it.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3ADD9D6-1E51-5E4D-BA13-B823B851F8B2}" type="slidenum">
              <a:rPr lang="en-US">
                <a:solidFill>
                  <a:prstClr val="black"/>
                </a:solidFill>
                <a:latin typeface="Arial" charset="0"/>
                <a:ea typeface="ＭＳ Ｐゴシック" charset="0"/>
                <a:cs typeface="ＭＳ Ｐゴシック" charset="0"/>
              </a:rPr>
              <a:pPr/>
              <a:t>14</a:t>
            </a:fld>
            <a:endParaRPr lang="en-US">
              <a:solidFill>
                <a:prstClr val="black"/>
              </a:solidFill>
              <a:latin typeface="Arial" charset="0"/>
              <a:ea typeface="ＭＳ Ｐゴシック" charset="0"/>
              <a:cs typeface="ＭＳ Ｐゴシック" charset="0"/>
            </a:endParaRPr>
          </a:p>
        </p:txBody>
      </p:sp>
      <p:sp>
        <p:nvSpPr>
          <p:cNvPr id="654339"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857251" y="4395554"/>
            <a:ext cx="5204067"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89" tIns="45544" rIns="91089" bIns="45544"/>
          <a:lstStyle/>
          <a:p>
            <a:pPr marL="110605" indent="-110605"/>
            <a:r>
              <a:rPr lang="en-US" b="1">
                <a:latin typeface="Times New Roman" charset="0"/>
                <a:ea typeface="ＭＳ Ｐゴシック" charset="0"/>
                <a:cs typeface="ＭＳ Ｐゴシック" charset="0"/>
              </a:rPr>
              <a:t>Instructor Notes</a:t>
            </a:r>
          </a:p>
          <a:p>
            <a:pPr marL="110605" indent="-110605">
              <a:buFontTx/>
              <a:buChar char="•"/>
            </a:pPr>
            <a:r>
              <a:rPr lang="en-US">
                <a:latin typeface="Times New Roman" charset="0"/>
                <a:ea typeface="ＭＳ Ｐゴシック" charset="0"/>
                <a:cs typeface="ＭＳ Ｐゴシック" charset="0"/>
              </a:rPr>
              <a:t>Typically, raw, unpackaged meat, poultry, and seafood cannot be offered for self-service. However, the following items are exceptions to this rule: ready-to-eat food at buffets or salad bars that serve food such as sushi or raw shellfish; ready-to-cook portions that will be cooked and eaten immediately on the premises, such as at Mongolian barbeques; raw, frozen, shell- on shrimp or lobster.</a:t>
            </a:r>
          </a:p>
          <a:p>
            <a:pPr marL="110605" indent="-110605">
              <a:buFontTx/>
              <a:buChar char="•"/>
            </a:pPr>
            <a:r>
              <a:rPr lang="en-US">
                <a:latin typeface="Times New Roman" charset="0"/>
                <a:ea typeface="ＭＳ Ｐゴシック" charset="0"/>
                <a:cs typeface="ＭＳ Ｐゴシック" charset="0"/>
              </a:rPr>
              <a:t>Assign a staff member to monitor guests. Post signs reminding customers not to reuse plates and utensils.</a:t>
            </a:r>
          </a:p>
          <a:p>
            <a:pPr marL="110605" indent="-110605">
              <a:buFontTx/>
              <a:buChar char="•"/>
            </a:pPr>
            <a:r>
              <a:rPr lang="en-US">
                <a:latin typeface="Times New Roman" charset="0"/>
                <a:ea typeface="ＭＳ Ｐゴシック" charset="0"/>
                <a:cs typeface="ＭＳ Ｐゴシック" charset="0"/>
              </a:rPr>
              <a:t>Stock food displays with the correct utensils for dispensing food. This might include tongs, ladles, or deli sheets.</a:t>
            </a:r>
          </a:p>
          <a:p>
            <a:pPr marL="110605" indent="-110605">
              <a:buFontTx/>
              <a:buChar char="•"/>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3302D09-5973-D344-8BAA-CB21101DE000}" type="slidenum">
              <a:rPr lang="en-US">
                <a:solidFill>
                  <a:prstClr val="black"/>
                </a:solidFill>
                <a:latin typeface="Arial" charset="0"/>
              </a:rPr>
              <a:pPr/>
              <a:t>140</a:t>
            </a:fld>
            <a:endParaRPr lang="en-US" dirty="0">
              <a:solidFill>
                <a:prstClr val="black"/>
              </a:solidFill>
              <a:latin typeface="Arial" charset="0"/>
            </a:endParaRPr>
          </a:p>
        </p:txBody>
      </p:sp>
      <p:sp>
        <p:nvSpPr>
          <p:cNvPr id="783363" name="Rectangle 2"/>
          <p:cNvSpPr>
            <a:spLocks noGrp="1" noRot="1" noChangeAspect="1" noChangeArrowheads="1" noTextEdit="1"/>
          </p:cNvSpPr>
          <p:nvPr>
            <p:ph type="sldImg"/>
          </p:nvPr>
        </p:nvSpPr>
        <p:spPr>
          <a:ln/>
        </p:spPr>
      </p:sp>
      <p:sp>
        <p:nvSpPr>
          <p:cNvPr id="783364"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364F111-B534-7C45-AFD7-B278E530EECE}" type="slidenum">
              <a:rPr lang="en-US">
                <a:solidFill>
                  <a:prstClr val="black"/>
                </a:solidFill>
                <a:latin typeface="Arial" charset="0"/>
              </a:rPr>
              <a:pPr/>
              <a:t>141</a:t>
            </a:fld>
            <a:endParaRPr lang="en-US" dirty="0">
              <a:solidFill>
                <a:prstClr val="black"/>
              </a:solidFill>
              <a:latin typeface="Arial" charset="0"/>
            </a:endParaRPr>
          </a:p>
        </p:txBody>
      </p:sp>
      <p:sp>
        <p:nvSpPr>
          <p:cNvPr id="784387" name="Rectangle 2"/>
          <p:cNvSpPr>
            <a:spLocks noGrp="1" noRot="1" noChangeAspect="1" noChangeArrowheads="1" noTextEdit="1"/>
          </p:cNvSpPr>
          <p:nvPr>
            <p:ph type="sldImg"/>
          </p:nvPr>
        </p:nvSpPr>
        <p:spPr>
          <a:ln/>
        </p:spPr>
      </p:sp>
      <p:sp>
        <p:nvSpPr>
          <p:cNvPr id="78438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EFA0077-FC98-694A-8EE7-B210DD81263F}" type="slidenum">
              <a:rPr lang="en-US">
                <a:solidFill>
                  <a:prstClr val="black"/>
                </a:solidFill>
                <a:latin typeface="Arial" charset="0"/>
              </a:rPr>
              <a:pPr/>
              <a:t>142</a:t>
            </a:fld>
            <a:endParaRPr lang="en-US" dirty="0">
              <a:solidFill>
                <a:prstClr val="black"/>
              </a:solidFill>
              <a:latin typeface="Arial" charset="0"/>
            </a:endParaRPr>
          </a:p>
        </p:txBody>
      </p:sp>
      <p:sp>
        <p:nvSpPr>
          <p:cNvPr id="785411" name="Rectangle 2"/>
          <p:cNvSpPr>
            <a:spLocks noGrp="1" noRot="1" noChangeAspect="1" noChangeArrowheads="1" noTextEdit="1"/>
          </p:cNvSpPr>
          <p:nvPr>
            <p:ph type="sldImg"/>
          </p:nvPr>
        </p:nvSpPr>
        <p:spPr>
          <a:ln/>
        </p:spPr>
      </p:sp>
      <p:sp>
        <p:nvSpPr>
          <p:cNvPr id="78541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1B19348-27E2-E84C-8CAE-7B0658908890}" type="slidenum">
              <a:rPr lang="en-US">
                <a:solidFill>
                  <a:prstClr val="black"/>
                </a:solidFill>
                <a:latin typeface="Arial" charset="0"/>
              </a:rPr>
              <a:pPr/>
              <a:t>143</a:t>
            </a:fld>
            <a:endParaRPr lang="en-US" dirty="0">
              <a:solidFill>
                <a:prstClr val="black"/>
              </a:solidFill>
              <a:latin typeface="Arial" charset="0"/>
            </a:endParaRPr>
          </a:p>
        </p:txBody>
      </p:sp>
      <p:sp>
        <p:nvSpPr>
          <p:cNvPr id="786435" name="Rectangle 2"/>
          <p:cNvSpPr>
            <a:spLocks noGrp="1" noRot="1" noChangeAspect="1" noChangeArrowheads="1" noTextEdit="1"/>
          </p:cNvSpPr>
          <p:nvPr>
            <p:ph type="sldImg"/>
          </p:nvPr>
        </p:nvSpPr>
        <p:spPr>
          <a:ln/>
        </p:spPr>
      </p:sp>
      <p:sp>
        <p:nvSpPr>
          <p:cNvPr id="78643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2AFA5DD-44A6-8C4E-B2AF-00DD089766D6}" type="slidenum">
              <a:rPr lang="en-US">
                <a:solidFill>
                  <a:prstClr val="black"/>
                </a:solidFill>
                <a:latin typeface="Arial" charset="0"/>
              </a:rPr>
              <a:pPr/>
              <a:t>144</a:t>
            </a:fld>
            <a:endParaRPr lang="en-US" dirty="0">
              <a:solidFill>
                <a:prstClr val="black"/>
              </a:solidFill>
              <a:latin typeface="Arial" charset="0"/>
            </a:endParaRPr>
          </a:p>
        </p:txBody>
      </p:sp>
      <p:sp>
        <p:nvSpPr>
          <p:cNvPr id="787459" name="Rectangle 2"/>
          <p:cNvSpPr>
            <a:spLocks noGrp="1" noRot="1" noChangeAspect="1" noChangeArrowheads="1" noTextEdit="1"/>
          </p:cNvSpPr>
          <p:nvPr>
            <p:ph type="sldImg"/>
          </p:nvPr>
        </p:nvSpPr>
        <p:spPr>
          <a:xfrm>
            <a:off x="1144588" y="685800"/>
            <a:ext cx="4572000" cy="3429000"/>
          </a:xfrm>
          <a:ln/>
        </p:spPr>
      </p:sp>
      <p:sp>
        <p:nvSpPr>
          <p:cNvPr id="787460"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1" dirty="0">
                <a:latin typeface="Times New Roman" charset="0"/>
              </a:rPr>
              <a:t>Instructor Notes</a:t>
            </a:r>
            <a:endParaRPr lang="en-US" dirty="0">
              <a:latin typeface="Times New Roman" charset="0"/>
            </a:endParaRPr>
          </a:p>
          <a:p>
            <a:pPr eaLnBrk="1" hangingPunct="1">
              <a:buFontTx/>
              <a:buChar char="•"/>
            </a:pPr>
            <a:r>
              <a:rPr lang="en-US" dirty="0">
                <a:latin typeface="Times New Roman" charset="0"/>
              </a:rPr>
              <a:t>You have several ways to teach staff how to keep food safe. When choosing a training method, think about what would work best in your operation. Some operations use a traditional approach such as on-the-job training. Others may use a technology-based approach. No one type of training works best, as not everyone learns the same way. Use different methods to achieve the best results.</a:t>
            </a:r>
          </a:p>
          <a:p>
            <a:pPr eaLnBrk="1" hangingPunct="1">
              <a:buFontTx/>
              <a:buChar char="•"/>
            </a:pPr>
            <a:r>
              <a:rPr lang="en-US" dirty="0">
                <a:latin typeface="Times New Roman" charset="0"/>
              </a:rPr>
              <a:t>On-the-job training (OJT) teaches skills that require thinking and doing. It is good for teaching staff members one at a time. Success depends on the skill of the person doing the training. Choose the trainer carefully.</a:t>
            </a:r>
          </a:p>
          <a:p>
            <a:pPr eaLnBrk="1" hangingPunct="1">
              <a:buFontTx/>
              <a:buChar char="•"/>
            </a:pPr>
            <a:r>
              <a:rPr lang="en-US" dirty="0">
                <a:latin typeface="Times New Roman" charset="0"/>
              </a:rPr>
              <a:t>Today’s workforce expects training that will both entertain and teach them. This can be challenging, but not impossible. Using an activity based approach to training can be very effective. People learn by doing rather than by just being told what to do</a:t>
            </a:r>
            <a:r>
              <a:rPr lang="en-US" dirty="0" smtClean="0">
                <a:latin typeface="Times New Roman" charset="0"/>
              </a:rPr>
              <a:t>. </a:t>
            </a:r>
            <a:endParaRPr lang="en-US" dirty="0">
              <a:latin typeface="Times New Roman"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77FBFF3-62DD-1146-A1A4-1ADF1800E06D}" type="slidenum">
              <a:rPr lang="en-US">
                <a:solidFill>
                  <a:prstClr val="black"/>
                </a:solidFill>
                <a:latin typeface="Arial" charset="0"/>
              </a:rPr>
              <a:pPr/>
              <a:t>145</a:t>
            </a:fld>
            <a:endParaRPr lang="en-US" dirty="0">
              <a:solidFill>
                <a:prstClr val="black"/>
              </a:solidFill>
              <a:latin typeface="Arial" charset="0"/>
            </a:endParaRPr>
          </a:p>
        </p:txBody>
      </p:sp>
      <p:sp>
        <p:nvSpPr>
          <p:cNvPr id="78848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xfrm>
            <a:off x="857250" y="4395555"/>
            <a:ext cx="5314329" cy="4223790"/>
          </a:xfrm>
        </p:spPr>
        <p:txBody>
          <a:bodyPr lIns="91435" tIns="45718" rIns="91435" bIns="45718"/>
          <a:lstStyle/>
          <a:p>
            <a:pPr marL="113721" indent="-113721"/>
            <a:r>
              <a:rPr lang="en-US" b="1" dirty="0">
                <a:latin typeface="Times New Roman" charset="0"/>
              </a:rPr>
              <a:t>Instructor Notes</a:t>
            </a:r>
          </a:p>
          <a:p>
            <a:pPr marL="113721" indent="-113721">
              <a:buFontTx/>
              <a:buChar char="•"/>
            </a:pPr>
            <a:r>
              <a:rPr lang="en-US" dirty="0">
                <a:latin typeface="Times New Roman" charset="0"/>
              </a:rPr>
              <a:t>Technology-based training lets you deliver training when and where your staff needs it.</a:t>
            </a:r>
          </a:p>
          <a:p>
            <a:pPr marL="113721" indent="-113721">
              <a:buFontTx/>
              <a:buChar char="•"/>
            </a:pPr>
            <a:r>
              <a:rPr lang="en-US" dirty="0">
                <a:latin typeface="Times New Roman" charset="0"/>
              </a:rPr>
              <a:t>Technology-based training may be useful in the following situations:</a:t>
            </a:r>
          </a:p>
          <a:p>
            <a:pPr marL="562371" lvl="1" indent="-113721">
              <a:buFontTx/>
              <a:buChar char="•"/>
            </a:pPr>
            <a:r>
              <a:rPr lang="en-US" dirty="0">
                <a:latin typeface="Times New Roman" charset="0"/>
              </a:rPr>
              <a:t>Staff works in multiple locations and/or needs the same training at different times.</a:t>
            </a:r>
          </a:p>
          <a:p>
            <a:pPr marL="562371" lvl="1" indent="-113721">
              <a:buFontTx/>
              <a:buChar char="•"/>
            </a:pPr>
            <a:r>
              <a:rPr lang="en-US" dirty="0">
                <a:latin typeface="Times New Roman" charset="0"/>
              </a:rPr>
              <a:t>It</a:t>
            </a:r>
            <a:r>
              <a:rPr lang="ja-JP" altLang="en-US">
                <a:latin typeface="Times New Roman" charset="0"/>
              </a:rPr>
              <a:t>’</a:t>
            </a:r>
            <a:r>
              <a:rPr lang="en-US" dirty="0">
                <a:latin typeface="Times New Roman" charset="0"/>
              </a:rPr>
              <a:t>s costly to bring staff to the same place.</a:t>
            </a:r>
          </a:p>
          <a:p>
            <a:pPr marL="562371" lvl="1" indent="-113721">
              <a:buFontTx/>
              <a:buChar char="•"/>
            </a:pPr>
            <a:r>
              <a:rPr lang="en-US" dirty="0">
                <a:latin typeface="Times New Roman" charset="0"/>
              </a:rPr>
              <a:t>Staff needs retraining to complete a topic.</a:t>
            </a:r>
          </a:p>
          <a:p>
            <a:pPr marL="562371" lvl="1" indent="-113721">
              <a:buFontTx/>
              <a:buChar char="•"/>
            </a:pPr>
            <a:r>
              <a:rPr lang="en-US" dirty="0">
                <a:latin typeface="Times New Roman" charset="0"/>
              </a:rPr>
              <a:t>Staff has different levels of knowledge about a topic</a:t>
            </a:r>
          </a:p>
          <a:p>
            <a:pPr marL="562371" lvl="1" indent="-113721">
              <a:buFontTx/>
              <a:buChar char="•"/>
            </a:pPr>
            <a:r>
              <a:rPr lang="en-US" dirty="0">
                <a:latin typeface="Times New Roman" charset="0"/>
              </a:rPr>
              <a:t>Staff has different learning skills.</a:t>
            </a:r>
          </a:p>
          <a:p>
            <a:pPr marL="562371" lvl="1" indent="-113721">
              <a:buFontTx/>
              <a:buChar char="•"/>
            </a:pPr>
            <a:r>
              <a:rPr lang="en-US" dirty="0">
                <a:latin typeface="Times New Roman" charset="0"/>
              </a:rPr>
              <a:t>Classroom training makes staff nervous.</a:t>
            </a:r>
          </a:p>
          <a:p>
            <a:pPr marL="562371" lvl="1" indent="-113721">
              <a:buFontTx/>
              <a:buChar char="•"/>
            </a:pPr>
            <a:r>
              <a:rPr lang="en-US" dirty="0">
                <a:latin typeface="Times New Roman" charset="0"/>
              </a:rPr>
              <a:t>Staff needs to learn at their own pace.</a:t>
            </a:r>
          </a:p>
          <a:p>
            <a:pPr marL="562371" lvl="1" indent="-113721">
              <a:buFontTx/>
              <a:buChar char="•"/>
            </a:pPr>
            <a:r>
              <a:rPr lang="en-US" dirty="0">
                <a:latin typeface="Times New Roman" charset="0"/>
              </a:rPr>
              <a:t>You want to collect specific information, such as time spent on different topics, test scores, number of tries until the training is finished, and/or problem areas.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BA7C55B7-1A6D-AB47-9000-3165A6929A28}" type="slidenum">
              <a:rPr lang="en-US">
                <a:solidFill>
                  <a:srgbClr val="000000"/>
                </a:solidFill>
                <a:latin typeface="Arial" charset="0"/>
                <a:ea typeface="ＭＳ Ｐゴシック" charset="0"/>
                <a:cs typeface="ＭＳ Ｐゴシック" charset="0"/>
              </a:rPr>
              <a:pPr/>
              <a:t>15</a:t>
            </a:fld>
            <a:endParaRPr lang="en-US">
              <a:solidFill>
                <a:srgbClr val="000000"/>
              </a:solidFill>
              <a:latin typeface="Arial" charset="0"/>
              <a:ea typeface="ＭＳ Ｐゴシック" charset="0"/>
              <a:cs typeface="ＭＳ Ｐゴシック" charset="0"/>
            </a:endParaRPr>
          </a:p>
        </p:txBody>
      </p:sp>
      <p:sp>
        <p:nvSpPr>
          <p:cNvPr id="655363"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57251" y="4395554"/>
            <a:ext cx="5204067" cy="4225352"/>
          </a:xfrm>
        </p:spPr>
        <p:txBody>
          <a:bodyPr lIns="91084" tIns="45541" rIns="91084" bIns="45541"/>
          <a:lstStyle/>
          <a:p>
            <a:pPr marL="112151" indent="-112151">
              <a:defRPr/>
            </a:pPr>
            <a:r>
              <a:rPr lang="en-US" b="1" dirty="0" smtClean="0">
                <a:ea typeface="+mn-ea"/>
              </a:rPr>
              <a:t>Instructor Notes</a:t>
            </a:r>
          </a:p>
          <a:p>
            <a:pPr eaLnBrk="1" hangingPunct="1">
              <a:buFont typeface="Arial" pitchFamily="34" charset="0"/>
              <a:buChar char="•"/>
              <a:defRPr/>
            </a:pPr>
            <a:r>
              <a:rPr lang="en-US" dirty="0" smtClean="0">
                <a:ea typeface="+mn-ea"/>
              </a:rPr>
              <a:t>Bulk unpackaged food, such as bakery products and unpackaged food portioned for customers, does not need to be labeled if it meets the conditions identified in the slide. </a:t>
            </a:r>
            <a:endParaRPr lang="en-US" b="1" dirty="0" smtClean="0">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94BE34DA-3CA8-6945-A99D-41E6440FB113}" type="slidenum">
              <a:rPr lang="en-US">
                <a:solidFill>
                  <a:srgbClr val="000000"/>
                </a:solidFill>
                <a:latin typeface="Arial" charset="0"/>
                <a:ea typeface="ＭＳ Ｐゴシック" charset="0"/>
                <a:cs typeface="ＭＳ Ｐゴシック" charset="0"/>
              </a:rPr>
              <a:pPr/>
              <a:t>16</a:t>
            </a:fld>
            <a:endParaRPr lang="en-US">
              <a:solidFill>
                <a:srgbClr val="000000"/>
              </a:solidFill>
              <a:latin typeface="Arial" charset="0"/>
              <a:ea typeface="ＭＳ Ｐゴシック" charset="0"/>
              <a:cs typeface="ＭＳ Ｐゴシック" charset="0"/>
            </a:endParaRPr>
          </a:p>
        </p:txBody>
      </p:sp>
      <p:sp>
        <p:nvSpPr>
          <p:cNvPr id="656387" name="Rectangle 2"/>
          <p:cNvSpPr>
            <a:spLocks noGrp="1" noRot="1" noChangeAspect="1" noChangeArrowheads="1" noTextEdit="1"/>
          </p:cNvSpPr>
          <p:nvPr>
            <p:ph type="sldImg"/>
          </p:nvPr>
        </p:nvSpPr>
        <p:spPr>
          <a:xfrm>
            <a:off x="1144588" y="685800"/>
            <a:ext cx="4572000" cy="3429000"/>
          </a:xfrm>
          <a:ln/>
        </p:spPr>
      </p:sp>
      <p:sp>
        <p:nvSpPr>
          <p:cNvPr id="491524" name="Rectangle 3"/>
          <p:cNvSpPr>
            <a:spLocks noGrp="1" noChangeArrowheads="1"/>
          </p:cNvSpPr>
          <p:nvPr>
            <p:ph type="body" idx="1"/>
          </p:nvPr>
        </p:nvSpPr>
        <p:spPr>
          <a:xfrm>
            <a:off x="857250"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1" tIns="45904" rIns="91811" bIns="45904"/>
          <a:lstStyle/>
          <a:p>
            <a:pPr marL="112151" indent="-11215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marL="112151" indent="-112151">
              <a:buFontTx/>
              <a:buChar char="•"/>
              <a:defRPr/>
            </a:pPr>
            <a:r>
              <a:rPr lang="en-US" dirty="0" smtClean="0">
                <a:latin typeface="Times New Roman" charset="0"/>
                <a:ea typeface="+mn-ea"/>
              </a:rPr>
              <a:t>Check </a:t>
            </a:r>
            <a:r>
              <a:rPr lang="en-US" dirty="0">
                <a:latin typeface="Times New Roman" charset="0"/>
                <a:ea typeface="+mn-ea"/>
              </a:rPr>
              <a:t>internal food temperatures. If containers or delivery vehicles are not holding food at the correct temperature, reevaluate the length of the delivery route or the efficiency of the equipment being used.</a:t>
            </a:r>
          </a:p>
          <a:p>
            <a:pPr marL="112151" indent="-112151">
              <a:defRPr/>
            </a:pPr>
            <a:endParaRPr lang="en-US" dirty="0">
              <a:latin typeface="Times New Roman" charset="0"/>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BC72411C-CCB1-B845-8246-93479274CE17}" type="slidenum">
              <a:rPr lang="en-US">
                <a:solidFill>
                  <a:srgbClr val="000000"/>
                </a:solidFill>
                <a:latin typeface="Arial" charset="0"/>
                <a:ea typeface="ＭＳ Ｐゴシック" charset="0"/>
                <a:cs typeface="ＭＳ Ｐゴシック" charset="0"/>
              </a:rPr>
              <a:pPr/>
              <a:t>17</a:t>
            </a:fld>
            <a:endParaRPr lang="en-US">
              <a:solidFill>
                <a:srgbClr val="000000"/>
              </a:solidFill>
              <a:latin typeface="Arial" charset="0"/>
              <a:ea typeface="ＭＳ Ｐゴシック" charset="0"/>
              <a:cs typeface="ＭＳ Ｐゴシック" charset="0"/>
            </a:endParaRPr>
          </a:p>
        </p:txBody>
      </p:sp>
      <p:sp>
        <p:nvSpPr>
          <p:cNvPr id="657411" name="Rectangle 2"/>
          <p:cNvSpPr>
            <a:spLocks noGrp="1" noRot="1" noChangeAspect="1" noChangeArrowheads="1" noTextEdit="1"/>
          </p:cNvSpPr>
          <p:nvPr>
            <p:ph type="sldImg"/>
          </p:nvPr>
        </p:nvSpPr>
        <p:spPr>
          <a:xfrm>
            <a:off x="1144588" y="685800"/>
            <a:ext cx="4572000" cy="3429000"/>
          </a:xfrm>
          <a:ln/>
        </p:spPr>
      </p:sp>
      <p:sp>
        <p:nvSpPr>
          <p:cNvPr id="6" name="Rectangle 3"/>
          <p:cNvSpPr>
            <a:spLocks noGrp="1" noChangeArrowheads="1"/>
          </p:cNvSpPr>
          <p:nvPr>
            <p:ph type="body" idx="3"/>
          </p:nvPr>
        </p:nvSpPr>
        <p:spPr>
          <a:xfrm>
            <a:off x="857250"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1" tIns="45904" rIns="91811" bIns="45904"/>
          <a:lstStyle/>
          <a:p>
            <a:pPr marL="112151" indent="-11215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marL="112151" indent="-112151">
              <a:buFontTx/>
              <a:buChar char="•"/>
              <a:defRPr/>
            </a:pPr>
            <a:r>
              <a:rPr lang="en-US" dirty="0" smtClean="0">
                <a:latin typeface="Times New Roman" charset="0"/>
                <a:ea typeface="+mn-ea"/>
              </a:rPr>
              <a:t>Caterers must follow the same food safety rules as permanent operations. Food must be protected from contamination and time-temperature abuse.</a:t>
            </a:r>
            <a:endParaRPr lang="en-US" dirty="0">
              <a:latin typeface="Times New Roman" charset="0"/>
              <a:ea typeface="+mn-ea"/>
            </a:endParaRPr>
          </a:p>
          <a:p>
            <a:pPr marL="112151" indent="-112151">
              <a:defRPr/>
            </a:pPr>
            <a:endParaRPr lang="en-US" dirty="0">
              <a:latin typeface="Times New Roman" charset="0"/>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8E939C6C-AB1B-994E-9196-BDFB4159EED4}" type="slidenum">
              <a:rPr lang="en-US">
                <a:solidFill>
                  <a:srgbClr val="000000"/>
                </a:solidFill>
                <a:latin typeface="Arial" charset="0"/>
                <a:ea typeface="ＭＳ Ｐゴシック" charset="0"/>
                <a:cs typeface="ＭＳ Ｐゴシック" charset="0"/>
              </a:rPr>
              <a:pPr/>
              <a:t>18</a:t>
            </a:fld>
            <a:endParaRPr lang="en-US">
              <a:solidFill>
                <a:srgbClr val="000000"/>
              </a:solidFill>
              <a:latin typeface="Arial" charset="0"/>
              <a:ea typeface="ＭＳ Ｐゴシック" charset="0"/>
              <a:cs typeface="ＭＳ Ｐゴシック" charset="0"/>
            </a:endParaRPr>
          </a:p>
        </p:txBody>
      </p:sp>
      <p:sp>
        <p:nvSpPr>
          <p:cNvPr id="658435" name="Rectangle 2"/>
          <p:cNvSpPr>
            <a:spLocks noGrp="1" noRot="1" noChangeAspect="1" noChangeArrowheads="1" noTextEdit="1"/>
          </p:cNvSpPr>
          <p:nvPr>
            <p:ph type="sldImg"/>
          </p:nvPr>
        </p:nvSpPr>
        <p:spPr>
          <a:xfrm>
            <a:off x="1144588" y="685800"/>
            <a:ext cx="4572000" cy="3429000"/>
          </a:xfrm>
          <a:ln/>
        </p:spPr>
      </p:sp>
      <p:sp>
        <p:nvSpPr>
          <p:cNvPr id="493572" name="Rectangle 3"/>
          <p:cNvSpPr>
            <a:spLocks noGrp="1" noChangeArrowheads="1"/>
          </p:cNvSpPr>
          <p:nvPr>
            <p:ph type="body" idx="1"/>
          </p:nvPr>
        </p:nvSpPr>
        <p:spPr>
          <a:xfrm>
            <a:off x="857250"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11" tIns="45904" rIns="91811" bIns="45904"/>
          <a:lstStyle/>
          <a:p>
            <a:pPr marL="109047" indent="-109047"/>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09047" indent="-109047">
              <a:buFontTx/>
              <a:buChar char="•"/>
            </a:pPr>
            <a:r>
              <a:rPr lang="en-US">
                <a:latin typeface="Times New Roman" charset="0"/>
                <a:ea typeface="ＭＳ Ｐゴシック" charset="0"/>
                <a:cs typeface="ＭＳ Ｐゴシック" charset="0"/>
              </a:rPr>
              <a:t>Handle food prepped and packaged for vending machines with the same care as any other food served to customers. Vending operators should protect food from contamination and time-temperature abuse during transport, delivery, and service. </a:t>
            </a:r>
          </a:p>
          <a:p>
            <a:pPr marL="109047" indent="-109047">
              <a:buFontTx/>
              <a:buChar char="•"/>
            </a:pPr>
            <a:r>
              <a:rPr lang="en-US">
                <a:latin typeface="Times New Roman" charset="0"/>
                <a:ea typeface="ＭＳ Ｐゴシック" charset="0"/>
                <a:cs typeface="ＭＳ Ｐゴシック" charset="0"/>
              </a:rPr>
              <a:t>Check product shelf life daily. Products often have a code date, such as an expiration or a use-by date. If the date has expired, throw out the food immediately. Throw out refrigerated food prepped on-site if not sold within seven days of preparation.</a:t>
            </a:r>
          </a:p>
          <a:p>
            <a:pPr marL="109047" indent="-109047">
              <a:buFontTx/>
              <a:buChar char="•"/>
            </a:pPr>
            <a:r>
              <a:rPr lang="en-US">
                <a:latin typeface="Times New Roman" charset="0"/>
                <a:ea typeface="ＭＳ Ｐゴシック" charset="0"/>
                <a:cs typeface="ＭＳ Ｐゴシック" charset="0"/>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Slide Image Placeholder 1"/>
          <p:cNvSpPr>
            <a:spLocks noGrp="1" noRot="1" noChangeAspect="1" noTextEdit="1"/>
          </p:cNvSpPr>
          <p:nvPr>
            <p:ph type="sldImg"/>
          </p:nvPr>
        </p:nvSpPr>
        <p:spPr>
          <a:ln/>
        </p:spPr>
      </p:sp>
      <p:sp>
        <p:nvSpPr>
          <p:cNvPr id="65945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65946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718EC9-174B-2A41-9105-E8F01F4C9833}" type="slidenum">
              <a:rPr lang="en-US">
                <a:solidFill>
                  <a:prstClr val="black"/>
                </a:solidFill>
                <a:latin typeface="Arial" charset="0"/>
                <a:ea typeface="ＭＳ Ｐゴシック" charset="0"/>
                <a:cs typeface="ＭＳ Ｐゴシック" charset="0"/>
              </a:rPr>
              <a:pPr/>
              <a:t>19</a:t>
            </a:fld>
            <a:endParaRPr lang="en-US">
              <a:solidFill>
                <a:prstClr val="black"/>
              </a:solidFill>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1F694E1-9753-234A-AD6B-1CBFFABCBC18}" type="slidenum">
              <a:rPr lang="en-US">
                <a:solidFill>
                  <a:prstClr val="black"/>
                </a:solidFill>
                <a:latin typeface="Arial" charset="0"/>
                <a:ea typeface="ＭＳ Ｐゴシック" charset="0"/>
                <a:cs typeface="ＭＳ Ｐゴシック" charset="0"/>
              </a:rPr>
              <a:pPr/>
              <a:t>2</a:t>
            </a:fld>
            <a:endParaRPr lang="en-US">
              <a:solidFill>
                <a:prstClr val="black"/>
              </a:solidFill>
              <a:latin typeface="Arial" charset="0"/>
              <a:ea typeface="ＭＳ Ｐゴシック" charset="0"/>
              <a:cs typeface="ＭＳ Ｐゴシック" charset="0"/>
            </a:endParaRPr>
          </a:p>
        </p:txBody>
      </p:sp>
      <p:sp>
        <p:nvSpPr>
          <p:cNvPr id="642051" name="Rectangle 2"/>
          <p:cNvSpPr>
            <a:spLocks noGrp="1" noRot="1" noChangeAspect="1" noChangeArrowheads="1" noTextEdit="1"/>
          </p:cNvSpPr>
          <p:nvPr>
            <p:ph type="sldImg"/>
          </p:nvPr>
        </p:nvSpPr>
        <p:spPr>
          <a:ln/>
        </p:spPr>
      </p:sp>
      <p:sp>
        <p:nvSpPr>
          <p:cNvPr id="642052" name="Rectangle 3"/>
          <p:cNvSpPr>
            <a:spLocks noGrp="1" noChangeArrowheads="1"/>
          </p:cNvSpPr>
          <p:nvPr>
            <p:ph type="body" idx="1"/>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0605" indent="-110605">
              <a:buFontTx/>
              <a:buChar char="•"/>
            </a:pPr>
            <a:r>
              <a:rPr lang="en-US" dirty="0">
                <a:latin typeface="Times New Roman" charset="0"/>
                <a:ea typeface="ＭＳ Ｐゴシック" charset="0"/>
                <a:cs typeface="ＭＳ Ｐゴシック" charset="0"/>
              </a:rPr>
              <a:t>Use a thermometer to check a food</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internal temperature. Never use the temperature gauge on a holding unit to do it. The gauge does not check the internal temperature of the food.</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3ECFA5D-A7E2-7141-A946-E894B080893F}" type="slidenum">
              <a:rPr lang="en-US">
                <a:solidFill>
                  <a:srgbClr val="000000"/>
                </a:solidFill>
                <a:latin typeface="Arial" charset="0"/>
                <a:ea typeface="ＭＳ Ｐゴシック" charset="0"/>
                <a:cs typeface="ＭＳ Ｐゴシック" charset="0"/>
              </a:rPr>
              <a:pPr/>
              <a:t>20</a:t>
            </a:fld>
            <a:endParaRPr lang="en-US">
              <a:solidFill>
                <a:srgbClr val="000000"/>
              </a:solidFill>
              <a:latin typeface="Arial" charset="0"/>
              <a:ea typeface="ＭＳ Ｐゴシック" charset="0"/>
              <a:cs typeface="ＭＳ Ｐゴシック" charset="0"/>
            </a:endParaRPr>
          </a:p>
        </p:txBody>
      </p:sp>
      <p:sp>
        <p:nvSpPr>
          <p:cNvPr id="660483"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8153F2ED-101C-2B40-A057-C73114D09BE8}" type="slidenum">
              <a:rPr lang="en-US">
                <a:solidFill>
                  <a:srgbClr val="000000"/>
                </a:solidFill>
                <a:latin typeface="Arial" charset="0"/>
                <a:ea typeface="ＭＳ Ｐゴシック" charset="0"/>
                <a:cs typeface="ＭＳ Ｐゴシック" charset="0"/>
              </a:rPr>
              <a:pPr/>
              <a:t>21</a:t>
            </a:fld>
            <a:endParaRPr lang="en-US">
              <a:solidFill>
                <a:srgbClr val="000000"/>
              </a:solidFill>
              <a:latin typeface="Arial" charset="0"/>
              <a:ea typeface="ＭＳ Ｐゴシック" charset="0"/>
              <a:cs typeface="ＭＳ Ｐゴシック" charset="0"/>
            </a:endParaRPr>
          </a:p>
        </p:txBody>
      </p:sp>
      <p:sp>
        <p:nvSpPr>
          <p:cNvPr id="661507" name="Rectangle 2"/>
          <p:cNvSpPr>
            <a:spLocks noGrp="1" noRot="1" noChangeAspect="1" noChangeArrowheads="1" noTextEdit="1"/>
          </p:cNvSpPr>
          <p:nvPr>
            <p:ph type="sldImg"/>
          </p:nvPr>
        </p:nvSpPr>
        <p:spPr>
          <a:xfrm>
            <a:off x="1144588" y="685800"/>
            <a:ext cx="4572000" cy="3429000"/>
          </a:xfrm>
          <a:ln/>
        </p:spPr>
      </p:sp>
      <p:sp>
        <p:nvSpPr>
          <p:cNvPr id="497668" name="Rectangle 3"/>
          <p:cNvSpPr>
            <a:spLocks noGrp="1" noChangeArrowheads="1"/>
          </p:cNvSpPr>
          <p:nvPr>
            <p:ph type="body" idx="1"/>
          </p:nvPr>
        </p:nvSpPr>
        <p:spPr>
          <a:xfrm>
            <a:off x="857250" y="4347148"/>
            <a:ext cx="5485158"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eaLnBrk="1" hangingPunct="1">
              <a:buFontTx/>
              <a:buChar char="•"/>
              <a:defRPr/>
            </a:pPr>
            <a:r>
              <a:rPr lang="en-US" dirty="0">
                <a:latin typeface="Times New Roman" charset="0"/>
                <a:ea typeface="+mn-ea"/>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5F27504-4F8D-7540-B241-8B51D72B5D18}" type="slidenum">
              <a:rPr lang="en-US">
                <a:solidFill>
                  <a:srgbClr val="000000"/>
                </a:solidFill>
                <a:latin typeface="Arial" charset="0"/>
                <a:ea typeface="ＭＳ Ｐゴシック" charset="0"/>
                <a:cs typeface="ＭＳ Ｐゴシック" charset="0"/>
              </a:rPr>
              <a:pPr/>
              <a:t>22</a:t>
            </a:fld>
            <a:endParaRPr lang="en-US">
              <a:solidFill>
                <a:srgbClr val="000000"/>
              </a:solidFill>
              <a:latin typeface="Arial" charset="0"/>
              <a:ea typeface="ＭＳ Ｐゴシック" charset="0"/>
              <a:cs typeface="ＭＳ Ｐゴシック" charset="0"/>
            </a:endParaRPr>
          </a:p>
        </p:txBody>
      </p:sp>
      <p:sp>
        <p:nvSpPr>
          <p:cNvPr id="662531" name="Rectangle 2"/>
          <p:cNvSpPr>
            <a:spLocks noGrp="1" noRot="1" noChangeAspect="1" noChangeArrowheads="1" noTextEdit="1"/>
          </p:cNvSpPr>
          <p:nvPr>
            <p:ph type="sldImg"/>
          </p:nvPr>
        </p:nvSpPr>
        <p:spPr>
          <a:xfrm>
            <a:off x="1144588" y="685800"/>
            <a:ext cx="4572000" cy="3429000"/>
          </a:xfrm>
          <a:ln/>
        </p:spPr>
      </p:sp>
      <p:sp>
        <p:nvSpPr>
          <p:cNvPr id="498692" name="Rectangle 3"/>
          <p:cNvSpPr>
            <a:spLocks noGrp="1" noChangeArrowheads="1"/>
          </p:cNvSpPr>
          <p:nvPr>
            <p:ph type="body" idx="1"/>
          </p:nvPr>
        </p:nvSpPr>
        <p:spPr>
          <a:xfrm>
            <a:off x="857250" y="4347148"/>
            <a:ext cx="5485158"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eaLnBrk="1" hangingPunct="1">
              <a:buFontTx/>
              <a:buChar char="•"/>
              <a:defRPr/>
            </a:pPr>
            <a:r>
              <a:rPr lang="en-US" dirty="0">
                <a:latin typeface="Times New Roman" charset="0"/>
                <a:ea typeface="+mn-ea"/>
              </a:rPr>
              <a:t>Having food safety programs already in place gives you the foundation for your system. The principles presented in the ServSafe program are the basis of these programs.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33C7AB3-64A3-E14D-AD55-323D9AFEA298}" type="slidenum">
              <a:rPr lang="en-US">
                <a:solidFill>
                  <a:srgbClr val="000000"/>
                </a:solidFill>
                <a:latin typeface="Arial" charset="0"/>
                <a:ea typeface="ＭＳ Ｐゴシック" charset="0"/>
                <a:cs typeface="ＭＳ Ｐゴシック" charset="0"/>
              </a:rPr>
              <a:pPr/>
              <a:t>23</a:t>
            </a:fld>
            <a:endParaRPr lang="en-US">
              <a:solidFill>
                <a:srgbClr val="000000"/>
              </a:solidFill>
              <a:latin typeface="Arial" charset="0"/>
              <a:ea typeface="ＭＳ Ｐゴシック" charset="0"/>
              <a:cs typeface="ＭＳ Ｐゴシック" charset="0"/>
            </a:endParaRPr>
          </a:p>
        </p:txBody>
      </p:sp>
      <p:sp>
        <p:nvSpPr>
          <p:cNvPr id="663555" name="Rectangle 2"/>
          <p:cNvSpPr>
            <a:spLocks noGrp="1" noRot="1" noChangeAspect="1" noChangeArrowheads="1" noTextEdit="1"/>
          </p:cNvSpPr>
          <p:nvPr>
            <p:ph type="sldImg"/>
          </p:nvPr>
        </p:nvSpPr>
        <p:spPr>
          <a:xfrm>
            <a:off x="1144588" y="685800"/>
            <a:ext cx="4572000" cy="3429000"/>
          </a:xfrm>
          <a:ln/>
        </p:spPr>
      </p:sp>
      <p:sp>
        <p:nvSpPr>
          <p:cNvPr id="66564" name="Notes Placeholder 1"/>
          <p:cNvSpPr>
            <a:spLocks noGrp="1"/>
          </p:cNvSpPr>
          <p:nvPr>
            <p:ph type="body" idx="1"/>
          </p:nvPr>
        </p:nvSpPr>
        <p:spPr>
          <a:xfrm>
            <a:off x="849486" y="4347148"/>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a:latin typeface="Times New Roman" charset="0"/>
                <a:ea typeface="ＭＳ Ｐゴシック" charset="0"/>
                <a:cs typeface="ＭＳ Ｐゴシック" charset="0"/>
              </a:rPr>
              <a:t>Instructor Notes</a:t>
            </a:r>
          </a:p>
          <a:p>
            <a:pPr eaLnBrk="1" hangingPunct="1">
              <a:buFontTx/>
              <a:buChar char="•"/>
            </a:pPr>
            <a:r>
              <a:rPr lang="en-US">
                <a:latin typeface="Times New Roman" charset="0"/>
                <a:ea typeface="ＭＳ Ｐゴシック" charset="0"/>
                <a:cs typeface="ＭＳ Ｐゴシック" charset="0"/>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Tx/>
              <a:buChar char="•"/>
            </a:pPr>
            <a:r>
              <a:rPr lang="en-US">
                <a:latin typeface="Times New Roman" charset="0"/>
                <a:ea typeface="ＭＳ Ｐゴシック" charset="0"/>
                <a:cs typeface="ＭＳ Ｐゴシック" charset="0"/>
              </a:rPr>
              <a:t>Monitoring is critical to the success of active managerial control. Food will be safe if managers monitor critical activities in the operation. </a:t>
            </a:r>
          </a:p>
          <a:p>
            <a:pPr eaLnBrk="1" hangingPunct="1">
              <a:buFontTx/>
              <a:buChar char="•"/>
            </a:pPr>
            <a:r>
              <a:rPr lang="en-US">
                <a:latin typeface="Times New Roman" charset="0"/>
                <a:ea typeface="ＭＳ Ｐゴシック" charset="0"/>
                <a:cs typeface="ＭＳ Ｐゴシック" charset="0"/>
              </a:rPr>
              <a:t>Managers must also take the necessary corrective action when required. They must also verify that the actions taken to control the risk factors for foodborne illness are actually working.</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0B8145D-98ED-9B49-AF73-9D2396D39A95}" type="slidenum">
              <a:rPr lang="en-US">
                <a:solidFill>
                  <a:srgbClr val="000000"/>
                </a:solidFill>
                <a:latin typeface="Arial" charset="0"/>
                <a:ea typeface="ＭＳ Ｐゴシック" charset="0"/>
                <a:cs typeface="ＭＳ Ｐゴシック" charset="0"/>
              </a:rPr>
              <a:pPr/>
              <a:t>24</a:t>
            </a:fld>
            <a:endParaRPr lang="en-US">
              <a:solidFill>
                <a:srgbClr val="000000"/>
              </a:solidFill>
              <a:latin typeface="Arial" charset="0"/>
              <a:ea typeface="ＭＳ Ｐゴシック" charset="0"/>
              <a:cs typeface="ＭＳ Ｐゴシック" charset="0"/>
            </a:endParaRPr>
          </a:p>
        </p:txBody>
      </p:sp>
      <p:sp>
        <p:nvSpPr>
          <p:cNvPr id="664579" name="Rectangle 2"/>
          <p:cNvSpPr>
            <a:spLocks noGrp="1" noRot="1" noChangeAspect="1" noChangeArrowheads="1" noTextEdit="1"/>
          </p:cNvSpPr>
          <p:nvPr>
            <p:ph type="sldImg"/>
          </p:nvPr>
        </p:nvSpPr>
        <p:spPr>
          <a:xfrm>
            <a:off x="1144588" y="685800"/>
            <a:ext cx="4572000" cy="3429000"/>
          </a:xfrm>
          <a:ln/>
        </p:spPr>
      </p:sp>
      <p:sp>
        <p:nvSpPr>
          <p:cNvPr id="500741" name="Notes Placeholder 2"/>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eaLnBrk="1" hangingPunct="1">
              <a:buFontTx/>
              <a:buChar char="•"/>
            </a:pPr>
            <a:r>
              <a:rPr lang="en-US">
                <a:latin typeface="Times New Roman" charset="0"/>
                <a:ea typeface="ＭＳ Ｐゴシック" charset="0"/>
                <a:cs typeface="ＭＳ Ｐゴシック" charset="0"/>
              </a:rPr>
              <a:t>There are many ways to achieve active managerial control in the operation. According to the Food and Drug Administration (FDA), you can use simple tools such as training programs, manager supervision, and the incorporation of SOPs. Active managerial control can also be achieved through more complex solutions such as a HACCP Program.</a:t>
            </a:r>
          </a:p>
          <a:p>
            <a:pPr eaLnBrk="1" hangingPunct="1">
              <a:buFontTx/>
              <a:buChar char="•"/>
            </a:pPr>
            <a:r>
              <a:rPr lang="en-US">
                <a:latin typeface="Times New Roman" charset="0"/>
                <a:ea typeface="ＭＳ Ｐゴシック" charset="0"/>
                <a:cs typeface="ＭＳ Ｐゴシック" charset="0"/>
              </a:rPr>
              <a:t>Monitoring is critical to the success of active managerial control. Food will be safe if managers monitor critical activities in the operation. </a:t>
            </a:r>
          </a:p>
          <a:p>
            <a:pPr eaLnBrk="1" hangingPunct="1">
              <a:buFontTx/>
              <a:buChar char="•"/>
            </a:pPr>
            <a:r>
              <a:rPr lang="en-US">
                <a:latin typeface="Times New Roman" charset="0"/>
                <a:ea typeface="ＭＳ Ｐゴシック" charset="0"/>
                <a:cs typeface="ＭＳ Ｐゴシック" charset="0"/>
              </a:rPr>
              <a:t>Managers must also take the necessary corrective action when required. They must also verify that the actions taken to control the risk factors for foodborne illness are actually working.</a:t>
            </a:r>
          </a:p>
          <a:p>
            <a:pPr eaLnBrk="1" hangingPunct="1">
              <a:buFontTx/>
              <a:buChar char="•"/>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45274E3D-5A02-5549-9A15-839404F36A8E}" type="slidenum">
              <a:rPr lang="en-US">
                <a:solidFill>
                  <a:srgbClr val="000000"/>
                </a:solidFill>
                <a:latin typeface="Arial" charset="0"/>
                <a:ea typeface="ＭＳ Ｐゴシック" charset="0"/>
                <a:cs typeface="ＭＳ Ｐゴシック" charset="0"/>
              </a:rPr>
              <a:pPr/>
              <a:t>25</a:t>
            </a:fld>
            <a:endParaRPr lang="en-US">
              <a:solidFill>
                <a:srgbClr val="000000"/>
              </a:solidFill>
              <a:latin typeface="Arial" charset="0"/>
              <a:ea typeface="ＭＳ Ｐゴシック" charset="0"/>
              <a:cs typeface="ＭＳ Ｐゴシック" charset="0"/>
            </a:endParaRPr>
          </a:p>
        </p:txBody>
      </p:sp>
      <p:sp>
        <p:nvSpPr>
          <p:cNvPr id="665603" name="Rectangle 2"/>
          <p:cNvSpPr>
            <a:spLocks noGrp="1" noRot="1" noChangeAspect="1" noChangeArrowheads="1" noTextEdit="1"/>
          </p:cNvSpPr>
          <p:nvPr>
            <p:ph type="sldImg"/>
          </p:nvPr>
        </p:nvSpPr>
        <p:spPr>
          <a:xfrm>
            <a:off x="1144588" y="685800"/>
            <a:ext cx="4572000" cy="3429000"/>
          </a:xfrm>
          <a:ln/>
        </p:spPr>
      </p:sp>
      <p:sp>
        <p:nvSpPr>
          <p:cNvPr id="501764"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eaLnBrk="1" hangingPunct="1">
              <a:buFontTx/>
              <a:buChar char="•"/>
              <a:defRPr/>
            </a:pPr>
            <a:r>
              <a:rPr lang="en-US" b="1" dirty="0">
                <a:latin typeface="Times New Roman" charset="0"/>
                <a:ea typeface="+mn-ea"/>
              </a:rPr>
              <a:t>Demonstration of knowledge: </a:t>
            </a:r>
            <a:r>
              <a:rPr lang="en-US" dirty="0">
                <a:latin typeface="Times New Roman" charset="0"/>
                <a:ea typeface="+mn-ea"/>
              </a:rPr>
              <a:t>As a manager, you must be able to show that you know what to do to keep food safe. Becoming certified in food safety is one way to show this.</a:t>
            </a:r>
          </a:p>
          <a:p>
            <a:pPr eaLnBrk="1" hangingPunct="1">
              <a:buFontTx/>
              <a:buChar char="•"/>
              <a:defRPr/>
            </a:pPr>
            <a:r>
              <a:rPr lang="en-US" b="1" dirty="0">
                <a:latin typeface="Times New Roman" charset="0"/>
                <a:ea typeface="+mn-ea"/>
              </a:rPr>
              <a:t>Staff health controls: </a:t>
            </a:r>
            <a:r>
              <a:rPr lang="en-US" dirty="0">
                <a:latin typeface="Times New Roman" charset="0"/>
                <a:ea typeface="+mn-ea"/>
              </a:rPr>
              <a:t>Procedures must be put in place to make sure staff are practicing personal hygiene. For example, staff must know that they must report illnesses and illness symptoms to management.</a:t>
            </a:r>
          </a:p>
          <a:p>
            <a:pPr eaLnBrk="1" hangingPunct="1">
              <a:buFontTx/>
              <a:buChar char="•"/>
              <a:defRPr/>
            </a:pPr>
            <a:r>
              <a:rPr lang="en-US" b="1" dirty="0">
                <a:latin typeface="Times New Roman" charset="0"/>
                <a:ea typeface="+mn-ea"/>
              </a:rPr>
              <a:t>Controlling hands as a vehicle of contamination</a:t>
            </a:r>
            <a:r>
              <a:rPr lang="en-US" dirty="0">
                <a:latin typeface="Times New Roman" charset="0"/>
                <a:ea typeface="+mn-ea"/>
              </a:rPr>
              <a:t>: Controls must be put in place to prevent bare-hand contact with ready-to-eat food. This might include requiring the use of tongs to handle ready-to-eat food.</a:t>
            </a:r>
          </a:p>
          <a:p>
            <a:pPr eaLnBrk="1" hangingPunct="1">
              <a:buFontTx/>
              <a:buChar char="•"/>
              <a:defRPr/>
            </a:pPr>
            <a:r>
              <a:rPr lang="en-US" b="1" dirty="0">
                <a:latin typeface="Times New Roman" charset="0"/>
                <a:ea typeface="+mn-ea"/>
              </a:rPr>
              <a:t>Time and temperature parameters for controlling pathogens: </a:t>
            </a:r>
            <a:r>
              <a:rPr lang="en-US" dirty="0">
                <a:latin typeface="Times New Roman" charset="0"/>
                <a:ea typeface="+mn-ea"/>
              </a:rPr>
              <a:t>Procedures must be put in place to limit the time food spends in the temperature danger zone. Requiring food handlers to check the temperature of food being hot-held every two hours is an example.</a:t>
            </a:r>
          </a:p>
          <a:p>
            <a:pPr eaLnBrk="1" hangingPunct="1">
              <a:buFontTx/>
              <a:buChar char="•"/>
              <a:defRPr/>
            </a:pPr>
            <a:r>
              <a:rPr lang="en-US" b="1" dirty="0">
                <a:latin typeface="Times New Roman" charset="0"/>
                <a:ea typeface="+mn-ea"/>
              </a:rPr>
              <a:t>Consumer advisories: </a:t>
            </a:r>
            <a:r>
              <a:rPr lang="en-US" dirty="0">
                <a:latin typeface="Times New Roman" charset="0"/>
                <a:ea typeface="+mn-ea"/>
              </a:rPr>
              <a:t>Notices must be provided to customers if you serve raw or undercooked menu items. These notices must include a statement about the risks of eating these foods.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7E1BAECA-4580-D348-8F55-0799BCB62E8E}" type="slidenum">
              <a:rPr lang="en-US">
                <a:solidFill>
                  <a:srgbClr val="000000"/>
                </a:solidFill>
                <a:latin typeface="Arial" charset="0"/>
                <a:ea typeface="ＭＳ Ｐゴシック" charset="0"/>
                <a:cs typeface="ＭＳ Ｐゴシック" charset="0"/>
              </a:rPr>
              <a:pPr/>
              <a:t>26</a:t>
            </a:fld>
            <a:endParaRPr lang="en-US">
              <a:solidFill>
                <a:srgbClr val="000000"/>
              </a:solidFill>
              <a:latin typeface="Arial" charset="0"/>
              <a:ea typeface="ＭＳ Ｐゴシック" charset="0"/>
              <a:cs typeface="ＭＳ Ｐゴシック" charset="0"/>
            </a:endParaRPr>
          </a:p>
        </p:txBody>
      </p:sp>
      <p:sp>
        <p:nvSpPr>
          <p:cNvPr id="666627" name="Rectangle 2"/>
          <p:cNvSpPr>
            <a:spLocks noGrp="1" noRot="1" noChangeAspect="1" noChangeArrowheads="1" noTextEdit="1"/>
          </p:cNvSpPr>
          <p:nvPr>
            <p:ph type="sldImg"/>
          </p:nvPr>
        </p:nvSpPr>
        <p:spPr>
          <a:xfrm>
            <a:off x="1144588" y="685800"/>
            <a:ext cx="4572000" cy="3429000"/>
          </a:xfrm>
          <a:ln/>
        </p:spPr>
      </p:sp>
      <p:sp>
        <p:nvSpPr>
          <p:cNvPr id="502788"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eaLnBrk="1" hangingPunct="1">
              <a:buFontTx/>
              <a:buChar char="•"/>
            </a:pPr>
            <a:r>
              <a:rPr lang="en-US" dirty="0">
                <a:latin typeface="Times New Roman" charset="0"/>
                <a:ea typeface="ＭＳ Ｐゴシック" charset="0"/>
                <a:cs typeface="ＭＳ Ｐゴシック" charset="0"/>
              </a:rPr>
              <a:t>There are many systems you can implement to achieve active managerial control of foodborne illness risk factors. Hazard Analysis Critical Control Point (HACCP) is one such system. HACCP (pronounced HASS-</a:t>
            </a:r>
            <a:r>
              <a:rPr lang="en-US" dirty="0" err="1">
                <a:latin typeface="Times New Roman" charset="0"/>
                <a:ea typeface="ＭＳ Ｐゴシック" charset="0"/>
                <a:cs typeface="ＭＳ Ｐゴシック" charset="0"/>
              </a:rPr>
              <a:t>ip</a:t>
            </a:r>
            <a:r>
              <a:rPr lang="en-US" dirty="0">
                <a:latin typeface="Times New Roman" charset="0"/>
                <a:ea typeface="ＭＳ Ｐゴシック" charset="0"/>
                <a:cs typeface="ＭＳ Ｐゴシック" charset="0"/>
              </a:rPr>
              <a:t>) is based on identifying significant biological, chemical, or physical hazards at specific points within a product</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flow. Once identified, the hazards can be prevented, eliminated, or reduced to safe levels.</a:t>
            </a:r>
          </a:p>
          <a:p>
            <a:pPr eaLnBrk="1" hangingPunct="1">
              <a:buFontTx/>
              <a:buChar char="•"/>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8113DF8B-C9BB-C043-8B78-0A9308688C19}" type="slidenum">
              <a:rPr lang="en-US">
                <a:solidFill>
                  <a:srgbClr val="000000"/>
                </a:solidFill>
                <a:latin typeface="Arial" charset="0"/>
                <a:ea typeface="ＭＳ Ｐゴシック" charset="0"/>
                <a:cs typeface="ＭＳ Ｐゴシック" charset="0"/>
              </a:rPr>
              <a:pPr/>
              <a:t>27</a:t>
            </a:fld>
            <a:endParaRPr lang="en-US">
              <a:solidFill>
                <a:srgbClr val="000000"/>
              </a:solidFill>
              <a:latin typeface="Arial" charset="0"/>
              <a:ea typeface="ＭＳ Ｐゴシック" charset="0"/>
              <a:cs typeface="ＭＳ Ｐゴシック" charset="0"/>
            </a:endParaRPr>
          </a:p>
        </p:txBody>
      </p:sp>
      <p:sp>
        <p:nvSpPr>
          <p:cNvPr id="667651" name="Rectangle 2"/>
          <p:cNvSpPr>
            <a:spLocks noGrp="1" noRot="1" noChangeAspect="1" noChangeArrowheads="1" noTextEdit="1"/>
          </p:cNvSpPr>
          <p:nvPr>
            <p:ph type="sldImg"/>
          </p:nvPr>
        </p:nvSpPr>
        <p:spPr>
          <a:xfrm>
            <a:off x="1144588" y="685800"/>
            <a:ext cx="4572000" cy="3429000"/>
          </a:xfrm>
          <a:ln/>
        </p:spPr>
      </p:sp>
      <p:sp>
        <p:nvSpPr>
          <p:cNvPr id="503812" name="Notes Placeholder 1"/>
          <p:cNvSpPr>
            <a:spLocks noGrp="1"/>
          </p:cNvSpPr>
          <p:nvPr>
            <p:ph type="body" idx="1"/>
          </p:nvPr>
        </p:nvSpPr>
        <p:spPr>
          <a:xfrm>
            <a:off x="857250" y="4344025"/>
            <a:ext cx="5486711"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a:buFontTx/>
              <a:buChar char="•"/>
              <a:defRPr/>
            </a:pPr>
            <a:r>
              <a:rPr lang="en-US" dirty="0">
                <a:latin typeface="Times New Roman" charset="0"/>
                <a:ea typeface="+mn-ea"/>
              </a:rPr>
              <a:t>Each HACCP plan is unique, a plan that works for one operation may not work for another.</a:t>
            </a:r>
          </a:p>
          <a:p>
            <a:pPr>
              <a:defRPr/>
            </a:pPr>
            <a:endParaRPr lang="en-US" dirty="0">
              <a:latin typeface="Times New Roman" charset="0"/>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4F972CA7-6C53-A544-93F4-A93E3A730A86}" type="slidenum">
              <a:rPr lang="en-US">
                <a:solidFill>
                  <a:srgbClr val="000000"/>
                </a:solidFill>
                <a:latin typeface="Arial" charset="0"/>
                <a:ea typeface="ＭＳ Ｐゴシック" charset="0"/>
                <a:cs typeface="ＭＳ Ｐゴシック" charset="0"/>
              </a:rPr>
              <a:pPr/>
              <a:t>28</a:t>
            </a:fld>
            <a:endParaRPr lang="en-US">
              <a:solidFill>
                <a:srgbClr val="000000"/>
              </a:solidFill>
              <a:latin typeface="Arial" charset="0"/>
              <a:ea typeface="ＭＳ Ｐゴシック" charset="0"/>
              <a:cs typeface="ＭＳ Ｐゴシック" charset="0"/>
            </a:endParaRPr>
          </a:p>
        </p:txBody>
      </p:sp>
      <p:sp>
        <p:nvSpPr>
          <p:cNvPr id="668675" name="Rectangle 2"/>
          <p:cNvSpPr>
            <a:spLocks noGrp="1" noRot="1" noChangeAspect="1" noChangeArrowheads="1" noTextEdit="1"/>
          </p:cNvSpPr>
          <p:nvPr>
            <p:ph type="sldImg"/>
          </p:nvPr>
        </p:nvSpPr>
        <p:spPr>
          <a:xfrm>
            <a:off x="1144588" y="685800"/>
            <a:ext cx="4572000" cy="3429000"/>
          </a:xfrm>
          <a:ln/>
        </p:spPr>
      </p:sp>
      <p:sp>
        <p:nvSpPr>
          <p:cNvPr id="504836" name="Rectangle 3"/>
          <p:cNvSpPr>
            <a:spLocks noGrp="1" noChangeArrowheads="1"/>
          </p:cNvSpPr>
          <p:nvPr>
            <p:ph type="body" idx="1"/>
          </p:nvPr>
        </p:nvSpPr>
        <p:spPr>
          <a:xfrm>
            <a:off x="857250" y="4347148"/>
            <a:ext cx="5485158" cy="4226914"/>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tabLst>
                <a:tab pos="280391" algn="l"/>
              </a:tabLst>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a:tabLst>
                <a:tab pos="280391" algn="l"/>
              </a:tabLst>
              <a:defRPr/>
            </a:pPr>
            <a:r>
              <a:rPr lang="en-US" dirty="0">
                <a:latin typeface="Times New Roman" charset="0"/>
                <a:ea typeface="+mn-ea"/>
              </a:rPr>
              <a:t>In general terms, the HACCP principles can be broken into three </a:t>
            </a:r>
            <a:r>
              <a:rPr lang="en-US" dirty="0" smtClean="0">
                <a:latin typeface="Times New Roman" charset="0"/>
                <a:ea typeface="+mn-ea"/>
              </a:rPr>
              <a:t>groups:</a:t>
            </a:r>
            <a:endParaRPr lang="en-US" dirty="0">
              <a:latin typeface="Times New Roman" charset="0"/>
              <a:ea typeface="+mn-ea"/>
            </a:endParaRPr>
          </a:p>
          <a:p>
            <a:pPr marL="280391" lvl="1" indent="-168235">
              <a:buFontTx/>
              <a:buChar char="•"/>
              <a:tabLst>
                <a:tab pos="280391" algn="l"/>
              </a:tabLst>
              <a:defRPr/>
            </a:pPr>
            <a:r>
              <a:rPr lang="en-US" dirty="0">
                <a:latin typeface="Times New Roman" charset="0"/>
                <a:ea typeface="+mn-ea"/>
              </a:rPr>
              <a:t>Principles 1 and 2 help you identify and evaluate your hazards.</a:t>
            </a:r>
          </a:p>
          <a:p>
            <a:pPr marL="280391" lvl="1" indent="-168235">
              <a:buFontTx/>
              <a:buChar char="•"/>
              <a:tabLst>
                <a:tab pos="280391" algn="l"/>
              </a:tabLst>
              <a:defRPr/>
            </a:pPr>
            <a:r>
              <a:rPr lang="en-US" dirty="0">
                <a:latin typeface="Times New Roman" charset="0"/>
                <a:ea typeface="+mn-ea"/>
              </a:rPr>
              <a:t>Principles 3, 4, and 5 help you establish ways for controlling those hazards.</a:t>
            </a:r>
          </a:p>
          <a:p>
            <a:pPr marL="280391" lvl="1" indent="-168235">
              <a:buFontTx/>
              <a:buChar char="•"/>
              <a:tabLst>
                <a:tab pos="280391" algn="l"/>
              </a:tabLst>
              <a:defRPr/>
            </a:pPr>
            <a:r>
              <a:rPr lang="en-US" dirty="0">
                <a:latin typeface="Times New Roman" charset="0"/>
                <a:ea typeface="+mn-ea"/>
              </a:rPr>
              <a:t>Principles 6 and 7 help you maintain the HACCP plan and system and verify its effectiveness.</a:t>
            </a:r>
          </a:p>
          <a:p>
            <a:pPr>
              <a:tabLst>
                <a:tab pos="280391" algn="l"/>
              </a:tabLst>
              <a:defRPr/>
            </a:pPr>
            <a:endParaRPr lang="en-US" b="1" dirty="0">
              <a:latin typeface="Times New Roman" charset="0"/>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6A8EBD14-172A-DF48-9B22-ACB13CD4119C}" type="slidenum">
              <a:rPr lang="en-US">
                <a:solidFill>
                  <a:srgbClr val="000000"/>
                </a:solidFill>
                <a:latin typeface="Arial" charset="0"/>
                <a:ea typeface="ＭＳ Ｐゴシック" charset="0"/>
                <a:cs typeface="ＭＳ Ｐゴシック" charset="0"/>
              </a:rPr>
              <a:pPr/>
              <a:t>29</a:t>
            </a:fld>
            <a:endParaRPr lang="en-US">
              <a:solidFill>
                <a:srgbClr val="000000"/>
              </a:solidFill>
              <a:latin typeface="Arial" charset="0"/>
              <a:ea typeface="ＭＳ Ｐゴシック" charset="0"/>
              <a:cs typeface="ＭＳ Ｐゴシック" charset="0"/>
            </a:endParaRPr>
          </a:p>
        </p:txBody>
      </p:sp>
      <p:sp>
        <p:nvSpPr>
          <p:cNvPr id="669699" name="Rectangle 2"/>
          <p:cNvSpPr>
            <a:spLocks noGrp="1" noRot="1" noChangeAspect="1" noChangeArrowheads="1" noTextEdit="1"/>
          </p:cNvSpPr>
          <p:nvPr>
            <p:ph type="sldImg"/>
          </p:nvPr>
        </p:nvSpPr>
        <p:spPr>
          <a:xfrm>
            <a:off x="1144588" y="685800"/>
            <a:ext cx="4572000" cy="3429000"/>
          </a:xfrm>
          <a:ln/>
        </p:spPr>
      </p:sp>
      <p:sp>
        <p:nvSpPr>
          <p:cNvPr id="505860"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 </a:t>
            </a:r>
          </a:p>
          <a:p>
            <a:pPr lvl="1">
              <a:buFontTx/>
              <a:buChar char="•"/>
            </a:pPr>
            <a:r>
              <a:rPr lang="en-US" dirty="0">
                <a:latin typeface="Times New Roman" charset="0"/>
                <a:ea typeface="ＭＳ Ｐゴシック" charset="0"/>
                <a:cs typeface="ＭＳ Ｐゴシック" charset="0"/>
              </a:rPr>
              <a:t>The management team at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decided to implement a HACCP program. They began by analyzing their hazards.</a:t>
            </a:r>
          </a:p>
          <a:p>
            <a:pPr lvl="1">
              <a:buFontTx/>
              <a:buChar char="•"/>
            </a:pPr>
            <a:r>
              <a:rPr lang="en-US" dirty="0">
                <a:latin typeface="Times New Roman" charset="0"/>
                <a:ea typeface="ＭＳ Ｐゴシック" charset="0"/>
                <a:cs typeface="ＭＳ Ｐゴシック" charset="0"/>
              </a:rPr>
              <a:t>The team noted that many of their dishes are received, stored, prepared, cooked, and served the same day. The most popular of these items was the spicy charbroiled chicken breast.</a:t>
            </a:r>
          </a:p>
          <a:p>
            <a:pPr lvl="1">
              <a:buFontTx/>
              <a:buChar char="•"/>
            </a:pPr>
            <a:r>
              <a:rPr lang="en-US" dirty="0">
                <a:latin typeface="Times New Roman" charset="0"/>
                <a:ea typeface="ＭＳ Ｐゴシック" charset="0"/>
                <a:cs typeface="ＭＳ Ｐゴシック" charset="0"/>
              </a:rPr>
              <a:t>The team determined that bacteria were the most likely hazard to food prepared this way.</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3E4553D-A923-0748-8553-BFCB2A58FDC1}" type="slidenum">
              <a:rPr lang="en-US">
                <a:solidFill>
                  <a:prstClr val="black"/>
                </a:solidFill>
                <a:latin typeface="Arial" charset="0"/>
                <a:ea typeface="ＭＳ Ｐゴシック" charset="0"/>
                <a:cs typeface="ＭＳ Ｐゴシック" charset="0"/>
              </a:rPr>
              <a:pPr/>
              <a:t>3</a:t>
            </a:fld>
            <a:endParaRPr lang="en-US">
              <a:solidFill>
                <a:prstClr val="black"/>
              </a:solidFill>
              <a:latin typeface="Arial" charset="0"/>
              <a:ea typeface="ＭＳ Ｐゴシック" charset="0"/>
              <a:cs typeface="ＭＳ Ｐゴシック" charset="0"/>
            </a:endParaRPr>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3"/>
          </p:nvPr>
        </p:nvSpPr>
        <p:spPr>
          <a:xfrm>
            <a:off x="857251" y="4395554"/>
            <a:ext cx="5204067"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10605" indent="-110605">
              <a:buFontTx/>
              <a:buChar char="•"/>
            </a:pPr>
            <a:r>
              <a:rPr lang="en-US">
                <a:latin typeface="Times New Roman" charset="0"/>
                <a:ea typeface="ＭＳ Ｐゴシック" charset="0"/>
                <a:cs typeface="ＭＳ Ｐゴシック" charset="0"/>
              </a:rPr>
              <a:t>Most hot-holding equipment does not pass food through the temperature danger zone quickly enough. Reheat food correctly. Then move it to the holding unit.</a:t>
            </a:r>
          </a:p>
          <a:p>
            <a:pPr marL="110605" indent="-110605">
              <a:buFontTx/>
              <a:buChar char="•"/>
            </a:pPr>
            <a:r>
              <a:rPr lang="en-US">
                <a:latin typeface="Times New Roman" charset="0"/>
                <a:ea typeface="ＭＳ Ｐゴシック" charset="0"/>
                <a:cs typeface="ＭＳ Ｐゴシック" charset="0"/>
              </a:rPr>
              <a:t>Create policies about how long the operation will hold food and when it will be thrown out.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A83BEF98-ABE2-7C4D-8A8D-511D941C6754}" type="slidenum">
              <a:rPr lang="en-US">
                <a:solidFill>
                  <a:srgbClr val="000000"/>
                </a:solidFill>
                <a:latin typeface="Arial" charset="0"/>
                <a:ea typeface="ＭＳ Ｐゴシック" charset="0"/>
                <a:cs typeface="ＭＳ Ｐゴシック" charset="0"/>
              </a:rPr>
              <a:pPr/>
              <a:t>30</a:t>
            </a:fld>
            <a:endParaRPr lang="en-US">
              <a:solidFill>
                <a:srgbClr val="000000"/>
              </a:solidFill>
              <a:latin typeface="Arial" charset="0"/>
              <a:ea typeface="ＭＳ Ｐゴシック" charset="0"/>
              <a:cs typeface="ＭＳ Ｐゴシック" charset="0"/>
            </a:endParaRPr>
          </a:p>
        </p:txBody>
      </p:sp>
      <p:sp>
        <p:nvSpPr>
          <p:cNvPr id="670723" name="Rectangle 2"/>
          <p:cNvSpPr>
            <a:spLocks noGrp="1" noRot="1" noChangeAspect="1" noChangeArrowheads="1" noTextEdit="1"/>
          </p:cNvSpPr>
          <p:nvPr>
            <p:ph type="sldImg"/>
          </p:nvPr>
        </p:nvSpPr>
        <p:spPr>
          <a:xfrm>
            <a:off x="1144588" y="685800"/>
            <a:ext cx="4572000" cy="3429000"/>
          </a:xfrm>
          <a:ln/>
        </p:spPr>
      </p:sp>
      <p:sp>
        <p:nvSpPr>
          <p:cNvPr id="506884"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a:t>
            </a:r>
          </a:p>
          <a:p>
            <a:pPr lvl="1">
              <a:buFontTx/>
              <a:buChar char="•"/>
            </a:pPr>
            <a:r>
              <a:rPr lang="en-US" dirty="0">
                <a:latin typeface="Times New Roman" charset="0"/>
                <a:ea typeface="ＭＳ Ｐゴシック" charset="0"/>
                <a:cs typeface="ＭＳ Ｐゴシック" charset="0"/>
              </a:rPr>
              <a:t>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management identified cooking as the CCP for food prepared and cooked for immediate service. This included the chicken breasts.</a:t>
            </a:r>
          </a:p>
          <a:p>
            <a:pPr lvl="1">
              <a:buFontTx/>
              <a:buChar char="•"/>
            </a:pPr>
            <a:r>
              <a:rPr lang="en-US" dirty="0">
                <a:latin typeface="Times New Roman" charset="0"/>
                <a:ea typeface="ＭＳ Ｐゴシック" charset="0"/>
                <a:cs typeface="ＭＳ Ｐゴシック" charset="0"/>
              </a:rPr>
              <a:t>These food items must be handled correctly throughout the flow of food. However, correct cooking is the only step that will eliminate or reduce bacteria to safe levels.</a:t>
            </a:r>
          </a:p>
          <a:p>
            <a:pPr lvl="1">
              <a:buFontTx/>
              <a:buChar char="•"/>
            </a:pPr>
            <a:r>
              <a:rPr lang="en-US" dirty="0">
                <a:latin typeface="Times New Roman" charset="0"/>
                <a:ea typeface="ＭＳ Ｐゴシック" charset="0"/>
                <a:cs typeface="ＭＳ Ｐゴシック" charset="0"/>
              </a:rPr>
              <a:t>Because the chicken breasts were prepared for immediate service, cooking was the only CCP identified.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0172535C-716A-B741-A993-36DE93CD1E03}" type="slidenum">
              <a:rPr lang="en-US">
                <a:solidFill>
                  <a:srgbClr val="000000"/>
                </a:solidFill>
                <a:latin typeface="Arial" charset="0"/>
                <a:ea typeface="ＭＳ Ｐゴシック" charset="0"/>
                <a:cs typeface="ＭＳ Ｐゴシック" charset="0"/>
              </a:rPr>
              <a:pPr/>
              <a:t>31</a:t>
            </a:fld>
            <a:endParaRPr lang="en-US">
              <a:solidFill>
                <a:srgbClr val="000000"/>
              </a:solidFill>
              <a:latin typeface="Arial" charset="0"/>
              <a:ea typeface="ＭＳ Ｐゴシック" charset="0"/>
              <a:cs typeface="ＭＳ Ｐゴシック" charset="0"/>
            </a:endParaRPr>
          </a:p>
        </p:txBody>
      </p:sp>
      <p:sp>
        <p:nvSpPr>
          <p:cNvPr id="671747" name="Rectangle 2"/>
          <p:cNvSpPr>
            <a:spLocks noGrp="1" noRot="1" noChangeAspect="1" noChangeArrowheads="1" noTextEdit="1"/>
          </p:cNvSpPr>
          <p:nvPr>
            <p:ph type="sldImg"/>
          </p:nvPr>
        </p:nvSpPr>
        <p:spPr>
          <a:xfrm>
            <a:off x="1144588" y="685800"/>
            <a:ext cx="4572000" cy="3429000"/>
          </a:xfrm>
          <a:ln/>
        </p:spPr>
      </p:sp>
      <p:sp>
        <p:nvSpPr>
          <p:cNvPr id="507908"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 </a:t>
            </a:r>
          </a:p>
          <a:p>
            <a:pPr lvl="1">
              <a:buFontTx/>
              <a:buChar char="•"/>
            </a:pPr>
            <a:r>
              <a:rPr lang="en-US" dirty="0">
                <a:latin typeface="Times New Roman" charset="0"/>
                <a:ea typeface="ＭＳ Ｐゴシック" charset="0"/>
                <a:cs typeface="ＭＳ Ｐゴシック" charset="0"/>
              </a:rPr>
              <a:t>With cooking identified as the CCP for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chicken breasts, a critical limit was needed. Management determined that the critical limit would be cooking the chicken to a minimum internal temperature of 165°F (74°C) for 15 seconds.</a:t>
            </a:r>
          </a:p>
          <a:p>
            <a:pPr lvl="1">
              <a:buFontTx/>
              <a:buChar char="•"/>
            </a:pPr>
            <a:r>
              <a:rPr lang="en-US" dirty="0">
                <a:latin typeface="Times New Roman" charset="0"/>
                <a:ea typeface="ＭＳ Ｐゴシック" charset="0"/>
                <a:cs typeface="ＭＳ Ｐゴシック" charset="0"/>
              </a:rPr>
              <a:t>They decided that the critical limit could be met by cooking chicken breasts in the broiler for 16 minutes.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218F755B-574F-3A41-BCF3-5EA20405B61D}" type="slidenum">
              <a:rPr lang="en-US">
                <a:solidFill>
                  <a:srgbClr val="000000"/>
                </a:solidFill>
                <a:latin typeface="Arial" charset="0"/>
                <a:ea typeface="ＭＳ Ｐゴシック" charset="0"/>
                <a:cs typeface="ＭＳ Ｐゴシック" charset="0"/>
              </a:rPr>
              <a:pPr/>
              <a:t>32</a:t>
            </a:fld>
            <a:endParaRPr lang="en-US">
              <a:solidFill>
                <a:srgbClr val="000000"/>
              </a:solidFill>
              <a:latin typeface="Arial" charset="0"/>
              <a:ea typeface="ＭＳ Ｐゴシック" charset="0"/>
              <a:cs typeface="ＭＳ Ｐゴシック" charset="0"/>
            </a:endParaRPr>
          </a:p>
        </p:txBody>
      </p:sp>
      <p:sp>
        <p:nvSpPr>
          <p:cNvPr id="672771" name="Rectangle 2"/>
          <p:cNvSpPr>
            <a:spLocks noGrp="1" noRot="1" noChangeAspect="1" noChangeArrowheads="1" noTextEdit="1"/>
          </p:cNvSpPr>
          <p:nvPr>
            <p:ph type="sldImg"/>
          </p:nvPr>
        </p:nvSpPr>
        <p:spPr>
          <a:xfrm>
            <a:off x="1144588" y="685800"/>
            <a:ext cx="4572000" cy="3429000"/>
          </a:xfrm>
          <a:ln/>
        </p:spPr>
      </p:sp>
      <p:sp>
        <p:nvSpPr>
          <p:cNvPr id="508932"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 </a:t>
            </a:r>
          </a:p>
          <a:p>
            <a:pPr lvl="1">
              <a:buFontTx/>
              <a:buChar char="•"/>
            </a:pPr>
            <a:r>
              <a:rPr lang="en-US" dirty="0">
                <a:latin typeface="Times New Roman" charset="0"/>
                <a:ea typeface="ＭＳ Ｐゴシック" charset="0"/>
                <a:cs typeface="ＭＳ Ｐゴシック" charset="0"/>
              </a:rPr>
              <a:t>At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each charbroiled chicken breast is cooked to order. The team decided to check the critical limit by inserting a clean and sanitized thermocouple probe into the thickest part of each chicken breast.</a:t>
            </a:r>
          </a:p>
          <a:p>
            <a:pPr lvl="1">
              <a:buFontTx/>
              <a:buChar char="•"/>
            </a:pPr>
            <a:r>
              <a:rPr lang="en-US" dirty="0">
                <a:latin typeface="Times New Roman" charset="0"/>
                <a:ea typeface="ＭＳ Ｐゴシック" charset="0"/>
                <a:cs typeface="ＭＳ Ｐゴシック" charset="0"/>
              </a:rPr>
              <a:t>The grill cook must check the temperature of each chicken breast after cooking. Each chicken breast must reach the minimum internal temperature of 165°F (74°C) for 15 seconds.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918B6B1B-80BF-264C-92CC-DB30B5A7EDF2}" type="slidenum">
              <a:rPr lang="en-US">
                <a:solidFill>
                  <a:srgbClr val="000000"/>
                </a:solidFill>
                <a:latin typeface="Arial" charset="0"/>
                <a:ea typeface="ＭＳ Ｐゴシック" charset="0"/>
                <a:cs typeface="ＭＳ Ｐゴシック" charset="0"/>
              </a:rPr>
              <a:pPr/>
              <a:t>33</a:t>
            </a:fld>
            <a:endParaRPr lang="en-US">
              <a:solidFill>
                <a:srgbClr val="000000"/>
              </a:solidFill>
              <a:latin typeface="Arial" charset="0"/>
              <a:ea typeface="ＭＳ Ｐゴシック" charset="0"/>
              <a:cs typeface="ＭＳ Ｐゴシック" charset="0"/>
            </a:endParaRPr>
          </a:p>
        </p:txBody>
      </p:sp>
      <p:sp>
        <p:nvSpPr>
          <p:cNvPr id="673795" name="Rectangle 2"/>
          <p:cNvSpPr>
            <a:spLocks noGrp="1" noRot="1" noChangeAspect="1" noChangeArrowheads="1" noTextEdit="1"/>
          </p:cNvSpPr>
          <p:nvPr>
            <p:ph type="sldImg"/>
          </p:nvPr>
        </p:nvSpPr>
        <p:spPr>
          <a:xfrm>
            <a:off x="1144588" y="685800"/>
            <a:ext cx="4572000" cy="3429000"/>
          </a:xfrm>
          <a:ln/>
        </p:spPr>
      </p:sp>
      <p:sp>
        <p:nvSpPr>
          <p:cNvPr id="509956"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 </a:t>
            </a:r>
          </a:p>
          <a:p>
            <a:pPr lvl="1">
              <a:buFontTx/>
              <a:buChar char="•"/>
            </a:pPr>
            <a:r>
              <a:rPr lang="en-US" dirty="0">
                <a:latin typeface="Times New Roman" charset="0"/>
                <a:ea typeface="ＭＳ Ｐゴシック" charset="0"/>
                <a:cs typeface="ＭＳ Ｐゴシック" charset="0"/>
              </a:rPr>
              <a:t>If the chicken breast has not reached its critical limit within the 16-minute cook time, the grill cook at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must keep cooking the chicken breast until it has reached it.</a:t>
            </a:r>
          </a:p>
          <a:p>
            <a:pPr lvl="1">
              <a:buFontTx/>
              <a:buChar char="•"/>
            </a:pPr>
            <a:r>
              <a:rPr lang="en-US" dirty="0">
                <a:latin typeface="Times New Roman" charset="0"/>
                <a:ea typeface="ＭＳ Ｐゴシック" charset="0"/>
                <a:cs typeface="ＭＳ Ｐゴシック" charset="0"/>
              </a:rPr>
              <a:t>This and all other corrective actions are noted in the temperature log.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CCFF5314-ED0C-CB40-A86B-B464A1EA06DA}" type="slidenum">
              <a:rPr lang="en-US">
                <a:solidFill>
                  <a:srgbClr val="000000"/>
                </a:solidFill>
                <a:latin typeface="Arial" charset="0"/>
                <a:ea typeface="ＭＳ Ｐゴシック" charset="0"/>
                <a:cs typeface="ＭＳ Ｐゴシック" charset="0"/>
              </a:rPr>
              <a:pPr/>
              <a:t>34</a:t>
            </a:fld>
            <a:endParaRPr lang="en-US">
              <a:solidFill>
                <a:srgbClr val="000000"/>
              </a:solidFill>
              <a:latin typeface="Arial" charset="0"/>
              <a:ea typeface="ＭＳ Ｐゴシック" charset="0"/>
              <a:cs typeface="ＭＳ Ｐゴシック" charset="0"/>
            </a:endParaRPr>
          </a:p>
        </p:txBody>
      </p:sp>
      <p:sp>
        <p:nvSpPr>
          <p:cNvPr id="674819" name="Rectangle 2"/>
          <p:cNvSpPr>
            <a:spLocks noGrp="1" noRot="1" noChangeAspect="1" noChangeArrowheads="1" noTextEdit="1"/>
          </p:cNvSpPr>
          <p:nvPr>
            <p:ph type="sldImg"/>
          </p:nvPr>
        </p:nvSpPr>
        <p:spPr>
          <a:xfrm>
            <a:off x="1144588" y="685800"/>
            <a:ext cx="4572000" cy="3429000"/>
          </a:xfrm>
          <a:ln/>
        </p:spPr>
      </p:sp>
      <p:sp>
        <p:nvSpPr>
          <p:cNvPr id="77828" name="Notes Placeholder 1"/>
          <p:cNvSpPr>
            <a:spLocks noGrp="1"/>
          </p:cNvSpPr>
          <p:nvPr>
            <p:ph type="body" idx="1"/>
          </p:nvPr>
        </p:nvSpPr>
        <p:spPr>
          <a:xfrm>
            <a:off x="849486" y="4344025"/>
            <a:ext cx="5486710"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a:buFontTx/>
              <a:buChar char="•"/>
            </a:pPr>
            <a:r>
              <a:rPr lang="en-US" dirty="0">
                <a:latin typeface="Times New Roman" charset="0"/>
                <a:ea typeface="ＭＳ Ｐゴシック" charset="0"/>
                <a:cs typeface="ＭＳ Ｐゴシック" charset="0"/>
              </a:rPr>
              <a:t>Here is a real-world example showing the efforts of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a:t>
            </a:r>
          </a:p>
          <a:p>
            <a:pPr lvl="1">
              <a:buFontTx/>
              <a:buChar char="•"/>
            </a:pPr>
            <a:r>
              <a:rPr lang="en-US" dirty="0">
                <a:latin typeface="Times New Roman" charset="0"/>
                <a:ea typeface="ＭＳ Ｐゴシック" charset="0"/>
                <a:cs typeface="ＭＳ Ｐゴシック" charset="0"/>
              </a:rPr>
              <a:t>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management team performs HACCP checks once per shift. They make sure that critical limits were met and appropriate corrective actions were taken when needed.</a:t>
            </a:r>
          </a:p>
          <a:p>
            <a:pPr lvl="1">
              <a:buFontTx/>
              <a:buChar char="•"/>
            </a:pPr>
            <a:r>
              <a:rPr lang="en-US" dirty="0">
                <a:latin typeface="Times New Roman" charset="0"/>
                <a:ea typeface="ＭＳ Ｐゴシック" charset="0"/>
                <a:cs typeface="ＭＳ Ｐゴシック" charset="0"/>
              </a:rPr>
              <a:t>They also check the temperature logs on a weekly basis to identify patterns. This helps to determine if processes or procedures need to be changed. For example, over several weeks they noticed problems toward the end of each week. The chicken breasts often failed to meet the critical limit. The appropriate corrective action was being taken.</a:t>
            </a:r>
          </a:p>
          <a:p>
            <a:pPr lvl="1">
              <a:buFontTx/>
              <a:buChar char="•"/>
            </a:pPr>
            <a:r>
              <a:rPr lang="en-US" dirty="0">
                <a:latin typeface="Times New Roman" charset="0"/>
                <a:ea typeface="ＭＳ Ｐゴシック" charset="0"/>
                <a:cs typeface="ＭＳ Ｐゴシック" charset="0"/>
              </a:rPr>
              <a:t>Management discovered that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received chicken shipments from a different supplier on Thursdays. This supplier provided a six-ounce chicken breast. Enrico</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chicken specifications listed a four-ounce chicken breast. Management worked with the supplier to ensure they received four-ounce breasts. The receiving procedures were changed to include a weight check.</a:t>
            </a:r>
            <a:r>
              <a:rPr lang="en-US" altLang="ja-JP" sz="1800" dirty="0">
                <a:latin typeface="Times New Roman" charset="0"/>
                <a:ea typeface="ＭＳ Ｐゴシック" charset="0"/>
                <a:cs typeface="ＭＳ Ｐゴシック" charset="0"/>
              </a:rPr>
              <a:t> </a:t>
            </a:r>
          </a:p>
          <a:p>
            <a:pPr lvl="1">
              <a:buFontTx/>
              <a:buChar char="•"/>
            </a:pPr>
            <a:endParaRPr lang="en-US" sz="1800" dirty="0">
              <a:latin typeface="Times New Roman" charset="0"/>
              <a:ea typeface="ＭＳ Ｐゴシック" charset="0"/>
              <a:cs typeface="ＭＳ Ｐゴシック" charset="0"/>
            </a:endParaRPr>
          </a:p>
          <a:p>
            <a:pPr lvl="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6A2C0E-51FC-8B49-878D-1326416C2BAA}" type="slidenum">
              <a:rPr lang="en-US">
                <a:solidFill>
                  <a:srgbClr val="000000"/>
                </a:solidFill>
                <a:latin typeface="Arial" charset="0"/>
                <a:ea typeface="ＭＳ Ｐゴシック" charset="0"/>
                <a:cs typeface="ＭＳ Ｐゴシック" charset="0"/>
              </a:rPr>
              <a:pPr/>
              <a:t>35</a:t>
            </a:fld>
            <a:endParaRPr lang="en-US" dirty="0">
              <a:solidFill>
                <a:srgbClr val="000000"/>
              </a:solidFill>
              <a:latin typeface="Arial" charset="0"/>
              <a:ea typeface="ＭＳ Ｐゴシック" charset="0"/>
              <a:cs typeface="ＭＳ Ｐゴシック" charset="0"/>
            </a:endParaRPr>
          </a:p>
        </p:txBody>
      </p:sp>
      <p:sp>
        <p:nvSpPr>
          <p:cNvPr id="675843"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xfrm>
            <a:off x="857250" y="4347148"/>
            <a:ext cx="5202514" cy="4114488"/>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r>
              <a:rPr lang="en-US" b="1" dirty="0">
                <a:latin typeface="Times New Roman" charset="0"/>
                <a:ea typeface="ＭＳ Ｐゴシック" charset="0"/>
                <a:cs typeface="ＭＳ Ｐゴシック" charset="0"/>
              </a:rPr>
              <a:t>Instructor Notes</a:t>
            </a:r>
            <a:endParaRPr lang="en-US" dirty="0">
              <a:latin typeface="Times New Roman" charset="0"/>
              <a:ea typeface="ＭＳ Ｐゴシック" charset="0"/>
              <a:cs typeface="ＭＳ Ｐゴシック" charset="0"/>
            </a:endParaRPr>
          </a:p>
          <a:p>
            <a:pPr marL="112163" indent="-112163">
              <a:buFontTx/>
              <a:buChar char="•"/>
            </a:pPr>
            <a:r>
              <a:rPr lang="en-US" dirty="0">
                <a:latin typeface="Times New Roman" charset="0"/>
                <a:ea typeface="ＭＳ Ｐゴシック" charset="0"/>
                <a:cs typeface="ＭＳ Ｐゴシック" charset="0"/>
              </a:rPr>
              <a:t> Maintain your HACCP plan and keep all documentation created when developing it.</a:t>
            </a:r>
          </a:p>
          <a:p>
            <a:pPr marL="112163" indent="-112163">
              <a:buFontTx/>
              <a:buChar char="•"/>
            </a:pPr>
            <a:r>
              <a:rPr lang="en-US" dirty="0">
                <a:latin typeface="Times New Roman" charset="0"/>
                <a:ea typeface="ＭＳ Ｐゴシック" charset="0"/>
                <a:cs typeface="ＭＳ Ｐゴシック" charset="0"/>
              </a:rPr>
              <a:t> Here is a real-world example showing the efforts of Enrico</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an Italian restaurant, as it implements a HACCP program: </a:t>
            </a:r>
          </a:p>
          <a:p>
            <a:pPr marL="560813" lvl="1" indent="-112163">
              <a:buFontTx/>
              <a:buChar char="•"/>
            </a:pPr>
            <a:r>
              <a:rPr lang="en-US" dirty="0">
                <a:latin typeface="Times New Roman" charset="0"/>
                <a:ea typeface="ＭＳ Ｐゴシック" charset="0"/>
                <a:cs typeface="ＭＳ Ｐゴシック" charset="0"/>
              </a:rPr>
              <a:t>Enrico</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management team determined that time-temperature logs should be kept for three months. Receiving invoices would be kept for 60 days. The team used this documentation to support and revise their HACCP plan.</a:t>
            </a:r>
          </a:p>
          <a:p>
            <a:pPr marL="112163" indent="-112163"/>
            <a:endParaRPr lang="en-US" dirty="0">
              <a:latin typeface="Times New Roman" charset="0"/>
              <a:ea typeface="ＭＳ Ｐゴシック" charset="0"/>
              <a:cs typeface="ＭＳ Ｐゴシック" charset="0"/>
            </a:endParaRPr>
          </a:p>
          <a:p>
            <a:pPr marL="112163" indent="-112163"/>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295E7E0-0622-DB44-A86F-51A60C60C8DA}" type="slidenum">
              <a:rPr lang="en-US">
                <a:solidFill>
                  <a:srgbClr val="000000"/>
                </a:solidFill>
                <a:latin typeface="Arial" charset="0"/>
                <a:ea typeface="ＭＳ Ｐゴシック" charset="0"/>
                <a:cs typeface="ＭＳ Ｐゴシック" charset="0"/>
              </a:rPr>
              <a:pPr/>
              <a:t>36</a:t>
            </a:fld>
            <a:endParaRPr lang="en-US" dirty="0">
              <a:solidFill>
                <a:srgbClr val="000000"/>
              </a:solidFill>
              <a:latin typeface="Arial" charset="0"/>
              <a:ea typeface="ＭＳ Ｐゴシック" charset="0"/>
              <a:cs typeface="ＭＳ Ｐゴシック" charset="0"/>
            </a:endParaRPr>
          </a:p>
        </p:txBody>
      </p:sp>
      <p:sp>
        <p:nvSpPr>
          <p:cNvPr id="676867" name="Rectangle 2"/>
          <p:cNvSpPr>
            <a:spLocks noGrp="1" noRot="1" noChangeAspect="1" noChangeArrowheads="1" noTextEdit="1"/>
          </p:cNvSpPr>
          <p:nvPr>
            <p:ph type="sldImg"/>
          </p:nvPr>
        </p:nvSpPr>
        <p:spPr>
          <a:xfrm>
            <a:off x="1144588" y="685800"/>
            <a:ext cx="4572000" cy="3429000"/>
          </a:xfrm>
          <a:ln/>
        </p:spPr>
      </p:sp>
      <p:sp>
        <p:nvSpPr>
          <p:cNvPr id="513028"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eaLnBrk="1" hangingPunct="1">
              <a:buFontTx/>
              <a:buChar char="•"/>
              <a:defRPr/>
            </a:pPr>
            <a:r>
              <a:rPr lang="en-US" dirty="0">
                <a:latin typeface="Times New Roman" charset="0"/>
                <a:ea typeface="+mn-ea"/>
              </a:rPr>
              <a:t>Some food processes are highly specialized and can be a serious health risk if specific procedures are not followed. Typically these processes are carried out at processing plants.</a:t>
            </a:r>
          </a:p>
          <a:p>
            <a:pPr eaLnBrk="1" hangingPunct="1">
              <a:buFontTx/>
              <a:buChar char="•"/>
              <a:defRPr/>
            </a:pPr>
            <a:r>
              <a:rPr lang="en-US" dirty="0">
                <a:latin typeface="Times New Roman" charset="0"/>
                <a:ea typeface="+mn-ea"/>
              </a:rPr>
              <a:t>A variance from the regulatory authority will be required before processing food this way. A variance is a document that allows a requirement to be waived or changed.</a:t>
            </a:r>
          </a:p>
          <a:p>
            <a:pPr eaLnBrk="1" hangingPunct="1">
              <a:buFontTx/>
              <a:buChar char="•"/>
              <a:defRPr/>
            </a:pPr>
            <a:r>
              <a:rPr lang="en-US" dirty="0">
                <a:latin typeface="Times New Roman" charset="0"/>
                <a:ea typeface="+mn-ea"/>
              </a:rPr>
              <a:t>A HACCP plan may also be required if the processing method carries a higher risk of causing a foodborne illness. There may also be dangers unique to these processes that are best addressed by HACCP</a:t>
            </a:r>
            <a:r>
              <a:rPr lang="en-US" dirty="0" smtClean="0">
                <a:latin typeface="Times New Roman" charset="0"/>
                <a:ea typeface="+mn-ea"/>
              </a:rPr>
              <a:t>.</a:t>
            </a:r>
            <a:endParaRPr lang="en-US" dirty="0">
              <a:latin typeface="Times New Roman" charset="0"/>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9057" indent="-280406" defTabSz="906648">
              <a:defRPr sz="1200">
                <a:solidFill>
                  <a:schemeClr val="tx1"/>
                </a:solidFill>
                <a:latin typeface="Times New Roman" charset="0"/>
                <a:ea typeface="ヒラギノ角ゴ Pro W3" charset="0"/>
              </a:defRPr>
            </a:lvl2pPr>
            <a:lvl3pPr marL="1121626" indent="-224325" defTabSz="906648">
              <a:defRPr sz="1200">
                <a:solidFill>
                  <a:schemeClr val="tx1"/>
                </a:solidFill>
                <a:latin typeface="Times New Roman" charset="0"/>
                <a:ea typeface="ヒラギノ角ゴ Pro W3" charset="0"/>
              </a:defRPr>
            </a:lvl3pPr>
            <a:lvl4pPr marL="1570276" indent="-224325" defTabSz="906648">
              <a:defRPr sz="1200">
                <a:solidFill>
                  <a:schemeClr val="tx1"/>
                </a:solidFill>
                <a:latin typeface="Times New Roman" charset="0"/>
                <a:ea typeface="ヒラギノ角ゴ Pro W3" charset="0"/>
              </a:defRPr>
            </a:lvl4pPr>
            <a:lvl5pPr marL="2018927" indent="-224325" defTabSz="906648">
              <a:defRPr sz="1200">
                <a:solidFill>
                  <a:schemeClr val="tx1"/>
                </a:solidFill>
                <a:latin typeface="Times New Roman" charset="0"/>
                <a:ea typeface="ヒラギノ角ゴ Pro W3" charset="0"/>
              </a:defRPr>
            </a:lvl5pPr>
            <a:lvl6pPr marL="246757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EBA43EF6-CBCE-F14C-8D05-112930D363AC}" type="slidenum">
              <a:rPr lang="en-US">
                <a:solidFill>
                  <a:srgbClr val="000000"/>
                </a:solidFill>
                <a:latin typeface="Arial" charset="0"/>
                <a:ea typeface="ＭＳ Ｐゴシック" charset="0"/>
                <a:cs typeface="ＭＳ Ｐゴシック" charset="0"/>
              </a:rPr>
              <a:pPr/>
              <a:t>37</a:t>
            </a:fld>
            <a:endParaRPr lang="en-US" dirty="0">
              <a:solidFill>
                <a:srgbClr val="000000"/>
              </a:solidFill>
              <a:latin typeface="Arial" charset="0"/>
              <a:ea typeface="ＭＳ Ｐゴシック" charset="0"/>
              <a:cs typeface="ＭＳ Ｐゴシック" charset="0"/>
            </a:endParaRPr>
          </a:p>
        </p:txBody>
      </p:sp>
      <p:sp>
        <p:nvSpPr>
          <p:cNvPr id="677891" name="Rectangle 2"/>
          <p:cNvSpPr>
            <a:spLocks noGrp="1" noRot="1" noChangeAspect="1" noChangeArrowheads="1" noTextEdit="1"/>
          </p:cNvSpPr>
          <p:nvPr>
            <p:ph type="sldImg"/>
          </p:nvPr>
        </p:nvSpPr>
        <p:spPr>
          <a:xfrm>
            <a:off x="1144588" y="685800"/>
            <a:ext cx="4572000" cy="3429000"/>
          </a:xfrm>
          <a:ln/>
        </p:spPr>
      </p:sp>
      <p:sp>
        <p:nvSpPr>
          <p:cNvPr id="514052"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b="1" dirty="0">
              <a:latin typeface="Times New Roman" charset="0"/>
              <a:ea typeface="+mn-ea"/>
            </a:endParaRPr>
          </a:p>
          <a:p>
            <a:pPr eaLnBrk="1" hangingPunct="1">
              <a:buFontTx/>
              <a:buChar char="•"/>
              <a:defRPr/>
            </a:pPr>
            <a:r>
              <a:rPr lang="en-US" dirty="0">
                <a:latin typeface="Times New Roman" charset="0"/>
                <a:ea typeface="+mn-ea"/>
              </a:rPr>
              <a:t>Always check with your local regulatory authority to see if a variance is also required when prepping food in these ways.</a:t>
            </a:r>
          </a:p>
          <a:p>
            <a:pPr eaLnBrk="1" hangingPunct="1">
              <a:buFontTx/>
              <a:buChar char="•"/>
              <a:defRPr/>
            </a:pPr>
            <a:r>
              <a:rPr lang="en-US" dirty="0">
                <a:latin typeface="Times New Roman" charset="0"/>
                <a:ea typeface="+mn-ea"/>
              </a:rPr>
              <a:t>A HACCP plan is required when packaging food using reduced-oxygen packaging (ROP) methods. This includes MAP, vacuum-packed, and </a:t>
            </a:r>
            <a:r>
              <a:rPr lang="en-US" i="1" dirty="0">
                <a:latin typeface="Times New Roman" charset="0"/>
                <a:ea typeface="+mn-ea"/>
              </a:rPr>
              <a:t>sous vide</a:t>
            </a:r>
            <a:r>
              <a:rPr lang="en-US" dirty="0">
                <a:latin typeface="Times New Roman" charset="0"/>
                <a:ea typeface="+mn-ea"/>
              </a:rPr>
              <a:t> food. </a:t>
            </a:r>
            <a:r>
              <a:rPr lang="en-US" i="1" dirty="0">
                <a:latin typeface="Times New Roman" charset="0"/>
                <a:ea typeface="+mn-ea"/>
              </a:rPr>
              <a:t>Clostridium botulinum</a:t>
            </a:r>
            <a:r>
              <a:rPr lang="en-US" b="1" dirty="0">
                <a:latin typeface="Times New Roman" charset="0"/>
                <a:ea typeface="+mn-ea"/>
              </a:rPr>
              <a:t> </a:t>
            </a:r>
            <a:r>
              <a:rPr lang="en-US" dirty="0">
                <a:latin typeface="Times New Roman" charset="0"/>
                <a:ea typeface="+mn-ea"/>
              </a:rPr>
              <a:t>and </a:t>
            </a:r>
            <a:r>
              <a:rPr lang="en-US" i="1" dirty="0">
                <a:latin typeface="Times New Roman" charset="0"/>
                <a:ea typeface="+mn-ea"/>
              </a:rPr>
              <a:t>Listeria monocytogenes</a:t>
            </a:r>
            <a:r>
              <a:rPr lang="en-US" dirty="0">
                <a:latin typeface="Times New Roman" charset="0"/>
                <a:ea typeface="+mn-ea"/>
              </a:rPr>
              <a:t> are risks to food packaged in these ways.</a:t>
            </a:r>
          </a:p>
          <a:p>
            <a:pPr eaLnBrk="1" hangingPunct="1">
              <a:defRPr/>
            </a:pPr>
            <a:endParaRPr lang="en-US" dirty="0">
              <a:latin typeface="Times New Roman" charset="0"/>
              <a:ea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45B4C70-1FC6-7A42-A556-0B7FA27BBD10}" type="slidenum">
              <a:rPr lang="en-US">
                <a:solidFill>
                  <a:prstClr val="black"/>
                </a:solidFill>
                <a:latin typeface="Arial" charset="0"/>
                <a:ea typeface="ＭＳ Ｐゴシック" charset="0"/>
                <a:cs typeface="ＭＳ Ｐゴシック" charset="0"/>
              </a:rPr>
              <a:pPr/>
              <a:t>38</a:t>
            </a:fld>
            <a:endParaRPr lang="en-US" dirty="0">
              <a:solidFill>
                <a:prstClr val="black"/>
              </a:solidFill>
              <a:latin typeface="Arial" charset="0"/>
              <a:ea typeface="ＭＳ Ｐゴシック" charset="0"/>
              <a:cs typeface="ＭＳ Ｐゴシック" charset="0"/>
            </a:endParaRPr>
          </a:p>
        </p:txBody>
      </p:sp>
      <p:sp>
        <p:nvSpPr>
          <p:cNvPr id="678915"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2" tIns="45711" rIns="91422" bIns="45711"/>
          <a:lstStyle/>
          <a:p>
            <a:pPr marL="112163" indent="-112163"/>
            <a:r>
              <a:rPr lang="en-US" b="1" dirty="0">
                <a:latin typeface="Times New Roman" charset="0"/>
                <a:ea typeface="ＭＳ Ｐゴシック" charset="0"/>
                <a:cs typeface="ＭＳ Ｐゴシック" charset="0"/>
              </a:rPr>
              <a:t>Instructor Notes</a:t>
            </a:r>
          </a:p>
          <a:p>
            <a:pPr marL="112163" indent="-112163">
              <a:buFontTx/>
              <a:buChar char="•"/>
            </a:pPr>
            <a:r>
              <a:rPr lang="en-US" dirty="0">
                <a:latin typeface="Times New Roman" charset="0"/>
                <a:ea typeface="ＭＳ Ｐゴシック" charset="0"/>
                <a:cs typeface="ＭＳ Ｐゴシック" charset="0"/>
              </a:rPr>
              <a:t>Putting the food safety principles you have learned into action can help keep food safe in your operation. However, despite your best efforts, a foodborne-illness outbreak may occur. How you respond can make a difference in the outcome. To deal with a foodborne-illness outbreak, you will need a crisis-management program.</a:t>
            </a:r>
          </a:p>
          <a:p>
            <a:pPr marL="112163" indent="-112163">
              <a:buFontTx/>
              <a:buChar char="•"/>
            </a:pPr>
            <a:r>
              <a:rPr lang="en-US" dirty="0">
                <a:latin typeface="Times New Roman" charset="0"/>
                <a:ea typeface="ＭＳ Ｐゴシック" charset="0"/>
                <a:cs typeface="ＭＳ Ｐゴシック" charset="0"/>
              </a:rPr>
              <a:t>Put together a crisis-management team and build a program before you have a problem. This will help you deal with any possible outbreak and recover afterwards. The size of the team will depend on the size of the operation. However, you should always get management</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support. </a:t>
            </a:r>
          </a:p>
          <a:p>
            <a:pPr marL="112163" indent="-112163">
              <a:buFontTx/>
              <a:buChar char="•"/>
            </a:pPr>
            <a:r>
              <a:rPr lang="en-US" dirty="0">
                <a:latin typeface="Times New Roman" charset="0"/>
                <a:ea typeface="ＭＳ Ｐゴシック" charset="0"/>
                <a:cs typeface="ＭＳ Ｐゴシック" charset="0"/>
              </a:rPr>
              <a:t>A successful crisis-management program has a written plan. The basic objectives of the plan focus on three parts: preparation, response, and recovery. For each of these parts, the plan must identify the resources needed and the procedures to be followed.</a:t>
            </a:r>
          </a:p>
          <a:p>
            <a:pPr marL="112163" indent="-112163">
              <a:buFontTx/>
              <a:buChar char="•"/>
            </a:pPr>
            <a:r>
              <a:rPr lang="en-US" dirty="0">
                <a:latin typeface="Times New Roman" charset="0"/>
                <a:ea typeface="ＭＳ Ｐゴシック" charset="0"/>
                <a:cs typeface="ＭＳ Ｐゴシック" charset="0"/>
              </a:rPr>
              <a:t>The time to prepare for a crisis is before one happens. There is no </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off-the-shelf</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disaster plan that works for every operation. Each plan must be customized to the operation. A good way to make sure your plan meets your needs is to test the plan once it</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complete. The results of the test will help you identify potential gaps or problems.</a:t>
            </a:r>
          </a:p>
          <a:p>
            <a:pPr marL="112163" indent="-112163">
              <a:buFontTx/>
              <a:buChar char="•"/>
            </a:pPr>
            <a:r>
              <a:rPr lang="en-US" dirty="0">
                <a:latin typeface="Times New Roman" charset="0"/>
                <a:ea typeface="ＭＳ Ｐゴシック" charset="0"/>
                <a:cs typeface="ＭＳ Ｐゴシック" charset="0"/>
              </a:rPr>
              <a:t>You need to prepare for many types of crises. Examples include: foodborne illness, product recalls, water interruptions, power outages, sewage backups, and floods.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746F16-989A-734F-9F56-D53C26AF97ED}" type="slidenum">
              <a:rPr lang="en-US">
                <a:solidFill>
                  <a:prstClr val="black"/>
                </a:solidFill>
                <a:latin typeface="Arial" charset="0"/>
                <a:ea typeface="ＭＳ Ｐゴシック" charset="0"/>
                <a:cs typeface="ＭＳ Ｐゴシック" charset="0"/>
              </a:rPr>
              <a:pPr/>
              <a:t>39</a:t>
            </a:fld>
            <a:endParaRPr lang="en-US" dirty="0">
              <a:solidFill>
                <a:prstClr val="black"/>
              </a:solidFill>
              <a:latin typeface="Arial" charset="0"/>
              <a:ea typeface="ＭＳ Ｐゴシック" charset="0"/>
              <a:cs typeface="ＭＳ Ｐゴシック" charset="0"/>
            </a:endParaRPr>
          </a:p>
        </p:txBody>
      </p:sp>
      <p:sp>
        <p:nvSpPr>
          <p:cNvPr id="679939"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xfrm>
            <a:off x="857250" y="4347148"/>
            <a:ext cx="5314329" cy="4223791"/>
          </a:xfrm>
        </p:spPr>
        <p:txBody>
          <a:bodyPr lIns="91422" tIns="45711" rIns="91422" bIns="45711"/>
          <a:lstStyle/>
          <a:p>
            <a:pPr marL="112163" indent="-112163">
              <a:defRPr/>
            </a:pPr>
            <a:r>
              <a:rPr lang="en-US" b="1" dirty="0" smtClean="0">
                <a:ea typeface="+mn-ea"/>
              </a:rPr>
              <a:t>Instructor Notes</a:t>
            </a:r>
            <a:endParaRPr lang="en-US" dirty="0" smtClean="0">
              <a:ea typeface="+mn-ea"/>
            </a:endParaRPr>
          </a:p>
          <a:p>
            <a:pPr marL="112163" indent="-112163">
              <a:buFontTx/>
              <a:buChar char="•"/>
              <a:defRPr/>
            </a:pPr>
            <a:r>
              <a:rPr lang="en-US" dirty="0" smtClean="0">
                <a:ea typeface="+mn-ea"/>
              </a:rPr>
              <a:t>The emergency-contact list should include:</a:t>
            </a:r>
          </a:p>
          <a:p>
            <a:pPr marL="448650" lvl="1">
              <a:buFontTx/>
              <a:buChar char="•"/>
              <a:defRPr/>
            </a:pPr>
            <a:r>
              <a:rPr lang="en-US" dirty="0" smtClean="0">
                <a:ea typeface="+mn-ea"/>
              </a:rPr>
              <a:t> Members of the crisis management team </a:t>
            </a:r>
          </a:p>
          <a:p>
            <a:pPr marL="448650" lvl="1">
              <a:buFontTx/>
              <a:buChar char="•"/>
              <a:defRPr/>
            </a:pPr>
            <a:r>
              <a:rPr lang="en-US" dirty="0" smtClean="0">
                <a:ea typeface="+mn-ea"/>
              </a:rPr>
              <a:t> Management headquarters personnel</a:t>
            </a:r>
          </a:p>
          <a:p>
            <a:pPr marL="448650" lvl="1">
              <a:buFontTx/>
              <a:buChar char="•"/>
              <a:defRPr/>
            </a:pPr>
            <a:r>
              <a:rPr lang="en-US" dirty="0" smtClean="0">
                <a:ea typeface="+mn-ea"/>
              </a:rPr>
              <a:t> Local regulatory authority</a:t>
            </a:r>
          </a:p>
          <a:p>
            <a:pPr marL="448650" lvl="1">
              <a:buFontTx/>
              <a:buChar char="•"/>
              <a:defRPr/>
            </a:pPr>
            <a:r>
              <a:rPr lang="en-US" dirty="0" smtClean="0">
                <a:ea typeface="+mn-ea"/>
              </a:rPr>
              <a:t> Testing labs</a:t>
            </a:r>
          </a:p>
          <a:p>
            <a:pPr marL="448650" lvl="1">
              <a:buFontTx/>
              <a:buChar char="•"/>
              <a:defRPr/>
            </a:pPr>
            <a:r>
              <a:rPr lang="en-US" dirty="0" smtClean="0">
                <a:ea typeface="+mn-ea"/>
              </a:rPr>
              <a:t> Police and fire department</a:t>
            </a:r>
          </a:p>
          <a:p>
            <a:pPr marL="112163" indent="-112163">
              <a:buFontTx/>
              <a:buChar char="•"/>
              <a:defRPr/>
            </a:pPr>
            <a:r>
              <a:rPr lang="en-US" dirty="0" smtClean="0">
                <a:ea typeface="+mn-ea"/>
              </a:rPr>
              <a:t>The crisis-communication plan must include:</a:t>
            </a:r>
          </a:p>
          <a:p>
            <a:pPr marL="563929" lvl="1" indent="-115278">
              <a:buFontTx/>
              <a:buChar char="•"/>
              <a:defRPr/>
            </a:pPr>
            <a:r>
              <a:rPr lang="en-US" dirty="0" smtClean="0">
                <a:ea typeface="+mn-ea"/>
              </a:rPr>
              <a:t>List of media responses or a question and answer sheet suggesting what to say for each crisis</a:t>
            </a:r>
          </a:p>
          <a:p>
            <a:pPr marL="448650" lvl="1">
              <a:buFontTx/>
              <a:buChar char="•"/>
              <a:defRPr/>
            </a:pPr>
            <a:r>
              <a:rPr lang="en-US" dirty="0" smtClean="0">
                <a:ea typeface="+mn-ea"/>
              </a:rPr>
              <a:t> Sample press releases that can be quickly tailored</a:t>
            </a:r>
            <a:r>
              <a:rPr lang="en-US" dirty="0">
                <a:ea typeface="+mn-ea"/>
              </a:rPr>
              <a:t> </a:t>
            </a:r>
            <a:r>
              <a:rPr lang="en-US" dirty="0" smtClean="0">
                <a:ea typeface="+mn-ea"/>
              </a:rPr>
              <a:t>to each type of incident</a:t>
            </a:r>
          </a:p>
          <a:p>
            <a:pPr marL="448650" lvl="1">
              <a:buFontTx/>
              <a:buChar char="•"/>
              <a:defRPr/>
            </a:pPr>
            <a:r>
              <a:rPr lang="en-US" dirty="0" smtClean="0">
                <a:ea typeface="+mn-ea"/>
              </a:rPr>
              <a:t> List of media contacts to call for press conferences or news briefings</a:t>
            </a:r>
          </a:p>
          <a:p>
            <a:pPr marL="448650" lvl="1">
              <a:buFontTx/>
              <a:buChar char="•"/>
              <a:defRPr/>
            </a:pPr>
            <a:r>
              <a:rPr lang="en-US" dirty="0" smtClean="0">
                <a:ea typeface="+mn-ea"/>
              </a:rPr>
              <a:t> Plan for communicating with staff during the crises</a:t>
            </a:r>
          </a:p>
          <a:p>
            <a:pPr marL="112163" indent="-112163">
              <a:defRPr/>
            </a:pPr>
            <a:endParaRPr lang="en-US" dirty="0" smtClean="0">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7557552D-C8E1-2D4B-A057-BF6C807D9890}" type="slidenum">
              <a:rPr lang="en-US">
                <a:solidFill>
                  <a:srgbClr val="000000"/>
                </a:solidFill>
                <a:latin typeface="Arial" charset="0"/>
                <a:ea typeface="ＭＳ Ｐゴシック" charset="0"/>
                <a:cs typeface="ＭＳ Ｐゴシック" charset="0"/>
              </a:rPr>
              <a:pPr/>
              <a:t>4</a:t>
            </a:fld>
            <a:endParaRPr lang="en-US">
              <a:solidFill>
                <a:srgbClr val="000000"/>
              </a:solidFill>
              <a:latin typeface="Arial" charset="0"/>
              <a:ea typeface="ＭＳ Ｐゴシック" charset="0"/>
              <a:cs typeface="ＭＳ Ｐゴシック" charset="0"/>
            </a:endParaRPr>
          </a:p>
        </p:txBody>
      </p:sp>
      <p:sp>
        <p:nvSpPr>
          <p:cNvPr id="644099" name="Rectangle 2"/>
          <p:cNvSpPr>
            <a:spLocks noGrp="1" noRot="1" noChangeAspect="1" noChangeArrowheads="1" noTextEdit="1"/>
          </p:cNvSpPr>
          <p:nvPr>
            <p:ph type="sldImg"/>
          </p:nvPr>
        </p:nvSpPr>
        <p:spPr>
          <a:xfrm>
            <a:off x="1144588" y="685800"/>
            <a:ext cx="4572000" cy="3429000"/>
          </a:xfrm>
          <a:ln/>
        </p:spPr>
      </p:sp>
      <p:sp>
        <p:nvSpPr>
          <p:cNvPr id="477188" name="Rectangle 3"/>
          <p:cNvSpPr>
            <a:spLocks noGrp="1" noChangeArrowheads="1"/>
          </p:cNvSpPr>
          <p:nvPr>
            <p:ph type="body" idx="1"/>
          </p:nvPr>
        </p:nvSpPr>
        <p:spPr>
          <a:xfrm>
            <a:off x="857250"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pPr>
            <a:r>
              <a:rPr lang="en-US" b="1" dirty="0">
                <a:latin typeface="Times New Roman" charset="0"/>
                <a:ea typeface="ＭＳ Ｐゴシック" charset="0"/>
                <a:cs typeface="ＭＳ Ｐゴシック" charset="0"/>
              </a:rPr>
              <a:t>Instructor Notes</a:t>
            </a:r>
          </a:p>
          <a:p>
            <a:pPr eaLnBrk="1" hangingPunct="1">
              <a:lnSpc>
                <a:spcPct val="90000"/>
              </a:lnSpc>
              <a:buFontTx/>
              <a:buChar char="•"/>
            </a:pPr>
            <a:r>
              <a:rPr lang="en-US" dirty="0">
                <a:latin typeface="Times New Roman" charset="0"/>
                <a:ea typeface="ＭＳ Ｐゴシック" charset="0"/>
                <a:cs typeface="ＭＳ Ｐゴシック" charset="0"/>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pPr>
            <a:r>
              <a:rPr lang="en-US" dirty="0">
                <a:latin typeface="Times New Roman" charset="0"/>
                <a:ea typeface="ＭＳ Ｐゴシック" charset="0"/>
                <a:cs typeface="ＭＳ Ｐゴシック" charset="0"/>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pPr>
            <a:r>
              <a:rPr lang="en-US" dirty="0">
                <a:latin typeface="Times New Roman" charset="0"/>
                <a:ea typeface="ＭＳ Ｐゴシック" charset="0"/>
                <a:cs typeface="ＭＳ Ｐゴシック" charset="0"/>
              </a:rPr>
              <a:t>For example, if you remove potato salad from refrigeration at 3:00 p.m. to serve at a picnic, the discard time on the label should be 9:00 p.m. This equals six hours from the time you removed it from refrigeration</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31DDD02-D68A-E74B-A5D9-EC3C798407F3}" type="slidenum">
              <a:rPr lang="en-US">
                <a:solidFill>
                  <a:prstClr val="black"/>
                </a:solidFill>
                <a:latin typeface="Arial" charset="0"/>
                <a:ea typeface="ＭＳ Ｐゴシック" charset="0"/>
                <a:cs typeface="ＭＳ Ｐゴシック" charset="0"/>
              </a:rPr>
              <a:pPr/>
              <a:t>40</a:t>
            </a:fld>
            <a:endParaRPr lang="en-US" dirty="0">
              <a:solidFill>
                <a:prstClr val="black"/>
              </a:solidFill>
              <a:latin typeface="Arial" charset="0"/>
              <a:ea typeface="ＭＳ Ｐゴシック" charset="0"/>
              <a:cs typeface="ＭＳ Ｐゴシック" charset="0"/>
            </a:endParaRPr>
          </a:p>
        </p:txBody>
      </p:sp>
      <p:sp>
        <p:nvSpPr>
          <p:cNvPr id="680963" name="Rectangle 2"/>
          <p:cNvSpPr>
            <a:spLocks noGrp="1" noRot="1" noChangeAspect="1" noChangeArrowheads="1" noTextEdit="1"/>
          </p:cNvSpPr>
          <p:nvPr>
            <p:ph type="sldImg"/>
          </p:nvPr>
        </p:nvSpPr>
        <p:spPr>
          <a:ln/>
        </p:spPr>
      </p:sp>
      <p:sp>
        <p:nvSpPr>
          <p:cNvPr id="680964"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EAC6DFE-664D-D749-AC85-4271FEC443B9}" type="slidenum">
              <a:rPr lang="en-US">
                <a:solidFill>
                  <a:prstClr val="black"/>
                </a:solidFill>
                <a:latin typeface="Arial" charset="0"/>
                <a:ea typeface="ＭＳ Ｐゴシック" charset="0"/>
                <a:cs typeface="ＭＳ Ｐゴシック" charset="0"/>
              </a:rPr>
              <a:pPr/>
              <a:t>41</a:t>
            </a:fld>
            <a:endParaRPr lang="en-US" dirty="0">
              <a:solidFill>
                <a:prstClr val="black"/>
              </a:solidFill>
              <a:latin typeface="Arial" charset="0"/>
              <a:ea typeface="ＭＳ Ｐゴシック" charset="0"/>
              <a:cs typeface="ＭＳ Ｐゴシック" charset="0"/>
            </a:endParaRPr>
          </a:p>
        </p:txBody>
      </p:sp>
      <p:sp>
        <p:nvSpPr>
          <p:cNvPr id="681987"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857250" y="4347148"/>
            <a:ext cx="5314329"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2" tIns="45711" rIns="91422" bIns="45711"/>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In the event of an outbreak, it will be critical to gather accurate information. To prepare for this, you should develop a foodborne illness incident report form and train staff to complete it. </a:t>
            </a:r>
          </a:p>
          <a:p>
            <a:pPr marL="112163" indent="-112163">
              <a:defRPr/>
            </a:pPr>
            <a:endParaRPr lang="en-US" dirty="0">
              <a:latin typeface="Times New Roman" charset="0"/>
              <a:ea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E8C83CE-5DFE-4547-B81F-29A477134D79}" type="slidenum">
              <a:rPr lang="en-US">
                <a:solidFill>
                  <a:prstClr val="black"/>
                </a:solidFill>
                <a:latin typeface="Arial" charset="0"/>
                <a:ea typeface="ＭＳ Ｐゴシック" charset="0"/>
                <a:cs typeface="ＭＳ Ｐゴシック" charset="0"/>
              </a:rPr>
              <a:pPr/>
              <a:t>42</a:t>
            </a:fld>
            <a:endParaRPr lang="en-US" dirty="0">
              <a:solidFill>
                <a:prstClr val="black"/>
              </a:solidFill>
              <a:latin typeface="Arial" charset="0"/>
              <a:ea typeface="ＭＳ Ｐゴシック" charset="0"/>
              <a:cs typeface="ＭＳ Ｐゴシック" charset="0"/>
            </a:endParaRPr>
          </a:p>
        </p:txBody>
      </p:sp>
      <p:sp>
        <p:nvSpPr>
          <p:cNvPr id="683011" name="Rectangle 2"/>
          <p:cNvSpPr>
            <a:spLocks noGrp="1" noRot="1" noChangeAspect="1" noChangeArrowheads="1" noTextEdit="1"/>
          </p:cNvSpPr>
          <p:nvPr>
            <p:ph type="sldImg"/>
          </p:nvPr>
        </p:nvSpPr>
        <p:spPr>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9338B42-6E3F-F54A-9B53-02166F7CCF6F}" type="slidenum">
              <a:rPr lang="en-US">
                <a:solidFill>
                  <a:prstClr val="black"/>
                </a:solidFill>
                <a:latin typeface="Arial" charset="0"/>
                <a:ea typeface="ＭＳ Ｐゴシック" charset="0"/>
                <a:cs typeface="ＭＳ Ｐゴシック" charset="0"/>
              </a:rPr>
              <a:pPr/>
              <a:t>43</a:t>
            </a:fld>
            <a:endParaRPr lang="en-US" dirty="0">
              <a:solidFill>
                <a:prstClr val="black"/>
              </a:solidFill>
              <a:latin typeface="Arial" charset="0"/>
              <a:ea typeface="ＭＳ Ｐゴシック" charset="0"/>
              <a:cs typeface="ＭＳ Ｐゴシック" charset="0"/>
            </a:endParaRPr>
          </a:p>
        </p:txBody>
      </p:sp>
      <p:sp>
        <p:nvSpPr>
          <p:cNvPr id="684035" name="Rectangle 2"/>
          <p:cNvSpPr>
            <a:spLocks noGrp="1" noRot="1" noChangeAspect="1" noChangeArrowheads="1" noTextEdit="1"/>
          </p:cNvSpPr>
          <p:nvPr>
            <p:ph type="sldImg"/>
          </p:nvPr>
        </p:nvSpPr>
        <p:spPr>
          <a:ln/>
        </p:spPr>
      </p:sp>
      <p:sp>
        <p:nvSpPr>
          <p:cNvPr id="68403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9B74CE9-DA8A-1E43-BEC7-5588AEBBCE32}" type="slidenum">
              <a:rPr lang="en-US">
                <a:solidFill>
                  <a:prstClr val="black"/>
                </a:solidFill>
                <a:latin typeface="Arial" charset="0"/>
                <a:ea typeface="ＭＳ Ｐゴシック" charset="0"/>
                <a:cs typeface="ＭＳ Ｐゴシック" charset="0"/>
              </a:rPr>
              <a:pPr/>
              <a:t>44</a:t>
            </a:fld>
            <a:endParaRPr lang="en-US" dirty="0">
              <a:solidFill>
                <a:prstClr val="black"/>
              </a:solidFill>
              <a:latin typeface="Arial" charset="0"/>
              <a:ea typeface="ＭＳ Ｐゴシック" charset="0"/>
              <a:cs typeface="ＭＳ Ｐゴシック" charset="0"/>
            </a:endParaRPr>
          </a:p>
        </p:txBody>
      </p:sp>
      <p:sp>
        <p:nvSpPr>
          <p:cNvPr id="685059" name="Rectangle 2"/>
          <p:cNvSpPr>
            <a:spLocks noGrp="1" noRot="1" noChangeAspect="1" noChangeArrowheads="1" noTextEdit="1"/>
          </p:cNvSpPr>
          <p:nvPr>
            <p:ph type="sldImg"/>
          </p:nvPr>
        </p:nvSpPr>
        <p:spPr>
          <a:ln/>
        </p:spPr>
      </p:sp>
      <p:sp>
        <p:nvSpPr>
          <p:cNvPr id="68506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1306419-B718-5E44-88D0-0620C07E61DE}" type="slidenum">
              <a:rPr lang="en-US">
                <a:solidFill>
                  <a:prstClr val="black"/>
                </a:solidFill>
                <a:latin typeface="Arial" charset="0"/>
                <a:ea typeface="ＭＳ Ｐゴシック" charset="0"/>
                <a:cs typeface="ＭＳ Ｐゴシック" charset="0"/>
              </a:rPr>
              <a:pPr/>
              <a:t>45</a:t>
            </a:fld>
            <a:endParaRPr lang="en-US" dirty="0">
              <a:solidFill>
                <a:prstClr val="black"/>
              </a:solidFill>
              <a:latin typeface="Arial" charset="0"/>
              <a:ea typeface="ＭＳ Ｐゴシック" charset="0"/>
              <a:cs typeface="ＭＳ Ｐゴシック" charset="0"/>
            </a:endParaRPr>
          </a:p>
        </p:txBody>
      </p:sp>
      <p:sp>
        <p:nvSpPr>
          <p:cNvPr id="686083" name="Rectangle 2"/>
          <p:cNvSpPr>
            <a:spLocks noGrp="1" noRot="1" noChangeAspect="1" noChangeArrowheads="1" noTextEdit="1"/>
          </p:cNvSpPr>
          <p:nvPr>
            <p:ph type="sldImg"/>
          </p:nvPr>
        </p:nvSpPr>
        <p:spPr>
          <a:ln/>
        </p:spPr>
      </p:sp>
      <p:sp>
        <p:nvSpPr>
          <p:cNvPr id="686084"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C82E5063-2F79-C149-A575-A429C5653C55}" type="slidenum">
              <a:rPr lang="en-US">
                <a:solidFill>
                  <a:prstClr val="black"/>
                </a:solidFill>
                <a:latin typeface="Arial" charset="0"/>
                <a:ea typeface="ＭＳ Ｐゴシック" charset="0"/>
                <a:cs typeface="ＭＳ Ｐゴシック" charset="0"/>
              </a:rPr>
              <a:pPr/>
              <a:t>46</a:t>
            </a:fld>
            <a:endParaRPr lang="en-US" dirty="0">
              <a:solidFill>
                <a:prstClr val="black"/>
              </a:solidFill>
              <a:latin typeface="Arial" charset="0"/>
              <a:ea typeface="ＭＳ Ｐゴシック" charset="0"/>
              <a:cs typeface="ＭＳ Ｐゴシック" charset="0"/>
            </a:endParaRPr>
          </a:p>
        </p:txBody>
      </p:sp>
      <p:sp>
        <p:nvSpPr>
          <p:cNvPr id="687107" name="Rectangle 2"/>
          <p:cNvSpPr>
            <a:spLocks noGrp="1" noRot="1" noChangeAspect="1" noChangeArrowheads="1" noTextEdit="1"/>
          </p:cNvSpPr>
          <p:nvPr>
            <p:ph type="sldImg"/>
          </p:nvPr>
        </p:nvSpPr>
        <p:spPr>
          <a:ln/>
        </p:spPr>
      </p:sp>
      <p:sp>
        <p:nvSpPr>
          <p:cNvPr id="68710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06BEBC1-49E3-F14E-9E1D-D3780C757759}" type="slidenum">
              <a:rPr lang="en-US">
                <a:solidFill>
                  <a:prstClr val="black"/>
                </a:solidFill>
                <a:latin typeface="Arial" charset="0"/>
                <a:ea typeface="ＭＳ Ｐゴシック" charset="0"/>
                <a:cs typeface="ＭＳ Ｐゴシック" charset="0"/>
              </a:rPr>
              <a:pPr/>
              <a:t>47</a:t>
            </a:fld>
            <a:endParaRPr lang="en-US" dirty="0">
              <a:solidFill>
                <a:prstClr val="black"/>
              </a:solidFill>
              <a:latin typeface="Arial" charset="0"/>
              <a:ea typeface="ＭＳ Ｐゴシック" charset="0"/>
              <a:cs typeface="ＭＳ Ｐゴシック" charset="0"/>
            </a:endParaRPr>
          </a:p>
        </p:txBody>
      </p:sp>
      <p:sp>
        <p:nvSpPr>
          <p:cNvPr id="688131" name="Rectangle 2"/>
          <p:cNvSpPr>
            <a:spLocks noGrp="1" noRot="1" noChangeAspect="1" noChangeArrowheads="1" noTextEdit="1"/>
          </p:cNvSpPr>
          <p:nvPr>
            <p:ph type="sldImg"/>
          </p:nvPr>
        </p:nvSpPr>
        <p:spPr>
          <a:ln/>
        </p:spPr>
      </p:sp>
      <p:sp>
        <p:nvSpPr>
          <p:cNvPr id="688132"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BA79AEE-06D0-2940-B723-C99BCFEC95FB}" type="slidenum">
              <a:rPr lang="en-US">
                <a:solidFill>
                  <a:prstClr val="black"/>
                </a:solidFill>
                <a:latin typeface="Arial" charset="0"/>
                <a:ea typeface="ＭＳ Ｐゴシック" charset="0"/>
                <a:cs typeface="ＭＳ Ｐゴシック" charset="0"/>
              </a:rPr>
              <a:pPr/>
              <a:t>48</a:t>
            </a:fld>
            <a:endParaRPr lang="en-US" dirty="0">
              <a:solidFill>
                <a:prstClr val="black"/>
              </a:solidFill>
              <a:latin typeface="Arial" charset="0"/>
              <a:ea typeface="ＭＳ Ｐゴシック" charset="0"/>
              <a:cs typeface="ＭＳ Ｐゴシック" charset="0"/>
            </a:endParaRPr>
          </a:p>
        </p:txBody>
      </p:sp>
      <p:sp>
        <p:nvSpPr>
          <p:cNvPr id="689155" name="Rectangle 2"/>
          <p:cNvSpPr>
            <a:spLocks noGrp="1" noRot="1" noChangeAspect="1" noChangeArrowheads="1" noTextEdit="1"/>
          </p:cNvSpPr>
          <p:nvPr>
            <p:ph type="sldImg"/>
          </p:nvPr>
        </p:nvSpPr>
        <p:spPr>
          <a:ln/>
        </p:spPr>
      </p:sp>
      <p:sp>
        <p:nvSpPr>
          <p:cNvPr id="689156"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349E5A6-C20F-6D4B-946E-D338F79B8226}" type="slidenum">
              <a:rPr lang="en-US">
                <a:solidFill>
                  <a:prstClr val="black"/>
                </a:solidFill>
                <a:latin typeface="Arial" charset="0"/>
                <a:ea typeface="ＭＳ Ｐゴシック" charset="0"/>
                <a:cs typeface="ＭＳ Ｐゴシック" charset="0"/>
              </a:rPr>
              <a:pPr/>
              <a:t>49</a:t>
            </a:fld>
            <a:endParaRPr lang="en-US" dirty="0">
              <a:solidFill>
                <a:prstClr val="black"/>
              </a:solidFill>
              <a:latin typeface="Arial" charset="0"/>
              <a:ea typeface="ＭＳ Ｐゴシック" charset="0"/>
              <a:cs typeface="ＭＳ Ｐゴシック" charset="0"/>
            </a:endParaRPr>
          </a:p>
        </p:txBody>
      </p:sp>
      <p:sp>
        <p:nvSpPr>
          <p:cNvPr id="690179"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857250" y="4347148"/>
            <a:ext cx="5202514" cy="4223791"/>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422" tIns="45711" rIns="91422" bIns="45711"/>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The final step in a crisis-management plan is developing procedures for recovering from a crisis. Think about what you need to do to make sure that the operation and the food are safe. This is critical for getting your operation running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8EBF5638-376E-CB45-8A24-7A7D51351978}" type="slidenum">
              <a:rPr lang="en-US">
                <a:solidFill>
                  <a:srgbClr val="000000"/>
                </a:solidFill>
                <a:latin typeface="Arial" charset="0"/>
                <a:ea typeface="ＭＳ Ｐゴシック" charset="0"/>
                <a:cs typeface="ＭＳ Ｐゴシック" charset="0"/>
              </a:rPr>
              <a:pPr/>
              <a:t>5</a:t>
            </a:fld>
            <a:endParaRPr lang="en-US">
              <a:solidFill>
                <a:srgbClr val="000000"/>
              </a:solidFill>
              <a:latin typeface="Arial" charset="0"/>
              <a:ea typeface="ＭＳ Ｐゴシック" charset="0"/>
              <a:cs typeface="ＭＳ Ｐゴシック" charset="0"/>
            </a:endParaRPr>
          </a:p>
        </p:txBody>
      </p:sp>
      <p:sp>
        <p:nvSpPr>
          <p:cNvPr id="645123" name="Rectangle 2"/>
          <p:cNvSpPr>
            <a:spLocks noGrp="1" noRot="1" noChangeAspect="1" noChangeArrowheads="1" noTextEdit="1"/>
          </p:cNvSpPr>
          <p:nvPr>
            <p:ph type="sldImg"/>
          </p:nvPr>
        </p:nvSpPr>
        <p:spPr>
          <a:xfrm>
            <a:off x="1144588" y="685800"/>
            <a:ext cx="4572000" cy="3429000"/>
          </a:xfrm>
          <a:ln/>
        </p:spPr>
      </p:sp>
      <p:sp>
        <p:nvSpPr>
          <p:cNvPr id="478212" name="Rectangle 3"/>
          <p:cNvSpPr>
            <a:spLocks noGrp="1" noChangeArrowheads="1"/>
          </p:cNvSpPr>
          <p:nvPr>
            <p:ph type="body" idx="1"/>
          </p:nvPr>
        </p:nvSpPr>
        <p:spPr>
          <a:xfrm>
            <a:off x="910052" y="4395554"/>
            <a:ext cx="5314329" cy="4225352"/>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a:t>
            </a:r>
            <a:r>
              <a:rPr lang="en-US" b="1" dirty="0" smtClean="0">
                <a:latin typeface="Times New Roman" charset="0"/>
                <a:ea typeface="+mn-ea"/>
              </a:rPr>
              <a:t>Notes</a:t>
            </a:r>
            <a:endParaRPr lang="en-US" dirty="0">
              <a:latin typeface="Times New Roman" charset="0"/>
              <a:ea typeface="+mn-ea"/>
            </a:endParaRPr>
          </a:p>
          <a:p>
            <a:pPr eaLnBrk="1" hangingPunct="1">
              <a:buFontTx/>
              <a:buChar char="•"/>
              <a:defRPr/>
            </a:pPr>
            <a:r>
              <a:rPr lang="en-US" dirty="0">
                <a:latin typeface="Times New Roman" charset="0"/>
                <a:ea typeface="+mn-ea"/>
              </a:rPr>
              <a:t>Before using time as a method of control, check with your local regulatory authority for specific requirements.</a:t>
            </a:r>
          </a:p>
          <a:p>
            <a:pPr eaLnBrk="1" hangingPunct="1">
              <a:buFontTx/>
              <a:buChar char="•"/>
              <a:defRPr/>
            </a:pPr>
            <a:r>
              <a:rPr lang="en-US" dirty="0">
                <a:latin typeface="Times New Roman" charset="0"/>
                <a:ea typeface="+mn-ea"/>
              </a:rPr>
              <a:t>For hot food, the discard time on the label must be four hours from the time you removed the food from temperature control.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6912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42558C1-6AB8-1645-B0DB-0825AB8C619C}" type="slidenum">
              <a:rPr lang="en-US">
                <a:solidFill>
                  <a:prstClr val="black"/>
                </a:solidFill>
                <a:latin typeface="Arial" charset="0"/>
              </a:rPr>
              <a:pPr/>
              <a:t>50</a:t>
            </a:fld>
            <a:endParaRPr lang="en-US" dirty="0">
              <a:solidFill>
                <a:prstClr val="black"/>
              </a:solidFill>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D79FE16-B1C0-F84F-AF8D-1B4DAF952BDB}" type="slidenum">
              <a:rPr lang="en-US">
                <a:solidFill>
                  <a:prstClr val="black"/>
                </a:solidFill>
                <a:latin typeface="Arial" charset="0"/>
              </a:rPr>
              <a:pPr/>
              <a:t>51</a:t>
            </a:fld>
            <a:endParaRPr lang="en-US" dirty="0">
              <a:solidFill>
                <a:prstClr val="black"/>
              </a:solidFill>
              <a:latin typeface="Arial" charset="0"/>
            </a:endParaRPr>
          </a:p>
        </p:txBody>
      </p:sp>
      <p:sp>
        <p:nvSpPr>
          <p:cNvPr id="692227" name="Rectangle 2"/>
          <p:cNvSpPr>
            <a:spLocks noGrp="1" noRot="1" noChangeAspect="1" noChangeArrowheads="1" noTextEdit="1"/>
          </p:cNvSpPr>
          <p:nvPr>
            <p:ph type="sldImg"/>
          </p:nvPr>
        </p:nvSpPr>
        <p:spPr>
          <a:ln/>
        </p:spPr>
      </p:sp>
      <p:sp>
        <p:nvSpPr>
          <p:cNvPr id="692228" name="Rectangle 3"/>
          <p:cNvSpPr>
            <a:spLocks noGrp="1" noChangeArrowheads="1"/>
          </p:cNvSpPr>
          <p:nvPr>
            <p:ph type="body" idx="1"/>
          </p:nvPr>
        </p:nvSpPr>
        <p:spPr>
          <a:xfrm>
            <a:off x="908499" y="4395555"/>
            <a:ext cx="5315881"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Before starting any new construction or a large remodeling project, check with your local regulatory authority. You will need approval for your construction plans before construction begins. In addition to submitting your construction plans to the regulatory authority, you should also check with your local building department to see what is required. </a:t>
            </a:r>
          </a:p>
          <a:p>
            <a:pPr marL="112163" indent="-112163">
              <a:lnSpc>
                <a:spcPct val="80000"/>
              </a:lnSpc>
              <a:spcBef>
                <a:spcPct val="50000"/>
              </a:spcBef>
            </a:pPr>
            <a:r>
              <a:rPr lang="en-US" dirty="0">
                <a:latin typeface="Times New Roman" charset="0"/>
              </a:rPr>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DCD464F-2A3B-2F48-B18F-A6EB5385BB08}" type="slidenum">
              <a:rPr lang="en-US">
                <a:solidFill>
                  <a:prstClr val="black"/>
                </a:solidFill>
                <a:latin typeface="Arial" charset="0"/>
              </a:rPr>
              <a:pPr/>
              <a:t>52</a:t>
            </a:fld>
            <a:endParaRPr lang="en-US" dirty="0">
              <a:solidFill>
                <a:prstClr val="black"/>
              </a:solidFill>
              <a:latin typeface="Arial" charset="0"/>
            </a:endParaRPr>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A facility should be designed so it will keep food safe and can be cleaned quickly and effectively.</a:t>
            </a:r>
          </a:p>
          <a:p>
            <a:pPr marL="112163" indent="-112163">
              <a:buFontTx/>
              <a:buChar char="•"/>
            </a:pPr>
            <a:r>
              <a:rPr lang="en-US" dirty="0">
                <a:latin typeface="Times New Roman" charset="0"/>
              </a:rPr>
              <a:t>The workflow should keep food out of the temperature danger zone as much as possible and limit the number of times food is handled. For example, storage areas should be near the receiving area to prevent delays in storing food. Prep tables should be near coolers and freezers for the same reason. The drawing in the slide shows a well-designed facility.</a:t>
            </a:r>
          </a:p>
          <a:p>
            <a:pPr marL="112163" indent="-112163">
              <a:lnSpc>
                <a:spcPct val="80000"/>
              </a:lnSpc>
              <a:spcBef>
                <a:spcPct val="50000"/>
              </a:spcBef>
            </a:pPr>
            <a:r>
              <a:rPr lang="en-US" dirty="0">
                <a:latin typeface="Times New Roman" charset="0"/>
              </a:rPr>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69104CE-62DC-DE49-AE6A-11F6C71F7C32}" type="slidenum">
              <a:rPr lang="en-US">
                <a:solidFill>
                  <a:prstClr val="black"/>
                </a:solidFill>
                <a:latin typeface="Arial" charset="0"/>
              </a:rPr>
              <a:pPr/>
              <a:t>53</a:t>
            </a:fld>
            <a:endParaRPr lang="en-US" dirty="0">
              <a:solidFill>
                <a:prstClr val="black"/>
              </a:solidFill>
              <a:latin typeface="Arial" charset="0"/>
            </a:endParaRPr>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Place equipment to prevent splashing or spillage from one piece of equipment onto another. For example, it is not a good practice to place the dirty-utensil table next to the salad-prep sink.</a:t>
            </a:r>
          </a:p>
          <a:p>
            <a:pPr marL="112163" indent="-112163">
              <a:buFontTx/>
              <a:buChar char="•"/>
            </a:pPr>
            <a:r>
              <a:rPr lang="en-US" dirty="0">
                <a:latin typeface="Times New Roman" charset="0"/>
              </a:rPr>
              <a:t>Hard-to-reach areas are less likely to be cleaned. A well-planned layout makes it easier for staff to clean the facility and equipment.</a:t>
            </a:r>
          </a:p>
          <a:p>
            <a:pPr marL="112163" indent="-112163">
              <a:buFontTx/>
              <a:buChar char="•"/>
            </a:pPr>
            <a:endParaRPr lang="en-US" dirty="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495C694-186B-1646-8623-017759B7E303}" type="slidenum">
              <a:rPr lang="en-US">
                <a:solidFill>
                  <a:prstClr val="black"/>
                </a:solidFill>
                <a:latin typeface="Arial" charset="0"/>
              </a:rPr>
              <a:pPr/>
              <a:t>54</a:t>
            </a:fld>
            <a:endParaRPr lang="en-US" dirty="0">
              <a:solidFill>
                <a:prstClr val="black"/>
              </a:solidFill>
              <a:latin typeface="Arial" charset="0"/>
            </a:endParaRPr>
          </a:p>
        </p:txBody>
      </p:sp>
      <p:sp>
        <p:nvSpPr>
          <p:cNvPr id="695299" name="Rectangle 2"/>
          <p:cNvSpPr>
            <a:spLocks noGrp="1" noRot="1" noChangeAspect="1" noChangeArrowheads="1" noTextEdit="1"/>
          </p:cNvSpPr>
          <p:nvPr>
            <p:ph type="sldImg"/>
          </p:nvPr>
        </p:nvSpPr>
        <p:spPr>
          <a:xfrm>
            <a:off x="1144588" y="685800"/>
            <a:ext cx="4572000" cy="3429000"/>
          </a:xfrm>
          <a:ln/>
        </p:spPr>
      </p:sp>
      <p:sp>
        <p:nvSpPr>
          <p:cNvPr id="695300" name="Rectangle 3"/>
          <p:cNvSpPr>
            <a:spLocks noGrp="1" noChangeArrowheads="1"/>
          </p:cNvSpPr>
          <p:nvPr>
            <p:ph type="body" idx="1"/>
          </p:nvPr>
        </p:nvSpPr>
        <p:spPr>
          <a:xfrm>
            <a:off x="686421" y="4344025"/>
            <a:ext cx="5485158"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endParaRPr lang="en-US" dirty="0">
              <a:latin typeface="Times New Roman" charset="0"/>
            </a:endParaRP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02EBB14-7C42-9140-85F8-8098A95C69CC}" type="slidenum">
              <a:rPr lang="en-US">
                <a:solidFill>
                  <a:prstClr val="black"/>
                </a:solidFill>
                <a:latin typeface="Arial" charset="0"/>
              </a:rPr>
              <a:pPr/>
              <a:t>55</a:t>
            </a:fld>
            <a:endParaRPr lang="en-US" dirty="0">
              <a:solidFill>
                <a:prstClr val="black"/>
              </a:solidFill>
              <a:latin typeface="Arial" charset="0"/>
            </a:endParaRPr>
          </a:p>
        </p:txBody>
      </p:sp>
      <p:sp>
        <p:nvSpPr>
          <p:cNvPr id="696323" name="Rectangle 2"/>
          <p:cNvSpPr>
            <a:spLocks noGrp="1" noRot="1" noChangeAspect="1" noChangeArrowheads="1" noTextEdit="1"/>
          </p:cNvSpPr>
          <p:nvPr>
            <p:ph type="sldImg"/>
          </p:nvPr>
        </p:nvSpPr>
        <p:spPr>
          <a:xfrm>
            <a:off x="1144588" y="685800"/>
            <a:ext cx="4572000" cy="3429000"/>
          </a:xfrm>
          <a:ln/>
        </p:spPr>
      </p:sp>
      <p:sp>
        <p:nvSpPr>
          <p:cNvPr id="696324" name="Rectangle 3"/>
          <p:cNvSpPr>
            <a:spLocks noGrp="1" noChangeArrowheads="1"/>
          </p:cNvSpPr>
          <p:nvPr>
            <p:ph type="body" idx="1"/>
          </p:nvPr>
        </p:nvSpPr>
        <p:spPr>
          <a:xfrm>
            <a:off x="686421" y="4344025"/>
            <a:ext cx="5485158" cy="4114488"/>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endParaRPr lang="en-US" dirty="0">
              <a:latin typeface="Times New Roman" charset="0"/>
            </a:endParaRP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3CD3630-F9F5-8B44-B9F2-C8BD1D28DB17}" type="slidenum">
              <a:rPr lang="en-US">
                <a:solidFill>
                  <a:prstClr val="black"/>
                </a:solidFill>
                <a:latin typeface="Arial" charset="0"/>
              </a:rPr>
              <a:pPr/>
              <a:t>56</a:t>
            </a:fld>
            <a:endParaRPr lang="en-US" dirty="0">
              <a:solidFill>
                <a:prstClr val="black"/>
              </a:solidFill>
              <a:latin typeface="Arial" charset="0"/>
            </a:endParaRPr>
          </a:p>
        </p:txBody>
      </p:sp>
      <p:sp>
        <p:nvSpPr>
          <p:cNvPr id="697347" name="Rectangle 2"/>
          <p:cNvSpPr>
            <a:spLocks noGrp="1" noRot="1" noChangeAspect="1" noChangeArrowheads="1" noTextEdit="1"/>
          </p:cNvSpPr>
          <p:nvPr>
            <p:ph type="sldImg"/>
          </p:nvPr>
        </p:nvSpPr>
        <p:spPr>
          <a:xfrm>
            <a:off x="1144588" y="685800"/>
            <a:ext cx="4572000" cy="3429000"/>
          </a:xfrm>
          <a:ln/>
        </p:spPr>
      </p:sp>
      <p:sp>
        <p:nvSpPr>
          <p:cNvPr id="697348" name="Rectangle 3"/>
          <p:cNvSpPr>
            <a:spLocks noGrp="1" noChangeArrowheads="1"/>
          </p:cNvSpPr>
          <p:nvPr>
            <p:ph type="body" idx="1"/>
          </p:nvPr>
        </p:nvSpPr>
        <p:spPr>
          <a:xfrm>
            <a:off x="857250" y="4395555"/>
            <a:ext cx="5314329"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Walls and ceilings in prep areas should be light in color to distribute light and make it easier to spot dirt when cleaning. </a:t>
            </a:r>
          </a:p>
          <a:p>
            <a:pPr marL="112163" indent="-112163">
              <a:buFontTx/>
              <a:buChar char="•"/>
            </a:pPr>
            <a:r>
              <a:rPr lang="en-US" dirty="0">
                <a:latin typeface="Times New Roman" charset="0"/>
              </a:rPr>
              <a:t>Walls and ceilings should be kept free of cracks, holes, and peeling paint.</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F0E02BF-3747-1A40-B1DA-2D75FCA1D45E}" type="slidenum">
              <a:rPr lang="en-US">
                <a:solidFill>
                  <a:prstClr val="black"/>
                </a:solidFill>
                <a:latin typeface="Arial" charset="0"/>
                <a:ea typeface="ＭＳ Ｐゴシック" charset="0"/>
                <a:cs typeface="ＭＳ Ｐゴシック" charset="0"/>
              </a:rPr>
              <a:pPr/>
              <a:t>57</a:t>
            </a:fld>
            <a:endParaRPr lang="en-US" dirty="0">
              <a:solidFill>
                <a:prstClr val="black"/>
              </a:solidFill>
              <a:latin typeface="Arial" charset="0"/>
              <a:ea typeface="ＭＳ Ｐゴシック" charset="0"/>
              <a:cs typeface="ＭＳ Ｐゴシック" charset="0"/>
            </a:endParaRPr>
          </a:p>
        </p:txBody>
      </p:sp>
      <p:sp>
        <p:nvSpPr>
          <p:cNvPr id="698371" name="Rectangle 2"/>
          <p:cNvSpPr>
            <a:spLocks noGrp="1" noRot="1" noChangeAspect="1" noChangeArrowheads="1" noTextEdit="1"/>
          </p:cNvSpPr>
          <p:nvPr>
            <p:ph type="sldImg"/>
          </p:nvPr>
        </p:nvSpPr>
        <p:spPr>
          <a:ln/>
        </p:spPr>
      </p:sp>
      <p:sp>
        <p:nvSpPr>
          <p:cNvPr id="69837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2163" indent="-112163">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3DDE227-A5E9-E646-A2E3-4F36FBD56473}" type="slidenum">
              <a:rPr lang="en-US">
                <a:solidFill>
                  <a:prstClr val="black"/>
                </a:solidFill>
                <a:latin typeface="Arial" charset="0"/>
                <a:ea typeface="ＭＳ Ｐゴシック" charset="0"/>
                <a:cs typeface="ＭＳ Ｐゴシック" charset="0"/>
              </a:rPr>
              <a:pPr/>
              <a:t>58</a:t>
            </a:fld>
            <a:endParaRPr lang="en-US" dirty="0">
              <a:solidFill>
                <a:prstClr val="black"/>
              </a:solidFill>
              <a:latin typeface="Arial" charset="0"/>
              <a:ea typeface="ＭＳ Ｐゴシック" charset="0"/>
              <a:cs typeface="ＭＳ Ｐゴシック" charset="0"/>
            </a:endParaRPr>
          </a:p>
        </p:txBody>
      </p:sp>
      <p:sp>
        <p:nvSpPr>
          <p:cNvPr id="699395" name="Rectangle 2"/>
          <p:cNvSpPr>
            <a:spLocks noGrp="1" noRot="1" noChangeAspect="1" noChangeArrowheads="1" noTextEdit="1"/>
          </p:cNvSpPr>
          <p:nvPr>
            <p:ph type="sldImg"/>
          </p:nvPr>
        </p:nvSpPr>
        <p:spPr>
          <a:ln/>
        </p:spPr>
      </p:sp>
      <p:sp>
        <p:nvSpPr>
          <p:cNvPr id="699396"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water must be drinkable and meet temperature and pressure requirements.</a:t>
            </a:r>
          </a:p>
          <a:p>
            <a:pPr marL="112163" indent="-112163">
              <a:buFontTx/>
              <a:buChar char="•"/>
            </a:pPr>
            <a:r>
              <a:rPr lang="en-US" dirty="0">
                <a:latin typeface="Times New Roman" charset="0"/>
              </a:rPr>
              <a:t>The soap can be liquid, bar, or powder.</a:t>
            </a:r>
          </a:p>
          <a:p>
            <a:pPr marL="112163" indent="-112163">
              <a:buFontTx/>
              <a:buChar char="•"/>
            </a:pPr>
            <a:r>
              <a:rPr lang="en-US" dirty="0">
                <a:latin typeface="Times New Roman" charset="0"/>
              </a:rPr>
              <a:t>Disposable paper towels or a continuous towel system that supplies the user with a clean towel can be used. Hands can also be dried with a hand dryer using either warm air or room-temperature air delivered at high velocity. </a:t>
            </a:r>
          </a:p>
          <a:p>
            <a:pPr marL="112163" indent="-112163">
              <a:buFontTx/>
              <a:buChar char="•"/>
            </a:pPr>
            <a:r>
              <a:rPr lang="en-US" dirty="0">
                <a:latin typeface="Times New Roman" charset="0"/>
              </a:rPr>
              <a:t>Garbage containers are required if disposable paper towels are used.</a:t>
            </a:r>
          </a:p>
          <a:p>
            <a:pPr marL="112163" indent="-112163">
              <a:buFontTx/>
              <a:buChar char="•"/>
            </a:pPr>
            <a:r>
              <a:rPr lang="en-US" dirty="0">
                <a:latin typeface="Times New Roman" charset="0"/>
              </a:rPr>
              <a:t>A clearly visible sign or poster must tell staff to wash hands before returning to work. The message should be in all languages used by staff in the operation.</a:t>
            </a:r>
          </a:p>
          <a:p>
            <a:pPr marL="112163" indent="-112163">
              <a:buFontTx/>
              <a:buChar char="•"/>
            </a:pPr>
            <a:r>
              <a:rPr lang="en-US" dirty="0">
                <a:latin typeface="Times New Roman" charset="0"/>
              </a:rPr>
              <a:t>Some jurisdictions allow the use of automatic handwashing facilities in an operation. Check with your local regulatory authority for more information.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AD3D0C5-68CE-A14F-8A16-5F8EF5E5FD79}" type="slidenum">
              <a:rPr lang="en-US">
                <a:solidFill>
                  <a:prstClr val="black"/>
                </a:solidFill>
                <a:latin typeface="Arial" charset="0"/>
              </a:rPr>
              <a:pPr/>
              <a:t>59</a:t>
            </a:fld>
            <a:endParaRPr lang="en-US" dirty="0">
              <a:solidFill>
                <a:prstClr val="black"/>
              </a:solidFill>
              <a:latin typeface="Arial" charset="0"/>
            </a:endParaRPr>
          </a:p>
        </p:txBody>
      </p:sp>
      <p:sp>
        <p:nvSpPr>
          <p:cNvPr id="700419" name="Rectangle 2"/>
          <p:cNvSpPr>
            <a:spLocks noGrp="1" noRot="1" noChangeAspect="1" noChangeArrowheads="1" noTextEdit="1"/>
          </p:cNvSpPr>
          <p:nvPr>
            <p:ph type="sldImg"/>
          </p:nvPr>
        </p:nvSpPr>
        <p:spPr>
          <a:ln/>
        </p:spPr>
      </p:sp>
      <p:sp>
        <p:nvSpPr>
          <p:cNvPr id="700420"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Foodservice equipment must meet certain standards if it will come in contact with food. NSF is an organization that creates these national standards. NSF is accredited by the American National Standards Institute (ANSI). </a:t>
            </a:r>
          </a:p>
          <a:p>
            <a:pPr marL="112163" indent="-112163">
              <a:buFontTx/>
              <a:buChar char="•"/>
            </a:pPr>
            <a:r>
              <a:rPr lang="en-US" dirty="0">
                <a:latin typeface="Times New Roman" charset="0"/>
              </a:rPr>
              <a:t>Only commercial foodservice equipment should be used in operations. Household equipment is not built to withstand heavy use.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1D1464EA-A4CA-C84A-9680-1EF534A8F0E2}" type="slidenum">
              <a:rPr lang="en-US">
                <a:solidFill>
                  <a:prstClr val="black"/>
                </a:solidFill>
                <a:latin typeface="Arial" charset="0"/>
                <a:ea typeface="ＭＳ Ｐゴシック" charset="0"/>
                <a:cs typeface="ＭＳ Ｐゴシック" charset="0"/>
              </a:rPr>
              <a:pPr/>
              <a:t>6</a:t>
            </a:fld>
            <a:endParaRPr lang="en-US">
              <a:solidFill>
                <a:prstClr val="black"/>
              </a:solidFill>
              <a:latin typeface="Arial" charset="0"/>
              <a:ea typeface="ＭＳ Ｐゴシック" charset="0"/>
              <a:cs typeface="ＭＳ Ｐゴシック" charset="0"/>
            </a:endParaRPr>
          </a:p>
        </p:txBody>
      </p:sp>
      <p:sp>
        <p:nvSpPr>
          <p:cNvPr id="646147" name="Rectangle 2"/>
          <p:cNvSpPr>
            <a:spLocks noGrp="1" noRot="1" noChangeAspect="1" noChangeArrowheads="1" noTextEdit="1"/>
          </p:cNvSpPr>
          <p:nvPr>
            <p:ph type="sldImg"/>
          </p:nvPr>
        </p:nvSpPr>
        <p:spPr>
          <a:ln/>
        </p:spPr>
      </p:sp>
      <p:sp>
        <p:nvSpPr>
          <p:cNvPr id="646148" name="Rectangle 3"/>
          <p:cNvSpPr>
            <a:spLocks noGrp="1" noChangeArrowheads="1"/>
          </p:cNvSpPr>
          <p:nvPr>
            <p:ph type="body" idx="1"/>
          </p:nvPr>
        </p:nvSpPr>
        <p:spPr>
          <a:xfrm>
            <a:off x="908499" y="4395554"/>
            <a:ext cx="5315881" cy="42253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9" tIns="45544" rIns="91089" bIns="45544"/>
          <a:lstStyle/>
          <a:p>
            <a:pPr marL="110605" indent="-110605"/>
            <a:r>
              <a:rPr lang="en-US" b="1">
                <a:latin typeface="Times New Roman" charset="0"/>
                <a:ea typeface="ＭＳ Ｐゴシック" charset="0"/>
                <a:cs typeface="ＭＳ Ｐゴシック" charset="0"/>
              </a:rPr>
              <a:t>Instructor Notes</a:t>
            </a:r>
            <a:endParaRPr lang="en-US">
              <a:latin typeface="Times New Roman" charset="0"/>
              <a:ea typeface="ＭＳ Ｐゴシック" charset="0"/>
              <a:cs typeface="ＭＳ Ｐゴシック" charset="0"/>
            </a:endParaRPr>
          </a:p>
          <a:p>
            <a:pPr marL="110605" indent="-110605">
              <a:buFontTx/>
              <a:buChar char="•"/>
            </a:pPr>
            <a:r>
              <a:rPr lang="en-US">
                <a:latin typeface="Times New Roman" charset="0"/>
                <a:ea typeface="ＭＳ Ｐゴシック" charset="0"/>
                <a:cs typeface="ＭＳ Ｐゴシック" charset="0"/>
              </a:rPr>
              <a:t>Carry glasses in a rack or on a tray to avoid touching the food-contact surfaces. Do not stack glasses when carrying them.</a:t>
            </a:r>
          </a:p>
          <a:p>
            <a:pPr marL="110605" indent="-110605">
              <a:buFontTx/>
              <a:buChar char="•"/>
            </a:pPr>
            <a:r>
              <a:rPr lang="en-US">
                <a:latin typeface="Times New Roman" charset="0"/>
                <a:ea typeface="ＭＳ Ｐゴシック" charset="0"/>
                <a:cs typeface="ＭＳ Ｐゴシック" charset="0"/>
              </a:rPr>
              <a:t>Hold dishes by the bottom or edge. Hold glasses by the middle, bottom, or stem. Do not touch the food-contact areas of dishes or glassware.</a:t>
            </a:r>
          </a:p>
          <a:p>
            <a:pPr marL="110605" indent="-110605">
              <a:buFontTx/>
              <a:buChar char="•"/>
            </a:pPr>
            <a:endParaRPr lang="en-US">
              <a:latin typeface="Times New Roman" charset="0"/>
              <a:ea typeface="ＭＳ Ｐゴシック" charset="0"/>
              <a:cs typeface="ＭＳ Ｐゴシック" charset="0"/>
            </a:endParaRPr>
          </a:p>
          <a:p>
            <a:pPr marL="110605" indent="-110605"/>
            <a:endParaRPr lang="en-US">
              <a:latin typeface="Times New Roman" charset="0"/>
              <a:ea typeface="ＭＳ Ｐゴシック" charset="0"/>
              <a:cs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2057D91-9068-564D-B2E2-8E85A3A651F7}" type="slidenum">
              <a:rPr lang="en-US">
                <a:solidFill>
                  <a:prstClr val="black"/>
                </a:solidFill>
                <a:latin typeface="Arial" charset="0"/>
                <a:ea typeface="ＭＳ Ｐゴシック" charset="0"/>
                <a:cs typeface="ＭＳ Ｐゴシック" charset="0"/>
              </a:rPr>
              <a:pPr/>
              <a:t>60</a:t>
            </a:fld>
            <a:endParaRPr lang="en-US" dirty="0">
              <a:solidFill>
                <a:prstClr val="black"/>
              </a:solidFill>
              <a:latin typeface="Arial" charset="0"/>
              <a:ea typeface="ＭＳ Ｐゴシック" charset="0"/>
              <a:cs typeface="ＭＳ Ｐゴシック" charset="0"/>
            </a:endParaRPr>
          </a:p>
        </p:txBody>
      </p:sp>
      <p:sp>
        <p:nvSpPr>
          <p:cNvPr id="7014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Always follow the manufacturer</a:t>
            </a:r>
            <a:r>
              <a:rPr lang="ja-JP" altLang="en-US">
                <a:latin typeface="Times New Roman" charset="0"/>
                <a:ea typeface="ＭＳ Ｐゴシック" charset="0"/>
                <a:cs typeface="ＭＳ Ｐゴシック" charset="0"/>
              </a:rPr>
              <a:t>’</a:t>
            </a:r>
            <a:r>
              <a:rPr lang="en-US" dirty="0">
                <a:latin typeface="Times New Roman" charset="0"/>
              </a:rPr>
              <a:t>s instructions when installing, operating, and maintaining dishwashers.</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FCCA911-441E-8644-B2E1-E39F6AEEEFBA}" type="slidenum">
              <a:rPr lang="en-US">
                <a:solidFill>
                  <a:prstClr val="black"/>
                </a:solidFill>
                <a:latin typeface="Arial" charset="0"/>
                <a:ea typeface="ＭＳ Ｐゴシック" charset="0"/>
                <a:cs typeface="ＭＳ Ｐゴシック" charset="0"/>
              </a:rPr>
              <a:pPr/>
              <a:t>61</a:t>
            </a:fld>
            <a:endParaRPr lang="en-US" dirty="0">
              <a:solidFill>
                <a:prstClr val="black"/>
              </a:solidFill>
              <a:latin typeface="Arial" charset="0"/>
              <a:ea typeface="ＭＳ Ｐゴシック" charset="0"/>
              <a:cs typeface="ＭＳ Ｐゴシック" charset="0"/>
            </a:endParaRPr>
          </a:p>
        </p:txBody>
      </p:sp>
      <p:sp>
        <p:nvSpPr>
          <p:cNvPr id="702467" name="Rectangle 2"/>
          <p:cNvSpPr>
            <a:spLocks noGrp="1" noRot="1" noChangeAspect="1" noChangeArrowheads="1" noTextEdit="1"/>
          </p:cNvSpPr>
          <p:nvPr>
            <p:ph type="sldImg"/>
          </p:nvPr>
        </p:nvSpPr>
        <p:spPr>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BBB783D3-27D7-6A49-9D57-666F99D20350}" type="slidenum">
              <a:rPr lang="en-US">
                <a:solidFill>
                  <a:prstClr val="black"/>
                </a:solidFill>
                <a:latin typeface="Arial" charset="0"/>
                <a:ea typeface="ＭＳ Ｐゴシック" charset="0"/>
                <a:cs typeface="ＭＳ Ｐゴシック" charset="0"/>
              </a:rPr>
              <a:pPr/>
              <a:t>62</a:t>
            </a:fld>
            <a:endParaRPr lang="en-US" dirty="0">
              <a:solidFill>
                <a:prstClr val="black"/>
              </a:solidFill>
              <a:latin typeface="Arial" charset="0"/>
              <a:ea typeface="ＭＳ Ｐゴシック" charset="0"/>
              <a:cs typeface="ＭＳ Ｐゴシック" charset="0"/>
            </a:endParaRPr>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You should also have other methods for cleaning these items.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A362333-91C4-084F-BC45-7EF067195D0E}" type="slidenum">
              <a:rPr lang="en-US">
                <a:solidFill>
                  <a:prstClr val="black"/>
                </a:solidFill>
                <a:latin typeface="Arial" charset="0"/>
                <a:ea typeface="ＭＳ Ｐゴシック" charset="0"/>
                <a:cs typeface="ＭＳ Ｐゴシック" charset="0"/>
              </a:rPr>
              <a:pPr/>
              <a:t>63</a:t>
            </a:fld>
            <a:endParaRPr lang="en-US" dirty="0">
              <a:solidFill>
                <a:prstClr val="black"/>
              </a:solidFill>
              <a:latin typeface="Arial" charset="0"/>
              <a:ea typeface="ＭＳ Ｐゴシック" charset="0"/>
              <a:cs typeface="ＭＳ Ｐゴシック" charset="0"/>
            </a:endParaRPr>
          </a:p>
        </p:txBody>
      </p:sp>
      <p:sp>
        <p:nvSpPr>
          <p:cNvPr id="704515" name="Rectangle 2"/>
          <p:cNvSpPr>
            <a:spLocks noGrp="1" noRot="1" noChangeAspect="1" noChangeArrowheads="1" noTextEdit="1"/>
          </p:cNvSpPr>
          <p:nvPr>
            <p:ph type="sldImg"/>
          </p:nvPr>
        </p:nvSpPr>
        <p:spPr>
          <a:xfrm>
            <a:off x="1144588" y="685800"/>
            <a:ext cx="4572000" cy="3429000"/>
          </a:xfrm>
          <a:ln/>
        </p:spPr>
      </p:sp>
      <p:sp>
        <p:nvSpPr>
          <p:cNvPr id="519172"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lnSpc>
                <a:spcPct val="80000"/>
              </a:lnSpc>
            </a:pPr>
            <a:r>
              <a:rPr lang="en-US" b="1" dirty="0">
                <a:latin typeface="Times New Roman" charset="0"/>
              </a:rPr>
              <a:t>Instructor Notes</a:t>
            </a:r>
            <a:endParaRPr lang="en-US" dirty="0">
              <a:latin typeface="Times New Roman" charset="0"/>
            </a:endParaRPr>
          </a:p>
          <a:p>
            <a:pPr marL="112163" indent="-112163">
              <a:lnSpc>
                <a:spcPct val="80000"/>
              </a:lnSpc>
              <a:buFontTx/>
              <a:buChar char="•"/>
            </a:pPr>
            <a:r>
              <a:rPr lang="en-US" dirty="0">
                <a:latin typeface="Times New Roman" charset="0"/>
              </a:rPr>
              <a:t>Stationary equipment should be easy to clean and easy to clean around. </a:t>
            </a:r>
          </a:p>
          <a:p>
            <a:pPr marL="112163" indent="-112163">
              <a:lnSpc>
                <a:spcPct val="80000"/>
              </a:lnSpc>
              <a:buFontTx/>
              <a:buChar char="•"/>
            </a:pPr>
            <a:r>
              <a:rPr lang="en-US" dirty="0">
                <a:latin typeface="Times New Roman" charset="0"/>
              </a:rPr>
              <a:t>When installing equipment, follow the manufacturer</a:t>
            </a:r>
            <a:r>
              <a:rPr lang="ja-JP" altLang="en-US">
                <a:latin typeface="Times New Roman" charset="0"/>
                <a:ea typeface="ＭＳ Ｐゴシック" charset="0"/>
                <a:cs typeface="ＭＳ Ｐゴシック" charset="0"/>
              </a:rPr>
              <a:t>’</a:t>
            </a:r>
            <a:r>
              <a:rPr lang="en-US" dirty="0">
                <a:latin typeface="Times New Roman" charset="0"/>
              </a:rPr>
              <a:t>s recommendations. Also, check with your regulatory authority for requirements. </a:t>
            </a:r>
          </a:p>
          <a:p>
            <a:pPr marL="112163" indent="-112163">
              <a:lnSpc>
                <a:spcPct val="80000"/>
              </a:lnSpc>
              <a:buFontTx/>
              <a:buChar char="•"/>
            </a:pPr>
            <a:endParaRPr lang="en-US" dirty="0">
              <a:latin typeface="Times New Roman" charset="0"/>
            </a:endParaRPr>
          </a:p>
          <a:p>
            <a:pPr marL="112163" indent="-112163">
              <a:lnSpc>
                <a:spcPct val="80000"/>
              </a:lnSpc>
              <a:buFontTx/>
              <a:buChar char="•"/>
            </a:pPr>
            <a:endParaRPr lang="en-US" dirty="0">
              <a:latin typeface="Times New Roman" charset="0"/>
            </a:endParaRPr>
          </a:p>
          <a:p>
            <a:pPr marL="112163" indent="-112163">
              <a:lnSpc>
                <a:spcPct val="80000"/>
              </a:lnSpc>
              <a:buFontTx/>
              <a:buChar char="•"/>
            </a:pPr>
            <a:endParaRPr lang="en-US" dirty="0">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8674C19-01BF-9547-B2D5-D0ED6FD2E3A9}" type="slidenum">
              <a:rPr lang="en-US">
                <a:solidFill>
                  <a:prstClr val="black"/>
                </a:solidFill>
                <a:latin typeface="Arial" charset="0"/>
                <a:ea typeface="ＭＳ Ｐゴシック" charset="0"/>
                <a:cs typeface="ＭＳ Ｐゴシック" charset="0"/>
              </a:rPr>
              <a:pPr/>
              <a:t>64</a:t>
            </a:fld>
            <a:endParaRPr lang="en-US" dirty="0">
              <a:solidFill>
                <a:prstClr val="black"/>
              </a:solidFill>
              <a:latin typeface="Arial" charset="0"/>
              <a:ea typeface="ＭＳ Ｐゴシック" charset="0"/>
              <a:cs typeface="ＭＳ Ｐゴシック" charset="0"/>
            </a:endParaRPr>
          </a:p>
        </p:txBody>
      </p:sp>
      <p:sp>
        <p:nvSpPr>
          <p:cNvPr id="705539" name="Rectangle 2"/>
          <p:cNvSpPr>
            <a:spLocks noGrp="1" noRot="1" noChangeAspect="1" noChangeArrowheads="1" noTextEdit="1"/>
          </p:cNvSpPr>
          <p:nvPr>
            <p:ph type="sldImg"/>
          </p:nvPr>
        </p:nvSpPr>
        <p:spPr>
          <a:xfrm>
            <a:off x="1144588" y="685800"/>
            <a:ext cx="4572000" cy="3429000"/>
          </a:xfrm>
          <a:ln/>
        </p:spPr>
      </p:sp>
      <p:sp>
        <p:nvSpPr>
          <p:cNvPr id="520196"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lnSpc>
                <a:spcPct val="80000"/>
              </a:lnSpc>
            </a:pPr>
            <a:r>
              <a:rPr lang="en-US" b="1" dirty="0">
                <a:latin typeface="Times New Roman" charset="0"/>
              </a:rPr>
              <a:t>Instructor Notes</a:t>
            </a:r>
            <a:endParaRPr lang="en-US" dirty="0">
              <a:latin typeface="Times New Roman" charset="0"/>
            </a:endParaRPr>
          </a:p>
          <a:p>
            <a:pPr marL="112163" indent="-112163">
              <a:lnSpc>
                <a:spcPct val="80000"/>
              </a:lnSpc>
              <a:buFontTx/>
              <a:buChar char="•"/>
            </a:pPr>
            <a:r>
              <a:rPr lang="en-US" dirty="0">
                <a:latin typeface="Times New Roman" charset="0"/>
              </a:rPr>
              <a:t>Stationary equipment should be easy to clean and easy to clean around. </a:t>
            </a:r>
          </a:p>
          <a:p>
            <a:pPr marL="112163" indent="-112163">
              <a:lnSpc>
                <a:spcPct val="80000"/>
              </a:lnSpc>
              <a:buFontTx/>
              <a:buChar char="•"/>
            </a:pPr>
            <a:r>
              <a:rPr lang="en-US" dirty="0">
                <a:latin typeface="Times New Roman" charset="0"/>
              </a:rPr>
              <a:t>When installing equipment, follow the manufacturer</a:t>
            </a:r>
            <a:r>
              <a:rPr lang="ja-JP" altLang="en-US">
                <a:latin typeface="Times New Roman" charset="0"/>
                <a:ea typeface="ＭＳ Ｐゴシック" charset="0"/>
                <a:cs typeface="ＭＳ Ｐゴシック" charset="0"/>
              </a:rPr>
              <a:t>’</a:t>
            </a:r>
            <a:r>
              <a:rPr lang="en-US" dirty="0">
                <a:latin typeface="Times New Roman" charset="0"/>
              </a:rPr>
              <a:t>s recommendations. Also, check with your regulatory authority for requirements. </a:t>
            </a:r>
          </a:p>
          <a:p>
            <a:pPr marL="112163" indent="-112163"/>
            <a:endParaRPr lang="en-US" b="1" dirty="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4DAB811-85C9-8E42-AA32-DB00CCD328F1}" type="slidenum">
              <a:rPr lang="en-US">
                <a:solidFill>
                  <a:prstClr val="black"/>
                </a:solidFill>
                <a:latin typeface="Arial" charset="0"/>
                <a:ea typeface="ＭＳ Ｐゴシック" charset="0"/>
                <a:cs typeface="ＭＳ Ｐゴシック" charset="0"/>
              </a:rPr>
              <a:pPr/>
              <a:t>65</a:t>
            </a:fld>
            <a:endParaRPr lang="en-US" dirty="0">
              <a:solidFill>
                <a:prstClr val="black"/>
              </a:solidFill>
              <a:latin typeface="Arial" charset="0"/>
              <a:ea typeface="ＭＳ Ｐゴシック" charset="0"/>
              <a:cs typeface="ＭＳ Ｐゴシック" charset="0"/>
            </a:endParaRPr>
          </a:p>
        </p:txBody>
      </p:sp>
      <p:sp>
        <p:nvSpPr>
          <p:cNvPr id="706563"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B78F606-EDC7-6D4C-83D9-50ED62DF9A38}" type="slidenum">
              <a:rPr lang="en-US">
                <a:solidFill>
                  <a:prstClr val="black"/>
                </a:solidFill>
                <a:latin typeface="Arial" charset="0"/>
                <a:ea typeface="ＭＳ Ｐゴシック" charset="0"/>
                <a:cs typeface="ＭＳ Ｐゴシック" charset="0"/>
              </a:rPr>
              <a:pPr/>
              <a:t>66</a:t>
            </a:fld>
            <a:endParaRPr lang="en-US" dirty="0">
              <a:solidFill>
                <a:prstClr val="black"/>
              </a:solidFill>
              <a:latin typeface="Arial" charset="0"/>
              <a:ea typeface="ＭＳ Ｐゴシック" charset="0"/>
              <a:cs typeface="ＭＳ Ｐゴシック" charset="0"/>
            </a:endParaRPr>
          </a:p>
        </p:txBody>
      </p:sp>
      <p:sp>
        <p:nvSpPr>
          <p:cNvPr id="707587" name="Rectangle 2"/>
          <p:cNvSpPr>
            <a:spLocks noGrp="1" noRot="1" noChangeAspect="1" noChangeArrowheads="1" noTextEdit="1"/>
          </p:cNvSpPr>
          <p:nvPr>
            <p:ph type="sldImg"/>
          </p:nvPr>
        </p:nvSpPr>
        <p:spPr>
          <a:xfrm>
            <a:off x="1144588" y="685800"/>
            <a:ext cx="4572000" cy="3429000"/>
          </a:xfrm>
          <a:ln/>
        </p:spPr>
      </p:sp>
      <p:sp>
        <p:nvSpPr>
          <p:cNvPr id="527364"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defRPr/>
            </a:pPr>
            <a:r>
              <a:rPr lang="en-US" b="1" dirty="0">
                <a:latin typeface="Times New Roman" charset="0"/>
                <a:ea typeface="+mn-ea"/>
                <a:cs typeface="Times New Roman" charset="0"/>
              </a:rPr>
              <a:t>Instructor Notes</a:t>
            </a:r>
            <a:endParaRPr lang="en-US" dirty="0">
              <a:latin typeface="Times New Roman" charset="0"/>
              <a:ea typeface="+mn-ea"/>
              <a:cs typeface="Times New Roman" charset="0"/>
            </a:endParaRPr>
          </a:p>
          <a:p>
            <a:pPr marL="112163" indent="-112163">
              <a:buSzPct val="80000"/>
              <a:buFontTx/>
              <a:buChar char="•"/>
              <a:defRPr/>
            </a:pPr>
            <a:r>
              <a:rPr lang="en-US" dirty="0">
                <a:latin typeface="Times New Roman" charset="0"/>
                <a:ea typeface="+mn-ea"/>
              </a:rPr>
              <a:t>Each regulatory authority establishes standards for water in their jurisdiction. Only water that is drinkable can be used for the preparation of food and come in contact with food-contact surfaces.</a:t>
            </a:r>
            <a:endParaRPr lang="en-US" dirty="0">
              <a:latin typeface="Times New Roman" charset="0"/>
              <a:ea typeface="+mn-ea"/>
              <a:cs typeface="Times New Roman" charset="0"/>
            </a:endParaRPr>
          </a:p>
          <a:p>
            <a:pPr marL="112163" indent="-112163">
              <a:buSzPct val="80000"/>
              <a:buFontTx/>
              <a:buChar char="•"/>
              <a:defRPr/>
            </a:pPr>
            <a:endParaRPr lang="en-US" dirty="0">
              <a:latin typeface="Times New Roman" charset="0"/>
              <a:ea typeface="+mn-ea"/>
              <a:cs typeface="Times New Roman" charset="0"/>
            </a:endParaRPr>
          </a:p>
          <a:p>
            <a:pPr marL="112163" indent="-112163">
              <a:buSzPct val="80000"/>
              <a:buFontTx/>
              <a:buChar char="•"/>
              <a:defRPr/>
            </a:pPr>
            <a:endParaRPr lang="en-US" dirty="0">
              <a:latin typeface="Times New Roman" charset="0"/>
              <a:ea typeface="+mn-ea"/>
              <a:cs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FAE950A-68FF-0F48-81AD-7AEE1B2019F3}" type="slidenum">
              <a:rPr lang="en-US">
                <a:solidFill>
                  <a:prstClr val="black"/>
                </a:solidFill>
                <a:latin typeface="Arial" charset="0"/>
                <a:ea typeface="ＭＳ Ｐゴシック" charset="0"/>
                <a:cs typeface="ＭＳ Ｐゴシック" charset="0"/>
              </a:rPr>
              <a:pPr/>
              <a:t>67</a:t>
            </a:fld>
            <a:endParaRPr lang="en-US" dirty="0">
              <a:solidFill>
                <a:prstClr val="black"/>
              </a:solidFill>
              <a:latin typeface="Arial" charset="0"/>
              <a:ea typeface="ＭＳ Ｐゴシック" charset="0"/>
              <a:cs typeface="ＭＳ Ｐゴシック" charset="0"/>
            </a:endParaRPr>
          </a:p>
        </p:txBody>
      </p:sp>
      <p:sp>
        <p:nvSpPr>
          <p:cNvPr id="708611" name="Rectangle 2"/>
          <p:cNvSpPr>
            <a:spLocks noGrp="1" noRot="1" noChangeAspect="1" noChangeArrowheads="1" noTextEdit="1"/>
          </p:cNvSpPr>
          <p:nvPr>
            <p:ph type="sldImg"/>
          </p:nvPr>
        </p:nvSpPr>
        <p:spPr>
          <a:xfrm>
            <a:off x="1144588" y="685800"/>
            <a:ext cx="4572000" cy="3429000"/>
          </a:xfrm>
          <a:ln/>
        </p:spPr>
      </p:sp>
      <p:sp>
        <p:nvSpPr>
          <p:cNvPr id="708612" name="Rectangle 3"/>
          <p:cNvSpPr>
            <a:spLocks noGrp="1" noChangeArrowheads="1"/>
          </p:cNvSpPr>
          <p:nvPr>
            <p:ph type="body" idx="1"/>
          </p:nvPr>
        </p:nvSpPr>
        <p:spPr>
          <a:xfrm>
            <a:off x="857250" y="4395555"/>
            <a:ext cx="5314329"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buSzPct val="80000"/>
              <a:buFontTx/>
              <a:buChar char="•"/>
            </a:pPr>
            <a:r>
              <a:rPr lang="en-US" dirty="0">
                <a:latin typeface="Times New Roman" charset="0"/>
              </a:rPr>
              <a:t>Incorrectly installed or poorly maintained plumbing has been implicated in outbreaks of typhoid fever, hepatitis A, Norovirus, and other illnesses. For this reason, only licensed plumbers should install and maintain plumbing.</a:t>
            </a:r>
          </a:p>
          <a:p>
            <a:pPr marL="112163" indent="-112163">
              <a:lnSpc>
                <a:spcPct val="80000"/>
              </a:lnSpc>
              <a:buSzPct val="80000"/>
              <a:buFontTx/>
              <a:buChar char="•"/>
            </a:pPr>
            <a:r>
              <a:rPr lang="en-US" dirty="0">
                <a:latin typeface="Times New Roman" charset="0"/>
              </a:rPr>
              <a:t>The greatest challenge to water safety comes from cross-connections. A cross-connection is a physical link between safe water and dirty water, which can come from drains, sewers, or other wastewater sources. A cross-connection is dangerous because it can let backflow occur.</a:t>
            </a:r>
          </a:p>
          <a:p>
            <a:pPr marL="112163" indent="-112163"/>
            <a:endParaRPr lang="en-US" dirty="0">
              <a:latin typeface="Times New Roman" charset="0"/>
            </a:endParaRPr>
          </a:p>
          <a:p>
            <a:pPr marL="112163" indent="-112163">
              <a:lnSpc>
                <a:spcPct val="80000"/>
              </a:lnSpc>
              <a:spcBef>
                <a:spcPct val="50000"/>
              </a:spcBef>
              <a:buSzPct val="80000"/>
              <a:buFontTx/>
              <a:buChar char="•"/>
            </a:pPr>
            <a:endParaRPr lang="en-US" dirty="0">
              <a:latin typeface="Times New Roman" charset="0"/>
              <a:cs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02D3FAE-433E-F24D-AAE3-F7C70F3BE83B}" type="slidenum">
              <a:rPr lang="en-US">
                <a:solidFill>
                  <a:prstClr val="black"/>
                </a:solidFill>
                <a:latin typeface="Arial" charset="0"/>
                <a:ea typeface="ＭＳ Ｐゴシック" charset="0"/>
                <a:cs typeface="ＭＳ Ｐゴシック" charset="0"/>
              </a:rPr>
              <a:pPr/>
              <a:t>68</a:t>
            </a:fld>
            <a:endParaRPr lang="en-US" dirty="0">
              <a:solidFill>
                <a:prstClr val="black"/>
              </a:solidFill>
              <a:latin typeface="Arial" charset="0"/>
              <a:ea typeface="ＭＳ Ｐゴシック" charset="0"/>
              <a:cs typeface="ＭＳ Ｐゴシック" charset="0"/>
            </a:endParaRPr>
          </a:p>
        </p:txBody>
      </p:sp>
      <p:sp>
        <p:nvSpPr>
          <p:cNvPr id="709635"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pPr>
            <a:r>
              <a:rPr lang="en-US" dirty="0">
                <a:latin typeface="Times New Roman" charset="0"/>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pPr>
            <a:r>
              <a:rPr lang="en-US" dirty="0">
                <a:latin typeface="Times New Roman" charset="0"/>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B05ED89-A611-174F-B167-B89AE8B47BF1}" type="slidenum">
              <a:rPr lang="en-US">
                <a:solidFill>
                  <a:prstClr val="black"/>
                </a:solidFill>
                <a:latin typeface="Arial" charset="0"/>
                <a:ea typeface="ＭＳ Ｐゴシック" charset="0"/>
                <a:cs typeface="ＭＳ Ｐゴシック" charset="0"/>
              </a:rPr>
              <a:pPr/>
              <a:t>69</a:t>
            </a:fld>
            <a:endParaRPr lang="en-US" dirty="0">
              <a:solidFill>
                <a:prstClr val="black"/>
              </a:solidFill>
              <a:latin typeface="Arial" charset="0"/>
              <a:ea typeface="ＭＳ Ｐゴシック" charset="0"/>
              <a:cs typeface="ＭＳ Ｐゴシック" charset="0"/>
            </a:endParaRPr>
          </a:p>
        </p:txBody>
      </p:sp>
      <p:sp>
        <p:nvSpPr>
          <p:cNvPr id="710659"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2163" indent="-112163">
              <a:buFontTx/>
              <a:buChar char="•"/>
            </a:pPr>
            <a:r>
              <a:rPr lang="en-US" dirty="0">
                <a:latin typeface="Times New Roman" charset="0"/>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2163" indent="-112163">
              <a:buFontTx/>
              <a:buChar char="•"/>
            </a:pPr>
            <a:r>
              <a:rPr lang="en-US" dirty="0">
                <a:latin typeface="Times New Roman" charset="0"/>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ea typeface="ＭＳ Ｐゴシック" charset="0"/>
                <a:cs typeface="ＭＳ Ｐゴシック" charset="0"/>
              </a:rPr>
              <a:t>’</a:t>
            </a:r>
            <a:r>
              <a:rPr lang="en-US" dirty="0">
                <a:latin typeface="Times New Roman" charset="0"/>
              </a:rPr>
              <a:t>s recommendations.</a:t>
            </a:r>
          </a:p>
          <a:p>
            <a:pPr marL="112163" indent="-112163">
              <a:buFontTx/>
              <a:buChar char="•"/>
            </a:pPr>
            <a:r>
              <a:rPr lang="en-US" dirty="0">
                <a:latin typeface="Times New Roman" charset="0"/>
              </a:rPr>
              <a:t>The only sure way to prevent a backflow 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539EF564-C4BB-2845-8812-E0F97C2BEE0E}" type="slidenum">
              <a:rPr lang="en-US">
                <a:solidFill>
                  <a:prstClr val="black"/>
                </a:solidFill>
                <a:latin typeface="Arial" charset="0"/>
                <a:ea typeface="ＭＳ Ｐゴシック" charset="0"/>
                <a:cs typeface="ＭＳ Ｐゴシック" charset="0"/>
              </a:rPr>
              <a:pPr/>
              <a:t>7</a:t>
            </a:fld>
            <a:endParaRPr lang="en-US">
              <a:solidFill>
                <a:prstClr val="black"/>
              </a:solidFill>
              <a:latin typeface="Arial" charset="0"/>
              <a:ea typeface="ＭＳ Ｐゴシック" charset="0"/>
              <a:cs typeface="ＭＳ Ｐゴシック" charset="0"/>
            </a:endParaRPr>
          </a:p>
        </p:txBody>
      </p:sp>
      <p:sp>
        <p:nvSpPr>
          <p:cNvPr id="647171"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A1C26FE-852E-B640-99D5-643381177BCD}" type="slidenum">
              <a:rPr lang="en-US">
                <a:solidFill>
                  <a:prstClr val="black"/>
                </a:solidFill>
                <a:latin typeface="Arial" charset="0"/>
                <a:ea typeface="ＭＳ Ｐゴシック" charset="0"/>
                <a:cs typeface="ＭＳ Ｐゴシック" charset="0"/>
              </a:rPr>
              <a:pPr/>
              <a:t>70</a:t>
            </a:fld>
            <a:endParaRPr lang="en-US" dirty="0">
              <a:solidFill>
                <a:prstClr val="black"/>
              </a:solidFill>
              <a:latin typeface="Arial" charset="0"/>
              <a:ea typeface="ＭＳ Ｐゴシック" charset="0"/>
              <a:cs typeface="ＭＳ Ｐゴシック" charset="0"/>
            </a:endParaRPr>
          </a:p>
        </p:txBody>
      </p:sp>
      <p:sp>
        <p:nvSpPr>
          <p:cNvPr id="711683" name="Rectangle 2"/>
          <p:cNvSpPr>
            <a:spLocks noGrp="1" noRot="1" noChangeAspect="1" noChangeArrowheads="1" noTextEdit="1"/>
          </p:cNvSpPr>
          <p:nvPr>
            <p:ph type="sldImg"/>
          </p:nvPr>
        </p:nvSpPr>
        <p:spPr>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9C5EDA42-EC57-104D-8822-385A9A2555D6}" type="slidenum">
              <a:rPr lang="en-US">
                <a:solidFill>
                  <a:prstClr val="black"/>
                </a:solidFill>
                <a:latin typeface="Arial" charset="0"/>
                <a:ea typeface="ＭＳ Ｐゴシック" charset="0"/>
                <a:cs typeface="ＭＳ Ｐゴシック" charset="0"/>
              </a:rPr>
              <a:pPr/>
              <a:t>71</a:t>
            </a:fld>
            <a:endParaRPr lang="en-US" dirty="0">
              <a:solidFill>
                <a:prstClr val="black"/>
              </a:solidFill>
              <a:latin typeface="Arial" charset="0"/>
              <a:ea typeface="ＭＳ Ｐゴシック" charset="0"/>
              <a:cs typeface="ＭＳ Ｐゴシック" charset="0"/>
            </a:endParaRPr>
          </a:p>
        </p:txBody>
      </p:sp>
      <p:sp>
        <p:nvSpPr>
          <p:cNvPr id="712707"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12163" indent="-112163"/>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pPr>
            <a:r>
              <a:rPr lang="en-US" dirty="0">
                <a:latin typeface="Times New Roman" charset="0"/>
              </a:rPr>
              <a:t>Good lighting makes it easier to clean things in your operation. It also provides a safer environment.</a:t>
            </a:r>
          </a:p>
          <a:p>
            <a:pPr marL="112163" indent="-112163">
              <a:lnSpc>
                <a:spcPct val="80000"/>
              </a:lnSpc>
              <a:spcBef>
                <a:spcPct val="50000"/>
              </a:spcBef>
              <a:buSzPct val="80000"/>
              <a:buFontTx/>
              <a:buChar char="•"/>
            </a:pPr>
            <a:r>
              <a:rPr lang="en-US" dirty="0">
                <a:latin typeface="Times New Roman" charset="0"/>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pPr>
            <a:r>
              <a:rPr lang="en-US" dirty="0">
                <a:latin typeface="Times New Roman" charset="0"/>
              </a:rPr>
              <a:t>Once the appropriate level of lighting has been installed in each area of the facility, you must monitor it. Replace any bulbs that have burned out. And, 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FB211FC-77CC-4347-8658-DA1960C9F70C}" type="slidenum">
              <a:rPr lang="en-US">
                <a:solidFill>
                  <a:prstClr val="black"/>
                </a:solidFill>
                <a:latin typeface="Arial" charset="0"/>
                <a:ea typeface="ＭＳ Ｐゴシック" charset="0"/>
                <a:cs typeface="ＭＳ Ｐゴシック" charset="0"/>
              </a:rPr>
              <a:pPr/>
              <a:t>72</a:t>
            </a:fld>
            <a:endParaRPr lang="en-US" dirty="0">
              <a:solidFill>
                <a:prstClr val="black"/>
              </a:solidFill>
              <a:latin typeface="Arial" charset="0"/>
              <a:ea typeface="ＭＳ Ｐゴシック" charset="0"/>
              <a:cs typeface="ＭＳ Ｐゴシック" charset="0"/>
            </a:endParaRPr>
          </a:p>
        </p:txBody>
      </p:sp>
      <p:sp>
        <p:nvSpPr>
          <p:cNvPr id="713731" name="Rectangle 2"/>
          <p:cNvSpPr>
            <a:spLocks noGrp="1" noRot="1" noChangeAspect="1" noChangeArrowheads="1" noTextEdit="1"/>
          </p:cNvSpPr>
          <p:nvPr>
            <p:ph type="sldImg"/>
          </p:nvPr>
        </p:nvSpPr>
        <p:spPr>
          <a:xfrm>
            <a:off x="1144588" y="685800"/>
            <a:ext cx="4572000" cy="3429000"/>
          </a:xfrm>
          <a:ln/>
        </p:spPr>
      </p:sp>
      <p:sp>
        <p:nvSpPr>
          <p:cNvPr id="532484"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pPr>
            <a:r>
              <a:rPr lang="en-US" dirty="0">
                <a:latin typeface="Times New Roman" charset="0"/>
                <a:cs typeface="Times New Roman" charset="0"/>
              </a:rPr>
              <a:t>Ventilation improves the air inside an operation. </a:t>
            </a:r>
          </a:p>
          <a:p>
            <a:pPr marL="112163" indent="-112163">
              <a:lnSpc>
                <a:spcPct val="80000"/>
              </a:lnSpc>
              <a:spcBef>
                <a:spcPct val="50000"/>
              </a:spcBef>
              <a:buSzPct val="80000"/>
              <a:buFontTx/>
              <a:buChar char="•"/>
            </a:pPr>
            <a:r>
              <a:rPr lang="en-US" dirty="0">
                <a:latin typeface="Times New Roman" charset="0"/>
                <a:cs typeface="Times New Roman" charset="0"/>
              </a:rPr>
              <a:t>Ventilation systems must be cleaned and maintained according to manufacturer</a:t>
            </a:r>
            <a:r>
              <a:rPr lang="ja-JP" altLang="en-US">
                <a:latin typeface="Times New Roman" charset="0"/>
                <a:ea typeface="ＭＳ Ｐゴシック" charset="0"/>
                <a:cs typeface="Times New Roman" charset="0"/>
              </a:rPr>
              <a:t>’</a:t>
            </a:r>
            <a:r>
              <a:rPr lang="en-US" dirty="0">
                <a:latin typeface="Times New Roman" charset="0"/>
                <a:cs typeface="Times New Roman" charset="0"/>
              </a:rPr>
              <a:t>s recommendations and/or local regulatory requirements.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587C0E6F-F960-DC40-BCFA-3005FE286AFF}" type="slidenum">
              <a:rPr lang="en-US">
                <a:solidFill>
                  <a:prstClr val="black"/>
                </a:solidFill>
                <a:latin typeface="Arial" charset="0"/>
                <a:ea typeface="ＭＳ Ｐゴシック" charset="0"/>
                <a:cs typeface="ＭＳ Ｐゴシック" charset="0"/>
              </a:rPr>
              <a:pPr/>
              <a:t>73</a:t>
            </a:fld>
            <a:endParaRPr lang="en-US" dirty="0">
              <a:solidFill>
                <a:prstClr val="black"/>
              </a:solidFill>
              <a:latin typeface="Arial" charset="0"/>
              <a:ea typeface="ＭＳ Ｐゴシック" charset="0"/>
              <a:cs typeface="ＭＳ Ｐゴシック" charset="0"/>
            </a:endParaRPr>
          </a:p>
        </p:txBody>
      </p:sp>
      <p:sp>
        <p:nvSpPr>
          <p:cNvPr id="714755" name="Rectangle 2"/>
          <p:cNvSpPr>
            <a:spLocks noGrp="1" noRot="1" noChangeAspect="1" noChangeArrowheads="1" noTextEdit="1"/>
          </p:cNvSpPr>
          <p:nvPr>
            <p:ph type="sldImg"/>
          </p:nvPr>
        </p:nvSpPr>
        <p:spPr>
          <a:xfrm>
            <a:off x="1144588" y="685800"/>
            <a:ext cx="4572000" cy="3429000"/>
          </a:xfrm>
          <a:ln/>
        </p:spPr>
      </p:sp>
      <p:sp>
        <p:nvSpPr>
          <p:cNvPr id="533508"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Garbage can attract pests and contaminate food, equipment, and utensils if not handled </a:t>
            </a:r>
            <a:r>
              <a:rPr lang="en-US" dirty="0" smtClean="0">
                <a:latin typeface="Times New Roman" charset="0"/>
                <a:ea typeface="+mn-ea"/>
              </a:rPr>
              <a:t>correctly. </a:t>
            </a:r>
            <a:endParaRPr lang="en-US" dirty="0">
              <a:latin typeface="Times New Roman" charset="0"/>
              <a:ea typeface="+mn-ea"/>
            </a:endParaRPr>
          </a:p>
          <a:p>
            <a:pPr marL="112163" indent="-112163">
              <a:buFontTx/>
              <a:buChar char="•"/>
              <a:defRPr/>
            </a:pPr>
            <a:r>
              <a:rPr lang="en-US" dirty="0">
                <a:latin typeface="Times New Roman" charset="0"/>
                <a:ea typeface="+mn-ea"/>
              </a:rPr>
              <a:t>Staff must be careful when removing garbage so they do not contaminate food or food-contact surfaces. The food handler in the </a:t>
            </a:r>
            <a:r>
              <a:rPr lang="en-US" dirty="0" smtClean="0">
                <a:latin typeface="Times New Roman" charset="0"/>
                <a:ea typeface="+mn-ea"/>
              </a:rPr>
              <a:t>photo </a:t>
            </a:r>
            <a:r>
              <a:rPr lang="en-US" dirty="0">
                <a:latin typeface="Times New Roman" charset="0"/>
                <a:ea typeface="+mn-ea"/>
              </a:rPr>
              <a:t>has not been careful and may contaminate the prep table.</a:t>
            </a:r>
          </a:p>
          <a:p>
            <a:pPr marL="112163" indent="-112163">
              <a:buFontTx/>
              <a:buChar char="•"/>
              <a:defRPr/>
            </a:pPr>
            <a:r>
              <a:rPr lang="en-US" dirty="0">
                <a:latin typeface="Times New Roman" charset="0"/>
                <a:ea typeface="+mn-ea"/>
              </a:rPr>
              <a:t>Clean the inside and outside of garbage containers frequently. This will help prevent the contamination of food and food-contact surfaces. It will also reduce odors and pests. Do not clean garbage containers near prep or food-storage areas.</a:t>
            </a:r>
          </a:p>
          <a:p>
            <a:pPr marL="112163" indent="-112163">
              <a:buFontTx/>
              <a:buChar char="•"/>
              <a:defRPr/>
            </a:pPr>
            <a:endParaRPr lang="en-US" dirty="0">
              <a:latin typeface="Times New Roman" charset="0"/>
              <a:ea typeface="+mn-ea"/>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2C504B0-4A77-CA4E-860B-A65A3027B3C1}" type="slidenum">
              <a:rPr lang="en-US">
                <a:solidFill>
                  <a:prstClr val="black"/>
                </a:solidFill>
                <a:latin typeface="Arial" charset="0"/>
                <a:ea typeface="ＭＳ Ｐゴシック" charset="0"/>
                <a:cs typeface="ＭＳ Ｐゴシック" charset="0"/>
              </a:rPr>
              <a:pPr/>
              <a:t>74</a:t>
            </a:fld>
            <a:endParaRPr lang="en-US" dirty="0">
              <a:solidFill>
                <a:prstClr val="black"/>
              </a:solidFill>
              <a:latin typeface="Arial" charset="0"/>
              <a:ea typeface="ＭＳ Ｐゴシック" charset="0"/>
              <a:cs typeface="ＭＳ Ｐゴシック" charset="0"/>
            </a:endParaRPr>
          </a:p>
        </p:txBody>
      </p:sp>
      <p:sp>
        <p:nvSpPr>
          <p:cNvPr id="715779"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Containers must be covered when not in use. </a:t>
            </a:r>
          </a:p>
          <a:p>
            <a:pPr marL="112163" indent="-112163">
              <a:buFontTx/>
              <a:buChar char="•"/>
              <a:defRPr/>
            </a:pPr>
            <a:r>
              <a:rPr lang="en-US" dirty="0">
                <a:latin typeface="Times New Roman" charset="0"/>
                <a:ea typeface="+mn-ea"/>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7EC7ECD-2A19-E344-9A2E-26FBDA105B04}" type="slidenum">
              <a:rPr lang="en-US">
                <a:solidFill>
                  <a:prstClr val="black"/>
                </a:solidFill>
                <a:latin typeface="Arial" charset="0"/>
                <a:ea typeface="ＭＳ Ｐゴシック" charset="0"/>
                <a:cs typeface="ＭＳ Ｐゴシック" charset="0"/>
              </a:rPr>
              <a:pPr/>
              <a:t>75</a:t>
            </a:fld>
            <a:endParaRPr lang="en-US" dirty="0">
              <a:solidFill>
                <a:prstClr val="black"/>
              </a:solidFill>
              <a:latin typeface="Arial" charset="0"/>
              <a:ea typeface="ＭＳ Ｐゴシック" charset="0"/>
              <a:cs typeface="ＭＳ Ｐゴシック" charset="0"/>
            </a:endParaRPr>
          </a:p>
        </p:txBody>
      </p:sp>
      <p:sp>
        <p:nvSpPr>
          <p:cNvPr id="716803" name="Rectangle 2"/>
          <p:cNvSpPr>
            <a:spLocks noGrp="1" noRot="1" noChangeAspect="1" noChangeArrowheads="1" noTextEdit="1"/>
          </p:cNvSpPr>
          <p:nvPr>
            <p:ph type="sldImg"/>
          </p:nvPr>
        </p:nvSpPr>
        <p:spPr>
          <a:xfrm>
            <a:off x="1144588" y="685800"/>
            <a:ext cx="4572000" cy="3429000"/>
          </a:xfrm>
          <a:ln/>
        </p:spPr>
      </p:sp>
      <p:sp>
        <p:nvSpPr>
          <p:cNvPr id="535556" name="Rectangle 3"/>
          <p:cNvSpPr>
            <a:spLocks noGrp="1" noChangeArrowheads="1"/>
          </p:cNvSpPr>
          <p:nvPr>
            <p:ph type="body" idx="1"/>
          </p:nvPr>
        </p:nvSpPr>
        <p:spPr>
          <a:xfrm>
            <a:off x="857250" y="4395555"/>
            <a:ext cx="5202514"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Outdoor containers must have tight-fitting lids and must be kept covered at all times. Keep their drain plugs in place.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
        <p:nvSpPr>
          <p:cNvPr id="7178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FBFC032-FDBE-FA4C-835C-7B27AA9AB068}" type="slidenum">
              <a:rPr lang="en-US">
                <a:solidFill>
                  <a:prstClr val="black"/>
                </a:solidFill>
                <a:latin typeface="Arial" charset="0"/>
              </a:rPr>
              <a:pPr/>
              <a:t>76</a:t>
            </a:fld>
            <a:endParaRPr lang="en-US" dirty="0">
              <a:solidFill>
                <a:prstClr val="black"/>
              </a:solidFill>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CD3B965-E3B9-7F44-B5CD-D4A78A830F42}" type="slidenum">
              <a:rPr lang="en-US">
                <a:solidFill>
                  <a:prstClr val="black"/>
                </a:solidFill>
                <a:latin typeface="Arial" charset="0"/>
                <a:ea typeface="ＭＳ Ｐゴシック" charset="0"/>
                <a:cs typeface="ＭＳ Ｐゴシック" charset="0"/>
              </a:rPr>
              <a:pPr/>
              <a:t>77</a:t>
            </a:fld>
            <a:endParaRPr lang="en-US" dirty="0">
              <a:solidFill>
                <a:prstClr val="black"/>
              </a:solidFill>
              <a:latin typeface="Arial" charset="0"/>
              <a:ea typeface="ＭＳ Ｐゴシック" charset="0"/>
              <a:cs typeface="ＭＳ Ｐゴシック" charset="0"/>
            </a:endParaRPr>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If not used the correct way, cleaners may not work and can even be dangerous.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595AD3C-3A2E-7F42-B7AF-C9C21AC381B3}" type="slidenum">
              <a:rPr lang="en-US">
                <a:solidFill>
                  <a:prstClr val="black"/>
                </a:solidFill>
                <a:latin typeface="Arial" charset="0"/>
              </a:rPr>
              <a:pPr/>
              <a:t>78</a:t>
            </a:fld>
            <a:endParaRPr lang="en-US" dirty="0">
              <a:solidFill>
                <a:prstClr val="black"/>
              </a:solidFill>
              <a:latin typeface="Arial" charset="0"/>
            </a:endParaRPr>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Different detergents are used for different cleaning tasks. However, all detergents contain surfactants (surface acting agents) that reduce surface tension between dirt and the surface being cleaned. These allow the detergent to quickly penetrate and soften the dirt.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4CFF1CC-802F-274E-AA95-A7DBBE5C1C27}" type="slidenum">
              <a:rPr lang="en-US">
                <a:solidFill>
                  <a:prstClr val="black"/>
                </a:solidFill>
                <a:latin typeface="Arial" charset="0"/>
              </a:rPr>
              <a:pPr/>
              <a:t>79</a:t>
            </a:fld>
            <a:endParaRPr lang="en-US" dirty="0">
              <a:solidFill>
                <a:prstClr val="black"/>
              </a:solidFill>
              <a:latin typeface="Arial" charset="0"/>
            </a:endParaRPr>
          </a:p>
        </p:txBody>
      </p:sp>
      <p:sp>
        <p:nvSpPr>
          <p:cNvPr id="720899" name="Rectangle 2"/>
          <p:cNvSpPr>
            <a:spLocks noGrp="1" noRot="1" noChangeAspect="1" noChangeArrowheads="1" noTextEdit="1"/>
          </p:cNvSpPr>
          <p:nvPr>
            <p:ph type="sldImg"/>
          </p:nvPr>
        </p:nvSpPr>
        <p:spPr>
          <a:ln/>
        </p:spPr>
      </p:sp>
      <p:sp>
        <p:nvSpPr>
          <p:cNvPr id="72090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6648">
              <a:defRPr sz="1200">
                <a:solidFill>
                  <a:schemeClr val="tx1"/>
                </a:solidFill>
                <a:latin typeface="Times New Roman" charset="0"/>
                <a:ea typeface="ヒラギノ角ゴ Pro W3" charset="0"/>
              </a:defRPr>
            </a:lvl1pPr>
            <a:lvl2pPr marL="727500" indent="-278849" defTabSz="906648">
              <a:defRPr sz="1200">
                <a:solidFill>
                  <a:schemeClr val="tx1"/>
                </a:solidFill>
                <a:latin typeface="Times New Roman" charset="0"/>
                <a:ea typeface="ヒラギノ角ゴ Pro W3" charset="0"/>
              </a:defRPr>
            </a:lvl2pPr>
            <a:lvl3pPr marL="1120069" indent="-222768" defTabSz="906648">
              <a:defRPr sz="1200">
                <a:solidFill>
                  <a:schemeClr val="tx1"/>
                </a:solidFill>
                <a:latin typeface="Times New Roman" charset="0"/>
                <a:ea typeface="ヒラギノ角ゴ Pro W3" charset="0"/>
              </a:defRPr>
            </a:lvl3pPr>
            <a:lvl4pPr marL="1568719" indent="-222768" defTabSz="906648">
              <a:defRPr sz="1200">
                <a:solidFill>
                  <a:schemeClr val="tx1"/>
                </a:solidFill>
                <a:latin typeface="Times New Roman" charset="0"/>
                <a:ea typeface="ヒラギノ角ゴ Pro W3" charset="0"/>
              </a:defRPr>
            </a:lvl4pPr>
            <a:lvl5pPr marL="2017369" indent="-222768" defTabSz="906648">
              <a:defRPr sz="1200">
                <a:solidFill>
                  <a:schemeClr val="tx1"/>
                </a:solidFill>
                <a:latin typeface="Times New Roman" charset="0"/>
                <a:ea typeface="ヒラギノ角ゴ Pro W3" charset="0"/>
              </a:defRPr>
            </a:lvl5pPr>
            <a:lvl6pPr marL="24660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6648" eaLnBrk="0" fontAlgn="base" hangingPunct="0">
              <a:spcBef>
                <a:spcPct val="30000"/>
              </a:spcBef>
              <a:spcAft>
                <a:spcPct val="0"/>
              </a:spcAft>
              <a:defRPr sz="1200">
                <a:solidFill>
                  <a:schemeClr val="tx1"/>
                </a:solidFill>
                <a:latin typeface="Times New Roman" charset="0"/>
                <a:ea typeface="ヒラギノ角ゴ Pro W3" charset="0"/>
              </a:defRPr>
            </a:lvl9pPr>
          </a:lstStyle>
          <a:p>
            <a:fld id="{1E94252D-E99F-8B43-89B1-0641468610DF}" type="slidenum">
              <a:rPr lang="en-US">
                <a:solidFill>
                  <a:prstClr val="black"/>
                </a:solidFill>
                <a:latin typeface="Arial" charset="0"/>
                <a:ea typeface="ＭＳ Ｐゴシック" charset="0"/>
                <a:cs typeface="ＭＳ Ｐゴシック" charset="0"/>
              </a:rPr>
              <a:pPr/>
              <a:t>8</a:t>
            </a:fld>
            <a:endParaRPr lang="en-US">
              <a:solidFill>
                <a:prstClr val="black"/>
              </a:solidFill>
              <a:latin typeface="Arial" charset="0"/>
              <a:ea typeface="ＭＳ Ｐゴシック" charset="0"/>
              <a:cs typeface="ＭＳ Ｐゴシック" charset="0"/>
            </a:endParaRPr>
          </a:p>
        </p:txBody>
      </p:sp>
      <p:sp>
        <p:nvSpPr>
          <p:cNvPr id="648195"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FB2A251A-B373-9945-97B6-1CF98BDA4D35}" type="slidenum">
              <a:rPr lang="en-US">
                <a:solidFill>
                  <a:prstClr val="black"/>
                </a:solidFill>
                <a:latin typeface="Arial" charset="0"/>
              </a:rPr>
              <a:pPr/>
              <a:t>80</a:t>
            </a:fld>
            <a:endParaRPr lang="en-US" dirty="0">
              <a:solidFill>
                <a:prstClr val="black"/>
              </a:solidFill>
              <a:latin typeface="Arial" charset="0"/>
            </a:endParaRPr>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Follow manufacturer’s instructions carefully and use delimers with caution.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592A47E-130C-744B-8714-CAA1F7A2C425}" type="slidenum">
              <a:rPr lang="en-US">
                <a:solidFill>
                  <a:prstClr val="black"/>
                </a:solidFill>
                <a:latin typeface="Arial" charset="0"/>
              </a:rPr>
              <a:pPr/>
              <a:t>81</a:t>
            </a:fld>
            <a:endParaRPr lang="en-US" dirty="0">
              <a:solidFill>
                <a:prstClr val="black"/>
              </a:solidFill>
              <a:latin typeface="Arial" charset="0"/>
            </a:endParaRPr>
          </a:p>
        </p:txBody>
      </p:sp>
      <p:sp>
        <p:nvSpPr>
          <p:cNvPr id="722947" name="Rectangle 2"/>
          <p:cNvSpPr>
            <a:spLocks noGrp="1" noRot="1" noChangeAspect="1" noChangeArrowheads="1" noTextEdit="1"/>
          </p:cNvSpPr>
          <p:nvPr>
            <p:ph type="sldImg"/>
          </p:nvPr>
        </p:nvSpPr>
        <p:spPr>
          <a:ln/>
        </p:spPr>
      </p:sp>
      <p:sp>
        <p:nvSpPr>
          <p:cNvPr id="722948"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EA11C0EE-F436-FB48-BEF1-341B345C08A6}" type="slidenum">
              <a:rPr lang="en-US">
                <a:solidFill>
                  <a:prstClr val="black"/>
                </a:solidFill>
                <a:latin typeface="Arial" charset="0"/>
                <a:ea typeface="ＭＳ Ｐゴシック" charset="0"/>
                <a:cs typeface="ＭＳ Ｐゴシック" charset="0"/>
              </a:rPr>
              <a:pPr/>
              <a:t>82</a:t>
            </a:fld>
            <a:endParaRPr lang="en-US" dirty="0">
              <a:solidFill>
                <a:prstClr val="black"/>
              </a:solidFill>
              <a:latin typeface="Arial" charset="0"/>
              <a:ea typeface="ＭＳ Ｐゴシック" charset="0"/>
              <a:cs typeface="ＭＳ Ｐゴシック" charset="0"/>
            </a:endParaRPr>
          </a:p>
        </p:txBody>
      </p:sp>
      <p:sp>
        <p:nvSpPr>
          <p:cNvPr id="723971" name="Rectangle 2"/>
          <p:cNvSpPr>
            <a:spLocks noGrp="1" noRot="1" noChangeAspect="1" noChangeArrowheads="1" noTextEdit="1"/>
          </p:cNvSpPr>
          <p:nvPr>
            <p:ph type="sldImg"/>
          </p:nvPr>
        </p:nvSpPr>
        <p:spPr>
          <a:xfrm>
            <a:off x="1203325" y="614363"/>
            <a:ext cx="4572000" cy="3429000"/>
          </a:xfrm>
          <a:ln/>
        </p:spPr>
      </p:sp>
      <p:sp>
        <p:nvSpPr>
          <p:cNvPr id="547844" name="Rectangle 3"/>
          <p:cNvSpPr>
            <a:spLocks noGrp="1" noChangeArrowheads="1"/>
          </p:cNvSpPr>
          <p:nvPr>
            <p:ph type="body" idx="1"/>
          </p:nvPr>
        </p:nvSpPr>
        <p:spPr>
          <a:xfrm>
            <a:off x="857251" y="4395554"/>
            <a:ext cx="5315882" cy="4336217"/>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Food-contact surfaces must be sanitized after they have been cleaned and rinsed. This can be done by using heat or chemicals.</a:t>
            </a:r>
          </a:p>
          <a:p>
            <a:pPr marL="112163" indent="-112163">
              <a:buFontTx/>
              <a:buChar char="•"/>
            </a:pPr>
            <a:r>
              <a:rPr lang="en-US" dirty="0">
                <a:latin typeface="Times New Roman" charset="0"/>
              </a:rPr>
              <a:t>One way to sanitize items is to soak them in hot water. For this method to work, the water must be at least 171°F (77°C). The items must be soaked for at least 30 seconds. Another way to sanitize items is to run them through a high-temperature dishwasher.</a:t>
            </a:r>
          </a:p>
          <a:p>
            <a:pPr marL="112163" indent="-112163">
              <a:buFontTx/>
              <a:buChar char="•"/>
            </a:pPr>
            <a:r>
              <a:rPr lang="en-US" dirty="0">
                <a:latin typeface="Times New Roman" charset="0"/>
              </a:rPr>
              <a:t>Chemical sanitizers are regulated by state and federal environmental protection agencies (EPAs). For requirements, check with your local regulatory authority.</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2B70E49-0F27-D743-84DB-207281577202}" type="slidenum">
              <a:rPr lang="en-US">
                <a:solidFill>
                  <a:prstClr val="black"/>
                </a:solidFill>
                <a:latin typeface="Arial" charset="0"/>
                <a:ea typeface="ＭＳ Ｐゴシック" charset="0"/>
                <a:cs typeface="ＭＳ Ｐゴシック" charset="0"/>
              </a:rPr>
              <a:pPr/>
              <a:t>83</a:t>
            </a:fld>
            <a:endParaRPr lang="en-US" dirty="0">
              <a:solidFill>
                <a:prstClr val="black"/>
              </a:solidFill>
              <a:latin typeface="Arial" charset="0"/>
              <a:ea typeface="ＭＳ Ｐゴシック" charset="0"/>
              <a:cs typeface="ＭＳ Ｐゴシック" charset="0"/>
            </a:endParaRPr>
          </a:p>
        </p:txBody>
      </p:sp>
      <p:sp>
        <p:nvSpPr>
          <p:cNvPr id="724995"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defRPr/>
            </a:pPr>
            <a:r>
              <a:rPr lang="en-US" b="1" dirty="0">
                <a:latin typeface="Times New Roman" charset="0"/>
                <a:ea typeface="+mn-ea"/>
              </a:rPr>
              <a:t>Instructor Notes</a:t>
            </a:r>
            <a:endParaRPr lang="en-US" dirty="0">
              <a:latin typeface="Times New Roman" charset="0"/>
              <a:ea typeface="+mn-ea"/>
            </a:endParaRPr>
          </a:p>
          <a:p>
            <a:pPr marL="112163" indent="-112163">
              <a:buFontTx/>
              <a:buChar char="•"/>
              <a:defRPr/>
            </a:pPr>
            <a:r>
              <a:rPr lang="en-US" dirty="0">
                <a:latin typeface="Times New Roman" charset="0"/>
                <a:ea typeface="+mn-ea"/>
              </a:rPr>
              <a:t>In some cases, you can use detergent-sanitizer blends to sanitize. Operations that have two-compartment sinks often use these.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7302508-0EF5-104A-83A0-4DA75F353E36}" type="slidenum">
              <a:rPr lang="en-US">
                <a:solidFill>
                  <a:prstClr val="black"/>
                </a:solidFill>
                <a:latin typeface="Arial" charset="0"/>
                <a:ea typeface="ＭＳ Ｐゴシック" charset="0"/>
                <a:cs typeface="ＭＳ Ｐゴシック" charset="0"/>
              </a:rPr>
              <a:pPr/>
              <a:t>84</a:t>
            </a:fld>
            <a:endParaRPr lang="en-US" dirty="0">
              <a:solidFill>
                <a:prstClr val="black"/>
              </a:solidFill>
              <a:latin typeface="Arial" charset="0"/>
              <a:ea typeface="ＭＳ Ｐゴシック" charset="0"/>
              <a:cs typeface="ＭＳ Ｐゴシック" charset="0"/>
            </a:endParaRPr>
          </a:p>
        </p:txBody>
      </p:sp>
      <p:sp>
        <p:nvSpPr>
          <p:cNvPr id="726019" name="Rectangle 2"/>
          <p:cNvSpPr>
            <a:spLocks noGrp="1" noRot="1" noChangeAspect="1" noChangeArrowheads="1" noTextEdit="1"/>
          </p:cNvSpPr>
          <p:nvPr>
            <p:ph type="sldImg"/>
          </p:nvPr>
        </p:nvSpPr>
        <p:spPr>
          <a:xfrm>
            <a:off x="1181100" y="636588"/>
            <a:ext cx="4570413" cy="3429000"/>
          </a:xfrm>
          <a:ln/>
        </p:spPr>
      </p:sp>
      <p:sp>
        <p:nvSpPr>
          <p:cNvPr id="726020" name="Rectangle 3"/>
          <p:cNvSpPr>
            <a:spLocks noGrp="1" noChangeArrowheads="1"/>
          </p:cNvSpPr>
          <p:nvPr>
            <p:ph type="body" idx="1"/>
          </p:nvPr>
        </p:nvSpPr>
        <p:spPr>
          <a:xfrm>
            <a:off x="857251" y="4395555"/>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Several factors influence the effectiveness of chemical sanitizers. The most critical include concentration, temperature, contact time, water hardness, and pH.</a:t>
            </a:r>
          </a:p>
          <a:p>
            <a:pPr marL="112163" indent="-112163">
              <a:buFontTx/>
              <a:buChar char="•"/>
            </a:pPr>
            <a:r>
              <a:rPr lang="en-US" dirty="0">
                <a:latin typeface="Times New Roman" charset="0"/>
              </a:rPr>
              <a:t>Sanitizer solution is a mix of chemical sanitizer and water. The concentration of this mix—the amount of sanitizer to water—is critical. Too much water may make the solution weak and useless. Too much sanitizer may make the solution too strong and unsafe. It can also leave a bad taste on items or corrode metal.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329B46B-12B9-2345-89E6-C5803A560F96}" type="slidenum">
              <a:rPr lang="en-US">
                <a:solidFill>
                  <a:prstClr val="black"/>
                </a:solidFill>
                <a:latin typeface="Arial" charset="0"/>
                <a:ea typeface="ＭＳ Ｐゴシック" charset="0"/>
                <a:cs typeface="ＭＳ Ｐゴシック" charset="0"/>
              </a:rPr>
              <a:pPr/>
              <a:t>85</a:t>
            </a:fld>
            <a:endParaRPr lang="en-US" dirty="0">
              <a:solidFill>
                <a:prstClr val="black"/>
              </a:solidFill>
              <a:latin typeface="Arial" charset="0"/>
              <a:ea typeface="ＭＳ Ｐゴシック" charset="0"/>
              <a:cs typeface="ＭＳ Ｐゴシック" charset="0"/>
            </a:endParaRPr>
          </a:p>
        </p:txBody>
      </p:sp>
      <p:sp>
        <p:nvSpPr>
          <p:cNvPr id="727043" name="Rectangle 2"/>
          <p:cNvSpPr>
            <a:spLocks noGrp="1" noRot="1" noChangeAspect="1" noChangeArrowheads="1" noTextEdit="1"/>
          </p:cNvSpPr>
          <p:nvPr>
            <p:ph type="sldImg"/>
          </p:nvPr>
        </p:nvSpPr>
        <p:spPr>
          <a:ln/>
        </p:spPr>
      </p:sp>
      <p:sp>
        <p:nvSpPr>
          <p:cNvPr id="727044"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Concentration is measured in parts per million (ppm). To check the concentration of a sanitizer solution, use a test kit. Make sure it is made for the sanitizer being used. These kits are usually available from the chemical manufacturer or supplier.</a:t>
            </a:r>
          </a:p>
          <a:p>
            <a:pPr marL="112163" indent="-112163">
              <a:buFontTx/>
              <a:buChar char="•"/>
            </a:pPr>
            <a:r>
              <a:rPr lang="en-US" dirty="0">
                <a:latin typeface="Times New Roman" charset="0"/>
              </a:rPr>
              <a:t>Hard water, food bits, and leftover detergent can reduce the solution</a:t>
            </a:r>
            <a:r>
              <a:rPr lang="ja-JP" altLang="en-US">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effectiveness. Change the solution when it looks dirty or its concentration is too low. Check the concentration often.</a:t>
            </a:r>
            <a:endParaRPr lang="en-US" dirty="0">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6136D73D-BE6F-0642-BB4E-721B0A9B9E89}" type="slidenum">
              <a:rPr lang="en-US">
                <a:solidFill>
                  <a:prstClr val="black"/>
                </a:solidFill>
                <a:latin typeface="Arial" charset="0"/>
                <a:ea typeface="ＭＳ Ｐゴシック" charset="0"/>
                <a:cs typeface="ＭＳ Ｐゴシック" charset="0"/>
              </a:rPr>
              <a:pPr/>
              <a:t>86</a:t>
            </a:fld>
            <a:endParaRPr lang="en-US" dirty="0">
              <a:solidFill>
                <a:prstClr val="black"/>
              </a:solidFill>
              <a:latin typeface="Arial" charset="0"/>
              <a:ea typeface="ＭＳ Ｐゴシック" charset="0"/>
              <a:cs typeface="ＭＳ Ｐゴシック" charset="0"/>
            </a:endParaRPr>
          </a:p>
        </p:txBody>
      </p:sp>
      <p:sp>
        <p:nvSpPr>
          <p:cNvPr id="728067" name="Rectangle 2"/>
          <p:cNvSpPr>
            <a:spLocks noGrp="1" noRot="1" noChangeAspect="1" noChangeArrowheads="1" noTextEdit="1"/>
          </p:cNvSpPr>
          <p:nvPr>
            <p:ph type="sldImg"/>
          </p:nvPr>
        </p:nvSpPr>
        <p:spPr>
          <a:ln/>
        </p:spPr>
      </p:sp>
      <p:sp>
        <p:nvSpPr>
          <p:cNvPr id="556036" name="Rectangle 4"/>
          <p:cNvSpPr>
            <a:spLocks noGrp="1" noChangeArrowheads="1"/>
          </p:cNvSpPr>
          <p:nvPr>
            <p:ph type="body" idx="1"/>
          </p:nvPr>
        </p:nvSpPr>
        <p:spPr/>
        <p:txBody>
          <a:bodyPr/>
          <a:lstStyle/>
          <a:p>
            <a:pPr marL="112163" indent="-112163">
              <a:defRPr/>
            </a:pPr>
            <a:r>
              <a:rPr lang="en-US" b="1" dirty="0" smtClean="0">
                <a:ea typeface="+mn-ea"/>
              </a:rPr>
              <a:t>Instructor Notes</a:t>
            </a:r>
          </a:p>
          <a:p>
            <a:pPr marL="112163" indent="-112163">
              <a:buFontTx/>
              <a:buChar char="•"/>
              <a:defRPr/>
            </a:pPr>
            <a:r>
              <a:rPr lang="en-US" dirty="0" smtClean="0">
                <a:ea typeface="+mn-ea"/>
              </a:rPr>
              <a:t>The bain in the photo is being sanitized in a an iodine sanitizing solution. It must be in contact with the solution for at least 30 seconds. </a:t>
            </a:r>
          </a:p>
          <a:p>
            <a:pPr marL="112163" indent="-112163">
              <a:buFontTx/>
              <a:buChar char="•"/>
              <a:defRPr/>
            </a:pPr>
            <a:endParaRPr lang="en-US" b="1" dirty="0" smtClean="0">
              <a:ea typeface="+mn-ea"/>
            </a:endParaRPr>
          </a:p>
          <a:p>
            <a:pPr marL="112163" indent="-112163">
              <a:buFontTx/>
              <a:buChar char="•"/>
              <a:defRPr/>
            </a:pPr>
            <a:endParaRPr lang="en-US" b="1" dirty="0" smtClean="0">
              <a:ea typeface="+mn-ea"/>
            </a:endParaRPr>
          </a:p>
          <a:p>
            <a:pPr>
              <a:defRPr/>
            </a:pPr>
            <a:endParaRPr lang="en-US" dirty="0" smtClean="0">
              <a:ea typeface="+mn-e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378C87E4-BC7B-CC4B-B07A-8EEA35265E8F}" type="slidenum">
              <a:rPr lang="en-US">
                <a:solidFill>
                  <a:prstClr val="black"/>
                </a:solidFill>
                <a:latin typeface="Arial" charset="0"/>
                <a:ea typeface="ＭＳ Ｐゴシック" charset="0"/>
                <a:cs typeface="ＭＳ Ｐゴシック" charset="0"/>
              </a:rPr>
              <a:pPr/>
              <a:t>87</a:t>
            </a:fld>
            <a:endParaRPr lang="en-US" dirty="0">
              <a:solidFill>
                <a:prstClr val="black"/>
              </a:solidFill>
              <a:latin typeface="Arial" charset="0"/>
              <a:ea typeface="ＭＳ Ｐゴシック" charset="0"/>
              <a:cs typeface="ＭＳ Ｐゴシック" charset="0"/>
            </a:endParaRPr>
          </a:p>
        </p:txBody>
      </p:sp>
      <p:sp>
        <p:nvSpPr>
          <p:cNvPr id="729091"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Notes</a:t>
            </a:r>
          </a:p>
          <a:p>
            <a:pPr eaLnBrk="1" hangingPunct="1">
              <a:buFontTx/>
              <a:buChar char="•"/>
              <a:defRPr/>
            </a:pPr>
            <a:r>
              <a:rPr lang="en-US" dirty="0">
                <a:latin typeface="Times New Roman" charset="0"/>
                <a:ea typeface="+mn-ea"/>
              </a:rPr>
              <a:t>Water hardness can affect how well a sanitizer works. Water hardness is the amount of minerals in your water. </a:t>
            </a:r>
          </a:p>
          <a:p>
            <a:pPr eaLnBrk="1" hangingPunct="1">
              <a:buFontTx/>
              <a:buChar char="•"/>
              <a:defRPr/>
            </a:pPr>
            <a:r>
              <a:rPr lang="en-US" dirty="0">
                <a:latin typeface="Times New Roman" charset="0"/>
                <a:ea typeface="+mn-ea"/>
              </a:rPr>
              <a:t>Water pH can also affect a sanitizer.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2EBE9C0-84C9-F34F-879B-97D15AAD1233}" type="slidenum">
              <a:rPr lang="en-US">
                <a:solidFill>
                  <a:prstClr val="black"/>
                </a:solidFill>
                <a:latin typeface="Arial" charset="0"/>
                <a:ea typeface="ＭＳ Ｐゴシック" charset="0"/>
                <a:cs typeface="ＭＳ Ｐゴシック" charset="0"/>
              </a:rPr>
              <a:pPr/>
              <a:t>88</a:t>
            </a:fld>
            <a:endParaRPr lang="en-US" dirty="0">
              <a:solidFill>
                <a:prstClr val="black"/>
              </a:solidFill>
              <a:latin typeface="Arial" charset="0"/>
              <a:ea typeface="ＭＳ Ｐゴシック" charset="0"/>
              <a:cs typeface="ＭＳ Ｐゴシック" charset="0"/>
            </a:endParaRPr>
          </a:p>
        </p:txBody>
      </p:sp>
      <p:sp>
        <p:nvSpPr>
          <p:cNvPr id="730115"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Slide Image Placeholder 1"/>
          <p:cNvSpPr>
            <a:spLocks noGrp="1" noRot="1" noChangeAspect="1" noTextEdit="1"/>
          </p:cNvSpPr>
          <p:nvPr>
            <p:ph type="sldImg"/>
          </p:nvPr>
        </p:nvSpPr>
        <p:spPr>
          <a:ln/>
        </p:spPr>
      </p:sp>
      <p:sp>
        <p:nvSpPr>
          <p:cNvPr id="731139"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05B49DCD-BBDB-EF4D-9216-C07ACE2EA22B}" type="slidenum">
              <a:rPr lang="en-US">
                <a:solidFill>
                  <a:prstClr val="black"/>
                </a:solidFill>
                <a:latin typeface="Arial" charset="0"/>
              </a:rPr>
              <a:pPr/>
              <a:t>89</a:t>
            </a:fld>
            <a:endParaRPr lang="en-US" dirty="0">
              <a:solidFill>
                <a:prstClr val="black"/>
              </a:solidFill>
              <a:latin typeface="Arial" charset="0"/>
            </a:endParaRPr>
          </a:p>
        </p:txBody>
      </p:sp>
      <p:sp>
        <p:nvSpPr>
          <p:cNvPr id="731140" name="Notes Placeholder 1"/>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5090">
              <a:defRPr sz="1200">
                <a:solidFill>
                  <a:schemeClr val="tx1"/>
                </a:solidFill>
                <a:latin typeface="Times New Roman" charset="0"/>
                <a:ea typeface="ヒラギノ角ゴ Pro W3" charset="0"/>
              </a:defRPr>
            </a:lvl1pPr>
            <a:lvl2pPr marL="727500" indent="-278849" defTabSz="905090">
              <a:defRPr sz="1200">
                <a:solidFill>
                  <a:schemeClr val="tx1"/>
                </a:solidFill>
                <a:latin typeface="Times New Roman" charset="0"/>
                <a:ea typeface="ヒラギノ角ゴ Pro W3" charset="0"/>
              </a:defRPr>
            </a:lvl2pPr>
            <a:lvl3pPr marL="1120069" indent="-222768" defTabSz="905090">
              <a:defRPr sz="1200">
                <a:solidFill>
                  <a:schemeClr val="tx1"/>
                </a:solidFill>
                <a:latin typeface="Times New Roman" charset="0"/>
                <a:ea typeface="ヒラギノ角ゴ Pro W3" charset="0"/>
              </a:defRPr>
            </a:lvl3pPr>
            <a:lvl4pPr marL="1568719" indent="-222768" defTabSz="905090">
              <a:defRPr sz="1200">
                <a:solidFill>
                  <a:schemeClr val="tx1"/>
                </a:solidFill>
                <a:latin typeface="Times New Roman" charset="0"/>
                <a:ea typeface="ヒラギノ角ゴ Pro W3" charset="0"/>
              </a:defRPr>
            </a:lvl4pPr>
            <a:lvl5pPr marL="2017369" indent="-222768" defTabSz="905090">
              <a:defRPr sz="1200">
                <a:solidFill>
                  <a:schemeClr val="tx1"/>
                </a:solidFill>
                <a:latin typeface="Times New Roman" charset="0"/>
                <a:ea typeface="ヒラギノ角ゴ Pro W3" charset="0"/>
              </a:defRPr>
            </a:lvl5pPr>
            <a:lvl6pPr marL="24660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6pPr>
            <a:lvl7pPr marL="291467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7pPr>
            <a:lvl8pPr marL="3363320"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8pPr>
            <a:lvl9pPr marL="3811971" indent="-222768" defTabSz="905090" eaLnBrk="0" fontAlgn="base" hangingPunct="0">
              <a:spcBef>
                <a:spcPct val="30000"/>
              </a:spcBef>
              <a:spcAft>
                <a:spcPct val="0"/>
              </a:spcAft>
              <a:defRPr sz="1200">
                <a:solidFill>
                  <a:schemeClr val="tx1"/>
                </a:solidFill>
                <a:latin typeface="Times New Roman" charset="0"/>
                <a:ea typeface="ヒラギノ角ゴ Pro W3" charset="0"/>
              </a:defRPr>
            </a:lvl9pPr>
          </a:lstStyle>
          <a:p>
            <a:fld id="{B5599D2A-358E-0741-A6B5-F03F7B8F54B6}" type="slidenum">
              <a:rPr lang="en-US">
                <a:solidFill>
                  <a:srgbClr val="000000"/>
                </a:solidFill>
                <a:latin typeface="Arial" charset="0"/>
                <a:ea typeface="ＭＳ Ｐゴシック" charset="0"/>
                <a:cs typeface="ＭＳ Ｐゴシック" charset="0"/>
              </a:rPr>
              <a:pPr/>
              <a:t>9</a:t>
            </a:fld>
            <a:endParaRPr lang="en-US">
              <a:solidFill>
                <a:srgbClr val="000000"/>
              </a:solidFill>
              <a:latin typeface="Arial" charset="0"/>
              <a:ea typeface="ＭＳ Ｐゴシック" charset="0"/>
              <a:cs typeface="ＭＳ Ｐゴシック" charset="0"/>
            </a:endParaRPr>
          </a:p>
        </p:txBody>
      </p:sp>
      <p:sp>
        <p:nvSpPr>
          <p:cNvPr id="64921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0EA769F-0B73-7849-9507-BA5DB8000D44}" type="slidenum">
              <a:rPr lang="en-US">
                <a:solidFill>
                  <a:prstClr val="black"/>
                </a:solidFill>
                <a:latin typeface="Arial" charset="0"/>
                <a:ea typeface="ＭＳ Ｐゴシック" charset="0"/>
                <a:cs typeface="ＭＳ Ｐゴシック" charset="0"/>
              </a:rPr>
              <a:pPr/>
              <a:t>90</a:t>
            </a:fld>
            <a:endParaRPr lang="en-US" dirty="0">
              <a:solidFill>
                <a:prstClr val="black"/>
              </a:solidFill>
              <a:latin typeface="Arial" charset="0"/>
              <a:ea typeface="ＭＳ Ｐゴシック" charset="0"/>
              <a:cs typeface="ＭＳ Ｐゴシック" charset="0"/>
            </a:endParaRPr>
          </a:p>
        </p:txBody>
      </p:sp>
      <p:sp>
        <p:nvSpPr>
          <p:cNvPr id="732163"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xfrm>
            <a:off x="857250" y="4395555"/>
            <a:ext cx="5028579" cy="4223790"/>
          </a:xfrm>
        </p:spPr>
        <p:txBody>
          <a:bodyPr/>
          <a:lstStyle/>
          <a:p>
            <a:pPr marL="112163" indent="-112163">
              <a:lnSpc>
                <a:spcPct val="80000"/>
              </a:lnSpc>
              <a:spcBef>
                <a:spcPct val="50000"/>
              </a:spcBef>
              <a:defRPr/>
            </a:pPr>
            <a:r>
              <a:rPr lang="en-US" b="1" dirty="0" smtClean="0">
                <a:ea typeface="+mn-ea"/>
                <a:cs typeface="Times New Roman" pitchFamily="18" charset="0"/>
              </a:rPr>
              <a:t>Instructor Notes</a:t>
            </a:r>
          </a:p>
          <a:p>
            <a:pPr marL="112163" indent="-112163">
              <a:lnSpc>
                <a:spcPct val="80000"/>
              </a:lnSpc>
              <a:spcBef>
                <a:spcPct val="50000"/>
              </a:spcBef>
              <a:buSzPct val="80000"/>
              <a:buFontTx/>
              <a:buChar char="•"/>
              <a:defRPr/>
            </a:pPr>
            <a:r>
              <a:rPr lang="en-US" dirty="0" smtClean="0">
                <a:latin typeface="Times"/>
                <a:ea typeface="+mn-ea"/>
                <a:cs typeface="Times New Roman" pitchFamily="18" charset="0"/>
              </a:rPr>
              <a:t>All surfaces must be cleaned and rinsed. This includes walls, storage shelves, and garbage containers. However, any surface that touches food, such as knives, stockpots, cutting boards, or prep tables, must be cleaned and sanitized.</a:t>
            </a:r>
            <a:endParaRPr lang="en-US" dirty="0" smtClean="0">
              <a:ea typeface="+mn-ea"/>
            </a:endParaRP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Scrape or remove food bits from the surface. </a:t>
            </a:r>
            <a:r>
              <a:rPr lang="en-US" dirty="0" smtClean="0">
                <a:ea typeface="+mn-ea"/>
                <a:cs typeface="Times New Roman" pitchFamily="18" charset="0"/>
              </a:rPr>
              <a:t>Use the correct cleaning tool such as a nylon brush or pad, or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Wash the surface</a:t>
            </a:r>
            <a:r>
              <a:rPr lang="en-US" dirty="0" smtClean="0">
                <a:ea typeface="+mn-ea"/>
                <a:cs typeface="Times New Roman" pitchFamily="18" charset="0"/>
              </a:rPr>
              <a:t>. Prepare the cleaning solution with an approved detergent. Wash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Rinse the surface. </a:t>
            </a:r>
            <a:r>
              <a:rPr lang="en-US" dirty="0" smtClean="0">
                <a:ea typeface="+mn-ea"/>
                <a:cs typeface="Times New Roman" pitchFamily="18" charset="0"/>
              </a:rPr>
              <a:t>Use clean water. Rinse the surface with the correct cleaning tool such as a cloth towel.</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Sanitize the surface</a:t>
            </a:r>
            <a:r>
              <a:rPr lang="en-US" dirty="0" smtClean="0">
                <a:ea typeface="+mn-ea"/>
                <a:cs typeface="Times New Roman" pitchFamily="18" charset="0"/>
              </a:rPr>
              <a:t>. Use the correct sanitizing solution. Prepare the concentration per manufacturer requirements. Use the correct tool, such as a cloth towel, to sanitize the surface. Make sure the entire surface has come in contact with the sanitizing solution.</a:t>
            </a:r>
          </a:p>
          <a:p>
            <a:pPr marL="168244" indent="-168244">
              <a:lnSpc>
                <a:spcPct val="80000"/>
              </a:lnSpc>
              <a:spcBef>
                <a:spcPct val="50000"/>
              </a:spcBef>
              <a:buFont typeface="Arial" pitchFamily="34" charset="0"/>
              <a:buChar char="•"/>
              <a:defRPr/>
            </a:pPr>
            <a:r>
              <a:rPr lang="en-US" b="1" dirty="0" smtClean="0">
                <a:ea typeface="+mn-ea"/>
                <a:cs typeface="Times New Roman" pitchFamily="18" charset="0"/>
              </a:rPr>
              <a:t>Allow the surface to air-dry.</a:t>
            </a:r>
          </a:p>
          <a:p>
            <a:pPr marL="112163" indent="-112163">
              <a:lnSpc>
                <a:spcPct val="80000"/>
              </a:lnSpc>
              <a:spcBef>
                <a:spcPct val="50000"/>
              </a:spcBef>
              <a:defRPr/>
            </a:pPr>
            <a:endParaRPr lang="en-US" dirty="0" smtClean="0">
              <a:ea typeface="+mn-ea"/>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DE41ABF3-C04D-2F4F-9B1A-77B5AB30DB4B}" type="slidenum">
              <a:rPr lang="en-US">
                <a:solidFill>
                  <a:prstClr val="black"/>
                </a:solidFill>
                <a:latin typeface="Arial" charset="0"/>
                <a:ea typeface="ＭＳ Ｐゴシック" charset="0"/>
                <a:cs typeface="ＭＳ Ｐゴシック" charset="0"/>
              </a:rPr>
              <a:pPr/>
              <a:t>91</a:t>
            </a:fld>
            <a:endParaRPr lang="en-US" dirty="0">
              <a:solidFill>
                <a:prstClr val="black"/>
              </a:solidFill>
              <a:latin typeface="Arial" charset="0"/>
              <a:ea typeface="ＭＳ Ｐゴシック" charset="0"/>
              <a:cs typeface="ＭＳ Ｐゴシック" charset="0"/>
            </a:endParaRPr>
          </a:p>
        </p:txBody>
      </p:sp>
      <p:sp>
        <p:nvSpPr>
          <p:cNvPr id="733187" name="Rectangle 2"/>
          <p:cNvSpPr>
            <a:spLocks noGrp="1" noRot="1" noChangeAspect="1" noChangeArrowheads="1" noTextEdit="1"/>
          </p:cNvSpPr>
          <p:nvPr>
            <p:ph type="sldImg"/>
          </p:nvPr>
        </p:nvSpPr>
        <p:spPr>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0A21EE1-058F-3D4D-94EB-045AE786CBA8}" type="slidenum">
              <a:rPr lang="en-US">
                <a:solidFill>
                  <a:prstClr val="black"/>
                </a:solidFill>
                <a:latin typeface="Arial" charset="0"/>
                <a:ea typeface="ＭＳ Ｐゴシック" charset="0"/>
                <a:cs typeface="ＭＳ Ｐゴシック" charset="0"/>
              </a:rPr>
              <a:pPr/>
              <a:t>92</a:t>
            </a:fld>
            <a:endParaRPr lang="en-US" dirty="0">
              <a:solidFill>
                <a:prstClr val="black"/>
              </a:solidFill>
              <a:latin typeface="Arial" charset="0"/>
              <a:ea typeface="ＭＳ Ｐゴシック" charset="0"/>
              <a:cs typeface="ＭＳ Ｐゴシック" charset="0"/>
            </a:endParaRPr>
          </a:p>
        </p:txBody>
      </p:sp>
      <p:sp>
        <p:nvSpPr>
          <p:cNvPr id="734211" name="Rectangle 2"/>
          <p:cNvSpPr>
            <a:spLocks noGrp="1" noRot="1" noChangeAspect="1" noChangeArrowheads="1" noTextEdit="1"/>
          </p:cNvSpPr>
          <p:nvPr>
            <p:ph type="sldImg"/>
          </p:nvPr>
        </p:nvSpPr>
        <p:spPr>
          <a:ln/>
        </p:spPr>
      </p:sp>
      <p:sp>
        <p:nvSpPr>
          <p:cNvPr id="2" name="TextBox 1"/>
          <p:cNvSpPr txBox="1"/>
          <p:nvPr/>
        </p:nvSpPr>
        <p:spPr>
          <a:xfrm>
            <a:off x="745435" y="4464259"/>
            <a:ext cx="5255315" cy="1937266"/>
          </a:xfrm>
          <a:prstGeom prst="rect">
            <a:avLst/>
          </a:prstGeom>
          <a:noFill/>
        </p:spPr>
        <p:txBody>
          <a:bodyPr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Equipment manufacturers will usually provide instructions for cleaning and sanitizing stationary equipment, such as a slicer.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Unplug the equipment.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Take the removable parts off the equipment. Wash, rinse, and sanitize them by hand. You can also run the parts through a dishwasher if allowed.</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Scrape or remove food from the equipment surfaces.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Wash the equipment surfaces. Use a cleaning solution prepared with an approved detergent. Wash the equipment with the correct cleaning tool such as a nylon brush or pad, or a cloth towel.</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437F2C5A-A665-2E4D-B724-A9CF53E1A18A}" type="slidenum">
              <a:rPr lang="en-US">
                <a:solidFill>
                  <a:prstClr val="black"/>
                </a:solidFill>
                <a:latin typeface="Arial" charset="0"/>
                <a:ea typeface="ＭＳ Ｐゴシック" charset="0"/>
                <a:cs typeface="ＭＳ Ｐゴシック" charset="0"/>
              </a:rPr>
              <a:pPr/>
              <a:t>93</a:t>
            </a:fld>
            <a:endParaRPr lang="en-US" dirty="0">
              <a:solidFill>
                <a:prstClr val="black"/>
              </a:solidFill>
              <a:latin typeface="Arial" charset="0"/>
              <a:ea typeface="ＭＳ Ｐゴシック" charset="0"/>
              <a:cs typeface="ＭＳ Ｐゴシック" charset="0"/>
            </a:endParaRPr>
          </a:p>
        </p:txBody>
      </p:sp>
      <p:sp>
        <p:nvSpPr>
          <p:cNvPr id="735235" name="Rectangle 2"/>
          <p:cNvSpPr>
            <a:spLocks noGrp="1" noRot="1" noChangeAspect="1" noChangeArrowheads="1" noTextEdit="1"/>
          </p:cNvSpPr>
          <p:nvPr>
            <p:ph type="sldImg"/>
          </p:nvPr>
        </p:nvSpPr>
        <p:spPr>
          <a:ln/>
        </p:spPr>
      </p:sp>
      <p:sp>
        <p:nvSpPr>
          <p:cNvPr id="2" name="TextBox 1"/>
          <p:cNvSpPr txBox="1"/>
          <p:nvPr/>
        </p:nvSpPr>
        <p:spPr>
          <a:xfrm>
            <a:off x="745435" y="4376816"/>
            <a:ext cx="5031685" cy="1752600"/>
          </a:xfrm>
          <a:prstGeom prst="rect">
            <a:avLst/>
          </a:prstGeom>
          <a:noFill/>
        </p:spPr>
        <p:txBody>
          <a:bodyPr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Rinse the equipment surfaces with clean water. Use a cloth towel or other correct tool.</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Sanitize the equipment surfaces. The food handler in the photo at left is sanitizing the surfaces of a slicer. Make sure the sanitizer comes in contact with each surface. The concentration of the sanitizer must meet requirements.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Allow all surfaces to air-dry.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Put the unit back together.</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7BDDD1DA-2E54-8740-B45B-13E3BD160ACC}" type="slidenum">
              <a:rPr lang="en-US">
                <a:solidFill>
                  <a:prstClr val="black"/>
                </a:solidFill>
                <a:latin typeface="Arial" charset="0"/>
                <a:ea typeface="ＭＳ Ｐゴシック" charset="0"/>
                <a:cs typeface="ＭＳ Ｐゴシック" charset="0"/>
              </a:rPr>
              <a:pPr/>
              <a:t>94</a:t>
            </a:fld>
            <a:endParaRPr lang="en-US" dirty="0">
              <a:solidFill>
                <a:prstClr val="black"/>
              </a:solidFill>
              <a:latin typeface="Arial" charset="0"/>
              <a:ea typeface="ＭＳ Ｐゴシック" charset="0"/>
              <a:cs typeface="ＭＳ Ｐゴシック" charset="0"/>
            </a:endParaRPr>
          </a:p>
        </p:txBody>
      </p:sp>
      <p:sp>
        <p:nvSpPr>
          <p:cNvPr id="736259" name="Rectangle 2"/>
          <p:cNvSpPr>
            <a:spLocks noGrp="1" noRot="1" noChangeAspect="1" noChangeArrowheads="1" noTextEdit="1"/>
          </p:cNvSpPr>
          <p:nvPr>
            <p:ph type="sldImg"/>
          </p:nvPr>
        </p:nvSpPr>
        <p:spPr>
          <a:ln/>
        </p:spPr>
      </p:sp>
      <p:sp>
        <p:nvSpPr>
          <p:cNvPr id="736260" name="TextBox 1"/>
          <p:cNvSpPr txBox="1">
            <a:spLocks noChangeArrowheads="1"/>
          </p:cNvSpPr>
          <p:nvPr/>
        </p:nvSpPr>
        <p:spPr bwMode="auto">
          <a:xfrm>
            <a:off x="745435" y="4347147"/>
            <a:ext cx="4472609" cy="138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a:defRPr sz="1200">
                <a:solidFill>
                  <a:schemeClr val="tx1"/>
                </a:solidFill>
                <a:latin typeface="Times New Roman" charset="0"/>
                <a:ea typeface="ヒラギノ角ゴ Pro W3" charset="0"/>
              </a:defRPr>
            </a:lvl1pPr>
            <a:lvl2pPr marL="742950" indent="-285750">
              <a:defRPr sz="1200">
                <a:solidFill>
                  <a:schemeClr val="tx1"/>
                </a:solidFill>
                <a:latin typeface="Times New Roman" charset="0"/>
                <a:ea typeface="ヒラギノ角ゴ Pro W3" charset="0"/>
              </a:defRPr>
            </a:lvl2pPr>
            <a:lvl3pPr marL="1143000" indent="-228600">
              <a:defRPr sz="1200">
                <a:solidFill>
                  <a:schemeClr val="tx1"/>
                </a:solidFill>
                <a:latin typeface="Times New Roman" charset="0"/>
                <a:ea typeface="ヒラギノ角ゴ Pro W3" charset="0"/>
              </a:defRPr>
            </a:lvl3pPr>
            <a:lvl4pPr marL="1600200" indent="-228600">
              <a:defRPr sz="1200">
                <a:solidFill>
                  <a:schemeClr val="tx1"/>
                </a:solidFill>
                <a:latin typeface="Times New Roman" charset="0"/>
                <a:ea typeface="ヒラギノ角ゴ Pro W3" charset="0"/>
              </a:defRPr>
            </a:lvl4pPr>
            <a:lvl5pPr marL="2057400" indent="-228600">
              <a:defRPr sz="1200">
                <a:solidFill>
                  <a:schemeClr val="tx1"/>
                </a:solidFill>
                <a:latin typeface="Times New Roman" charset="0"/>
                <a:ea typeface="ヒラギノ角ゴ Pro W3" charset="0"/>
              </a:defRPr>
            </a:lvl5pPr>
            <a:lvl6pPr marL="2514600" indent="-228600" eaLnBrk="0" fontAlgn="base" hangingPunct="0">
              <a:spcBef>
                <a:spcPct val="30000"/>
              </a:spcBef>
              <a:spcAft>
                <a:spcPct val="0"/>
              </a:spcAft>
              <a:defRPr sz="1200">
                <a:solidFill>
                  <a:schemeClr val="tx1"/>
                </a:solidFill>
                <a:latin typeface="Times New Roman" charset="0"/>
                <a:ea typeface="ヒラギノ角ゴ Pro W3" charset="0"/>
              </a:defRPr>
            </a:lvl6pPr>
            <a:lvl7pPr marL="2971800" indent="-228600" eaLnBrk="0" fontAlgn="base" hangingPunct="0">
              <a:spcBef>
                <a:spcPct val="30000"/>
              </a:spcBef>
              <a:spcAft>
                <a:spcPct val="0"/>
              </a:spcAft>
              <a:defRPr sz="1200">
                <a:solidFill>
                  <a:schemeClr val="tx1"/>
                </a:solidFill>
                <a:latin typeface="Times New Roman" charset="0"/>
                <a:ea typeface="ヒラギノ角ゴ Pro W3" charset="0"/>
              </a:defRPr>
            </a:lvl7pPr>
            <a:lvl8pPr marL="3429000" indent="-228600" eaLnBrk="0" fontAlgn="base" hangingPunct="0">
              <a:spcBef>
                <a:spcPct val="30000"/>
              </a:spcBef>
              <a:spcAft>
                <a:spcPct val="0"/>
              </a:spcAft>
              <a:defRPr sz="1200">
                <a:solidFill>
                  <a:schemeClr val="tx1"/>
                </a:solidFill>
                <a:latin typeface="Times New Roman" charset="0"/>
                <a:ea typeface="ヒラギノ角ゴ Pro W3" charset="0"/>
              </a:defRPr>
            </a:lvl8pPr>
            <a:lvl9pPr marL="3886200" indent="-228600" eaLnBrk="0" fontAlgn="base" hangingPunct="0">
              <a:spcBef>
                <a:spcPct val="30000"/>
              </a:spcBef>
              <a:spcAft>
                <a:spcPct val="0"/>
              </a:spcAft>
              <a:defRPr sz="1200">
                <a:solidFill>
                  <a:schemeClr val="tx1"/>
                </a:solidFill>
                <a:latin typeface="Times New Roman" charset="0"/>
                <a:ea typeface="ヒラギノ角ゴ Pro W3" charset="0"/>
              </a:defRPr>
            </a:lvl9pPr>
          </a:lstStyle>
          <a:p>
            <a:pPr fontAlgn="base">
              <a:spcBef>
                <a:spcPct val="0"/>
              </a:spcBef>
              <a:spcAft>
                <a:spcPct val="0"/>
              </a:spcAft>
            </a:pPr>
            <a:r>
              <a:rPr lang="en-US" b="1" dirty="0">
                <a:solidFill>
                  <a:prstClr val="black"/>
                </a:solidFill>
                <a:ea typeface="ＭＳ Ｐゴシック" charset="0"/>
                <a:cs typeface="Times New Roman" charset="0"/>
              </a:rPr>
              <a:t>Instructor Notes</a:t>
            </a:r>
          </a:p>
          <a:p>
            <a:pPr fontAlgn="base">
              <a:spcBef>
                <a:spcPct val="0"/>
              </a:spcBef>
              <a:spcAft>
                <a:spcPct val="0"/>
              </a:spcAft>
              <a:buFontTx/>
              <a:buChar char="•"/>
            </a:pPr>
            <a:r>
              <a:rPr lang="en-US" dirty="0">
                <a:solidFill>
                  <a:prstClr val="black"/>
                </a:solidFill>
                <a:ea typeface="ＭＳ Ｐゴシック" charset="0"/>
                <a:cs typeface="Times New Roman" charset="0"/>
              </a:rPr>
              <a:t>Some pieces of equipment, such as soft-serve yogurt machines, are designed to have cleaning and sanitizing solutions pumped through them. Since many of them hold and dispense TCS food, they must be cleaned and sanitized every day unless otherwise indicated by the manufacturer. You should also check your local regulatory requirements.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229DD470-D3FB-4243-BF62-3871E694A08B}" type="slidenum">
              <a:rPr lang="en-US">
                <a:solidFill>
                  <a:prstClr val="black"/>
                </a:solidFill>
                <a:latin typeface="Arial" charset="0"/>
                <a:ea typeface="ＭＳ Ｐゴシック" charset="0"/>
                <a:cs typeface="ＭＳ Ｐゴシック" charset="0"/>
              </a:rPr>
              <a:pPr/>
              <a:t>95</a:t>
            </a:fld>
            <a:endParaRPr lang="en-US" dirty="0">
              <a:solidFill>
                <a:prstClr val="black"/>
              </a:solidFill>
              <a:latin typeface="Arial" charset="0"/>
              <a:ea typeface="ＭＳ Ｐゴシック" charset="0"/>
              <a:cs typeface="ＭＳ Ｐゴシック" charset="0"/>
            </a:endParaRPr>
          </a:p>
        </p:txBody>
      </p:sp>
      <p:sp>
        <p:nvSpPr>
          <p:cNvPr id="737283"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xfrm>
            <a:off x="857251" y="4395555"/>
            <a:ext cx="5315882"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Dishwashing machines sanitize by using either hot water or a chemical sanitizing solution.</a:t>
            </a:r>
          </a:p>
          <a:p>
            <a:pPr marL="112163" indent="-112163">
              <a:buFontTx/>
              <a:buChar char="•"/>
            </a:pPr>
            <a:r>
              <a:rPr lang="en-US" dirty="0">
                <a:latin typeface="Times New Roman" charset="0"/>
              </a:rPr>
              <a:t>High-temperature machines use hot water to clean and sanitize. If the water is not hot enough, items will not be sanitized. Extremely hot water can also bake food onto the items.</a:t>
            </a:r>
          </a:p>
          <a:p>
            <a:pPr marL="112163" indent="-112163">
              <a:buFontTx/>
              <a:buChar char="•"/>
            </a:pPr>
            <a:r>
              <a:rPr lang="en-US" dirty="0">
                <a:latin typeface="Times New Roman" charset="0"/>
              </a:rPr>
              <a:t>The dishwasher must have a built-in thermometer which checks water temperature at the manifold. This is where the water sprays into the tank.</a:t>
            </a:r>
          </a:p>
          <a:p>
            <a:pPr marL="112163" indent="-112163">
              <a:buFontTx/>
              <a:buChar char="•"/>
            </a:pPr>
            <a:r>
              <a:rPr lang="en-US" dirty="0">
                <a:latin typeface="Times New Roman" charset="0"/>
              </a:rPr>
              <a:t>Chemical-sanitizing machines can clean and sanitize items at much lower temperatures. Because sanitizers require different water temperatures, follow the dishwasher manufacturer</a:t>
            </a:r>
            <a:r>
              <a:rPr lang="ja-JP" altLang="en-US">
                <a:latin typeface="Times New Roman" charset="0"/>
                <a:ea typeface="ＭＳ Ｐゴシック" charset="0"/>
                <a:cs typeface="ＭＳ Ｐゴシック" charset="0"/>
              </a:rPr>
              <a:t>’</a:t>
            </a:r>
            <a:r>
              <a:rPr lang="en-US" dirty="0">
                <a:latin typeface="Times New Roman" charset="0"/>
              </a:rPr>
              <a:t>s guidelines.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1E843F9-4E59-5E42-8965-ED52C29BFD84}" type="slidenum">
              <a:rPr lang="en-US">
                <a:solidFill>
                  <a:prstClr val="black"/>
                </a:solidFill>
                <a:latin typeface="Arial" charset="0"/>
                <a:ea typeface="ＭＳ Ｐゴシック" charset="0"/>
                <a:cs typeface="ＭＳ Ｐゴシック" charset="0"/>
              </a:rPr>
              <a:pPr/>
              <a:t>96</a:t>
            </a:fld>
            <a:endParaRPr lang="en-US" dirty="0">
              <a:solidFill>
                <a:prstClr val="black"/>
              </a:solidFill>
              <a:latin typeface="Arial" charset="0"/>
              <a:ea typeface="ＭＳ Ｐゴシック" charset="0"/>
              <a:cs typeface="ＭＳ Ｐゴシック" charset="0"/>
            </a:endParaRPr>
          </a:p>
        </p:txBody>
      </p:sp>
      <p:sp>
        <p:nvSpPr>
          <p:cNvPr id="738307"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xfrm>
            <a:off x="857251" y="4395555"/>
            <a:ext cx="5204067" cy="4223790"/>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b="1" dirty="0">
                <a:latin typeface="Times New Roman" charset="0"/>
                <a:ea typeface="+mn-ea"/>
              </a:rPr>
              <a:t>Instructor Notes</a:t>
            </a:r>
          </a:p>
          <a:p>
            <a:pPr eaLnBrk="1" hangingPunct="1">
              <a:buFontTx/>
              <a:buChar char="•"/>
              <a:defRPr/>
            </a:pPr>
            <a:r>
              <a:rPr lang="en-US" dirty="0">
                <a:latin typeface="Times New Roman" charset="0"/>
                <a:ea typeface="+mn-ea"/>
              </a:rPr>
              <a:t>Clean the machine as often as needed, checking it at least once a day. Clear spray nozzles of food and foreign objects. Remove mineral deposits when needed. Fill tanks with clean water, and make sure detergent and sanitizer dispensers are filled. </a:t>
            </a:r>
          </a:p>
          <a:p>
            <a:pPr eaLnBrk="1" hangingPunct="1">
              <a:buFontTx/>
              <a:buChar char="•"/>
              <a:defRPr/>
            </a:pPr>
            <a:r>
              <a:rPr lang="en-US" dirty="0">
                <a:latin typeface="Times New Roman" charset="0"/>
                <a:ea typeface="+mn-ea"/>
              </a:rPr>
              <a:t>Presoak items with dried-on food.</a:t>
            </a:r>
          </a:p>
          <a:p>
            <a:pPr eaLnBrk="1" hangingPunct="1">
              <a:buFontTx/>
              <a:buChar char="•"/>
              <a:defRPr/>
            </a:pPr>
            <a:r>
              <a:rPr lang="en-US" dirty="0">
                <a:latin typeface="Times New Roman" charset="0"/>
                <a:ea typeface="+mn-ea"/>
              </a:rPr>
              <a:t>Load dish racks so the water spray will reach all surfaces. Never overload dish racks.</a:t>
            </a:r>
          </a:p>
          <a:p>
            <a:pPr eaLnBrk="1" hangingPunct="1">
              <a:buFontTx/>
              <a:buChar char="•"/>
              <a:defRPr/>
            </a:pPr>
            <a:r>
              <a:rPr lang="en-US" dirty="0">
                <a:latin typeface="Times New Roman" charset="0"/>
                <a:ea typeface="+mn-ea"/>
              </a:rPr>
              <a:t>Never use a towel to dry items. You could re-contaminate them.</a:t>
            </a:r>
          </a:p>
          <a:p>
            <a:pPr eaLnBrk="1" hangingPunct="1">
              <a:buFontTx/>
              <a:buChar char="•"/>
              <a:defRPr/>
            </a:pPr>
            <a:r>
              <a:rPr lang="en-US" dirty="0">
                <a:latin typeface="Times New Roman" charset="0"/>
                <a:ea typeface="+mn-ea"/>
              </a:rPr>
              <a:t>Check water temperature, pressure, and sanitizing levels. Take appropriate corrective action if necessary. Use heat tape or test strips to monitor the temperature of the sanitizing rinse or use a maximum registering thermometer.</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ea typeface="+mn-ea"/>
              </a:rPr>
              <a:t>Instructor Notes:</a:t>
            </a:r>
          </a:p>
          <a:p>
            <a:pPr>
              <a:defRPr/>
            </a:pPr>
            <a:r>
              <a:rPr lang="en-US" dirty="0">
                <a:latin typeface="+mn-lt"/>
                <a:ea typeface="+mn-ea"/>
              </a:rPr>
              <a:t>Operations using high-temperature dishwashing machines must provide staff with an easy and quick way to measure the surface temperatures of items being sanitized. </a:t>
            </a:r>
          </a:p>
          <a:p>
            <a:pPr>
              <a:defRPr/>
            </a:pPr>
            <a:r>
              <a:rPr lang="en-US" dirty="0">
                <a:latin typeface="+mn-lt"/>
                <a:ea typeface="+mn-ea"/>
              </a:rPr>
              <a:t>The method used must provide an irreversible record of the highest temperature reached during the sanitizing rinse. This ensures that the dishwasher can reach correct sanitizing temperatures during operation. </a:t>
            </a:r>
          </a:p>
          <a:p>
            <a:pPr>
              <a:defRPr/>
            </a:pPr>
            <a:r>
              <a:rPr lang="en-US" dirty="0">
                <a:latin typeface="+mn-lt"/>
                <a:ea typeface="+mn-ea"/>
              </a:rPr>
              <a:t>Maximum registering thermometers or heat sensitive tape are good tools for checking temperatures.</a:t>
            </a:r>
            <a:endParaRPr lang="en-US" dirty="0">
              <a:ea typeface="+mn-ea"/>
            </a:endParaRPr>
          </a:p>
        </p:txBody>
      </p:sp>
      <p:sp>
        <p:nvSpPr>
          <p:cNvPr id="73933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8F483290-6813-0345-B501-81B06AE8CA0C}" type="slidenum">
              <a:rPr lang="en-US">
                <a:solidFill>
                  <a:prstClr val="black"/>
                </a:solidFill>
                <a:latin typeface="Arial" charset="0"/>
              </a:rPr>
              <a:pPr/>
              <a:t>97</a:t>
            </a:fld>
            <a:endParaRPr lang="en-US" dirty="0">
              <a:solidFill>
                <a:prstClr val="black"/>
              </a:solidFill>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13321897-F823-A748-AC23-92921E65D659}" type="slidenum">
              <a:rPr lang="en-US">
                <a:solidFill>
                  <a:prstClr val="black"/>
                </a:solidFill>
                <a:latin typeface="Arial" charset="0"/>
                <a:ea typeface="ＭＳ Ｐゴシック" charset="0"/>
                <a:cs typeface="ＭＳ Ｐゴシック" charset="0"/>
              </a:rPr>
              <a:pPr/>
              <a:t>98</a:t>
            </a:fld>
            <a:endParaRPr lang="en-US" dirty="0">
              <a:solidFill>
                <a:prstClr val="black"/>
              </a:solidFill>
              <a:latin typeface="Arial" charset="0"/>
              <a:ea typeface="ＭＳ Ｐゴシック" charset="0"/>
              <a:cs typeface="ＭＳ Ｐゴシック" charset="0"/>
            </a:endParaRPr>
          </a:p>
        </p:txBody>
      </p:sp>
      <p:sp>
        <p:nvSpPr>
          <p:cNvPr id="740355"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08206">
              <a:defRPr sz="1200">
                <a:solidFill>
                  <a:schemeClr val="tx1"/>
                </a:solidFill>
                <a:latin typeface="Times New Roman" charset="0"/>
                <a:ea typeface="ヒラギノ角ゴ Pro W3" charset="0"/>
              </a:defRPr>
            </a:lvl1pPr>
            <a:lvl2pPr marL="729057" indent="-280406" defTabSz="908206">
              <a:defRPr sz="1200">
                <a:solidFill>
                  <a:schemeClr val="tx1"/>
                </a:solidFill>
                <a:latin typeface="Times New Roman" charset="0"/>
                <a:ea typeface="ヒラギノ角ゴ Pro W3" charset="0"/>
              </a:defRPr>
            </a:lvl2pPr>
            <a:lvl3pPr marL="1121626" indent="-224325" defTabSz="908206">
              <a:defRPr sz="1200">
                <a:solidFill>
                  <a:schemeClr val="tx1"/>
                </a:solidFill>
                <a:latin typeface="Times New Roman" charset="0"/>
                <a:ea typeface="ヒラギノ角ゴ Pro W3" charset="0"/>
              </a:defRPr>
            </a:lvl3pPr>
            <a:lvl4pPr marL="1570276" indent="-224325" defTabSz="908206">
              <a:defRPr sz="1200">
                <a:solidFill>
                  <a:schemeClr val="tx1"/>
                </a:solidFill>
                <a:latin typeface="Times New Roman" charset="0"/>
                <a:ea typeface="ヒラギノ角ゴ Pro W3" charset="0"/>
              </a:defRPr>
            </a:lvl4pPr>
            <a:lvl5pPr marL="2018927" indent="-224325" defTabSz="908206">
              <a:defRPr sz="1200">
                <a:solidFill>
                  <a:schemeClr val="tx1"/>
                </a:solidFill>
                <a:latin typeface="Times New Roman" charset="0"/>
                <a:ea typeface="ヒラギノ角ゴ Pro W3" charset="0"/>
              </a:defRPr>
            </a:lvl5pPr>
            <a:lvl6pPr marL="246757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6pPr>
            <a:lvl7pPr marL="2916227"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7pPr>
            <a:lvl8pPr marL="336487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8pPr>
            <a:lvl9pPr marL="3813528" indent="-224325" defTabSz="908206" eaLnBrk="0" fontAlgn="base" hangingPunct="0">
              <a:spcBef>
                <a:spcPct val="30000"/>
              </a:spcBef>
              <a:spcAft>
                <a:spcPct val="0"/>
              </a:spcAft>
              <a:defRPr sz="1200">
                <a:solidFill>
                  <a:schemeClr val="tx1"/>
                </a:solidFill>
                <a:latin typeface="Times New Roman" charset="0"/>
                <a:ea typeface="ヒラギノ角ゴ Pro W3" charset="0"/>
              </a:defRPr>
            </a:lvl9pPr>
          </a:lstStyle>
          <a:p>
            <a:fld id="{ADB87A93-E292-5541-8FEB-DE7A73465696}" type="slidenum">
              <a:rPr lang="en-US">
                <a:solidFill>
                  <a:prstClr val="black"/>
                </a:solidFill>
                <a:latin typeface="Arial" charset="0"/>
                <a:ea typeface="ＭＳ Ｐゴシック" charset="0"/>
                <a:cs typeface="ＭＳ Ｐゴシック" charset="0"/>
              </a:rPr>
              <a:pPr/>
              <a:t>99</a:t>
            </a:fld>
            <a:endParaRPr lang="en-US" dirty="0">
              <a:solidFill>
                <a:prstClr val="black"/>
              </a:solidFill>
              <a:latin typeface="Arial" charset="0"/>
              <a:ea typeface="ＭＳ Ｐゴシック" charset="0"/>
              <a:cs typeface="ＭＳ Ｐゴシック" charset="0"/>
            </a:endParaRPr>
          </a:p>
        </p:txBody>
      </p:sp>
      <p:sp>
        <p:nvSpPr>
          <p:cNvPr id="741379" name="Rectangle 2"/>
          <p:cNvSpPr>
            <a:spLocks noGrp="1" noRot="1" noChangeAspect="1" noChangeArrowheads="1" noTextEdit="1"/>
          </p:cNvSpPr>
          <p:nvPr>
            <p:ph type="sldImg"/>
          </p:nvPr>
        </p:nvSpPr>
        <p:spPr>
          <a:xfrm>
            <a:off x="1144588" y="685800"/>
            <a:ext cx="4572000" cy="3429000"/>
          </a:xfrm>
          <a:ln/>
        </p:spPr>
      </p:sp>
      <p:sp>
        <p:nvSpPr>
          <p:cNvPr id="564228" name="Rectangle 3"/>
          <p:cNvSpPr>
            <a:spLocks noGrp="1" noChangeArrowheads="1"/>
          </p:cNvSpPr>
          <p:nvPr>
            <p:ph type="body" idx="1"/>
          </p:nvPr>
        </p:nvSpPr>
        <p:spPr>
          <a:xfrm>
            <a:off x="745435" y="4459574"/>
            <a:ext cx="5590761" cy="4047344"/>
          </a:xfrm>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1821" tIns="45910" rIns="91821" bIns="45910"/>
          <a:lstStyle/>
          <a:p>
            <a:pPr eaLnBrk="1" hangingPunct="1"/>
            <a:r>
              <a:rPr lang="en-US" b="1" dirty="0">
                <a:latin typeface="Times New Roman" charset="0"/>
              </a:rPr>
              <a:t>Instructor Notes</a:t>
            </a:r>
          </a:p>
          <a:p>
            <a:pPr eaLnBrk="1" hangingPunct="1">
              <a:buFontTx/>
              <a:buChar char="•"/>
            </a:pPr>
            <a:r>
              <a:rPr lang="en-US" dirty="0">
                <a:latin typeface="Times New Roman" charset="0"/>
              </a:rPr>
              <a:t>Step 1: Rinse, scrape, or soak items before washing them. If items are being soaked in the first sink, change the solution when food bits start to build up or the suds are gone. Do not soak wood surfaces in detergent solutions.</a:t>
            </a:r>
          </a:p>
          <a:p>
            <a:pPr eaLnBrk="1" hangingPunct="1">
              <a:buFontTx/>
              <a:buChar char="•"/>
            </a:pPr>
            <a:r>
              <a:rPr lang="en-US" dirty="0">
                <a:latin typeface="Times New Roman" charset="0"/>
              </a:rPr>
              <a:t>Step 2: Wash items in the first sink. Use a brush, cloth towel, or nylon scrub pad to loosen dirt. Change the water and detergent when the suds are gone or the water is dirty.</a:t>
            </a:r>
          </a:p>
          <a:p>
            <a:pPr eaLnBrk="1" hangingPunct="1">
              <a:buFontTx/>
              <a:buChar char="•"/>
            </a:pPr>
            <a:r>
              <a:rPr lang="en-US" dirty="0">
                <a:latin typeface="Times New Roman" charset="0"/>
              </a:rPr>
              <a:t>Step 3: Rinse items in the second sink. Spray the items with water or dip them in it. Make sure you remove all traces of food and detergent from the items being rinsed. If dipping the items, change the rinse water when it becomes dirty or full of suds.</a:t>
            </a:r>
          </a:p>
          <a:p>
            <a:pPr eaLnBrk="1" hangingPunct="1">
              <a:buFontTx/>
              <a:buChar char="•"/>
            </a:pPr>
            <a:r>
              <a:rPr lang="en-US" dirty="0">
                <a:latin typeface="Times New Roman" charset="0"/>
              </a:rPr>
              <a:t>Step 4:Sanitize items in the third sink. Change the sanitizing solution when the temperature of the water or the sanitizer concentration falls below requirements. Never rinse items after sanitizing them. This could contaminate their surfaces. The only exception to this rule is when you are washing items in a dishwasher that can safely rinse items after they have been sanitized.</a:t>
            </a:r>
          </a:p>
          <a:p>
            <a:pPr eaLnBrk="1" hangingPunct="1">
              <a:buFontTx/>
              <a:buChar char="•"/>
            </a:pPr>
            <a:r>
              <a:rPr lang="en-US" dirty="0">
                <a:latin typeface="Times New Roman" charset="0"/>
              </a:rPr>
              <a:t>Step 5: Air-dry items on a clean and sanitized surface. Place items upside down so they will drain.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5" y="1357313"/>
            <a:ext cx="53149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1750" y="3814763"/>
            <a:ext cx="53054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592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62075"/>
            <a:ext cx="38623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9925" y="2106613"/>
            <a:ext cx="178117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2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2550"/>
            <a:ext cx="3857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43375" y="2106613"/>
            <a:ext cx="40989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9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1357313"/>
            <a:ext cx="5321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1"/>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8900"/>
            <a:ext cx="3856037"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3850" y="2106613"/>
            <a:ext cx="290195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66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1357313"/>
            <a:ext cx="53197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2388"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8450" y="2100263"/>
            <a:ext cx="28241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22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7350" y="2098675"/>
            <a:ext cx="34829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88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78300" y="2109788"/>
            <a:ext cx="4175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2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 y="1355725"/>
            <a:ext cx="38671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06863" y="2106613"/>
            <a:ext cx="30670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540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9DDC"/>
              </a:buClr>
              <a:defRPr/>
            </a:lvl2pPr>
            <a:lvl3pPr>
              <a:buClr>
                <a:srgbClr val="009DDC"/>
              </a:buClr>
              <a:defRPr/>
            </a:lvl3pPr>
            <a:lvl4pPr>
              <a:buClr>
                <a:srgbClr val="009DDC"/>
              </a:buClr>
              <a:defRPr/>
            </a:lvl4pPr>
            <a:lvl5pPr>
              <a:buClr>
                <a:srgbClr val="009DD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9ABA70D-E27E-234F-87B6-729779E0AC2B}" type="slidenum">
              <a:rPr lang="en-US"/>
              <a:pPr/>
              <a:t>‹#›</a:t>
            </a:fld>
            <a:endParaRPr lang="en-US" dirty="0"/>
          </a:p>
        </p:txBody>
      </p:sp>
    </p:spTree>
    <p:extLst>
      <p:ext uri="{BB962C8B-B14F-4D97-AF65-F5344CB8AC3E}">
        <p14:creationId xmlns:p14="http://schemas.microsoft.com/office/powerpoint/2010/main" val="202394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B4CE7D76-62EF-1043-AE61-356B6F0072E6}" type="slidenum">
              <a:rPr lang="en-US"/>
              <a:pPr/>
              <a:t>‹#›</a:t>
            </a:fld>
            <a:endParaRPr lang="en-US" dirty="0"/>
          </a:p>
        </p:txBody>
      </p:sp>
    </p:spTree>
    <p:extLst>
      <p:ext uri="{BB962C8B-B14F-4D97-AF65-F5344CB8AC3E}">
        <p14:creationId xmlns:p14="http://schemas.microsoft.com/office/powerpoint/2010/main" val="99383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4DDEA1A8-ED94-FB45-A5DE-E450495E86A9}" type="slidenum">
              <a:rPr lang="en-US"/>
              <a:pPr/>
              <a:t>‹#›</a:t>
            </a:fld>
            <a:endParaRPr lang="en-US" dirty="0"/>
          </a:p>
        </p:txBody>
      </p:sp>
    </p:spTree>
    <p:extLst>
      <p:ext uri="{BB962C8B-B14F-4D97-AF65-F5344CB8AC3E}">
        <p14:creationId xmlns:p14="http://schemas.microsoft.com/office/powerpoint/2010/main" val="106153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fld id="{4BAF7536-E73E-B646-B165-2ECA376BBF46}" type="slidenum">
              <a:rPr lang="en-US"/>
              <a:pPr/>
              <a:t>‹#›</a:t>
            </a:fld>
            <a:endParaRPr lang="en-US" dirty="0"/>
          </a:p>
        </p:txBody>
      </p:sp>
    </p:spTree>
    <p:extLst>
      <p:ext uri="{BB962C8B-B14F-4D97-AF65-F5344CB8AC3E}">
        <p14:creationId xmlns:p14="http://schemas.microsoft.com/office/powerpoint/2010/main" val="333725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1357313"/>
            <a:ext cx="537845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1750" y="1357313"/>
            <a:ext cx="5307013"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1275" y="3814763"/>
            <a:ext cx="5297488"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46513"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5127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2765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97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fld id="{8C3A8E77-AC52-9048-B267-2F32DAB7C29F}" type="slidenum">
              <a:rPr lang="en-US"/>
              <a:pPr/>
              <a:t>‹#›</a:t>
            </a:fld>
            <a:endParaRPr lang="en-US" dirty="0"/>
          </a:p>
        </p:txBody>
      </p:sp>
    </p:spTree>
    <p:extLst>
      <p:ext uri="{BB962C8B-B14F-4D97-AF65-F5344CB8AC3E}">
        <p14:creationId xmlns:p14="http://schemas.microsoft.com/office/powerpoint/2010/main" val="3685626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fld id="{0FCB8F12-59C6-6449-AC80-3773B936AA4B}" type="slidenum">
              <a:rPr lang="en-US"/>
              <a:pPr/>
              <a:t>‹#›</a:t>
            </a:fld>
            <a:endParaRPr lang="en-US" dirty="0"/>
          </a:p>
        </p:txBody>
      </p:sp>
    </p:spTree>
    <p:extLst>
      <p:ext uri="{BB962C8B-B14F-4D97-AF65-F5344CB8AC3E}">
        <p14:creationId xmlns:p14="http://schemas.microsoft.com/office/powerpoint/2010/main" val="8475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D88C0E1-3D8C-6740-846A-A5DDB0F3D728}" type="slidenum">
              <a:rPr lang="en-US"/>
              <a:pPr/>
              <a:t>‹#›</a:t>
            </a:fld>
            <a:endParaRPr lang="en-US" dirty="0"/>
          </a:p>
        </p:txBody>
      </p:sp>
    </p:spTree>
    <p:extLst>
      <p:ext uri="{BB962C8B-B14F-4D97-AF65-F5344CB8AC3E}">
        <p14:creationId xmlns:p14="http://schemas.microsoft.com/office/powerpoint/2010/main" val="307516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9E401C22-AD70-4E48-9568-C57B338DB64B}" type="slidenum">
              <a:rPr lang="en-US"/>
              <a:pPr/>
              <a:t>‹#›</a:t>
            </a:fld>
            <a:endParaRPr lang="en-US" dirty="0"/>
          </a:p>
        </p:txBody>
      </p:sp>
    </p:spTree>
    <p:extLst>
      <p:ext uri="{BB962C8B-B14F-4D97-AF65-F5344CB8AC3E}">
        <p14:creationId xmlns:p14="http://schemas.microsoft.com/office/powerpoint/2010/main" val="254055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760DB70C-D1F7-4D41-80DC-4DDBE2F7009C}" type="slidenum">
              <a:rPr lang="en-US"/>
              <a:pPr/>
              <a:t>‹#›</a:t>
            </a:fld>
            <a:endParaRPr lang="en-US" dirty="0"/>
          </a:p>
        </p:txBody>
      </p:sp>
    </p:spTree>
    <p:extLst>
      <p:ext uri="{BB962C8B-B14F-4D97-AF65-F5344CB8AC3E}">
        <p14:creationId xmlns:p14="http://schemas.microsoft.com/office/powerpoint/2010/main" val="228839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5D40356-2B37-A243-9CC2-AF24D6AD8149}" type="slidenum">
              <a:rPr lang="en-US"/>
              <a:pPr/>
              <a:t>‹#›</a:t>
            </a:fld>
            <a:endParaRPr lang="en-US" dirty="0"/>
          </a:p>
        </p:txBody>
      </p:sp>
    </p:spTree>
    <p:extLst>
      <p:ext uri="{BB962C8B-B14F-4D97-AF65-F5344CB8AC3E}">
        <p14:creationId xmlns:p14="http://schemas.microsoft.com/office/powerpoint/2010/main" val="203352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fld id="{5BF6D6A3-E9B5-C64B-8EFE-BEA13912754B}" type="slidenum">
              <a:rPr lang="en-US"/>
              <a:pPr/>
              <a:t>‹#›</a:t>
            </a:fld>
            <a:endParaRPr lang="en-US" dirty="0"/>
          </a:p>
        </p:txBody>
      </p:sp>
    </p:spTree>
    <p:extLst>
      <p:ext uri="{BB962C8B-B14F-4D97-AF65-F5344CB8AC3E}">
        <p14:creationId xmlns:p14="http://schemas.microsoft.com/office/powerpoint/2010/main" val="2846458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fld id="{CF51CE6C-B18F-FB4F-9E76-1F78AACF6B4D}" type="slidenum">
              <a:rPr lang="en-US"/>
              <a:pPr/>
              <a:t>‹#›</a:t>
            </a:fld>
            <a:endParaRPr lang="en-US" dirty="0"/>
          </a:p>
        </p:txBody>
      </p:sp>
    </p:spTree>
    <p:extLst>
      <p:ext uri="{BB962C8B-B14F-4D97-AF65-F5344CB8AC3E}">
        <p14:creationId xmlns:p14="http://schemas.microsoft.com/office/powerpoint/2010/main" val="326109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fld id="{0FD0AE8E-0B84-584D-ABC2-6EF8A6B23651}" type="slidenum">
              <a:rPr lang="en-US"/>
              <a:pPr/>
              <a:t>‹#›</a:t>
            </a:fld>
            <a:endParaRPr lang="en-US" dirty="0"/>
          </a:p>
        </p:txBody>
      </p:sp>
    </p:spTree>
    <p:extLst>
      <p:ext uri="{BB962C8B-B14F-4D97-AF65-F5344CB8AC3E}">
        <p14:creationId xmlns:p14="http://schemas.microsoft.com/office/powerpoint/2010/main" val="60983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1357313"/>
            <a:ext cx="533876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6038" y="1357313"/>
            <a:ext cx="52974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4450" y="3814763"/>
            <a:ext cx="52959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90975" y="2111375"/>
            <a:ext cx="50434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52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357313"/>
            <a:ext cx="5448300"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51275" y="1357313"/>
            <a:ext cx="5291138"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5" name="Rectangle 11"/>
          <p:cNvSpPr>
            <a:spLocks noChangeArrowheads="1"/>
          </p:cNvSpPr>
          <p:nvPr/>
        </p:nvSpPr>
        <p:spPr bwMode="auto">
          <a:xfrm>
            <a:off x="3846513" y="3814763"/>
            <a:ext cx="5292725"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3" y="1357313"/>
            <a:ext cx="3856037"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37063" y="2106613"/>
            <a:ext cx="24606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96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1612"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49688" y="1357313"/>
            <a:ext cx="5292725"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7625" y="3814763"/>
            <a:ext cx="5281613"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4138"/>
            <a:ext cx="38639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9913" y="2106613"/>
            <a:ext cx="31781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91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1357313"/>
            <a:ext cx="5370513"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2863" y="1357313"/>
            <a:ext cx="53022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43338" y="3814763"/>
            <a:ext cx="5308600"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0388" y="2108200"/>
            <a:ext cx="43259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37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357313"/>
            <a:ext cx="5329238"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52863" y="3814763"/>
            <a:ext cx="52974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5725"/>
            <a:ext cx="386238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6750" y="2106613"/>
            <a:ext cx="3009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3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357313"/>
            <a:ext cx="5330825"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2388" y="1357313"/>
            <a:ext cx="5284787"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7962"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3975"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57313"/>
            <a:ext cx="386080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07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49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238" y="1357313"/>
            <a:ext cx="5341937" cy="2576512"/>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7625" y="1357313"/>
            <a:ext cx="5289550" cy="1825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4" name="Rectangle 11"/>
          <p:cNvSpPr>
            <a:spLocks noChangeArrowheads="1"/>
          </p:cNvSpPr>
          <p:nvPr/>
        </p:nvSpPr>
        <p:spPr bwMode="auto">
          <a:xfrm>
            <a:off x="3862388" y="3814763"/>
            <a:ext cx="5284787" cy="119062"/>
          </a:xfrm>
          <a:prstGeom prst="rect">
            <a:avLst/>
          </a:prstGeom>
          <a:solidFill>
            <a:srgbClr val="A0CF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sp>
        <p:nvSpPr>
          <p:cNvPr id="7" name="Rectangle 9"/>
          <p:cNvSpPr>
            <a:spLocks noChangeArrowheads="1"/>
          </p:cNvSpPr>
          <p:nvPr/>
        </p:nvSpPr>
        <p:spPr bwMode="auto">
          <a:xfrm>
            <a:off x="0" y="1588"/>
            <a:ext cx="3862388" cy="6858000"/>
          </a:xfrm>
          <a:prstGeom prst="rect">
            <a:avLst/>
          </a:prstGeom>
          <a:solidFill>
            <a:srgbClr val="1E529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spcBef>
                <a:spcPct val="0"/>
              </a:spcBef>
              <a:spcAft>
                <a:spcPct val="0"/>
              </a:spcAft>
              <a:defRPr/>
            </a:pPr>
            <a:endParaRPr lang="en-US" altLang="en-US" dirty="0" smtClean="0"/>
          </a:p>
        </p:txBody>
      </p:sp>
      <p:pic>
        <p:nvPicPr>
          <p:cNvPr id="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0" y="1355725"/>
            <a:ext cx="38671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5163" y="2106613"/>
            <a:ext cx="306228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0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headbar_0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9DD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endParaRPr lang="en-US"/>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A0CF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tint val="75000"/>
                  </a:srgbClr>
                </a:solidFill>
                <a:latin typeface="Arial" pitchFamily="34" charset="0"/>
                <a:ea typeface="+mn-ea"/>
                <a:cs typeface="+mn-cs"/>
              </a:defRPr>
            </a:lvl1pPr>
          </a:lstStyle>
          <a:p>
            <a:pPr fontAlgn="base">
              <a:spcBef>
                <a:spcPct val="0"/>
              </a:spcBef>
              <a:spcAft>
                <a:spcPct val="0"/>
              </a:spcAft>
              <a:defRPr/>
            </a:pPr>
            <a:endParaRPr lang="en-US" b="1"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0CF67"/>
                </a:solidFill>
                <a:latin typeface="Arial Narrow" charset="0"/>
              </a:defRPr>
            </a:lvl1pPr>
          </a:lstStyle>
          <a:p>
            <a:pPr fontAlgn="base">
              <a:spcBef>
                <a:spcPct val="0"/>
              </a:spcBef>
              <a:spcAft>
                <a:spcPct val="0"/>
              </a:spcAft>
            </a:pPr>
            <a:fld id="{D016738F-D4C1-934A-93F8-0AAF53DEA23D}" type="slidenum">
              <a:rPr lang="en-US" b="1"/>
              <a:pPr fontAlgn="base">
                <a:spcBef>
                  <a:spcPct val="0"/>
                </a:spcBef>
                <a:spcAft>
                  <a:spcPct val="0"/>
                </a:spcAft>
              </a:pPr>
              <a:t>‹#›</a:t>
            </a:fld>
            <a:endParaRPr lang="en-US" b="1" dirty="0"/>
          </a:p>
        </p:txBody>
      </p:sp>
      <p:pic>
        <p:nvPicPr>
          <p:cNvPr id="12" name="Picture 3"/>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169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11.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12.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17.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1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2.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3.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24.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6.xml"/><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0.xml"/><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31.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32.xml"/><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3.xml"/><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34.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35.xml"/><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36.xml"/><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8.xml"/><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0.xml"/><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41.xml"/><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2.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43.xml"/><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44.xml"/><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4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58.xml"/><Relationship Id="rId1" Type="http://schemas.openxmlformats.org/officeDocument/2006/relationships/slideLayout" Target="../slideLayouts/slideLayout16.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6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9.xml"/><Relationship Id="rId1" Type="http://schemas.openxmlformats.org/officeDocument/2006/relationships/slideLayout" Target="../slideLayouts/slideLayout16.xml"/><Relationship Id="rId4" Type="http://schemas.openxmlformats.org/officeDocument/2006/relationships/image" Target="../media/image95.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notesSlide" Target="../notesSlides/notesSlide90.xml"/><Relationship Id="rId1" Type="http://schemas.openxmlformats.org/officeDocument/2006/relationships/slideLayout" Target="../slideLayouts/slideLayout16.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91.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5.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96.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115.jpeg"/><Relationship Id="rId7" Type="http://schemas.openxmlformats.org/officeDocument/2006/relationships/image" Target="../media/image119.jpeg"/><Relationship Id="rId2" Type="http://schemas.openxmlformats.org/officeDocument/2006/relationships/notesSlide" Target="../notesSlides/notesSlide99.xml"/><Relationship Id="rId1" Type="http://schemas.openxmlformats.org/officeDocument/2006/relationships/slideLayout" Target="../slideLayouts/slideLayout16.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3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Refilling Returnable Take-Home Containers for Food</a:t>
            </a:r>
            <a:endParaRPr lang="en-US" dirty="0"/>
          </a:p>
        </p:txBody>
      </p:sp>
      <p:sp>
        <p:nvSpPr>
          <p:cNvPr id="4" name="Rectangle 3"/>
          <p:cNvSpPr txBox="1">
            <a:spLocks noChangeArrowheads="1"/>
          </p:cNvSpPr>
          <p:nvPr/>
        </p:nvSpPr>
        <p:spPr bwMode="auto">
          <a:xfrm>
            <a:off x="393191" y="1143000"/>
            <a:ext cx="8634921"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cs typeface="+mn-cs"/>
              </a:rPr>
              <a:t>Some jurisdictions allow the refilling of take-home food containers.</a:t>
            </a:r>
          </a:p>
          <a:p>
            <a:pPr marL="0" indent="0" eaLnBrk="1" hangingPunct="1">
              <a:defRPr/>
            </a:pPr>
            <a:r>
              <a:rPr lang="en-US" dirty="0" smtClean="0">
                <a:cs typeface="+mn-cs"/>
              </a:rPr>
              <a:t>Take-home food containers must be:</a:t>
            </a:r>
          </a:p>
          <a:p>
            <a:pPr marL="571500" lvl="1" indent="-457200" eaLnBrk="1" hangingPunct="1">
              <a:defRPr/>
            </a:pPr>
            <a:r>
              <a:rPr lang="en-US" dirty="0" smtClean="0"/>
              <a:t>Designed to be reused</a:t>
            </a:r>
          </a:p>
          <a:p>
            <a:pPr marL="571500" lvl="1" indent="-457200" eaLnBrk="1" hangingPunct="1">
              <a:defRPr/>
            </a:pPr>
            <a:r>
              <a:rPr lang="en-US" dirty="0" smtClean="0"/>
              <a:t>Cleaned and sanitized correctly</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Tree>
    <p:extLst>
      <p:ext uri="{BB962C8B-B14F-4D97-AF65-F5344CB8AC3E}">
        <p14:creationId xmlns:p14="http://schemas.microsoft.com/office/powerpoint/2010/main" val="10838465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1"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Storing Tableware and Equipment</a:t>
            </a:r>
          </a:p>
        </p:txBody>
      </p:sp>
      <p:sp>
        <p:nvSpPr>
          <p:cNvPr id="277506" name="Rectangle 3"/>
          <p:cNvSpPr>
            <a:spLocks noGrp="1" noChangeArrowheads="1"/>
          </p:cNvSpPr>
          <p:nvPr>
            <p:ph idx="1"/>
          </p:nvPr>
        </p:nvSpPr>
        <p:spPr>
          <a:xfrm>
            <a:off x="393700" y="1143000"/>
            <a:ext cx="4911725" cy="3575050"/>
          </a:xfrm>
        </p:spPr>
        <p:txBody>
          <a:bodyPr/>
          <a:lstStyle/>
          <a:p>
            <a:pPr marL="0" indent="0" eaLnBrk="1" hangingPunct="1">
              <a:defRPr/>
            </a:pPr>
            <a:r>
              <a:rPr lang="en-US" dirty="0">
                <a:cs typeface="+mn-cs"/>
              </a:rPr>
              <a:t>When storing clean and sanitized tableware and equipment:</a:t>
            </a:r>
          </a:p>
          <a:p>
            <a:pPr marL="347472" lvl="1" indent="-347472" eaLnBrk="1" hangingPunct="1">
              <a:defRPr/>
            </a:pPr>
            <a:r>
              <a:rPr lang="en-US" dirty="0"/>
              <a:t>Store them at least </a:t>
            </a:r>
            <a:r>
              <a:rPr lang="en-US" dirty="0" smtClean="0"/>
              <a:t>six inches </a:t>
            </a:r>
            <a:r>
              <a:rPr lang="en-US" dirty="0"/>
              <a:t>(15 cm) off the floor</a:t>
            </a:r>
          </a:p>
          <a:p>
            <a:pPr marL="347472" lvl="1" indent="-347472" eaLnBrk="1" hangingPunct="1">
              <a:defRPr/>
            </a:pPr>
            <a:r>
              <a:rPr lang="en-US" dirty="0"/>
              <a:t>Clean and sanitize drawers and shelves before items are stored</a:t>
            </a:r>
          </a:p>
          <a:p>
            <a:pPr marL="347472" lvl="1" indent="-347472" eaLnBrk="1" hangingPunct="1">
              <a:defRPr/>
            </a:pPr>
            <a:r>
              <a:rPr lang="en-US" dirty="0"/>
              <a:t>Store glasses and cups upside down on a clean and sanitized shelf or rack</a:t>
            </a:r>
          </a:p>
        </p:txBody>
      </p:sp>
      <p:sp>
        <p:nvSpPr>
          <p:cNvPr id="277507"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7508"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751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12-25</a:t>
            </a:r>
          </a:p>
        </p:txBody>
      </p:sp>
      <p:pic>
        <p:nvPicPr>
          <p:cNvPr id="366599" name="Picture 1" descr="6e_c10_10_silverware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478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5"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Storing Tableware and Equipment</a:t>
            </a:r>
          </a:p>
        </p:txBody>
      </p:sp>
      <p:sp>
        <p:nvSpPr>
          <p:cNvPr id="278530" name="Rectangle 3"/>
          <p:cNvSpPr>
            <a:spLocks noGrp="1" noChangeArrowheads="1"/>
          </p:cNvSpPr>
          <p:nvPr>
            <p:ph idx="1"/>
          </p:nvPr>
        </p:nvSpPr>
        <p:spPr>
          <a:xfrm>
            <a:off x="393700" y="1143000"/>
            <a:ext cx="4911725" cy="3500438"/>
          </a:xfrm>
        </p:spPr>
        <p:txBody>
          <a:bodyPr/>
          <a:lstStyle/>
          <a:p>
            <a:pPr marL="0" indent="0" eaLnBrk="1" hangingPunct="1">
              <a:defRPr/>
            </a:pPr>
            <a:r>
              <a:rPr lang="en-US" dirty="0">
                <a:cs typeface="+mn-cs"/>
              </a:rPr>
              <a:t>When storing clean and sanitized tableware and equipment: </a:t>
            </a:r>
            <a:endParaRPr lang="en-US" sz="1800" dirty="0">
              <a:cs typeface="+mn-cs"/>
            </a:endParaRPr>
          </a:p>
          <a:p>
            <a:pPr marL="347472" lvl="1" indent="-347472" eaLnBrk="1" hangingPunct="1">
              <a:defRPr/>
            </a:pPr>
            <a:r>
              <a:rPr lang="en-US" dirty="0"/>
              <a:t>Store flatware and utensils with handles up</a:t>
            </a:r>
          </a:p>
          <a:p>
            <a:pPr marL="347472" lvl="1" indent="-347472" eaLnBrk="1" hangingPunct="1">
              <a:defRPr/>
            </a:pPr>
            <a:r>
              <a:rPr lang="en-US" dirty="0"/>
              <a:t>Cover the food-contact surfaces of stationary equipment until ready for use</a:t>
            </a:r>
          </a:p>
          <a:p>
            <a:pPr marL="347472" lvl="1" indent="-347472" eaLnBrk="1" hangingPunct="1">
              <a:defRPr/>
            </a:pPr>
            <a:r>
              <a:rPr lang="en-US" dirty="0"/>
              <a:t>Clean and sanitize trays and carts used to carry clean tableware and utensils </a:t>
            </a:r>
          </a:p>
        </p:txBody>
      </p:sp>
      <p:sp>
        <p:nvSpPr>
          <p:cNvPr id="278531" name="Oval 4"/>
          <p:cNvSpPr>
            <a:spLocks noChangeArrowheads="1"/>
          </p:cNvSpPr>
          <p:nvPr/>
        </p:nvSpPr>
        <p:spPr bwMode="auto">
          <a:xfrm>
            <a:off x="5943600" y="1600200"/>
            <a:ext cx="2743200" cy="7175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8532" name="Rectangle 5"/>
          <p:cNvSpPr>
            <a:spLocks noChangeArrowheads="1"/>
          </p:cNvSpPr>
          <p:nvPr/>
        </p:nvSpPr>
        <p:spPr bwMode="auto">
          <a:xfrm>
            <a:off x="5997575" y="2806700"/>
            <a:ext cx="649288" cy="787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7853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12-26</a:t>
            </a:r>
          </a:p>
        </p:txBody>
      </p:sp>
      <p:pic>
        <p:nvPicPr>
          <p:cNvPr id="367623" name="Picture 7" descr="6e_c10_10_silverware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5579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79554" name="Rectangle 3"/>
          <p:cNvSpPr>
            <a:spLocks noGrp="1" noChangeArrowheads="1"/>
          </p:cNvSpPr>
          <p:nvPr>
            <p:ph idx="1"/>
          </p:nvPr>
        </p:nvSpPr>
        <p:spPr>
          <a:xfrm>
            <a:off x="393700" y="1143000"/>
            <a:ext cx="4911725" cy="2900363"/>
          </a:xfrm>
        </p:spPr>
        <p:txBody>
          <a:bodyPr/>
          <a:lstStyle/>
          <a:p>
            <a:pPr marL="0" indent="0" eaLnBrk="1" hangingPunct="1">
              <a:defRPr/>
            </a:pPr>
            <a:r>
              <a:rPr lang="en-US" dirty="0">
                <a:cs typeface="+mn-cs"/>
              </a:rPr>
              <a:t>When cleaning the premises:</a:t>
            </a:r>
          </a:p>
          <a:p>
            <a:pPr marL="347472" lvl="1" indent="-347472" eaLnBrk="1" hangingPunct="1">
              <a:defRPr/>
            </a:pPr>
            <a:r>
              <a:rPr lang="en-US" dirty="0"/>
              <a:t>Clean nonfood-contact surfaces regularly</a:t>
            </a:r>
          </a:p>
          <a:p>
            <a:pPr marL="694944" lvl="2" indent="-347472" eaLnBrk="1" hangingPunct="1">
              <a:defRPr/>
            </a:pPr>
            <a:r>
              <a:rPr lang="en-US" dirty="0"/>
              <a:t>Includes floors, ceilings, walls, equipment exteriors, etc.</a:t>
            </a:r>
          </a:p>
          <a:p>
            <a:pPr marL="694944" lvl="2" indent="-347472" eaLnBrk="1" hangingPunct="1">
              <a:defRPr/>
            </a:pPr>
            <a:r>
              <a:rPr lang="en-US" dirty="0"/>
              <a:t>Prevents dust, dirt, food residue and other debris from building </a:t>
            </a:r>
            <a:r>
              <a:rPr lang="en-US" dirty="0" smtClean="0"/>
              <a:t>up</a:t>
            </a:r>
            <a:endParaRPr lang="en-US" dirty="0"/>
          </a:p>
        </p:txBody>
      </p:sp>
      <p:sp>
        <p:nvSpPr>
          <p:cNvPr id="279555"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12-27</a:t>
            </a:r>
          </a:p>
        </p:txBody>
      </p:sp>
      <p:pic>
        <p:nvPicPr>
          <p:cNvPr id="368645" name="Picture 1" descr="6e_c10_12_WallWash.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31900"/>
            <a:ext cx="210026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491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13"/>
          <p:cNvSpPr>
            <a:spLocks noGrp="1" noChangeArrowheads="1"/>
          </p:cNvSpPr>
          <p:nvPr>
            <p:ph type="title"/>
          </p:nvPr>
        </p:nvSpPr>
        <p:spPr>
          <a:xfrm>
            <a:off x="393700" y="158750"/>
            <a:ext cx="8240713"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80578" name="Rectangle 3"/>
          <p:cNvSpPr>
            <a:spLocks noGrp="1" noChangeArrowheads="1"/>
          </p:cNvSpPr>
          <p:nvPr>
            <p:ph idx="1"/>
          </p:nvPr>
        </p:nvSpPr>
        <p:spPr>
          <a:xfrm>
            <a:off x="393700" y="1143000"/>
            <a:ext cx="7950200" cy="4168775"/>
          </a:xfrm>
        </p:spPr>
        <p:txBody>
          <a:bodyPr/>
          <a:lstStyle/>
          <a:p>
            <a:pPr marL="0" indent="0" eaLnBrk="1" hangingPunct="1">
              <a:defRPr/>
            </a:pPr>
            <a:r>
              <a:rPr lang="en-US" dirty="0">
                <a:cs typeface="+mn-cs"/>
              </a:rPr>
              <a:t>Cleaning up after people who get sick:</a:t>
            </a:r>
          </a:p>
          <a:p>
            <a:pPr marL="347472" lvl="1" indent="-347472" eaLnBrk="1" hangingPunct="1">
              <a:defRPr/>
            </a:pPr>
            <a:r>
              <a:rPr lang="en-US" dirty="0"/>
              <a:t>Diarrhea and vomit in the </a:t>
            </a:r>
            <a:r>
              <a:rPr lang="en-US" dirty="0" smtClean="0"/>
              <a:t>operation </a:t>
            </a:r>
            <a:r>
              <a:rPr lang="en-US" dirty="0"/>
              <a:t>must be cleaned up </a:t>
            </a:r>
            <a:r>
              <a:rPr lang="en-US" dirty="0" smtClean="0"/>
              <a:t>correctly</a:t>
            </a:r>
            <a:endParaRPr lang="en-US" dirty="0"/>
          </a:p>
          <a:p>
            <a:pPr marL="694944" lvl="2" indent="-347472" eaLnBrk="1" hangingPunct="1">
              <a:defRPr/>
            </a:pPr>
            <a:r>
              <a:rPr lang="en-US" dirty="0"/>
              <a:t>It can carry Norovirus, which is highly </a:t>
            </a:r>
            <a:r>
              <a:rPr lang="en-US" dirty="0" smtClean="0"/>
              <a:t>contagious </a:t>
            </a:r>
            <a:endParaRPr lang="en-US" dirty="0"/>
          </a:p>
          <a:p>
            <a:pPr marL="347472" lvl="1" indent="-347472" eaLnBrk="1" hangingPunct="1">
              <a:defRPr/>
            </a:pPr>
            <a:r>
              <a:rPr lang="en-US" dirty="0"/>
              <a:t>Correct cleanup can prevent food from becoming contaminated and keep others from getting </a:t>
            </a:r>
            <a:r>
              <a:rPr lang="en-US" dirty="0" smtClean="0"/>
              <a:t>sick</a:t>
            </a:r>
          </a:p>
          <a:p>
            <a:pPr marL="347472" lvl="1" indent="-347472" eaLnBrk="1" hangingPunct="1">
              <a:defRPr/>
            </a:pPr>
            <a:r>
              <a:rPr lang="en-US" dirty="0" smtClean="0">
                <a:solidFill>
                  <a:schemeClr val="tx1"/>
                </a:solidFill>
              </a:rPr>
              <a:t>Check with your local regulatory authority regarding requirements for cleaning up vomit and diarrhea. A written cleanup plan may be required.</a:t>
            </a:r>
            <a:endParaRPr lang="en-US" dirty="0">
              <a:solidFill>
                <a:schemeClr val="tx1"/>
              </a:solidFill>
            </a:endParaRPr>
          </a:p>
        </p:txBody>
      </p:sp>
      <p:sp>
        <p:nvSpPr>
          <p:cNvPr id="28057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12-28</a:t>
            </a:r>
          </a:p>
        </p:txBody>
      </p:sp>
    </p:spTree>
    <p:extLst>
      <p:ext uri="{BB962C8B-B14F-4D97-AF65-F5344CB8AC3E}">
        <p14:creationId xmlns:p14="http://schemas.microsoft.com/office/powerpoint/2010/main" val="28303656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81602" name="Rectangle 3"/>
          <p:cNvSpPr>
            <a:spLocks noGrp="1" noChangeArrowheads="1"/>
          </p:cNvSpPr>
          <p:nvPr>
            <p:ph idx="1"/>
          </p:nvPr>
        </p:nvSpPr>
        <p:spPr>
          <a:xfrm>
            <a:off x="393700" y="1143000"/>
            <a:ext cx="7140575" cy="4989513"/>
          </a:xfrm>
        </p:spPr>
        <p:txBody>
          <a:bodyPr/>
          <a:lstStyle/>
          <a:p>
            <a:pPr marL="0" indent="0" eaLnBrk="1" hangingPunct="1">
              <a:defRPr/>
            </a:pPr>
            <a:r>
              <a:rPr lang="en-US" dirty="0">
                <a:cs typeface="+mn-cs"/>
              </a:rPr>
              <a:t>Consider the following when developing a plan for cleaning up vomit and diarrhea:</a:t>
            </a:r>
            <a:endParaRPr lang="en-US" i="1" dirty="0">
              <a:cs typeface="+mn-cs"/>
            </a:endParaRPr>
          </a:p>
          <a:p>
            <a:pPr marL="347472" lvl="1" indent="-347472" eaLnBrk="1" hangingPunct="1">
              <a:defRPr/>
            </a:pPr>
            <a:r>
              <a:rPr lang="en-US" dirty="0"/>
              <a:t>How you will contain liquid and airborne substances, and remove them from the operation</a:t>
            </a:r>
          </a:p>
          <a:p>
            <a:pPr marL="347472" lvl="1" indent="-347472" eaLnBrk="1" hangingPunct="1">
              <a:defRPr/>
            </a:pPr>
            <a:r>
              <a:rPr lang="en-US" dirty="0"/>
              <a:t>How you will clean, sanitize, and disinfect surfaces</a:t>
            </a:r>
          </a:p>
          <a:p>
            <a:pPr marL="347472" lvl="1" indent="-347472" eaLnBrk="1" hangingPunct="1">
              <a:defRPr/>
            </a:pPr>
            <a:r>
              <a:rPr lang="en-US" dirty="0"/>
              <a:t>When to throw away food that may have been contaminated</a:t>
            </a:r>
          </a:p>
          <a:p>
            <a:pPr marL="347472" lvl="1" indent="-347472" eaLnBrk="1" hangingPunct="1">
              <a:defRPr/>
            </a:pPr>
            <a:r>
              <a:rPr lang="en-US" dirty="0"/>
              <a:t>What equipment is needed to clean up these substances, and how it will be cleaned and disinfected after use</a:t>
            </a:r>
          </a:p>
          <a:p>
            <a:pPr marL="347472" lvl="1" indent="-347472" eaLnBrk="1" hangingPunct="1">
              <a:defRPr/>
            </a:pPr>
            <a:r>
              <a:rPr lang="en-US" dirty="0"/>
              <a:t>When a food handler must wear personal protective equipment</a:t>
            </a:r>
          </a:p>
        </p:txBody>
      </p:sp>
      <p:sp>
        <p:nvSpPr>
          <p:cNvPr id="281603"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12-29</a:t>
            </a:r>
          </a:p>
        </p:txBody>
      </p:sp>
    </p:spTree>
    <p:extLst>
      <p:ext uri="{BB962C8B-B14F-4D97-AF65-F5344CB8AC3E}">
        <p14:creationId xmlns:p14="http://schemas.microsoft.com/office/powerpoint/2010/main" val="14577324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82626" name="Rectangle 3"/>
          <p:cNvSpPr>
            <a:spLocks noGrp="1" noChangeArrowheads="1"/>
          </p:cNvSpPr>
          <p:nvPr>
            <p:ph idx="1"/>
          </p:nvPr>
        </p:nvSpPr>
        <p:spPr>
          <a:xfrm>
            <a:off x="393700" y="1143000"/>
            <a:ext cx="7172325" cy="4875213"/>
          </a:xfrm>
        </p:spPr>
        <p:txBody>
          <a:bodyPr/>
          <a:lstStyle/>
          <a:p>
            <a:pPr marL="0" indent="0" eaLnBrk="1" hangingPunct="1">
              <a:defRPr/>
            </a:pPr>
            <a:r>
              <a:rPr lang="en-US" dirty="0">
                <a:cs typeface="+mn-cs"/>
              </a:rPr>
              <a:t>Develop a plan for cleaning up vomit and diarrhea: </a:t>
            </a:r>
            <a:endParaRPr lang="en-US" sz="1800" i="1" dirty="0">
              <a:cs typeface="+mn-cs"/>
            </a:endParaRPr>
          </a:p>
          <a:p>
            <a:pPr marL="347472" lvl="1" indent="-347472" eaLnBrk="1" hangingPunct="1">
              <a:defRPr/>
            </a:pPr>
            <a:r>
              <a:rPr lang="en-US" dirty="0"/>
              <a:t>How staff will be notified of the correct procedures for containing, cleaning, and disinfecting these substances</a:t>
            </a:r>
          </a:p>
          <a:p>
            <a:pPr marL="347472" lvl="1" indent="-347472" eaLnBrk="1" hangingPunct="1">
              <a:defRPr/>
            </a:pPr>
            <a:r>
              <a:rPr lang="en-US" dirty="0"/>
              <a:t>How to segregate contaminated areas from other areas</a:t>
            </a:r>
          </a:p>
          <a:p>
            <a:pPr marL="347472" lvl="1" indent="-347472" eaLnBrk="1" hangingPunct="1">
              <a:defRPr/>
            </a:pPr>
            <a:r>
              <a:rPr lang="en-US" dirty="0"/>
              <a:t>When staff must be restricted from working with or around food or excluded from working in the operation</a:t>
            </a:r>
          </a:p>
          <a:p>
            <a:pPr marL="347472" lvl="1" indent="-347472" eaLnBrk="1" hangingPunct="1">
              <a:defRPr/>
            </a:pPr>
            <a:r>
              <a:rPr lang="en-US" dirty="0"/>
              <a:t>How sick customers will be quickly removed from the operation</a:t>
            </a:r>
          </a:p>
          <a:p>
            <a:pPr marL="347472" lvl="1" indent="-347472" eaLnBrk="1" hangingPunct="1">
              <a:defRPr/>
            </a:pPr>
            <a:r>
              <a:rPr lang="en-US" dirty="0"/>
              <a:t>How the cleaning plan will be implemented</a:t>
            </a:r>
          </a:p>
        </p:txBody>
      </p:sp>
      <p:sp>
        <p:nvSpPr>
          <p:cNvPr id="282627"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12-30</a:t>
            </a:r>
          </a:p>
        </p:txBody>
      </p:sp>
    </p:spTree>
    <p:extLst>
      <p:ext uri="{BB962C8B-B14F-4D97-AF65-F5344CB8AC3E}">
        <p14:creationId xmlns:p14="http://schemas.microsoft.com/office/powerpoint/2010/main" val="42241920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83650" name="Rectangle 3"/>
          <p:cNvSpPr>
            <a:spLocks noGrp="1" noChangeArrowheads="1"/>
          </p:cNvSpPr>
          <p:nvPr>
            <p:ph idx="1"/>
          </p:nvPr>
        </p:nvSpPr>
        <p:spPr>
          <a:xfrm>
            <a:off x="393700" y="1143000"/>
            <a:ext cx="5408613" cy="4979988"/>
          </a:xfrm>
        </p:spPr>
        <p:txBody>
          <a:bodyPr/>
          <a:lstStyle/>
          <a:p>
            <a:pPr marL="0" indent="0" eaLnBrk="1" hangingPunct="1">
              <a:defRPr/>
            </a:pPr>
            <a:r>
              <a:rPr lang="en-US" dirty="0">
                <a:cs typeface="+mn-cs"/>
              </a:rPr>
              <a:t>Storing </a:t>
            </a:r>
            <a:r>
              <a:rPr lang="en-US" dirty="0" smtClean="0">
                <a:cs typeface="+mn-cs"/>
              </a:rPr>
              <a:t>cleaning tools </a:t>
            </a:r>
            <a:r>
              <a:rPr lang="en-US" dirty="0">
                <a:cs typeface="+mn-cs"/>
              </a:rPr>
              <a:t>and </a:t>
            </a:r>
            <a:r>
              <a:rPr lang="en-US" dirty="0" smtClean="0">
                <a:cs typeface="+mn-cs"/>
              </a:rPr>
              <a:t>chemicals:</a:t>
            </a:r>
            <a:endParaRPr lang="en-US" dirty="0">
              <a:cs typeface="+mn-cs"/>
            </a:endParaRPr>
          </a:p>
          <a:p>
            <a:pPr marL="347472" lvl="1" indent="-347472" eaLnBrk="1" hangingPunct="1">
              <a:defRPr/>
            </a:pPr>
            <a:r>
              <a:rPr lang="en-US" dirty="0"/>
              <a:t>Place in a separate area away from food and prep areas</a:t>
            </a:r>
          </a:p>
          <a:p>
            <a:pPr marL="0" indent="0" eaLnBrk="1" hangingPunct="1">
              <a:defRPr/>
            </a:pPr>
            <a:r>
              <a:rPr lang="en-US" dirty="0">
                <a:cs typeface="+mn-cs"/>
              </a:rPr>
              <a:t>The storage area should have:</a:t>
            </a:r>
          </a:p>
          <a:p>
            <a:pPr marL="347472" lvl="1" indent="-347472" eaLnBrk="1" hangingPunct="1">
              <a:defRPr/>
            </a:pPr>
            <a:r>
              <a:rPr lang="en-US" dirty="0"/>
              <a:t>Good lighting so chemicals can be easily seen</a:t>
            </a:r>
          </a:p>
          <a:p>
            <a:pPr marL="347472" lvl="1" indent="-347472" eaLnBrk="1" hangingPunct="1">
              <a:defRPr/>
            </a:pPr>
            <a:r>
              <a:rPr lang="en-US" dirty="0"/>
              <a:t>Hooks for hanging cleaning tools</a:t>
            </a:r>
          </a:p>
          <a:p>
            <a:pPr marL="347472" lvl="1" indent="-347472" eaLnBrk="1" hangingPunct="1">
              <a:defRPr/>
            </a:pPr>
            <a:r>
              <a:rPr lang="en-US" dirty="0" smtClean="0"/>
              <a:t>Utility </a:t>
            </a:r>
            <a:r>
              <a:rPr lang="en-US" dirty="0"/>
              <a:t>sink for filling buckets and washing cleaning tools </a:t>
            </a:r>
          </a:p>
          <a:p>
            <a:pPr marL="347472" lvl="1" indent="-347472" eaLnBrk="1" hangingPunct="1">
              <a:defRPr/>
            </a:pPr>
            <a:r>
              <a:rPr lang="en-US" dirty="0"/>
              <a:t>Floor drain for dumping dirty </a:t>
            </a:r>
            <a:r>
              <a:rPr lang="en-US" dirty="0" smtClean="0"/>
              <a:t>water</a:t>
            </a:r>
            <a:endParaRPr lang="en-US" dirty="0"/>
          </a:p>
        </p:txBody>
      </p:sp>
      <p:sp>
        <p:nvSpPr>
          <p:cNvPr id="283651" name="Rectangle 4"/>
          <p:cNvSpPr>
            <a:spLocks noChangeArrowheads="1"/>
          </p:cNvSpPr>
          <p:nvPr/>
        </p:nvSpPr>
        <p:spPr bwMode="auto">
          <a:xfrm>
            <a:off x="7027863" y="1698625"/>
            <a:ext cx="1414462" cy="184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836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12-31</a:t>
            </a:r>
          </a:p>
        </p:txBody>
      </p:sp>
      <p:pic>
        <p:nvPicPr>
          <p:cNvPr id="372742" name="Picture 1" descr="6e_c10_13_MopSin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8139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title"/>
          </p:nvPr>
        </p:nvSpPr>
        <p:spPr>
          <a:xfrm>
            <a:off x="393700" y="158750"/>
            <a:ext cx="8307388" cy="519113"/>
          </a:xfrm>
        </p:spPr>
        <p:txBody>
          <a:bodyPr/>
          <a:lstStyle/>
          <a:p>
            <a:pPr eaLnBrk="1" hangingPunct="1">
              <a:defRPr/>
            </a:pPr>
            <a:r>
              <a:rPr lang="en-US" dirty="0">
                <a:cs typeface="+mj-cs"/>
              </a:rPr>
              <a:t>Cleaning </a:t>
            </a:r>
            <a:r>
              <a:rPr lang="en-US" dirty="0" smtClean="0">
                <a:cs typeface="+mj-cs"/>
              </a:rPr>
              <a:t>the Premises</a:t>
            </a:r>
            <a:endParaRPr lang="en-US" dirty="0">
              <a:cs typeface="+mj-cs"/>
            </a:endParaRPr>
          </a:p>
        </p:txBody>
      </p:sp>
      <p:sp>
        <p:nvSpPr>
          <p:cNvPr id="284674" name="Rectangle 3"/>
          <p:cNvSpPr>
            <a:spLocks noGrp="1" noChangeArrowheads="1"/>
          </p:cNvSpPr>
          <p:nvPr>
            <p:ph idx="1"/>
          </p:nvPr>
        </p:nvSpPr>
        <p:spPr>
          <a:xfrm>
            <a:off x="393700" y="1143000"/>
            <a:ext cx="5051425" cy="4229100"/>
          </a:xfrm>
        </p:spPr>
        <p:txBody>
          <a:bodyPr/>
          <a:lstStyle/>
          <a:p>
            <a:pPr marL="0" indent="0" eaLnBrk="1" hangingPunct="1">
              <a:defRPr/>
            </a:pPr>
            <a:r>
              <a:rPr lang="en-US" dirty="0" smtClean="0">
                <a:solidFill>
                  <a:srgbClr val="D22002"/>
                </a:solidFill>
                <a:cs typeface="+mn-cs"/>
              </a:rPr>
              <a:t>NEVER:</a:t>
            </a:r>
            <a:endParaRPr lang="en-US" dirty="0">
              <a:solidFill>
                <a:srgbClr val="D22002"/>
              </a:solidFill>
              <a:cs typeface="+mn-cs"/>
            </a:endParaRPr>
          </a:p>
          <a:p>
            <a:pPr marL="347472" lvl="1" indent="-347472" eaLnBrk="1" hangingPunct="1">
              <a:defRPr/>
            </a:pPr>
            <a:r>
              <a:rPr lang="en-US" dirty="0"/>
              <a:t>Dump mop water or other liquid waste into toilets or urinals</a:t>
            </a:r>
          </a:p>
          <a:p>
            <a:pPr marL="347472" lvl="1" indent="-347472" eaLnBrk="1" hangingPunct="1">
              <a:defRPr/>
            </a:pPr>
            <a:r>
              <a:rPr lang="en-US" dirty="0"/>
              <a:t>Clean tools in sinks used </a:t>
            </a:r>
            <a:r>
              <a:rPr lang="en-US" dirty="0" smtClean="0"/>
              <a:t>for</a:t>
            </a:r>
            <a:endParaRPr lang="en-US" dirty="0"/>
          </a:p>
          <a:p>
            <a:pPr marL="694944" lvl="2" indent="-347472" eaLnBrk="1" hangingPunct="1">
              <a:defRPr/>
            </a:pPr>
            <a:r>
              <a:rPr lang="en-US" dirty="0"/>
              <a:t> Handwashing</a:t>
            </a:r>
          </a:p>
          <a:p>
            <a:pPr marL="694944" lvl="2" indent="-347472" eaLnBrk="1" hangingPunct="1">
              <a:defRPr/>
            </a:pPr>
            <a:r>
              <a:rPr lang="en-US" dirty="0"/>
              <a:t> Food prep</a:t>
            </a:r>
          </a:p>
          <a:p>
            <a:pPr marL="694944" lvl="2" indent="-347472" eaLnBrk="1" hangingPunct="1">
              <a:defRPr/>
            </a:pPr>
            <a:r>
              <a:rPr lang="en-US" dirty="0"/>
              <a:t> Dishwashing</a:t>
            </a:r>
          </a:p>
          <a:p>
            <a:pPr marL="1028700" lvl="2" indent="-342900" eaLnBrk="1" hangingPunct="1">
              <a:buFont typeface="Wingdings" charset="0"/>
              <a:buNone/>
              <a:defRPr/>
            </a:pPr>
            <a:endParaRPr lang="en-US" dirty="0"/>
          </a:p>
        </p:txBody>
      </p:sp>
      <p:pic>
        <p:nvPicPr>
          <p:cNvPr id="373764" name="Picture 4" descr="nra201_resiz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12-32</a:t>
            </a:r>
          </a:p>
        </p:txBody>
      </p:sp>
    </p:spTree>
    <p:extLst>
      <p:ext uri="{BB962C8B-B14F-4D97-AF65-F5344CB8AC3E}">
        <p14:creationId xmlns:p14="http://schemas.microsoft.com/office/powerpoint/2010/main" val="11902326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Using Foodservice Chemicals</a:t>
            </a:r>
          </a:p>
        </p:txBody>
      </p:sp>
      <p:sp>
        <p:nvSpPr>
          <p:cNvPr id="285698" name="Rectangle 3"/>
          <p:cNvSpPr>
            <a:spLocks noGrp="1" noChangeArrowheads="1"/>
          </p:cNvSpPr>
          <p:nvPr>
            <p:ph idx="1"/>
          </p:nvPr>
        </p:nvSpPr>
        <p:spPr>
          <a:xfrm>
            <a:off x="393700" y="1143000"/>
            <a:ext cx="5545138" cy="4602163"/>
          </a:xfrm>
        </p:spPr>
        <p:txBody>
          <a:bodyPr/>
          <a:lstStyle/>
          <a:p>
            <a:pPr marL="0" indent="0" eaLnBrk="1" hangingPunct="1">
              <a:defRPr/>
            </a:pPr>
            <a:r>
              <a:rPr lang="en-US" dirty="0" smtClean="0">
                <a:cs typeface="+mn-cs"/>
              </a:rPr>
              <a:t>Chemicals:</a:t>
            </a:r>
            <a:endParaRPr lang="en-US" dirty="0">
              <a:cs typeface="+mn-cs"/>
            </a:endParaRPr>
          </a:p>
          <a:p>
            <a:pPr marL="347472" lvl="1" indent="-347472" eaLnBrk="1" hangingPunct="1">
              <a:defRPr/>
            </a:pPr>
            <a:r>
              <a:rPr lang="en-US" dirty="0"/>
              <a:t>Only purchase those approved for use in foodservice operations</a:t>
            </a:r>
          </a:p>
          <a:p>
            <a:pPr marL="347472" lvl="1" indent="-347472" eaLnBrk="1" hangingPunct="1">
              <a:defRPr/>
            </a:pPr>
            <a:r>
              <a:rPr lang="en-US" dirty="0"/>
              <a:t>Store them in their original containers away </a:t>
            </a:r>
            <a:r>
              <a:rPr lang="en-US" dirty="0" smtClean="0"/>
              <a:t/>
            </a:r>
            <a:br>
              <a:rPr lang="en-US" dirty="0" smtClean="0"/>
            </a:br>
            <a:r>
              <a:rPr lang="en-US" dirty="0" smtClean="0"/>
              <a:t>from </a:t>
            </a:r>
            <a:r>
              <a:rPr lang="en-US" dirty="0"/>
              <a:t>food and food-prep areas</a:t>
            </a:r>
          </a:p>
          <a:p>
            <a:pPr marL="347472" lvl="1" indent="-347472" eaLnBrk="1" hangingPunct="1">
              <a:defRPr/>
            </a:pPr>
            <a:r>
              <a:rPr lang="en-US" dirty="0"/>
              <a:t>If transferring them to a new container, label </a:t>
            </a:r>
            <a:r>
              <a:rPr lang="en-US" dirty="0" smtClean="0"/>
              <a:t/>
            </a:r>
            <a:br>
              <a:rPr lang="en-US" dirty="0" smtClean="0"/>
            </a:br>
            <a:r>
              <a:rPr lang="en-US" dirty="0" smtClean="0"/>
              <a:t>it </a:t>
            </a:r>
            <a:r>
              <a:rPr lang="en-US" dirty="0"/>
              <a:t>with the common name of the chemical</a:t>
            </a:r>
          </a:p>
        </p:txBody>
      </p:sp>
      <p:sp>
        <p:nvSpPr>
          <p:cNvPr id="28569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12-33</a:t>
            </a:r>
          </a:p>
        </p:txBody>
      </p:sp>
      <p:pic>
        <p:nvPicPr>
          <p:cNvPr id="374789" name="Picture 1" descr="6e_c10_14_chemroom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8127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5" name="Rectangle 10"/>
          <p:cNvSpPr>
            <a:spLocks noGrp="1" noChangeArrowheads="1"/>
          </p:cNvSpPr>
          <p:nvPr>
            <p:ph type="title"/>
          </p:nvPr>
        </p:nvSpPr>
        <p:spPr>
          <a:xfrm>
            <a:off x="393700" y="158750"/>
            <a:ext cx="8240713" cy="519113"/>
          </a:xfrm>
        </p:spPr>
        <p:txBody>
          <a:bodyPr/>
          <a:lstStyle/>
          <a:p>
            <a:pPr eaLnBrk="1" hangingPunct="1">
              <a:defRPr/>
            </a:pPr>
            <a:r>
              <a:rPr lang="en-US" dirty="0">
                <a:cs typeface="+mj-cs"/>
              </a:rPr>
              <a:t>Using Foodservice Chemicals</a:t>
            </a:r>
          </a:p>
        </p:txBody>
      </p:sp>
      <p:sp>
        <p:nvSpPr>
          <p:cNvPr id="286723" name="Rectangle 4"/>
          <p:cNvSpPr>
            <a:spLocks noGrp="1" noChangeArrowheads="1"/>
          </p:cNvSpPr>
          <p:nvPr>
            <p:ph idx="1"/>
          </p:nvPr>
        </p:nvSpPr>
        <p:spPr>
          <a:xfrm>
            <a:off x="393700" y="1143000"/>
            <a:ext cx="4981575" cy="4914900"/>
          </a:xfrm>
        </p:spPr>
        <p:txBody>
          <a:bodyPr/>
          <a:lstStyle/>
          <a:p>
            <a:pPr marL="0" indent="0" eaLnBrk="1" hangingPunct="1">
              <a:defRPr/>
            </a:pPr>
            <a:r>
              <a:rPr lang="en-US" dirty="0" smtClean="0">
                <a:cs typeface="+mn-cs"/>
              </a:rPr>
              <a:t>Chemicals:</a:t>
            </a:r>
            <a:endParaRPr lang="en-US" sz="1800" i="1" dirty="0">
              <a:cs typeface="+mn-cs"/>
            </a:endParaRPr>
          </a:p>
          <a:p>
            <a:pPr marL="347472" lvl="1" indent="-347472" eaLnBrk="1" hangingPunct="1">
              <a:defRPr/>
            </a:pPr>
            <a:r>
              <a:rPr lang="en-US" dirty="0"/>
              <a:t>Keep MSDS for each chemical</a:t>
            </a:r>
          </a:p>
          <a:p>
            <a:pPr marL="347472" lvl="1" indent="-347472" eaLnBrk="1" hangingPunct="1">
              <a:defRPr/>
            </a:pPr>
            <a:r>
              <a:rPr lang="en-US" dirty="0"/>
              <a:t>When throwing chemicals out, </a:t>
            </a:r>
            <a:r>
              <a:rPr lang="en-US" dirty="0" smtClean="0"/>
              <a:t>follow </a:t>
            </a:r>
            <a:endParaRPr lang="en-US" dirty="0"/>
          </a:p>
          <a:p>
            <a:pPr marL="694944" lvl="2" indent="-347472" eaLnBrk="1" hangingPunct="1">
              <a:defRPr/>
            </a:pPr>
            <a:r>
              <a:rPr lang="en-US" dirty="0"/>
              <a:t>Instructions on the </a:t>
            </a:r>
            <a:r>
              <a:rPr lang="en-US" dirty="0" smtClean="0"/>
              <a:t>label </a:t>
            </a:r>
            <a:endParaRPr lang="en-US" dirty="0"/>
          </a:p>
          <a:p>
            <a:pPr marL="694944" lvl="2" indent="-347472" eaLnBrk="1" hangingPunct="1">
              <a:defRPr/>
            </a:pPr>
            <a:r>
              <a:rPr lang="en-US" dirty="0"/>
              <a:t>Local regulatory requirements</a:t>
            </a:r>
          </a:p>
        </p:txBody>
      </p:sp>
      <p:sp>
        <p:nvSpPr>
          <p:cNvPr id="28672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12-34</a:t>
            </a:r>
          </a:p>
        </p:txBody>
      </p:sp>
      <p:pic>
        <p:nvPicPr>
          <p:cNvPr id="375813" name="Picture 1" descr="6e_c10_14_msds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61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FFFF"/>
                </a:solidFill>
              </a:rPr>
              <a:t>Refilling Returnable Take-Home Containers for </a:t>
            </a:r>
            <a:r>
              <a:rPr lang="en-US" dirty="0" smtClean="0">
                <a:solidFill>
                  <a:srgbClr val="FFFFFF"/>
                </a:solidFill>
              </a:rPr>
              <a:t>Beverages</a:t>
            </a:r>
            <a:endParaRPr lang="en-US" dirty="0">
              <a:solidFill>
                <a:srgbClr val="FFFFFF"/>
              </a:solidFill>
            </a:endParaRPr>
          </a:p>
        </p:txBody>
      </p:sp>
      <p:sp>
        <p:nvSpPr>
          <p:cNvPr id="4" name="Rectangle 3"/>
          <p:cNvSpPr txBox="1">
            <a:spLocks noChangeArrowheads="1"/>
          </p:cNvSpPr>
          <p:nvPr/>
        </p:nvSpPr>
        <p:spPr bwMode="auto">
          <a:xfrm>
            <a:off x="393192" y="1143000"/>
            <a:ext cx="8634921"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cs typeface="+mn-cs"/>
              </a:rPr>
              <a:t>Some jurisdictions allow the refilling of take-home beverage containers.</a:t>
            </a:r>
          </a:p>
          <a:p>
            <a:pPr marL="0" indent="0" eaLnBrk="1" hangingPunct="1">
              <a:defRPr/>
            </a:pPr>
            <a:r>
              <a:rPr lang="en-US" dirty="0" smtClean="0">
                <a:cs typeface="+mn-cs"/>
              </a:rPr>
              <a:t>These can be refilled for the same customer with non-TCS food. </a:t>
            </a:r>
            <a:br>
              <a:rPr lang="en-US" dirty="0" smtClean="0">
                <a:cs typeface="+mn-cs"/>
              </a:rPr>
            </a:br>
            <a:r>
              <a:rPr lang="en-US" dirty="0" smtClean="0">
                <a:cs typeface="+mn-cs"/>
              </a:rPr>
              <a:t>The container must be:</a:t>
            </a:r>
          </a:p>
          <a:p>
            <a:pPr marL="571500" lvl="1" indent="-457200" eaLnBrk="1" hangingPunct="1">
              <a:defRPr/>
            </a:pPr>
            <a:r>
              <a:rPr lang="en-US" dirty="0" smtClean="0"/>
              <a:t>Able to be effectively cleaned at home and at the operation</a:t>
            </a:r>
          </a:p>
          <a:p>
            <a:pPr marL="571500" lvl="1" indent="-457200" eaLnBrk="1" hangingPunct="1">
              <a:defRPr/>
            </a:pPr>
            <a:r>
              <a:rPr lang="en-US" dirty="0" smtClean="0"/>
              <a:t>Rinsed with fresh, pressurized hot water before refilling</a:t>
            </a:r>
          </a:p>
          <a:p>
            <a:pPr marL="571500" lvl="1" indent="-457200" eaLnBrk="1" hangingPunct="1">
              <a:defRPr/>
            </a:pPr>
            <a:r>
              <a:rPr lang="en-US" dirty="0" smtClean="0"/>
              <a:t>Refilled using a process prevents contamination</a:t>
            </a:r>
            <a:endParaRPr lang="en-US" dirty="0"/>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Tree>
    <p:extLst>
      <p:ext uri="{BB962C8B-B14F-4D97-AF65-F5344CB8AC3E}">
        <p14:creationId xmlns:p14="http://schemas.microsoft.com/office/powerpoint/2010/main" val="5070251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8"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Developing a Cleaning Program</a:t>
            </a:r>
          </a:p>
        </p:txBody>
      </p:sp>
      <p:sp>
        <p:nvSpPr>
          <p:cNvPr id="287746" name="Rectangle 4"/>
          <p:cNvSpPr>
            <a:spLocks noGrp="1" noChangeArrowheads="1"/>
          </p:cNvSpPr>
          <p:nvPr>
            <p:ph idx="1"/>
          </p:nvPr>
        </p:nvSpPr>
        <p:spPr>
          <a:xfrm>
            <a:off x="393700" y="1143000"/>
            <a:ext cx="7323138" cy="3816350"/>
          </a:xfrm>
        </p:spPr>
        <p:txBody>
          <a:bodyPr/>
          <a:lstStyle/>
          <a:p>
            <a:pPr marL="0" indent="0" eaLnBrk="1" hangingPunct="1">
              <a:defRPr/>
            </a:pPr>
            <a:r>
              <a:rPr lang="en-US" dirty="0">
                <a:cs typeface="+mn-cs"/>
              </a:rPr>
              <a:t>To develop an effective cleaning program: </a:t>
            </a:r>
            <a:endParaRPr lang="en-US" sz="2000" i="1" dirty="0">
              <a:cs typeface="+mn-cs"/>
            </a:endParaRPr>
          </a:p>
          <a:p>
            <a:pPr marL="347472" lvl="1" indent="-347472" eaLnBrk="1" hangingPunct="1">
              <a:defRPr/>
            </a:pPr>
            <a:r>
              <a:rPr lang="en-US" dirty="0"/>
              <a:t>Create a master cleaning schedule</a:t>
            </a:r>
          </a:p>
          <a:p>
            <a:pPr marL="347472" lvl="1" indent="-347472" eaLnBrk="1" hangingPunct="1">
              <a:defRPr/>
            </a:pPr>
            <a:r>
              <a:rPr lang="en-US" dirty="0"/>
              <a:t>Train your </a:t>
            </a:r>
            <a:r>
              <a:rPr lang="en-US" dirty="0" smtClean="0"/>
              <a:t>staff </a:t>
            </a:r>
            <a:r>
              <a:rPr lang="en-US" dirty="0"/>
              <a:t>to follow it</a:t>
            </a:r>
          </a:p>
          <a:p>
            <a:pPr marL="347472" lvl="1" indent="-347472" eaLnBrk="1" hangingPunct="1">
              <a:defRPr/>
            </a:pPr>
            <a:r>
              <a:rPr lang="en-US" dirty="0"/>
              <a:t>Monitor the program to make sure it works </a:t>
            </a:r>
          </a:p>
        </p:txBody>
      </p:sp>
      <p:sp>
        <p:nvSpPr>
          <p:cNvPr id="28774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12-35</a:t>
            </a:r>
          </a:p>
        </p:txBody>
      </p:sp>
    </p:spTree>
    <p:extLst>
      <p:ext uri="{BB962C8B-B14F-4D97-AF65-F5344CB8AC3E}">
        <p14:creationId xmlns:p14="http://schemas.microsoft.com/office/powerpoint/2010/main" val="7412859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3" name="Rectangle 8"/>
          <p:cNvSpPr>
            <a:spLocks noGrp="1" noChangeArrowheads="1"/>
          </p:cNvSpPr>
          <p:nvPr>
            <p:ph type="title"/>
          </p:nvPr>
        </p:nvSpPr>
        <p:spPr>
          <a:xfrm>
            <a:off x="393700" y="155575"/>
            <a:ext cx="8307388" cy="519113"/>
          </a:xfrm>
        </p:spPr>
        <p:txBody>
          <a:bodyPr/>
          <a:lstStyle/>
          <a:p>
            <a:pPr eaLnBrk="1" hangingPunct="1">
              <a:defRPr/>
            </a:pPr>
            <a:r>
              <a:rPr lang="en-US" dirty="0">
                <a:cs typeface="+mj-cs"/>
              </a:rPr>
              <a:t>Developing a Cleaning Program</a:t>
            </a:r>
          </a:p>
        </p:txBody>
      </p:sp>
      <p:sp>
        <p:nvSpPr>
          <p:cNvPr id="288770" name="Rectangle 3"/>
          <p:cNvSpPr>
            <a:spLocks noGrp="1" noChangeArrowheads="1"/>
          </p:cNvSpPr>
          <p:nvPr>
            <p:ph idx="1"/>
          </p:nvPr>
        </p:nvSpPr>
        <p:spPr>
          <a:xfrm>
            <a:off x="393700" y="1143000"/>
            <a:ext cx="4559300" cy="4895850"/>
          </a:xfrm>
        </p:spPr>
        <p:txBody>
          <a:bodyPr/>
          <a:lstStyle/>
          <a:p>
            <a:pPr marL="0" indent="0" eaLnBrk="1" hangingPunct="1">
              <a:defRPr/>
            </a:pPr>
            <a:r>
              <a:rPr lang="en-US" dirty="0">
                <a:cs typeface="+mn-cs"/>
              </a:rPr>
              <a:t>To create a master cleaning schedule, identify:</a:t>
            </a:r>
            <a:endParaRPr lang="en-US" sz="2000" i="1" dirty="0">
              <a:cs typeface="+mn-cs"/>
            </a:endParaRPr>
          </a:p>
          <a:p>
            <a:pPr marL="347472" lvl="1" indent="-347472" eaLnBrk="1" hangingPunct="1">
              <a:defRPr/>
            </a:pPr>
            <a:r>
              <a:rPr lang="en-US" dirty="0"/>
              <a:t>What should be cleaned</a:t>
            </a:r>
          </a:p>
          <a:p>
            <a:pPr marL="347472" lvl="1" indent="-347472" eaLnBrk="1" hangingPunct="1">
              <a:defRPr/>
            </a:pPr>
            <a:r>
              <a:rPr lang="en-US" dirty="0"/>
              <a:t>Who should clean it</a:t>
            </a:r>
          </a:p>
          <a:p>
            <a:pPr marL="347472" lvl="1" indent="-347472" eaLnBrk="1" hangingPunct="1">
              <a:defRPr/>
            </a:pPr>
            <a:r>
              <a:rPr lang="en-US" dirty="0"/>
              <a:t>When it should be cleaned</a:t>
            </a:r>
          </a:p>
          <a:p>
            <a:pPr marL="347472" lvl="1" indent="-347472" eaLnBrk="1" hangingPunct="1">
              <a:defRPr/>
            </a:pPr>
            <a:r>
              <a:rPr lang="en-US" dirty="0"/>
              <a:t>How it should be cleaned</a:t>
            </a:r>
          </a:p>
        </p:txBody>
      </p:sp>
      <p:sp>
        <p:nvSpPr>
          <p:cNvPr id="28877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12-36</a:t>
            </a:r>
          </a:p>
        </p:txBody>
      </p:sp>
      <p:pic>
        <p:nvPicPr>
          <p:cNvPr id="377861" name="Picture 1" descr="6e_c10_3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362" y="1600200"/>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880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Developing a Cleaning Program</a:t>
            </a:r>
          </a:p>
        </p:txBody>
      </p:sp>
      <p:sp>
        <p:nvSpPr>
          <p:cNvPr id="289794" name="Rectangle 3"/>
          <p:cNvSpPr>
            <a:spLocks noGrp="1" noChangeArrowheads="1"/>
          </p:cNvSpPr>
          <p:nvPr>
            <p:ph idx="1"/>
          </p:nvPr>
        </p:nvSpPr>
        <p:spPr>
          <a:xfrm>
            <a:off x="393700" y="1143000"/>
            <a:ext cx="5600700" cy="3816350"/>
          </a:xfrm>
        </p:spPr>
        <p:txBody>
          <a:bodyPr/>
          <a:lstStyle/>
          <a:p>
            <a:pPr marL="0" indent="0" eaLnBrk="1" hangingPunct="1">
              <a:defRPr/>
            </a:pPr>
            <a:r>
              <a:rPr lang="en-US" dirty="0">
                <a:cs typeface="+mn-cs"/>
              </a:rPr>
              <a:t>Monitoring the cleaning program:</a:t>
            </a:r>
            <a:endParaRPr lang="en-US" sz="2000" i="1" dirty="0">
              <a:cs typeface="+mn-cs"/>
            </a:endParaRPr>
          </a:p>
          <a:p>
            <a:pPr marL="347472" lvl="1" indent="-347472" eaLnBrk="1" hangingPunct="1">
              <a:defRPr/>
            </a:pPr>
            <a:r>
              <a:rPr lang="en-US" dirty="0"/>
              <a:t>Supervise daily cleaning routines</a:t>
            </a:r>
          </a:p>
          <a:p>
            <a:pPr marL="347472" lvl="1" indent="-347472" eaLnBrk="1" hangingPunct="1">
              <a:defRPr/>
            </a:pPr>
            <a:r>
              <a:rPr lang="en-US" dirty="0"/>
              <a:t>Check cleaning tasks against the master schedule every day</a:t>
            </a:r>
          </a:p>
          <a:p>
            <a:pPr marL="347472" lvl="1" indent="-347472" eaLnBrk="1" hangingPunct="1">
              <a:defRPr/>
            </a:pPr>
            <a:r>
              <a:rPr lang="en-US" dirty="0"/>
              <a:t>Change the master schedule as needed</a:t>
            </a:r>
          </a:p>
          <a:p>
            <a:pPr marL="347472" lvl="1" indent="-347472" eaLnBrk="1" hangingPunct="1">
              <a:defRPr/>
            </a:pPr>
            <a:r>
              <a:rPr lang="en-US" dirty="0"/>
              <a:t>Ask staff for input on the program</a:t>
            </a:r>
          </a:p>
        </p:txBody>
      </p:sp>
      <p:sp>
        <p:nvSpPr>
          <p:cNvPr id="28979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12-37</a:t>
            </a:r>
          </a:p>
        </p:txBody>
      </p:sp>
      <p:pic>
        <p:nvPicPr>
          <p:cNvPr id="378885" name="Picture 1" descr="6e_c10_15_at slic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3362" y="1614488"/>
            <a:ext cx="210343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0518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5200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a:xfrm>
            <a:off x="228600" y="160338"/>
            <a:ext cx="8307388" cy="519112"/>
          </a:xfrm>
        </p:spPr>
        <p:txBody>
          <a:bodyPr/>
          <a:lstStyle/>
          <a:p>
            <a:pPr eaLnBrk="1" hangingPunct="1">
              <a:defRPr/>
            </a:pPr>
            <a:r>
              <a:rPr lang="en-US" dirty="0"/>
              <a:t>Integrated Pest Management (IPM) Program</a:t>
            </a:r>
          </a:p>
        </p:txBody>
      </p:sp>
      <p:sp>
        <p:nvSpPr>
          <p:cNvPr id="745475" name="Rectangle 3"/>
          <p:cNvSpPr>
            <a:spLocks noGrp="1" noChangeArrowheads="1"/>
          </p:cNvSpPr>
          <p:nvPr>
            <p:ph idx="1"/>
          </p:nvPr>
        </p:nvSpPr>
        <p:spPr>
          <a:xfrm>
            <a:off x="457200" y="1143000"/>
            <a:ext cx="7372350" cy="4983163"/>
          </a:xfrm>
        </p:spPr>
        <p:txBody>
          <a:bodyPr/>
          <a:lstStyle/>
          <a:p>
            <a:pPr marL="0" indent="0" eaLnBrk="1" hangingPunct="1">
              <a:defRPr/>
            </a:pPr>
            <a:r>
              <a:rPr lang="en-US" dirty="0"/>
              <a:t>An IPM program: </a:t>
            </a:r>
          </a:p>
          <a:p>
            <a:pPr marL="571500" lvl="1" indent="-457200" eaLnBrk="1" hangingPunct="1">
              <a:defRPr/>
            </a:pPr>
            <a:r>
              <a:rPr lang="en-US" dirty="0"/>
              <a:t>Uses </a:t>
            </a:r>
            <a:r>
              <a:rPr lang="en-US" i="1" dirty="0"/>
              <a:t>prevention measures</a:t>
            </a:r>
            <a:r>
              <a:rPr lang="en-US" dirty="0"/>
              <a:t> to keep pests </a:t>
            </a:r>
            <a:br>
              <a:rPr lang="en-US" dirty="0"/>
            </a:br>
            <a:r>
              <a:rPr lang="en-US" dirty="0"/>
              <a:t>from entering the operation</a:t>
            </a:r>
          </a:p>
          <a:p>
            <a:pPr marL="571500" lvl="1" indent="-457200" eaLnBrk="1" hangingPunct="1">
              <a:defRPr/>
            </a:pPr>
            <a:r>
              <a:rPr lang="en-US" dirty="0"/>
              <a:t>Uses </a:t>
            </a:r>
            <a:r>
              <a:rPr lang="en-US" i="1" dirty="0"/>
              <a:t>control measures</a:t>
            </a:r>
            <a:r>
              <a:rPr lang="en-US" dirty="0"/>
              <a:t> to eliminate any pests that get inside</a:t>
            </a:r>
          </a:p>
          <a:p>
            <a:pPr marL="571500" lvl="1" indent="-457200" eaLnBrk="1" hangingPunct="1">
              <a:defRPr/>
            </a:pPr>
            <a:r>
              <a:rPr lang="en-US" dirty="0"/>
              <a:t>Will be successful if you work closely </a:t>
            </a:r>
            <a:br>
              <a:rPr lang="en-US" dirty="0"/>
            </a:br>
            <a:r>
              <a:rPr lang="en-US" dirty="0"/>
              <a:t>with a licensed pest control operator (PCO) </a:t>
            </a:r>
          </a:p>
        </p:txBody>
      </p:sp>
      <p:sp>
        <p:nvSpPr>
          <p:cNvPr id="379908"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13-2</a:t>
            </a:r>
          </a:p>
        </p:txBody>
      </p:sp>
    </p:spTree>
    <p:extLst>
      <p:ext uri="{BB962C8B-B14F-4D97-AF65-F5344CB8AC3E}">
        <p14:creationId xmlns:p14="http://schemas.microsoft.com/office/powerpoint/2010/main" val="361934543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160338"/>
            <a:ext cx="8307388" cy="519112"/>
          </a:xfrm>
        </p:spPr>
        <p:txBody>
          <a:bodyPr/>
          <a:lstStyle/>
          <a:p>
            <a:pPr eaLnBrk="1" hangingPunct="1">
              <a:defRPr/>
            </a:pPr>
            <a:r>
              <a:rPr lang="en-US" dirty="0"/>
              <a:t>Integrated Pest Management (IPM) Program</a:t>
            </a:r>
          </a:p>
        </p:txBody>
      </p:sp>
      <p:sp>
        <p:nvSpPr>
          <p:cNvPr id="747523"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The 3 </a:t>
            </a:r>
            <a:r>
              <a:rPr lang="en-US" dirty="0" smtClean="0"/>
              <a:t>rules </a:t>
            </a:r>
            <a:r>
              <a:rPr lang="en-US" dirty="0"/>
              <a:t>of </a:t>
            </a:r>
            <a:r>
              <a:rPr lang="en-US" dirty="0" smtClean="0"/>
              <a:t>integrated </a:t>
            </a:r>
            <a:r>
              <a:rPr lang="en-US" dirty="0"/>
              <a:t/>
            </a:r>
            <a:br>
              <a:rPr lang="en-US" dirty="0"/>
            </a:br>
            <a:r>
              <a:rPr lang="en-US" dirty="0" smtClean="0"/>
              <a:t>pest management: </a:t>
            </a:r>
            <a:endParaRPr lang="en-US" dirty="0"/>
          </a:p>
          <a:p>
            <a:pPr marL="571500" lvl="1" indent="-457200" eaLnBrk="1" hangingPunct="1">
              <a:buSzTx/>
              <a:buFont typeface="Wingdings" pitchFamily="2" charset="2"/>
              <a:buAutoNum type="arabicPeriod"/>
              <a:defRPr/>
            </a:pPr>
            <a:r>
              <a:rPr lang="en-US" dirty="0"/>
              <a:t>Deny pests access to the </a:t>
            </a:r>
            <a:r>
              <a:rPr lang="en-US" dirty="0" smtClean="0"/>
              <a:t>operation</a:t>
            </a:r>
            <a:endParaRPr lang="en-US" dirty="0"/>
          </a:p>
          <a:p>
            <a:pPr marL="571500" lvl="1" indent="-457200" eaLnBrk="1" hangingPunct="1">
              <a:buSzTx/>
              <a:buFont typeface="Wingdings" pitchFamily="2" charset="2"/>
              <a:buAutoNum type="arabicPeriod"/>
              <a:defRPr/>
            </a:pPr>
            <a:r>
              <a:rPr lang="en-US" dirty="0"/>
              <a:t>Deny pests </a:t>
            </a:r>
            <a:r>
              <a:rPr lang="en-US" dirty="0" smtClean="0"/>
              <a:t>food and shelter</a:t>
            </a:r>
            <a:endParaRPr lang="en-US" dirty="0"/>
          </a:p>
          <a:p>
            <a:pPr marL="571500" lvl="1" indent="-457200" eaLnBrk="1" hangingPunct="1">
              <a:buSzTx/>
              <a:buFont typeface="Wingdings" pitchFamily="2" charset="2"/>
              <a:buAutoNum type="arabicPeriod"/>
              <a:defRPr/>
            </a:pPr>
            <a:r>
              <a:rPr lang="en-US" dirty="0"/>
              <a:t>Work with a licensed PCO to eliminate pests that do enter</a:t>
            </a:r>
          </a:p>
        </p:txBody>
      </p:sp>
      <p:pic>
        <p:nvPicPr>
          <p:cNvPr id="380932" name="Picture 4"/>
          <p:cNvPicPr>
            <a:picLocks noChangeArrowheads="1"/>
          </p:cNvPicPr>
          <p:nvPr/>
        </p:nvPicPr>
        <p:blipFill rotWithShape="1">
          <a:blip r:embed="rId3">
            <a:extLst>
              <a:ext uri="{28A0092B-C50C-407E-A947-70E740481C1C}">
                <a14:useLocalDpi xmlns:a14="http://schemas.microsoft.com/office/drawing/2010/main" val="0"/>
              </a:ext>
            </a:extLst>
          </a:blip>
          <a:srcRect l="6818" t="15042" r="1" b="3402"/>
          <a:stretch/>
        </p:blipFill>
        <p:spPr bwMode="auto">
          <a:xfrm>
            <a:off x="6053874" y="1600200"/>
            <a:ext cx="2631339" cy="2601416"/>
          </a:xfrm>
          <a:prstGeom prst="roundRect">
            <a:avLst>
              <a:gd name="adj" fmla="val 8594"/>
            </a:avLst>
          </a:prstGeom>
          <a:noFill/>
          <a:ln>
            <a:noFill/>
          </a:ln>
          <a:effectLst/>
          <a:extLst/>
        </p:spPr>
      </p:pic>
      <p:sp>
        <p:nvSpPr>
          <p:cNvPr id="380933"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13-3</a:t>
            </a:r>
          </a:p>
        </p:txBody>
      </p:sp>
    </p:spTree>
    <p:extLst>
      <p:ext uri="{BB962C8B-B14F-4D97-AF65-F5344CB8AC3E}">
        <p14:creationId xmlns:p14="http://schemas.microsoft.com/office/powerpoint/2010/main" val="40242790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Denying Pests Access to the Operation</a:t>
            </a:r>
            <a:endParaRPr lang="en-US" dirty="0"/>
          </a:p>
        </p:txBody>
      </p:sp>
      <p:sp>
        <p:nvSpPr>
          <p:cNvPr id="749571"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To keep pests from entering with deliveries: </a:t>
            </a:r>
          </a:p>
          <a:p>
            <a:pPr marL="571500" lvl="1" indent="-457200" eaLnBrk="1" hangingPunct="1">
              <a:defRPr/>
            </a:pPr>
            <a:r>
              <a:rPr lang="en-US" dirty="0"/>
              <a:t>Use approved, reputable suppliers</a:t>
            </a:r>
          </a:p>
          <a:p>
            <a:pPr marL="571500" lvl="1" indent="-457200" eaLnBrk="1" hangingPunct="1">
              <a:defRPr/>
            </a:pPr>
            <a:r>
              <a:rPr lang="en-US" dirty="0"/>
              <a:t>Check deliveries before they enter the operation</a:t>
            </a:r>
          </a:p>
          <a:p>
            <a:pPr marL="1028700" lvl="2" indent="-342900" eaLnBrk="1" hangingPunct="1">
              <a:defRPr/>
            </a:pPr>
            <a:r>
              <a:rPr lang="en-US" dirty="0"/>
              <a:t>Refuse shipments </a:t>
            </a:r>
            <a:r>
              <a:rPr lang="en-US" dirty="0" smtClean="0"/>
              <a:t>that have pests or signs of pests (egg </a:t>
            </a:r>
            <a:r>
              <a:rPr lang="en-US" dirty="0"/>
              <a:t>cases, body </a:t>
            </a:r>
            <a:r>
              <a:rPr lang="en-US" dirty="0" smtClean="0"/>
              <a:t>parts such as legs or wings)</a:t>
            </a:r>
            <a:endParaRPr lang="en-US" dirty="0"/>
          </a:p>
        </p:txBody>
      </p:sp>
      <p:pic>
        <p:nvPicPr>
          <p:cNvPr id="381956" name="Picture 6" descr="SS5eESSc12_p02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13-4</a:t>
            </a:r>
          </a:p>
        </p:txBody>
      </p:sp>
    </p:spTree>
    <p:extLst>
      <p:ext uri="{BB962C8B-B14F-4D97-AF65-F5344CB8AC3E}">
        <p14:creationId xmlns:p14="http://schemas.microsoft.com/office/powerpoint/2010/main" val="23841066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Denying Pests Access to the Operation</a:t>
            </a:r>
            <a:endParaRPr lang="en-US" dirty="0"/>
          </a:p>
        </p:txBody>
      </p:sp>
      <p:sp>
        <p:nvSpPr>
          <p:cNvPr id="751619" name="Rectangle 3"/>
          <p:cNvSpPr>
            <a:spLocks noGrp="1" noChangeArrowheads="1"/>
          </p:cNvSpPr>
          <p:nvPr>
            <p:ph idx="1"/>
          </p:nvPr>
        </p:nvSpPr>
        <p:spPr>
          <a:xfrm>
            <a:off x="457200" y="1143000"/>
            <a:ext cx="5029200" cy="4983163"/>
          </a:xfrm>
        </p:spPr>
        <p:txBody>
          <a:bodyPr/>
          <a:lstStyle/>
          <a:p>
            <a:pPr marL="0" indent="0" eaLnBrk="1" hangingPunct="1">
              <a:defRPr/>
            </a:pPr>
            <a:r>
              <a:rPr lang="en-US" dirty="0"/>
              <a:t>To keep pests from entering through openings in the building:</a:t>
            </a:r>
          </a:p>
          <a:p>
            <a:pPr marL="571500" lvl="1" indent="-457200" eaLnBrk="1" hangingPunct="1">
              <a:defRPr/>
            </a:pPr>
            <a:r>
              <a:rPr lang="en-US" dirty="0"/>
              <a:t>Screen windows and vents</a:t>
            </a:r>
          </a:p>
          <a:p>
            <a:pPr marL="571500" lvl="1" indent="-457200" eaLnBrk="1" hangingPunct="1">
              <a:defRPr/>
            </a:pPr>
            <a:r>
              <a:rPr lang="en-US" dirty="0"/>
              <a:t>Install self-closing devices, door sweeps, and air curtains on doors</a:t>
            </a:r>
          </a:p>
          <a:p>
            <a:pPr marL="571500" lvl="1" indent="-457200" eaLnBrk="1" hangingPunct="1">
              <a:defRPr/>
            </a:pPr>
            <a:r>
              <a:rPr lang="en-US" dirty="0"/>
              <a:t>Keep exterior openings closed tightly</a:t>
            </a:r>
          </a:p>
        </p:txBody>
      </p:sp>
      <p:pic>
        <p:nvPicPr>
          <p:cNvPr id="382980" name="Picture 8" descr="SS5eESSc12_p03_a"/>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8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13-5</a:t>
            </a:r>
          </a:p>
        </p:txBody>
      </p:sp>
    </p:spTree>
    <p:extLst>
      <p:ext uri="{BB962C8B-B14F-4D97-AF65-F5344CB8AC3E}">
        <p14:creationId xmlns:p14="http://schemas.microsoft.com/office/powerpoint/2010/main" val="42596597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ChangeArrowheads="1"/>
          </p:cNvSpPr>
          <p:nvPr/>
        </p:nvSpPr>
        <p:spPr bwMode="auto">
          <a:xfrm>
            <a:off x="6435725" y="1817688"/>
            <a:ext cx="1963738" cy="11509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8"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Denying Pests Access to the Operation</a:t>
            </a:r>
            <a:endParaRPr lang="en-US" dirty="0"/>
          </a:p>
        </p:txBody>
      </p:sp>
      <p:sp>
        <p:nvSpPr>
          <p:cNvPr id="1610755"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To keep pests from entering through openings in the building:</a:t>
            </a:r>
          </a:p>
          <a:p>
            <a:pPr marL="571500" lvl="1" indent="-457200" eaLnBrk="1" hangingPunct="1">
              <a:defRPr/>
            </a:pPr>
            <a:r>
              <a:rPr lang="en-US" dirty="0"/>
              <a:t>Fill holes around pipes</a:t>
            </a:r>
          </a:p>
          <a:p>
            <a:pPr marL="571500" lvl="1" indent="-457200" eaLnBrk="1" hangingPunct="1">
              <a:defRPr/>
            </a:pPr>
            <a:r>
              <a:rPr lang="en-US" dirty="0"/>
              <a:t>Cover drains with grates</a:t>
            </a:r>
          </a:p>
          <a:p>
            <a:pPr marL="571500" lvl="1" indent="-457200" eaLnBrk="1" hangingPunct="1">
              <a:defRPr/>
            </a:pPr>
            <a:r>
              <a:rPr lang="en-US" dirty="0"/>
              <a:t>Seal cracks in floors, walls, and around equipment</a:t>
            </a:r>
          </a:p>
          <a:p>
            <a:pPr marL="571500" lvl="1" indent="-457200" eaLnBrk="1" hangingPunct="1">
              <a:defRPr/>
            </a:pPr>
            <a:endParaRPr lang="en-US" dirty="0"/>
          </a:p>
        </p:txBody>
      </p:sp>
      <p:pic>
        <p:nvPicPr>
          <p:cNvPr id="384005" name="Picture 4" descr="SS5eESSc12_p03_b"/>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0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13-6</a:t>
            </a:r>
          </a:p>
        </p:txBody>
      </p:sp>
    </p:spTree>
    <p:extLst>
      <p:ext uri="{BB962C8B-B14F-4D97-AF65-F5344CB8AC3E}">
        <p14:creationId xmlns:p14="http://schemas.microsoft.com/office/powerpoint/2010/main" val="31198369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 Food </a:t>
            </a:r>
            <a:r>
              <a:rPr lang="en-US" dirty="0"/>
              <a:t>and Shelter</a:t>
            </a:r>
          </a:p>
        </p:txBody>
      </p:sp>
      <p:sp>
        <p:nvSpPr>
          <p:cNvPr id="753667"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To deny pests food and shelter:</a:t>
            </a:r>
          </a:p>
          <a:p>
            <a:pPr marL="571500" lvl="1" indent="-457200" eaLnBrk="1" hangingPunct="1">
              <a:defRPr/>
            </a:pPr>
            <a:r>
              <a:rPr lang="en-US" dirty="0" smtClean="0"/>
              <a:t>Dispose of garbage </a:t>
            </a:r>
            <a:r>
              <a:rPr lang="en-US" dirty="0"/>
              <a:t>quickly and correctly</a:t>
            </a:r>
          </a:p>
          <a:p>
            <a:pPr marL="1028700" lvl="2" indent="-342900" eaLnBrk="1" hangingPunct="1">
              <a:defRPr/>
            </a:pPr>
            <a:r>
              <a:rPr lang="en-US" dirty="0"/>
              <a:t>Keep containers clean </a:t>
            </a:r>
          </a:p>
          <a:p>
            <a:pPr marL="1028700" lvl="2" indent="-342900" eaLnBrk="1" hangingPunct="1">
              <a:defRPr/>
            </a:pPr>
            <a:r>
              <a:rPr lang="en-US" dirty="0"/>
              <a:t>Keep outdoor containers tightly </a:t>
            </a:r>
            <a:br>
              <a:rPr lang="en-US" dirty="0"/>
            </a:br>
            <a:r>
              <a:rPr lang="en-US" dirty="0"/>
              <a:t>covered </a:t>
            </a:r>
          </a:p>
          <a:p>
            <a:pPr marL="1028700" lvl="2" indent="-342900" eaLnBrk="1" hangingPunct="1">
              <a:defRPr/>
            </a:pPr>
            <a:r>
              <a:rPr lang="en-US" dirty="0" smtClean="0"/>
              <a:t>Clean </a:t>
            </a:r>
            <a:r>
              <a:rPr lang="en-US" dirty="0"/>
              <a:t>up spills around containers </a:t>
            </a:r>
            <a:br>
              <a:rPr lang="en-US" dirty="0"/>
            </a:br>
            <a:r>
              <a:rPr lang="en-US" dirty="0" smtClean="0"/>
              <a:t>immediately</a:t>
            </a:r>
          </a:p>
          <a:p>
            <a:pPr marL="1028700" lvl="2" indent="-342900" eaLnBrk="1" hangingPunct="1">
              <a:defRPr/>
            </a:pPr>
            <a:r>
              <a:rPr lang="en-US" dirty="0" smtClean="0"/>
              <a:t>Wash and rinse containers often</a:t>
            </a:r>
            <a:endParaRPr lang="en-US" dirty="0"/>
          </a:p>
        </p:txBody>
      </p:sp>
      <p:pic>
        <p:nvPicPr>
          <p:cNvPr id="385028" name="Picture 6" descr="SS5eESSc12_p04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2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13-7</a:t>
            </a:r>
          </a:p>
        </p:txBody>
      </p:sp>
    </p:spTree>
    <p:extLst>
      <p:ext uri="{BB962C8B-B14F-4D97-AF65-F5344CB8AC3E}">
        <p14:creationId xmlns:p14="http://schemas.microsoft.com/office/powerpoint/2010/main" val="3562770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Re-serving </a:t>
            </a:r>
            <a:r>
              <a:rPr lang="en-US" dirty="0" smtClean="0">
                <a:cs typeface="+mj-cs"/>
              </a:rPr>
              <a:t>Food Safely</a:t>
            </a:r>
            <a:endParaRPr lang="en-US" dirty="0">
              <a:cs typeface="+mj-cs"/>
            </a:endParaRPr>
          </a:p>
        </p:txBody>
      </p:sp>
      <p:sp>
        <p:nvSpPr>
          <p:cNvPr id="200706" name="Rectangle 3"/>
          <p:cNvSpPr>
            <a:spLocks noGrp="1" noChangeArrowheads="1"/>
          </p:cNvSpPr>
          <p:nvPr>
            <p:ph idx="1"/>
          </p:nvPr>
        </p:nvSpPr>
        <p:spPr>
          <a:xfrm>
            <a:off x="393700" y="1143000"/>
            <a:ext cx="4621213" cy="4884738"/>
          </a:xfrm>
        </p:spPr>
        <p:txBody>
          <a:bodyPr/>
          <a:lstStyle/>
          <a:p>
            <a:pPr marL="0" indent="0" eaLnBrk="1" hangingPunct="1">
              <a:lnSpc>
                <a:spcPct val="80000"/>
              </a:lnSpc>
              <a:defRPr/>
            </a:pPr>
            <a:r>
              <a:rPr lang="en-US" dirty="0" smtClean="0">
                <a:solidFill>
                  <a:schemeClr val="accent2"/>
                </a:solidFill>
                <a:cs typeface="+mn-cs"/>
              </a:rPr>
              <a:t>NEVER</a:t>
            </a:r>
            <a:r>
              <a:rPr lang="en-US" dirty="0" smtClean="0">
                <a:cs typeface="+mn-cs"/>
              </a:rPr>
              <a:t> </a:t>
            </a:r>
            <a:r>
              <a:rPr lang="en-US" dirty="0">
                <a:cs typeface="+mn-cs"/>
              </a:rPr>
              <a:t>re-serve:</a:t>
            </a:r>
          </a:p>
          <a:p>
            <a:pPr marL="347472" lvl="1" indent="-347472" eaLnBrk="1" hangingPunct="1">
              <a:defRPr/>
            </a:pPr>
            <a:r>
              <a:rPr lang="en-US" dirty="0"/>
              <a:t>Food returned by one </a:t>
            </a:r>
            <a:r>
              <a:rPr lang="en-US" dirty="0" smtClean="0"/>
              <a:t>customer </a:t>
            </a:r>
            <a:r>
              <a:rPr lang="en-US" dirty="0"/>
              <a:t>to another customer</a:t>
            </a:r>
          </a:p>
          <a:p>
            <a:pPr marL="347472" lvl="1" indent="-347472" eaLnBrk="1" hangingPunct="1">
              <a:defRPr/>
            </a:pPr>
            <a:r>
              <a:rPr lang="en-US" dirty="0"/>
              <a:t>Plate garnishes</a:t>
            </a:r>
          </a:p>
          <a:p>
            <a:pPr marL="347472" lvl="1" indent="-347472" eaLnBrk="1" hangingPunct="1">
              <a:defRPr/>
            </a:pPr>
            <a:r>
              <a:rPr lang="en-US" dirty="0" smtClean="0"/>
              <a:t>Uncovered </a:t>
            </a:r>
            <a:r>
              <a:rPr lang="en-US" dirty="0"/>
              <a:t>condiments </a:t>
            </a:r>
          </a:p>
          <a:p>
            <a:pPr marL="347472" lvl="1" indent="-347472" eaLnBrk="1" hangingPunct="1">
              <a:defRPr/>
            </a:pPr>
            <a:r>
              <a:rPr lang="en-US" dirty="0"/>
              <a:t>Uneaten </a:t>
            </a:r>
            <a:r>
              <a:rPr lang="en-US" dirty="0" smtClean="0"/>
              <a:t>bread or rolls </a:t>
            </a:r>
            <a:endParaRPr lang="en-US" dirty="0"/>
          </a:p>
          <a:p>
            <a:pPr marL="0" indent="0" eaLnBrk="1" hangingPunct="1">
              <a:lnSpc>
                <a:spcPct val="80000"/>
              </a:lnSpc>
              <a:defRPr/>
            </a:pPr>
            <a:r>
              <a:rPr lang="en-US" sz="2200" dirty="0" smtClean="0">
                <a:cs typeface="+mn-cs"/>
              </a:rPr>
              <a:t>Generally</a:t>
            </a:r>
            <a:r>
              <a:rPr lang="en-US" sz="2200" dirty="0">
                <a:cs typeface="+mn-cs"/>
              </a:rPr>
              <a:t>, only unopened, prepackaged food in good condition can be re-served:</a:t>
            </a:r>
          </a:p>
          <a:p>
            <a:pPr marL="347472" lvl="1" indent="-347472" eaLnBrk="1" hangingPunct="1">
              <a:defRPr/>
            </a:pPr>
            <a:r>
              <a:rPr lang="en-US" dirty="0"/>
              <a:t>Condiment packets</a:t>
            </a:r>
          </a:p>
          <a:p>
            <a:pPr marL="347472" lvl="1" indent="-347472" eaLnBrk="1" hangingPunct="1">
              <a:defRPr/>
            </a:pPr>
            <a:r>
              <a:rPr lang="en-US" dirty="0"/>
              <a:t>Wrapped crackers or breadsticks</a:t>
            </a:r>
            <a:r>
              <a:rPr lang="en-US" sz="2000" dirty="0"/>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pic>
        <p:nvPicPr>
          <p:cNvPr id="279557" name="Picture 1" descr="6e_c07_07_SalsaServ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7069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 Food </a:t>
            </a:r>
            <a:r>
              <a:rPr lang="en-US" dirty="0"/>
              <a:t>and Shelter</a:t>
            </a:r>
          </a:p>
        </p:txBody>
      </p:sp>
      <p:sp>
        <p:nvSpPr>
          <p:cNvPr id="1620995" name="Rectangle 3"/>
          <p:cNvSpPr>
            <a:spLocks noGrp="1" noChangeArrowheads="1"/>
          </p:cNvSpPr>
          <p:nvPr>
            <p:ph idx="1"/>
          </p:nvPr>
        </p:nvSpPr>
        <p:spPr>
          <a:xfrm>
            <a:off x="457200" y="1143000"/>
            <a:ext cx="6915150" cy="4983163"/>
          </a:xfrm>
        </p:spPr>
        <p:txBody>
          <a:bodyPr/>
          <a:lstStyle/>
          <a:p>
            <a:pPr marL="0" indent="0" eaLnBrk="1" hangingPunct="1">
              <a:defRPr/>
            </a:pPr>
            <a:r>
              <a:rPr lang="en-US" dirty="0"/>
              <a:t>To deny pests food and shelter: </a:t>
            </a:r>
            <a:endParaRPr lang="en-US" dirty="0" smtClean="0"/>
          </a:p>
          <a:p>
            <a:pPr marL="571500" lvl="1" indent="-457200" eaLnBrk="1" hangingPunct="1">
              <a:defRPr/>
            </a:pPr>
            <a:r>
              <a:rPr lang="en-US" dirty="0" smtClean="0"/>
              <a:t>Store recyclables correctly</a:t>
            </a:r>
          </a:p>
          <a:p>
            <a:pPr marL="1028700" lvl="2" indent="-342900" eaLnBrk="1" hangingPunct="1">
              <a:defRPr/>
            </a:pPr>
            <a:r>
              <a:rPr lang="en-US" dirty="0" smtClean="0"/>
              <a:t>Keep </a:t>
            </a:r>
            <a:r>
              <a:rPr lang="en-US" dirty="0"/>
              <a:t>recyclables in clean, pest-proof containers</a:t>
            </a:r>
          </a:p>
          <a:p>
            <a:pPr marL="1028700" lvl="2" indent="-342900" eaLnBrk="1" hangingPunct="1">
              <a:defRPr/>
            </a:pPr>
            <a:r>
              <a:rPr lang="en-US" dirty="0"/>
              <a:t>Keep containers as far away from the building as regulations allow </a:t>
            </a:r>
          </a:p>
        </p:txBody>
      </p:sp>
      <p:sp>
        <p:nvSpPr>
          <p:cNvPr id="38605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13-8</a:t>
            </a:r>
          </a:p>
        </p:txBody>
      </p:sp>
    </p:spTree>
    <p:extLst>
      <p:ext uri="{BB962C8B-B14F-4D97-AF65-F5344CB8AC3E}">
        <p14:creationId xmlns:p14="http://schemas.microsoft.com/office/powerpoint/2010/main" val="26381792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ChangeArrowheads="1"/>
          </p:cNvSpPr>
          <p:nvPr/>
        </p:nvSpPr>
        <p:spPr bwMode="auto">
          <a:xfrm>
            <a:off x="457200" y="1143000"/>
            <a:ext cx="7988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Clr>
                <a:srgbClr val="009DDC"/>
              </a:buClr>
              <a:buSzPct val="75000"/>
              <a:buFont typeface="Wingdings" charset="0"/>
              <a:buNone/>
            </a:pPr>
            <a:r>
              <a:rPr lang="en-US" sz="2400" b="1" dirty="0">
                <a:solidFill>
                  <a:srgbClr val="009DDC"/>
                </a:solidFill>
                <a:latin typeface="Arial Narrow" charset="0"/>
                <a:ea typeface="ＭＳ Ｐゴシック" charset="0"/>
                <a:cs typeface="ＭＳ Ｐゴシック" charset="0"/>
              </a:rPr>
              <a:t>To deny pests food and shelter: </a:t>
            </a:r>
          </a:p>
          <a:p>
            <a:pPr marL="571500" lvl="1" indent="-457200" fontAlgn="base">
              <a:lnSpc>
                <a:spcPct val="90000"/>
              </a:lnSpc>
              <a:spcBef>
                <a:spcPts val="900"/>
              </a:spcBef>
              <a:spcAft>
                <a:spcPct val="0"/>
              </a:spcAft>
              <a:buClr>
                <a:srgbClr val="009DDC"/>
              </a:buClr>
              <a:buSzPct val="75000"/>
              <a:buFont typeface="Wingdings" charset="0"/>
              <a:buChar char="l"/>
            </a:pPr>
            <a:r>
              <a:rPr lang="en-US" sz="2200" dirty="0">
                <a:solidFill>
                  <a:srgbClr val="231F20"/>
                </a:solidFill>
                <a:latin typeface="Arial Narrow" charset="0"/>
                <a:ea typeface="ＭＳ Ｐゴシック" charset="0"/>
                <a:cs typeface="ＭＳ Ｐゴシック" charset="0"/>
              </a:rPr>
              <a:t>Store food and supplies quickly and correctly</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Keep them away from walls and at least </a:t>
            </a:r>
            <a:r>
              <a:rPr lang="en-US" sz="2000" dirty="0">
                <a:solidFill>
                  <a:srgbClr val="231F20"/>
                </a:solidFill>
                <a:latin typeface="Arial Narrow" charset="0"/>
                <a:ea typeface="ＭＳ Ｐゴシック" charset="0"/>
                <a:cs typeface="ＭＳ Ｐゴシック" charset="0"/>
              </a:rPr>
              <a:t>6” (15 </a:t>
            </a:r>
            <a:r>
              <a:rPr lang="en-US" sz="2000" dirty="0">
                <a:solidFill>
                  <a:srgbClr val="231F20"/>
                </a:solidFill>
                <a:latin typeface="Arial Narrow" charset="0"/>
                <a:ea typeface="ＭＳ Ｐゴシック" charset="0"/>
                <a:cs typeface="ＭＳ Ｐゴシック" charset="0"/>
              </a:rPr>
              <a:t>cm) off the floor</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Rotate food so pests cannot settle into them and breed </a:t>
            </a:r>
          </a:p>
          <a:p>
            <a:pPr marL="571500" lvl="1" indent="-457200" fontAlgn="base">
              <a:lnSpc>
                <a:spcPct val="90000"/>
              </a:lnSpc>
              <a:spcBef>
                <a:spcPts val="900"/>
              </a:spcBef>
              <a:spcAft>
                <a:spcPct val="0"/>
              </a:spcAft>
              <a:buClr>
                <a:srgbClr val="009DDC"/>
              </a:buClr>
              <a:buSzPct val="75000"/>
              <a:buFont typeface="Wingdings" charset="0"/>
              <a:buChar char="l"/>
            </a:pPr>
            <a:r>
              <a:rPr lang="en-US" sz="2200" dirty="0">
                <a:solidFill>
                  <a:srgbClr val="231F20"/>
                </a:solidFill>
                <a:latin typeface="Arial Narrow" charset="0"/>
                <a:ea typeface="ＭＳ Ｐゴシック" charset="0"/>
                <a:cs typeface="ＭＳ Ｐゴシック" charset="0"/>
              </a:rPr>
              <a:t>Clean the facility thoroughly</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Clean up food and beverage spills immediately</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Clean toilets and restrooms as needed</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Train staff to keep lockers and break areas clean</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Keep cleaning tools and supplies clean and dry</a:t>
            </a:r>
          </a:p>
          <a:p>
            <a:pPr marL="1028700" lvl="2" indent="-342900" fontAlgn="base">
              <a:lnSpc>
                <a:spcPct val="90000"/>
              </a:lnSpc>
              <a:spcBef>
                <a:spcPts val="900"/>
              </a:spcBef>
              <a:spcAft>
                <a:spcPct val="0"/>
              </a:spcAft>
              <a:buClr>
                <a:srgbClr val="009DDC"/>
              </a:buClr>
              <a:buSzPct val="75000"/>
              <a:buFont typeface="Courier New" charset="0"/>
              <a:buChar char="o"/>
            </a:pPr>
            <a:r>
              <a:rPr lang="en-US" sz="2000" dirty="0">
                <a:solidFill>
                  <a:srgbClr val="231F20"/>
                </a:solidFill>
                <a:latin typeface="Arial Narrow" charset="0"/>
                <a:ea typeface="ＭＳ Ｐゴシック" charset="0"/>
                <a:cs typeface="ＭＳ Ｐゴシック" charset="0"/>
              </a:rPr>
              <a:t>Empty water from buckets to keep from attracting rodents</a:t>
            </a:r>
          </a:p>
        </p:txBody>
      </p:sp>
      <p:sp>
        <p:nvSpPr>
          <p:cNvPr id="38707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13-9</a:t>
            </a:r>
          </a:p>
        </p:txBody>
      </p:sp>
      <p:sp>
        <p:nvSpPr>
          <p:cNvPr id="6"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Deny Food </a:t>
            </a:r>
            <a:r>
              <a:rPr lang="en-US" dirty="0"/>
              <a:t>and Shelter</a:t>
            </a:r>
          </a:p>
        </p:txBody>
      </p:sp>
    </p:spTree>
    <p:extLst>
      <p:ext uri="{BB962C8B-B14F-4D97-AF65-F5344CB8AC3E}">
        <p14:creationId xmlns:p14="http://schemas.microsoft.com/office/powerpoint/2010/main" val="40803760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a:xfrm>
            <a:off x="228600" y="160338"/>
            <a:ext cx="8307388" cy="519112"/>
          </a:xfrm>
        </p:spPr>
        <p:txBody>
          <a:bodyPr/>
          <a:lstStyle/>
          <a:p>
            <a:pPr eaLnBrk="1" hangingPunct="1">
              <a:defRPr/>
            </a:pPr>
            <a:r>
              <a:rPr lang="en-US" dirty="0"/>
              <a:t>Identifying Pests</a:t>
            </a:r>
          </a:p>
        </p:txBody>
      </p:sp>
      <p:sp>
        <p:nvSpPr>
          <p:cNvPr id="759811" name="Rectangle 3"/>
          <p:cNvSpPr>
            <a:spLocks noGrp="1" noChangeArrowheads="1"/>
          </p:cNvSpPr>
          <p:nvPr>
            <p:ph idx="1"/>
          </p:nvPr>
        </p:nvSpPr>
        <p:spPr>
          <a:xfrm>
            <a:off x="457200" y="1143000"/>
            <a:ext cx="5086350" cy="4983163"/>
          </a:xfrm>
        </p:spPr>
        <p:txBody>
          <a:bodyPr/>
          <a:lstStyle/>
          <a:p>
            <a:pPr marL="0" indent="0" eaLnBrk="1" hangingPunct="1">
              <a:defRPr/>
            </a:pPr>
            <a:r>
              <a:rPr lang="en-US" dirty="0" smtClean="0"/>
              <a:t>Cockroaches:</a:t>
            </a:r>
            <a:endParaRPr lang="en-US" dirty="0"/>
          </a:p>
          <a:p>
            <a:pPr marL="571500" lvl="1" indent="-457200" eaLnBrk="1" hangingPunct="1">
              <a:defRPr/>
            </a:pPr>
            <a:r>
              <a:rPr lang="en-US" dirty="0"/>
              <a:t>Often carry pathogens</a:t>
            </a:r>
          </a:p>
          <a:p>
            <a:pPr marL="571500" lvl="1" indent="-457200" eaLnBrk="1" hangingPunct="1">
              <a:defRPr/>
            </a:pPr>
            <a:r>
              <a:rPr lang="en-US" dirty="0"/>
              <a:t>Live and breed in places that are:</a:t>
            </a:r>
          </a:p>
          <a:p>
            <a:pPr marL="1028700" lvl="2" indent="-342900" eaLnBrk="1" hangingPunct="1">
              <a:defRPr/>
            </a:pPr>
            <a:r>
              <a:rPr lang="en-US" dirty="0"/>
              <a:t>Dark</a:t>
            </a:r>
          </a:p>
          <a:p>
            <a:pPr marL="1028700" lvl="2" indent="-342900" eaLnBrk="1" hangingPunct="1">
              <a:defRPr/>
            </a:pPr>
            <a:r>
              <a:rPr lang="en-US" dirty="0"/>
              <a:t>Warm</a:t>
            </a:r>
          </a:p>
          <a:p>
            <a:pPr marL="1028700" lvl="2" indent="-342900" eaLnBrk="1" hangingPunct="1">
              <a:defRPr/>
            </a:pPr>
            <a:r>
              <a:rPr lang="en-US" dirty="0"/>
              <a:t>Moist</a:t>
            </a:r>
          </a:p>
          <a:p>
            <a:pPr marL="1028700" lvl="2" indent="-342900" eaLnBrk="1" hangingPunct="1">
              <a:defRPr/>
            </a:pPr>
            <a:r>
              <a:rPr lang="en-US" dirty="0"/>
              <a:t>Hard to clean</a:t>
            </a:r>
          </a:p>
          <a:p>
            <a:pPr marL="571500" lvl="1" indent="-457200" eaLnBrk="1" hangingPunct="1">
              <a:defRPr/>
            </a:pPr>
            <a:r>
              <a:rPr lang="en-US" dirty="0"/>
              <a:t>If you see them in daylight, you may have a major infestation</a:t>
            </a:r>
          </a:p>
        </p:txBody>
      </p:sp>
      <p:pic>
        <p:nvPicPr>
          <p:cNvPr id="388100" name="Picture 3" descr="SS5eCBc13_p07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1"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13-10</a:t>
            </a:r>
          </a:p>
        </p:txBody>
      </p:sp>
    </p:spTree>
    <p:extLst>
      <p:ext uri="{BB962C8B-B14F-4D97-AF65-F5344CB8AC3E}">
        <p14:creationId xmlns:p14="http://schemas.microsoft.com/office/powerpoint/2010/main" val="19769015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228600" y="160338"/>
            <a:ext cx="8307388" cy="519112"/>
          </a:xfrm>
        </p:spPr>
        <p:txBody>
          <a:bodyPr/>
          <a:lstStyle/>
          <a:p>
            <a:pPr eaLnBrk="1" hangingPunct="1">
              <a:defRPr/>
            </a:pPr>
            <a:r>
              <a:rPr lang="en-US" dirty="0"/>
              <a:t>Identifying Pests</a:t>
            </a:r>
          </a:p>
        </p:txBody>
      </p:sp>
      <p:sp>
        <p:nvSpPr>
          <p:cNvPr id="761859"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Signs of a cockroach infestation include:</a:t>
            </a:r>
          </a:p>
          <a:p>
            <a:pPr marL="571500" lvl="1" indent="-457200" eaLnBrk="1" hangingPunct="1">
              <a:defRPr/>
            </a:pPr>
            <a:r>
              <a:rPr lang="en-US" dirty="0"/>
              <a:t>Strong, oily odor</a:t>
            </a:r>
          </a:p>
          <a:p>
            <a:pPr marL="571500" lvl="1" indent="-457200" eaLnBrk="1" hangingPunct="1">
              <a:defRPr/>
            </a:pPr>
            <a:r>
              <a:rPr lang="en-US" dirty="0" smtClean="0"/>
              <a:t>Droppings (feces) that look like grains </a:t>
            </a:r>
            <a:r>
              <a:rPr lang="en-US" dirty="0"/>
              <a:t>of black pepper</a:t>
            </a:r>
          </a:p>
          <a:p>
            <a:pPr marL="571500" lvl="1" indent="-457200" eaLnBrk="1" hangingPunct="1">
              <a:defRPr/>
            </a:pPr>
            <a:r>
              <a:rPr lang="en-US" dirty="0"/>
              <a:t>Capsule shaped egg cases</a:t>
            </a:r>
          </a:p>
          <a:p>
            <a:pPr marL="1028700" lvl="2" indent="-342900" eaLnBrk="1" hangingPunct="1">
              <a:defRPr/>
            </a:pPr>
            <a:r>
              <a:rPr lang="en-US" dirty="0"/>
              <a:t>Brown, dark red, or black</a:t>
            </a:r>
          </a:p>
          <a:p>
            <a:pPr marL="1028700" lvl="2" indent="-342900" eaLnBrk="1" hangingPunct="1">
              <a:defRPr/>
            </a:pPr>
            <a:r>
              <a:rPr lang="en-US" dirty="0"/>
              <a:t>Leathery, smooth, or shiny</a:t>
            </a:r>
          </a:p>
          <a:p>
            <a:pPr marL="1028700" lvl="2" indent="-342900" eaLnBrk="1" hangingPunct="1">
              <a:defRPr/>
            </a:pPr>
            <a:endParaRPr lang="en-US" dirty="0"/>
          </a:p>
          <a:p>
            <a:pPr marL="571500" lvl="1" indent="-457200" eaLnBrk="1" hangingPunct="1">
              <a:defRPr/>
            </a:pPr>
            <a:endParaRPr lang="en-US" dirty="0"/>
          </a:p>
          <a:p>
            <a:pPr marL="571500" lvl="1" indent="-457200" eaLnBrk="1" hangingPunct="1">
              <a:defRPr/>
            </a:pPr>
            <a:endParaRPr lang="en-US" dirty="0"/>
          </a:p>
        </p:txBody>
      </p:sp>
      <p:pic>
        <p:nvPicPr>
          <p:cNvPr id="389124" name="Picture 8" descr="SS5eCBc13_p07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13-11</a:t>
            </a:r>
          </a:p>
        </p:txBody>
      </p:sp>
    </p:spTree>
    <p:extLst>
      <p:ext uri="{BB962C8B-B14F-4D97-AF65-F5344CB8AC3E}">
        <p14:creationId xmlns:p14="http://schemas.microsoft.com/office/powerpoint/2010/main" val="24754889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a:xfrm>
            <a:off x="228600" y="160338"/>
            <a:ext cx="8307388" cy="519112"/>
          </a:xfrm>
        </p:spPr>
        <p:txBody>
          <a:bodyPr/>
          <a:lstStyle/>
          <a:p>
            <a:pPr eaLnBrk="1" hangingPunct="1">
              <a:defRPr/>
            </a:pPr>
            <a:r>
              <a:rPr lang="en-US" dirty="0"/>
              <a:t>Identifying Pests</a:t>
            </a:r>
          </a:p>
        </p:txBody>
      </p:sp>
      <p:sp>
        <p:nvSpPr>
          <p:cNvPr id="763909" name="Rectangle 5"/>
          <p:cNvSpPr>
            <a:spLocks noGrp="1" noChangeArrowheads="1"/>
          </p:cNvSpPr>
          <p:nvPr>
            <p:ph idx="1"/>
          </p:nvPr>
        </p:nvSpPr>
        <p:spPr>
          <a:xfrm>
            <a:off x="457200" y="1143000"/>
            <a:ext cx="5029200" cy="5211763"/>
          </a:xfrm>
        </p:spPr>
        <p:txBody>
          <a:bodyPr/>
          <a:lstStyle/>
          <a:p>
            <a:pPr marL="0" indent="0" eaLnBrk="1" hangingPunct="1">
              <a:lnSpc>
                <a:spcPct val="80000"/>
              </a:lnSpc>
              <a:defRPr/>
            </a:pPr>
            <a:r>
              <a:rPr lang="en-US" dirty="0"/>
              <a:t>Signs of a rodent infestation include:</a:t>
            </a:r>
          </a:p>
          <a:p>
            <a:pPr marL="571500" lvl="1" indent="-457200" eaLnBrk="1" hangingPunct="1">
              <a:lnSpc>
                <a:spcPct val="80000"/>
              </a:lnSpc>
              <a:spcBef>
                <a:spcPct val="40000"/>
              </a:spcBef>
              <a:defRPr/>
            </a:pPr>
            <a:r>
              <a:rPr lang="en-US" dirty="0"/>
              <a:t>Gnaw marks</a:t>
            </a:r>
          </a:p>
          <a:p>
            <a:pPr marL="571500" lvl="1" indent="-457200" eaLnBrk="1" hangingPunct="1">
              <a:lnSpc>
                <a:spcPct val="80000"/>
              </a:lnSpc>
              <a:spcBef>
                <a:spcPct val="40000"/>
              </a:spcBef>
              <a:defRPr/>
            </a:pPr>
            <a:r>
              <a:rPr lang="en-US" dirty="0"/>
              <a:t>Droppings </a:t>
            </a:r>
          </a:p>
          <a:p>
            <a:pPr marL="1028700" lvl="2" indent="-342900" eaLnBrk="1" hangingPunct="1">
              <a:lnSpc>
                <a:spcPct val="80000"/>
              </a:lnSpc>
              <a:spcBef>
                <a:spcPct val="20000"/>
              </a:spcBef>
              <a:defRPr/>
            </a:pPr>
            <a:r>
              <a:rPr lang="en-US" dirty="0"/>
              <a:t>Shiny and black (fresh)</a:t>
            </a:r>
          </a:p>
          <a:p>
            <a:pPr marL="1028700" lvl="2" indent="-342900" eaLnBrk="1" hangingPunct="1">
              <a:lnSpc>
                <a:spcPct val="80000"/>
              </a:lnSpc>
              <a:spcBef>
                <a:spcPct val="20000"/>
              </a:spcBef>
              <a:defRPr/>
            </a:pPr>
            <a:r>
              <a:rPr lang="en-US" dirty="0"/>
              <a:t>Gray (old)</a:t>
            </a:r>
          </a:p>
          <a:p>
            <a:pPr marL="571500" lvl="1" indent="-457200" eaLnBrk="1" hangingPunct="1">
              <a:lnSpc>
                <a:spcPct val="80000"/>
              </a:lnSpc>
              <a:spcBef>
                <a:spcPct val="40000"/>
              </a:spcBef>
              <a:defRPr/>
            </a:pPr>
            <a:r>
              <a:rPr lang="en-US" dirty="0" smtClean="0"/>
              <a:t>Dirt tracks along walls</a:t>
            </a:r>
            <a:endParaRPr lang="en-US" dirty="0"/>
          </a:p>
          <a:p>
            <a:pPr marL="571500" lvl="1" indent="-457200" eaLnBrk="1" hangingPunct="1">
              <a:lnSpc>
                <a:spcPct val="80000"/>
              </a:lnSpc>
              <a:spcBef>
                <a:spcPct val="40000"/>
              </a:spcBef>
              <a:defRPr/>
            </a:pPr>
            <a:r>
              <a:rPr lang="en-US" dirty="0"/>
              <a:t>Nests</a:t>
            </a:r>
          </a:p>
          <a:p>
            <a:pPr marL="1028700" lvl="2" indent="-342900" eaLnBrk="1" hangingPunct="1">
              <a:lnSpc>
                <a:spcPct val="80000"/>
              </a:lnSpc>
              <a:spcBef>
                <a:spcPct val="20000"/>
              </a:spcBef>
              <a:defRPr/>
            </a:pPr>
            <a:r>
              <a:rPr lang="en-US" dirty="0" smtClean="0"/>
              <a:t>Cloth, </a:t>
            </a:r>
            <a:r>
              <a:rPr lang="en-US" dirty="0"/>
              <a:t>hair</a:t>
            </a:r>
            <a:r>
              <a:rPr lang="en-US" dirty="0" smtClean="0"/>
              <a:t>, </a:t>
            </a:r>
            <a:r>
              <a:rPr lang="en-US" dirty="0"/>
              <a:t>feathers, </a:t>
            </a:r>
            <a:r>
              <a:rPr lang="en-US" dirty="0" smtClean="0"/>
              <a:t>grass, scraps of paper</a:t>
            </a:r>
            <a:endParaRPr lang="en-US" dirty="0"/>
          </a:p>
          <a:p>
            <a:pPr marL="1028700" lvl="2" indent="-342900" eaLnBrk="1" hangingPunct="1">
              <a:lnSpc>
                <a:spcPct val="80000"/>
              </a:lnSpc>
              <a:spcBef>
                <a:spcPct val="20000"/>
              </a:spcBef>
              <a:defRPr/>
            </a:pPr>
            <a:r>
              <a:rPr lang="en-US" dirty="0"/>
              <a:t>In quiet places</a:t>
            </a:r>
          </a:p>
          <a:p>
            <a:pPr marL="1028700" lvl="2" indent="-342900" eaLnBrk="1" hangingPunct="1">
              <a:lnSpc>
                <a:spcPct val="80000"/>
              </a:lnSpc>
              <a:spcBef>
                <a:spcPct val="20000"/>
              </a:spcBef>
              <a:defRPr/>
            </a:pPr>
            <a:r>
              <a:rPr lang="en-US" dirty="0"/>
              <a:t>Near food and water</a:t>
            </a:r>
          </a:p>
          <a:p>
            <a:pPr marL="1028700" lvl="2" indent="-342900" eaLnBrk="1" hangingPunct="1">
              <a:lnSpc>
                <a:spcPct val="80000"/>
              </a:lnSpc>
              <a:spcBef>
                <a:spcPct val="20000"/>
              </a:spcBef>
              <a:defRPr/>
            </a:pPr>
            <a:r>
              <a:rPr lang="en-US" dirty="0"/>
              <a:t>Next to buildings</a:t>
            </a:r>
          </a:p>
        </p:txBody>
      </p:sp>
      <p:sp>
        <p:nvSpPr>
          <p:cNvPr id="390148" name="Rectangle 3"/>
          <p:cNvSpPr>
            <a:spLocks noChangeArrowheads="1"/>
          </p:cNvSpPr>
          <p:nvPr/>
        </p:nvSpPr>
        <p:spPr bwMode="auto">
          <a:xfrm>
            <a:off x="5943600" y="3429000"/>
            <a:ext cx="2514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pPr>
            <a:r>
              <a:rPr lang="en-US" sz="800" b="1" dirty="0">
                <a:solidFill>
                  <a:srgbClr val="000000"/>
                </a:solidFill>
                <a:ea typeface="ＭＳ Ｐゴシック" charset="0"/>
                <a:cs typeface="Times New Roman" charset="0"/>
              </a:rPr>
              <a:t>Illustration courtesy of Orkin Commercial </a:t>
            </a:r>
          </a:p>
        </p:txBody>
      </p:sp>
      <p:pic>
        <p:nvPicPr>
          <p:cNvPr id="390149" name="Picture 4" descr="13e"/>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5188" y="1600200"/>
            <a:ext cx="2741612"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50"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13-12</a:t>
            </a:r>
          </a:p>
        </p:txBody>
      </p:sp>
    </p:spTree>
    <p:extLst>
      <p:ext uri="{BB962C8B-B14F-4D97-AF65-F5344CB8AC3E}">
        <p14:creationId xmlns:p14="http://schemas.microsoft.com/office/powerpoint/2010/main" val="40164804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a:xfrm>
            <a:off x="228600" y="160338"/>
            <a:ext cx="8307388" cy="519112"/>
          </a:xfrm>
        </p:spPr>
        <p:txBody>
          <a:bodyPr/>
          <a:lstStyle/>
          <a:p>
            <a:pPr eaLnBrk="1" hangingPunct="1">
              <a:defRPr/>
            </a:pPr>
            <a:r>
              <a:rPr lang="en-US" dirty="0"/>
              <a:t>Working with a Pest Control Operator (PCO)</a:t>
            </a:r>
          </a:p>
        </p:txBody>
      </p:sp>
      <p:sp>
        <p:nvSpPr>
          <p:cNvPr id="765955" name="Rectangle 3"/>
          <p:cNvSpPr>
            <a:spLocks noGrp="1" noChangeArrowheads="1"/>
          </p:cNvSpPr>
          <p:nvPr>
            <p:ph idx="1"/>
          </p:nvPr>
        </p:nvSpPr>
        <p:spPr>
          <a:xfrm>
            <a:off x="457200" y="1143000"/>
            <a:ext cx="7116763" cy="4983163"/>
          </a:xfrm>
        </p:spPr>
        <p:txBody>
          <a:bodyPr/>
          <a:lstStyle/>
          <a:p>
            <a:pPr marL="0" indent="0" eaLnBrk="1" hangingPunct="1">
              <a:defRPr/>
            </a:pPr>
            <a:r>
              <a:rPr lang="en-US" dirty="0"/>
              <a:t>Before choosing a PCO:</a:t>
            </a:r>
          </a:p>
          <a:p>
            <a:pPr marL="571500" lvl="1" indent="-457200" eaLnBrk="1" hangingPunct="1">
              <a:defRPr/>
            </a:pPr>
            <a:r>
              <a:rPr lang="en-US" dirty="0"/>
              <a:t>Check references</a:t>
            </a:r>
          </a:p>
          <a:p>
            <a:pPr marL="571500" lvl="1" indent="-457200" eaLnBrk="1" hangingPunct="1">
              <a:defRPr/>
            </a:pPr>
            <a:r>
              <a:rPr lang="en-US" dirty="0"/>
              <a:t>Make sure the PCO is licensed if required by your </a:t>
            </a:r>
            <a:r>
              <a:rPr lang="en-US" dirty="0" smtClean="0"/>
              <a:t>state</a:t>
            </a:r>
          </a:p>
          <a:p>
            <a:pPr marL="571500" lvl="1" indent="-457200" eaLnBrk="1" hangingPunct="1">
              <a:defRPr/>
            </a:pPr>
            <a:r>
              <a:rPr lang="en-US" dirty="0" smtClean="0"/>
              <a:t>Require a written contract outlining work to be performed</a:t>
            </a:r>
            <a:endParaRPr lang="en-US" dirty="0"/>
          </a:p>
        </p:txBody>
      </p:sp>
      <p:sp>
        <p:nvSpPr>
          <p:cNvPr id="39117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13-13</a:t>
            </a:r>
          </a:p>
        </p:txBody>
      </p:sp>
    </p:spTree>
    <p:extLst>
      <p:ext uri="{BB962C8B-B14F-4D97-AF65-F5344CB8AC3E}">
        <p14:creationId xmlns:p14="http://schemas.microsoft.com/office/powerpoint/2010/main" val="25331333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Using and Storing </a:t>
            </a:r>
            <a:r>
              <a:rPr lang="en-US" dirty="0"/>
              <a:t>Pesticides</a:t>
            </a:r>
          </a:p>
        </p:txBody>
      </p:sp>
      <p:sp>
        <p:nvSpPr>
          <p:cNvPr id="770051" name="Rectangle 3"/>
          <p:cNvSpPr>
            <a:spLocks noGrp="1" noChangeArrowheads="1"/>
          </p:cNvSpPr>
          <p:nvPr>
            <p:ph idx="1"/>
          </p:nvPr>
        </p:nvSpPr>
        <p:spPr>
          <a:xfrm>
            <a:off x="457200" y="1143000"/>
            <a:ext cx="5086350" cy="5257800"/>
          </a:xfrm>
        </p:spPr>
        <p:txBody>
          <a:bodyPr/>
          <a:lstStyle/>
          <a:p>
            <a:pPr marL="0" indent="0" eaLnBrk="1" hangingPunct="1"/>
            <a:r>
              <a:rPr lang="en-US" dirty="0">
                <a:latin typeface="Arial Narrow" charset="0"/>
              </a:rPr>
              <a:t>When pesticides will be applied:</a:t>
            </a:r>
          </a:p>
          <a:p>
            <a:pPr marL="571500" lvl="1" indent="-457200" eaLnBrk="1" hangingPunct="1"/>
            <a:r>
              <a:rPr lang="en-US" dirty="0">
                <a:latin typeface="Arial Narrow" charset="0"/>
              </a:rPr>
              <a:t>Wait until you are closed for business and staff are not on-site</a:t>
            </a:r>
          </a:p>
          <a:p>
            <a:pPr marL="571500" lvl="1" indent="-457200" eaLnBrk="1" hangingPunct="1"/>
            <a:r>
              <a:rPr lang="en-US" dirty="0">
                <a:latin typeface="Arial Narrow" charset="0"/>
              </a:rPr>
              <a:t>Remove food and movable food-contact surfaces </a:t>
            </a:r>
          </a:p>
          <a:p>
            <a:pPr marL="571500" lvl="1" indent="-457200" eaLnBrk="1" hangingPunct="1"/>
            <a:r>
              <a:rPr lang="en-US" dirty="0">
                <a:latin typeface="Arial Narrow" charset="0"/>
              </a:rPr>
              <a:t>Cover equipment and food-contact surfaces that can</a:t>
            </a:r>
            <a:r>
              <a:rPr lang="ja-JP" altLang="en-US">
                <a:latin typeface="Arial Narrow" charset="0"/>
              </a:rPr>
              <a:t>’</a:t>
            </a:r>
            <a:r>
              <a:rPr lang="en-US" dirty="0">
                <a:latin typeface="Arial Narrow" charset="0"/>
              </a:rPr>
              <a:t>t be moved</a:t>
            </a:r>
          </a:p>
          <a:p>
            <a:pPr marL="0" indent="0" eaLnBrk="1" hangingPunct="1"/>
            <a:r>
              <a:rPr lang="en-US" dirty="0">
                <a:latin typeface="Arial Narrow" charset="0"/>
              </a:rPr>
              <a:t>Afterwards:</a:t>
            </a:r>
          </a:p>
          <a:p>
            <a:pPr marL="571500" lvl="1" indent="-457200" eaLnBrk="1" hangingPunct="1"/>
            <a:r>
              <a:rPr lang="en-US" dirty="0">
                <a:latin typeface="Arial Narrow" charset="0"/>
              </a:rPr>
              <a:t>Wash, rinse, and sanitize food-contact surfaces</a:t>
            </a:r>
          </a:p>
          <a:p>
            <a:pPr marL="571500" lvl="1" indent="-457200" eaLnBrk="1" hangingPunct="1"/>
            <a:endParaRPr lang="en-US" dirty="0">
              <a:latin typeface="Arial Narrow" charset="0"/>
            </a:endParaRPr>
          </a:p>
        </p:txBody>
      </p:sp>
      <p:pic>
        <p:nvPicPr>
          <p:cNvPr id="392196" name="Picture 6" descr="SS5eESSc12_p07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13-14</a:t>
            </a:r>
          </a:p>
        </p:txBody>
      </p:sp>
    </p:spTree>
    <p:extLst>
      <p:ext uri="{BB962C8B-B14F-4D97-AF65-F5344CB8AC3E}">
        <p14:creationId xmlns:p14="http://schemas.microsoft.com/office/powerpoint/2010/main" val="33520619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8600" y="160338"/>
            <a:ext cx="8307388" cy="519112"/>
          </a:xfrm>
        </p:spPr>
        <p:txBody>
          <a:bodyPr/>
          <a:lstStyle/>
          <a:p>
            <a:pPr eaLnBrk="1" hangingPunct="1">
              <a:defRPr/>
            </a:pPr>
            <a:r>
              <a:rPr lang="en-US" dirty="0" smtClean="0"/>
              <a:t>Using and Storing </a:t>
            </a:r>
            <a:r>
              <a:rPr lang="en-US" dirty="0"/>
              <a:t>Pesticides</a:t>
            </a:r>
          </a:p>
        </p:txBody>
      </p:sp>
      <p:sp>
        <p:nvSpPr>
          <p:cNvPr id="772099" name="Rectangle 3"/>
          <p:cNvSpPr>
            <a:spLocks noGrp="1" noChangeArrowheads="1"/>
          </p:cNvSpPr>
          <p:nvPr>
            <p:ph idx="1"/>
          </p:nvPr>
        </p:nvSpPr>
        <p:spPr>
          <a:xfrm>
            <a:off x="457200" y="1143000"/>
            <a:ext cx="7886700" cy="4983163"/>
          </a:xfrm>
        </p:spPr>
        <p:txBody>
          <a:bodyPr/>
          <a:lstStyle/>
          <a:p>
            <a:pPr marL="0" indent="0" eaLnBrk="1" hangingPunct="1"/>
            <a:r>
              <a:rPr lang="en-US" dirty="0">
                <a:latin typeface="Arial Narrow" charset="0"/>
              </a:rPr>
              <a:t>If pesticides will be stored on the premises:</a:t>
            </a:r>
          </a:p>
          <a:p>
            <a:pPr marL="571500" lvl="1" indent="-457200" eaLnBrk="1" hangingPunct="1"/>
            <a:r>
              <a:rPr lang="en-US" dirty="0">
                <a:latin typeface="Arial Narrow" charset="0"/>
              </a:rPr>
              <a:t>Keep them in their original containers</a:t>
            </a:r>
          </a:p>
          <a:p>
            <a:pPr marL="571500" lvl="1" indent="-457200" eaLnBrk="1" hangingPunct="1"/>
            <a:r>
              <a:rPr lang="en-US" dirty="0">
                <a:latin typeface="Arial Narrow" charset="0"/>
              </a:rPr>
              <a:t>Store them in a secure location away from food, utensils, and equipment </a:t>
            </a:r>
          </a:p>
          <a:p>
            <a:pPr marL="571500" lvl="1" indent="-457200" eaLnBrk="1" hangingPunct="1"/>
            <a:r>
              <a:rPr lang="en-US" dirty="0">
                <a:latin typeface="Arial Narrow" charset="0"/>
              </a:rPr>
              <a:t>Dispose of them per manufacturers</a:t>
            </a:r>
            <a:r>
              <a:rPr lang="ja-JP" altLang="en-US">
                <a:latin typeface="Arial Narrow" charset="0"/>
              </a:rPr>
              <a:t>’</a:t>
            </a:r>
            <a:r>
              <a:rPr lang="en-US" dirty="0">
                <a:latin typeface="Arial Narrow" charset="0"/>
              </a:rPr>
              <a:t> directions and local regulations</a:t>
            </a:r>
          </a:p>
          <a:p>
            <a:pPr marL="571500" lvl="1" indent="-457200" eaLnBrk="1" hangingPunct="1"/>
            <a:r>
              <a:rPr lang="en-US" dirty="0">
                <a:latin typeface="Arial Narrow" charset="0"/>
              </a:rPr>
              <a:t>Keep corresponding MSDS on the premises </a:t>
            </a:r>
          </a:p>
          <a:p>
            <a:pPr marL="571500" lvl="1" indent="-457200" eaLnBrk="1" hangingPunct="1">
              <a:buFont typeface="Wingdings" charset="0"/>
              <a:buNone/>
            </a:pPr>
            <a:endParaRPr lang="en-US" dirty="0">
              <a:latin typeface="Arial Narrow" charset="0"/>
            </a:endParaRPr>
          </a:p>
        </p:txBody>
      </p:sp>
      <p:sp>
        <p:nvSpPr>
          <p:cNvPr id="393220"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13-15</a:t>
            </a:r>
          </a:p>
        </p:txBody>
      </p:sp>
    </p:spTree>
    <p:extLst>
      <p:ext uri="{BB962C8B-B14F-4D97-AF65-F5344CB8AC3E}">
        <p14:creationId xmlns:p14="http://schemas.microsoft.com/office/powerpoint/2010/main" val="21522410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22697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215900"/>
            <a:ext cx="8639175" cy="461963"/>
          </a:xfrm>
        </p:spPr>
        <p:txBody>
          <a:bodyPr/>
          <a:lstStyle/>
          <a:p>
            <a:pPr eaLnBrk="1" hangingPunct="1">
              <a:defRPr/>
            </a:pPr>
            <a:r>
              <a:rPr lang="en-US" sz="2400" dirty="0" smtClean="0">
                <a:cs typeface="+mj-cs"/>
              </a:rPr>
              <a:t>Government Agencies Responsible for Preventing Foodborne Illness</a:t>
            </a:r>
            <a:endParaRPr lang="en-US" sz="2400" dirty="0">
              <a:cs typeface="+mj-cs"/>
            </a:endParaRPr>
          </a:p>
        </p:txBody>
      </p:sp>
      <p:sp>
        <p:nvSpPr>
          <p:cNvPr id="22531" name="Rectangle 3"/>
          <p:cNvSpPr>
            <a:spLocks noGrp="1" noChangeArrowheads="1"/>
          </p:cNvSpPr>
          <p:nvPr>
            <p:ph idx="1"/>
          </p:nvPr>
        </p:nvSpPr>
        <p:spPr>
          <a:xfrm>
            <a:off x="390525" y="1143000"/>
            <a:ext cx="6629400" cy="3789363"/>
          </a:xfrm>
        </p:spPr>
        <p:txBody>
          <a:bodyPr/>
          <a:lstStyle/>
          <a:p>
            <a:pPr marL="0" lvl="1" indent="0" eaLnBrk="1" hangingPunct="1">
              <a:buFont typeface="Wingdings" pitchFamily="2" charset="2"/>
              <a:buNone/>
              <a:defRPr/>
            </a:pPr>
            <a:r>
              <a:rPr lang="en-US" sz="2400" b="1" dirty="0">
                <a:solidFill>
                  <a:srgbClr val="009DDC"/>
                </a:solidFill>
              </a:rPr>
              <a:t>Government agencies: </a:t>
            </a:r>
          </a:p>
          <a:p>
            <a:pPr marL="347472" lvl="1" indent="-347472" eaLnBrk="1" hangingPunct="1">
              <a:defRPr/>
            </a:pPr>
            <a:r>
              <a:rPr lang="en-US" dirty="0" smtClean="0"/>
              <a:t>The Food and Drug Administration (FDA)</a:t>
            </a:r>
          </a:p>
          <a:p>
            <a:pPr marL="347472" lvl="1" indent="-347472" eaLnBrk="1" hangingPunct="1">
              <a:defRPr/>
            </a:pPr>
            <a:r>
              <a:rPr lang="en-US" dirty="0" smtClean="0"/>
              <a:t>U.S. Department of Agriculture (USDA)</a:t>
            </a:r>
          </a:p>
          <a:p>
            <a:pPr marL="347472" lvl="1" indent="-347472" eaLnBrk="1" hangingPunct="1">
              <a:defRPr/>
            </a:pPr>
            <a:r>
              <a:rPr lang="en-US" dirty="0" smtClean="0"/>
              <a:t>Centers for Disease Control and Prevention (CDC)</a:t>
            </a:r>
          </a:p>
          <a:p>
            <a:pPr marL="347472" lvl="1" indent="-347472" eaLnBrk="1" hangingPunct="1">
              <a:defRPr/>
            </a:pPr>
            <a:r>
              <a:rPr lang="en-US" dirty="0" smtClean="0"/>
              <a:t>U.S. Public Health Service (PHS)</a:t>
            </a:r>
          </a:p>
          <a:p>
            <a:pPr marL="347472" lvl="1" indent="-347472" eaLnBrk="1" hangingPunct="1">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14-2</a:t>
            </a:r>
          </a:p>
        </p:txBody>
      </p:sp>
    </p:spTree>
    <p:extLst>
      <p:ext uri="{BB962C8B-B14F-4D97-AF65-F5344CB8AC3E}">
        <p14:creationId xmlns:p14="http://schemas.microsoft.com/office/powerpoint/2010/main" val="313001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3"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Self-Service Areas</a:t>
            </a:r>
          </a:p>
        </p:txBody>
      </p:sp>
      <p:sp>
        <p:nvSpPr>
          <p:cNvPr id="201730" name="Rectangle 3"/>
          <p:cNvSpPr>
            <a:spLocks noGrp="1" noChangeArrowheads="1"/>
          </p:cNvSpPr>
          <p:nvPr>
            <p:ph idx="1"/>
          </p:nvPr>
        </p:nvSpPr>
        <p:spPr>
          <a:xfrm>
            <a:off x="393700" y="1143000"/>
            <a:ext cx="5086350" cy="4983163"/>
          </a:xfrm>
        </p:spPr>
        <p:txBody>
          <a:bodyPr/>
          <a:lstStyle/>
          <a:p>
            <a:pPr marL="0" indent="0" eaLnBrk="1" hangingPunct="1">
              <a:defRPr/>
            </a:pPr>
            <a:r>
              <a:rPr lang="en-US" dirty="0" smtClean="0">
                <a:cs typeface="+mn-cs"/>
              </a:rPr>
              <a:t>To prevent contamination:</a:t>
            </a:r>
            <a:r>
              <a:rPr lang="en-US" sz="2000" dirty="0" smtClean="0">
                <a:solidFill>
                  <a:schemeClr val="accent1"/>
                </a:solidFill>
                <a:cs typeface="+mn-cs"/>
              </a:rPr>
              <a:t> </a:t>
            </a:r>
            <a:endParaRPr lang="en-US" sz="2000" dirty="0">
              <a:solidFill>
                <a:schemeClr val="accent1"/>
              </a:solidFill>
              <a:cs typeface="+mn-cs"/>
            </a:endParaRPr>
          </a:p>
          <a:p>
            <a:pPr marL="347472" lvl="1" indent="-347472" eaLnBrk="1" hangingPunct="1">
              <a:defRPr/>
            </a:pPr>
            <a:r>
              <a:rPr lang="en-US" dirty="0"/>
              <a:t>Use sneeze guards</a:t>
            </a:r>
          </a:p>
          <a:p>
            <a:pPr marL="694944" lvl="2" indent="-347472" eaLnBrk="1" hangingPunct="1">
              <a:defRPr/>
            </a:pPr>
            <a:r>
              <a:rPr lang="en-US" dirty="0"/>
              <a:t>Must be located </a:t>
            </a:r>
            <a:r>
              <a:rPr lang="en-US" dirty="0" smtClean="0"/>
              <a:t>14</a:t>
            </a:r>
            <a:r>
              <a:rPr lang="en-US" altLang="ja-JP" dirty="0" smtClean="0"/>
              <a:t>"</a:t>
            </a:r>
            <a:r>
              <a:rPr lang="en-US" dirty="0" smtClean="0"/>
              <a:t> </a:t>
            </a:r>
            <a:r>
              <a:rPr lang="en-US" dirty="0"/>
              <a:t>(</a:t>
            </a:r>
            <a:r>
              <a:rPr lang="en-US" dirty="0" smtClean="0"/>
              <a:t>36 cm</a:t>
            </a:r>
            <a:r>
              <a:rPr lang="en-US" dirty="0"/>
              <a:t>) above the counter</a:t>
            </a:r>
          </a:p>
          <a:p>
            <a:pPr marL="694944" lvl="2" indent="-347472" eaLnBrk="1" hangingPunct="1">
              <a:defRPr/>
            </a:pPr>
            <a:r>
              <a:rPr lang="en-US" dirty="0"/>
              <a:t>Must extend </a:t>
            </a:r>
            <a:r>
              <a:rPr lang="en-US" dirty="0" smtClean="0"/>
              <a:t>7</a:t>
            </a:r>
            <a:r>
              <a:rPr lang="en-US" altLang="ja-JP" dirty="0" smtClean="0"/>
              <a:t>"</a:t>
            </a:r>
            <a:r>
              <a:rPr lang="en-US" dirty="0" smtClean="0"/>
              <a:t> </a:t>
            </a:r>
            <a:r>
              <a:rPr lang="en-US" dirty="0"/>
              <a:t>(</a:t>
            </a:r>
            <a:r>
              <a:rPr lang="en-US" dirty="0" smtClean="0"/>
              <a:t>18 cm</a:t>
            </a:r>
            <a:r>
              <a:rPr lang="en-US" dirty="0"/>
              <a:t>) beyond </a:t>
            </a:r>
            <a:br>
              <a:rPr lang="en-US" dirty="0"/>
            </a:br>
            <a:r>
              <a:rPr lang="en-US" dirty="0"/>
              <a:t>the food</a:t>
            </a:r>
          </a:p>
          <a:p>
            <a:pPr marL="347472" lvl="1" indent="-347472" eaLnBrk="1" hangingPunct="1">
              <a:defRPr/>
            </a:pPr>
            <a:r>
              <a:rPr lang="en-US" dirty="0"/>
              <a:t>Identify all food items</a:t>
            </a:r>
          </a:p>
          <a:p>
            <a:pPr marL="694944" lvl="2" indent="-347472" eaLnBrk="1" hangingPunct="1">
              <a:defRPr/>
            </a:pPr>
            <a:r>
              <a:rPr lang="en-US" dirty="0"/>
              <a:t>Label food</a:t>
            </a:r>
          </a:p>
          <a:p>
            <a:pPr marL="694944" lvl="2" indent="-347472" eaLnBrk="1" hangingPunct="1">
              <a:defRPr/>
            </a:pPr>
            <a:r>
              <a:rPr lang="en-US" dirty="0"/>
              <a:t>Place salad dressing names on ladle handles </a:t>
            </a:r>
          </a:p>
        </p:txBody>
      </p:sp>
      <p:sp>
        <p:nvSpPr>
          <p:cNvPr id="2017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pic>
        <p:nvPicPr>
          <p:cNvPr id="280581" name="Picture 1" descr="6e_c07_08_SneezeGuard_rc.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14352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0525" y="215900"/>
            <a:ext cx="8639175" cy="461963"/>
          </a:xfrm>
        </p:spPr>
        <p:txBody>
          <a:bodyPr/>
          <a:lstStyle/>
          <a:p>
            <a:pPr eaLnBrk="1" hangingPunct="1">
              <a:defRPr/>
            </a:pPr>
            <a:r>
              <a:rPr lang="en-US" sz="2400" dirty="0" smtClean="0">
                <a:cs typeface="+mj-cs"/>
              </a:rPr>
              <a:t>Government Agencies Responsible for Preventing Foodborne Illness</a:t>
            </a:r>
            <a:endParaRPr lang="en-US" sz="2400" dirty="0">
              <a:cs typeface="+mj-cs"/>
            </a:endParaRPr>
          </a:p>
        </p:txBody>
      </p:sp>
      <p:sp>
        <p:nvSpPr>
          <p:cNvPr id="1678339" name="Rectangle 3"/>
          <p:cNvSpPr>
            <a:spLocks noGrp="1" noChangeArrowheads="1"/>
          </p:cNvSpPr>
          <p:nvPr>
            <p:ph idx="1"/>
          </p:nvPr>
        </p:nvSpPr>
        <p:spPr>
          <a:xfrm>
            <a:off x="457200" y="1136650"/>
            <a:ext cx="5029200" cy="4983163"/>
          </a:xfrm>
        </p:spPr>
        <p:txBody>
          <a:bodyPr/>
          <a:lstStyle/>
          <a:p>
            <a:pPr marL="0" indent="0" eaLnBrk="1" hangingPunct="1">
              <a:defRPr/>
            </a:pPr>
            <a:r>
              <a:rPr lang="en-US" dirty="0"/>
              <a:t>The </a:t>
            </a:r>
            <a:r>
              <a:rPr lang="en-US" i="1" dirty="0"/>
              <a:t>FDA Food </a:t>
            </a:r>
            <a:r>
              <a:rPr lang="en-US" i="1" dirty="0" smtClean="0"/>
              <a:t>Code:</a:t>
            </a:r>
            <a:r>
              <a:rPr lang="en-US" dirty="0" smtClean="0"/>
              <a:t> </a:t>
            </a:r>
            <a:endParaRPr lang="en-US" dirty="0"/>
          </a:p>
          <a:p>
            <a:pPr marL="571500" lvl="1" indent="-393700" eaLnBrk="1" hangingPunct="1">
              <a:defRPr/>
            </a:pPr>
            <a:r>
              <a:rPr lang="en-US" dirty="0"/>
              <a:t>Outlines federal recommendations for food safety regulations for the foodservice industry</a:t>
            </a:r>
          </a:p>
          <a:p>
            <a:pPr marL="571500" lvl="1" indent="-393700" eaLnBrk="1" hangingPunct="1">
              <a:defRPr/>
            </a:pPr>
            <a:r>
              <a:rPr lang="en-US" dirty="0" smtClean="0"/>
              <a:t>Created for city, county, state, and tribal agencies</a:t>
            </a:r>
            <a:endParaRPr lang="en-US" dirty="0"/>
          </a:p>
          <a:p>
            <a:pPr marL="571500" lvl="1" indent="-393700" eaLnBrk="1" hangingPunct="1">
              <a:defRPr/>
            </a:pPr>
            <a:r>
              <a:rPr lang="en-US" dirty="0"/>
              <a:t>Although FDA recommends adoption by each state, it cannot require it</a:t>
            </a:r>
          </a:p>
        </p:txBody>
      </p:sp>
      <p:pic>
        <p:nvPicPr>
          <p:cNvPr id="395268"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0137" y="1612900"/>
            <a:ext cx="2506663" cy="2393950"/>
          </a:xfrm>
          <a:prstGeom prst="roundRect">
            <a:avLst>
              <a:gd name="adj" fmla="val 8594"/>
            </a:avLst>
          </a:prstGeom>
          <a:noFill/>
          <a:ln>
            <a:noFill/>
          </a:ln>
          <a:effectLst/>
          <a:extLst/>
        </p:spPr>
      </p:pic>
      <p:sp>
        <p:nvSpPr>
          <p:cNvPr id="39526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14-3</a:t>
            </a:r>
          </a:p>
        </p:txBody>
      </p:sp>
    </p:spTree>
    <p:extLst>
      <p:ext uri="{BB962C8B-B14F-4D97-AF65-F5344CB8AC3E}">
        <p14:creationId xmlns:p14="http://schemas.microsoft.com/office/powerpoint/2010/main" val="15082941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525" y="215900"/>
            <a:ext cx="8639175" cy="461963"/>
          </a:xfrm>
        </p:spPr>
        <p:txBody>
          <a:bodyPr/>
          <a:lstStyle/>
          <a:p>
            <a:pPr eaLnBrk="1" hangingPunct="1">
              <a:defRPr/>
            </a:pPr>
            <a:r>
              <a:rPr lang="en-US" sz="2400" dirty="0" smtClean="0">
                <a:cs typeface="+mj-cs"/>
              </a:rPr>
              <a:t>Government Agencies Responsible for Preventing Foodborne Illness</a:t>
            </a:r>
            <a:endParaRPr lang="en-US" sz="2400" dirty="0">
              <a:cs typeface="+mj-cs"/>
            </a:endParaRPr>
          </a:p>
        </p:txBody>
      </p:sp>
      <p:sp>
        <p:nvSpPr>
          <p:cNvPr id="1100803" name="Rectangle 3"/>
          <p:cNvSpPr>
            <a:spLocks noGrp="1" noChangeArrowheads="1"/>
          </p:cNvSpPr>
          <p:nvPr>
            <p:ph idx="1"/>
          </p:nvPr>
        </p:nvSpPr>
        <p:spPr>
          <a:xfrm>
            <a:off x="457200" y="1143000"/>
            <a:ext cx="5029200" cy="5372100"/>
          </a:xfrm>
        </p:spPr>
        <p:txBody>
          <a:bodyPr/>
          <a:lstStyle/>
          <a:p>
            <a:pPr marL="0" indent="0" eaLnBrk="1" hangingPunct="1">
              <a:defRPr/>
            </a:pPr>
            <a:r>
              <a:rPr lang="en-US" dirty="0"/>
              <a:t>State and </a:t>
            </a:r>
            <a:r>
              <a:rPr lang="en-US" dirty="0" smtClean="0"/>
              <a:t>local control: </a:t>
            </a:r>
            <a:endParaRPr lang="en-US" dirty="0"/>
          </a:p>
          <a:p>
            <a:pPr marL="571500" lvl="1" indent="-457200" eaLnBrk="1" hangingPunct="1">
              <a:defRPr/>
            </a:pPr>
            <a:r>
              <a:rPr lang="en-US" dirty="0" smtClean="0"/>
              <a:t>Regulatory authorities write or adopt food codes that regulate retail and foodservice operations</a:t>
            </a:r>
            <a:endParaRPr lang="en-US" dirty="0"/>
          </a:p>
          <a:p>
            <a:pPr marL="571500" lvl="1" indent="-457200" eaLnBrk="1" hangingPunct="1">
              <a:defRPr/>
            </a:pPr>
            <a:r>
              <a:rPr lang="en-US" dirty="0" smtClean="0"/>
              <a:t>Food codes differ widely by state or locality</a:t>
            </a:r>
            <a:endParaRPr lang="en-US" dirty="0"/>
          </a:p>
          <a:p>
            <a:pPr marL="571500" lvl="1" indent="-457200" eaLnBrk="1" hangingPunct="1">
              <a:defRPr/>
            </a:pPr>
            <a:r>
              <a:rPr lang="en-US" dirty="0" smtClean="0"/>
              <a:t>In large cities the local regulatory authority will probably be responsible for enforcing requirements</a:t>
            </a:r>
          </a:p>
          <a:p>
            <a:pPr marL="571500" lvl="1" indent="-457200" eaLnBrk="1" hangingPunct="1">
              <a:defRPr/>
            </a:pPr>
            <a:r>
              <a:rPr lang="en-US" dirty="0" smtClean="0"/>
              <a:t>In smaller cities or rural areas, a county or state regulatory authority may be responsible for enforcement</a:t>
            </a:r>
            <a:endParaRPr lang="en-US" dirty="0"/>
          </a:p>
          <a:p>
            <a:pPr marL="571500" lvl="1" indent="-457200" eaLnBrk="1" hangingPunct="1">
              <a:defRPr/>
            </a:pPr>
            <a:r>
              <a:rPr lang="en-US" dirty="0" smtClean="0"/>
              <a:t>State and local health </a:t>
            </a:r>
            <a:r>
              <a:rPr lang="en-US" dirty="0"/>
              <a:t>inspectors </a:t>
            </a:r>
            <a:r>
              <a:rPr lang="en-US" dirty="0" smtClean="0"/>
              <a:t>conduct </a:t>
            </a:r>
            <a:r>
              <a:rPr lang="en-US" dirty="0"/>
              <a:t>foodservice inspections in most states</a:t>
            </a:r>
          </a:p>
        </p:txBody>
      </p:sp>
      <p:sp>
        <p:nvSpPr>
          <p:cNvPr id="396292" name="Rectangle 4"/>
          <p:cNvSpPr>
            <a:spLocks noChangeArrowheads="1"/>
          </p:cNvSpPr>
          <p:nvPr/>
        </p:nvSpPr>
        <p:spPr bwMode="auto">
          <a:xfrm>
            <a:off x="6515100" y="1714500"/>
            <a:ext cx="1998663" cy="2146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396293" name="AutoShape 5"/>
          <p:cNvSpPr>
            <a:spLocks noChangeArrowheads="1"/>
          </p:cNvSpPr>
          <p:nvPr/>
        </p:nvSpPr>
        <p:spPr bwMode="auto">
          <a:xfrm>
            <a:off x="7675563" y="3311525"/>
            <a:ext cx="804862" cy="669925"/>
          </a:xfrm>
          <a:prstGeom prst="flowChartDelay">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396294" name="Picture 6" descr="ess13_0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3462" y="1600200"/>
            <a:ext cx="257333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14-4</a:t>
            </a:r>
          </a:p>
        </p:txBody>
      </p:sp>
    </p:spTree>
    <p:extLst>
      <p:ext uri="{BB962C8B-B14F-4D97-AF65-F5344CB8AC3E}">
        <p14:creationId xmlns:p14="http://schemas.microsoft.com/office/powerpoint/2010/main" val="26662245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9" name="Rectangle 11"/>
          <p:cNvSpPr>
            <a:spLocks noGrp="1" noChangeArrowheads="1"/>
          </p:cNvSpPr>
          <p:nvPr>
            <p:ph type="title"/>
          </p:nvPr>
        </p:nvSpPr>
        <p:spPr>
          <a:xfrm>
            <a:off x="228600" y="160338"/>
            <a:ext cx="8307388" cy="519112"/>
          </a:xfrm>
        </p:spPr>
        <p:txBody>
          <a:bodyPr/>
          <a:lstStyle/>
          <a:p>
            <a:pPr eaLnBrk="1" hangingPunct="1">
              <a:defRPr/>
            </a:pPr>
            <a:r>
              <a:rPr lang="en-US" dirty="0"/>
              <a:t>The Inspection Process</a:t>
            </a:r>
            <a:endParaRPr lang="en-US" i="1" dirty="0"/>
          </a:p>
        </p:txBody>
      </p:sp>
      <p:sp>
        <p:nvSpPr>
          <p:cNvPr id="1102851" name="Rectangle 3"/>
          <p:cNvSpPr>
            <a:spLocks noGrp="1" noChangeArrowheads="1"/>
          </p:cNvSpPr>
          <p:nvPr>
            <p:ph idx="1"/>
          </p:nvPr>
        </p:nvSpPr>
        <p:spPr>
          <a:xfrm>
            <a:off x="471488" y="1136650"/>
            <a:ext cx="4900612" cy="5080000"/>
          </a:xfrm>
        </p:spPr>
        <p:txBody>
          <a:bodyPr/>
          <a:lstStyle/>
          <a:p>
            <a:pPr marL="0" indent="0" eaLnBrk="1" hangingPunct="1">
              <a:defRPr/>
            </a:pPr>
            <a:r>
              <a:rPr lang="en-US" dirty="0"/>
              <a:t>Foodservice </a:t>
            </a:r>
            <a:r>
              <a:rPr lang="en-US" dirty="0" smtClean="0"/>
              <a:t>inspections:</a:t>
            </a:r>
            <a:endParaRPr lang="en-US" dirty="0"/>
          </a:p>
          <a:p>
            <a:pPr marL="571500" lvl="1" indent="-457200" eaLnBrk="1" hangingPunct="1">
              <a:defRPr/>
            </a:pPr>
            <a:r>
              <a:rPr lang="en-US" dirty="0"/>
              <a:t>Required for all operations</a:t>
            </a:r>
          </a:p>
          <a:p>
            <a:pPr marL="571500" lvl="1" indent="-457200" eaLnBrk="1" hangingPunct="1">
              <a:defRPr/>
            </a:pPr>
            <a:r>
              <a:rPr lang="en-US" dirty="0"/>
              <a:t>Lets an operation know if it is meeting minimum food safety standards</a:t>
            </a:r>
          </a:p>
          <a:p>
            <a:pPr marL="571500" lvl="1" indent="-457200" eaLnBrk="1" hangingPunct="1">
              <a:defRPr/>
            </a:pPr>
            <a:r>
              <a:rPr lang="en-US" dirty="0"/>
              <a:t>Often based on the 5 CDC risk factors and the FDA public-health interventions</a:t>
            </a:r>
          </a:p>
          <a:p>
            <a:pPr marL="571500" lvl="1" indent="-457200" eaLnBrk="1" hangingPunct="1">
              <a:buFont typeface="Wingdings" pitchFamily="2" charset="2"/>
              <a:buNone/>
              <a:defRPr/>
            </a:pPr>
            <a:endParaRPr lang="en-US" dirty="0"/>
          </a:p>
          <a:p>
            <a:pPr marL="571500" lvl="1" indent="-457200" eaLnBrk="1" hangingPunct="1">
              <a:defRPr/>
            </a:pPr>
            <a:endParaRPr lang="en-US" dirty="0"/>
          </a:p>
        </p:txBody>
      </p:sp>
      <p:pic>
        <p:nvPicPr>
          <p:cNvPr id="397316" name="Picture 7" descr="SS5eESSc13_p04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7"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14-5</a:t>
            </a:r>
          </a:p>
        </p:txBody>
      </p:sp>
    </p:spTree>
    <p:extLst>
      <p:ext uri="{BB962C8B-B14F-4D97-AF65-F5344CB8AC3E}">
        <p14:creationId xmlns:p14="http://schemas.microsoft.com/office/powerpoint/2010/main" val="30109637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title"/>
          </p:nvPr>
        </p:nvSpPr>
        <p:spPr>
          <a:xfrm>
            <a:off x="228600" y="160338"/>
            <a:ext cx="8307388" cy="519112"/>
          </a:xfrm>
        </p:spPr>
        <p:txBody>
          <a:bodyPr/>
          <a:lstStyle/>
          <a:p>
            <a:pPr eaLnBrk="1" hangingPunct="1">
              <a:defRPr/>
            </a:pPr>
            <a:r>
              <a:rPr lang="en-US" dirty="0"/>
              <a:t>The Inspection Process</a:t>
            </a:r>
            <a:endParaRPr lang="en-US" i="1" dirty="0"/>
          </a:p>
        </p:txBody>
      </p:sp>
      <p:sp>
        <p:nvSpPr>
          <p:cNvPr id="1657859" name="Rectangle 3"/>
          <p:cNvSpPr>
            <a:spLocks noGrp="1" noChangeArrowheads="1"/>
          </p:cNvSpPr>
          <p:nvPr>
            <p:ph idx="1"/>
          </p:nvPr>
        </p:nvSpPr>
        <p:spPr>
          <a:xfrm>
            <a:off x="571500" y="1143000"/>
            <a:ext cx="4900613" cy="5035550"/>
          </a:xfrm>
        </p:spPr>
        <p:txBody>
          <a:bodyPr/>
          <a:lstStyle/>
          <a:p>
            <a:pPr marL="0" indent="0" eaLnBrk="1" hangingPunct="1">
              <a:lnSpc>
                <a:spcPct val="80000"/>
              </a:lnSpc>
              <a:defRPr/>
            </a:pPr>
            <a:r>
              <a:rPr lang="en-US" dirty="0"/>
              <a:t>Risk </a:t>
            </a:r>
            <a:r>
              <a:rPr lang="en-US" dirty="0" smtClean="0"/>
              <a:t>designations </a:t>
            </a:r>
            <a:r>
              <a:rPr lang="en-US" dirty="0"/>
              <a:t>for </a:t>
            </a:r>
            <a:r>
              <a:rPr lang="en-US" dirty="0" smtClean="0"/>
              <a:t>evaluating facilities:</a:t>
            </a:r>
            <a:endParaRPr lang="en-US" dirty="0"/>
          </a:p>
          <a:p>
            <a:pPr marL="571500" lvl="1" indent="-457200" eaLnBrk="1" hangingPunct="1">
              <a:lnSpc>
                <a:spcPct val="80000"/>
              </a:lnSpc>
              <a:defRPr/>
            </a:pPr>
            <a:r>
              <a:rPr lang="en-US" dirty="0"/>
              <a:t>Priority items</a:t>
            </a:r>
          </a:p>
          <a:p>
            <a:pPr marL="1028700" lvl="2" indent="-342900" eaLnBrk="1" hangingPunct="1">
              <a:lnSpc>
                <a:spcPct val="80000"/>
              </a:lnSpc>
              <a:defRPr/>
            </a:pPr>
            <a:r>
              <a:rPr lang="en-US" dirty="0"/>
              <a:t>Prevent, eliminate, or reduce hazards (e.g., handwashing)</a:t>
            </a:r>
          </a:p>
          <a:p>
            <a:pPr marL="571500" lvl="1" indent="-457200" eaLnBrk="1" hangingPunct="1">
              <a:lnSpc>
                <a:spcPct val="80000"/>
              </a:lnSpc>
              <a:defRPr/>
            </a:pPr>
            <a:r>
              <a:rPr lang="en-US" dirty="0"/>
              <a:t>Priority foundation items</a:t>
            </a:r>
          </a:p>
          <a:p>
            <a:pPr marL="1028700" lvl="2" indent="-342900" eaLnBrk="1" hangingPunct="1">
              <a:lnSpc>
                <a:spcPct val="80000"/>
              </a:lnSpc>
              <a:defRPr/>
            </a:pPr>
            <a:r>
              <a:rPr lang="en-US" dirty="0"/>
              <a:t>Support priority items </a:t>
            </a:r>
            <a:r>
              <a:rPr lang="en-US" dirty="0" smtClean="0"/>
              <a:t>(</a:t>
            </a:r>
            <a:r>
              <a:rPr lang="en-US" dirty="0"/>
              <a:t>e.g., soap at a handwashing station)</a:t>
            </a:r>
          </a:p>
          <a:p>
            <a:pPr marL="571500" lvl="1" indent="-457200" eaLnBrk="1" hangingPunct="1">
              <a:lnSpc>
                <a:spcPct val="80000"/>
              </a:lnSpc>
              <a:defRPr/>
            </a:pPr>
            <a:r>
              <a:rPr lang="en-US" dirty="0"/>
              <a:t>Core items</a:t>
            </a:r>
          </a:p>
          <a:p>
            <a:pPr marL="1028700" lvl="2" indent="-342900" eaLnBrk="1" hangingPunct="1">
              <a:lnSpc>
                <a:spcPct val="80000"/>
              </a:lnSpc>
              <a:defRPr/>
            </a:pPr>
            <a:r>
              <a:rPr lang="en-US" dirty="0"/>
              <a:t>Relate to general </a:t>
            </a:r>
            <a:r>
              <a:rPr lang="en-US" dirty="0" smtClean="0"/>
              <a:t>sanitation, the facility, equipment design, and general </a:t>
            </a:r>
            <a:r>
              <a:rPr lang="en-US" dirty="0"/>
              <a:t>maintenance, (e.g., keeping equipment repaired)</a:t>
            </a:r>
          </a:p>
        </p:txBody>
      </p:sp>
      <p:sp>
        <p:nvSpPr>
          <p:cNvPr id="398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14-6</a:t>
            </a:r>
          </a:p>
        </p:txBody>
      </p:sp>
      <p:pic>
        <p:nvPicPr>
          <p:cNvPr id="39834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72187" y="1600200"/>
            <a:ext cx="2614613" cy="2614613"/>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41292957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8" name="Rectangle 10"/>
          <p:cNvSpPr>
            <a:spLocks noGrp="1" noChangeArrowheads="1"/>
          </p:cNvSpPr>
          <p:nvPr>
            <p:ph type="title"/>
          </p:nvPr>
        </p:nvSpPr>
        <p:spPr>
          <a:xfrm>
            <a:off x="228600" y="160338"/>
            <a:ext cx="8307388" cy="519112"/>
          </a:xfrm>
        </p:spPr>
        <p:txBody>
          <a:bodyPr/>
          <a:lstStyle/>
          <a:p>
            <a:pPr eaLnBrk="1" hangingPunct="1">
              <a:defRPr/>
            </a:pPr>
            <a:r>
              <a:rPr lang="en-US" dirty="0" smtClean="0"/>
              <a:t>Steps in the Inspection Process</a:t>
            </a:r>
            <a:endParaRPr lang="en-US" dirty="0"/>
          </a:p>
        </p:txBody>
      </p:sp>
      <p:sp>
        <p:nvSpPr>
          <p:cNvPr id="1686531" name="Rectangle 3"/>
          <p:cNvSpPr>
            <a:spLocks noGrp="1" noChangeArrowheads="1"/>
          </p:cNvSpPr>
          <p:nvPr>
            <p:ph idx="1"/>
          </p:nvPr>
        </p:nvSpPr>
        <p:spPr>
          <a:xfrm>
            <a:off x="434975" y="1143000"/>
            <a:ext cx="5051425" cy="4914900"/>
          </a:xfrm>
        </p:spPr>
        <p:txBody>
          <a:bodyPr/>
          <a:lstStyle/>
          <a:p>
            <a:pPr marL="0" indent="0" eaLnBrk="1" hangingPunct="1">
              <a:lnSpc>
                <a:spcPct val="80000"/>
              </a:lnSpc>
              <a:defRPr/>
            </a:pPr>
            <a:r>
              <a:rPr lang="en-US" dirty="0"/>
              <a:t>Inspection </a:t>
            </a:r>
            <a:r>
              <a:rPr lang="en-US" dirty="0" smtClean="0"/>
              <a:t>guidelines:</a:t>
            </a:r>
            <a:endParaRPr lang="en-US" dirty="0"/>
          </a:p>
          <a:p>
            <a:pPr marL="571500" lvl="1" indent="-457200" eaLnBrk="1" hangingPunct="1">
              <a:lnSpc>
                <a:spcPct val="80000"/>
              </a:lnSpc>
              <a:defRPr/>
            </a:pPr>
            <a:r>
              <a:rPr lang="en-US" dirty="0"/>
              <a:t>Ask for Identification</a:t>
            </a:r>
          </a:p>
          <a:p>
            <a:pPr marL="571500" lvl="1" indent="-457200" eaLnBrk="1" hangingPunct="1">
              <a:lnSpc>
                <a:spcPct val="80000"/>
              </a:lnSpc>
              <a:defRPr/>
            </a:pPr>
            <a:r>
              <a:rPr lang="en-US" dirty="0"/>
              <a:t>Cooperate with the inspector</a:t>
            </a:r>
          </a:p>
          <a:p>
            <a:pPr marL="571500" lvl="1" indent="-457200" eaLnBrk="1" hangingPunct="1">
              <a:lnSpc>
                <a:spcPct val="80000"/>
              </a:lnSpc>
              <a:defRPr/>
            </a:pPr>
            <a:r>
              <a:rPr lang="en-US" dirty="0"/>
              <a:t>Take notes</a:t>
            </a:r>
          </a:p>
          <a:p>
            <a:pPr marL="571500" lvl="1" indent="-457200" eaLnBrk="1" hangingPunct="1">
              <a:lnSpc>
                <a:spcPct val="80000"/>
              </a:lnSpc>
              <a:defRPr/>
            </a:pPr>
            <a:r>
              <a:rPr lang="en-US" dirty="0"/>
              <a:t>Keep the relationship professional</a:t>
            </a:r>
          </a:p>
          <a:p>
            <a:pPr marL="571500" lvl="1" indent="-457200" eaLnBrk="1" hangingPunct="1">
              <a:lnSpc>
                <a:spcPct val="80000"/>
              </a:lnSpc>
              <a:defRPr/>
            </a:pPr>
            <a:r>
              <a:rPr lang="en-US" dirty="0"/>
              <a:t>Be prepared to provide requested records</a:t>
            </a:r>
          </a:p>
          <a:p>
            <a:pPr marL="571500" lvl="1" indent="-457200" eaLnBrk="1" hangingPunct="1">
              <a:lnSpc>
                <a:spcPct val="80000"/>
              </a:lnSpc>
              <a:defRPr/>
            </a:pPr>
            <a:r>
              <a:rPr lang="en-US" dirty="0"/>
              <a:t>Discuss violations and </a:t>
            </a:r>
            <a:r>
              <a:rPr lang="en-US" dirty="0" smtClean="0"/>
              <a:t>time </a:t>
            </a:r>
            <a:r>
              <a:rPr lang="en-US" dirty="0"/>
              <a:t>frames for correction</a:t>
            </a:r>
          </a:p>
          <a:p>
            <a:pPr marL="571500" lvl="1" indent="-457200" eaLnBrk="1" hangingPunct="1">
              <a:lnSpc>
                <a:spcPct val="80000"/>
              </a:lnSpc>
              <a:defRPr/>
            </a:pPr>
            <a:r>
              <a:rPr lang="en-US" dirty="0"/>
              <a:t>Act on all deficiencies noted in the report</a:t>
            </a:r>
          </a:p>
        </p:txBody>
      </p:sp>
      <p:sp>
        <p:nvSpPr>
          <p:cNvPr id="399364" name="Rectangle 4"/>
          <p:cNvSpPr>
            <a:spLocks noChangeArrowheads="1"/>
          </p:cNvSpPr>
          <p:nvPr/>
        </p:nvSpPr>
        <p:spPr bwMode="auto">
          <a:xfrm>
            <a:off x="6683375" y="1928813"/>
            <a:ext cx="1828800" cy="2146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399365" name="Picture 5" descr="ess13_0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312" y="1612900"/>
            <a:ext cx="263048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14-7</a:t>
            </a:r>
          </a:p>
        </p:txBody>
      </p:sp>
    </p:spTree>
    <p:extLst>
      <p:ext uri="{BB962C8B-B14F-4D97-AF65-F5344CB8AC3E}">
        <p14:creationId xmlns:p14="http://schemas.microsoft.com/office/powerpoint/2010/main" val="52742308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584" name="Rectangle 8"/>
          <p:cNvSpPr>
            <a:spLocks noGrp="1" noChangeArrowheads="1"/>
          </p:cNvSpPr>
          <p:nvPr>
            <p:ph type="title"/>
          </p:nvPr>
        </p:nvSpPr>
        <p:spPr>
          <a:xfrm>
            <a:off x="228600" y="160338"/>
            <a:ext cx="8307388" cy="519112"/>
          </a:xfrm>
        </p:spPr>
        <p:txBody>
          <a:bodyPr/>
          <a:lstStyle/>
          <a:p>
            <a:pPr eaLnBrk="1" hangingPunct="1">
              <a:defRPr/>
            </a:pPr>
            <a:r>
              <a:rPr lang="en-US" dirty="0"/>
              <a:t>Closure</a:t>
            </a:r>
          </a:p>
        </p:txBody>
      </p:sp>
      <p:sp>
        <p:nvSpPr>
          <p:cNvPr id="1688579" name="Rectangle 3"/>
          <p:cNvSpPr>
            <a:spLocks noGrp="1" noChangeArrowheads="1"/>
          </p:cNvSpPr>
          <p:nvPr>
            <p:ph idx="1"/>
          </p:nvPr>
        </p:nvSpPr>
        <p:spPr>
          <a:xfrm>
            <a:off x="457200" y="1136650"/>
            <a:ext cx="4914900" cy="5338763"/>
          </a:xfrm>
        </p:spPr>
        <p:txBody>
          <a:bodyPr/>
          <a:lstStyle/>
          <a:p>
            <a:pPr marL="0" indent="0" eaLnBrk="1" hangingPunct="1">
              <a:defRPr/>
            </a:pPr>
            <a:r>
              <a:rPr lang="en-US" dirty="0"/>
              <a:t>An inspector may close an operation when there is: </a:t>
            </a:r>
          </a:p>
          <a:p>
            <a:pPr marL="571500" lvl="1" indent="-457200" eaLnBrk="1" hangingPunct="1">
              <a:defRPr/>
            </a:pPr>
            <a:r>
              <a:rPr lang="en-US" dirty="0"/>
              <a:t>Significant lack of refrigeration</a:t>
            </a:r>
          </a:p>
          <a:p>
            <a:pPr marL="571500" lvl="1" indent="-457200" eaLnBrk="1" hangingPunct="1">
              <a:defRPr/>
            </a:pPr>
            <a:r>
              <a:rPr lang="en-US" dirty="0"/>
              <a:t>Backup of sewage into the </a:t>
            </a:r>
            <a:r>
              <a:rPr lang="en-US" dirty="0" smtClean="0"/>
              <a:t>operation </a:t>
            </a:r>
            <a:endParaRPr lang="en-US" dirty="0"/>
          </a:p>
          <a:p>
            <a:pPr marL="571500" lvl="1" indent="-457200" eaLnBrk="1" hangingPunct="1">
              <a:defRPr/>
            </a:pPr>
            <a:r>
              <a:rPr lang="en-US" dirty="0"/>
              <a:t>Emergency, such as a fire or flood</a:t>
            </a:r>
          </a:p>
          <a:p>
            <a:pPr marL="571500" lvl="1" indent="-457200" eaLnBrk="1" hangingPunct="1">
              <a:defRPr/>
            </a:pPr>
            <a:r>
              <a:rPr lang="en-US" dirty="0"/>
              <a:t>Significant pest infestation</a:t>
            </a:r>
          </a:p>
          <a:p>
            <a:pPr marL="571500" lvl="1" indent="-457200" eaLnBrk="1" hangingPunct="1">
              <a:defRPr/>
            </a:pPr>
            <a:r>
              <a:rPr lang="en-US" dirty="0"/>
              <a:t>Long interruption of electrical or water service</a:t>
            </a:r>
          </a:p>
          <a:p>
            <a:pPr marL="571500" lvl="1" indent="-457200" eaLnBrk="1" hangingPunct="1">
              <a:defRPr/>
            </a:pPr>
            <a:r>
              <a:rPr lang="en-US" dirty="0"/>
              <a:t>Clear evidence of a </a:t>
            </a:r>
            <a:r>
              <a:rPr lang="en-US" dirty="0" smtClean="0"/>
              <a:t>foodborne-illness outbreak related to the operation</a:t>
            </a:r>
            <a:endParaRPr lang="en-US" dirty="0"/>
          </a:p>
        </p:txBody>
      </p:sp>
      <p:pic>
        <p:nvPicPr>
          <p:cNvPr id="400388" name="Picture 4" descr="ess13_0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6012" y="1612900"/>
            <a:ext cx="24907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14-8</a:t>
            </a:r>
          </a:p>
        </p:txBody>
      </p:sp>
    </p:spTree>
    <p:extLst>
      <p:ext uri="{BB962C8B-B14F-4D97-AF65-F5344CB8AC3E}">
        <p14:creationId xmlns:p14="http://schemas.microsoft.com/office/powerpoint/2010/main" val="103724497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9" name="Rectangle 11"/>
          <p:cNvSpPr>
            <a:spLocks noGrp="1" noChangeArrowheads="1"/>
          </p:cNvSpPr>
          <p:nvPr>
            <p:ph type="title"/>
          </p:nvPr>
        </p:nvSpPr>
        <p:spPr>
          <a:xfrm>
            <a:off x="228600" y="160338"/>
            <a:ext cx="8307388" cy="519112"/>
          </a:xfrm>
        </p:spPr>
        <p:txBody>
          <a:bodyPr/>
          <a:lstStyle/>
          <a:p>
            <a:pPr eaLnBrk="1" hangingPunct="1">
              <a:defRPr/>
            </a:pPr>
            <a:r>
              <a:rPr lang="en-US" dirty="0"/>
              <a:t>Self-Inspections</a:t>
            </a:r>
          </a:p>
        </p:txBody>
      </p:sp>
      <p:sp>
        <p:nvSpPr>
          <p:cNvPr id="1113091" name="Rectangle 3"/>
          <p:cNvSpPr>
            <a:spLocks noGrp="1" noChangeArrowheads="1"/>
          </p:cNvSpPr>
          <p:nvPr>
            <p:ph idx="1"/>
          </p:nvPr>
        </p:nvSpPr>
        <p:spPr>
          <a:xfrm>
            <a:off x="471488" y="1136650"/>
            <a:ext cx="4900612" cy="5064125"/>
          </a:xfrm>
        </p:spPr>
        <p:txBody>
          <a:bodyPr/>
          <a:lstStyle/>
          <a:p>
            <a:pPr marL="0" indent="0" eaLnBrk="1" hangingPunct="1">
              <a:lnSpc>
                <a:spcPct val="80000"/>
              </a:lnSpc>
              <a:defRPr/>
            </a:pPr>
            <a:r>
              <a:rPr lang="en-US" dirty="0" smtClean="0"/>
              <a:t>The </a:t>
            </a:r>
            <a:r>
              <a:rPr lang="en-US" dirty="0"/>
              <a:t>benefits of self-inspections:</a:t>
            </a:r>
          </a:p>
          <a:p>
            <a:pPr marL="571500" lvl="1" indent="-457200" eaLnBrk="1" hangingPunct="1">
              <a:lnSpc>
                <a:spcPct val="80000"/>
              </a:lnSpc>
              <a:defRPr/>
            </a:pPr>
            <a:r>
              <a:rPr lang="en-US" dirty="0"/>
              <a:t>Safer food</a:t>
            </a:r>
          </a:p>
          <a:p>
            <a:pPr marL="571500" lvl="1" indent="-457200" eaLnBrk="1" hangingPunct="1">
              <a:lnSpc>
                <a:spcPct val="80000"/>
              </a:lnSpc>
              <a:defRPr/>
            </a:pPr>
            <a:r>
              <a:rPr lang="en-US" dirty="0"/>
              <a:t>Improved food quality</a:t>
            </a:r>
          </a:p>
          <a:p>
            <a:pPr marL="571500" lvl="1" indent="-457200" eaLnBrk="1" hangingPunct="1">
              <a:lnSpc>
                <a:spcPct val="80000"/>
              </a:lnSpc>
              <a:defRPr/>
            </a:pPr>
            <a:r>
              <a:rPr lang="en-US" dirty="0"/>
              <a:t>Cleaner environment for </a:t>
            </a:r>
            <a:r>
              <a:rPr lang="en-US" dirty="0" smtClean="0"/>
              <a:t>staff </a:t>
            </a:r>
            <a:r>
              <a:rPr lang="en-US" dirty="0"/>
              <a:t>and customers </a:t>
            </a:r>
          </a:p>
          <a:p>
            <a:pPr marL="571500" lvl="1" indent="-457200" eaLnBrk="1" hangingPunct="1">
              <a:lnSpc>
                <a:spcPct val="80000"/>
              </a:lnSpc>
              <a:defRPr/>
            </a:pPr>
            <a:r>
              <a:rPr lang="en-US" dirty="0" smtClean="0"/>
              <a:t>Higher </a:t>
            </a:r>
            <a:r>
              <a:rPr lang="en-US" dirty="0"/>
              <a:t>inspection </a:t>
            </a:r>
            <a:r>
              <a:rPr lang="en-US" dirty="0" smtClean="0"/>
              <a:t>scores</a:t>
            </a:r>
          </a:p>
          <a:p>
            <a:pPr marL="0" indent="0" eaLnBrk="1" hangingPunct="1">
              <a:lnSpc>
                <a:spcPct val="80000"/>
              </a:lnSpc>
              <a:defRPr/>
            </a:pPr>
            <a:r>
              <a:rPr lang="en-US" dirty="0" smtClean="0"/>
              <a:t>When conducting a self inspection:</a:t>
            </a:r>
            <a:endParaRPr lang="en-US" dirty="0"/>
          </a:p>
          <a:p>
            <a:pPr marL="571500" lvl="1" indent="-457200" eaLnBrk="1" hangingPunct="1">
              <a:lnSpc>
                <a:spcPct val="80000"/>
              </a:lnSpc>
              <a:defRPr/>
            </a:pPr>
            <a:r>
              <a:rPr lang="en-US" dirty="0" smtClean="0"/>
              <a:t>Use the same type of checklist that the regulatory authority uses</a:t>
            </a:r>
          </a:p>
          <a:p>
            <a:pPr marL="571500" lvl="1" indent="-457200" eaLnBrk="1" hangingPunct="1">
              <a:lnSpc>
                <a:spcPct val="80000"/>
              </a:lnSpc>
              <a:defRPr/>
            </a:pPr>
            <a:r>
              <a:rPr lang="en-US" dirty="0" smtClean="0"/>
              <a:t>Identify all risks to food safety</a:t>
            </a:r>
          </a:p>
          <a:p>
            <a:pPr marL="571500" lvl="1" indent="-457200" eaLnBrk="1" hangingPunct="1">
              <a:lnSpc>
                <a:spcPct val="80000"/>
              </a:lnSpc>
              <a:defRPr/>
            </a:pPr>
            <a:r>
              <a:rPr lang="en-US" dirty="0" smtClean="0"/>
              <a:t>After the inspection, meet with staff to review problems</a:t>
            </a:r>
            <a:endParaRPr lang="en-US" dirty="0"/>
          </a:p>
          <a:p>
            <a:pPr marL="114300" lvl="1" indent="0" eaLnBrk="1" hangingPunct="1">
              <a:lnSpc>
                <a:spcPct val="80000"/>
              </a:lnSpc>
              <a:buFont typeface="Wingdings" pitchFamily="2" charset="2"/>
              <a:buNone/>
              <a:defRPr/>
            </a:pPr>
            <a:endParaRPr lang="en-US" dirty="0"/>
          </a:p>
        </p:txBody>
      </p:sp>
      <p:sp>
        <p:nvSpPr>
          <p:cNvPr id="401412" name="Rectangle 4"/>
          <p:cNvSpPr>
            <a:spLocks noChangeArrowheads="1"/>
          </p:cNvSpPr>
          <p:nvPr/>
        </p:nvSpPr>
        <p:spPr bwMode="auto">
          <a:xfrm>
            <a:off x="7451725" y="2014538"/>
            <a:ext cx="1206500" cy="181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1413" name="AutoShape 5"/>
          <p:cNvSpPr>
            <a:spLocks noChangeArrowheads="1"/>
          </p:cNvSpPr>
          <p:nvPr/>
        </p:nvSpPr>
        <p:spPr bwMode="auto">
          <a:xfrm>
            <a:off x="8296275" y="1600200"/>
            <a:ext cx="390525" cy="512763"/>
          </a:xfrm>
          <a:prstGeom prst="flowChartDelay">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1414" name="Rectangle 6"/>
          <p:cNvSpPr>
            <a:spLocks noChangeArrowheads="1"/>
          </p:cNvSpPr>
          <p:nvPr/>
        </p:nvSpPr>
        <p:spPr bwMode="auto">
          <a:xfrm>
            <a:off x="6300788" y="2055813"/>
            <a:ext cx="317500" cy="1609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401415" name="Picture 7" descr="ess13_07"/>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1416"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14-9</a:t>
            </a:r>
          </a:p>
        </p:txBody>
      </p:sp>
    </p:spTree>
    <p:extLst>
      <p:ext uri="{BB962C8B-B14F-4D97-AF65-F5344CB8AC3E}">
        <p14:creationId xmlns:p14="http://schemas.microsoft.com/office/powerpoint/2010/main" val="23324629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97997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a:xfrm>
            <a:off x="228600" y="160338"/>
            <a:ext cx="8307388" cy="519112"/>
          </a:xfrm>
        </p:spPr>
        <p:txBody>
          <a:bodyPr/>
          <a:lstStyle/>
          <a:p>
            <a:pPr eaLnBrk="1" hangingPunct="1">
              <a:defRPr/>
            </a:pPr>
            <a:r>
              <a:rPr lang="en-US" dirty="0"/>
              <a:t>Training Staff</a:t>
            </a:r>
          </a:p>
        </p:txBody>
      </p:sp>
      <p:sp>
        <p:nvSpPr>
          <p:cNvPr id="1117187" name="Rectangle 3"/>
          <p:cNvSpPr>
            <a:spLocks noGrp="1" noChangeArrowheads="1"/>
          </p:cNvSpPr>
          <p:nvPr>
            <p:ph idx="1"/>
          </p:nvPr>
        </p:nvSpPr>
        <p:spPr>
          <a:xfrm>
            <a:off x="471488" y="1128713"/>
            <a:ext cx="4900612" cy="5027612"/>
          </a:xfrm>
        </p:spPr>
        <p:txBody>
          <a:bodyPr/>
          <a:lstStyle/>
          <a:p>
            <a:pPr marL="0" indent="0" eaLnBrk="1" hangingPunct="1">
              <a:defRPr/>
            </a:pPr>
            <a:r>
              <a:rPr lang="en-US" dirty="0"/>
              <a:t>A food safety training need: </a:t>
            </a:r>
          </a:p>
          <a:p>
            <a:pPr marL="571500" lvl="1" indent="-457200" eaLnBrk="1" hangingPunct="1">
              <a:defRPr/>
            </a:pPr>
            <a:r>
              <a:rPr lang="en-US" dirty="0"/>
              <a:t>Gap between what staff needs to </a:t>
            </a:r>
            <a:r>
              <a:rPr lang="en-US" dirty="0" smtClean="0"/>
              <a:t>know to do their job and </a:t>
            </a:r>
            <a:r>
              <a:rPr lang="en-US" dirty="0"/>
              <a:t>what they actually know</a:t>
            </a:r>
          </a:p>
          <a:p>
            <a:pPr marL="571500" lvl="1" indent="-457200" eaLnBrk="1" hangingPunct="1">
              <a:defRPr/>
            </a:pPr>
            <a:r>
              <a:rPr lang="en-US" dirty="0"/>
              <a:t>Can be identified by: </a:t>
            </a:r>
          </a:p>
          <a:p>
            <a:pPr marL="1028700" lvl="2" indent="-342900" eaLnBrk="1" hangingPunct="1">
              <a:defRPr/>
            </a:pPr>
            <a:r>
              <a:rPr lang="en-US" dirty="0"/>
              <a:t>Observing performance on </a:t>
            </a:r>
            <a:br>
              <a:rPr lang="en-US" dirty="0"/>
            </a:br>
            <a:r>
              <a:rPr lang="en-US" dirty="0"/>
              <a:t>the job</a:t>
            </a:r>
          </a:p>
          <a:p>
            <a:pPr marL="1028700" lvl="2" indent="-342900" eaLnBrk="1" hangingPunct="1">
              <a:defRPr/>
            </a:pPr>
            <a:r>
              <a:rPr lang="en-US" dirty="0"/>
              <a:t>Testing food safety knowledge</a:t>
            </a:r>
          </a:p>
          <a:p>
            <a:pPr marL="1028700" lvl="2" indent="-342900" eaLnBrk="1" hangingPunct="1">
              <a:defRPr/>
            </a:pPr>
            <a:r>
              <a:rPr lang="en-US" dirty="0"/>
              <a:t>Identifying areas of weakness</a:t>
            </a:r>
          </a:p>
        </p:txBody>
      </p:sp>
      <p:sp>
        <p:nvSpPr>
          <p:cNvPr id="402436" name="Rectangle 6"/>
          <p:cNvSpPr>
            <a:spLocks noChangeArrowheads="1"/>
          </p:cNvSpPr>
          <p:nvPr/>
        </p:nvSpPr>
        <p:spPr bwMode="auto">
          <a:xfrm>
            <a:off x="6172200" y="1714500"/>
            <a:ext cx="2514600" cy="208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2437"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15-2</a:t>
            </a:r>
          </a:p>
        </p:txBody>
      </p:sp>
      <p:pic>
        <p:nvPicPr>
          <p:cNvPr id="40243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2013" y="1600200"/>
            <a:ext cx="2743200" cy="2743200"/>
          </a:xfrm>
          <a:prstGeom prst="roundRect">
            <a:avLst>
              <a:gd name="adj" fmla="val 8594"/>
            </a:avLst>
          </a:prstGeom>
          <a:noFill/>
          <a:ln>
            <a:noFill/>
          </a:ln>
          <a:effectLst/>
          <a:extLst/>
        </p:spPr>
      </p:pic>
    </p:spTree>
    <p:extLst>
      <p:ext uri="{BB962C8B-B14F-4D97-AF65-F5344CB8AC3E}">
        <p14:creationId xmlns:p14="http://schemas.microsoft.com/office/powerpoint/2010/main" val="3511825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Training Staff</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9DDC"/>
                </a:solidFill>
              </a:rPr>
              <a:t>Training and monitoring:</a:t>
            </a:r>
          </a:p>
          <a:p>
            <a:pPr marL="347472" lvl="1" indent="-347472" eaLnBrk="1" hangingPunct="1">
              <a:defRPr/>
            </a:pPr>
            <a:r>
              <a:rPr lang="en-US" dirty="0" smtClean="0"/>
              <a:t>Train staff to follow food safety procedures</a:t>
            </a:r>
          </a:p>
          <a:p>
            <a:pPr marL="347472" lvl="1" indent="-347472" eaLnBrk="1" hangingPunct="1">
              <a:defRPr/>
            </a:pPr>
            <a:r>
              <a:rPr lang="en-US" dirty="0" smtClean="0"/>
              <a:t>Provide initial and ongoing training</a:t>
            </a:r>
          </a:p>
          <a:p>
            <a:pPr marL="347472" lvl="1" indent="-347472" eaLnBrk="1" hangingPunct="1">
              <a:defRPr/>
            </a:pPr>
            <a:r>
              <a:rPr lang="en-US" dirty="0" smtClean="0"/>
              <a:t>Provide all staff with general food </a:t>
            </a:r>
            <a:br>
              <a:rPr lang="en-US" dirty="0" smtClean="0"/>
            </a:br>
            <a:r>
              <a:rPr lang="en-US" dirty="0" smtClean="0"/>
              <a:t>safety knowledge</a:t>
            </a:r>
          </a:p>
          <a:p>
            <a:pPr marL="347472" lvl="1" indent="-347472" eaLnBrk="1" hangingPunct="1">
              <a:defRPr/>
            </a:pPr>
            <a:r>
              <a:rPr lang="en-US" dirty="0" smtClean="0"/>
              <a:t>Provide job specific food safety training </a:t>
            </a:r>
          </a:p>
          <a:p>
            <a:pPr marL="347472" lvl="1" indent="-347472" eaLnBrk="1" hangingPunct="1">
              <a:defRPr/>
            </a:pPr>
            <a:r>
              <a:rPr lang="en-US" dirty="0" smtClean="0"/>
              <a:t>Retrain staff regularly</a:t>
            </a:r>
          </a:p>
          <a:p>
            <a:pPr marL="347472" lvl="1" indent="-347472" eaLnBrk="1" hangingPunct="1">
              <a:defRPr/>
            </a:pPr>
            <a:r>
              <a:rPr lang="en-US" dirty="0" smtClean="0"/>
              <a:t>Monitor staff to make sure they are following procedures</a:t>
            </a:r>
          </a:p>
          <a:p>
            <a:pPr marL="347472" lvl="1" indent="-347472" eaLnBrk="1" hangingPunct="1">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15-3</a:t>
            </a:r>
          </a:p>
        </p:txBody>
      </p:sp>
      <p:pic>
        <p:nvPicPr>
          <p:cNvPr id="403461" name="Picture 1" descr="6e_c01_08_demonstrating_rev.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4951" y="1600200"/>
            <a:ext cx="210026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2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Self-Service Areas</a:t>
            </a:r>
          </a:p>
        </p:txBody>
      </p:sp>
      <p:sp>
        <p:nvSpPr>
          <p:cNvPr id="202754" name="Rectangle 3"/>
          <p:cNvSpPr>
            <a:spLocks noGrp="1" noChangeArrowheads="1"/>
          </p:cNvSpPr>
          <p:nvPr>
            <p:ph idx="1"/>
          </p:nvPr>
        </p:nvSpPr>
        <p:spPr>
          <a:xfrm>
            <a:off x="393700" y="1143000"/>
            <a:ext cx="4914900" cy="4983163"/>
          </a:xfrm>
        </p:spPr>
        <p:txBody>
          <a:bodyPr/>
          <a:lstStyle/>
          <a:p>
            <a:pPr marL="0" indent="0" eaLnBrk="1" hangingPunct="1">
              <a:defRPr/>
            </a:pPr>
            <a:r>
              <a:rPr lang="en-US" dirty="0" smtClean="0">
                <a:cs typeface="+mn-cs"/>
              </a:rPr>
              <a:t>To prevent contamination:</a:t>
            </a:r>
            <a:r>
              <a:rPr lang="en-US" sz="2000" dirty="0" smtClean="0">
                <a:cs typeface="+mn-cs"/>
              </a:rPr>
              <a:t> </a:t>
            </a:r>
            <a:endParaRPr lang="en-US" sz="2000" dirty="0">
              <a:cs typeface="+mn-cs"/>
            </a:endParaRPr>
          </a:p>
          <a:p>
            <a:pPr marL="347472" lvl="1" indent="-347472" eaLnBrk="1" hangingPunct="1">
              <a:defRPr/>
            </a:pPr>
            <a:r>
              <a:rPr lang="en-US" dirty="0" smtClean="0"/>
              <a:t>Keep </a:t>
            </a:r>
            <a:r>
              <a:rPr lang="en-US" dirty="0"/>
              <a:t>raw meat, fish, and poultry separate from ready-to-eat food </a:t>
            </a:r>
          </a:p>
          <a:p>
            <a:pPr marL="347472" lvl="1" indent="-347472" eaLnBrk="1" hangingPunct="1">
              <a:defRPr/>
            </a:pPr>
            <a:r>
              <a:rPr lang="en-US" dirty="0"/>
              <a:t>Do </a:t>
            </a:r>
            <a:r>
              <a:rPr lang="en-US" dirty="0" smtClean="0">
                <a:solidFill>
                  <a:schemeClr val="accent2"/>
                </a:solidFill>
              </a:rPr>
              <a:t>NOT</a:t>
            </a:r>
            <a:r>
              <a:rPr lang="en-US" dirty="0" smtClean="0"/>
              <a:t> </a:t>
            </a:r>
            <a:r>
              <a:rPr lang="en-US" dirty="0"/>
              <a:t>let customers refill dirty plates or use dirty utensils at self-service </a:t>
            </a:r>
            <a:r>
              <a:rPr lang="en-US" dirty="0" smtClean="0"/>
              <a:t>areas</a:t>
            </a:r>
          </a:p>
          <a:p>
            <a:pPr marL="347472" lvl="1" indent="-347472" eaLnBrk="1" hangingPunct="1">
              <a:defRPr/>
            </a:pPr>
            <a:r>
              <a:rPr lang="en-US" dirty="0" smtClean="0"/>
              <a:t>Stock food displays with the correct utensils for dispensing food</a:t>
            </a:r>
            <a:endParaRPr lang="en-US" dirty="0"/>
          </a:p>
        </p:txBody>
      </p:sp>
      <p:sp>
        <p:nvSpPr>
          <p:cNvPr id="20275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pic>
        <p:nvPicPr>
          <p:cNvPr id="281605" name="Picture 5" descr="6e_c07_1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41246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15-4</a:t>
            </a:r>
          </a:p>
        </p:txBody>
      </p:sp>
      <p:sp>
        <p:nvSpPr>
          <p:cNvPr id="1121290" name="Rectangle 10"/>
          <p:cNvSpPr>
            <a:spLocks noGrp="1" noChangeArrowheads="1"/>
          </p:cNvSpPr>
          <p:nvPr>
            <p:ph type="title"/>
          </p:nvPr>
        </p:nvSpPr>
        <p:spPr>
          <a:xfrm>
            <a:off x="228600" y="160338"/>
            <a:ext cx="8307388" cy="519112"/>
          </a:xfrm>
        </p:spPr>
        <p:txBody>
          <a:bodyPr/>
          <a:lstStyle/>
          <a:p>
            <a:pPr eaLnBrk="1" hangingPunct="1">
              <a:defRPr/>
            </a:pPr>
            <a:r>
              <a:rPr lang="en-US" dirty="0"/>
              <a:t>Critical Food Safety Knowledge</a:t>
            </a:r>
          </a:p>
        </p:txBody>
      </p:sp>
      <p:sp>
        <p:nvSpPr>
          <p:cNvPr id="1121292" name="Rectangle 12"/>
          <p:cNvSpPr>
            <a:spLocks noGrp="1" noChangeArrowheads="1"/>
          </p:cNvSpPr>
          <p:nvPr>
            <p:ph idx="1"/>
          </p:nvPr>
        </p:nvSpPr>
        <p:spPr>
          <a:xfrm>
            <a:off x="484188" y="1128713"/>
            <a:ext cx="4913312" cy="5530850"/>
          </a:xfrm>
        </p:spPr>
        <p:txBody>
          <a:bodyPr/>
          <a:lstStyle/>
          <a:p>
            <a:pPr marL="0" indent="0" eaLnBrk="1" hangingPunct="1">
              <a:defRPr/>
            </a:pPr>
            <a:r>
              <a:rPr lang="en-US" dirty="0" smtClean="0"/>
              <a:t>Staff members </a:t>
            </a:r>
            <a:r>
              <a:rPr lang="en-US" dirty="0"/>
              <a:t>should receive </a:t>
            </a:r>
            <a:r>
              <a:rPr lang="en-US" dirty="0" smtClean="0"/>
              <a:t/>
            </a:r>
            <a:br>
              <a:rPr lang="en-US" dirty="0" smtClean="0"/>
            </a:br>
            <a:r>
              <a:rPr lang="en-US" dirty="0" smtClean="0"/>
              <a:t>training </a:t>
            </a:r>
            <a:r>
              <a:rPr lang="en-US" dirty="0"/>
              <a:t>in: </a:t>
            </a:r>
            <a:endParaRPr lang="en-US" sz="2000" i="1" dirty="0"/>
          </a:p>
          <a:p>
            <a:pPr marL="342900" lvl="1" indent="-228600" eaLnBrk="1" hangingPunct="1">
              <a:defRPr/>
            </a:pPr>
            <a:r>
              <a:rPr lang="en-US" sz="2000" b="1" i="1" dirty="0" smtClean="0">
                <a:solidFill>
                  <a:srgbClr val="005CAB"/>
                </a:solidFill>
              </a:rPr>
              <a:t>  </a:t>
            </a:r>
            <a:r>
              <a:rPr lang="en-US" dirty="0">
                <a:solidFill>
                  <a:schemeClr val="tx1"/>
                </a:solidFill>
              </a:rPr>
              <a:t>Good </a:t>
            </a:r>
            <a:r>
              <a:rPr lang="en-US" dirty="0" smtClean="0">
                <a:solidFill>
                  <a:schemeClr val="tx1"/>
                </a:solidFill>
              </a:rPr>
              <a:t>personal hygiene</a:t>
            </a:r>
            <a:endParaRPr lang="en-US" dirty="0">
              <a:solidFill>
                <a:schemeClr val="tx1"/>
              </a:solidFill>
            </a:endParaRPr>
          </a:p>
          <a:p>
            <a:pPr marL="1028700" lvl="2" indent="-342900" eaLnBrk="1" hangingPunct="1">
              <a:lnSpc>
                <a:spcPct val="70000"/>
              </a:lnSpc>
              <a:defRPr/>
            </a:pPr>
            <a:r>
              <a:rPr lang="en-US" dirty="0" smtClean="0"/>
              <a:t>How and when to wash hands</a:t>
            </a:r>
            <a:endParaRPr lang="en-US" dirty="0"/>
          </a:p>
          <a:p>
            <a:pPr marL="1028700" lvl="2" indent="-342900" eaLnBrk="1" hangingPunct="1">
              <a:lnSpc>
                <a:spcPct val="70000"/>
              </a:lnSpc>
              <a:defRPr/>
            </a:pPr>
            <a:r>
              <a:rPr lang="en-US" dirty="0" smtClean="0"/>
              <a:t>Where to wash hands</a:t>
            </a:r>
            <a:endParaRPr lang="en-US" dirty="0"/>
          </a:p>
          <a:p>
            <a:pPr marL="1028700" lvl="2" indent="-342900" eaLnBrk="1" hangingPunct="1">
              <a:lnSpc>
                <a:spcPct val="70000"/>
              </a:lnSpc>
              <a:defRPr/>
            </a:pPr>
            <a:r>
              <a:rPr lang="en-US" dirty="0" smtClean="0"/>
              <a:t>Other hand-care guidelines (fingernail length, nail polish, covering wounds)</a:t>
            </a:r>
            <a:endParaRPr lang="en-US" dirty="0"/>
          </a:p>
          <a:p>
            <a:pPr marL="1028700" lvl="2" indent="-342900" eaLnBrk="1" hangingPunct="1">
              <a:lnSpc>
                <a:spcPct val="70000"/>
              </a:lnSpc>
              <a:defRPr/>
            </a:pPr>
            <a:r>
              <a:rPr lang="en-US" dirty="0" smtClean="0"/>
              <a:t>Correct </a:t>
            </a:r>
            <a:r>
              <a:rPr lang="en-US" dirty="0"/>
              <a:t>work attire</a:t>
            </a:r>
          </a:p>
          <a:p>
            <a:pPr marL="1028700" lvl="2" indent="-342900" eaLnBrk="1" hangingPunct="1">
              <a:lnSpc>
                <a:spcPct val="70000"/>
              </a:lnSpc>
              <a:defRPr/>
            </a:pPr>
            <a:r>
              <a:rPr lang="en-US" dirty="0" smtClean="0"/>
              <a:t>Reporting illness</a:t>
            </a:r>
            <a:endParaRPr lang="en-US" dirty="0"/>
          </a:p>
        </p:txBody>
      </p:sp>
      <p:pic>
        <p:nvPicPr>
          <p:cNvPr id="40448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2875" y="1600200"/>
            <a:ext cx="2193925" cy="2193925"/>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16435634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7" name="Rectangle 9"/>
          <p:cNvSpPr>
            <a:spLocks noGrp="1" noChangeArrowheads="1"/>
          </p:cNvSpPr>
          <p:nvPr>
            <p:ph type="title"/>
          </p:nvPr>
        </p:nvSpPr>
        <p:spPr>
          <a:xfrm>
            <a:off x="228600" y="160338"/>
            <a:ext cx="8307388" cy="519112"/>
          </a:xfrm>
        </p:spPr>
        <p:txBody>
          <a:bodyPr/>
          <a:lstStyle/>
          <a:p>
            <a:pPr eaLnBrk="1" hangingPunct="1">
              <a:defRPr/>
            </a:pPr>
            <a:r>
              <a:rPr lang="en-US" dirty="0"/>
              <a:t>Critical Food Safety Knowledge</a:t>
            </a:r>
          </a:p>
        </p:txBody>
      </p:sp>
      <p:sp>
        <p:nvSpPr>
          <p:cNvPr id="1655811" name="Rectangle 3"/>
          <p:cNvSpPr>
            <a:spLocks noGrp="1" noChangeArrowheads="1"/>
          </p:cNvSpPr>
          <p:nvPr>
            <p:ph idx="1"/>
          </p:nvPr>
        </p:nvSpPr>
        <p:spPr>
          <a:xfrm>
            <a:off x="471488" y="1128713"/>
            <a:ext cx="5357812" cy="4929187"/>
          </a:xfrm>
        </p:spPr>
        <p:txBody>
          <a:bodyPr/>
          <a:lstStyle/>
          <a:p>
            <a:pPr marL="0" indent="0" eaLnBrk="1" hangingPunct="1">
              <a:defRPr/>
            </a:pPr>
            <a:r>
              <a:rPr lang="en-US" dirty="0" smtClean="0"/>
              <a:t>Staff members </a:t>
            </a:r>
            <a:r>
              <a:rPr lang="en-US" dirty="0"/>
              <a:t>should receive training in: </a:t>
            </a:r>
            <a:endParaRPr lang="en-US" sz="2000" i="1" dirty="0"/>
          </a:p>
          <a:p>
            <a:pPr marL="571500" lvl="1" indent="-457200" eaLnBrk="1" hangingPunct="1">
              <a:defRPr/>
            </a:pPr>
            <a:r>
              <a:rPr lang="en-US" dirty="0" smtClean="0"/>
              <a:t>Controlling time and temperature</a:t>
            </a:r>
            <a:endParaRPr lang="en-US" dirty="0"/>
          </a:p>
          <a:p>
            <a:pPr marL="1027113" lvl="2" indent="-341313" eaLnBrk="1" hangingPunct="1">
              <a:defRPr/>
            </a:pPr>
            <a:r>
              <a:rPr lang="en-US" dirty="0" smtClean="0"/>
              <a:t>TCS food</a:t>
            </a:r>
            <a:endParaRPr lang="en-US" dirty="0"/>
          </a:p>
          <a:p>
            <a:pPr marL="1027113" lvl="2" indent="-341313" eaLnBrk="1" hangingPunct="1">
              <a:defRPr/>
            </a:pPr>
            <a:r>
              <a:rPr lang="en-US" dirty="0" smtClean="0"/>
              <a:t>How to measure the temperature of food</a:t>
            </a:r>
            <a:endParaRPr lang="en-US" dirty="0"/>
          </a:p>
          <a:p>
            <a:pPr marL="1027113" lvl="2" indent="-341313" eaLnBrk="1" hangingPunct="1">
              <a:defRPr/>
            </a:pPr>
            <a:r>
              <a:rPr lang="en-US" dirty="0" smtClean="0"/>
              <a:t>Holding and storing TCS food</a:t>
            </a:r>
            <a:endParaRPr lang="en-US" dirty="0"/>
          </a:p>
          <a:p>
            <a:pPr marL="1027113" lvl="2" indent="-341313" eaLnBrk="1" hangingPunct="1">
              <a:defRPr/>
            </a:pPr>
            <a:r>
              <a:rPr lang="en-US" dirty="0" smtClean="0"/>
              <a:t>How to label food for storage</a:t>
            </a:r>
          </a:p>
          <a:p>
            <a:pPr marL="1027113" lvl="2" indent="-341313" eaLnBrk="1" hangingPunct="1">
              <a:defRPr/>
            </a:pPr>
            <a:r>
              <a:rPr lang="en-US" dirty="0" smtClean="0"/>
              <a:t>Temperature requirements when thawing, cooking, cooling, and reheating food</a:t>
            </a:r>
            <a:endParaRPr lang="en-US" dirty="0"/>
          </a:p>
          <a:p>
            <a:pPr marL="1027113" lvl="2" indent="-341313" eaLnBrk="1" hangingPunct="1">
              <a:buFont typeface="Wingdings" pitchFamily="2" charset="2"/>
              <a:buNone/>
              <a:defRPr/>
            </a:pPr>
            <a:endParaRPr lang="en-US" dirty="0"/>
          </a:p>
        </p:txBody>
      </p:sp>
      <p:sp>
        <p:nvSpPr>
          <p:cNvPr id="405508" name="Rectangle 4"/>
          <p:cNvSpPr>
            <a:spLocks noChangeArrowheads="1"/>
          </p:cNvSpPr>
          <p:nvPr/>
        </p:nvSpPr>
        <p:spPr bwMode="auto">
          <a:xfrm>
            <a:off x="6538913" y="2036763"/>
            <a:ext cx="2273300"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5509" name="Rectangle 5"/>
          <p:cNvSpPr>
            <a:spLocks noChangeArrowheads="1"/>
          </p:cNvSpPr>
          <p:nvPr/>
        </p:nvSpPr>
        <p:spPr bwMode="auto">
          <a:xfrm>
            <a:off x="6831013" y="2106613"/>
            <a:ext cx="19939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551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15-5</a:t>
            </a:r>
          </a:p>
        </p:txBody>
      </p:sp>
      <p:pic>
        <p:nvPicPr>
          <p:cNvPr id="40551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2875" y="1600200"/>
            <a:ext cx="2193925" cy="2193925"/>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2584555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8" name="Rectangle 12"/>
          <p:cNvSpPr>
            <a:spLocks noGrp="1" noChangeArrowheads="1"/>
          </p:cNvSpPr>
          <p:nvPr>
            <p:ph type="title"/>
          </p:nvPr>
        </p:nvSpPr>
        <p:spPr>
          <a:xfrm>
            <a:off x="228600" y="160338"/>
            <a:ext cx="8307388" cy="519112"/>
          </a:xfrm>
        </p:spPr>
        <p:txBody>
          <a:bodyPr/>
          <a:lstStyle/>
          <a:p>
            <a:pPr eaLnBrk="1" hangingPunct="1">
              <a:defRPr/>
            </a:pPr>
            <a:r>
              <a:rPr lang="en-US" dirty="0"/>
              <a:t>Critical Food Safety Knowledge</a:t>
            </a:r>
          </a:p>
        </p:txBody>
      </p:sp>
      <p:sp>
        <p:nvSpPr>
          <p:cNvPr id="1125379" name="Rectangle 3"/>
          <p:cNvSpPr>
            <a:spLocks noGrp="1" noChangeArrowheads="1"/>
          </p:cNvSpPr>
          <p:nvPr>
            <p:ph idx="1"/>
          </p:nvPr>
        </p:nvSpPr>
        <p:spPr>
          <a:xfrm>
            <a:off x="457200" y="1143000"/>
            <a:ext cx="4981575" cy="4914900"/>
          </a:xfrm>
        </p:spPr>
        <p:txBody>
          <a:bodyPr/>
          <a:lstStyle/>
          <a:p>
            <a:pPr marL="0" indent="0" eaLnBrk="1" hangingPunct="1">
              <a:defRPr/>
            </a:pPr>
            <a:r>
              <a:rPr lang="en-US" dirty="0" smtClean="0"/>
              <a:t>Staff members </a:t>
            </a:r>
            <a:r>
              <a:rPr lang="en-US" dirty="0"/>
              <a:t>should receive </a:t>
            </a:r>
            <a:r>
              <a:rPr lang="en-US" dirty="0" smtClean="0"/>
              <a:t/>
            </a:r>
            <a:br>
              <a:rPr lang="en-US" dirty="0" smtClean="0"/>
            </a:br>
            <a:r>
              <a:rPr lang="en-US" dirty="0" smtClean="0"/>
              <a:t>training </a:t>
            </a:r>
            <a:r>
              <a:rPr lang="en-US" dirty="0"/>
              <a:t>in: </a:t>
            </a:r>
            <a:endParaRPr lang="en-US" sz="2000" i="1" dirty="0"/>
          </a:p>
          <a:p>
            <a:pPr marL="571500" lvl="1" indent="-457200" eaLnBrk="1" hangingPunct="1">
              <a:defRPr/>
            </a:pPr>
            <a:r>
              <a:rPr lang="en-US" dirty="0" smtClean="0"/>
              <a:t>Preventing cross-contamination</a:t>
            </a:r>
            <a:endParaRPr lang="en-US" dirty="0"/>
          </a:p>
          <a:p>
            <a:pPr marL="1028700" lvl="2" indent="-342900" eaLnBrk="1" hangingPunct="1">
              <a:defRPr/>
            </a:pPr>
            <a:r>
              <a:rPr lang="en-US" dirty="0" smtClean="0"/>
              <a:t>Preventing cross-contamination of food during storage, preparation, and service</a:t>
            </a:r>
            <a:endParaRPr lang="en-US" dirty="0"/>
          </a:p>
          <a:p>
            <a:pPr marL="1028700" lvl="2" indent="-342900" eaLnBrk="1" hangingPunct="1">
              <a:defRPr/>
            </a:pPr>
            <a:r>
              <a:rPr lang="en-US" dirty="0" smtClean="0"/>
              <a:t>Preventing cross-contamination when storing utensils and equipment</a:t>
            </a:r>
          </a:p>
          <a:p>
            <a:pPr marL="1028700" lvl="2" indent="-342900" eaLnBrk="1" hangingPunct="1">
              <a:defRPr/>
            </a:pPr>
            <a:r>
              <a:rPr lang="en-US" dirty="0" smtClean="0"/>
              <a:t>What to do if cross-contamination happens</a:t>
            </a:r>
          </a:p>
          <a:p>
            <a:pPr marL="1028700" lvl="2" indent="-342900" eaLnBrk="1" hangingPunct="1">
              <a:defRPr/>
            </a:pPr>
            <a:r>
              <a:rPr lang="en-US" dirty="0" smtClean="0"/>
              <a:t>What to do for people who have food allergies</a:t>
            </a:r>
            <a:endParaRPr lang="en-US" dirty="0"/>
          </a:p>
          <a:p>
            <a:pPr marL="571500" lvl="1" indent="-457200" eaLnBrk="1" hangingPunct="1">
              <a:buFont typeface="Wingdings" pitchFamily="2" charset="2"/>
              <a:buNone/>
              <a:defRPr/>
            </a:pPr>
            <a:endParaRPr lang="en-US" dirty="0"/>
          </a:p>
        </p:txBody>
      </p:sp>
      <p:sp>
        <p:nvSpPr>
          <p:cNvPr id="406532" name="Rectangle 4"/>
          <p:cNvSpPr>
            <a:spLocks noChangeArrowheads="1"/>
          </p:cNvSpPr>
          <p:nvPr/>
        </p:nvSpPr>
        <p:spPr bwMode="auto">
          <a:xfrm>
            <a:off x="6286500" y="1714500"/>
            <a:ext cx="2057400"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653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15-6</a:t>
            </a:r>
          </a:p>
        </p:txBody>
      </p:sp>
      <p:pic>
        <p:nvPicPr>
          <p:cNvPr id="406534"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2875" y="1600200"/>
            <a:ext cx="2193925" cy="2193925"/>
          </a:xfrm>
          <a:prstGeom prst="roundRect">
            <a:avLst>
              <a:gd name="adj" fmla="val 8594"/>
            </a:avLst>
          </a:prstGeom>
          <a:noFill/>
          <a:ln>
            <a:noFill/>
          </a:ln>
          <a:effectLst/>
          <a:extLst/>
        </p:spPr>
      </p:pic>
    </p:spTree>
    <p:extLst>
      <p:ext uri="{BB962C8B-B14F-4D97-AF65-F5344CB8AC3E}">
        <p14:creationId xmlns:p14="http://schemas.microsoft.com/office/powerpoint/2010/main" val="143485820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8" name="Rectangle 12"/>
          <p:cNvSpPr>
            <a:spLocks noGrp="1" noChangeArrowheads="1"/>
          </p:cNvSpPr>
          <p:nvPr>
            <p:ph type="title"/>
          </p:nvPr>
        </p:nvSpPr>
        <p:spPr>
          <a:xfrm>
            <a:off x="228600" y="160338"/>
            <a:ext cx="8307388" cy="519112"/>
          </a:xfrm>
        </p:spPr>
        <p:txBody>
          <a:bodyPr/>
          <a:lstStyle/>
          <a:p>
            <a:pPr eaLnBrk="1" hangingPunct="1">
              <a:defRPr/>
            </a:pPr>
            <a:r>
              <a:rPr lang="en-US" dirty="0"/>
              <a:t>Critical Food Safety Knowledge</a:t>
            </a:r>
          </a:p>
        </p:txBody>
      </p:sp>
      <p:sp>
        <p:nvSpPr>
          <p:cNvPr id="1125379" name="Rectangle 3"/>
          <p:cNvSpPr>
            <a:spLocks noGrp="1" noChangeArrowheads="1"/>
          </p:cNvSpPr>
          <p:nvPr>
            <p:ph idx="1"/>
          </p:nvPr>
        </p:nvSpPr>
        <p:spPr>
          <a:xfrm>
            <a:off x="457200" y="1143000"/>
            <a:ext cx="4981575" cy="4914900"/>
          </a:xfrm>
        </p:spPr>
        <p:txBody>
          <a:bodyPr/>
          <a:lstStyle/>
          <a:p>
            <a:pPr marL="0" indent="0" eaLnBrk="1" hangingPunct="1">
              <a:defRPr/>
            </a:pPr>
            <a:r>
              <a:rPr lang="en-US" dirty="0" smtClean="0"/>
              <a:t>Staff members </a:t>
            </a:r>
            <a:r>
              <a:rPr lang="en-US" dirty="0"/>
              <a:t>should receive </a:t>
            </a:r>
            <a:r>
              <a:rPr lang="en-US" dirty="0" smtClean="0"/>
              <a:t/>
            </a:r>
            <a:br>
              <a:rPr lang="en-US" dirty="0" smtClean="0"/>
            </a:br>
            <a:r>
              <a:rPr lang="en-US" dirty="0" smtClean="0"/>
              <a:t>training </a:t>
            </a:r>
            <a:r>
              <a:rPr lang="en-US" dirty="0"/>
              <a:t>in: </a:t>
            </a:r>
            <a:endParaRPr lang="en-US" sz="2000" i="1" dirty="0"/>
          </a:p>
          <a:p>
            <a:pPr marL="571500" lvl="1" indent="-457200" eaLnBrk="1" hangingPunct="1">
              <a:defRPr/>
            </a:pPr>
            <a:r>
              <a:rPr lang="en-US" dirty="0" smtClean="0"/>
              <a:t>Cleaning and sanitizing</a:t>
            </a:r>
            <a:endParaRPr lang="en-US" dirty="0"/>
          </a:p>
          <a:p>
            <a:pPr marL="1028700" lvl="2" indent="-342900" eaLnBrk="1" hangingPunct="1">
              <a:defRPr/>
            </a:pPr>
            <a:r>
              <a:rPr lang="en-US" dirty="0" smtClean="0"/>
              <a:t>How and when to clean and sanitize</a:t>
            </a:r>
            <a:endParaRPr lang="en-US" dirty="0"/>
          </a:p>
          <a:p>
            <a:pPr marL="1028700" lvl="2" indent="-342900" eaLnBrk="1" hangingPunct="1">
              <a:defRPr/>
            </a:pPr>
            <a:r>
              <a:rPr lang="en-US" dirty="0" smtClean="0"/>
              <a:t>The correct way to wash dishes in a three-compartment sink and in a dishwasher</a:t>
            </a:r>
          </a:p>
          <a:p>
            <a:pPr marL="1028700" lvl="2" indent="-342900" eaLnBrk="1" hangingPunct="1">
              <a:defRPr/>
            </a:pPr>
            <a:r>
              <a:rPr lang="en-US" dirty="0" smtClean="0"/>
              <a:t>How to handle cleaning tools and supplies</a:t>
            </a:r>
          </a:p>
          <a:p>
            <a:pPr marL="1028700" lvl="2" indent="-342900" eaLnBrk="1" hangingPunct="1">
              <a:defRPr/>
            </a:pPr>
            <a:r>
              <a:rPr lang="en-US" dirty="0" smtClean="0"/>
              <a:t>Handling garbage</a:t>
            </a:r>
          </a:p>
          <a:p>
            <a:pPr marL="1028700" lvl="2" indent="-342900" eaLnBrk="1" hangingPunct="1">
              <a:defRPr/>
            </a:pPr>
            <a:r>
              <a:rPr lang="en-US" dirty="0" smtClean="0"/>
              <a:t>Spotting pests</a:t>
            </a:r>
            <a:endParaRPr lang="en-US" dirty="0"/>
          </a:p>
          <a:p>
            <a:pPr marL="571500" lvl="1" indent="-457200" eaLnBrk="1" hangingPunct="1">
              <a:buFont typeface="Wingdings" pitchFamily="2" charset="2"/>
              <a:buNone/>
              <a:defRPr/>
            </a:pPr>
            <a:endParaRPr lang="en-US" dirty="0"/>
          </a:p>
        </p:txBody>
      </p:sp>
      <p:sp>
        <p:nvSpPr>
          <p:cNvPr id="407556" name="Rectangle 4"/>
          <p:cNvSpPr>
            <a:spLocks noChangeArrowheads="1"/>
          </p:cNvSpPr>
          <p:nvPr/>
        </p:nvSpPr>
        <p:spPr bwMode="auto">
          <a:xfrm>
            <a:off x="6286500" y="1714500"/>
            <a:ext cx="2057400"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sp>
        <p:nvSpPr>
          <p:cNvPr id="407557"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15-7</a:t>
            </a:r>
          </a:p>
        </p:txBody>
      </p:sp>
      <p:pic>
        <p:nvPicPr>
          <p:cNvPr id="40755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2875" y="1600200"/>
            <a:ext cx="2193925" cy="2193925"/>
          </a:xfrm>
          <a:prstGeom prst="roundRect">
            <a:avLst>
              <a:gd name="adj" fmla="val 8594"/>
            </a:avLst>
          </a:prstGeom>
          <a:noFill/>
          <a:ln w="9525">
            <a:noFill/>
            <a:miter lim="800000"/>
            <a:headEnd/>
            <a:tailEnd/>
          </a:ln>
          <a:effectLst/>
          <a:extLst/>
        </p:spPr>
      </p:pic>
    </p:spTree>
    <p:extLst>
      <p:ext uri="{BB962C8B-B14F-4D97-AF65-F5344CB8AC3E}">
        <p14:creationId xmlns:p14="http://schemas.microsoft.com/office/powerpoint/2010/main" val="25565947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81" name="Rectangle 9"/>
          <p:cNvSpPr>
            <a:spLocks noGrp="1" noChangeArrowheads="1"/>
          </p:cNvSpPr>
          <p:nvPr>
            <p:ph type="title"/>
          </p:nvPr>
        </p:nvSpPr>
        <p:spPr>
          <a:xfrm>
            <a:off x="228600" y="160338"/>
            <a:ext cx="8307388" cy="519112"/>
          </a:xfrm>
        </p:spPr>
        <p:txBody>
          <a:bodyPr/>
          <a:lstStyle/>
          <a:p>
            <a:pPr eaLnBrk="1" hangingPunct="1">
              <a:defRPr/>
            </a:pPr>
            <a:r>
              <a:rPr lang="en-US" dirty="0" smtClean="0"/>
              <a:t>Ways of Training</a:t>
            </a:r>
            <a:endParaRPr lang="en-US" dirty="0"/>
          </a:p>
        </p:txBody>
      </p:sp>
      <p:sp>
        <p:nvSpPr>
          <p:cNvPr id="1129475" name="Rectangle 3"/>
          <p:cNvSpPr>
            <a:spLocks noGrp="1" noChangeArrowheads="1"/>
          </p:cNvSpPr>
          <p:nvPr>
            <p:ph idx="1"/>
          </p:nvPr>
        </p:nvSpPr>
        <p:spPr>
          <a:xfrm>
            <a:off x="471488" y="1128713"/>
            <a:ext cx="4900612" cy="4983162"/>
          </a:xfrm>
        </p:spPr>
        <p:txBody>
          <a:bodyPr/>
          <a:lstStyle/>
          <a:p>
            <a:pPr marL="0" indent="0" eaLnBrk="1" hangingPunct="1">
              <a:defRPr/>
            </a:pPr>
            <a:r>
              <a:rPr lang="en-US" dirty="0"/>
              <a:t>Methods for </a:t>
            </a:r>
            <a:r>
              <a:rPr lang="en-US" dirty="0" smtClean="0"/>
              <a:t>delivering training:</a:t>
            </a:r>
            <a:endParaRPr lang="en-US" dirty="0"/>
          </a:p>
          <a:p>
            <a:pPr marL="571500" lvl="1" indent="-457200" eaLnBrk="1" hangingPunct="1">
              <a:defRPr/>
            </a:pPr>
            <a:r>
              <a:rPr lang="en-US" dirty="0">
                <a:solidFill>
                  <a:srgbClr val="000000"/>
                </a:solidFill>
              </a:rPr>
              <a:t>On-the-job training</a:t>
            </a:r>
          </a:p>
          <a:p>
            <a:pPr marL="571500" lvl="1" indent="-457200" eaLnBrk="1" hangingPunct="1">
              <a:defRPr/>
            </a:pPr>
            <a:r>
              <a:rPr lang="en-US" dirty="0">
                <a:solidFill>
                  <a:srgbClr val="000000"/>
                </a:solidFill>
              </a:rPr>
              <a:t>Classroom training</a:t>
            </a:r>
          </a:p>
          <a:p>
            <a:pPr marL="1028700" lvl="2" indent="-342900" eaLnBrk="1" hangingPunct="1">
              <a:defRPr/>
            </a:pPr>
            <a:r>
              <a:rPr lang="en-US" dirty="0">
                <a:solidFill>
                  <a:srgbClr val="000000"/>
                </a:solidFill>
              </a:rPr>
              <a:t>Information search</a:t>
            </a:r>
          </a:p>
          <a:p>
            <a:pPr marL="1028700" lvl="2" indent="-342900" eaLnBrk="1" hangingPunct="1">
              <a:defRPr/>
            </a:pPr>
            <a:r>
              <a:rPr lang="en-US" dirty="0">
                <a:solidFill>
                  <a:srgbClr val="000000"/>
                </a:solidFill>
              </a:rPr>
              <a:t>Guided discussion</a:t>
            </a:r>
          </a:p>
          <a:p>
            <a:pPr marL="1028700" lvl="2" indent="-342900" eaLnBrk="1" hangingPunct="1">
              <a:defRPr/>
            </a:pPr>
            <a:r>
              <a:rPr lang="en-US" dirty="0">
                <a:solidFill>
                  <a:srgbClr val="000000"/>
                </a:solidFill>
              </a:rPr>
              <a:t>Games</a:t>
            </a:r>
          </a:p>
          <a:p>
            <a:pPr marL="1028700" lvl="2" indent="-342900" eaLnBrk="1" hangingPunct="1">
              <a:defRPr/>
            </a:pPr>
            <a:r>
              <a:rPr lang="en-US" dirty="0">
                <a:solidFill>
                  <a:srgbClr val="000000"/>
                </a:solidFill>
              </a:rPr>
              <a:t>Role-play</a:t>
            </a:r>
          </a:p>
          <a:p>
            <a:pPr marL="1028700" lvl="2" indent="-342900" eaLnBrk="1" hangingPunct="1">
              <a:defRPr/>
            </a:pPr>
            <a:r>
              <a:rPr lang="en-US" dirty="0" smtClean="0">
                <a:solidFill>
                  <a:srgbClr val="000000"/>
                </a:solidFill>
              </a:rPr>
              <a:t>Demonstrations</a:t>
            </a:r>
            <a:endParaRPr lang="en-US" dirty="0">
              <a:solidFill>
                <a:srgbClr val="000000"/>
              </a:solidFill>
            </a:endParaRPr>
          </a:p>
          <a:p>
            <a:pPr marL="1028700" lvl="2" indent="-342900" eaLnBrk="1" hangingPunct="1">
              <a:defRPr/>
            </a:pPr>
            <a:r>
              <a:rPr lang="en-US" dirty="0" smtClean="0">
                <a:solidFill>
                  <a:srgbClr val="000000"/>
                </a:solidFill>
              </a:rPr>
              <a:t>Jigsaw </a:t>
            </a:r>
            <a:r>
              <a:rPr lang="en-US" dirty="0">
                <a:solidFill>
                  <a:srgbClr val="000000"/>
                </a:solidFill>
              </a:rPr>
              <a:t>design</a:t>
            </a:r>
          </a:p>
          <a:p>
            <a:pPr marL="1028700" lvl="2" indent="-342900" eaLnBrk="1" hangingPunct="1">
              <a:defRPr/>
            </a:pPr>
            <a:r>
              <a:rPr lang="en-US" dirty="0" smtClean="0">
                <a:solidFill>
                  <a:srgbClr val="000000"/>
                </a:solidFill>
              </a:rPr>
              <a:t>Training </a:t>
            </a:r>
            <a:r>
              <a:rPr lang="en-US" dirty="0">
                <a:solidFill>
                  <a:srgbClr val="000000"/>
                </a:solidFill>
              </a:rPr>
              <a:t>videos and DVDs</a:t>
            </a:r>
            <a:endParaRPr lang="en-US" dirty="0"/>
          </a:p>
        </p:txBody>
      </p:sp>
      <p:pic>
        <p:nvPicPr>
          <p:cNvPr id="408580" name="Picture 6" descr="SS5eESSc14_p07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15-8</a:t>
            </a:r>
          </a:p>
        </p:txBody>
      </p:sp>
    </p:spTree>
    <p:extLst>
      <p:ext uri="{BB962C8B-B14F-4D97-AF65-F5344CB8AC3E}">
        <p14:creationId xmlns:p14="http://schemas.microsoft.com/office/powerpoint/2010/main" val="11692057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32" name="Rectangle 12"/>
          <p:cNvSpPr>
            <a:spLocks noGrp="1" noChangeArrowheads="1"/>
          </p:cNvSpPr>
          <p:nvPr>
            <p:ph type="title"/>
          </p:nvPr>
        </p:nvSpPr>
        <p:spPr>
          <a:xfrm>
            <a:off x="228600" y="160338"/>
            <a:ext cx="8307388" cy="519112"/>
          </a:xfrm>
        </p:spPr>
        <p:txBody>
          <a:bodyPr/>
          <a:lstStyle/>
          <a:p>
            <a:pPr eaLnBrk="1" hangingPunct="1">
              <a:defRPr/>
            </a:pPr>
            <a:r>
              <a:rPr lang="en-US" dirty="0"/>
              <a:t>Delivering Training</a:t>
            </a:r>
          </a:p>
        </p:txBody>
      </p:sp>
      <p:sp>
        <p:nvSpPr>
          <p:cNvPr id="1131523" name="Rectangle 3"/>
          <p:cNvSpPr>
            <a:spLocks noGrp="1" noChangeArrowheads="1"/>
          </p:cNvSpPr>
          <p:nvPr>
            <p:ph idx="1"/>
          </p:nvPr>
        </p:nvSpPr>
        <p:spPr>
          <a:xfrm>
            <a:off x="471488" y="1128713"/>
            <a:ext cx="4900612" cy="5410200"/>
          </a:xfrm>
        </p:spPr>
        <p:txBody>
          <a:bodyPr/>
          <a:lstStyle/>
          <a:p>
            <a:pPr marL="0" indent="0" eaLnBrk="1" hangingPunct="1">
              <a:spcBef>
                <a:spcPct val="15000"/>
              </a:spcBef>
              <a:defRPr/>
            </a:pPr>
            <a:r>
              <a:rPr lang="en-US" dirty="0"/>
              <a:t>Methods for </a:t>
            </a:r>
            <a:r>
              <a:rPr lang="en-US" dirty="0" smtClean="0"/>
              <a:t>delivering training: </a:t>
            </a:r>
            <a:endParaRPr lang="en-US" b="0" i="1" dirty="0"/>
          </a:p>
          <a:p>
            <a:pPr marL="571500" lvl="1" indent="-457200" eaLnBrk="1" hangingPunct="1">
              <a:defRPr/>
            </a:pPr>
            <a:r>
              <a:rPr lang="en-US" dirty="0">
                <a:solidFill>
                  <a:srgbClr val="000000"/>
                </a:solidFill>
              </a:rPr>
              <a:t>Technology-based training</a:t>
            </a:r>
          </a:p>
          <a:p>
            <a:pPr marL="1028700" lvl="2" indent="-342900" eaLnBrk="1" hangingPunct="1">
              <a:defRPr/>
            </a:pPr>
            <a:r>
              <a:rPr lang="en-US" dirty="0">
                <a:solidFill>
                  <a:srgbClr val="000000"/>
                </a:solidFill>
              </a:rPr>
              <a:t>Online </a:t>
            </a:r>
            <a:r>
              <a:rPr lang="en-US" dirty="0" smtClean="0">
                <a:solidFill>
                  <a:srgbClr val="000000"/>
                </a:solidFill>
              </a:rPr>
              <a:t>training</a:t>
            </a:r>
          </a:p>
          <a:p>
            <a:pPr marL="114300" lvl="1" indent="0" eaLnBrk="1" hangingPunct="1">
              <a:buFont typeface="Wingdings" pitchFamily="2" charset="2"/>
              <a:buNone/>
              <a:defRPr/>
            </a:pPr>
            <a:endParaRPr lang="en-US" sz="1400" dirty="0">
              <a:solidFill>
                <a:srgbClr val="000000"/>
              </a:solidFill>
            </a:endParaRPr>
          </a:p>
          <a:p>
            <a:pPr marL="0" lvl="1" indent="0" eaLnBrk="1" hangingPunct="1">
              <a:lnSpc>
                <a:spcPct val="90000"/>
              </a:lnSpc>
              <a:spcBef>
                <a:spcPct val="15000"/>
              </a:spcBef>
              <a:buFont typeface="Wingdings" pitchFamily="2" charset="2"/>
              <a:buNone/>
              <a:defRPr/>
            </a:pPr>
            <a:r>
              <a:rPr lang="en-US" sz="2400" b="1" dirty="0" smtClean="0">
                <a:solidFill>
                  <a:srgbClr val="009DDC"/>
                </a:solidFill>
              </a:rPr>
              <a:t>Technology-based </a:t>
            </a:r>
            <a:r>
              <a:rPr lang="en-US" sz="2400" b="1" dirty="0">
                <a:solidFill>
                  <a:srgbClr val="009DDC"/>
                </a:solidFill>
              </a:rPr>
              <a:t>training is most appropriate </a:t>
            </a:r>
            <a:r>
              <a:rPr lang="en-US" sz="2400" b="1" dirty="0" smtClean="0">
                <a:solidFill>
                  <a:srgbClr val="009DDC"/>
                </a:solidFill>
              </a:rPr>
              <a:t>when:</a:t>
            </a:r>
            <a:endParaRPr lang="en-US" sz="2400" b="1" dirty="0">
              <a:solidFill>
                <a:srgbClr val="009DDC"/>
              </a:solidFill>
            </a:endParaRPr>
          </a:p>
          <a:p>
            <a:pPr marL="571500" lvl="1" indent="-457200" eaLnBrk="1" hangingPunct="1">
              <a:defRPr/>
            </a:pPr>
            <a:r>
              <a:rPr lang="en-US" dirty="0">
                <a:solidFill>
                  <a:srgbClr val="000000"/>
                </a:solidFill>
              </a:rPr>
              <a:t>Staff work in different locations and/or need the same training at different times</a:t>
            </a:r>
          </a:p>
          <a:p>
            <a:pPr marL="571500" lvl="1" indent="-457200" eaLnBrk="1" hangingPunct="1">
              <a:defRPr/>
            </a:pPr>
            <a:r>
              <a:rPr lang="en-US" dirty="0">
                <a:solidFill>
                  <a:srgbClr val="000000"/>
                </a:solidFill>
              </a:rPr>
              <a:t>It is too costly to bring staff to the same place</a:t>
            </a:r>
          </a:p>
          <a:p>
            <a:pPr marL="571500" lvl="1" indent="-457200" eaLnBrk="1" hangingPunct="1">
              <a:defRPr/>
            </a:pPr>
            <a:r>
              <a:rPr lang="en-US" dirty="0">
                <a:solidFill>
                  <a:srgbClr val="000000"/>
                </a:solidFill>
              </a:rPr>
              <a:t>Staff need to learn at their own pace</a:t>
            </a:r>
          </a:p>
          <a:p>
            <a:pPr marL="792162" indent="-342900" eaLnBrk="1" hangingPunct="1">
              <a:buFont typeface="Courier New" charset="0"/>
              <a:buChar char="o"/>
              <a:defRPr/>
            </a:pPr>
            <a:endParaRPr lang="en-US" sz="2200" dirty="0">
              <a:solidFill>
                <a:srgbClr val="000000"/>
              </a:solidFill>
            </a:endParaRPr>
          </a:p>
        </p:txBody>
      </p:sp>
      <p:pic>
        <p:nvPicPr>
          <p:cNvPr id="409604" name="Picture 4" descr="ess14_06_REV2"/>
          <p:cNvPicPr>
            <a:picLocks noChangeAspect="1" noChangeArrowheads="1"/>
          </p:cNvPicPr>
          <p:nvPr/>
        </p:nvPicPr>
        <p:blipFill>
          <a:blip r:embed="rId3" cstate="email">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15-9</a:t>
            </a:r>
          </a:p>
        </p:txBody>
      </p:sp>
    </p:spTree>
    <p:extLst>
      <p:ext uri="{BB962C8B-B14F-4D97-AF65-F5344CB8AC3E}">
        <p14:creationId xmlns:p14="http://schemas.microsoft.com/office/powerpoint/2010/main" val="3636197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Labeling Bulk Food in Self-Service Areas</a:t>
            </a:r>
          </a:p>
        </p:txBody>
      </p:sp>
      <p:sp>
        <p:nvSpPr>
          <p:cNvPr id="205826" name="Rectangle 3"/>
          <p:cNvSpPr>
            <a:spLocks noGrp="1" noChangeArrowheads="1"/>
          </p:cNvSpPr>
          <p:nvPr>
            <p:ph idx="1"/>
          </p:nvPr>
        </p:nvSpPr>
        <p:spPr>
          <a:xfrm>
            <a:off x="393700" y="1143000"/>
            <a:ext cx="7258050" cy="4983163"/>
          </a:xfrm>
        </p:spPr>
        <p:txBody>
          <a:bodyPr/>
          <a:lstStyle/>
          <a:p>
            <a:pPr marL="0" indent="0" eaLnBrk="1" hangingPunct="1">
              <a:defRPr/>
            </a:pPr>
            <a:r>
              <a:rPr lang="en-US" dirty="0">
                <a:cs typeface="+mn-cs"/>
              </a:rPr>
              <a:t>A label is not needed for bulk unpackaged food, such as bakery products, if:</a:t>
            </a:r>
          </a:p>
          <a:p>
            <a:pPr marL="342900" lvl="1" indent="-347472" eaLnBrk="1" hangingPunct="1">
              <a:defRPr/>
            </a:pPr>
            <a:r>
              <a:rPr lang="en-US" dirty="0"/>
              <a:t>The product makes no claim regarding health or nutrient content</a:t>
            </a:r>
          </a:p>
          <a:p>
            <a:pPr marL="342900" lvl="1" indent="-347472" eaLnBrk="1" hangingPunct="1">
              <a:defRPr/>
            </a:pPr>
            <a:r>
              <a:rPr lang="en-US" dirty="0"/>
              <a:t>No laws requiring labeling exist</a:t>
            </a:r>
          </a:p>
          <a:p>
            <a:pPr marL="342900" lvl="1" indent="-347472" eaLnBrk="1" hangingPunct="1">
              <a:defRPr/>
            </a:pPr>
            <a:r>
              <a:rPr lang="en-US" dirty="0"/>
              <a:t>The food is manufactured or prepared on the premises</a:t>
            </a:r>
          </a:p>
          <a:p>
            <a:pPr marL="342900" lvl="1" indent="-347472" eaLnBrk="1" hangingPunct="1">
              <a:defRPr/>
            </a:pPr>
            <a:r>
              <a:rPr lang="en-US" dirty="0"/>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Tree>
    <p:extLst>
      <p:ext uri="{BB962C8B-B14F-4D97-AF65-F5344CB8AC3E}">
        <p14:creationId xmlns:p14="http://schemas.microsoft.com/office/powerpoint/2010/main" val="111082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Off-Site Service</a:t>
            </a:r>
          </a:p>
        </p:txBody>
      </p:sp>
      <p:sp>
        <p:nvSpPr>
          <p:cNvPr id="206850" name="Rectangle 3"/>
          <p:cNvSpPr>
            <a:spLocks noGrp="1" noChangeArrowheads="1"/>
          </p:cNvSpPr>
          <p:nvPr>
            <p:ph idx="1"/>
          </p:nvPr>
        </p:nvSpPr>
        <p:spPr>
          <a:xfrm>
            <a:off x="393700" y="1143000"/>
            <a:ext cx="5143500" cy="5108575"/>
          </a:xfrm>
        </p:spPr>
        <p:txBody>
          <a:bodyPr/>
          <a:lstStyle/>
          <a:p>
            <a:pPr marL="0" indent="0" eaLnBrk="1" hangingPunct="1">
              <a:defRPr/>
            </a:pPr>
            <a:r>
              <a:rPr lang="en-US" dirty="0">
                <a:cs typeface="+mn-cs"/>
              </a:rPr>
              <a:t>When delivering food off-site: </a:t>
            </a:r>
          </a:p>
          <a:p>
            <a:pPr marL="347472" lvl="1" indent="-347472" eaLnBrk="1" hangingPunct="1">
              <a:defRPr/>
            </a:pPr>
            <a:r>
              <a:rPr lang="en-US" dirty="0"/>
              <a:t>Use insulated, food-grade containers designed to stop food from mixing, leaking, or spilling</a:t>
            </a:r>
          </a:p>
          <a:p>
            <a:pPr marL="347472" lvl="1" indent="-347472" eaLnBrk="1" hangingPunct="1">
              <a:defRPr/>
            </a:pPr>
            <a:r>
              <a:rPr lang="en-US" dirty="0"/>
              <a:t>Clean the inside of delivery vehicles regularly</a:t>
            </a:r>
          </a:p>
          <a:p>
            <a:pPr marL="347472" lvl="1" indent="-347472" eaLnBrk="1" hangingPunct="1">
              <a:defRPr/>
            </a:pPr>
            <a:r>
              <a:rPr lang="en-US" dirty="0"/>
              <a:t>Check internal food temperatures</a:t>
            </a:r>
          </a:p>
          <a:p>
            <a:pPr marL="347472" lvl="1" indent="-347472" eaLnBrk="1" hangingPunct="1">
              <a:defRPr/>
            </a:pPr>
            <a:r>
              <a:rPr lang="en-US" dirty="0"/>
              <a:t>Label food with a use-by date and time, and reheating and service </a:t>
            </a:r>
            <a:r>
              <a:rPr lang="en-US" dirty="0" smtClean="0"/>
              <a:t>instructions</a:t>
            </a:r>
          </a:p>
          <a:p>
            <a:pPr marL="347472" lvl="1" indent="-347472" eaLnBrk="1" hangingPunct="1">
              <a:defRPr/>
            </a:pPr>
            <a:r>
              <a:rPr lang="en-US" dirty="0"/>
              <a:t>Store raw meat, poultry, and seafood, and </a:t>
            </a:r>
            <a:br>
              <a:rPr lang="en-US" dirty="0"/>
            </a:br>
            <a:r>
              <a:rPr lang="en-US" dirty="0"/>
              <a:t>ready-to-eat items separately</a:t>
            </a:r>
          </a:p>
          <a:p>
            <a:pPr marL="0" lvl="1" indent="0" eaLnBrk="1" hangingPunct="1">
              <a:buFont typeface="Wingdings" pitchFamily="2" charset="2"/>
              <a:buNone/>
              <a:defRPr/>
            </a:pPr>
            <a:endParaRPr lang="en-US" dirty="0"/>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pic>
        <p:nvPicPr>
          <p:cNvPr id="283655" name="Picture 1" descr="6e_c07_09_CambroTin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259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Off-Site Service</a:t>
            </a:r>
          </a:p>
        </p:txBody>
      </p:sp>
      <p:sp>
        <p:nvSpPr>
          <p:cNvPr id="207874" name="Rectangle 3"/>
          <p:cNvSpPr>
            <a:spLocks noGrp="1" noChangeArrowheads="1"/>
          </p:cNvSpPr>
          <p:nvPr>
            <p:ph idx="1"/>
          </p:nvPr>
        </p:nvSpPr>
        <p:spPr>
          <a:xfrm>
            <a:off x="393700" y="1143000"/>
            <a:ext cx="4914900" cy="4854575"/>
          </a:xfrm>
        </p:spPr>
        <p:txBody>
          <a:bodyPr/>
          <a:lstStyle/>
          <a:p>
            <a:pPr marL="0" indent="0" eaLnBrk="1" hangingPunct="1">
              <a:defRPr/>
            </a:pPr>
            <a:r>
              <a:rPr lang="en-US" dirty="0">
                <a:cs typeface="+mn-cs"/>
              </a:rPr>
              <a:t>When </a:t>
            </a:r>
            <a:r>
              <a:rPr lang="en-US" dirty="0" smtClean="0">
                <a:cs typeface="+mn-cs"/>
              </a:rPr>
              <a:t>catering: </a:t>
            </a:r>
            <a:endParaRPr lang="en-US" dirty="0">
              <a:cs typeface="+mn-cs"/>
            </a:endParaRPr>
          </a:p>
          <a:p>
            <a:pPr marL="347472" lvl="1" indent="-347472" eaLnBrk="1" hangingPunct="1">
              <a:defRPr/>
            </a:pPr>
            <a:r>
              <a:rPr lang="en-US" dirty="0"/>
              <a:t>Make sure the service site has the </a:t>
            </a:r>
            <a:r>
              <a:rPr lang="en-US" dirty="0" smtClean="0"/>
              <a:t/>
            </a:r>
            <a:br>
              <a:rPr lang="en-US" dirty="0" smtClean="0"/>
            </a:br>
            <a:r>
              <a:rPr lang="en-US" dirty="0" smtClean="0"/>
              <a:t>correct </a:t>
            </a:r>
            <a:r>
              <a:rPr lang="en-US" dirty="0"/>
              <a:t>utilities</a:t>
            </a:r>
          </a:p>
          <a:p>
            <a:pPr marL="694944" lvl="2" indent="-347472" eaLnBrk="1" hangingPunct="1">
              <a:defRPr/>
            </a:pPr>
            <a:r>
              <a:rPr lang="en-US" dirty="0"/>
              <a:t>Safe water for cooking, dishwashing, </a:t>
            </a:r>
            <a:r>
              <a:rPr lang="en-US" dirty="0" smtClean="0"/>
              <a:t/>
            </a:r>
            <a:br>
              <a:rPr lang="en-US" dirty="0" smtClean="0"/>
            </a:br>
            <a:r>
              <a:rPr lang="en-US" dirty="0" smtClean="0"/>
              <a:t>and </a:t>
            </a:r>
            <a:r>
              <a:rPr lang="en-US" dirty="0"/>
              <a:t>handwashing</a:t>
            </a:r>
          </a:p>
          <a:p>
            <a:pPr marL="694944" lvl="2" indent="-347472" eaLnBrk="1" hangingPunct="1">
              <a:defRPr/>
            </a:pPr>
            <a:r>
              <a:rPr lang="en-US" dirty="0"/>
              <a:t>Garbage containers stored away from </a:t>
            </a:r>
            <a:r>
              <a:rPr lang="en-US" dirty="0" smtClean="0"/>
              <a:t/>
            </a:r>
            <a:br>
              <a:rPr lang="en-US" dirty="0" smtClean="0"/>
            </a:br>
            <a:r>
              <a:rPr lang="en-US" dirty="0" smtClean="0"/>
              <a:t>food</a:t>
            </a:r>
            <a:r>
              <a:rPr lang="en-US" dirty="0"/>
              <a:t>-prep, storage, and serving areas</a:t>
            </a:r>
          </a:p>
          <a:p>
            <a:pPr marL="347472" lvl="1" indent="-347472" eaLnBrk="1" hangingPunct="1">
              <a:defRPr/>
            </a:pPr>
            <a:r>
              <a:rPr lang="en-US" dirty="0" smtClean="0"/>
              <a:t>Use insulated containers to hold TCS food</a:t>
            </a:r>
          </a:p>
          <a:p>
            <a:pPr marL="347472" lvl="1" indent="-347472" eaLnBrk="1" hangingPunct="1">
              <a:defRPr/>
            </a:pPr>
            <a:r>
              <a:rPr lang="en-US" dirty="0" smtClean="0"/>
              <a:t>Store ready-to-eat food separately from raw food</a:t>
            </a:r>
          </a:p>
          <a:p>
            <a:pPr marL="347472" lvl="1" indent="-347472" eaLnBrk="1" hangingPunct="1">
              <a:defRPr/>
            </a:pPr>
            <a:r>
              <a:rPr lang="en-US" dirty="0" smtClean="0"/>
              <a:t>Provide customers with directions for handling leftovers </a:t>
            </a:r>
            <a:endParaRPr lang="en-US" dirty="0"/>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pic>
        <p:nvPicPr>
          <p:cNvPr id="284677" name="Picture 1" descr="6e_c07_2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76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1"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Vending Machines</a:t>
            </a:r>
          </a:p>
        </p:txBody>
      </p:sp>
      <p:sp>
        <p:nvSpPr>
          <p:cNvPr id="208898" name="Rectangle 3"/>
          <p:cNvSpPr>
            <a:spLocks noGrp="1" noChangeArrowheads="1"/>
          </p:cNvSpPr>
          <p:nvPr>
            <p:ph idx="1"/>
          </p:nvPr>
        </p:nvSpPr>
        <p:spPr>
          <a:xfrm>
            <a:off x="393700" y="1143000"/>
            <a:ext cx="4911725" cy="5037138"/>
          </a:xfrm>
        </p:spPr>
        <p:txBody>
          <a:bodyPr/>
          <a:lstStyle/>
          <a:p>
            <a:pPr marL="0" indent="0" eaLnBrk="1" hangingPunct="1">
              <a:defRPr/>
            </a:pPr>
            <a:r>
              <a:rPr lang="en-US" dirty="0">
                <a:cs typeface="+mn-cs"/>
              </a:rPr>
              <a:t>To keep vended food safe:</a:t>
            </a:r>
            <a:endParaRPr lang="en-US" i="1" dirty="0">
              <a:cs typeface="+mn-cs"/>
            </a:endParaRPr>
          </a:p>
          <a:p>
            <a:pPr marL="347472" lvl="1" indent="-347472" eaLnBrk="1" hangingPunct="1">
              <a:defRPr/>
            </a:pPr>
            <a:r>
              <a:rPr lang="en-US" dirty="0"/>
              <a:t>Check product shelf life daily</a:t>
            </a:r>
          </a:p>
          <a:p>
            <a:pPr marL="694944" lvl="2" indent="-347472" eaLnBrk="1" hangingPunct="1">
              <a:defRPr/>
            </a:pPr>
            <a:r>
              <a:rPr lang="en-US" dirty="0"/>
              <a:t>Refrigerated food prepped </a:t>
            </a:r>
            <a:r>
              <a:rPr lang="en-US" dirty="0" smtClean="0"/>
              <a:t>on-site </a:t>
            </a:r>
            <a:r>
              <a:rPr lang="en-US" dirty="0"/>
              <a:t>and not sold in </a:t>
            </a:r>
            <a:r>
              <a:rPr lang="en-US" dirty="0" smtClean="0"/>
              <a:t>seven </a:t>
            </a:r>
            <a:r>
              <a:rPr lang="en-US" dirty="0"/>
              <a:t>days must be thrown out</a:t>
            </a:r>
          </a:p>
          <a:p>
            <a:pPr marL="347472" lvl="1" indent="-347472" eaLnBrk="1" hangingPunct="1">
              <a:defRPr/>
            </a:pPr>
            <a:r>
              <a:rPr lang="en-US" dirty="0"/>
              <a:t>Keep TCS food at the correct temperature</a:t>
            </a:r>
          </a:p>
          <a:p>
            <a:pPr marL="347472" lvl="1" indent="-347472" eaLnBrk="1" hangingPunct="1">
              <a:defRPr/>
            </a:pPr>
            <a:r>
              <a:rPr lang="en-US" dirty="0"/>
              <a:t>Dispense TCS food in its original container</a:t>
            </a:r>
          </a:p>
          <a:p>
            <a:pPr marL="347472" lvl="1" indent="-347472" eaLnBrk="1" hangingPunct="1">
              <a:defRPr/>
            </a:pPr>
            <a:r>
              <a:rPr lang="en-US" dirty="0"/>
              <a:t>Wash and wrap fresh fruit </a:t>
            </a:r>
            <a:r>
              <a:rPr lang="en-US" dirty="0" smtClean="0"/>
              <a:t>with </a:t>
            </a:r>
            <a:r>
              <a:rPr lang="en-US" dirty="0"/>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pic>
        <p:nvPicPr>
          <p:cNvPr id="285701" name="Picture 1" descr="6e_c07_10_VendMach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79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53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8"/>
          <p:cNvSpPr>
            <a:spLocks noGrp="1" noChangeArrowheads="1"/>
          </p:cNvSpPr>
          <p:nvPr>
            <p:ph type="title"/>
          </p:nvPr>
        </p:nvSpPr>
        <p:spPr>
          <a:xfrm>
            <a:off x="393700" y="158750"/>
            <a:ext cx="8240713" cy="519113"/>
          </a:xfrm>
        </p:spPr>
        <p:txBody>
          <a:bodyPr/>
          <a:lstStyle/>
          <a:p>
            <a:pPr eaLnBrk="1" hangingPunct="1">
              <a:defRPr/>
            </a:pPr>
            <a:r>
              <a:rPr lang="en-US" dirty="0" smtClean="0">
                <a:cs typeface="+mj-cs"/>
              </a:rPr>
              <a:t>General Rules </a:t>
            </a:r>
            <a:r>
              <a:rPr lang="en-US" dirty="0">
                <a:cs typeface="+mj-cs"/>
              </a:rPr>
              <a:t>for Holding Food</a:t>
            </a:r>
          </a:p>
        </p:txBody>
      </p:sp>
      <p:sp>
        <p:nvSpPr>
          <p:cNvPr id="190466" name="Rectangle 2"/>
          <p:cNvSpPr>
            <a:spLocks noGrp="1" noChangeArrowheads="1"/>
          </p:cNvSpPr>
          <p:nvPr>
            <p:ph idx="1"/>
          </p:nvPr>
        </p:nvSpPr>
        <p:spPr>
          <a:xfrm>
            <a:off x="393700" y="1143000"/>
            <a:ext cx="5086350" cy="4983163"/>
          </a:xfrm>
        </p:spPr>
        <p:txBody>
          <a:bodyPr/>
          <a:lstStyle/>
          <a:p>
            <a:pPr marL="0" indent="0" eaLnBrk="1" hangingPunct="1"/>
            <a:r>
              <a:rPr lang="en-US" dirty="0">
                <a:latin typeface="Arial Narrow" charset="0"/>
              </a:rPr>
              <a:t>Temperature:</a:t>
            </a:r>
            <a:endParaRPr lang="en-US" sz="2000" i="1" dirty="0">
              <a:solidFill>
                <a:srgbClr val="000000"/>
              </a:solidFill>
              <a:latin typeface="Arial Narrow" charset="0"/>
            </a:endParaRPr>
          </a:p>
          <a:p>
            <a:pPr lvl="1" eaLnBrk="1" hangingPunct="1"/>
            <a:r>
              <a:rPr lang="en-US" dirty="0">
                <a:solidFill>
                  <a:srgbClr val="000000"/>
                </a:solidFill>
                <a:latin typeface="Arial Narrow" charset="0"/>
              </a:rPr>
              <a:t>Hold TCS food at the correct temperature</a:t>
            </a:r>
          </a:p>
          <a:p>
            <a:pPr lvl="2" eaLnBrk="1" hangingPunct="1"/>
            <a:r>
              <a:rPr lang="en-US" dirty="0">
                <a:solidFill>
                  <a:schemeClr val="tx2"/>
                </a:solidFill>
                <a:latin typeface="Arial Narrow" charset="0"/>
              </a:rPr>
              <a:t>Hot food: </a:t>
            </a:r>
            <a:r>
              <a:rPr lang="en-US" dirty="0" smtClean="0">
                <a:solidFill>
                  <a:schemeClr val="tx2"/>
                </a:solidFill>
                <a:latin typeface="Arial Narrow" charset="0"/>
              </a:rPr>
              <a:t>135˚F (57˚C</a:t>
            </a:r>
            <a:r>
              <a:rPr lang="en-US" dirty="0">
                <a:solidFill>
                  <a:schemeClr val="tx2"/>
                </a:solidFill>
                <a:latin typeface="Arial Narrow" charset="0"/>
              </a:rPr>
              <a:t>) or higher </a:t>
            </a:r>
          </a:p>
          <a:p>
            <a:pPr lvl="2" eaLnBrk="1" hangingPunct="1"/>
            <a:r>
              <a:rPr lang="en-US" dirty="0">
                <a:solidFill>
                  <a:schemeClr val="tx2"/>
                </a:solidFill>
                <a:latin typeface="Arial Narrow" charset="0"/>
              </a:rPr>
              <a:t>Cold food: </a:t>
            </a:r>
            <a:r>
              <a:rPr lang="en-US" dirty="0" smtClean="0">
                <a:solidFill>
                  <a:schemeClr val="tx2"/>
                </a:solidFill>
                <a:latin typeface="Arial Narrow" charset="0"/>
              </a:rPr>
              <a:t>41˚F (5˚C</a:t>
            </a:r>
            <a:r>
              <a:rPr lang="en-US" dirty="0">
                <a:solidFill>
                  <a:schemeClr val="tx2"/>
                </a:solidFill>
                <a:latin typeface="Arial Narrow" charset="0"/>
              </a:rPr>
              <a:t>) or lower</a:t>
            </a:r>
            <a:endParaRPr lang="en-US" dirty="0">
              <a:solidFill>
                <a:srgbClr val="000000"/>
              </a:solidFill>
              <a:latin typeface="Arial Narrow" charset="0"/>
            </a:endParaRPr>
          </a:p>
          <a:p>
            <a:pPr lvl="1" eaLnBrk="1" hangingPunct="1"/>
            <a:r>
              <a:rPr lang="en-US" dirty="0">
                <a:solidFill>
                  <a:srgbClr val="000000"/>
                </a:solidFill>
                <a:latin typeface="Arial Narrow" charset="0"/>
              </a:rPr>
              <a:t>Check temperatures at least every four hours</a:t>
            </a:r>
          </a:p>
          <a:p>
            <a:pPr lvl="2" eaLnBrk="1" hangingPunct="1"/>
            <a:r>
              <a:rPr lang="en-US" dirty="0">
                <a:solidFill>
                  <a:schemeClr val="tx2"/>
                </a:solidFill>
                <a:latin typeface="Arial Narrow" charset="0"/>
              </a:rPr>
              <a:t>Throw out food not at </a:t>
            </a:r>
            <a:r>
              <a:rPr lang="en-US" dirty="0" smtClean="0">
                <a:solidFill>
                  <a:schemeClr val="tx2"/>
                </a:solidFill>
                <a:latin typeface="Arial Narrow" charset="0"/>
              </a:rPr>
              <a:t>41˚F </a:t>
            </a:r>
            <a:r>
              <a:rPr lang="en-US" dirty="0">
                <a:solidFill>
                  <a:schemeClr val="tx2"/>
                </a:solidFill>
                <a:latin typeface="Arial Narrow" charset="0"/>
              </a:rPr>
              <a:t>(</a:t>
            </a:r>
            <a:r>
              <a:rPr lang="en-US" dirty="0" smtClean="0">
                <a:solidFill>
                  <a:schemeClr val="tx2"/>
                </a:solidFill>
                <a:latin typeface="Arial Narrow" charset="0"/>
              </a:rPr>
              <a:t>5˚C</a:t>
            </a:r>
            <a:r>
              <a:rPr lang="en-US" dirty="0">
                <a:solidFill>
                  <a:schemeClr val="tx2"/>
                </a:solidFill>
                <a:latin typeface="Arial Narrow" charset="0"/>
              </a:rPr>
              <a:t>) or lower </a:t>
            </a:r>
          </a:p>
          <a:p>
            <a:pPr lvl="2" eaLnBrk="1" hangingPunct="1"/>
            <a:r>
              <a:rPr lang="en-US" dirty="0">
                <a:solidFill>
                  <a:schemeClr val="tx2"/>
                </a:solidFill>
                <a:latin typeface="Arial Narrow" charset="0"/>
              </a:rPr>
              <a:t>Check temperatures every two hours to leave time for corrective action</a:t>
            </a:r>
            <a:endParaRPr lang="en-US" dirty="0">
              <a:solidFill>
                <a:srgbClr val="000000"/>
              </a:solidFill>
              <a:latin typeface="Arial Narrow" charset="0"/>
            </a:endParaRPr>
          </a:p>
          <a:p>
            <a:pPr lvl="2" eaLnBrk="1" hangingPunct="1"/>
            <a:endParaRPr lang="en-US" dirty="0">
              <a:solidFill>
                <a:srgbClr val="000000"/>
              </a:solidFill>
              <a:latin typeface="Arial Narrow" charset="0"/>
            </a:endParaRPr>
          </a:p>
        </p:txBody>
      </p:sp>
      <p:sp>
        <p:nvSpPr>
          <p:cNvPr id="19046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pic>
        <p:nvPicPr>
          <p:cNvPr id="269317" name="Picture 1" descr="6e_c07_0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6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a:t>
            </a:r>
          </a:p>
        </p:txBody>
      </p:sp>
      <p:sp>
        <p:nvSpPr>
          <p:cNvPr id="210947"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Food Safety Management Systems</a:t>
            </a:r>
          </a:p>
        </p:txBody>
      </p:sp>
      <p:sp>
        <p:nvSpPr>
          <p:cNvPr id="210948" name="Rectangle 13"/>
          <p:cNvSpPr>
            <a:spLocks noGrp="1" noChangeArrowheads="1"/>
          </p:cNvSpPr>
          <p:nvPr>
            <p:ph idx="1"/>
          </p:nvPr>
        </p:nvSpPr>
        <p:spPr>
          <a:xfrm>
            <a:off x="393700" y="1143000"/>
            <a:ext cx="4927600" cy="3551238"/>
          </a:xfrm>
        </p:spPr>
        <p:txBody>
          <a:bodyPr/>
          <a:lstStyle/>
          <a:p>
            <a:pPr marL="0" indent="0" eaLnBrk="1" hangingPunct="1">
              <a:defRPr/>
            </a:pPr>
            <a:r>
              <a:rPr lang="en-US" dirty="0" smtClean="0">
                <a:ea typeface="+mn-ea"/>
                <a:cs typeface="+mn-cs"/>
              </a:rPr>
              <a:t>Food safety management system:</a:t>
            </a:r>
          </a:p>
          <a:p>
            <a:pPr marL="347472" lvl="1" indent="-347472" eaLnBrk="1" hangingPunct="1">
              <a:defRPr/>
            </a:pPr>
            <a:r>
              <a:rPr lang="en-US" dirty="0" smtClean="0"/>
              <a:t>Group of practices and procedures intended to prevent foodborne illness</a:t>
            </a:r>
          </a:p>
          <a:p>
            <a:pPr marL="347472" lvl="1" indent="-347472" eaLnBrk="1" hangingPunct="1">
              <a:defRPr/>
            </a:pPr>
            <a:r>
              <a:rPr lang="en-US" dirty="0" smtClean="0"/>
              <a:t>Actively controls risks and hazards throughout the flow of food</a:t>
            </a:r>
          </a:p>
          <a:p>
            <a:pPr marL="114300" lvl="1" indent="0" eaLnBrk="1" hangingPunct="1">
              <a:buFont typeface="Wingdings" pitchFamily="2" charset="2"/>
              <a:buNone/>
              <a:defRPr/>
            </a:pPr>
            <a:endParaRPr lang="en-US" dirty="0" smtClean="0"/>
          </a:p>
          <a:p>
            <a:pPr marL="571500" lvl="1" indent="-457200" eaLnBrk="1" hangingPunct="1">
              <a:defRPr/>
            </a:pPr>
            <a:endParaRPr lang="en-US" dirty="0" smtClean="0"/>
          </a:p>
        </p:txBody>
      </p:sp>
    </p:spTree>
    <p:extLst>
      <p:ext uri="{BB962C8B-B14F-4D97-AF65-F5344CB8AC3E}">
        <p14:creationId xmlns:p14="http://schemas.microsoft.com/office/powerpoint/2010/main" val="2685012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Food Safety Management Systems</a:t>
            </a:r>
          </a:p>
        </p:txBody>
      </p:sp>
      <p:sp>
        <p:nvSpPr>
          <p:cNvPr id="211970" name="Rectangle 5"/>
          <p:cNvSpPr>
            <a:spLocks noGrp="1" noChangeArrowheads="1"/>
          </p:cNvSpPr>
          <p:nvPr>
            <p:ph type="body" sz="half" idx="1"/>
          </p:nvPr>
        </p:nvSpPr>
        <p:spPr>
          <a:xfrm>
            <a:off x="393700" y="1143000"/>
            <a:ext cx="8115300" cy="800100"/>
          </a:xfrm>
        </p:spPr>
        <p:txBody>
          <a:bodyPr/>
          <a:lstStyle/>
          <a:p>
            <a:pPr eaLnBrk="1" hangingPunct="1">
              <a:lnSpc>
                <a:spcPct val="100000"/>
              </a:lnSpc>
              <a:spcBef>
                <a:spcPct val="0"/>
              </a:spcBef>
              <a:buClrTx/>
              <a:buSzTx/>
              <a:defRPr/>
            </a:pPr>
            <a:r>
              <a:rPr lang="en-US" dirty="0">
                <a:cs typeface="+mn-cs"/>
              </a:rPr>
              <a:t>These are the foundation of a food safety management system:</a:t>
            </a:r>
          </a:p>
        </p:txBody>
      </p:sp>
      <p:sp>
        <p:nvSpPr>
          <p:cNvPr id="32772" name="Text Box 8"/>
          <p:cNvSpPr txBox="1">
            <a:spLocks noChangeArrowheads="1"/>
          </p:cNvSpPr>
          <p:nvPr/>
        </p:nvSpPr>
        <p:spPr bwMode="auto">
          <a:xfrm>
            <a:off x="5068888" y="3328988"/>
            <a:ext cx="317341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Food safety training program</a:t>
            </a:r>
          </a:p>
        </p:txBody>
      </p:sp>
      <p:sp>
        <p:nvSpPr>
          <p:cNvPr id="211972"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6"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21197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a:t>
            </a:r>
          </a:p>
        </p:txBody>
      </p:sp>
      <p:sp>
        <p:nvSpPr>
          <p:cNvPr id="32777" name="Text Box 7"/>
          <p:cNvSpPr txBox="1">
            <a:spLocks noChangeArrowheads="1"/>
          </p:cNvSpPr>
          <p:nvPr/>
        </p:nvSpPr>
        <p:spPr bwMode="auto">
          <a:xfrm>
            <a:off x="5165725" y="5541963"/>
            <a:ext cx="2981325"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Quality control and </a:t>
            </a:r>
            <a:br>
              <a:rPr lang="en-US" sz="1800" dirty="0" smtClean="0">
                <a:solidFill>
                  <a:srgbClr val="0093D3"/>
                </a:solidFill>
                <a:latin typeface="Arial Narrow" charset="0"/>
              </a:rPr>
            </a:br>
            <a:r>
              <a:rPr lang="en-US" sz="1800" dirty="0" smtClean="0">
                <a:solidFill>
                  <a:srgbClr val="0093D3"/>
                </a:solidFill>
                <a:latin typeface="Arial Narrow" charset="0"/>
              </a:rPr>
              <a:t>assurance program</a:t>
            </a:r>
          </a:p>
        </p:txBody>
      </p:sp>
      <p:sp>
        <p:nvSpPr>
          <p:cNvPr id="32778" name="Text Box 10"/>
          <p:cNvSpPr txBox="1">
            <a:spLocks noChangeArrowheads="1"/>
          </p:cNvSpPr>
          <p:nvPr/>
        </p:nvSpPr>
        <p:spPr bwMode="auto">
          <a:xfrm>
            <a:off x="1114425" y="5541963"/>
            <a:ext cx="2397125"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Supplier selection and specification program</a:t>
            </a:r>
          </a:p>
        </p:txBody>
      </p:sp>
      <p:sp>
        <p:nvSpPr>
          <p:cNvPr id="32779" name="Text Box 6"/>
          <p:cNvSpPr txBox="1">
            <a:spLocks noChangeArrowheads="1"/>
          </p:cNvSpPr>
          <p:nvPr/>
        </p:nvSpPr>
        <p:spPr bwMode="auto">
          <a:xfrm>
            <a:off x="1033463" y="3328988"/>
            <a:ext cx="25606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Personal hygiene program</a:t>
            </a:r>
          </a:p>
        </p:txBody>
      </p:sp>
      <p:pic>
        <p:nvPicPr>
          <p:cNvPr id="287756" name="Picture 5" descr="6e_c08_02_HandLath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2063" y="2052638"/>
            <a:ext cx="21018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7" name="Picture 1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03875" y="2054225"/>
            <a:ext cx="210343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8" name="Picture 1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03875" y="4256088"/>
            <a:ext cx="210343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9" name="Picture 19"/>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2063" y="4254500"/>
            <a:ext cx="21018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206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Food Safety Management Systems</a:t>
            </a:r>
          </a:p>
        </p:txBody>
      </p:sp>
      <p:sp>
        <p:nvSpPr>
          <p:cNvPr id="212994" name="Rectangle 5"/>
          <p:cNvSpPr>
            <a:spLocks noGrp="1" noChangeArrowheads="1"/>
          </p:cNvSpPr>
          <p:nvPr>
            <p:ph type="body" sz="half" idx="1"/>
          </p:nvPr>
        </p:nvSpPr>
        <p:spPr>
          <a:xfrm>
            <a:off x="393700" y="1143000"/>
            <a:ext cx="8115300" cy="800100"/>
          </a:xfrm>
        </p:spPr>
        <p:txBody>
          <a:bodyPr/>
          <a:lstStyle/>
          <a:p>
            <a:pPr eaLnBrk="1" hangingPunct="1">
              <a:lnSpc>
                <a:spcPct val="100000"/>
              </a:lnSpc>
              <a:spcBef>
                <a:spcPct val="0"/>
              </a:spcBef>
              <a:buClrTx/>
              <a:buSzTx/>
              <a:defRPr/>
            </a:pPr>
            <a:r>
              <a:rPr lang="en-US" dirty="0">
                <a:cs typeface="+mn-cs"/>
              </a:rPr>
              <a:t>These are the foundation of a food safety management system:</a:t>
            </a:r>
          </a:p>
        </p:txBody>
      </p:sp>
      <p:sp>
        <p:nvSpPr>
          <p:cNvPr id="212997" name="Text Box 1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10-4</a:t>
            </a:r>
          </a:p>
        </p:txBody>
      </p:sp>
      <p:sp>
        <p:nvSpPr>
          <p:cNvPr id="33797" name="Text Box 8"/>
          <p:cNvSpPr txBox="1">
            <a:spLocks noChangeArrowheads="1"/>
          </p:cNvSpPr>
          <p:nvPr/>
        </p:nvSpPr>
        <p:spPr bwMode="auto">
          <a:xfrm>
            <a:off x="5068888" y="3328988"/>
            <a:ext cx="3173412"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Standard operating </a:t>
            </a:r>
            <a:br>
              <a:rPr lang="en-US" sz="1800" dirty="0" smtClean="0">
                <a:solidFill>
                  <a:srgbClr val="0093D3"/>
                </a:solidFill>
                <a:latin typeface="Arial Narrow" charset="0"/>
              </a:rPr>
            </a:br>
            <a:r>
              <a:rPr lang="en-US" sz="1800" dirty="0" smtClean="0">
                <a:solidFill>
                  <a:srgbClr val="0093D3"/>
                </a:solidFill>
                <a:latin typeface="Arial Narrow" charset="0"/>
              </a:rPr>
              <a:t>procedures (SOPs)</a:t>
            </a:r>
          </a:p>
        </p:txBody>
      </p:sp>
      <p:sp>
        <p:nvSpPr>
          <p:cNvPr id="15" name="AutoShape 11"/>
          <p:cNvSpPr>
            <a:spLocks noChangeArrowheads="1"/>
          </p:cNvSpPr>
          <p:nvPr/>
        </p:nvSpPr>
        <p:spPr bwMode="auto">
          <a:xfrm>
            <a:off x="3924300" y="4521200"/>
            <a:ext cx="18542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6" name="AutoShape 13"/>
          <p:cNvSpPr>
            <a:spLocks noChangeArrowheads="1"/>
          </p:cNvSpPr>
          <p:nvPr/>
        </p:nvSpPr>
        <p:spPr bwMode="auto">
          <a:xfrm>
            <a:off x="584200" y="2044700"/>
            <a:ext cx="2400300" cy="1244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7" name="AutoShape 15"/>
          <p:cNvSpPr>
            <a:spLocks noChangeArrowheads="1"/>
          </p:cNvSpPr>
          <p:nvPr/>
        </p:nvSpPr>
        <p:spPr bwMode="auto">
          <a:xfrm>
            <a:off x="749300" y="4508500"/>
            <a:ext cx="2311400" cy="1371600"/>
          </a:xfrm>
          <a:prstGeom prst="flowChartAlternateProcess">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33801" name="Text Box 7"/>
          <p:cNvSpPr txBox="1">
            <a:spLocks noChangeArrowheads="1"/>
          </p:cNvSpPr>
          <p:nvPr/>
        </p:nvSpPr>
        <p:spPr bwMode="auto">
          <a:xfrm>
            <a:off x="5165725" y="5532438"/>
            <a:ext cx="2981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Pest control program</a:t>
            </a:r>
          </a:p>
        </p:txBody>
      </p:sp>
      <p:sp>
        <p:nvSpPr>
          <p:cNvPr id="33802" name="Text Box 10"/>
          <p:cNvSpPr txBox="1">
            <a:spLocks noChangeArrowheads="1"/>
          </p:cNvSpPr>
          <p:nvPr/>
        </p:nvSpPr>
        <p:spPr bwMode="auto">
          <a:xfrm>
            <a:off x="806450" y="5532438"/>
            <a:ext cx="30210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Facility design and equipment maintenance program</a:t>
            </a:r>
          </a:p>
        </p:txBody>
      </p:sp>
      <p:sp>
        <p:nvSpPr>
          <p:cNvPr id="33803" name="Text Box 6"/>
          <p:cNvSpPr txBox="1">
            <a:spLocks noChangeArrowheads="1"/>
          </p:cNvSpPr>
          <p:nvPr/>
        </p:nvSpPr>
        <p:spPr bwMode="auto">
          <a:xfrm>
            <a:off x="1036638" y="3328988"/>
            <a:ext cx="2560637"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lnSpc>
                <a:spcPct val="80000"/>
              </a:lnSpc>
              <a:spcBef>
                <a:spcPct val="50000"/>
              </a:spcBef>
              <a:spcAft>
                <a:spcPct val="0"/>
              </a:spcAft>
              <a:defRPr/>
            </a:pPr>
            <a:r>
              <a:rPr lang="en-US" sz="1800" dirty="0" smtClean="0">
                <a:solidFill>
                  <a:srgbClr val="0093D3"/>
                </a:solidFill>
                <a:latin typeface="Arial Narrow" charset="0"/>
              </a:rPr>
              <a:t>Cleaning and </a:t>
            </a:r>
            <a:br>
              <a:rPr lang="en-US" sz="1800" dirty="0" smtClean="0">
                <a:solidFill>
                  <a:srgbClr val="0093D3"/>
                </a:solidFill>
                <a:latin typeface="Arial Narrow" charset="0"/>
              </a:rPr>
            </a:br>
            <a:r>
              <a:rPr lang="en-US" sz="1800" dirty="0" smtClean="0">
                <a:solidFill>
                  <a:srgbClr val="0093D3"/>
                </a:solidFill>
                <a:latin typeface="Arial Narrow" charset="0"/>
              </a:rPr>
              <a:t>sanitation program</a:t>
            </a:r>
          </a:p>
        </p:txBody>
      </p:sp>
      <p:pic>
        <p:nvPicPr>
          <p:cNvPr id="288780" name="Picture 2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65238" y="2052638"/>
            <a:ext cx="2103437"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81" name="Picture 2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05463" y="2054225"/>
            <a:ext cx="21018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82" name="Picture 2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08638" y="4256088"/>
            <a:ext cx="2095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83" name="Picture 2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71588" y="4254500"/>
            <a:ext cx="20907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901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Active Managerial Control</a:t>
            </a:r>
          </a:p>
        </p:txBody>
      </p:sp>
      <p:sp>
        <p:nvSpPr>
          <p:cNvPr id="214018" name="Rectangle 3"/>
          <p:cNvSpPr>
            <a:spLocks noGrp="1" noChangeArrowheads="1"/>
          </p:cNvSpPr>
          <p:nvPr>
            <p:ph idx="1"/>
          </p:nvPr>
        </p:nvSpPr>
        <p:spPr>
          <a:xfrm>
            <a:off x="393700" y="1143000"/>
            <a:ext cx="8307388" cy="4983163"/>
          </a:xfrm>
        </p:spPr>
        <p:txBody>
          <a:bodyPr/>
          <a:lstStyle/>
          <a:p>
            <a:pPr marL="0" indent="0" eaLnBrk="1" hangingPunct="1">
              <a:defRPr/>
            </a:pPr>
            <a:r>
              <a:rPr lang="en-US" dirty="0">
                <a:cs typeface="+mn-cs"/>
              </a:rPr>
              <a:t>Focuses on controlling the </a:t>
            </a:r>
            <a:r>
              <a:rPr lang="en-US" dirty="0" smtClean="0">
                <a:cs typeface="+mn-cs"/>
              </a:rPr>
              <a:t>five </a:t>
            </a:r>
            <a:r>
              <a:rPr lang="en-US" dirty="0">
                <a:cs typeface="+mn-cs"/>
              </a:rPr>
              <a:t>most common risk factors for foodborne illness: </a:t>
            </a:r>
          </a:p>
          <a:p>
            <a:pPr marL="347472" lvl="1" indent="-347472" eaLnBrk="1" hangingPunct="1">
              <a:buSzTx/>
              <a:buFont typeface="Wingdings" charset="0"/>
              <a:buAutoNum type="arabicPeriod"/>
              <a:defRPr/>
            </a:pPr>
            <a:r>
              <a:rPr lang="en-US" dirty="0"/>
              <a:t>Purchasing food from unsafe sources</a:t>
            </a:r>
          </a:p>
          <a:p>
            <a:pPr marL="347472" lvl="1" indent="-347472" eaLnBrk="1" hangingPunct="1">
              <a:buSzTx/>
              <a:buFont typeface="Wingdings" charset="0"/>
              <a:buAutoNum type="arabicPeriod"/>
              <a:defRPr/>
            </a:pPr>
            <a:r>
              <a:rPr lang="en-US" dirty="0"/>
              <a:t>Failing to cook food adequately</a:t>
            </a:r>
          </a:p>
          <a:p>
            <a:pPr marL="347472" lvl="1" indent="-347472" eaLnBrk="1" hangingPunct="1">
              <a:buSzTx/>
              <a:buFont typeface="Wingdings" charset="0"/>
              <a:buAutoNum type="arabicPeriod"/>
              <a:defRPr/>
            </a:pPr>
            <a:r>
              <a:rPr lang="en-US" dirty="0"/>
              <a:t>Holding food at incorrect temperatures</a:t>
            </a:r>
          </a:p>
          <a:p>
            <a:pPr marL="347472" lvl="1" indent="-347472" eaLnBrk="1" hangingPunct="1">
              <a:buSzTx/>
              <a:buFont typeface="Wingdings" charset="0"/>
              <a:buAutoNum type="arabicPeriod"/>
              <a:defRPr/>
            </a:pPr>
            <a:r>
              <a:rPr lang="en-US" dirty="0"/>
              <a:t>Using contaminated equipment</a:t>
            </a:r>
          </a:p>
          <a:p>
            <a:pPr marL="347472" lvl="1" indent="-347472" eaLnBrk="1" hangingPunct="1">
              <a:buSzTx/>
              <a:buFont typeface="Wingdings" charset="0"/>
              <a:buAutoNum type="arabicPeriod"/>
              <a:defRPr/>
            </a:pPr>
            <a:r>
              <a:rPr lang="en-US" dirty="0"/>
              <a:t>Practicing poor personal hygiene</a:t>
            </a:r>
          </a:p>
        </p:txBody>
      </p:sp>
      <p:sp>
        <p:nvSpPr>
          <p:cNvPr id="21401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10-5</a:t>
            </a:r>
          </a:p>
        </p:txBody>
      </p:sp>
    </p:spTree>
    <p:extLst>
      <p:ext uri="{BB962C8B-B14F-4D97-AF65-F5344CB8AC3E}">
        <p14:creationId xmlns:p14="http://schemas.microsoft.com/office/powerpoint/2010/main" val="1688333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Active Managerial Control</a:t>
            </a:r>
          </a:p>
        </p:txBody>
      </p:sp>
      <p:sp>
        <p:nvSpPr>
          <p:cNvPr id="214018" name="Rectangle 3"/>
          <p:cNvSpPr>
            <a:spLocks noGrp="1" noChangeArrowheads="1"/>
          </p:cNvSpPr>
          <p:nvPr>
            <p:ph idx="1"/>
          </p:nvPr>
        </p:nvSpPr>
        <p:spPr>
          <a:xfrm>
            <a:off x="393700" y="1143000"/>
            <a:ext cx="7529513" cy="4910138"/>
          </a:xfrm>
        </p:spPr>
        <p:txBody>
          <a:bodyPr/>
          <a:lstStyle/>
          <a:p>
            <a:pPr marL="0" indent="0" eaLnBrk="1" hangingPunct="1">
              <a:defRPr/>
            </a:pPr>
            <a:r>
              <a:rPr lang="en-US" dirty="0" smtClean="0">
                <a:ea typeface="+mn-ea"/>
                <a:cs typeface="+mn-cs"/>
              </a:rPr>
              <a:t>There are many ways to achieve active managerial control in the operation: </a:t>
            </a:r>
          </a:p>
          <a:p>
            <a:pPr marL="347472" lvl="1" indent="-347472" eaLnBrk="1" hangingPunct="1">
              <a:defRPr/>
            </a:pPr>
            <a:r>
              <a:rPr lang="en-US" dirty="0" smtClean="0"/>
              <a:t>Training programs</a:t>
            </a:r>
          </a:p>
          <a:p>
            <a:pPr marL="347472" lvl="1" indent="-347472" eaLnBrk="1" hangingPunct="1">
              <a:defRPr/>
            </a:pPr>
            <a:r>
              <a:rPr lang="en-US" dirty="0" smtClean="0"/>
              <a:t>Manager supervision</a:t>
            </a:r>
          </a:p>
          <a:p>
            <a:pPr marL="347472" lvl="1" indent="-347472" eaLnBrk="1" hangingPunct="1">
              <a:defRPr/>
            </a:pPr>
            <a:r>
              <a:rPr lang="en-US" dirty="0" smtClean="0"/>
              <a:t>Incorporation</a:t>
            </a:r>
            <a:r>
              <a:rPr lang="en-US" dirty="0"/>
              <a:t> </a:t>
            </a:r>
            <a:r>
              <a:rPr lang="en-US" dirty="0" smtClean="0"/>
              <a:t>of standard operating procedures (SOPs)</a:t>
            </a:r>
          </a:p>
          <a:p>
            <a:pPr marL="347472" lvl="1" indent="-347472" eaLnBrk="1" hangingPunct="1">
              <a:defRPr/>
            </a:pPr>
            <a:r>
              <a:rPr lang="en-US" dirty="0" smtClean="0"/>
              <a:t>HACCP</a:t>
            </a:r>
          </a:p>
          <a:p>
            <a:pPr marL="0" lvl="1" indent="0" eaLnBrk="1" hangingPunct="1">
              <a:lnSpc>
                <a:spcPct val="90000"/>
              </a:lnSpc>
              <a:spcBef>
                <a:spcPct val="100000"/>
              </a:spcBef>
              <a:buFont typeface="Wingdings" charset="0"/>
              <a:buNone/>
              <a:defRPr/>
            </a:pPr>
            <a:r>
              <a:rPr lang="en-US" sz="2400" b="1" dirty="0">
                <a:solidFill>
                  <a:srgbClr val="009DDC"/>
                </a:solidFill>
                <a:ea typeface="+mn-ea"/>
                <a:cs typeface="+mn-cs"/>
              </a:rPr>
              <a:t>These are critical to the success of active managerial control:</a:t>
            </a:r>
          </a:p>
          <a:p>
            <a:pPr marL="347472" lvl="1" indent="-347472" eaLnBrk="1" hangingPunct="1">
              <a:defRPr/>
            </a:pPr>
            <a:r>
              <a:rPr lang="en-US" dirty="0" smtClean="0"/>
              <a:t>Monitoring critical activities in the operation</a:t>
            </a:r>
          </a:p>
          <a:p>
            <a:pPr marL="347472" lvl="1" indent="-347472" eaLnBrk="1" hangingPunct="1">
              <a:defRPr/>
            </a:pPr>
            <a:r>
              <a:rPr lang="en-US" dirty="0" smtClean="0"/>
              <a:t>Taking the necessary corrective action when required</a:t>
            </a:r>
          </a:p>
          <a:p>
            <a:pPr marL="347472" lvl="1" indent="-347472" eaLnBrk="1" hangingPunct="1">
              <a:defRPr/>
            </a:pPr>
            <a:r>
              <a:rPr lang="en-US" dirty="0" smtClean="0"/>
              <a:t>Verifying that the actions taken control the risks factors</a:t>
            </a:r>
            <a:endParaRPr lang="en-US" dirty="0"/>
          </a:p>
          <a:p>
            <a:pPr marL="114300" lvl="1" indent="0" eaLnBrk="1" hangingPunct="1">
              <a:buSzTx/>
              <a:buFont typeface="Wingdings" pitchFamily="2" charset="2"/>
              <a:buNone/>
              <a:defRPr/>
            </a:pPr>
            <a:endParaRPr lang="en-US" dirty="0" smtClean="0"/>
          </a:p>
        </p:txBody>
      </p:sp>
      <p:sp>
        <p:nvSpPr>
          <p:cNvPr id="21504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10-6</a:t>
            </a:r>
          </a:p>
        </p:txBody>
      </p:sp>
    </p:spTree>
    <p:extLst>
      <p:ext uri="{BB962C8B-B14F-4D97-AF65-F5344CB8AC3E}">
        <p14:creationId xmlns:p14="http://schemas.microsoft.com/office/powerpoint/2010/main" val="3092908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6"/>
          <p:cNvSpPr>
            <a:spLocks noGrp="1" noChangeArrowheads="1"/>
          </p:cNvSpPr>
          <p:nvPr>
            <p:ph type="title"/>
          </p:nvPr>
        </p:nvSpPr>
        <p:spPr>
          <a:xfrm>
            <a:off x="393700" y="158750"/>
            <a:ext cx="8307388" cy="519113"/>
          </a:xfrm>
        </p:spPr>
        <p:txBody>
          <a:bodyPr/>
          <a:lstStyle/>
          <a:p>
            <a:pPr eaLnBrk="1" hangingPunct="1"/>
            <a:r>
              <a:rPr lang="en-US" dirty="0">
                <a:latin typeface="Arial Narrow" charset="0"/>
              </a:rPr>
              <a:t>The FDA’s Public Health Interventions</a:t>
            </a:r>
          </a:p>
        </p:txBody>
      </p:sp>
      <p:sp>
        <p:nvSpPr>
          <p:cNvPr id="216066" name="Rectangle 3"/>
          <p:cNvSpPr>
            <a:spLocks noGrp="1" noChangeArrowheads="1"/>
          </p:cNvSpPr>
          <p:nvPr>
            <p:ph idx="1"/>
          </p:nvPr>
        </p:nvSpPr>
        <p:spPr>
          <a:xfrm>
            <a:off x="393700" y="1143000"/>
            <a:ext cx="5062538" cy="5014913"/>
          </a:xfrm>
        </p:spPr>
        <p:txBody>
          <a:bodyPr/>
          <a:lstStyle/>
          <a:p>
            <a:pPr marL="0" indent="0" eaLnBrk="1" hangingPunct="1">
              <a:defRPr/>
            </a:pPr>
            <a:r>
              <a:rPr lang="en-US" dirty="0" smtClean="0">
                <a:ea typeface="+mn-ea"/>
                <a:cs typeface="+mn-cs"/>
              </a:rPr>
              <a:t>The FDA provides recommendations for controlling the common risk factors </a:t>
            </a:r>
            <a:r>
              <a:rPr lang="en-US" dirty="0" smtClean="0">
                <a:ea typeface="+mn-ea"/>
                <a:cs typeface="+mn-cs"/>
              </a:rPr>
              <a:t>for  </a:t>
            </a:r>
            <a:r>
              <a:rPr lang="en-US" dirty="0" smtClean="0">
                <a:ea typeface="+mn-ea"/>
                <a:cs typeface="+mn-cs"/>
              </a:rPr>
              <a:t>foodborne illness: </a:t>
            </a:r>
            <a:endParaRPr lang="en-US" sz="2200" dirty="0">
              <a:ea typeface="+mn-ea"/>
              <a:cs typeface="+mn-cs"/>
            </a:endParaRPr>
          </a:p>
          <a:p>
            <a:pPr marL="347472" lvl="1" indent="-347472" eaLnBrk="1" hangingPunct="1">
              <a:defRPr/>
            </a:pPr>
            <a:r>
              <a:rPr lang="en-US" dirty="0"/>
              <a:t>Demonstration of </a:t>
            </a:r>
            <a:r>
              <a:rPr lang="en-US" dirty="0" smtClean="0"/>
              <a:t>knowledge</a:t>
            </a:r>
          </a:p>
          <a:p>
            <a:pPr marL="347472" lvl="1" indent="-347472" eaLnBrk="1" hangingPunct="1">
              <a:defRPr/>
            </a:pPr>
            <a:r>
              <a:rPr lang="en-US" dirty="0" smtClean="0"/>
              <a:t>Staff </a:t>
            </a:r>
            <a:r>
              <a:rPr lang="en-US" dirty="0"/>
              <a:t>health </a:t>
            </a:r>
            <a:r>
              <a:rPr lang="en-US" dirty="0" smtClean="0"/>
              <a:t>controls</a:t>
            </a:r>
          </a:p>
          <a:p>
            <a:pPr marL="347472" lvl="1" indent="-347472" eaLnBrk="1" hangingPunct="1">
              <a:defRPr/>
            </a:pPr>
            <a:r>
              <a:rPr lang="en-US" dirty="0" smtClean="0"/>
              <a:t>Controlling hands as a vehicle of contamination</a:t>
            </a:r>
          </a:p>
          <a:p>
            <a:pPr marL="347472" lvl="1" indent="-347472" eaLnBrk="1" hangingPunct="1">
              <a:defRPr/>
            </a:pPr>
            <a:r>
              <a:rPr lang="en-US" dirty="0" smtClean="0"/>
              <a:t>Time and temperature parameters for controlling pathogens</a:t>
            </a:r>
          </a:p>
          <a:p>
            <a:pPr marL="347472" lvl="1" indent="-347472" eaLnBrk="1" hangingPunct="1">
              <a:defRPr/>
            </a:pPr>
            <a:r>
              <a:rPr lang="en-US" dirty="0" smtClean="0"/>
              <a:t>Consumer advisories</a:t>
            </a:r>
          </a:p>
          <a:p>
            <a:pPr marL="114300" lvl="1" indent="0" eaLnBrk="1" hangingPunct="1">
              <a:buFont typeface="Wingdings" pitchFamily="2" charset="2"/>
              <a:buNone/>
              <a:defRPr/>
            </a:pPr>
            <a:endParaRPr lang="en-US" dirty="0"/>
          </a:p>
        </p:txBody>
      </p:sp>
      <p:sp>
        <p:nvSpPr>
          <p:cNvPr id="216067"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10-7</a:t>
            </a:r>
          </a:p>
        </p:txBody>
      </p:sp>
      <p:pic>
        <p:nvPicPr>
          <p:cNvPr id="291845" name="Picture 1" descr="6e_c08_0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011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HACCP</a:t>
            </a:r>
          </a:p>
        </p:txBody>
      </p:sp>
      <p:sp>
        <p:nvSpPr>
          <p:cNvPr id="217090" name="Rectangle 3"/>
          <p:cNvSpPr>
            <a:spLocks noGrp="1" noChangeArrowheads="1"/>
          </p:cNvSpPr>
          <p:nvPr>
            <p:ph idx="1"/>
          </p:nvPr>
        </p:nvSpPr>
        <p:spPr>
          <a:xfrm>
            <a:off x="393700" y="1143000"/>
            <a:ext cx="6237288" cy="4675188"/>
          </a:xfrm>
        </p:spPr>
        <p:txBody>
          <a:bodyPr/>
          <a:lstStyle/>
          <a:p>
            <a:pPr marL="0" indent="0" eaLnBrk="1" hangingPunct="1"/>
            <a:r>
              <a:rPr lang="en-US" dirty="0">
                <a:latin typeface="Arial Narrow" charset="0"/>
              </a:rPr>
              <a:t>The HACCP approach:</a:t>
            </a:r>
          </a:p>
          <a:p>
            <a:pPr lvl="1" eaLnBrk="1" hangingPunct="1"/>
            <a:r>
              <a:rPr lang="en-US" dirty="0">
                <a:latin typeface="Arial Narrow" charset="0"/>
              </a:rPr>
              <a:t>HACCP is based on identifying significant biological, chemical, or physical hazards at specific points within </a:t>
            </a:r>
            <a:br>
              <a:rPr lang="en-US" dirty="0">
                <a:latin typeface="Arial Narrow" charset="0"/>
              </a:rPr>
            </a:br>
            <a:r>
              <a:rPr lang="en-US" dirty="0">
                <a:latin typeface="Arial Narrow" charset="0"/>
              </a:rPr>
              <a:t>a product’s flow through an operation</a:t>
            </a:r>
          </a:p>
          <a:p>
            <a:pPr lvl="1" eaLnBrk="1" hangingPunct="1"/>
            <a:r>
              <a:rPr lang="en-US" dirty="0">
                <a:latin typeface="Arial Narrow" charset="0"/>
              </a:rPr>
              <a:t>Once identified, hazards can be prevented, eliminated, or reduced to safe levels</a:t>
            </a:r>
          </a:p>
          <a:p>
            <a:pPr marL="0" indent="0" eaLnBrk="1" hangingPunct="1"/>
            <a:endParaRPr lang="en-US" dirty="0">
              <a:latin typeface="Arial Narrow" charset="0"/>
            </a:endParaRPr>
          </a:p>
          <a:p>
            <a:pPr marL="0" indent="0" eaLnBrk="1" hangingPunct="1"/>
            <a:endParaRPr lang="en-US" dirty="0">
              <a:solidFill>
                <a:srgbClr val="000000"/>
              </a:solidFill>
              <a:latin typeface="Arial Narrow" charset="0"/>
            </a:endParaRPr>
          </a:p>
        </p:txBody>
      </p:sp>
      <p:sp>
        <p:nvSpPr>
          <p:cNvPr id="21709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10-8</a:t>
            </a:r>
          </a:p>
        </p:txBody>
      </p:sp>
    </p:spTree>
    <p:extLst>
      <p:ext uri="{BB962C8B-B14F-4D97-AF65-F5344CB8AC3E}">
        <p14:creationId xmlns:p14="http://schemas.microsoft.com/office/powerpoint/2010/main" val="72070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HACCP</a:t>
            </a:r>
          </a:p>
        </p:txBody>
      </p:sp>
      <p:sp>
        <p:nvSpPr>
          <p:cNvPr id="218114" name="Rectangle 3"/>
          <p:cNvSpPr>
            <a:spLocks noGrp="1" noChangeArrowheads="1"/>
          </p:cNvSpPr>
          <p:nvPr>
            <p:ph idx="1"/>
          </p:nvPr>
        </p:nvSpPr>
        <p:spPr>
          <a:xfrm>
            <a:off x="393700" y="1143000"/>
            <a:ext cx="5692775" cy="4857750"/>
          </a:xfrm>
        </p:spPr>
        <p:txBody>
          <a:bodyPr/>
          <a:lstStyle/>
          <a:p>
            <a:pPr marL="0" indent="0" eaLnBrk="1" hangingPunct="1"/>
            <a:r>
              <a:rPr lang="en-US" dirty="0">
                <a:latin typeface="Arial Narrow" charset="0"/>
              </a:rPr>
              <a:t>To be effective, a HACCP system must be based on a written plan:</a:t>
            </a:r>
          </a:p>
          <a:p>
            <a:pPr lvl="1" eaLnBrk="1" hangingPunct="1"/>
            <a:r>
              <a:rPr lang="en-US" dirty="0">
                <a:latin typeface="Arial Narrow" charset="0"/>
              </a:rPr>
              <a:t>It must be specific to each facility’s menu, customers, equipment, processes, and operations</a:t>
            </a:r>
          </a:p>
          <a:p>
            <a:pPr lvl="1" eaLnBrk="1" hangingPunct="1"/>
            <a:r>
              <a:rPr lang="en-US" dirty="0">
                <a:latin typeface="Arial Narrow" charset="0"/>
              </a:rPr>
              <a:t>A plan that works for one operation may not work for another</a:t>
            </a:r>
          </a:p>
        </p:txBody>
      </p:sp>
      <p:sp>
        <p:nvSpPr>
          <p:cNvPr id="21811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10-9</a:t>
            </a:r>
          </a:p>
        </p:txBody>
      </p:sp>
    </p:spTree>
    <p:extLst>
      <p:ext uri="{BB962C8B-B14F-4D97-AF65-F5344CB8AC3E}">
        <p14:creationId xmlns:p14="http://schemas.microsoft.com/office/powerpoint/2010/main" val="3348890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7"/>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 </a:t>
            </a:r>
            <a:endParaRPr lang="en-US" dirty="0">
              <a:cs typeface="+mj-cs"/>
            </a:endParaRPr>
          </a:p>
        </p:txBody>
      </p:sp>
      <p:sp>
        <p:nvSpPr>
          <p:cNvPr id="219138" name="Rectangle 3"/>
          <p:cNvSpPr>
            <a:spLocks noGrp="1" noChangeArrowheads="1"/>
          </p:cNvSpPr>
          <p:nvPr>
            <p:ph idx="1"/>
          </p:nvPr>
        </p:nvSpPr>
        <p:spPr>
          <a:xfrm>
            <a:off x="393700" y="1143000"/>
            <a:ext cx="7302500" cy="3898900"/>
          </a:xfrm>
        </p:spPr>
        <p:txBody>
          <a:bodyPr/>
          <a:lstStyle/>
          <a:p>
            <a:pPr eaLnBrk="1" hangingPunct="1">
              <a:lnSpc>
                <a:spcPct val="80000"/>
              </a:lnSpc>
              <a:tabLst>
                <a:tab pos="685800" algn="l"/>
              </a:tabLst>
              <a:defRPr/>
            </a:pPr>
            <a:r>
              <a:rPr lang="en-US" dirty="0">
                <a:cs typeface="+mn-cs"/>
              </a:rPr>
              <a:t>The </a:t>
            </a:r>
            <a:r>
              <a:rPr lang="en-US" dirty="0" smtClean="0">
                <a:cs typeface="+mn-cs"/>
              </a:rPr>
              <a:t>seven </a:t>
            </a:r>
            <a:r>
              <a:rPr lang="en-US" dirty="0">
                <a:cs typeface="+mn-cs"/>
              </a:rPr>
              <a:t>HACCP </a:t>
            </a:r>
            <a:r>
              <a:rPr lang="en-US" dirty="0" smtClean="0">
                <a:cs typeface="+mn-cs"/>
              </a:rPr>
              <a:t>principles:</a:t>
            </a:r>
            <a:endParaRPr lang="en-US" dirty="0">
              <a:cs typeface="+mn-cs"/>
            </a:endParaRPr>
          </a:p>
          <a:p>
            <a:pPr marL="347472" lvl="1" indent="-347472" eaLnBrk="1" hangingPunct="1">
              <a:buSzTx/>
              <a:buFont typeface="Wingdings" charset="0"/>
              <a:buAutoNum type="arabicPeriod"/>
              <a:tabLst>
                <a:tab pos="685800" algn="l"/>
              </a:tabLst>
              <a:defRPr/>
            </a:pPr>
            <a:r>
              <a:rPr lang="en-US" dirty="0"/>
              <a:t>Conduct a hazard analysis</a:t>
            </a:r>
          </a:p>
          <a:p>
            <a:pPr marL="347472" lvl="1" indent="-347472" eaLnBrk="1" hangingPunct="1">
              <a:buSzTx/>
              <a:buFont typeface="Wingdings" charset="0"/>
              <a:buAutoNum type="arabicPeriod"/>
              <a:tabLst>
                <a:tab pos="685800" algn="l"/>
              </a:tabLst>
              <a:defRPr/>
            </a:pPr>
            <a:r>
              <a:rPr lang="en-US" dirty="0"/>
              <a:t>Determine critical control points (CCPs)</a:t>
            </a:r>
          </a:p>
          <a:p>
            <a:pPr marL="347472" lvl="1" indent="-347472" eaLnBrk="1" hangingPunct="1">
              <a:buSzTx/>
              <a:buFont typeface="Wingdings" charset="0"/>
              <a:buAutoNum type="arabicPeriod"/>
              <a:tabLst>
                <a:tab pos="685800" algn="l"/>
              </a:tabLst>
              <a:defRPr/>
            </a:pPr>
            <a:r>
              <a:rPr lang="en-US" dirty="0"/>
              <a:t>Establish critical limits</a:t>
            </a:r>
          </a:p>
          <a:p>
            <a:pPr marL="347472" lvl="1" indent="-347472" eaLnBrk="1" hangingPunct="1">
              <a:buSzTx/>
              <a:buFont typeface="Wingdings" charset="0"/>
              <a:buAutoNum type="arabicPeriod"/>
              <a:tabLst>
                <a:tab pos="685800" algn="l"/>
              </a:tabLst>
              <a:defRPr/>
            </a:pPr>
            <a:r>
              <a:rPr lang="en-US" dirty="0"/>
              <a:t>Establish monitoring procedures</a:t>
            </a:r>
          </a:p>
          <a:p>
            <a:pPr marL="347472" lvl="1" indent="-347472" eaLnBrk="1" hangingPunct="1">
              <a:buSzTx/>
              <a:buFont typeface="Wingdings" charset="0"/>
              <a:buAutoNum type="arabicPeriod"/>
              <a:tabLst>
                <a:tab pos="685800" algn="l"/>
              </a:tabLst>
              <a:defRPr/>
            </a:pPr>
            <a:r>
              <a:rPr lang="en-US" dirty="0"/>
              <a:t>Identify corrective actions</a:t>
            </a:r>
          </a:p>
          <a:p>
            <a:pPr marL="347472" lvl="1" indent="-347472" eaLnBrk="1" hangingPunct="1">
              <a:buSzTx/>
              <a:buFont typeface="Wingdings" charset="0"/>
              <a:buAutoNum type="arabicPeriod"/>
              <a:tabLst>
                <a:tab pos="685800" algn="l"/>
              </a:tabLst>
              <a:defRPr/>
            </a:pPr>
            <a:r>
              <a:rPr lang="en-US" dirty="0"/>
              <a:t>Verify that the system works</a:t>
            </a:r>
          </a:p>
          <a:p>
            <a:pPr marL="347472" lvl="1" indent="-347472" eaLnBrk="1" hangingPunct="1">
              <a:buSzTx/>
              <a:buFont typeface="Wingdings" charset="0"/>
              <a:buAutoNum type="arabicPeriod"/>
              <a:tabLst>
                <a:tab pos="685800" algn="l"/>
              </a:tabLst>
              <a:defRPr/>
            </a:pPr>
            <a:r>
              <a:rPr lang="en-US" dirty="0"/>
              <a:t>Establish procedures for record keeping and documentation</a:t>
            </a:r>
          </a:p>
          <a:p>
            <a:pPr marL="685800" lvl="1" indent="-571500" eaLnBrk="1" hangingPunct="1">
              <a:lnSpc>
                <a:spcPct val="80000"/>
              </a:lnSpc>
              <a:buSzTx/>
              <a:buFont typeface="Wingdings" charset="0"/>
              <a:buNone/>
              <a:tabLst>
                <a:tab pos="685800" algn="l"/>
              </a:tabLst>
              <a:defRPr/>
            </a:pPr>
            <a:endParaRPr lang="en-US" dirty="0"/>
          </a:p>
          <a:p>
            <a:pPr marL="685800" lvl="1" indent="-571500" eaLnBrk="1" hangingPunct="1">
              <a:lnSpc>
                <a:spcPct val="80000"/>
              </a:lnSpc>
              <a:tabLst>
                <a:tab pos="685800" algn="l"/>
              </a:tabLst>
              <a:defRPr/>
            </a:pPr>
            <a:endParaRPr lang="en-US" dirty="0"/>
          </a:p>
        </p:txBody>
      </p:sp>
      <p:sp>
        <p:nvSpPr>
          <p:cNvPr id="21913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10-10</a:t>
            </a:r>
          </a:p>
        </p:txBody>
      </p:sp>
    </p:spTree>
    <p:extLst>
      <p:ext uri="{BB962C8B-B14F-4D97-AF65-F5344CB8AC3E}">
        <p14:creationId xmlns:p14="http://schemas.microsoft.com/office/powerpoint/2010/main" val="18699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27"/>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 </a:t>
            </a:r>
            <a:endParaRPr lang="en-US" dirty="0">
              <a:cs typeface="+mj-cs"/>
            </a:endParaRPr>
          </a:p>
        </p:txBody>
      </p:sp>
      <p:sp>
        <p:nvSpPr>
          <p:cNvPr id="220162" name="Rectangle 3"/>
          <p:cNvSpPr>
            <a:spLocks noGrp="1" noChangeArrowheads="1"/>
          </p:cNvSpPr>
          <p:nvPr>
            <p:ph idx="1"/>
          </p:nvPr>
        </p:nvSpPr>
        <p:spPr>
          <a:xfrm>
            <a:off x="393700" y="1143000"/>
            <a:ext cx="8131175" cy="2271713"/>
          </a:xfrm>
        </p:spPr>
        <p:txBody>
          <a:bodyPr/>
          <a:lstStyle/>
          <a:p>
            <a:pPr marL="0" indent="0" eaLnBrk="1" hangingPunct="1">
              <a:defRPr/>
            </a:pPr>
            <a:r>
              <a:rPr lang="en-US" dirty="0">
                <a:cs typeface="+mn-cs"/>
              </a:rPr>
              <a:t>Principle 1: Conduct a hazard </a:t>
            </a:r>
            <a:r>
              <a:rPr lang="en-US" dirty="0" smtClean="0">
                <a:cs typeface="+mn-cs"/>
              </a:rPr>
              <a:t>analysis</a:t>
            </a:r>
            <a:endParaRPr lang="en-US" dirty="0">
              <a:cs typeface="+mn-cs"/>
            </a:endParaRPr>
          </a:p>
          <a:p>
            <a:pPr marL="347472" lvl="1" indent="-347472" eaLnBrk="1" hangingPunct="1">
              <a:defRPr/>
            </a:pPr>
            <a:r>
              <a:rPr lang="en-US" dirty="0"/>
              <a:t>Identify potential hazards in the food served by looking at how it </a:t>
            </a:r>
            <a:r>
              <a:rPr lang="en-US" dirty="0" smtClean="0"/>
              <a:t/>
            </a:r>
            <a:br>
              <a:rPr lang="en-US" dirty="0" smtClean="0"/>
            </a:br>
            <a:r>
              <a:rPr lang="en-US" dirty="0" smtClean="0"/>
              <a:t>is </a:t>
            </a:r>
            <a:r>
              <a:rPr lang="en-US" dirty="0"/>
              <a:t>processed</a:t>
            </a:r>
          </a:p>
          <a:p>
            <a:pPr marL="347472" lvl="1" indent="-347472" eaLnBrk="1" hangingPunct="1">
              <a:defRPr/>
            </a:pPr>
            <a:r>
              <a:rPr lang="en-US" dirty="0"/>
              <a:t>Identify TCS food items and determine where hazards are likely to occur for each one; look for biological, chemical, and physical contaminants</a:t>
            </a:r>
          </a:p>
          <a:p>
            <a:pPr marL="571500" lvl="1" indent="-457200" eaLnBrk="1" hangingPunct="1">
              <a:defRPr/>
            </a:pPr>
            <a:endParaRPr lang="en-US" dirty="0"/>
          </a:p>
        </p:txBody>
      </p:sp>
      <p:sp>
        <p:nvSpPr>
          <p:cNvPr id="220164" name="Text Box 2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10-11</a:t>
            </a:r>
          </a:p>
        </p:txBody>
      </p:sp>
      <p:pic>
        <p:nvPicPr>
          <p:cNvPr id="295941" name="Picture 1" descr="6e_c08_2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 y="3584575"/>
            <a:ext cx="81407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832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a:xfrm>
            <a:off x="393700" y="158750"/>
            <a:ext cx="8240713" cy="519113"/>
          </a:xfrm>
        </p:spPr>
        <p:txBody>
          <a:bodyPr/>
          <a:lstStyle/>
          <a:p>
            <a:pPr eaLnBrk="1" hangingPunct="1">
              <a:defRPr/>
            </a:pPr>
            <a:r>
              <a:rPr lang="en-US" dirty="0" smtClean="0">
                <a:cs typeface="+mj-cs"/>
              </a:rPr>
              <a:t>General Rules </a:t>
            </a:r>
            <a:r>
              <a:rPr lang="en-US" dirty="0">
                <a:cs typeface="+mj-cs"/>
              </a:rPr>
              <a:t>for Holding Food</a:t>
            </a:r>
          </a:p>
        </p:txBody>
      </p:sp>
      <p:sp>
        <p:nvSpPr>
          <p:cNvPr id="191490" name="Rectangle 2"/>
          <p:cNvSpPr>
            <a:spLocks noGrp="1" noChangeArrowheads="1"/>
          </p:cNvSpPr>
          <p:nvPr>
            <p:ph idx="1"/>
          </p:nvPr>
        </p:nvSpPr>
        <p:spPr>
          <a:xfrm>
            <a:off x="393700" y="1143000"/>
            <a:ext cx="5086350" cy="4983163"/>
          </a:xfrm>
        </p:spPr>
        <p:txBody>
          <a:bodyPr/>
          <a:lstStyle/>
          <a:p>
            <a:pPr marL="0" indent="0" eaLnBrk="1" hangingPunct="1">
              <a:tabLst>
                <a:tab pos="571500" algn="l"/>
              </a:tabLst>
            </a:pPr>
            <a:r>
              <a:rPr lang="en-US" dirty="0">
                <a:latin typeface="Arial Narrow" charset="0"/>
              </a:rPr>
              <a:t>Temperature: </a:t>
            </a:r>
            <a:endParaRPr lang="en-US" sz="1800" i="1" dirty="0">
              <a:solidFill>
                <a:srgbClr val="000000"/>
              </a:solidFill>
              <a:latin typeface="Arial Narrow" charset="0"/>
            </a:endParaRPr>
          </a:p>
          <a:p>
            <a:pPr lvl="1" eaLnBrk="1" hangingPunct="1">
              <a:tabLst>
                <a:tab pos="571500" algn="l"/>
              </a:tabLst>
            </a:pPr>
            <a:r>
              <a:rPr lang="en-US" dirty="0">
                <a:solidFill>
                  <a:schemeClr val="accent2"/>
                </a:solidFill>
                <a:latin typeface="Arial Narrow" charset="0"/>
              </a:rPr>
              <a:t>NEVER</a:t>
            </a:r>
            <a:r>
              <a:rPr lang="en-US" dirty="0">
                <a:solidFill>
                  <a:srgbClr val="000000"/>
                </a:solidFill>
                <a:latin typeface="Arial Narrow" charset="0"/>
              </a:rPr>
              <a:t> use hot-holding equipment to reheat food unless it’s designed for it</a:t>
            </a:r>
          </a:p>
          <a:p>
            <a:pPr lvl="2" eaLnBrk="1" hangingPunct="1">
              <a:tabLst>
                <a:tab pos="571500" algn="l"/>
              </a:tabLst>
            </a:pPr>
            <a:r>
              <a:rPr lang="en-US" dirty="0">
                <a:solidFill>
                  <a:srgbClr val="000000"/>
                </a:solidFill>
                <a:latin typeface="Arial Narrow" charset="0"/>
              </a:rPr>
              <a:t>Reheat food correctly, and then move it into a holding unit</a:t>
            </a:r>
          </a:p>
        </p:txBody>
      </p:sp>
      <p:sp>
        <p:nvSpPr>
          <p:cNvPr id="191491"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pic>
        <p:nvPicPr>
          <p:cNvPr id="270341" name="Picture 6" descr="6e_c07_04.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874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13"/>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 </a:t>
            </a:r>
            <a:endParaRPr lang="en-US" dirty="0">
              <a:cs typeface="+mj-cs"/>
            </a:endParaRPr>
          </a:p>
        </p:txBody>
      </p:sp>
      <p:sp>
        <p:nvSpPr>
          <p:cNvPr id="221186" name="Rectangle 3"/>
          <p:cNvSpPr>
            <a:spLocks noGrp="1" noChangeArrowheads="1"/>
          </p:cNvSpPr>
          <p:nvPr>
            <p:ph idx="1"/>
          </p:nvPr>
        </p:nvSpPr>
        <p:spPr>
          <a:xfrm>
            <a:off x="393700" y="1143000"/>
            <a:ext cx="5030788" cy="4727575"/>
          </a:xfrm>
        </p:spPr>
        <p:txBody>
          <a:bodyPr/>
          <a:lstStyle/>
          <a:p>
            <a:pPr marL="0" indent="0" eaLnBrk="1" hangingPunct="1"/>
            <a:r>
              <a:rPr lang="en-US">
                <a:latin typeface="Arial Narrow" charset="0"/>
              </a:rPr>
              <a:t>Principle 2: Determine critical control points (CCPs)</a:t>
            </a:r>
          </a:p>
          <a:p>
            <a:pPr lvl="1" eaLnBrk="1" hangingPunct="1"/>
            <a:r>
              <a:rPr lang="en-US">
                <a:latin typeface="Arial Narrow" charset="0"/>
              </a:rPr>
              <a:t>Find points in the process where identified hazards can be prevented, eliminated, or reduced to safe levels—these are the CCPs</a:t>
            </a:r>
          </a:p>
          <a:p>
            <a:pPr lvl="1" eaLnBrk="1" hangingPunct="1"/>
            <a:r>
              <a:rPr lang="en-US">
                <a:latin typeface="Arial Narrow" charset="0"/>
              </a:rPr>
              <a:t>Depending on the process, there may be more than one CCP</a:t>
            </a:r>
          </a:p>
        </p:txBody>
      </p:sp>
      <p:sp>
        <p:nvSpPr>
          <p:cNvPr id="22118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10-12</a:t>
            </a:r>
          </a:p>
        </p:txBody>
      </p:sp>
      <p:pic>
        <p:nvPicPr>
          <p:cNvPr id="296965" name="Picture 2" descr="6e_c08_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98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3" name="Rectangle 14"/>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 </a:t>
            </a:r>
            <a:endParaRPr lang="en-US" dirty="0">
              <a:cs typeface="+mj-cs"/>
            </a:endParaRPr>
          </a:p>
        </p:txBody>
      </p:sp>
      <p:sp>
        <p:nvSpPr>
          <p:cNvPr id="222210" name="Rectangle 3"/>
          <p:cNvSpPr>
            <a:spLocks noGrp="1" noChangeArrowheads="1"/>
          </p:cNvSpPr>
          <p:nvPr>
            <p:ph idx="1"/>
          </p:nvPr>
        </p:nvSpPr>
        <p:spPr>
          <a:xfrm>
            <a:off x="393700" y="1143000"/>
            <a:ext cx="4981575" cy="4914900"/>
          </a:xfrm>
        </p:spPr>
        <p:txBody>
          <a:bodyPr/>
          <a:lstStyle/>
          <a:p>
            <a:pPr marL="0" indent="0" eaLnBrk="1" hangingPunct="1">
              <a:defRPr/>
            </a:pPr>
            <a:r>
              <a:rPr lang="en-US" dirty="0">
                <a:cs typeface="+mn-cs"/>
              </a:rPr>
              <a:t>Principle 3: Establish critical limits</a:t>
            </a:r>
          </a:p>
          <a:p>
            <a:pPr marL="347472" lvl="1" indent="-347472" eaLnBrk="1" hangingPunct="1">
              <a:defRPr/>
            </a:pPr>
            <a:r>
              <a:rPr lang="en-US" dirty="0"/>
              <a:t>For each CCP, establish minimum or maximum limits</a:t>
            </a:r>
          </a:p>
          <a:p>
            <a:pPr marL="347472" lvl="1" indent="-347472" eaLnBrk="1" hangingPunct="1">
              <a:defRPr/>
            </a:pPr>
            <a:r>
              <a:rPr lang="en-US" dirty="0"/>
              <a:t>These limits must be met </a:t>
            </a:r>
            <a:r>
              <a:rPr lang="en-US" dirty="0" smtClean="0"/>
              <a:t>to </a:t>
            </a:r>
            <a:endParaRPr lang="en-US" dirty="0"/>
          </a:p>
          <a:p>
            <a:pPr marL="694944" lvl="2" indent="-347472" eaLnBrk="1" hangingPunct="1">
              <a:defRPr/>
            </a:pPr>
            <a:r>
              <a:rPr lang="en-US" dirty="0"/>
              <a:t>Prevent or eliminate the hazard</a:t>
            </a:r>
          </a:p>
          <a:p>
            <a:pPr marL="694944" lvl="2" indent="-347472" eaLnBrk="1" hangingPunct="1">
              <a:defRPr/>
            </a:pPr>
            <a:r>
              <a:rPr lang="en-US" dirty="0"/>
              <a:t>Reduce it to a safe level</a:t>
            </a:r>
          </a:p>
          <a:p>
            <a:pPr marL="571500" lvl="1" indent="-457200" eaLnBrk="1" hangingPunct="1">
              <a:defRPr/>
            </a:pPr>
            <a:endParaRPr lang="en-US" dirty="0"/>
          </a:p>
        </p:txBody>
      </p:sp>
      <p:grpSp>
        <p:nvGrpSpPr>
          <p:cNvPr id="297988" name="Group 9"/>
          <p:cNvGrpSpPr>
            <a:grpSpLocks/>
          </p:cNvGrpSpPr>
          <p:nvPr/>
        </p:nvGrpSpPr>
        <p:grpSpPr bwMode="auto">
          <a:xfrm>
            <a:off x="6554788" y="1149350"/>
            <a:ext cx="2286000" cy="3028950"/>
            <a:chOff x="4069" y="1087"/>
            <a:chExt cx="1440" cy="1908"/>
          </a:xfrm>
        </p:grpSpPr>
        <p:pic>
          <p:nvPicPr>
            <p:cNvPr id="297990" name="Picture 4" descr="slide_10_14"/>
            <p:cNvPicPr>
              <a:picLocks noChangeAspect="1" noChangeArrowheads="1"/>
            </p:cNvPicPr>
            <p:nvPr/>
          </p:nvPicPr>
          <p:blipFill>
            <a:blip r:embed="rId3">
              <a:clrChange>
                <a:clrFrom>
                  <a:srgbClr val="BAE0E3"/>
                </a:clrFrom>
                <a:clrTo>
                  <a:srgbClr val="BAE0E3">
                    <a:alpha val="0"/>
                  </a:srgbClr>
                </a:clrTo>
              </a:clrChange>
              <a:extLst>
                <a:ext uri="{28A0092B-C50C-407E-A947-70E740481C1C}">
                  <a14:useLocalDpi xmlns:a14="http://schemas.microsoft.com/office/drawing/2010/main" val="0"/>
                </a:ext>
              </a:extLst>
            </a:blip>
            <a:srcRect/>
            <a:stretch>
              <a:fillRect/>
            </a:stretch>
          </p:blipFill>
          <p:spPr bwMode="auto">
            <a:xfrm>
              <a:off x="4069" y="1087"/>
              <a:ext cx="1440"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5" name="Text Box 5"/>
            <p:cNvSpPr txBox="1">
              <a:spLocks noChangeArrowheads="1"/>
            </p:cNvSpPr>
            <p:nvPr/>
          </p:nvSpPr>
          <p:spPr bwMode="auto">
            <a:xfrm>
              <a:off x="4392" y="1139"/>
              <a:ext cx="8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eaLnBrk="1" fontAlgn="base" hangingPunct="1">
                <a:spcBef>
                  <a:spcPct val="0"/>
                </a:spcBef>
                <a:spcAft>
                  <a:spcPct val="0"/>
                </a:spcAft>
                <a:defRPr/>
              </a:pPr>
              <a:r>
                <a:rPr lang="en-US" sz="2400" dirty="0" smtClean="0"/>
                <a:t>Critical </a:t>
              </a:r>
            </a:p>
            <a:p>
              <a:pPr algn="ctr" eaLnBrk="1" fontAlgn="base" hangingPunct="1">
                <a:spcBef>
                  <a:spcPct val="0"/>
                </a:spcBef>
                <a:spcAft>
                  <a:spcPct val="0"/>
                </a:spcAft>
                <a:defRPr/>
              </a:pPr>
              <a:r>
                <a:rPr lang="en-US" sz="2400" dirty="0" smtClean="0"/>
                <a:t>Limit</a:t>
              </a:r>
            </a:p>
          </p:txBody>
        </p:sp>
      </p:grpSp>
      <p:sp>
        <p:nvSpPr>
          <p:cNvPr id="22221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10-13</a:t>
            </a:r>
          </a:p>
        </p:txBody>
      </p:sp>
    </p:spTree>
    <p:extLst>
      <p:ext uri="{BB962C8B-B14F-4D97-AF65-F5344CB8AC3E}">
        <p14:creationId xmlns:p14="http://schemas.microsoft.com/office/powerpoint/2010/main" val="3641055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13"/>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a:t>
            </a:r>
            <a:endParaRPr lang="en-US" dirty="0">
              <a:cs typeface="+mj-cs"/>
            </a:endParaRPr>
          </a:p>
        </p:txBody>
      </p:sp>
      <p:sp>
        <p:nvSpPr>
          <p:cNvPr id="223234" name="Rectangle 4"/>
          <p:cNvSpPr>
            <a:spLocks noGrp="1" noChangeArrowheads="1"/>
          </p:cNvSpPr>
          <p:nvPr>
            <p:ph idx="1"/>
          </p:nvPr>
        </p:nvSpPr>
        <p:spPr>
          <a:xfrm>
            <a:off x="393700" y="1143000"/>
            <a:ext cx="5797550" cy="4413250"/>
          </a:xfrm>
        </p:spPr>
        <p:txBody>
          <a:bodyPr/>
          <a:lstStyle/>
          <a:p>
            <a:pPr marL="0" indent="0" eaLnBrk="1" hangingPunct="1">
              <a:defRPr/>
            </a:pPr>
            <a:r>
              <a:rPr lang="en-US" dirty="0">
                <a:cs typeface="+mn-cs"/>
              </a:rPr>
              <a:t>Principle 4: Establish monitoring procedures</a:t>
            </a:r>
          </a:p>
          <a:p>
            <a:pPr marL="347472" lvl="1" indent="-347472" eaLnBrk="1" hangingPunct="1">
              <a:defRPr/>
            </a:pPr>
            <a:r>
              <a:rPr lang="en-US" dirty="0"/>
              <a:t>Determine the best way to check critical limits</a:t>
            </a:r>
          </a:p>
          <a:p>
            <a:pPr marL="694944" lvl="2" indent="-347472" eaLnBrk="1" hangingPunct="1">
              <a:defRPr/>
            </a:pPr>
            <a:r>
              <a:rPr lang="en-US" dirty="0"/>
              <a:t>Make sure they are </a:t>
            </a:r>
            <a:r>
              <a:rPr lang="en-US" dirty="0" smtClean="0"/>
              <a:t>consistently </a:t>
            </a:r>
            <a:r>
              <a:rPr lang="en-US" dirty="0"/>
              <a:t>met</a:t>
            </a:r>
          </a:p>
          <a:p>
            <a:pPr marL="347472" lvl="1" indent="-347472" eaLnBrk="1" hangingPunct="1">
              <a:defRPr/>
            </a:pPr>
            <a:r>
              <a:rPr lang="en-US" dirty="0"/>
              <a:t>Identify who will monitor them and how often</a:t>
            </a:r>
          </a:p>
          <a:p>
            <a:pPr marL="571500" lvl="1" indent="-457200" eaLnBrk="1" hangingPunct="1">
              <a:defRPr/>
            </a:pPr>
            <a:endParaRPr lang="en-US" dirty="0"/>
          </a:p>
        </p:txBody>
      </p:sp>
      <p:sp>
        <p:nvSpPr>
          <p:cNvPr id="223235"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10-14</a:t>
            </a:r>
          </a:p>
        </p:txBody>
      </p:sp>
      <p:pic>
        <p:nvPicPr>
          <p:cNvPr id="299013" name="Picture 1" descr="6e_c08_07_chartem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397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10-15</a:t>
            </a:r>
          </a:p>
        </p:txBody>
      </p:sp>
      <p:sp>
        <p:nvSpPr>
          <p:cNvPr id="224259" name="Rectangle 11"/>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a:t>
            </a:r>
            <a:endParaRPr lang="en-US" dirty="0">
              <a:cs typeface="+mj-cs"/>
            </a:endParaRPr>
          </a:p>
        </p:txBody>
      </p:sp>
      <p:sp>
        <p:nvSpPr>
          <p:cNvPr id="224260" name="Rectangle 13"/>
          <p:cNvSpPr>
            <a:spLocks noGrp="1" noChangeArrowheads="1"/>
          </p:cNvSpPr>
          <p:nvPr>
            <p:ph idx="1"/>
          </p:nvPr>
        </p:nvSpPr>
        <p:spPr>
          <a:xfrm>
            <a:off x="393700" y="1143000"/>
            <a:ext cx="4883150" cy="2087563"/>
          </a:xfrm>
        </p:spPr>
        <p:txBody>
          <a:bodyPr/>
          <a:lstStyle/>
          <a:p>
            <a:pPr marL="0" indent="0" eaLnBrk="1" hangingPunct="1">
              <a:defRPr/>
            </a:pPr>
            <a:r>
              <a:rPr lang="en-US" dirty="0">
                <a:cs typeface="+mn-cs"/>
              </a:rPr>
              <a:t>Principle 5: Identify corrective actions</a:t>
            </a:r>
          </a:p>
          <a:p>
            <a:pPr marL="347472" lvl="1" indent="-347472" eaLnBrk="1" hangingPunct="1">
              <a:defRPr/>
            </a:pPr>
            <a:r>
              <a:rPr lang="en-US" dirty="0"/>
              <a:t>Identify steps that must be taken when a critical limit is not met</a:t>
            </a:r>
          </a:p>
          <a:p>
            <a:pPr marL="347472" lvl="1" indent="-347472" eaLnBrk="1" hangingPunct="1">
              <a:defRPr/>
            </a:pPr>
            <a:r>
              <a:rPr lang="en-US" dirty="0"/>
              <a:t>Determine these steps in advance</a:t>
            </a:r>
          </a:p>
          <a:p>
            <a:pPr marL="520700" lvl="1" indent="-406400" eaLnBrk="1" hangingPunct="1">
              <a:defRPr/>
            </a:pPr>
            <a:endParaRPr lang="en-US" dirty="0"/>
          </a:p>
          <a:p>
            <a:pPr marL="520700" lvl="1" indent="-406400" eaLnBrk="1" hangingPunct="1">
              <a:defRPr/>
            </a:pPr>
            <a:endParaRPr lang="en-US" dirty="0"/>
          </a:p>
        </p:txBody>
      </p:sp>
      <p:pic>
        <p:nvPicPr>
          <p:cNvPr id="300037" name="Picture 1" descr="6e_c08_07_charclo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735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Rectangle 12"/>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a:t>
            </a:r>
            <a:endParaRPr lang="en-US" dirty="0">
              <a:cs typeface="+mj-cs"/>
            </a:endParaRPr>
          </a:p>
        </p:txBody>
      </p:sp>
      <p:sp>
        <p:nvSpPr>
          <p:cNvPr id="225282" name="Rectangle 3"/>
          <p:cNvSpPr>
            <a:spLocks noGrp="1" noChangeArrowheads="1"/>
          </p:cNvSpPr>
          <p:nvPr>
            <p:ph idx="1"/>
          </p:nvPr>
        </p:nvSpPr>
        <p:spPr>
          <a:xfrm>
            <a:off x="393700" y="1143000"/>
            <a:ext cx="5481638" cy="3763963"/>
          </a:xfrm>
        </p:spPr>
        <p:txBody>
          <a:bodyPr/>
          <a:lstStyle/>
          <a:p>
            <a:pPr marL="0" indent="0" eaLnBrk="1" hangingPunct="1">
              <a:defRPr/>
            </a:pPr>
            <a:r>
              <a:rPr lang="en-US" dirty="0">
                <a:cs typeface="+mn-cs"/>
              </a:rPr>
              <a:t>Principle 6: Verify that the system works</a:t>
            </a:r>
          </a:p>
          <a:p>
            <a:pPr marL="347472" lvl="1" indent="-347472" eaLnBrk="1" hangingPunct="1">
              <a:defRPr/>
            </a:pPr>
            <a:r>
              <a:rPr lang="en-US" dirty="0"/>
              <a:t>Determine if the plan is working as intended</a:t>
            </a:r>
          </a:p>
          <a:p>
            <a:pPr marL="347472" lvl="1" indent="-347472" eaLnBrk="1" hangingPunct="1">
              <a:defRPr/>
            </a:pPr>
            <a:r>
              <a:rPr lang="en-US" dirty="0"/>
              <a:t>Evaluate the plan on a regular basis </a:t>
            </a:r>
            <a:r>
              <a:rPr lang="en-US" dirty="0" smtClean="0"/>
              <a:t>using</a:t>
            </a:r>
            <a:endParaRPr lang="en-US" dirty="0"/>
          </a:p>
          <a:p>
            <a:pPr marL="694944" lvl="2" indent="-347472" eaLnBrk="1" hangingPunct="1">
              <a:defRPr/>
            </a:pPr>
            <a:r>
              <a:rPr lang="en-US" dirty="0"/>
              <a:t>Monitoring charts</a:t>
            </a:r>
          </a:p>
          <a:p>
            <a:pPr marL="694944" lvl="2" indent="-347472" eaLnBrk="1" hangingPunct="1">
              <a:defRPr/>
            </a:pPr>
            <a:r>
              <a:rPr lang="en-US" dirty="0"/>
              <a:t>Records</a:t>
            </a:r>
          </a:p>
          <a:p>
            <a:pPr marL="694944" lvl="2" indent="-347472" eaLnBrk="1" hangingPunct="1">
              <a:defRPr/>
            </a:pPr>
            <a:r>
              <a:rPr lang="en-US" dirty="0"/>
              <a:t>Hazard analysis</a:t>
            </a:r>
          </a:p>
          <a:p>
            <a:pPr marL="347472" lvl="1" indent="-347472" eaLnBrk="1" hangingPunct="1">
              <a:defRPr/>
            </a:pPr>
            <a:r>
              <a:rPr lang="en-US" dirty="0"/>
              <a:t>Determine if your plan prevents, reduces, or eliminates identified </a:t>
            </a:r>
            <a:r>
              <a:rPr lang="en-US" dirty="0" smtClean="0"/>
              <a:t>hazards</a:t>
            </a:r>
            <a:endParaRPr lang="en-US" dirty="0"/>
          </a:p>
        </p:txBody>
      </p:sp>
      <p:sp>
        <p:nvSpPr>
          <p:cNvPr id="2252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10-16</a:t>
            </a:r>
          </a:p>
        </p:txBody>
      </p:sp>
      <p:pic>
        <p:nvPicPr>
          <p:cNvPr id="301061" name="Picture 1" descr="6e_c08_08_templo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973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13"/>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HACCP</a:t>
            </a:r>
            <a:endParaRPr lang="en-US" dirty="0">
              <a:cs typeface="+mj-cs"/>
            </a:endParaRPr>
          </a:p>
        </p:txBody>
      </p:sp>
      <p:sp>
        <p:nvSpPr>
          <p:cNvPr id="226306" name="Rectangle 3"/>
          <p:cNvSpPr>
            <a:spLocks noGrp="1" noChangeArrowheads="1"/>
          </p:cNvSpPr>
          <p:nvPr>
            <p:ph idx="1"/>
          </p:nvPr>
        </p:nvSpPr>
        <p:spPr>
          <a:xfrm>
            <a:off x="393700" y="1143000"/>
            <a:ext cx="5257800" cy="4914900"/>
          </a:xfrm>
        </p:spPr>
        <p:txBody>
          <a:bodyPr/>
          <a:lstStyle/>
          <a:p>
            <a:pPr marL="0" indent="0" eaLnBrk="1" hangingPunct="1">
              <a:defRPr/>
            </a:pPr>
            <a:r>
              <a:rPr lang="en-US" dirty="0">
                <a:cs typeface="+mn-cs"/>
              </a:rPr>
              <a:t>Principle 7: Establish procedures for record keeping and documentation</a:t>
            </a:r>
          </a:p>
          <a:p>
            <a:pPr marL="0" indent="0" eaLnBrk="1" hangingPunct="1">
              <a:defRPr/>
            </a:pPr>
            <a:r>
              <a:rPr lang="en-US" dirty="0">
                <a:cs typeface="+mn-cs"/>
              </a:rPr>
              <a:t>Keep records for these actions:</a:t>
            </a:r>
          </a:p>
          <a:p>
            <a:pPr marL="347472" lvl="1" indent="-347472" eaLnBrk="1" hangingPunct="1">
              <a:defRPr/>
            </a:pPr>
            <a:r>
              <a:rPr lang="en-US" dirty="0"/>
              <a:t>Monitoring activities</a:t>
            </a:r>
          </a:p>
          <a:p>
            <a:pPr marL="347472" lvl="1" indent="-347472" eaLnBrk="1" hangingPunct="1">
              <a:defRPr/>
            </a:pPr>
            <a:r>
              <a:rPr lang="en-US" dirty="0"/>
              <a:t>Corrective actions</a:t>
            </a:r>
          </a:p>
          <a:p>
            <a:pPr marL="347472" lvl="1" indent="-347472" eaLnBrk="1" hangingPunct="1">
              <a:defRPr/>
            </a:pPr>
            <a:r>
              <a:rPr lang="en-US" dirty="0"/>
              <a:t>Validating equipment (checking for good working condition)</a:t>
            </a:r>
          </a:p>
          <a:p>
            <a:pPr marL="347472" lvl="1" indent="-347472" eaLnBrk="1" hangingPunct="1">
              <a:defRPr/>
            </a:pPr>
            <a:r>
              <a:rPr lang="en-US" dirty="0"/>
              <a:t>Working with suppliers </a:t>
            </a:r>
            <a:r>
              <a:rPr lang="en-US" dirty="0" smtClean="0"/>
              <a:t>(</a:t>
            </a:r>
            <a:r>
              <a:rPr lang="en-US" dirty="0"/>
              <a:t>invoices, specifications, etc.)</a:t>
            </a:r>
          </a:p>
        </p:txBody>
      </p:sp>
      <p:sp>
        <p:nvSpPr>
          <p:cNvPr id="22630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10-17</a:t>
            </a:r>
          </a:p>
        </p:txBody>
      </p:sp>
      <p:pic>
        <p:nvPicPr>
          <p:cNvPr id="302085" name="Picture 1" descr="6e_c08_08_invoice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767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HACCP</a:t>
            </a:r>
          </a:p>
        </p:txBody>
      </p:sp>
      <p:sp>
        <p:nvSpPr>
          <p:cNvPr id="227330" name="Rectangle 3"/>
          <p:cNvSpPr>
            <a:spLocks noGrp="1" noChangeArrowheads="1"/>
          </p:cNvSpPr>
          <p:nvPr>
            <p:ph idx="1"/>
          </p:nvPr>
        </p:nvSpPr>
        <p:spPr>
          <a:xfrm>
            <a:off x="393700" y="1143000"/>
            <a:ext cx="6457950" cy="4475163"/>
          </a:xfrm>
        </p:spPr>
        <p:txBody>
          <a:bodyPr/>
          <a:lstStyle/>
          <a:p>
            <a:pPr marL="0" indent="0" eaLnBrk="1" hangingPunct="1">
              <a:defRPr/>
            </a:pPr>
            <a:r>
              <a:rPr lang="en-US" dirty="0">
                <a:cs typeface="+mn-cs"/>
              </a:rPr>
              <a:t>These specialized processing methods require a variance and may require a HACCP plan:</a:t>
            </a:r>
          </a:p>
          <a:p>
            <a:pPr marL="347472" lvl="1" indent="-347472" eaLnBrk="1" hangingPunct="1">
              <a:defRPr/>
            </a:pPr>
            <a:r>
              <a:rPr lang="en-US" dirty="0"/>
              <a:t>Smoking food as a method to preserve it (but not to enhance flavor)</a:t>
            </a:r>
          </a:p>
          <a:p>
            <a:pPr marL="347472" lvl="1" indent="-347472" eaLnBrk="1" hangingPunct="1">
              <a:defRPr/>
            </a:pPr>
            <a:r>
              <a:rPr lang="en-US" dirty="0"/>
              <a:t>Using food additives or components such as vinegar to preserve or alter food so it no longer requires time and temperature control for safety</a:t>
            </a:r>
          </a:p>
          <a:p>
            <a:pPr marL="347472" lvl="1" indent="-347472" eaLnBrk="1" hangingPunct="1">
              <a:defRPr/>
            </a:pPr>
            <a:r>
              <a:rPr lang="en-US" dirty="0"/>
              <a:t>Curing food</a:t>
            </a:r>
          </a:p>
          <a:p>
            <a:pPr marL="347472" lvl="1" indent="-347472" eaLnBrk="1" hangingPunct="1">
              <a:defRPr/>
            </a:pPr>
            <a:r>
              <a:rPr lang="en-US" dirty="0"/>
              <a:t>Custom-processing animals</a:t>
            </a:r>
          </a:p>
        </p:txBody>
      </p:sp>
      <p:sp>
        <p:nvSpPr>
          <p:cNvPr id="227331"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10-18</a:t>
            </a:r>
          </a:p>
        </p:txBody>
      </p:sp>
    </p:spTree>
    <p:extLst>
      <p:ext uri="{BB962C8B-B14F-4D97-AF65-F5344CB8AC3E}">
        <p14:creationId xmlns:p14="http://schemas.microsoft.com/office/powerpoint/2010/main" val="3822939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HACCP</a:t>
            </a:r>
          </a:p>
        </p:txBody>
      </p:sp>
      <p:sp>
        <p:nvSpPr>
          <p:cNvPr id="228354" name="Rectangle 3"/>
          <p:cNvSpPr>
            <a:spLocks noGrp="1" noChangeArrowheads="1"/>
          </p:cNvSpPr>
          <p:nvPr>
            <p:ph idx="1"/>
          </p:nvPr>
        </p:nvSpPr>
        <p:spPr>
          <a:xfrm>
            <a:off x="393700" y="1143000"/>
            <a:ext cx="6489700" cy="4564063"/>
          </a:xfrm>
        </p:spPr>
        <p:txBody>
          <a:bodyPr/>
          <a:lstStyle/>
          <a:p>
            <a:pPr marL="0" indent="0" eaLnBrk="1" hangingPunct="1">
              <a:defRPr/>
            </a:pPr>
            <a:r>
              <a:rPr lang="en-US" dirty="0">
                <a:cs typeface="+mn-cs"/>
              </a:rPr>
              <a:t>These specialized processing methods require a variance and may require a HACCP plan: </a:t>
            </a:r>
          </a:p>
          <a:p>
            <a:pPr marL="347472" lvl="1" indent="-347472" eaLnBrk="1" hangingPunct="1">
              <a:defRPr/>
            </a:pPr>
            <a:r>
              <a:rPr lang="en-US" dirty="0"/>
              <a:t>Packaging food using ROP methods </a:t>
            </a:r>
            <a:r>
              <a:rPr lang="en-US" dirty="0" smtClean="0"/>
              <a:t>including</a:t>
            </a:r>
            <a:endParaRPr lang="en-US" dirty="0"/>
          </a:p>
          <a:p>
            <a:pPr marL="694944" lvl="2" indent="-347472" eaLnBrk="1" hangingPunct="1">
              <a:defRPr/>
            </a:pPr>
            <a:r>
              <a:rPr lang="en-US" dirty="0"/>
              <a:t>MAP</a:t>
            </a:r>
          </a:p>
          <a:p>
            <a:pPr marL="694944" lvl="2" indent="-347472" eaLnBrk="1" hangingPunct="1">
              <a:defRPr/>
            </a:pPr>
            <a:r>
              <a:rPr lang="en-US" dirty="0"/>
              <a:t>Vacuum-packed</a:t>
            </a:r>
          </a:p>
          <a:p>
            <a:pPr marL="694944" lvl="2" indent="-347472" eaLnBrk="1" hangingPunct="1">
              <a:defRPr/>
            </a:pPr>
            <a:r>
              <a:rPr lang="en-US" i="1" dirty="0"/>
              <a:t>Sous vide</a:t>
            </a:r>
          </a:p>
          <a:p>
            <a:pPr marL="347472" lvl="1" indent="-347472" eaLnBrk="1" hangingPunct="1">
              <a:defRPr/>
            </a:pPr>
            <a:r>
              <a:rPr lang="en-US" dirty="0"/>
              <a:t>Treating (e.g</a:t>
            </a:r>
            <a:r>
              <a:rPr lang="en-US" dirty="0" smtClean="0"/>
              <a:t>. pasteurizing) </a:t>
            </a:r>
            <a:r>
              <a:rPr lang="en-US" dirty="0"/>
              <a:t>juice on-site and packaging it for later sale</a:t>
            </a:r>
          </a:p>
          <a:p>
            <a:pPr marL="347472" lvl="1" indent="-347472" eaLnBrk="1" hangingPunct="1">
              <a:defRPr/>
            </a:pPr>
            <a:r>
              <a:rPr lang="en-US" dirty="0"/>
              <a:t>Sprouting seeds or beans</a:t>
            </a:r>
          </a:p>
        </p:txBody>
      </p:sp>
      <p:sp>
        <p:nvSpPr>
          <p:cNvPr id="2283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10-19</a:t>
            </a:r>
          </a:p>
        </p:txBody>
      </p:sp>
    </p:spTree>
    <p:extLst>
      <p:ext uri="{BB962C8B-B14F-4D97-AF65-F5344CB8AC3E}">
        <p14:creationId xmlns:p14="http://schemas.microsoft.com/office/powerpoint/2010/main" val="3010687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8"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541124" name="Rectangle 4"/>
          <p:cNvSpPr>
            <a:spLocks noGrp="1" noChangeArrowheads="1"/>
          </p:cNvSpPr>
          <p:nvPr>
            <p:ph idx="1"/>
          </p:nvPr>
        </p:nvSpPr>
        <p:spPr>
          <a:xfrm>
            <a:off x="393192" y="1143000"/>
            <a:ext cx="4981575" cy="4914900"/>
          </a:xfrm>
        </p:spPr>
        <p:txBody>
          <a:bodyPr/>
          <a:lstStyle/>
          <a:p>
            <a:pPr marL="0" indent="0" eaLnBrk="1" hangingPunct="1">
              <a:defRPr/>
            </a:pPr>
            <a:r>
              <a:rPr lang="en-US" dirty="0"/>
              <a:t>To build a crisis-management program:</a:t>
            </a:r>
          </a:p>
          <a:p>
            <a:pPr marL="347472" lvl="1" indent="-347472" eaLnBrk="1" hangingPunct="1">
              <a:defRPr/>
            </a:pPr>
            <a:r>
              <a:rPr lang="en-US" dirty="0"/>
              <a:t>Create a crisis-management team </a:t>
            </a:r>
          </a:p>
          <a:p>
            <a:pPr marL="347472" lvl="1" indent="-347472" eaLnBrk="1" hangingPunct="1">
              <a:defRPr/>
            </a:pPr>
            <a:r>
              <a:rPr lang="en-US" dirty="0"/>
              <a:t>Prepare for different types </a:t>
            </a:r>
            <a:r>
              <a:rPr lang="en-US" dirty="0" smtClean="0"/>
              <a:t>of crises</a:t>
            </a:r>
            <a:endParaRPr lang="en-US" dirty="0"/>
          </a:p>
          <a:p>
            <a:pPr marL="347472" lvl="1" indent="-347472" eaLnBrk="1" hangingPunct="1">
              <a:defRPr/>
            </a:pPr>
            <a:r>
              <a:rPr lang="en-US" dirty="0"/>
              <a:t>Create a written plan tailored to your operation</a:t>
            </a:r>
          </a:p>
          <a:p>
            <a:pPr marL="347472" lvl="1" indent="-347472" eaLnBrk="1" hangingPunct="1">
              <a:defRPr/>
            </a:pPr>
            <a:r>
              <a:rPr lang="en-US" dirty="0"/>
              <a:t>Test your plan</a:t>
            </a:r>
          </a:p>
        </p:txBody>
      </p:sp>
      <p:pic>
        <p:nvPicPr>
          <p:cNvPr id="305156" name="Picture 5" descr="SS5eESSc09_p14_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10-20</a:t>
            </a:r>
          </a:p>
        </p:txBody>
      </p:sp>
    </p:spTree>
    <p:extLst>
      <p:ext uri="{BB962C8B-B14F-4D97-AF65-F5344CB8AC3E}">
        <p14:creationId xmlns:p14="http://schemas.microsoft.com/office/powerpoint/2010/main" val="393081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090563" name="Rectangle 3"/>
          <p:cNvSpPr>
            <a:spLocks noGrp="1" noChangeArrowheads="1"/>
          </p:cNvSpPr>
          <p:nvPr>
            <p:ph idx="1"/>
          </p:nvPr>
        </p:nvSpPr>
        <p:spPr>
          <a:xfrm>
            <a:off x="393192" y="1143000"/>
            <a:ext cx="4981575" cy="4914900"/>
          </a:xfrm>
        </p:spPr>
        <p:txBody>
          <a:bodyPr/>
          <a:lstStyle/>
          <a:p>
            <a:pPr marL="0" indent="0" eaLnBrk="1" hangingPunct="1">
              <a:defRPr/>
            </a:pPr>
            <a:r>
              <a:rPr lang="en-US" dirty="0"/>
              <a:t>To prepare for a </a:t>
            </a:r>
            <a:r>
              <a:rPr lang="en-US" dirty="0" smtClean="0"/>
              <a:t>crisis:</a:t>
            </a:r>
            <a:endParaRPr lang="en-US" dirty="0"/>
          </a:p>
          <a:p>
            <a:pPr marL="347472" lvl="1" indent="-347472" eaLnBrk="1" hangingPunct="1">
              <a:defRPr/>
            </a:pPr>
            <a:r>
              <a:rPr lang="en-US" dirty="0"/>
              <a:t>Create a crisis-management team</a:t>
            </a:r>
          </a:p>
          <a:p>
            <a:pPr marL="347472" lvl="1" indent="-347472" eaLnBrk="1" hangingPunct="1">
              <a:defRPr/>
            </a:pPr>
            <a:r>
              <a:rPr lang="en-US" dirty="0"/>
              <a:t>Create an emergency-contact list </a:t>
            </a:r>
          </a:p>
          <a:p>
            <a:pPr marL="347472" lvl="1" indent="-347472" eaLnBrk="1" hangingPunct="1">
              <a:defRPr/>
            </a:pPr>
            <a:r>
              <a:rPr lang="en-US" dirty="0"/>
              <a:t>Develop a crisis-communication </a:t>
            </a:r>
            <a:r>
              <a:rPr lang="en-US" dirty="0" smtClean="0"/>
              <a:t>plan</a:t>
            </a:r>
            <a:endParaRPr lang="en-US" dirty="0"/>
          </a:p>
        </p:txBody>
      </p:sp>
      <p:pic>
        <p:nvPicPr>
          <p:cNvPr id="306180" name="Picture 4" descr="ess09_13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10-21</a:t>
            </a:r>
          </a:p>
        </p:txBody>
      </p:sp>
    </p:spTree>
    <p:extLst>
      <p:ext uri="{BB962C8B-B14F-4D97-AF65-F5344CB8AC3E}">
        <p14:creationId xmlns:p14="http://schemas.microsoft.com/office/powerpoint/2010/main" val="253323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Rectangle 9"/>
          <p:cNvSpPr>
            <a:spLocks noGrp="1" noChangeArrowheads="1"/>
          </p:cNvSpPr>
          <p:nvPr>
            <p:ph type="title"/>
          </p:nvPr>
        </p:nvSpPr>
        <p:spPr>
          <a:xfrm>
            <a:off x="393700" y="158750"/>
            <a:ext cx="8240713" cy="523875"/>
          </a:xfrm>
        </p:spPr>
        <p:txBody>
          <a:bodyPr/>
          <a:lstStyle/>
          <a:p>
            <a:pPr eaLnBrk="1" hangingPunct="1">
              <a:defRPr/>
            </a:pPr>
            <a:r>
              <a:rPr lang="en-US" dirty="0">
                <a:cs typeface="+mj-cs"/>
              </a:rPr>
              <a:t>Holding Food Without Temperature Control</a:t>
            </a:r>
          </a:p>
        </p:txBody>
      </p:sp>
      <p:sp>
        <p:nvSpPr>
          <p:cNvPr id="193538" name="Rectangle 3"/>
          <p:cNvSpPr>
            <a:spLocks noGrp="1" noChangeArrowheads="1"/>
          </p:cNvSpPr>
          <p:nvPr>
            <p:ph type="body" sz="half" idx="1"/>
          </p:nvPr>
        </p:nvSpPr>
        <p:spPr>
          <a:xfrm>
            <a:off x="393700" y="1143000"/>
            <a:ext cx="5673725" cy="5178425"/>
          </a:xfrm>
        </p:spPr>
        <p:txBody>
          <a:bodyPr/>
          <a:lstStyle/>
          <a:p>
            <a:pPr eaLnBrk="1" hangingPunct="1">
              <a:lnSpc>
                <a:spcPct val="80000"/>
              </a:lnSpc>
            </a:pPr>
            <a:r>
              <a:rPr lang="en-US" dirty="0">
                <a:latin typeface="Arial Narrow" charset="0"/>
              </a:rPr>
              <a:t>Cold food can be held without temperature control for up to six hours if:</a:t>
            </a:r>
            <a:r>
              <a:rPr lang="en-US" sz="2000" dirty="0">
                <a:latin typeface="Arial Narrow" charset="0"/>
              </a:rPr>
              <a:t> </a:t>
            </a:r>
          </a:p>
          <a:p>
            <a:pPr lvl="1" eaLnBrk="1" hangingPunct="1">
              <a:lnSpc>
                <a:spcPct val="80000"/>
              </a:lnSpc>
            </a:pPr>
            <a:r>
              <a:rPr lang="en-US" dirty="0">
                <a:latin typeface="Arial Narrow" charset="0"/>
              </a:rPr>
              <a:t>It was held at </a:t>
            </a:r>
            <a:r>
              <a:rPr lang="en-US" dirty="0" smtClean="0">
                <a:latin typeface="Arial Narrow" charset="0"/>
              </a:rPr>
              <a:t>41˚F </a:t>
            </a:r>
            <a:r>
              <a:rPr lang="en-US" dirty="0">
                <a:latin typeface="Arial Narrow" charset="0"/>
              </a:rPr>
              <a:t>(</a:t>
            </a:r>
            <a:r>
              <a:rPr lang="en-US" dirty="0" smtClean="0">
                <a:latin typeface="Arial Narrow" charset="0"/>
              </a:rPr>
              <a:t>5˚C</a:t>
            </a:r>
            <a:r>
              <a:rPr lang="en-US" dirty="0">
                <a:latin typeface="Arial Narrow" charset="0"/>
              </a:rPr>
              <a:t>) or lower before removing it from refrigeration</a:t>
            </a:r>
          </a:p>
          <a:p>
            <a:pPr lvl="1" eaLnBrk="1" hangingPunct="1">
              <a:lnSpc>
                <a:spcPct val="80000"/>
              </a:lnSpc>
            </a:pPr>
            <a:r>
              <a:rPr lang="en-US" dirty="0">
                <a:latin typeface="Arial Narrow" charset="0"/>
              </a:rPr>
              <a:t>It does not exceed </a:t>
            </a:r>
            <a:r>
              <a:rPr lang="en-US" dirty="0" smtClean="0">
                <a:latin typeface="Arial Narrow" charset="0"/>
              </a:rPr>
              <a:t>70˚F </a:t>
            </a:r>
            <a:r>
              <a:rPr lang="en-US" dirty="0">
                <a:latin typeface="Arial Narrow" charset="0"/>
              </a:rPr>
              <a:t>(</a:t>
            </a:r>
            <a:r>
              <a:rPr lang="en-US" dirty="0" smtClean="0">
                <a:latin typeface="Arial Narrow" charset="0"/>
              </a:rPr>
              <a:t>21˚C</a:t>
            </a:r>
            <a:r>
              <a:rPr lang="en-US" dirty="0">
                <a:latin typeface="Arial Narrow" charset="0"/>
              </a:rPr>
              <a:t>) during service</a:t>
            </a:r>
          </a:p>
          <a:p>
            <a:pPr lvl="2" eaLnBrk="1" hangingPunct="1">
              <a:lnSpc>
                <a:spcPct val="80000"/>
              </a:lnSpc>
            </a:pPr>
            <a:r>
              <a:rPr lang="en-US" dirty="0">
                <a:latin typeface="Arial Narrow" charset="0"/>
              </a:rPr>
              <a:t>Throw out food that exceeds this temperature</a:t>
            </a:r>
          </a:p>
          <a:p>
            <a:pPr lvl="1" eaLnBrk="1" hangingPunct="1">
              <a:lnSpc>
                <a:spcPct val="80000"/>
              </a:lnSpc>
            </a:pPr>
            <a:r>
              <a:rPr lang="en-US" dirty="0">
                <a:latin typeface="Arial Narrow" charset="0"/>
              </a:rPr>
              <a:t>It has a label specifying</a:t>
            </a:r>
          </a:p>
          <a:p>
            <a:pPr lvl="2" eaLnBrk="1" hangingPunct="1">
              <a:lnSpc>
                <a:spcPct val="80000"/>
              </a:lnSpc>
            </a:pPr>
            <a:r>
              <a:rPr lang="en-US" dirty="0">
                <a:latin typeface="Arial Narrow" charset="0"/>
              </a:rPr>
              <a:t>Time it was removed from refrigeration</a:t>
            </a:r>
          </a:p>
          <a:p>
            <a:pPr lvl="2" eaLnBrk="1" hangingPunct="1">
              <a:lnSpc>
                <a:spcPct val="80000"/>
              </a:lnSpc>
            </a:pPr>
            <a:r>
              <a:rPr lang="en-US" dirty="0">
                <a:latin typeface="Arial Narrow" charset="0"/>
              </a:rPr>
              <a:t>Time it must be thrown out</a:t>
            </a:r>
          </a:p>
          <a:p>
            <a:pPr lvl="1" eaLnBrk="1" hangingPunct="1">
              <a:lnSpc>
                <a:spcPct val="80000"/>
              </a:lnSpc>
            </a:pPr>
            <a:r>
              <a:rPr lang="en-US" dirty="0">
                <a:latin typeface="Arial Narrow" charset="0"/>
              </a:rPr>
              <a:t>It is sold, served, or thrown out within six 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pic>
        <p:nvPicPr>
          <p:cNvPr id="271366" name="Picture 1" descr="6e_c07_03_PotatoSala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61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090563" name="Rectangle 3"/>
          <p:cNvSpPr>
            <a:spLocks noGrp="1" noChangeArrowheads="1"/>
          </p:cNvSpPr>
          <p:nvPr>
            <p:ph idx="1"/>
          </p:nvPr>
        </p:nvSpPr>
        <p:spPr>
          <a:xfrm>
            <a:off x="393192" y="1143000"/>
            <a:ext cx="4981575" cy="4914900"/>
          </a:xfrm>
        </p:spPr>
        <p:txBody>
          <a:bodyPr/>
          <a:lstStyle/>
          <a:p>
            <a:pPr marL="0" indent="0" eaLnBrk="1" hangingPunct="1">
              <a:defRPr/>
            </a:pPr>
            <a:r>
              <a:rPr lang="en-US" dirty="0"/>
              <a:t>To prepare for a </a:t>
            </a:r>
            <a:r>
              <a:rPr lang="en-US" dirty="0" smtClean="0"/>
              <a:t>foodborne-illness outbreak:</a:t>
            </a:r>
            <a:endParaRPr lang="en-US" dirty="0"/>
          </a:p>
          <a:p>
            <a:pPr marL="347472" lvl="1" indent="-347472" eaLnBrk="1" hangingPunct="1">
              <a:defRPr/>
            </a:pPr>
            <a:r>
              <a:rPr lang="en-US" dirty="0" smtClean="0"/>
              <a:t>Develop a food safety program</a:t>
            </a:r>
            <a:endParaRPr lang="en-US" dirty="0"/>
          </a:p>
          <a:p>
            <a:pPr marL="347472" lvl="1" indent="-347472" eaLnBrk="1" hangingPunct="1">
              <a:defRPr/>
            </a:pPr>
            <a:r>
              <a:rPr lang="en-US" dirty="0" smtClean="0"/>
              <a:t>Train staff on food safety policies and procedures </a:t>
            </a:r>
            <a:endParaRPr lang="en-US" dirty="0"/>
          </a:p>
          <a:p>
            <a:pPr marL="347472" lvl="1" indent="-347472" eaLnBrk="1" hangingPunct="1">
              <a:defRPr/>
            </a:pPr>
            <a:r>
              <a:rPr lang="en-US" dirty="0" smtClean="0"/>
              <a:t>Create a foodborne illness incident </a:t>
            </a:r>
            <a:br>
              <a:rPr lang="en-US" dirty="0" smtClean="0"/>
            </a:br>
            <a:r>
              <a:rPr lang="en-US" dirty="0" smtClean="0"/>
              <a:t>report form</a:t>
            </a:r>
          </a:p>
          <a:p>
            <a:pPr marL="694944" lvl="2" indent="-347472" eaLnBrk="1" hangingPunct="1">
              <a:buFont typeface="Courier New"/>
              <a:buChar char="o"/>
              <a:defRPr/>
            </a:pPr>
            <a:r>
              <a:rPr lang="en-US" dirty="0" smtClean="0"/>
              <a:t>Get legal guidance when developing it</a:t>
            </a:r>
          </a:p>
          <a:p>
            <a:pPr marL="694944" lvl="2" indent="-347472" eaLnBrk="1" hangingPunct="1">
              <a:buFont typeface="Courier New"/>
              <a:buChar char="o"/>
              <a:defRPr/>
            </a:pPr>
            <a:r>
              <a:rPr lang="en-US" dirty="0" smtClean="0"/>
              <a:t>Train staff to use it</a:t>
            </a:r>
          </a:p>
          <a:p>
            <a:pPr marL="919163" lvl="2" indent="-457200" eaLnBrk="1" hangingPunct="1">
              <a:buFont typeface="Wingdings" charset="0"/>
              <a:buChar char="l"/>
              <a:defRPr/>
            </a:pPr>
            <a:endParaRPr lang="en-US" dirty="0" smtClean="0"/>
          </a:p>
          <a:p>
            <a:pPr marL="919163" lvl="2" indent="-457200" eaLnBrk="1" hangingPunct="1">
              <a:buFont typeface="Wingdings" charset="0"/>
              <a:buChar char="l"/>
              <a:defRPr/>
            </a:pPr>
            <a:endParaRPr lang="en-US" dirty="0"/>
          </a:p>
        </p:txBody>
      </p:sp>
      <p:pic>
        <p:nvPicPr>
          <p:cNvPr id="307204" name="Picture 4" descr="ess09_13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10-22</a:t>
            </a:r>
          </a:p>
        </p:txBody>
      </p:sp>
    </p:spTree>
    <p:extLst>
      <p:ext uri="{BB962C8B-B14F-4D97-AF65-F5344CB8AC3E}">
        <p14:creationId xmlns:p14="http://schemas.microsoft.com/office/powerpoint/2010/main" val="4055113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090563" name="Rectangle 3"/>
          <p:cNvSpPr>
            <a:spLocks noGrp="1" noChangeArrowheads="1"/>
          </p:cNvSpPr>
          <p:nvPr>
            <p:ph idx="1"/>
          </p:nvPr>
        </p:nvSpPr>
        <p:spPr>
          <a:xfrm>
            <a:off x="393192" y="1143000"/>
            <a:ext cx="4981575" cy="4914900"/>
          </a:xfrm>
        </p:spPr>
        <p:txBody>
          <a:bodyPr/>
          <a:lstStyle/>
          <a:p>
            <a:pPr marL="0" indent="0" eaLnBrk="1" hangingPunct="1">
              <a:defRPr/>
            </a:pPr>
            <a:r>
              <a:rPr lang="en-US" dirty="0" smtClean="0"/>
              <a:t>The foodborne </a:t>
            </a:r>
            <a:r>
              <a:rPr lang="en-US" dirty="0"/>
              <a:t>illness incident report </a:t>
            </a:r>
            <a:r>
              <a:rPr lang="en-US" dirty="0" smtClean="0"/>
              <a:t>form should document the following:</a:t>
            </a:r>
          </a:p>
          <a:p>
            <a:pPr marL="347472" lvl="1" eaLnBrk="1" hangingPunct="1">
              <a:defRPr/>
            </a:pPr>
            <a:r>
              <a:rPr lang="en-US" dirty="0" smtClean="0"/>
              <a:t>What and when the customer ate at the operation</a:t>
            </a:r>
          </a:p>
          <a:p>
            <a:pPr marL="347472" lvl="1" eaLnBrk="1" hangingPunct="1">
              <a:defRPr/>
            </a:pPr>
            <a:r>
              <a:rPr lang="en-US" dirty="0" smtClean="0"/>
              <a:t>When the customer first got sick, what the symptoms where, and how long they were experienced</a:t>
            </a:r>
          </a:p>
          <a:p>
            <a:pPr marL="347472" lvl="1" eaLnBrk="1" hangingPunct="1">
              <a:defRPr/>
            </a:pPr>
            <a:r>
              <a:rPr lang="en-US" dirty="0" smtClean="0"/>
              <a:t>When and where the customer sought medical attention</a:t>
            </a:r>
          </a:p>
          <a:p>
            <a:pPr marL="347472" lvl="1" eaLnBrk="1" hangingPunct="1">
              <a:defRPr/>
            </a:pPr>
            <a:r>
              <a:rPr lang="en-US" dirty="0" smtClean="0"/>
              <a:t>What other food was eaten by the customer</a:t>
            </a:r>
          </a:p>
          <a:p>
            <a:pPr marL="919163" lvl="2" indent="-457200" eaLnBrk="1" hangingPunct="1">
              <a:buFont typeface="Wingdings" charset="0"/>
              <a:buChar char="l"/>
              <a:defRPr/>
            </a:pPr>
            <a:endParaRPr lang="en-US" dirty="0"/>
          </a:p>
        </p:txBody>
      </p:sp>
      <p:pic>
        <p:nvPicPr>
          <p:cNvPr id="308228" name="Picture 4" descr="ess09_13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10-23</a:t>
            </a:r>
          </a:p>
        </p:txBody>
      </p:sp>
    </p:spTree>
    <p:extLst>
      <p:ext uri="{BB962C8B-B14F-4D97-AF65-F5344CB8AC3E}">
        <p14:creationId xmlns:p14="http://schemas.microsoft.com/office/powerpoint/2010/main" val="570841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090563" name="Rectangle 3"/>
          <p:cNvSpPr>
            <a:spLocks noGrp="1" noChangeArrowheads="1"/>
          </p:cNvSpPr>
          <p:nvPr>
            <p:ph idx="1"/>
          </p:nvPr>
        </p:nvSpPr>
        <p:spPr>
          <a:xfrm>
            <a:off x="393192" y="1143000"/>
            <a:ext cx="4981575" cy="4914900"/>
          </a:xfrm>
        </p:spPr>
        <p:txBody>
          <a:bodyPr/>
          <a:lstStyle/>
          <a:p>
            <a:pPr marL="0" indent="0" eaLnBrk="1" hangingPunct="1">
              <a:defRPr/>
            </a:pPr>
            <a:r>
              <a:rPr lang="en-US" dirty="0" smtClean="0"/>
              <a:t>When responding to a crisis:</a:t>
            </a:r>
            <a:endParaRPr lang="en-US" dirty="0"/>
          </a:p>
          <a:p>
            <a:pPr marL="347472" lvl="1" indent="-347472" eaLnBrk="1" hangingPunct="1">
              <a:defRPr/>
            </a:pPr>
            <a:r>
              <a:rPr lang="en-US" dirty="0" smtClean="0"/>
              <a:t>Work with the media</a:t>
            </a:r>
            <a:endParaRPr lang="en-US" dirty="0"/>
          </a:p>
          <a:p>
            <a:pPr marL="347472" lvl="1" indent="-347472" eaLnBrk="1" hangingPunct="1">
              <a:defRPr/>
            </a:pPr>
            <a:r>
              <a:rPr lang="en-US" dirty="0" smtClean="0"/>
              <a:t>Communicate directly with your key audiences (customers, stockholders, the community)</a:t>
            </a:r>
            <a:endParaRPr lang="en-US" dirty="0"/>
          </a:p>
          <a:p>
            <a:pPr marL="347472" lvl="1" indent="-347472" eaLnBrk="1" hangingPunct="1">
              <a:defRPr/>
            </a:pPr>
            <a:r>
              <a:rPr lang="en-US" dirty="0" smtClean="0"/>
              <a:t>Fix the problem and then communicate what you have done</a:t>
            </a:r>
            <a:endParaRPr lang="en-US" dirty="0"/>
          </a:p>
        </p:txBody>
      </p:sp>
      <p:sp>
        <p:nvSpPr>
          <p:cNvPr id="5427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10-24</a:t>
            </a:r>
          </a:p>
        </p:txBody>
      </p:sp>
    </p:spTree>
    <p:extLst>
      <p:ext uri="{BB962C8B-B14F-4D97-AF65-F5344CB8AC3E}">
        <p14:creationId xmlns:p14="http://schemas.microsoft.com/office/powerpoint/2010/main" val="3955623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684483" name="Rectangle 3"/>
          <p:cNvSpPr>
            <a:spLocks noGrp="1" noChangeArrowheads="1"/>
          </p:cNvSpPr>
          <p:nvPr>
            <p:ph idx="1"/>
          </p:nvPr>
        </p:nvSpPr>
        <p:spPr>
          <a:xfrm>
            <a:off x="393192" y="1143000"/>
            <a:ext cx="4981575" cy="4914900"/>
          </a:xfrm>
        </p:spPr>
        <p:txBody>
          <a:bodyPr/>
          <a:lstStyle/>
          <a:p>
            <a:pPr marL="0" indent="0" eaLnBrk="1" hangingPunct="1">
              <a:lnSpc>
                <a:spcPct val="80000"/>
              </a:lnSpc>
              <a:defRPr/>
            </a:pPr>
            <a:r>
              <a:rPr lang="en-US" dirty="0"/>
              <a:t>When responding to a foodborne- </a:t>
            </a:r>
            <a:r>
              <a:rPr lang="en-US" dirty="0" smtClean="0"/>
              <a:t>illness </a:t>
            </a:r>
            <a:r>
              <a:rPr lang="en-US" dirty="0"/>
              <a:t>outbreak:</a:t>
            </a:r>
          </a:p>
          <a:p>
            <a:pPr marL="347472" lvl="1" indent="-347472" eaLnBrk="1" hangingPunct="1">
              <a:lnSpc>
                <a:spcPct val="80000"/>
              </a:lnSpc>
              <a:defRPr/>
            </a:pPr>
            <a:r>
              <a:rPr lang="en-US" dirty="0"/>
              <a:t>Take the complaint seriously and express concern</a:t>
            </a:r>
          </a:p>
          <a:p>
            <a:pPr marL="347472" lvl="1" indent="-347472" eaLnBrk="1" hangingPunct="1">
              <a:lnSpc>
                <a:spcPct val="80000"/>
              </a:lnSpc>
              <a:defRPr/>
            </a:pPr>
            <a:r>
              <a:rPr lang="en-US" dirty="0"/>
              <a:t>Complete an incident report form</a:t>
            </a:r>
          </a:p>
          <a:p>
            <a:pPr marL="347472" lvl="1" indent="-347472" eaLnBrk="1" hangingPunct="1">
              <a:lnSpc>
                <a:spcPct val="80000"/>
              </a:lnSpc>
              <a:defRPr/>
            </a:pPr>
            <a:r>
              <a:rPr lang="en-US" dirty="0"/>
              <a:t>Contact your crisis-management team and the local health department</a:t>
            </a:r>
          </a:p>
          <a:p>
            <a:pPr marL="347472" lvl="1" indent="-347472" eaLnBrk="1" hangingPunct="1">
              <a:lnSpc>
                <a:spcPct val="80000"/>
              </a:lnSpc>
              <a:defRPr/>
            </a:pPr>
            <a:r>
              <a:rPr lang="en-US" dirty="0"/>
              <a:t>Follow your crisis-communication plan</a:t>
            </a:r>
          </a:p>
        </p:txBody>
      </p:sp>
      <p:pic>
        <p:nvPicPr>
          <p:cNvPr id="310276" name="Picture 4" descr="ess09_1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12900"/>
            <a:ext cx="255111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10-25</a:t>
            </a:r>
          </a:p>
        </p:txBody>
      </p:sp>
    </p:spTree>
    <p:extLst>
      <p:ext uri="{BB962C8B-B14F-4D97-AF65-F5344CB8AC3E}">
        <p14:creationId xmlns:p14="http://schemas.microsoft.com/office/powerpoint/2010/main" val="2321329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3759200" y="1462088"/>
            <a:ext cx="5245100"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Take the complaint seriously and express concern</a:t>
            </a:r>
            <a:endParaRPr lang="en-US" sz="2200" dirty="0">
              <a:solidFill>
                <a:srgbClr val="000000"/>
              </a:solidFill>
            </a:endParaRP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Don’t admit responsibility</a:t>
            </a: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Ask for general contact information</a:t>
            </a: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Complete the foodborne-illness incident report form</a:t>
            </a:r>
          </a:p>
        </p:txBody>
      </p:sp>
      <p:sp>
        <p:nvSpPr>
          <p:cNvPr id="56323" name="Rectangle 5"/>
          <p:cNvSpPr>
            <a:spLocks noChangeArrowheads="1"/>
          </p:cNvSpPr>
          <p:nvPr/>
        </p:nvSpPr>
        <p:spPr bwMode="auto">
          <a:xfrm>
            <a:off x="276225" y="1463675"/>
            <a:ext cx="3632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defRPr/>
            </a:pPr>
            <a:r>
              <a:rPr lang="en-US" sz="2200" dirty="0">
                <a:solidFill>
                  <a:srgbClr val="231F20"/>
                </a:solidFill>
                <a:ea typeface="ＭＳ Ｐゴシック" charset="0"/>
              </a:rPr>
              <a:t>A customer calls to report a foodborne illness</a:t>
            </a:r>
          </a:p>
        </p:txBody>
      </p:sp>
      <p:sp>
        <p:nvSpPr>
          <p:cNvPr id="5632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10-26</a:t>
            </a:r>
          </a:p>
        </p:txBody>
      </p:sp>
      <p:sp>
        <p:nvSpPr>
          <p:cNvPr id="1543177" name="Rectangle 9"/>
          <p:cNvSpPr>
            <a:spLocks noGrp="1" noChangeArrowheads="1"/>
          </p:cNvSpPr>
          <p:nvPr>
            <p:ph type="title"/>
          </p:nvPr>
        </p:nvSpPr>
        <p:spPr>
          <a:xfrm>
            <a:off x="228600" y="160338"/>
            <a:ext cx="8307388" cy="519112"/>
          </a:xfrm>
        </p:spPr>
        <p:txBody>
          <a:bodyPr/>
          <a:lstStyle/>
          <a:p>
            <a:pPr eaLnBrk="1" hangingPunct="1">
              <a:defRPr/>
            </a:pPr>
            <a:r>
              <a:rPr lang="en-US" dirty="0"/>
              <a:t>Responding to a Foodborne-Illness Outbreak</a:t>
            </a:r>
          </a:p>
        </p:txBody>
      </p:sp>
      <p:sp>
        <p:nvSpPr>
          <p:cNvPr id="56326" name="Rectangle 10"/>
          <p:cNvSpPr>
            <a:spLocks noChangeArrowheads="1"/>
          </p:cNvSpPr>
          <p:nvPr/>
        </p:nvSpPr>
        <p:spPr bwMode="auto">
          <a:xfrm>
            <a:off x="431800" y="90805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0"/>
              </a:spcBef>
              <a:spcAft>
                <a:spcPct val="0"/>
              </a:spcAft>
              <a:defRPr/>
            </a:pPr>
            <a:r>
              <a:rPr lang="en-US" sz="2400" b="1" dirty="0">
                <a:solidFill>
                  <a:srgbClr val="009DDC"/>
                </a:solidFill>
                <a:ea typeface="ＭＳ Ｐゴシック" pitchFamily="34" charset="-128"/>
                <a:cs typeface="Times New Roman" pitchFamily="18" charset="0"/>
              </a:rPr>
              <a:t>If: 			</a:t>
            </a:r>
            <a:r>
              <a:rPr lang="en-US" sz="2400" b="1" dirty="0">
                <a:solidFill>
                  <a:srgbClr val="009DDC"/>
                </a:solidFill>
                <a:ea typeface="ＭＳ Ｐゴシック" pitchFamily="34" charset="-128"/>
                <a:cs typeface="Times New Roman" pitchFamily="18" charset="0"/>
              </a:rPr>
              <a:t>     </a:t>
            </a:r>
            <a:r>
              <a:rPr lang="en-US" sz="2400" b="1" dirty="0">
                <a:solidFill>
                  <a:srgbClr val="009DDC"/>
                </a:solidFill>
                <a:ea typeface="ＭＳ Ｐゴシック" pitchFamily="34" charset="-128"/>
                <a:cs typeface="Times New Roman" pitchFamily="18" charset="0"/>
              </a:rPr>
              <a:t>Then: </a:t>
            </a:r>
          </a:p>
        </p:txBody>
      </p:sp>
    </p:spTree>
    <p:extLst>
      <p:ext uri="{BB962C8B-B14F-4D97-AF65-F5344CB8AC3E}">
        <p14:creationId xmlns:p14="http://schemas.microsoft.com/office/powerpoint/2010/main" val="2307647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3759200" y="1462088"/>
            <a:ext cx="5245100" cy="356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ea typeface="ＭＳ Ｐゴシック" pitchFamily="34" charset="-128"/>
                <a:cs typeface="Times New Roman" pitchFamily="18" charset="0"/>
              </a:rPr>
              <a:t>Contact the crisis-management team</a:t>
            </a:r>
          </a:p>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ea typeface="ＭＳ Ｐゴシック" pitchFamily="34" charset="-128"/>
                <a:cs typeface="Times New Roman" pitchFamily="18" charset="0"/>
              </a:rPr>
              <a:t>Identify common food items to determine the potential source of the complaint</a:t>
            </a:r>
          </a:p>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ea typeface="ＭＳ Ｐゴシック" pitchFamily="34" charset="-128"/>
                <a:cs typeface="Times New Roman" pitchFamily="18" charset="0"/>
              </a:rPr>
              <a:t>Contact the regulatory authority to assist with the investigation if an outbreak is suspected</a:t>
            </a:r>
          </a:p>
        </p:txBody>
      </p:sp>
      <p:sp>
        <p:nvSpPr>
          <p:cNvPr id="57347" name="Rectangle 5"/>
          <p:cNvSpPr>
            <a:spLocks noChangeArrowheads="1"/>
          </p:cNvSpPr>
          <p:nvPr/>
        </p:nvSpPr>
        <p:spPr bwMode="auto">
          <a:xfrm>
            <a:off x="276225" y="1463675"/>
            <a:ext cx="3632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defRPr/>
            </a:pPr>
            <a:r>
              <a:rPr lang="en-US" sz="2200" dirty="0">
                <a:solidFill>
                  <a:srgbClr val="231F20"/>
                </a:solidFill>
                <a:ea typeface="ＭＳ Ｐゴシック" charset="0"/>
              </a:rPr>
              <a:t>There are similar customer complaints of foodborne illness</a:t>
            </a:r>
          </a:p>
        </p:txBody>
      </p:sp>
      <p:sp>
        <p:nvSpPr>
          <p:cNvPr id="57348" name="Text Box 7"/>
          <p:cNvSpPr txBox="1">
            <a:spLocks noChangeArrowheads="1"/>
          </p:cNvSpPr>
          <p:nvPr/>
        </p:nvSpPr>
        <p:spPr bwMode="auto">
          <a:xfrm>
            <a:off x="0" y="6581775"/>
            <a:ext cx="571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10-27</a:t>
            </a:r>
          </a:p>
        </p:txBody>
      </p:sp>
      <p:sp>
        <p:nvSpPr>
          <p:cNvPr id="1543177" name="Rectangle 9"/>
          <p:cNvSpPr>
            <a:spLocks noGrp="1" noChangeArrowheads="1"/>
          </p:cNvSpPr>
          <p:nvPr>
            <p:ph type="title"/>
          </p:nvPr>
        </p:nvSpPr>
        <p:spPr>
          <a:xfrm>
            <a:off x="228600" y="160338"/>
            <a:ext cx="8307388" cy="519112"/>
          </a:xfrm>
        </p:spPr>
        <p:txBody>
          <a:bodyPr/>
          <a:lstStyle/>
          <a:p>
            <a:pPr eaLnBrk="1" hangingPunct="1">
              <a:defRPr/>
            </a:pPr>
            <a:r>
              <a:rPr lang="en-US" dirty="0"/>
              <a:t>Responding to a Foodborne-Illness Outbreak</a:t>
            </a:r>
          </a:p>
        </p:txBody>
      </p:sp>
      <p:sp>
        <p:nvSpPr>
          <p:cNvPr id="57350" name="Rectangle 10"/>
          <p:cNvSpPr>
            <a:spLocks noChangeArrowheads="1"/>
          </p:cNvSpPr>
          <p:nvPr/>
        </p:nvSpPr>
        <p:spPr bwMode="auto">
          <a:xfrm>
            <a:off x="431800" y="90805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0"/>
              </a:spcBef>
              <a:spcAft>
                <a:spcPct val="0"/>
              </a:spcAft>
              <a:defRPr/>
            </a:pPr>
            <a:r>
              <a:rPr lang="en-US" sz="2400" b="1" dirty="0">
                <a:solidFill>
                  <a:srgbClr val="009DDC"/>
                </a:solidFill>
                <a:ea typeface="ＭＳ Ｐゴシック" pitchFamily="34" charset="-128"/>
                <a:cs typeface="Times New Roman" pitchFamily="18" charset="0"/>
              </a:rPr>
              <a:t>If: 			</a:t>
            </a:r>
            <a:r>
              <a:rPr lang="en-US" sz="2400" b="1" dirty="0">
                <a:solidFill>
                  <a:srgbClr val="009DDC"/>
                </a:solidFill>
                <a:ea typeface="ＭＳ Ｐゴシック" pitchFamily="34" charset="-128"/>
                <a:cs typeface="Times New Roman" pitchFamily="18" charset="0"/>
              </a:rPr>
              <a:t>     </a:t>
            </a:r>
            <a:r>
              <a:rPr lang="en-US" sz="2400" b="1" dirty="0">
                <a:solidFill>
                  <a:srgbClr val="009DDC"/>
                </a:solidFill>
                <a:ea typeface="ＭＳ Ｐゴシック" pitchFamily="34" charset="-128"/>
                <a:cs typeface="Times New Roman" pitchFamily="18" charset="0"/>
              </a:rPr>
              <a:t>Then: </a:t>
            </a:r>
          </a:p>
        </p:txBody>
      </p:sp>
    </p:spTree>
    <p:extLst>
      <p:ext uri="{BB962C8B-B14F-4D97-AF65-F5344CB8AC3E}">
        <p14:creationId xmlns:p14="http://schemas.microsoft.com/office/powerpoint/2010/main" val="2978240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a:xfrm>
            <a:off x="228600" y="160338"/>
            <a:ext cx="8307388" cy="519112"/>
          </a:xfrm>
        </p:spPr>
        <p:txBody>
          <a:bodyPr/>
          <a:lstStyle/>
          <a:p>
            <a:pPr eaLnBrk="1" hangingPunct="1">
              <a:defRPr/>
            </a:pPr>
            <a:r>
              <a:rPr lang="en-US" dirty="0"/>
              <a:t>Responding to a Foodborne-Illness Outbreak</a:t>
            </a:r>
          </a:p>
        </p:txBody>
      </p:sp>
      <p:sp>
        <p:nvSpPr>
          <p:cNvPr id="58371" name="Rectangle 3"/>
          <p:cNvSpPr>
            <a:spLocks noChangeArrowheads="1"/>
          </p:cNvSpPr>
          <p:nvPr/>
        </p:nvSpPr>
        <p:spPr bwMode="auto">
          <a:xfrm>
            <a:off x="431800" y="90805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0"/>
              </a:spcBef>
              <a:spcAft>
                <a:spcPct val="0"/>
              </a:spcAft>
              <a:defRPr/>
            </a:pPr>
            <a:r>
              <a:rPr lang="en-US" sz="2400" b="1" dirty="0">
                <a:solidFill>
                  <a:srgbClr val="009DDC"/>
                </a:solidFill>
                <a:ea typeface="ＭＳ Ｐゴシック" pitchFamily="34" charset="-128"/>
                <a:cs typeface="Times New Roman" pitchFamily="18" charset="0"/>
              </a:rPr>
              <a:t>If: 			</a:t>
            </a:r>
            <a:r>
              <a:rPr lang="en-US" sz="2400" b="1" dirty="0">
                <a:solidFill>
                  <a:srgbClr val="009DDC"/>
                </a:solidFill>
                <a:ea typeface="ＭＳ Ｐゴシック" pitchFamily="34" charset="-128"/>
                <a:cs typeface="Times New Roman" pitchFamily="18" charset="0"/>
              </a:rPr>
              <a:t>     </a:t>
            </a:r>
            <a:r>
              <a:rPr lang="en-US" sz="2400" b="1" dirty="0">
                <a:solidFill>
                  <a:srgbClr val="009DDC"/>
                </a:solidFill>
                <a:ea typeface="ＭＳ Ｐゴシック" pitchFamily="34" charset="-128"/>
                <a:cs typeface="Times New Roman" pitchFamily="18" charset="0"/>
              </a:rPr>
              <a:t>Then: </a:t>
            </a:r>
          </a:p>
        </p:txBody>
      </p:sp>
      <p:sp>
        <p:nvSpPr>
          <p:cNvPr id="58372" name="Rectangle 4"/>
          <p:cNvSpPr>
            <a:spLocks noChangeArrowheads="1"/>
          </p:cNvSpPr>
          <p:nvPr/>
        </p:nvSpPr>
        <p:spPr bwMode="auto">
          <a:xfrm>
            <a:off x="3759200" y="1462088"/>
            <a:ext cx="5245100"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Set aside the suspected product and identify it to prevent further sale</a:t>
            </a:r>
            <a:endParaRPr lang="en-US" sz="2200" dirty="0">
              <a:solidFill>
                <a:srgbClr val="000000"/>
              </a:solidFill>
            </a:endParaRP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Label the product with a </a:t>
            </a:r>
            <a:r>
              <a:rPr lang="ja-JP" altLang="en-US" sz="2200">
                <a:solidFill>
                  <a:srgbClr val="000000"/>
                </a:solidFill>
                <a:cs typeface="Times New Roman" charset="0"/>
              </a:rPr>
              <a:t>“</a:t>
            </a:r>
            <a:r>
              <a:rPr lang="en-US" altLang="ja-JP" sz="2200" dirty="0">
                <a:solidFill>
                  <a:srgbClr val="000000"/>
                </a:solidFill>
                <a:cs typeface="Times New Roman" charset="0"/>
              </a:rPr>
              <a:t>Do Not Use</a:t>
            </a:r>
            <a:r>
              <a:rPr lang="ja-JP" altLang="en-US" sz="2200">
                <a:solidFill>
                  <a:srgbClr val="000000"/>
                </a:solidFill>
                <a:cs typeface="Times New Roman" charset="0"/>
              </a:rPr>
              <a:t>”</a:t>
            </a:r>
            <a:r>
              <a:rPr lang="en-US" altLang="ja-JP" sz="2200" dirty="0">
                <a:solidFill>
                  <a:srgbClr val="000000"/>
                </a:solidFill>
                <a:cs typeface="Times New Roman" charset="0"/>
              </a:rPr>
              <a:t> and </a:t>
            </a:r>
            <a:r>
              <a:rPr lang="ja-JP" altLang="en-US" sz="2200">
                <a:solidFill>
                  <a:srgbClr val="000000"/>
                </a:solidFill>
                <a:cs typeface="Times New Roman" charset="0"/>
              </a:rPr>
              <a:t>“</a:t>
            </a:r>
            <a:r>
              <a:rPr lang="en-US" altLang="ja-JP" sz="2200" dirty="0">
                <a:solidFill>
                  <a:srgbClr val="000000"/>
                </a:solidFill>
                <a:cs typeface="Times New Roman" charset="0"/>
              </a:rPr>
              <a:t>Do Not Discard</a:t>
            </a:r>
            <a:r>
              <a:rPr lang="ja-JP" altLang="en-US" sz="2200">
                <a:solidFill>
                  <a:srgbClr val="000000"/>
                </a:solidFill>
                <a:cs typeface="Times New Roman" charset="0"/>
              </a:rPr>
              <a:t>”</a:t>
            </a:r>
            <a:r>
              <a:rPr lang="en-US" altLang="ja-JP" sz="2200" dirty="0">
                <a:solidFill>
                  <a:srgbClr val="000000"/>
                </a:solidFill>
                <a:cs typeface="Times New Roman" charset="0"/>
              </a:rPr>
              <a:t> label</a:t>
            </a: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Log information about the product including a description, product date, and lot number </a:t>
            </a:r>
          </a:p>
          <a:p>
            <a:pPr marL="533400" lvl="1" indent="-419100" fontAlgn="base">
              <a:lnSpc>
                <a:spcPct val="90000"/>
              </a:lnSpc>
              <a:spcBef>
                <a:spcPct val="50000"/>
              </a:spcBef>
              <a:spcAft>
                <a:spcPct val="0"/>
              </a:spcAft>
              <a:buClr>
                <a:srgbClr val="0093D3"/>
              </a:buClr>
              <a:buSzPct val="75000"/>
              <a:buFont typeface="Wingdings" charset="0"/>
              <a:buChar char="l"/>
            </a:pPr>
            <a:r>
              <a:rPr lang="en-US" sz="2200" dirty="0">
                <a:solidFill>
                  <a:srgbClr val="000000"/>
                </a:solidFill>
                <a:cs typeface="Times New Roman" charset="0"/>
              </a:rPr>
              <a:t>If possible, obtain samples of the suspect food from the customer</a:t>
            </a:r>
          </a:p>
          <a:p>
            <a:pPr marL="533400" lvl="1" indent="-419100" fontAlgn="base">
              <a:lnSpc>
                <a:spcPct val="90000"/>
              </a:lnSpc>
              <a:spcBef>
                <a:spcPct val="50000"/>
              </a:spcBef>
              <a:spcAft>
                <a:spcPct val="0"/>
              </a:spcAft>
              <a:buClr>
                <a:srgbClr val="0093D3"/>
              </a:buClr>
              <a:buSzPct val="75000"/>
              <a:buFont typeface="Wingdings" charset="0"/>
              <a:buChar char="l"/>
            </a:pPr>
            <a:endParaRPr lang="en-US" sz="2200" dirty="0">
              <a:solidFill>
                <a:srgbClr val="000000"/>
              </a:solidFill>
              <a:cs typeface="Times New Roman" charset="0"/>
            </a:endParaRPr>
          </a:p>
        </p:txBody>
      </p:sp>
      <p:sp>
        <p:nvSpPr>
          <p:cNvPr id="58373" name="Rectangle 5"/>
          <p:cNvSpPr>
            <a:spLocks noChangeArrowheads="1"/>
          </p:cNvSpPr>
          <p:nvPr/>
        </p:nvSpPr>
        <p:spPr bwMode="auto">
          <a:xfrm>
            <a:off x="276225" y="1463675"/>
            <a:ext cx="3632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defRPr/>
            </a:pPr>
            <a:r>
              <a:rPr lang="en-US" sz="2200" dirty="0">
                <a:solidFill>
                  <a:srgbClr val="231F20"/>
                </a:solidFill>
                <a:ea typeface="ＭＳ Ｐゴシック" charset="0"/>
              </a:rPr>
              <a:t>The suspected food is still in the operation</a:t>
            </a:r>
          </a:p>
        </p:txBody>
      </p:sp>
      <p:sp>
        <p:nvSpPr>
          <p:cNvPr id="5837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10-28</a:t>
            </a:r>
          </a:p>
        </p:txBody>
      </p:sp>
    </p:spTree>
    <p:extLst>
      <p:ext uri="{BB962C8B-B14F-4D97-AF65-F5344CB8AC3E}">
        <p14:creationId xmlns:p14="http://schemas.microsoft.com/office/powerpoint/2010/main" val="2623315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a:xfrm>
            <a:off x="228600" y="160338"/>
            <a:ext cx="8307388" cy="519112"/>
          </a:xfrm>
        </p:spPr>
        <p:txBody>
          <a:bodyPr/>
          <a:lstStyle/>
          <a:p>
            <a:pPr eaLnBrk="1" hangingPunct="1">
              <a:defRPr/>
            </a:pPr>
            <a:r>
              <a:rPr lang="en-US" dirty="0"/>
              <a:t>Responding to a Foodborne-Illness Outbreak</a:t>
            </a:r>
          </a:p>
        </p:txBody>
      </p:sp>
      <p:sp>
        <p:nvSpPr>
          <p:cNvPr id="59395" name="Rectangle 3"/>
          <p:cNvSpPr>
            <a:spLocks noChangeArrowheads="1"/>
          </p:cNvSpPr>
          <p:nvPr/>
        </p:nvSpPr>
        <p:spPr bwMode="auto">
          <a:xfrm>
            <a:off x="431800" y="90805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0"/>
              </a:spcBef>
              <a:spcAft>
                <a:spcPct val="0"/>
              </a:spcAft>
              <a:defRPr/>
            </a:pPr>
            <a:r>
              <a:rPr lang="en-US" sz="2400" b="1" dirty="0">
                <a:solidFill>
                  <a:srgbClr val="009DDC"/>
                </a:solidFill>
                <a:ea typeface="ＭＳ Ｐゴシック" pitchFamily="34" charset="-128"/>
                <a:cs typeface="Times New Roman" pitchFamily="18" charset="0"/>
              </a:rPr>
              <a:t>If: 			</a:t>
            </a:r>
            <a:r>
              <a:rPr lang="en-US" sz="2400" b="1" dirty="0">
                <a:solidFill>
                  <a:srgbClr val="009DDC"/>
                </a:solidFill>
                <a:ea typeface="ＭＳ Ｐゴシック" pitchFamily="34" charset="-128"/>
                <a:cs typeface="Times New Roman" pitchFamily="18" charset="0"/>
              </a:rPr>
              <a:t>     </a:t>
            </a:r>
            <a:r>
              <a:rPr lang="en-US" sz="2400" b="1" dirty="0">
                <a:solidFill>
                  <a:srgbClr val="009DDC"/>
                </a:solidFill>
                <a:ea typeface="ＭＳ Ｐゴシック" pitchFamily="34" charset="-128"/>
                <a:cs typeface="Times New Roman" pitchFamily="18" charset="0"/>
              </a:rPr>
              <a:t>Then: </a:t>
            </a:r>
          </a:p>
        </p:txBody>
      </p:sp>
      <p:sp>
        <p:nvSpPr>
          <p:cNvPr id="284676" name="Rectangle 4"/>
          <p:cNvSpPr>
            <a:spLocks noChangeArrowheads="1"/>
          </p:cNvSpPr>
          <p:nvPr/>
        </p:nvSpPr>
        <p:spPr bwMode="auto">
          <a:xfrm>
            <a:off x="3759200" y="1462088"/>
            <a:ext cx="5245100" cy="230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cs typeface="Times New Roman" pitchFamily="18" charset="0"/>
              </a:rPr>
              <a:t>Maintain a list of food handlers scheduled at the time of the suspected contamination</a:t>
            </a:r>
          </a:p>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cs typeface="Times New Roman" pitchFamily="18" charset="0"/>
              </a:rPr>
              <a:t>Interview them about their health status</a:t>
            </a:r>
            <a:endParaRPr lang="en-US" sz="2200" dirty="0">
              <a:solidFill>
                <a:srgbClr val="000000"/>
              </a:solidFill>
            </a:endParaRPr>
          </a:p>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cs typeface="Times New Roman" pitchFamily="18" charset="0"/>
              </a:rPr>
              <a:t>Exclude the suspected staff member from the operation following requirements</a:t>
            </a:r>
          </a:p>
          <a:p>
            <a:pPr marL="114300" lvl="1" fontAlgn="base">
              <a:lnSpc>
                <a:spcPct val="90000"/>
              </a:lnSpc>
              <a:spcBef>
                <a:spcPct val="50000"/>
              </a:spcBef>
              <a:spcAft>
                <a:spcPct val="0"/>
              </a:spcAft>
              <a:buClr>
                <a:srgbClr val="0093D3"/>
              </a:buClr>
              <a:buSzPct val="75000"/>
              <a:defRPr/>
            </a:pPr>
            <a:endParaRPr lang="en-US" sz="2200" dirty="0">
              <a:solidFill>
                <a:srgbClr val="000000"/>
              </a:solidFill>
              <a:cs typeface="Times New Roman" pitchFamily="18" charset="0"/>
            </a:endParaRPr>
          </a:p>
          <a:p>
            <a:pPr marL="533400" lvl="1" indent="-419100" fontAlgn="base">
              <a:lnSpc>
                <a:spcPct val="90000"/>
              </a:lnSpc>
              <a:spcBef>
                <a:spcPct val="50000"/>
              </a:spcBef>
              <a:spcAft>
                <a:spcPct val="0"/>
              </a:spcAft>
              <a:buClr>
                <a:srgbClr val="0093D3"/>
              </a:buClr>
              <a:buSzPct val="75000"/>
              <a:buFont typeface="Wingdings" pitchFamily="2" charset="2"/>
              <a:buChar char="l"/>
              <a:defRPr/>
            </a:pPr>
            <a:endParaRPr lang="en-US" sz="2200" dirty="0">
              <a:solidFill>
                <a:srgbClr val="000000"/>
              </a:solidFill>
              <a:cs typeface="Times New Roman" pitchFamily="18" charset="0"/>
            </a:endParaRPr>
          </a:p>
        </p:txBody>
      </p:sp>
      <p:sp>
        <p:nvSpPr>
          <p:cNvPr id="59397" name="Rectangle 5"/>
          <p:cNvSpPr>
            <a:spLocks noChangeArrowheads="1"/>
          </p:cNvSpPr>
          <p:nvPr/>
        </p:nvSpPr>
        <p:spPr bwMode="auto">
          <a:xfrm>
            <a:off x="276225" y="1463675"/>
            <a:ext cx="3632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defRPr/>
            </a:pPr>
            <a:r>
              <a:rPr lang="en-US" sz="2200" dirty="0">
                <a:solidFill>
                  <a:srgbClr val="231F20"/>
                </a:solidFill>
                <a:ea typeface="ＭＳ Ｐゴシック" charset="0"/>
              </a:rPr>
              <a:t>The suspected outbreak is caused by a sick staff member</a:t>
            </a:r>
          </a:p>
        </p:txBody>
      </p:sp>
      <p:sp>
        <p:nvSpPr>
          <p:cNvPr id="5939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10-29</a:t>
            </a:r>
          </a:p>
        </p:txBody>
      </p:sp>
    </p:spTree>
    <p:extLst>
      <p:ext uri="{BB962C8B-B14F-4D97-AF65-F5344CB8AC3E}">
        <p14:creationId xmlns:p14="http://schemas.microsoft.com/office/powerpoint/2010/main" val="1906983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a:xfrm>
            <a:off x="228600" y="160338"/>
            <a:ext cx="8307388" cy="519112"/>
          </a:xfrm>
        </p:spPr>
        <p:txBody>
          <a:bodyPr/>
          <a:lstStyle/>
          <a:p>
            <a:pPr eaLnBrk="1" hangingPunct="1">
              <a:defRPr/>
            </a:pPr>
            <a:r>
              <a:rPr lang="en-US" dirty="0"/>
              <a:t>Responding to a Foodborne-Illness Outbreak</a:t>
            </a:r>
          </a:p>
        </p:txBody>
      </p:sp>
      <p:sp>
        <p:nvSpPr>
          <p:cNvPr id="60419" name="Rectangle 3"/>
          <p:cNvSpPr>
            <a:spLocks noChangeArrowheads="1"/>
          </p:cNvSpPr>
          <p:nvPr/>
        </p:nvSpPr>
        <p:spPr bwMode="auto">
          <a:xfrm>
            <a:off x="431800" y="90805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fontAlgn="base" hangingPunct="0">
              <a:spcBef>
                <a:spcPct val="0"/>
              </a:spcBef>
              <a:spcAft>
                <a:spcPct val="0"/>
              </a:spcAft>
              <a:defRPr/>
            </a:pPr>
            <a:r>
              <a:rPr lang="en-US" sz="2400" b="1" dirty="0">
                <a:solidFill>
                  <a:srgbClr val="009DDC"/>
                </a:solidFill>
                <a:ea typeface="ＭＳ Ｐゴシック" pitchFamily="34" charset="-128"/>
                <a:cs typeface="Times New Roman" pitchFamily="18" charset="0"/>
              </a:rPr>
              <a:t>If: 			</a:t>
            </a:r>
            <a:r>
              <a:rPr lang="en-US" sz="2400" b="1" dirty="0">
                <a:solidFill>
                  <a:srgbClr val="009DDC"/>
                </a:solidFill>
                <a:ea typeface="ＭＳ Ｐゴシック" pitchFamily="34" charset="-128"/>
                <a:cs typeface="Times New Roman" pitchFamily="18" charset="0"/>
              </a:rPr>
              <a:t>     </a:t>
            </a:r>
            <a:r>
              <a:rPr lang="en-US" sz="2400" b="1" dirty="0">
                <a:solidFill>
                  <a:srgbClr val="009DDC"/>
                </a:solidFill>
                <a:ea typeface="ＭＳ Ｐゴシック" pitchFamily="34" charset="-128"/>
                <a:cs typeface="Times New Roman" pitchFamily="18" charset="0"/>
              </a:rPr>
              <a:t>Then: </a:t>
            </a:r>
          </a:p>
        </p:txBody>
      </p:sp>
      <p:sp>
        <p:nvSpPr>
          <p:cNvPr id="60420" name="Rectangle 4"/>
          <p:cNvSpPr>
            <a:spLocks noChangeArrowheads="1"/>
          </p:cNvSpPr>
          <p:nvPr/>
        </p:nvSpPr>
        <p:spPr bwMode="auto">
          <a:xfrm>
            <a:off x="3759200" y="1462088"/>
            <a:ext cx="52451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ea typeface="ＭＳ Ｐゴシック" pitchFamily="34" charset="-128"/>
                <a:cs typeface="Times New Roman" pitchFamily="18" charset="0"/>
              </a:rPr>
              <a:t>Cooperate with the regulatory authority to resolve the crisis</a:t>
            </a:r>
          </a:p>
          <a:p>
            <a:pPr marL="533400" lvl="1" indent="-419100" fontAlgn="base">
              <a:lnSpc>
                <a:spcPct val="90000"/>
              </a:lnSpc>
              <a:spcBef>
                <a:spcPct val="50000"/>
              </a:spcBef>
              <a:spcAft>
                <a:spcPct val="0"/>
              </a:spcAft>
              <a:buClr>
                <a:srgbClr val="0093D3"/>
              </a:buClr>
              <a:buSzPct val="75000"/>
              <a:buFont typeface="Wingdings" pitchFamily="2" charset="2"/>
              <a:buChar char="l"/>
              <a:defRPr/>
            </a:pPr>
            <a:r>
              <a:rPr lang="en-US" sz="2200" dirty="0">
                <a:solidFill>
                  <a:srgbClr val="000000"/>
                </a:solidFill>
                <a:ea typeface="ＭＳ Ｐゴシック" pitchFamily="34" charset="-128"/>
                <a:cs typeface="Times New Roman" pitchFamily="18" charset="0"/>
              </a:rPr>
              <a:t>Provide appropriate documentation including temperature logs, HACCP documents, staff files, etc.</a:t>
            </a:r>
          </a:p>
          <a:p>
            <a:pPr marL="533400" lvl="1" indent="-419100" fontAlgn="base">
              <a:lnSpc>
                <a:spcPct val="90000"/>
              </a:lnSpc>
              <a:spcBef>
                <a:spcPct val="50000"/>
              </a:spcBef>
              <a:spcAft>
                <a:spcPct val="0"/>
              </a:spcAft>
              <a:buClr>
                <a:srgbClr val="0093D3"/>
              </a:buClr>
              <a:buSzPct val="75000"/>
              <a:buFont typeface="Wingdings" pitchFamily="2" charset="2"/>
              <a:buNone/>
              <a:defRPr/>
            </a:pPr>
            <a:endParaRPr lang="en-US" sz="2200" dirty="0">
              <a:solidFill>
                <a:srgbClr val="000000"/>
              </a:solidFill>
              <a:ea typeface="ＭＳ Ｐゴシック" pitchFamily="34" charset="-128"/>
              <a:cs typeface="Times New Roman" pitchFamily="18" charset="0"/>
            </a:endParaRPr>
          </a:p>
          <a:p>
            <a:pPr marL="533400" lvl="1" indent="-419100" fontAlgn="base">
              <a:lnSpc>
                <a:spcPct val="90000"/>
              </a:lnSpc>
              <a:spcBef>
                <a:spcPct val="50000"/>
              </a:spcBef>
              <a:spcAft>
                <a:spcPct val="0"/>
              </a:spcAft>
              <a:buClr>
                <a:srgbClr val="0093D3"/>
              </a:buClr>
              <a:buSzPct val="75000"/>
              <a:buFont typeface="Wingdings" pitchFamily="2" charset="2"/>
              <a:buNone/>
              <a:defRPr/>
            </a:pPr>
            <a:endParaRPr lang="en-US" sz="2200" dirty="0">
              <a:solidFill>
                <a:srgbClr val="000000"/>
              </a:solidFill>
              <a:ea typeface="ＭＳ Ｐゴシック" pitchFamily="34" charset="-128"/>
              <a:cs typeface="Times New Roman" pitchFamily="18" charset="0"/>
            </a:endParaRPr>
          </a:p>
        </p:txBody>
      </p:sp>
      <p:sp>
        <p:nvSpPr>
          <p:cNvPr id="60421" name="Rectangle 5"/>
          <p:cNvSpPr>
            <a:spLocks noChangeArrowheads="1"/>
          </p:cNvSpPr>
          <p:nvPr/>
        </p:nvSpPr>
        <p:spPr bwMode="auto">
          <a:xfrm>
            <a:off x="276225" y="1463674"/>
            <a:ext cx="36322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33400" lvl="1" indent="-419100" fontAlgn="base">
              <a:lnSpc>
                <a:spcPct val="90000"/>
              </a:lnSpc>
              <a:spcBef>
                <a:spcPct val="50000"/>
              </a:spcBef>
              <a:spcAft>
                <a:spcPct val="0"/>
              </a:spcAft>
              <a:buClr>
                <a:srgbClr val="0093D3"/>
              </a:buClr>
              <a:buSzPct val="75000"/>
              <a:buFont typeface="Wingdings" charset="0"/>
              <a:buChar char="l"/>
              <a:defRPr/>
            </a:pPr>
            <a:r>
              <a:rPr lang="en-US" sz="2200" dirty="0">
                <a:solidFill>
                  <a:srgbClr val="231F20"/>
                </a:solidFill>
                <a:ea typeface="ＭＳ Ｐゴシック" charset="0"/>
              </a:rPr>
              <a:t>The regulatory authority confirms your operation is the source of the outbreak</a:t>
            </a:r>
          </a:p>
        </p:txBody>
      </p:sp>
      <p:sp>
        <p:nvSpPr>
          <p:cNvPr id="60422"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10-30</a:t>
            </a:r>
          </a:p>
        </p:txBody>
      </p:sp>
    </p:spTree>
    <p:extLst>
      <p:ext uri="{BB962C8B-B14F-4D97-AF65-F5344CB8AC3E}">
        <p14:creationId xmlns:p14="http://schemas.microsoft.com/office/powerpoint/2010/main" val="27630365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a:xfrm>
            <a:off x="228600" y="160338"/>
            <a:ext cx="8307388" cy="519112"/>
          </a:xfrm>
        </p:spPr>
        <p:txBody>
          <a:bodyPr/>
          <a:lstStyle/>
          <a:p>
            <a:pPr eaLnBrk="1" hangingPunct="1">
              <a:defRPr/>
            </a:pPr>
            <a:r>
              <a:rPr lang="en-US" dirty="0"/>
              <a:t>Crisis Management</a:t>
            </a:r>
          </a:p>
        </p:txBody>
      </p:sp>
      <p:sp>
        <p:nvSpPr>
          <p:cNvPr id="1094659" name="Rectangle 3"/>
          <p:cNvSpPr>
            <a:spLocks noGrp="1" noChangeArrowheads="1"/>
          </p:cNvSpPr>
          <p:nvPr>
            <p:ph idx="1"/>
          </p:nvPr>
        </p:nvSpPr>
        <p:spPr>
          <a:xfrm>
            <a:off x="393192" y="1143000"/>
            <a:ext cx="8307388" cy="4983163"/>
          </a:xfrm>
        </p:spPr>
        <p:txBody>
          <a:bodyPr/>
          <a:lstStyle/>
          <a:p>
            <a:pPr marL="0" indent="0" eaLnBrk="1" hangingPunct="1">
              <a:lnSpc>
                <a:spcPct val="80000"/>
              </a:lnSpc>
              <a:defRPr/>
            </a:pPr>
            <a:r>
              <a:rPr lang="en-US" dirty="0"/>
              <a:t>To recover from a foodborne-Illness outbreak:</a:t>
            </a:r>
          </a:p>
          <a:p>
            <a:pPr marL="347472" lvl="1" indent="-347472" eaLnBrk="1" hangingPunct="1">
              <a:lnSpc>
                <a:spcPct val="80000"/>
              </a:lnSpc>
              <a:defRPr/>
            </a:pPr>
            <a:r>
              <a:rPr lang="en-US" dirty="0"/>
              <a:t>Investigate to find the cause of the outbreak</a:t>
            </a:r>
          </a:p>
          <a:p>
            <a:pPr marL="347472" lvl="1" indent="-347472" eaLnBrk="1" hangingPunct="1">
              <a:lnSpc>
                <a:spcPct val="80000"/>
              </a:lnSpc>
              <a:defRPr/>
            </a:pPr>
            <a:r>
              <a:rPr lang="en-US" dirty="0" smtClean="0"/>
              <a:t>Work </a:t>
            </a:r>
            <a:r>
              <a:rPr lang="en-US" dirty="0"/>
              <a:t>with the regulatory authority to resolve issues</a:t>
            </a:r>
          </a:p>
          <a:p>
            <a:pPr marL="347472" lvl="1" indent="-347472" eaLnBrk="1" hangingPunct="1">
              <a:defRPr/>
            </a:pPr>
            <a:r>
              <a:rPr lang="en-US" dirty="0"/>
              <a:t>Throw out all suspected food</a:t>
            </a:r>
          </a:p>
          <a:p>
            <a:pPr marL="347472" lvl="1" indent="-347472" eaLnBrk="1" hangingPunct="1">
              <a:defRPr/>
            </a:pPr>
            <a:r>
              <a:rPr lang="en-US" dirty="0" smtClean="0"/>
              <a:t>Clean </a:t>
            </a:r>
            <a:r>
              <a:rPr lang="en-US" dirty="0"/>
              <a:t>and sanitize all areas of the operation </a:t>
            </a:r>
            <a:endParaRPr lang="en-US" dirty="0" smtClean="0"/>
          </a:p>
          <a:p>
            <a:pPr marL="347472" lvl="1" indent="-347472" eaLnBrk="1" hangingPunct="1">
              <a:defRPr/>
            </a:pPr>
            <a:r>
              <a:rPr lang="en-US" dirty="0" smtClean="0"/>
              <a:t>Establish </a:t>
            </a:r>
            <a:r>
              <a:rPr lang="en-US" dirty="0"/>
              <a:t>new procedures or revise existing ones based on the </a:t>
            </a:r>
            <a:r>
              <a:rPr lang="en-US" dirty="0" smtClean="0"/>
              <a:t/>
            </a:r>
            <a:br>
              <a:rPr lang="en-US" dirty="0" smtClean="0"/>
            </a:br>
            <a:r>
              <a:rPr lang="en-US" dirty="0" smtClean="0"/>
              <a:t>investigation </a:t>
            </a:r>
            <a:r>
              <a:rPr lang="en-US" dirty="0"/>
              <a:t>results</a:t>
            </a:r>
          </a:p>
          <a:p>
            <a:pPr marL="347472" lvl="1" indent="-347472" eaLnBrk="1" hangingPunct="1">
              <a:defRPr/>
            </a:pPr>
            <a:r>
              <a:rPr lang="en-US" dirty="0"/>
              <a:t>Develop a plan to reassure customers that the food served in your operation is safe</a:t>
            </a:r>
          </a:p>
        </p:txBody>
      </p:sp>
      <p:sp>
        <p:nvSpPr>
          <p:cNvPr id="6144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10-31</a:t>
            </a:r>
          </a:p>
        </p:txBody>
      </p:sp>
    </p:spTree>
    <p:extLst>
      <p:ext uri="{BB962C8B-B14F-4D97-AF65-F5344CB8AC3E}">
        <p14:creationId xmlns:p14="http://schemas.microsoft.com/office/powerpoint/2010/main" val="83916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
        <p:nvSpPr>
          <p:cNvPr id="193540" name="Rectangle 9"/>
          <p:cNvSpPr>
            <a:spLocks noGrp="1" noChangeArrowheads="1"/>
          </p:cNvSpPr>
          <p:nvPr>
            <p:ph type="title"/>
          </p:nvPr>
        </p:nvSpPr>
        <p:spPr>
          <a:xfrm>
            <a:off x="393700" y="158750"/>
            <a:ext cx="8240713" cy="523875"/>
          </a:xfrm>
        </p:spPr>
        <p:txBody>
          <a:bodyPr/>
          <a:lstStyle/>
          <a:p>
            <a:pPr eaLnBrk="1" hangingPunct="1">
              <a:defRPr/>
            </a:pPr>
            <a:r>
              <a:rPr lang="en-US" dirty="0">
                <a:cs typeface="+mj-cs"/>
              </a:rPr>
              <a:t>Holding Food Without Temperature Control</a:t>
            </a:r>
          </a:p>
        </p:txBody>
      </p:sp>
      <p:sp>
        <p:nvSpPr>
          <p:cNvPr id="193541" name="Rectangle 11"/>
          <p:cNvSpPr>
            <a:spLocks noGrp="1" noChangeArrowheads="1"/>
          </p:cNvSpPr>
          <p:nvPr>
            <p:ph idx="1"/>
          </p:nvPr>
        </p:nvSpPr>
        <p:spPr>
          <a:xfrm>
            <a:off x="393700" y="1143000"/>
            <a:ext cx="5673725" cy="4954588"/>
          </a:xfrm>
        </p:spPr>
        <p:txBody>
          <a:bodyPr/>
          <a:lstStyle/>
          <a:p>
            <a:pPr marL="0" indent="0" eaLnBrk="1" hangingPunct="1"/>
            <a:r>
              <a:rPr lang="en-US" dirty="0">
                <a:latin typeface="Arial Narrow" charset="0"/>
              </a:rPr>
              <a:t>Hot food can be held without temperature control for up to four hours if: </a:t>
            </a:r>
          </a:p>
          <a:p>
            <a:pPr lvl="1" eaLnBrk="1" hangingPunct="1"/>
            <a:r>
              <a:rPr lang="en-US" dirty="0">
                <a:latin typeface="Arial Narrow" charset="0"/>
              </a:rPr>
              <a:t>It was held at </a:t>
            </a:r>
            <a:r>
              <a:rPr lang="en-US" dirty="0" smtClean="0">
                <a:latin typeface="Arial Narrow" charset="0"/>
              </a:rPr>
              <a:t>135˚F </a:t>
            </a:r>
            <a:r>
              <a:rPr lang="en-US" dirty="0">
                <a:latin typeface="Arial Narrow" charset="0"/>
              </a:rPr>
              <a:t>(</a:t>
            </a:r>
            <a:r>
              <a:rPr lang="en-US" dirty="0" smtClean="0">
                <a:latin typeface="Arial Narrow" charset="0"/>
              </a:rPr>
              <a:t>57˚C</a:t>
            </a:r>
            <a:r>
              <a:rPr lang="en-US" dirty="0">
                <a:latin typeface="Arial Narrow" charset="0"/>
              </a:rPr>
              <a:t>) or higher before removing it from temperature control</a:t>
            </a:r>
          </a:p>
          <a:p>
            <a:pPr lvl="1" eaLnBrk="1" hangingPunct="1"/>
            <a:r>
              <a:rPr lang="en-US" dirty="0">
                <a:latin typeface="Arial Narrow" charset="0"/>
              </a:rPr>
              <a:t>It has a label specifying when the item must be thrown out</a:t>
            </a:r>
          </a:p>
          <a:p>
            <a:pPr lvl="1" eaLnBrk="1" hangingPunct="1"/>
            <a:r>
              <a:rPr lang="en-US" dirty="0">
                <a:latin typeface="Arial Narrow" charset="0"/>
              </a:rPr>
              <a:t>It is sold, served, or thrown out within four hours</a:t>
            </a:r>
          </a:p>
          <a:p>
            <a:pPr marL="1682750" lvl="2" eaLnBrk="1" hangingPunct="1">
              <a:buFont typeface="Wingdings" charset="0"/>
              <a:buNone/>
            </a:pPr>
            <a:endParaRPr lang="en-US" dirty="0">
              <a:latin typeface="Arial Narrow" charset="0"/>
            </a:endParaRPr>
          </a:p>
        </p:txBody>
      </p:sp>
      <p:pic>
        <p:nvPicPr>
          <p:cNvPr id="272390" name="Picture 1" descr="6e_c07_04_BakedMos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4323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627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8" name="Rectangle 10"/>
          <p:cNvSpPr>
            <a:spLocks noGrp="1" noChangeArrowheads="1"/>
          </p:cNvSpPr>
          <p:nvPr>
            <p:ph type="title"/>
          </p:nvPr>
        </p:nvSpPr>
        <p:spPr>
          <a:xfrm>
            <a:off x="228600" y="160338"/>
            <a:ext cx="8307388" cy="519112"/>
          </a:xfrm>
        </p:spPr>
        <p:txBody>
          <a:bodyPr/>
          <a:lstStyle/>
          <a:p>
            <a:pPr eaLnBrk="1" hangingPunct="1">
              <a:defRPr/>
            </a:pPr>
            <a:r>
              <a:rPr lang="en-US" dirty="0" smtClean="0"/>
              <a:t>Construction Plan </a:t>
            </a:r>
            <a:r>
              <a:rPr lang="en-US" dirty="0"/>
              <a:t>Review</a:t>
            </a:r>
          </a:p>
        </p:txBody>
      </p:sp>
      <p:sp>
        <p:nvSpPr>
          <p:cNvPr id="647171" name="Rectangle 3"/>
          <p:cNvSpPr>
            <a:spLocks noGrp="1" noChangeArrowheads="1"/>
          </p:cNvSpPr>
          <p:nvPr>
            <p:ph idx="1"/>
          </p:nvPr>
        </p:nvSpPr>
        <p:spPr>
          <a:xfrm>
            <a:off x="393192" y="1143000"/>
            <a:ext cx="5086350" cy="4983163"/>
          </a:xfrm>
        </p:spPr>
        <p:txBody>
          <a:bodyPr/>
          <a:lstStyle/>
          <a:p>
            <a:pPr marL="0" indent="0" eaLnBrk="1" hangingPunct="1">
              <a:lnSpc>
                <a:spcPct val="80000"/>
              </a:lnSpc>
              <a:defRPr/>
            </a:pPr>
            <a:r>
              <a:rPr lang="en-US" dirty="0" smtClean="0"/>
              <a:t>Construction </a:t>
            </a:r>
            <a:r>
              <a:rPr lang="en-US" dirty="0"/>
              <a:t>plans </a:t>
            </a:r>
            <a:r>
              <a:rPr lang="en-US" dirty="0" smtClean="0"/>
              <a:t>will </a:t>
            </a:r>
            <a:r>
              <a:rPr lang="en-US" dirty="0"/>
              <a:t>require approval by </a:t>
            </a:r>
            <a:r>
              <a:rPr lang="en-US" sz="2500" dirty="0"/>
              <a:t>the local regulatory </a:t>
            </a:r>
            <a:r>
              <a:rPr lang="en-US" sz="2500" dirty="0" smtClean="0"/>
              <a:t>authority.</a:t>
            </a:r>
            <a:endParaRPr lang="en-US" sz="2500" dirty="0"/>
          </a:p>
          <a:p>
            <a:pPr marL="0" indent="0" eaLnBrk="1" hangingPunct="1">
              <a:lnSpc>
                <a:spcPct val="80000"/>
              </a:lnSpc>
              <a:defRPr/>
            </a:pPr>
            <a:r>
              <a:rPr lang="en-US" dirty="0"/>
              <a:t>Benefits of a </a:t>
            </a:r>
            <a:r>
              <a:rPr lang="en-US" dirty="0" smtClean="0"/>
              <a:t>regulatory </a:t>
            </a:r>
            <a:r>
              <a:rPr lang="en-US" dirty="0"/>
              <a:t>review:</a:t>
            </a:r>
          </a:p>
          <a:p>
            <a:pPr marL="347472" lvl="1" indent="-347472" eaLnBrk="1" hangingPunct="1">
              <a:lnSpc>
                <a:spcPct val="80000"/>
              </a:lnSpc>
              <a:defRPr/>
            </a:pPr>
            <a:r>
              <a:rPr lang="en-US" dirty="0"/>
              <a:t>Ensures design meets regulatory requirements</a:t>
            </a:r>
          </a:p>
          <a:p>
            <a:pPr marL="347472" lvl="1" indent="-347472" eaLnBrk="1" hangingPunct="1">
              <a:lnSpc>
                <a:spcPct val="80000"/>
              </a:lnSpc>
              <a:defRPr/>
            </a:pPr>
            <a:r>
              <a:rPr lang="en-US" dirty="0"/>
              <a:t>Ensures safe flow of food</a:t>
            </a:r>
          </a:p>
          <a:p>
            <a:pPr marL="347472" lvl="1" indent="-347472" eaLnBrk="1" hangingPunct="1">
              <a:lnSpc>
                <a:spcPct val="80000"/>
              </a:lnSpc>
              <a:defRPr/>
            </a:pPr>
            <a:r>
              <a:rPr lang="en-US" dirty="0"/>
              <a:t>May save time and </a:t>
            </a:r>
            <a:r>
              <a:rPr lang="en-US" dirty="0" smtClean="0"/>
              <a:t>money</a:t>
            </a:r>
          </a:p>
          <a:p>
            <a:pPr marL="347472" lvl="1" indent="-347472" eaLnBrk="1" hangingPunct="1">
              <a:lnSpc>
                <a:spcPct val="80000"/>
              </a:lnSpc>
              <a:defRPr/>
            </a:pPr>
            <a:r>
              <a:rPr lang="en-US" dirty="0" smtClean="0"/>
              <a:t>Ensures contractors are constructing the facility correctly</a:t>
            </a:r>
          </a:p>
          <a:p>
            <a:pPr marL="347472" lvl="1" indent="-347472" eaLnBrk="1" hangingPunct="1">
              <a:lnSpc>
                <a:spcPct val="80000"/>
              </a:lnSpc>
              <a:defRPr/>
            </a:pPr>
            <a:r>
              <a:rPr lang="en-US" dirty="0" smtClean="0"/>
              <a:t>Ensures approved equipment is being used</a:t>
            </a:r>
            <a:endParaRPr lang="en-US" dirty="0"/>
          </a:p>
          <a:p>
            <a:pPr marL="571500" lvl="1" indent="-457200" eaLnBrk="1" hangingPunct="1">
              <a:lnSpc>
                <a:spcPct val="80000"/>
              </a:lnSpc>
              <a:defRPr/>
            </a:pPr>
            <a:endParaRPr lang="en-US" dirty="0"/>
          </a:p>
        </p:txBody>
      </p:sp>
      <p:pic>
        <p:nvPicPr>
          <p:cNvPr id="317444" name="Picture 7" descr="SS5eESSc10_p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11-2</a:t>
            </a:r>
          </a:p>
        </p:txBody>
      </p:sp>
    </p:spTree>
    <p:extLst>
      <p:ext uri="{BB962C8B-B14F-4D97-AF65-F5344CB8AC3E}">
        <p14:creationId xmlns:p14="http://schemas.microsoft.com/office/powerpoint/2010/main" val="12198830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91" name="Rectangle 19"/>
          <p:cNvSpPr>
            <a:spLocks noGrp="1" noChangeArrowheads="1"/>
          </p:cNvSpPr>
          <p:nvPr>
            <p:ph type="title"/>
          </p:nvPr>
        </p:nvSpPr>
        <p:spPr>
          <a:xfrm>
            <a:off x="228600" y="160338"/>
            <a:ext cx="8307388" cy="519112"/>
          </a:xfrm>
        </p:spPr>
        <p:txBody>
          <a:bodyPr/>
          <a:lstStyle/>
          <a:p>
            <a:pPr eaLnBrk="1" hangingPunct="1">
              <a:defRPr/>
            </a:pPr>
            <a:r>
              <a:rPr lang="en-US" dirty="0"/>
              <a:t>Facility Design</a:t>
            </a:r>
          </a:p>
        </p:txBody>
      </p:sp>
      <p:sp>
        <p:nvSpPr>
          <p:cNvPr id="643075" name="Rectangle 3"/>
          <p:cNvSpPr>
            <a:spLocks noGrp="1" noChangeArrowheads="1"/>
          </p:cNvSpPr>
          <p:nvPr>
            <p:ph idx="1"/>
          </p:nvPr>
        </p:nvSpPr>
        <p:spPr>
          <a:xfrm>
            <a:off x="393192" y="1143000"/>
            <a:ext cx="5086350" cy="4983163"/>
          </a:xfrm>
        </p:spPr>
        <p:txBody>
          <a:bodyPr/>
          <a:lstStyle/>
          <a:p>
            <a:pPr marL="0" indent="0" eaLnBrk="1" hangingPunct="1">
              <a:defRPr/>
            </a:pPr>
            <a:r>
              <a:rPr lang="en-US" dirty="0"/>
              <a:t>A well-designed kitchen will address:</a:t>
            </a:r>
          </a:p>
          <a:p>
            <a:pPr marL="347472" lvl="1" indent="-347472" eaLnBrk="1" hangingPunct="1">
              <a:defRPr/>
            </a:pPr>
            <a:r>
              <a:rPr lang="en-US" dirty="0"/>
              <a:t>Workflow</a:t>
            </a:r>
          </a:p>
          <a:p>
            <a:pPr marL="694944" lvl="2" indent="-342900" eaLnBrk="1" hangingPunct="1">
              <a:defRPr/>
            </a:pPr>
            <a:r>
              <a:rPr lang="en-US" dirty="0"/>
              <a:t>It must keep food out of the temperature danger zone as much as possible</a:t>
            </a:r>
          </a:p>
          <a:p>
            <a:pPr marL="694944" lvl="2" indent="-342900" eaLnBrk="1" hangingPunct="1">
              <a:defRPr/>
            </a:pPr>
            <a:r>
              <a:rPr lang="en-US" dirty="0"/>
              <a:t>It must limit the number of times </a:t>
            </a:r>
            <a:r>
              <a:rPr lang="en-US" dirty="0" smtClean="0"/>
              <a:t>food</a:t>
            </a:r>
            <a:br>
              <a:rPr lang="en-US" dirty="0" smtClean="0"/>
            </a:br>
            <a:r>
              <a:rPr lang="en-US" dirty="0" smtClean="0"/>
              <a:t>is </a:t>
            </a:r>
            <a:r>
              <a:rPr lang="en-US" dirty="0"/>
              <a:t>handled</a:t>
            </a:r>
          </a:p>
        </p:txBody>
      </p:sp>
      <p:sp>
        <p:nvSpPr>
          <p:cNvPr id="31846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11-3</a:t>
            </a:r>
          </a:p>
        </p:txBody>
      </p:sp>
      <p:pic>
        <p:nvPicPr>
          <p:cNvPr id="31846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6765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03693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0" name="Rectangle 10"/>
          <p:cNvSpPr>
            <a:spLocks noGrp="1" noChangeArrowheads="1"/>
          </p:cNvSpPr>
          <p:nvPr>
            <p:ph type="title"/>
          </p:nvPr>
        </p:nvSpPr>
        <p:spPr>
          <a:xfrm>
            <a:off x="228600" y="160338"/>
            <a:ext cx="8307388" cy="519112"/>
          </a:xfrm>
        </p:spPr>
        <p:txBody>
          <a:bodyPr/>
          <a:lstStyle/>
          <a:p>
            <a:pPr eaLnBrk="1" hangingPunct="1">
              <a:defRPr/>
            </a:pPr>
            <a:r>
              <a:rPr lang="en-US" dirty="0"/>
              <a:t>Facility Design</a:t>
            </a:r>
          </a:p>
        </p:txBody>
      </p:sp>
      <p:sp>
        <p:nvSpPr>
          <p:cNvPr id="645123" name="Rectangle 3"/>
          <p:cNvSpPr>
            <a:spLocks noGrp="1" noChangeArrowheads="1"/>
          </p:cNvSpPr>
          <p:nvPr>
            <p:ph idx="1"/>
          </p:nvPr>
        </p:nvSpPr>
        <p:spPr>
          <a:xfrm>
            <a:off x="393192" y="1143000"/>
            <a:ext cx="8172450" cy="4229100"/>
          </a:xfrm>
        </p:spPr>
        <p:txBody>
          <a:bodyPr/>
          <a:lstStyle/>
          <a:p>
            <a:pPr marL="0" indent="0" eaLnBrk="1" hangingPunct="1">
              <a:defRPr/>
            </a:pPr>
            <a:r>
              <a:rPr lang="en-US" dirty="0"/>
              <a:t>A well-designed kitchen will address</a:t>
            </a:r>
            <a:r>
              <a:rPr lang="en-US" dirty="0" smtClean="0"/>
              <a:t>:</a:t>
            </a:r>
            <a:endParaRPr lang="en-US" sz="2000" i="1" dirty="0" smtClean="0"/>
          </a:p>
          <a:p>
            <a:pPr marL="347472" lvl="1" indent="-347472" eaLnBrk="1" hangingPunct="1">
              <a:defRPr/>
            </a:pPr>
            <a:r>
              <a:rPr lang="en-US" dirty="0" smtClean="0"/>
              <a:t>Contamination</a:t>
            </a:r>
          </a:p>
          <a:p>
            <a:pPr marL="694944" lvl="2" indent="-342900" eaLnBrk="1" hangingPunct="1">
              <a:defRPr/>
            </a:pPr>
            <a:r>
              <a:rPr lang="en-US" dirty="0" smtClean="0"/>
              <a:t>The </a:t>
            </a:r>
            <a:r>
              <a:rPr lang="en-US" dirty="0"/>
              <a:t>risk of cross-contamination must be minimized</a:t>
            </a:r>
          </a:p>
          <a:p>
            <a:pPr marL="694944" lvl="2" indent="-342900" eaLnBrk="1" hangingPunct="1">
              <a:defRPr/>
            </a:pPr>
            <a:r>
              <a:rPr lang="en-US" dirty="0"/>
              <a:t>Place equipment to prevent splashing or spillage from one piece of equipment to another </a:t>
            </a:r>
          </a:p>
          <a:p>
            <a:pPr marL="347472" lvl="1" indent="-347472" eaLnBrk="1" hangingPunct="1">
              <a:defRPr/>
            </a:pPr>
            <a:r>
              <a:rPr lang="en-US" dirty="0"/>
              <a:t>Equipment accessibility</a:t>
            </a:r>
          </a:p>
          <a:p>
            <a:pPr marL="694944" lvl="2" indent="-342900" eaLnBrk="1" hangingPunct="1">
              <a:defRPr/>
            </a:pPr>
            <a:r>
              <a:rPr lang="en-US" dirty="0"/>
              <a:t>Place equipment so staff can easily clean the facility and all equipment</a:t>
            </a:r>
          </a:p>
        </p:txBody>
      </p:sp>
      <p:sp>
        <p:nvSpPr>
          <p:cNvPr id="319492"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11-4</a:t>
            </a:r>
          </a:p>
        </p:txBody>
      </p:sp>
    </p:spTree>
    <p:extLst>
      <p:ext uri="{BB962C8B-B14F-4D97-AF65-F5344CB8AC3E}">
        <p14:creationId xmlns:p14="http://schemas.microsoft.com/office/powerpoint/2010/main" val="2042020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93" name="Rectangle 9"/>
          <p:cNvSpPr>
            <a:spLocks noGrp="1" noChangeArrowheads="1"/>
          </p:cNvSpPr>
          <p:nvPr>
            <p:ph type="title"/>
          </p:nvPr>
        </p:nvSpPr>
        <p:spPr>
          <a:xfrm>
            <a:off x="228600" y="160338"/>
            <a:ext cx="8307388" cy="519112"/>
          </a:xfrm>
        </p:spPr>
        <p:txBody>
          <a:bodyPr/>
          <a:lstStyle/>
          <a:p>
            <a:pPr eaLnBrk="1" hangingPunct="1">
              <a:defRPr/>
            </a:pPr>
            <a:r>
              <a:rPr lang="en-US" dirty="0"/>
              <a:t>Material Selection for Interior </a:t>
            </a:r>
            <a:r>
              <a:rPr lang="en-US" dirty="0" smtClean="0"/>
              <a:t>Construction</a:t>
            </a:r>
            <a:endParaRPr lang="en-US" dirty="0"/>
          </a:p>
        </p:txBody>
      </p:sp>
      <p:sp>
        <p:nvSpPr>
          <p:cNvPr id="1398787" name="Rectangle 3"/>
          <p:cNvSpPr>
            <a:spLocks noGrp="1" noChangeArrowheads="1"/>
          </p:cNvSpPr>
          <p:nvPr>
            <p:ph idx="1"/>
          </p:nvPr>
        </p:nvSpPr>
        <p:spPr>
          <a:xfrm>
            <a:off x="457200" y="1160463"/>
            <a:ext cx="4878388" cy="5354637"/>
          </a:xfrm>
        </p:spPr>
        <p:txBody>
          <a:bodyPr/>
          <a:lstStyle/>
          <a:p>
            <a:pPr marL="0" indent="0" eaLnBrk="1" hangingPunct="1">
              <a:spcBef>
                <a:spcPct val="0"/>
              </a:spcBef>
              <a:buClrTx/>
              <a:buSzTx/>
              <a:buFontTx/>
              <a:buNone/>
              <a:defRPr/>
            </a:pPr>
            <a:r>
              <a:rPr lang="en-US" dirty="0">
                <a:cs typeface="Times New Roman" pitchFamily="18" charset="0"/>
              </a:rPr>
              <a:t>Flooring must be:</a:t>
            </a:r>
            <a:endParaRPr lang="en-US" dirty="0"/>
          </a:p>
          <a:p>
            <a:pPr marL="571500" lvl="1" indent="-457200" eaLnBrk="1" hangingPunct="1">
              <a:defRPr/>
            </a:pPr>
            <a:r>
              <a:rPr lang="en-US" dirty="0"/>
              <a:t>Smooth</a:t>
            </a:r>
          </a:p>
          <a:p>
            <a:pPr marL="571500" lvl="1" indent="-457200" eaLnBrk="1" hangingPunct="1">
              <a:defRPr/>
            </a:pPr>
            <a:r>
              <a:rPr lang="en-US" dirty="0"/>
              <a:t>Durable</a:t>
            </a:r>
          </a:p>
          <a:p>
            <a:pPr marL="571500" lvl="1" indent="-457200" eaLnBrk="1" hangingPunct="1">
              <a:defRPr/>
            </a:pPr>
            <a:r>
              <a:rPr lang="en-US" dirty="0" smtClean="0"/>
              <a:t>Nonabsorbent</a:t>
            </a:r>
            <a:endParaRPr lang="en-US" dirty="0"/>
          </a:p>
          <a:p>
            <a:pPr marL="571500" lvl="1" indent="-457200" eaLnBrk="1" hangingPunct="1">
              <a:defRPr/>
            </a:pPr>
            <a:r>
              <a:rPr lang="en-US" dirty="0"/>
              <a:t>Easy to clean</a:t>
            </a:r>
          </a:p>
          <a:p>
            <a:pPr marL="571500" lvl="1" indent="-457200" eaLnBrk="1" hangingPunct="1">
              <a:buFont typeface="Wingdings" pitchFamily="2" charset="2"/>
              <a:buNone/>
              <a:defRPr/>
            </a:pPr>
            <a:endParaRPr lang="en-US" dirty="0"/>
          </a:p>
          <a:p>
            <a:pPr marL="0" indent="0" eaLnBrk="1" hangingPunct="1">
              <a:spcBef>
                <a:spcPct val="0"/>
              </a:spcBef>
              <a:buClrTx/>
              <a:buSzTx/>
              <a:buFontTx/>
              <a:buNone/>
              <a:defRPr/>
            </a:pPr>
            <a:r>
              <a:rPr lang="en-US" dirty="0">
                <a:cs typeface="Times New Roman" pitchFamily="18" charset="0"/>
              </a:rPr>
              <a:t>For use in these areas:</a:t>
            </a:r>
          </a:p>
          <a:p>
            <a:pPr marL="571500" lvl="1" indent="-457200" eaLnBrk="1" hangingPunct="1">
              <a:defRPr/>
            </a:pPr>
            <a:r>
              <a:rPr lang="en-US" dirty="0"/>
              <a:t>Walk-in coolers</a:t>
            </a:r>
          </a:p>
          <a:p>
            <a:pPr marL="571500" lvl="1" indent="-457200" eaLnBrk="1" hangingPunct="1">
              <a:defRPr/>
            </a:pPr>
            <a:r>
              <a:rPr lang="en-US" dirty="0"/>
              <a:t>P</a:t>
            </a:r>
            <a:r>
              <a:rPr lang="en-US" dirty="0" smtClean="0"/>
              <a:t>rep and food-storage</a:t>
            </a:r>
            <a:endParaRPr lang="en-US" dirty="0"/>
          </a:p>
          <a:p>
            <a:pPr marL="571500" lvl="1" indent="-457200" eaLnBrk="1" hangingPunct="1">
              <a:defRPr/>
            </a:pPr>
            <a:r>
              <a:rPr lang="en-US" dirty="0"/>
              <a:t>Dishwashing </a:t>
            </a:r>
          </a:p>
          <a:p>
            <a:pPr marL="571500" lvl="1" indent="-457200" eaLnBrk="1" hangingPunct="1">
              <a:defRPr/>
            </a:pPr>
            <a:r>
              <a:rPr lang="en-US" dirty="0" smtClean="0"/>
              <a:t>Restrooms</a:t>
            </a:r>
          </a:p>
          <a:p>
            <a:pPr marL="571500" lvl="1" indent="-457200" eaLnBrk="1" hangingPunct="1">
              <a:defRPr/>
            </a:pPr>
            <a:r>
              <a:rPr lang="en-US" dirty="0" smtClean="0"/>
              <a:t>Dressing and locker rooms</a:t>
            </a:r>
            <a:endParaRPr lang="en-US" dirty="0"/>
          </a:p>
        </p:txBody>
      </p:sp>
      <p:sp>
        <p:nvSpPr>
          <p:cNvPr id="320516" name="Rectangle 4"/>
          <p:cNvSpPr>
            <a:spLocks noChangeArrowheads="1"/>
          </p:cNvSpPr>
          <p:nvPr/>
        </p:nvSpPr>
        <p:spPr bwMode="auto">
          <a:xfrm>
            <a:off x="7200900" y="2628900"/>
            <a:ext cx="1060450" cy="1085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a typeface="ＭＳ Ｐゴシック" charset="0"/>
              <a:cs typeface="ＭＳ Ｐゴシック" charset="0"/>
            </a:endParaRPr>
          </a:p>
        </p:txBody>
      </p:sp>
      <p:pic>
        <p:nvPicPr>
          <p:cNvPr id="320517" name="Picture 5" descr="ess10_04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463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11-5</a:t>
            </a:r>
          </a:p>
        </p:txBody>
      </p:sp>
    </p:spTree>
    <p:extLst>
      <p:ext uri="{BB962C8B-B14F-4D97-AF65-F5344CB8AC3E}">
        <p14:creationId xmlns:p14="http://schemas.microsoft.com/office/powerpoint/2010/main" val="3835520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42" name="Rectangle 10"/>
          <p:cNvSpPr>
            <a:spLocks noGrp="1" noChangeArrowheads="1"/>
          </p:cNvSpPr>
          <p:nvPr>
            <p:ph type="title"/>
          </p:nvPr>
        </p:nvSpPr>
        <p:spPr>
          <a:xfrm>
            <a:off x="228600" y="160338"/>
            <a:ext cx="8307388" cy="519112"/>
          </a:xfrm>
        </p:spPr>
        <p:txBody>
          <a:bodyPr/>
          <a:lstStyle/>
          <a:p>
            <a:pPr eaLnBrk="1" hangingPunct="1">
              <a:defRPr/>
            </a:pPr>
            <a:r>
              <a:rPr lang="en-US" dirty="0"/>
              <a:t>Material Selection for Interior Surfaces</a:t>
            </a:r>
          </a:p>
        </p:txBody>
      </p:sp>
      <p:sp>
        <p:nvSpPr>
          <p:cNvPr id="1400835" name="Rectangle 3"/>
          <p:cNvSpPr>
            <a:spLocks noGrp="1" noChangeArrowheads="1"/>
          </p:cNvSpPr>
          <p:nvPr>
            <p:ph idx="1"/>
          </p:nvPr>
        </p:nvSpPr>
        <p:spPr>
          <a:xfrm>
            <a:off x="457200" y="1160463"/>
            <a:ext cx="4992688" cy="4983162"/>
          </a:xfrm>
        </p:spPr>
        <p:txBody>
          <a:bodyPr/>
          <a:lstStyle/>
          <a:p>
            <a:pPr marL="0" indent="0" eaLnBrk="1" hangingPunct="1">
              <a:defRPr/>
            </a:pPr>
            <a:r>
              <a:rPr lang="en-US" dirty="0" smtClean="0"/>
              <a:t>Coving:</a:t>
            </a:r>
            <a:endParaRPr lang="en-US" dirty="0"/>
          </a:p>
          <a:p>
            <a:pPr marL="571500" lvl="1" indent="-457200" eaLnBrk="1" hangingPunct="1">
              <a:defRPr/>
            </a:pPr>
            <a:r>
              <a:rPr lang="en-US" dirty="0"/>
              <a:t>Curved, sealed edge placed </a:t>
            </a:r>
            <a:br>
              <a:rPr lang="en-US" dirty="0"/>
            </a:br>
            <a:r>
              <a:rPr lang="en-US" dirty="0"/>
              <a:t>between the floor and wall</a:t>
            </a:r>
          </a:p>
          <a:p>
            <a:pPr marL="571500" lvl="1" indent="-457200" eaLnBrk="1" hangingPunct="1">
              <a:defRPr/>
            </a:pPr>
            <a:r>
              <a:rPr lang="en-US" dirty="0"/>
              <a:t>Eliminates sharp corners or gaps that are hard to clean</a:t>
            </a:r>
          </a:p>
          <a:p>
            <a:pPr marL="571500" lvl="1" indent="-457200" eaLnBrk="1" hangingPunct="1">
              <a:defRPr/>
            </a:pPr>
            <a:r>
              <a:rPr lang="en-US" dirty="0"/>
              <a:t>Must be glued tightly to the </a:t>
            </a:r>
            <a:br>
              <a:rPr lang="en-US" dirty="0"/>
            </a:br>
            <a:r>
              <a:rPr lang="en-US" dirty="0"/>
              <a:t>wall </a:t>
            </a:r>
            <a:r>
              <a:rPr lang="en-US" dirty="0" smtClean="0"/>
              <a:t>to </a:t>
            </a:r>
            <a:endParaRPr lang="en-US" dirty="0"/>
          </a:p>
          <a:p>
            <a:pPr marL="1028700" lvl="2" indent="-342900" eaLnBrk="1" hangingPunct="1">
              <a:defRPr/>
            </a:pPr>
            <a:r>
              <a:rPr lang="en-US" dirty="0"/>
              <a:t>Eliminate hiding places for pests</a:t>
            </a:r>
          </a:p>
          <a:p>
            <a:pPr marL="1028700" lvl="2" indent="-342900" eaLnBrk="1" hangingPunct="1">
              <a:defRPr/>
            </a:pPr>
            <a:r>
              <a:rPr lang="en-US" dirty="0"/>
              <a:t>Protect the wall from moisture</a:t>
            </a:r>
          </a:p>
        </p:txBody>
      </p:sp>
      <p:pic>
        <p:nvPicPr>
          <p:cNvPr id="321540" name="Picture 4" descr="ess10_04b"/>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600200"/>
            <a:ext cx="27416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11-6</a:t>
            </a:r>
          </a:p>
        </p:txBody>
      </p:sp>
    </p:spTree>
    <p:extLst>
      <p:ext uri="{BB962C8B-B14F-4D97-AF65-F5344CB8AC3E}">
        <p14:creationId xmlns:p14="http://schemas.microsoft.com/office/powerpoint/2010/main" val="40615651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7" name="Rectangle 7"/>
          <p:cNvSpPr>
            <a:spLocks noGrp="1" noChangeArrowheads="1"/>
          </p:cNvSpPr>
          <p:nvPr>
            <p:ph type="title"/>
          </p:nvPr>
        </p:nvSpPr>
        <p:spPr>
          <a:xfrm>
            <a:off x="228600" y="160338"/>
            <a:ext cx="8307388" cy="519112"/>
          </a:xfrm>
        </p:spPr>
        <p:txBody>
          <a:bodyPr/>
          <a:lstStyle/>
          <a:p>
            <a:pPr eaLnBrk="1" hangingPunct="1">
              <a:defRPr/>
            </a:pPr>
            <a:r>
              <a:rPr lang="en-US" dirty="0" smtClean="0"/>
              <a:t>Interior Walls and Ceilings</a:t>
            </a:r>
            <a:endParaRPr lang="en-US" dirty="0"/>
          </a:p>
        </p:txBody>
      </p:sp>
      <p:sp>
        <p:nvSpPr>
          <p:cNvPr id="1402883" name="Rectangle 3"/>
          <p:cNvSpPr>
            <a:spLocks noGrp="1" noChangeArrowheads="1"/>
          </p:cNvSpPr>
          <p:nvPr>
            <p:ph idx="1"/>
          </p:nvPr>
        </p:nvSpPr>
        <p:spPr>
          <a:xfrm>
            <a:off x="457200" y="1160463"/>
            <a:ext cx="5029200" cy="4983162"/>
          </a:xfrm>
        </p:spPr>
        <p:txBody>
          <a:bodyPr/>
          <a:lstStyle/>
          <a:p>
            <a:pPr marL="0" indent="0" eaLnBrk="1" hangingPunct="1">
              <a:spcBef>
                <a:spcPct val="0"/>
              </a:spcBef>
              <a:buClrTx/>
              <a:buSzTx/>
              <a:buFontTx/>
              <a:buNone/>
              <a:defRPr/>
            </a:pPr>
            <a:r>
              <a:rPr lang="en-US" dirty="0">
                <a:cs typeface="Times New Roman" pitchFamily="18" charset="0"/>
              </a:rPr>
              <a:t>Materials must be:</a:t>
            </a:r>
            <a:endParaRPr lang="en-US" dirty="0"/>
          </a:p>
          <a:p>
            <a:pPr marL="571500" lvl="1" indent="-457200" eaLnBrk="1" hangingPunct="1">
              <a:defRPr/>
            </a:pPr>
            <a:r>
              <a:rPr lang="en-US" dirty="0"/>
              <a:t>Smooth</a:t>
            </a:r>
          </a:p>
          <a:p>
            <a:pPr marL="571500" lvl="1" indent="-457200" eaLnBrk="1" hangingPunct="1">
              <a:defRPr/>
            </a:pPr>
            <a:r>
              <a:rPr lang="en-US" dirty="0"/>
              <a:t>Nonabsorbent</a:t>
            </a:r>
          </a:p>
          <a:p>
            <a:pPr marL="571500" lvl="1" indent="-457200" eaLnBrk="1" hangingPunct="1">
              <a:defRPr/>
            </a:pPr>
            <a:r>
              <a:rPr lang="en-US" dirty="0"/>
              <a:t>Durable</a:t>
            </a:r>
          </a:p>
          <a:p>
            <a:pPr marL="571500" lvl="1" indent="-457200" eaLnBrk="1" hangingPunct="1">
              <a:defRPr/>
            </a:pPr>
            <a:r>
              <a:rPr lang="en-US" dirty="0" smtClean="0"/>
              <a:t>Easy </a:t>
            </a:r>
            <a:r>
              <a:rPr lang="en-US" dirty="0"/>
              <a:t>to clean</a:t>
            </a:r>
          </a:p>
          <a:p>
            <a:pPr marL="571500" lvl="1" indent="-457200" eaLnBrk="1" hangingPunct="1">
              <a:buFont typeface="Wingdings" pitchFamily="2" charset="2"/>
              <a:buNone/>
              <a:defRPr/>
            </a:pPr>
            <a:endParaRPr lang="en-US" dirty="0"/>
          </a:p>
          <a:p>
            <a:pPr marL="571500" lvl="1" indent="-457200" eaLnBrk="1" hangingPunct="1">
              <a:defRPr/>
            </a:pPr>
            <a:endParaRPr lang="en-US" dirty="0"/>
          </a:p>
        </p:txBody>
      </p:sp>
      <p:sp>
        <p:nvSpPr>
          <p:cNvPr id="3225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11-7</a:t>
            </a:r>
          </a:p>
        </p:txBody>
      </p:sp>
    </p:spTree>
    <p:extLst>
      <p:ext uri="{BB962C8B-B14F-4D97-AF65-F5344CB8AC3E}">
        <p14:creationId xmlns:p14="http://schemas.microsoft.com/office/powerpoint/2010/main" val="342202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15"/>
          <p:cNvSpPr>
            <a:spLocks noGrp="1" noChangeArrowheads="1"/>
          </p:cNvSpPr>
          <p:nvPr>
            <p:ph type="title"/>
          </p:nvPr>
        </p:nvSpPr>
        <p:spPr>
          <a:xfrm>
            <a:off x="393700" y="158750"/>
            <a:ext cx="8307388" cy="519113"/>
          </a:xfrm>
        </p:spPr>
        <p:txBody>
          <a:bodyPr/>
          <a:lstStyle/>
          <a:p>
            <a:pPr eaLnBrk="1" hangingPunct="1">
              <a:defRPr/>
            </a:pPr>
            <a:r>
              <a:rPr lang="en-US" dirty="0">
                <a:cs typeface="+mj-cs"/>
              </a:rPr>
              <a:t>Handwashing Stations</a:t>
            </a:r>
          </a:p>
        </p:txBody>
      </p:sp>
      <p:sp>
        <p:nvSpPr>
          <p:cNvPr id="18434" name="Rectangle 3"/>
          <p:cNvSpPr>
            <a:spLocks noGrp="1" noChangeArrowheads="1"/>
          </p:cNvSpPr>
          <p:nvPr>
            <p:ph idx="1"/>
          </p:nvPr>
        </p:nvSpPr>
        <p:spPr>
          <a:xfrm>
            <a:off x="393700" y="1143000"/>
            <a:ext cx="5086350" cy="4983163"/>
          </a:xfrm>
        </p:spPr>
        <p:txBody>
          <a:bodyPr/>
          <a:lstStyle/>
          <a:p>
            <a:pPr marL="0" indent="0" eaLnBrk="1" hangingPunct="1">
              <a:defRPr/>
            </a:pPr>
            <a:r>
              <a:rPr lang="en-US" dirty="0" smtClean="0">
                <a:ea typeface="+mn-ea"/>
                <a:cs typeface="+mn-cs"/>
              </a:rPr>
              <a:t>Handwashing stations must be conveniently located and are required in:</a:t>
            </a:r>
          </a:p>
          <a:p>
            <a:pPr marL="347472" lvl="1" indent="-347472" eaLnBrk="1" hangingPunct="1">
              <a:defRPr/>
            </a:pPr>
            <a:r>
              <a:rPr lang="en-US" dirty="0" smtClean="0"/>
              <a:t>Restrooms or directly next to them</a:t>
            </a:r>
          </a:p>
          <a:p>
            <a:pPr marL="347472" lvl="1" indent="-347472" eaLnBrk="1" hangingPunct="1">
              <a:defRPr/>
            </a:pPr>
            <a:r>
              <a:rPr lang="en-US" dirty="0" smtClean="0"/>
              <a:t>Food-prep areas</a:t>
            </a:r>
          </a:p>
          <a:p>
            <a:pPr marL="347472" lvl="1" indent="-347472" eaLnBrk="1" hangingPunct="1">
              <a:defRPr/>
            </a:pPr>
            <a:r>
              <a:rPr lang="en-US" dirty="0" smtClean="0"/>
              <a:t>Service areas</a:t>
            </a:r>
          </a:p>
          <a:p>
            <a:pPr marL="347472" lvl="1" indent="-347472" eaLnBrk="1" hangingPunct="1">
              <a:defRPr/>
            </a:pPr>
            <a:r>
              <a:rPr lang="en-US" dirty="0" smtClean="0"/>
              <a:t>Dishwashing areas</a:t>
            </a:r>
          </a:p>
          <a:p>
            <a:pPr marL="0" indent="38100" eaLnBrk="1" hangingPunct="1">
              <a:defRPr/>
            </a:pPr>
            <a:r>
              <a:rPr lang="en-US" dirty="0" smtClean="0">
                <a:ea typeface="+mn-ea"/>
                <a:cs typeface="+mn-cs"/>
              </a:rPr>
              <a:t>Handwashing sinks must be used only for handwashing.</a:t>
            </a:r>
          </a:p>
          <a:p>
            <a:pPr marL="63500" indent="-25400" eaLnBrk="1" hangingPunct="1">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pic>
        <p:nvPicPr>
          <p:cNvPr id="323589" name="Picture 1" descr="6e_c09_04_handwash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8102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0"/>
          <p:cNvSpPr>
            <a:spLocks noChangeArrowheads="1"/>
          </p:cNvSpPr>
          <p:nvPr/>
        </p:nvSpPr>
        <p:spPr bwMode="auto">
          <a:xfrm>
            <a:off x="1036638" y="1860550"/>
            <a:ext cx="1781175" cy="1176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20" name="Rectangle 18"/>
          <p:cNvSpPr>
            <a:spLocks noChangeArrowheads="1"/>
          </p:cNvSpPr>
          <p:nvPr/>
        </p:nvSpPr>
        <p:spPr bwMode="auto">
          <a:xfrm>
            <a:off x="5265738" y="4184650"/>
            <a:ext cx="1960562" cy="1116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21" name="Rectangle 19"/>
          <p:cNvSpPr>
            <a:spLocks noChangeArrowheads="1"/>
          </p:cNvSpPr>
          <p:nvPr/>
        </p:nvSpPr>
        <p:spPr bwMode="auto">
          <a:xfrm>
            <a:off x="6450013" y="2192338"/>
            <a:ext cx="1781175" cy="815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9633" name="Rectangle 30"/>
          <p:cNvSpPr>
            <a:spLocks noGrp="1" noChangeArrowheads="1"/>
          </p:cNvSpPr>
          <p:nvPr>
            <p:ph type="title"/>
          </p:nvPr>
        </p:nvSpPr>
        <p:spPr>
          <a:xfrm>
            <a:off x="393700" y="158750"/>
            <a:ext cx="8307388" cy="519113"/>
          </a:xfrm>
        </p:spPr>
        <p:txBody>
          <a:bodyPr/>
          <a:lstStyle/>
          <a:p>
            <a:pPr eaLnBrk="1" hangingPunct="1">
              <a:defRPr/>
            </a:pPr>
            <a:r>
              <a:rPr lang="en-US" dirty="0">
                <a:cs typeface="+mj-cs"/>
              </a:rPr>
              <a:t>Handwashing Stations</a:t>
            </a:r>
          </a:p>
        </p:txBody>
      </p:sp>
      <p:sp>
        <p:nvSpPr>
          <p:cNvPr id="239622" name="Rectangle 3"/>
          <p:cNvSpPr>
            <a:spLocks noGrp="1" noChangeArrowheads="1"/>
          </p:cNvSpPr>
          <p:nvPr>
            <p:ph idx="1"/>
          </p:nvPr>
        </p:nvSpPr>
        <p:spPr>
          <a:xfrm>
            <a:off x="393700" y="1143000"/>
            <a:ext cx="5543550" cy="457200"/>
          </a:xfrm>
        </p:spPr>
        <p:txBody>
          <a:bodyPr/>
          <a:lstStyle/>
          <a:p>
            <a:pPr eaLnBrk="1" hangingPunct="1">
              <a:defRPr/>
            </a:pPr>
            <a:r>
              <a:rPr lang="en-US" dirty="0">
                <a:cs typeface="+mn-cs"/>
              </a:rPr>
              <a:t>Handwashing stations must have:</a:t>
            </a:r>
          </a:p>
        </p:txBody>
      </p:sp>
      <p:sp>
        <p:nvSpPr>
          <p:cNvPr id="239627" name="Text Box 21"/>
          <p:cNvSpPr txBox="1">
            <a:spLocks noChangeArrowheads="1"/>
          </p:cNvSpPr>
          <p:nvPr/>
        </p:nvSpPr>
        <p:spPr bwMode="auto">
          <a:xfrm>
            <a:off x="1411288" y="3109913"/>
            <a:ext cx="19685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a:solidFill>
                  <a:srgbClr val="00AEEF"/>
                </a:solidFill>
                <a:latin typeface="Arial Narrow"/>
              </a:rPr>
              <a:t>Hot and cold </a:t>
            </a:r>
            <a:r>
              <a:rPr lang="en-US" sz="1800" dirty="0" smtClean="0">
                <a:solidFill>
                  <a:srgbClr val="00AEEF"/>
                </a:solidFill>
                <a:latin typeface="Arial Narrow"/>
              </a:rPr>
              <a:t>running </a:t>
            </a:r>
            <a:r>
              <a:rPr lang="en-US" sz="1800" dirty="0">
                <a:solidFill>
                  <a:srgbClr val="00AEEF"/>
                </a:solidFill>
                <a:latin typeface="Arial Narrow"/>
              </a:rPr>
              <a:t>water</a:t>
            </a:r>
          </a:p>
        </p:txBody>
      </p:sp>
      <p:sp>
        <p:nvSpPr>
          <p:cNvPr id="239628" name="Text Box 22"/>
          <p:cNvSpPr txBox="1">
            <a:spLocks noChangeArrowheads="1"/>
          </p:cNvSpPr>
          <p:nvPr/>
        </p:nvSpPr>
        <p:spPr bwMode="auto">
          <a:xfrm>
            <a:off x="3683000" y="3109913"/>
            <a:ext cx="18002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Soap</a:t>
            </a:r>
          </a:p>
        </p:txBody>
      </p:sp>
      <p:sp>
        <p:nvSpPr>
          <p:cNvPr id="239629" name="Text Box 23"/>
          <p:cNvSpPr txBox="1">
            <a:spLocks noChangeArrowheads="1"/>
          </p:cNvSpPr>
          <p:nvPr/>
        </p:nvSpPr>
        <p:spPr bwMode="auto">
          <a:xfrm>
            <a:off x="5840413" y="3109913"/>
            <a:ext cx="18637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A way to </a:t>
            </a:r>
            <a:br>
              <a:rPr lang="en-US" sz="1800" dirty="0" smtClean="0">
                <a:solidFill>
                  <a:srgbClr val="00AEEF"/>
                </a:solidFill>
                <a:latin typeface="Arial Narrow"/>
              </a:rPr>
            </a:br>
            <a:r>
              <a:rPr lang="en-US" sz="1800" dirty="0" smtClean="0">
                <a:solidFill>
                  <a:srgbClr val="00AEEF"/>
                </a:solidFill>
                <a:latin typeface="Arial Narrow"/>
              </a:rPr>
              <a:t>dry hands</a:t>
            </a:r>
          </a:p>
        </p:txBody>
      </p:sp>
      <p:sp>
        <p:nvSpPr>
          <p:cNvPr id="239630" name="Text Box 24"/>
          <p:cNvSpPr txBox="1">
            <a:spLocks noChangeArrowheads="1"/>
          </p:cNvSpPr>
          <p:nvPr/>
        </p:nvSpPr>
        <p:spPr bwMode="auto">
          <a:xfrm>
            <a:off x="2247900" y="5311775"/>
            <a:ext cx="2457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Garbage container</a:t>
            </a:r>
          </a:p>
        </p:txBody>
      </p:sp>
      <p:sp>
        <p:nvSpPr>
          <p:cNvPr id="239631" name="Text Box 25"/>
          <p:cNvSpPr txBox="1">
            <a:spLocks noChangeArrowheads="1"/>
          </p:cNvSpPr>
          <p:nvPr/>
        </p:nvSpPr>
        <p:spPr bwMode="auto">
          <a:xfrm>
            <a:off x="4767263" y="5311775"/>
            <a:ext cx="18002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eaLnBrk="1" fontAlgn="base" hangingPunct="1">
              <a:spcBef>
                <a:spcPct val="50000"/>
              </a:spcBef>
              <a:spcAft>
                <a:spcPct val="0"/>
              </a:spcAft>
              <a:defRPr/>
            </a:pPr>
            <a:r>
              <a:rPr lang="en-US" sz="1800" dirty="0" smtClean="0">
                <a:solidFill>
                  <a:srgbClr val="00AEEF"/>
                </a:solidFill>
                <a:latin typeface="Arial Narrow"/>
              </a:rPr>
              <a:t>Signage</a:t>
            </a:r>
          </a:p>
        </p:txBody>
      </p:sp>
      <p:sp>
        <p:nvSpPr>
          <p:cNvPr id="239632"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pic>
        <p:nvPicPr>
          <p:cNvPr id="324621" name="Picture 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625" y="2055813"/>
            <a:ext cx="19589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22" name="Picture 18" descr="6e_c09_04_handwashing.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16050" y="2052638"/>
            <a:ext cx="19589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23" name="Picture 1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72163" y="2052638"/>
            <a:ext cx="18002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24"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87888" y="4254500"/>
            <a:ext cx="1958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25" name="Picture 2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97138" y="4254500"/>
            <a:ext cx="1958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336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64" name="Rectangle 16"/>
          <p:cNvSpPr>
            <a:spLocks noGrp="1" noChangeArrowheads="1"/>
          </p:cNvSpPr>
          <p:nvPr>
            <p:ph type="title"/>
          </p:nvPr>
        </p:nvSpPr>
        <p:spPr>
          <a:xfrm>
            <a:off x="228600" y="160338"/>
            <a:ext cx="8307388" cy="519112"/>
          </a:xfrm>
        </p:spPr>
        <p:txBody>
          <a:bodyPr/>
          <a:lstStyle/>
          <a:p>
            <a:pPr eaLnBrk="1" hangingPunct="1">
              <a:defRPr/>
            </a:pPr>
            <a:r>
              <a:rPr lang="en-US" dirty="0"/>
              <a:t>Equipment </a:t>
            </a:r>
            <a:r>
              <a:rPr lang="en-US" dirty="0" smtClean="0"/>
              <a:t>Standards</a:t>
            </a:r>
            <a:endParaRPr lang="en-US" dirty="0"/>
          </a:p>
        </p:txBody>
      </p:sp>
      <p:sp>
        <p:nvSpPr>
          <p:cNvPr id="667651"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Look for the </a:t>
            </a:r>
            <a:r>
              <a:rPr lang="en-US" dirty="0" smtClean="0"/>
              <a:t>NFS mark when </a:t>
            </a:r>
            <a:r>
              <a:rPr lang="en-US" dirty="0"/>
              <a:t>purchasing equipment:</a:t>
            </a:r>
          </a:p>
          <a:p>
            <a:pPr marL="571500" lvl="1" indent="-457200" eaLnBrk="1" hangingPunct="1">
              <a:defRPr/>
            </a:pPr>
            <a:r>
              <a:rPr lang="en-US" dirty="0"/>
              <a:t>E</a:t>
            </a:r>
            <a:r>
              <a:rPr lang="en-US" dirty="0" smtClean="0"/>
              <a:t>nsures </a:t>
            </a:r>
            <a:r>
              <a:rPr lang="en-US" dirty="0"/>
              <a:t>food equipment surfaces </a:t>
            </a:r>
            <a:r>
              <a:rPr lang="en-US" dirty="0" smtClean="0"/>
              <a:t>are</a:t>
            </a:r>
            <a:r>
              <a:rPr lang="en-US" dirty="0" smtClean="0">
                <a:solidFill>
                  <a:srgbClr val="009DDC"/>
                </a:solidFill>
              </a:rPr>
              <a:t> </a:t>
            </a:r>
            <a:endParaRPr lang="en-US" dirty="0">
              <a:solidFill>
                <a:srgbClr val="009DDC"/>
              </a:solidFill>
            </a:endParaRPr>
          </a:p>
          <a:p>
            <a:pPr marL="1028700" lvl="2" indent="-342900" eaLnBrk="1" hangingPunct="1">
              <a:defRPr/>
            </a:pPr>
            <a:r>
              <a:rPr lang="en-US" dirty="0" smtClean="0"/>
              <a:t>Nonabsorbent</a:t>
            </a:r>
          </a:p>
          <a:p>
            <a:pPr marL="1028700" lvl="2" indent="-342900" eaLnBrk="1" hangingPunct="1">
              <a:defRPr/>
            </a:pPr>
            <a:r>
              <a:rPr lang="en-US" dirty="0" smtClean="0"/>
              <a:t>Smooth</a:t>
            </a:r>
          </a:p>
          <a:p>
            <a:pPr marL="1028700" lvl="2" indent="-342900" eaLnBrk="1" hangingPunct="1">
              <a:defRPr/>
            </a:pPr>
            <a:r>
              <a:rPr lang="en-US" dirty="0" smtClean="0"/>
              <a:t>Corrosion resistant</a:t>
            </a:r>
          </a:p>
          <a:p>
            <a:pPr marL="1028700" lvl="2" indent="-342900" eaLnBrk="1" hangingPunct="1">
              <a:defRPr/>
            </a:pPr>
            <a:r>
              <a:rPr lang="en-US" dirty="0" smtClean="0"/>
              <a:t>Easy to clean</a:t>
            </a:r>
          </a:p>
          <a:p>
            <a:pPr marL="1028700" lvl="2" indent="-342900" eaLnBrk="1" hangingPunct="1">
              <a:defRPr/>
            </a:pPr>
            <a:r>
              <a:rPr lang="en-US" dirty="0" smtClean="0"/>
              <a:t>Durable</a:t>
            </a:r>
          </a:p>
          <a:p>
            <a:pPr marL="1028700" lvl="2" indent="-342900" eaLnBrk="1" hangingPunct="1">
              <a:defRPr/>
            </a:pPr>
            <a:r>
              <a:rPr lang="en-US" dirty="0" smtClean="0"/>
              <a:t>Resistant to damage</a:t>
            </a:r>
          </a:p>
          <a:p>
            <a:pPr marL="1028700" lvl="2" indent="-342900" eaLnBrk="1" hangingPunct="1">
              <a:defRPr/>
            </a:pPr>
            <a:endParaRPr lang="en-US" dirty="0"/>
          </a:p>
        </p:txBody>
      </p:sp>
      <p:pic>
        <p:nvPicPr>
          <p:cNvPr id="325636" name="Picture 13" descr="SS5eESSc10_p13_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637" name="Text Box 1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11-10</a:t>
            </a:r>
          </a:p>
        </p:txBody>
      </p:sp>
    </p:spTree>
    <p:extLst>
      <p:ext uri="{BB962C8B-B14F-4D97-AF65-F5344CB8AC3E}">
        <p14:creationId xmlns:p14="http://schemas.microsoft.com/office/powerpoint/2010/main" val="3537017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25" name="Rectangle 30"/>
          <p:cNvSpPr>
            <a:spLocks noGrp="1" noChangeArrowheads="1"/>
          </p:cNvSpPr>
          <p:nvPr>
            <p:ph type="title"/>
          </p:nvPr>
        </p:nvSpPr>
        <p:spPr>
          <a:xfrm>
            <a:off x="393700" y="158750"/>
            <a:ext cx="8240713" cy="523875"/>
          </a:xfrm>
        </p:spPr>
        <p:txBody>
          <a:bodyPr/>
          <a:lstStyle/>
          <a:p>
            <a:pPr eaLnBrk="1" hangingPunct="1">
              <a:defRPr/>
            </a:pPr>
            <a:r>
              <a:rPr lang="en-US" dirty="0">
                <a:cs typeface="+mj-cs"/>
              </a:rPr>
              <a:t>Service Staff Guidelines </a:t>
            </a:r>
          </a:p>
        </p:txBody>
      </p:sp>
      <p:sp>
        <p:nvSpPr>
          <p:cNvPr id="196612" name="Rectangle 2"/>
          <p:cNvSpPr>
            <a:spLocks noGrp="1" noChangeArrowheads="1"/>
          </p:cNvSpPr>
          <p:nvPr>
            <p:ph idx="1"/>
          </p:nvPr>
        </p:nvSpPr>
        <p:spPr>
          <a:xfrm>
            <a:off x="393700" y="1143000"/>
            <a:ext cx="8240713" cy="457200"/>
          </a:xfrm>
        </p:spPr>
        <p:txBody>
          <a:bodyPr/>
          <a:lstStyle/>
          <a:p>
            <a:pPr eaLnBrk="1" hangingPunct="1">
              <a:defRPr/>
            </a:pPr>
            <a:r>
              <a:rPr lang="en-US" dirty="0">
                <a:cs typeface="+mn-cs"/>
              </a:rPr>
              <a:t>Handling </a:t>
            </a:r>
            <a:r>
              <a:rPr lang="en-US" dirty="0" smtClean="0">
                <a:cs typeface="+mn-cs"/>
              </a:rPr>
              <a:t>dishes </a:t>
            </a:r>
            <a:r>
              <a:rPr lang="en-US" dirty="0">
                <a:cs typeface="+mn-cs"/>
              </a:rPr>
              <a:t>and </a:t>
            </a:r>
            <a:r>
              <a:rPr lang="en-US" dirty="0" smtClean="0">
                <a:cs typeface="+mn-cs"/>
              </a:rPr>
              <a:t>glassware:</a:t>
            </a:r>
            <a:endParaRPr lang="en-US" sz="1800" i="1" dirty="0">
              <a:solidFill>
                <a:srgbClr val="000000"/>
              </a:solidFill>
              <a:cs typeface="+mn-cs"/>
            </a:endParaRPr>
          </a:p>
          <a:p>
            <a:pPr marL="694944" lvl="2" indent="-347472" eaLnBrk="1" hangingPunct="1">
              <a:buFont typeface="Wingdings" charset="0"/>
              <a:buNone/>
              <a:defRPr/>
            </a:pPr>
            <a:endParaRPr lang="en-US" dirty="0">
              <a:solidFill>
                <a:srgbClr val="000000"/>
              </a:solidFill>
            </a:endParaRPr>
          </a:p>
        </p:txBody>
      </p:sp>
      <p:sp>
        <p:nvSpPr>
          <p:cNvPr id="196624" name="Text Box 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9-6</a:t>
            </a:r>
          </a:p>
        </p:txBody>
      </p:sp>
      <p:pic>
        <p:nvPicPr>
          <p:cNvPr id="273413" name="Picture 1" descr="6e_c07_06_CarryYes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1700" y="2041525"/>
            <a:ext cx="10874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4" name="Picture 1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76625" y="2043113"/>
            <a:ext cx="10874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5" name="Picture 1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81550" y="2043113"/>
            <a:ext cx="10874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6"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86475" y="2041525"/>
            <a:ext cx="10874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7" name="Picture 2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91400" y="2043113"/>
            <a:ext cx="108743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8" name="Picture 2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71700" y="3535363"/>
            <a:ext cx="10874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9" name="Picture 23"/>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76625" y="3540125"/>
            <a:ext cx="10874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20" name="Picture 2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81550" y="3538538"/>
            <a:ext cx="10874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21" name="Picture 25"/>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86475" y="3536950"/>
            <a:ext cx="108743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22" name="Picture 26"/>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391400" y="3538538"/>
            <a:ext cx="108743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23" name="TextBox 2"/>
          <p:cNvSpPr txBox="1">
            <a:spLocks noChangeArrowheads="1"/>
          </p:cNvSpPr>
          <p:nvPr/>
        </p:nvSpPr>
        <p:spPr bwMode="auto">
          <a:xfrm>
            <a:off x="393700" y="1979613"/>
            <a:ext cx="15494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ts val="600"/>
              </a:spcAft>
            </a:pPr>
            <a:r>
              <a:rPr lang="en-US" sz="3200" dirty="0">
                <a:solidFill>
                  <a:srgbClr val="0093D3"/>
                </a:solidFill>
                <a:cs typeface="Arial" charset="0"/>
              </a:rPr>
              <a:t>Correct</a:t>
            </a:r>
          </a:p>
        </p:txBody>
      </p:sp>
      <p:sp>
        <p:nvSpPr>
          <p:cNvPr id="273424" name="TextBox 28"/>
          <p:cNvSpPr txBox="1">
            <a:spLocks noChangeArrowheads="1"/>
          </p:cNvSpPr>
          <p:nvPr/>
        </p:nvSpPr>
        <p:spPr bwMode="auto">
          <a:xfrm>
            <a:off x="393700" y="3460750"/>
            <a:ext cx="1778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0"/>
              </a:spcBef>
              <a:spcAft>
                <a:spcPts val="600"/>
              </a:spcAft>
            </a:pPr>
            <a:r>
              <a:rPr lang="en-US" sz="3200" dirty="0">
                <a:solidFill>
                  <a:srgbClr val="0093D3"/>
                </a:solidFill>
                <a:cs typeface="Arial" charset="0"/>
              </a:rPr>
              <a:t>Incorrect</a:t>
            </a:r>
          </a:p>
        </p:txBody>
      </p:sp>
    </p:spTree>
    <p:extLst>
      <p:ext uri="{BB962C8B-B14F-4D97-AF65-F5344CB8AC3E}">
        <p14:creationId xmlns:p14="http://schemas.microsoft.com/office/powerpoint/2010/main" val="31978838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Dishwashing Machines</a:t>
            </a:r>
          </a:p>
        </p:txBody>
      </p:sp>
      <p:sp>
        <p:nvSpPr>
          <p:cNvPr id="235522" name="Rectangle 3"/>
          <p:cNvSpPr>
            <a:spLocks noGrp="1" noChangeArrowheads="1"/>
          </p:cNvSpPr>
          <p:nvPr>
            <p:ph idx="1"/>
          </p:nvPr>
        </p:nvSpPr>
        <p:spPr>
          <a:xfrm>
            <a:off x="393700" y="1143000"/>
            <a:ext cx="5029200" cy="3703638"/>
          </a:xfrm>
        </p:spPr>
        <p:txBody>
          <a:bodyPr tIns="73152"/>
          <a:lstStyle/>
          <a:p>
            <a:pPr marL="0" indent="0" eaLnBrk="1" hangingPunct="1">
              <a:lnSpc>
                <a:spcPct val="80000"/>
              </a:lnSpc>
            </a:pPr>
            <a:r>
              <a:rPr lang="en-US" dirty="0">
                <a:latin typeface="Arial Narrow" charset="0"/>
              </a:rPr>
              <a:t>Dishwashers must be installed:</a:t>
            </a:r>
          </a:p>
          <a:p>
            <a:pPr lvl="1" eaLnBrk="1" hangingPunct="1"/>
            <a:r>
              <a:rPr lang="en-US" dirty="0">
                <a:latin typeface="Arial Narrow" charset="0"/>
              </a:rPr>
              <a:t>So they are reachable and conveniently located</a:t>
            </a:r>
          </a:p>
          <a:p>
            <a:pPr lvl="1" eaLnBrk="1" hangingPunct="1"/>
            <a:r>
              <a:rPr lang="en-US" dirty="0">
                <a:latin typeface="Arial Narrow" charset="0"/>
              </a:rPr>
              <a:t>In a way that keeps utensils, equipment, and other food-contact services from becoming contaminated</a:t>
            </a:r>
          </a:p>
          <a:p>
            <a:pPr lvl="1" eaLnBrk="1" hangingPunct="1"/>
            <a:r>
              <a:rPr lang="en-US" dirty="0">
                <a:latin typeface="Arial Narrow" charset="0"/>
              </a:rPr>
              <a:t>Following manufacturer</a:t>
            </a:r>
            <a:r>
              <a:rPr lang="ja-JP" altLang="en-US">
                <a:latin typeface="Arial Narrow" charset="0"/>
              </a:rPr>
              <a:t>’</a:t>
            </a:r>
            <a:r>
              <a:rPr lang="en-US" dirty="0">
                <a:latin typeface="Arial Narrow" charset="0"/>
              </a:rPr>
              <a:t>s instructions</a:t>
            </a: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11-11</a:t>
            </a:r>
          </a:p>
        </p:txBody>
      </p:sp>
      <p:pic>
        <p:nvPicPr>
          <p:cNvPr id="326661" name="Picture 1" descr="6e_c09_0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736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10"/>
          <p:cNvSpPr>
            <a:spLocks noGrp="1" noChangeArrowheads="1"/>
          </p:cNvSpPr>
          <p:nvPr>
            <p:ph type="title"/>
          </p:nvPr>
        </p:nvSpPr>
        <p:spPr>
          <a:xfrm>
            <a:off x="393700" y="158750"/>
            <a:ext cx="8307388" cy="519113"/>
          </a:xfrm>
        </p:spPr>
        <p:txBody>
          <a:bodyPr/>
          <a:lstStyle/>
          <a:p>
            <a:pPr eaLnBrk="1" hangingPunct="1">
              <a:defRPr/>
            </a:pPr>
            <a:r>
              <a:rPr lang="en-US" dirty="0">
                <a:cs typeface="+mj-cs"/>
              </a:rPr>
              <a:t>Dishwashing Machines</a:t>
            </a:r>
          </a:p>
        </p:txBody>
      </p:sp>
      <p:sp>
        <p:nvSpPr>
          <p:cNvPr id="236546" name="Rectangle 3"/>
          <p:cNvSpPr>
            <a:spLocks noGrp="1" noChangeArrowheads="1"/>
          </p:cNvSpPr>
          <p:nvPr>
            <p:ph idx="1"/>
          </p:nvPr>
        </p:nvSpPr>
        <p:spPr>
          <a:xfrm>
            <a:off x="393700" y="1143000"/>
            <a:ext cx="5029200" cy="3622675"/>
          </a:xfrm>
        </p:spPr>
        <p:txBody>
          <a:bodyPr/>
          <a:lstStyle/>
          <a:p>
            <a:pPr marL="0" indent="0" eaLnBrk="1" hangingPunct="1">
              <a:lnSpc>
                <a:spcPct val="80000"/>
              </a:lnSpc>
              <a:defRPr/>
            </a:pPr>
            <a:r>
              <a:rPr lang="en-US" dirty="0">
                <a:cs typeface="+mn-cs"/>
              </a:rPr>
              <a:t>When selecting dishwashers make sure: </a:t>
            </a:r>
            <a:endParaRPr lang="en-US" i="1" dirty="0">
              <a:cs typeface="+mn-cs"/>
            </a:endParaRPr>
          </a:p>
          <a:p>
            <a:pPr marL="347472" lvl="1" indent="-347472" eaLnBrk="1" hangingPunct="1">
              <a:defRPr/>
            </a:pPr>
            <a:r>
              <a:rPr lang="en-US" dirty="0" smtClean="0"/>
              <a:t>The </a:t>
            </a:r>
            <a:r>
              <a:rPr lang="en-US" dirty="0"/>
              <a:t>detergents and sanitizers used are approved by the local regulatory </a:t>
            </a:r>
            <a:r>
              <a:rPr lang="en-US" dirty="0" smtClean="0"/>
              <a:t>authority</a:t>
            </a:r>
            <a:endParaRPr lang="en-US" dirty="0"/>
          </a:p>
          <a:p>
            <a:pPr marL="347472" lvl="1" indent="-347472" eaLnBrk="1" hangingPunct="1">
              <a:defRPr/>
            </a:pPr>
            <a:r>
              <a:rPr lang="en-US" dirty="0" smtClean="0"/>
              <a:t>They </a:t>
            </a:r>
            <a:r>
              <a:rPr lang="en-US" dirty="0"/>
              <a:t>have the ability to measure water temperature, water pressure, and cleaning and sanitizing chemical </a:t>
            </a:r>
            <a:r>
              <a:rPr lang="en-US" dirty="0" smtClean="0"/>
              <a:t>concentration</a:t>
            </a:r>
            <a:endParaRPr lang="en-US" dirty="0"/>
          </a:p>
          <a:p>
            <a:pPr marL="347472" lvl="1" indent="-347472" eaLnBrk="1" hangingPunct="1">
              <a:defRPr/>
            </a:pPr>
            <a:r>
              <a:rPr lang="en-US" dirty="0" smtClean="0"/>
              <a:t>Information </a:t>
            </a:r>
            <a:r>
              <a:rPr lang="en-US" dirty="0"/>
              <a:t>about the correct settings is posted on the </a:t>
            </a:r>
            <a:r>
              <a:rPr lang="en-US" dirty="0" smtClean="0"/>
              <a:t>machine</a:t>
            </a:r>
            <a:endParaRPr lang="en-US" dirty="0"/>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11-12</a:t>
            </a:r>
          </a:p>
        </p:txBody>
      </p:sp>
      <p:pic>
        <p:nvPicPr>
          <p:cNvPr id="327685" name="Picture 1" descr="6e_c09_03_machinelabe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41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15"/>
          <p:cNvSpPr>
            <a:spLocks noGrp="1" noChangeArrowheads="1"/>
          </p:cNvSpPr>
          <p:nvPr>
            <p:ph type="title"/>
          </p:nvPr>
        </p:nvSpPr>
        <p:spPr>
          <a:xfrm>
            <a:off x="393700" y="158750"/>
            <a:ext cx="8307388" cy="519113"/>
          </a:xfrm>
        </p:spPr>
        <p:txBody>
          <a:bodyPr/>
          <a:lstStyle/>
          <a:p>
            <a:pPr eaLnBrk="1" hangingPunct="1">
              <a:defRPr/>
            </a:pPr>
            <a:r>
              <a:rPr lang="en-US" dirty="0">
                <a:cs typeface="+mj-cs"/>
              </a:rPr>
              <a:t>Three-Compartment Sinks</a:t>
            </a:r>
          </a:p>
        </p:txBody>
      </p:sp>
      <p:sp>
        <p:nvSpPr>
          <p:cNvPr id="237570" name="Rectangle 3"/>
          <p:cNvSpPr>
            <a:spLocks noGrp="1" noChangeArrowheads="1"/>
          </p:cNvSpPr>
          <p:nvPr>
            <p:ph idx="1"/>
          </p:nvPr>
        </p:nvSpPr>
        <p:spPr>
          <a:xfrm>
            <a:off x="393700" y="1143000"/>
            <a:ext cx="4071938" cy="2030413"/>
          </a:xfrm>
        </p:spPr>
        <p:txBody>
          <a:bodyPr/>
          <a:lstStyle/>
          <a:p>
            <a:pPr marL="0" indent="0" eaLnBrk="1" hangingPunct="1">
              <a:defRPr/>
            </a:pPr>
            <a:r>
              <a:rPr lang="en-US" dirty="0">
                <a:cs typeface="+mn-cs"/>
              </a:rPr>
              <a:t>Purchase sinks large enough to accommodate large equipment and </a:t>
            </a:r>
            <a:r>
              <a:rPr lang="en-US" dirty="0" smtClean="0">
                <a:cs typeface="+mn-cs"/>
              </a:rPr>
              <a:t>utensils.</a:t>
            </a:r>
            <a:endParaRPr lang="en-US" dirty="0">
              <a:cs typeface="+mn-cs"/>
            </a:endParaRPr>
          </a:p>
          <a:p>
            <a:pPr marL="0" indent="0" eaLnBrk="1" hangingPunct="1">
              <a:defRPr/>
            </a:pPr>
            <a:endParaRPr lang="en-US" dirty="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11-13</a:t>
            </a:r>
          </a:p>
        </p:txBody>
      </p:sp>
      <p:pic>
        <p:nvPicPr>
          <p:cNvPr id="328709" name="Picture 1" descr="6e_c10_08_3sink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264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393700" y="1143000"/>
            <a:ext cx="5626100"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defRPr/>
            </a:pPr>
            <a:r>
              <a:rPr lang="en-US" sz="2400" b="1" dirty="0">
                <a:solidFill>
                  <a:srgbClr val="009DDC"/>
                </a:solidFill>
                <a:latin typeface="Arial Narrow"/>
                <a:ea typeface="ＭＳ Ｐゴシック" charset="0"/>
              </a:rPr>
              <a:t>Floor-mounted equipment must be either:</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Mounted on legs at least six inches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(15 centimeters) high </a:t>
            </a:r>
          </a:p>
          <a:p>
            <a:pPr marL="347472" lvl="1" indent="-347472" fontAlgn="base">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Sealed to a masonry base</a:t>
            </a:r>
          </a:p>
          <a:p>
            <a:pPr marL="571500" lvl="1" indent="-457200" fontAlgn="base">
              <a:lnSpc>
                <a:spcPct val="90000"/>
              </a:lnSpc>
              <a:spcBef>
                <a:spcPct val="50000"/>
              </a:spcBef>
              <a:spcAft>
                <a:spcPct val="0"/>
              </a:spcAft>
              <a:buClr>
                <a:srgbClr val="0093D3"/>
              </a:buClr>
              <a:buSzPct val="75000"/>
              <a:buFont typeface="Wingdings" pitchFamily="2" charset="2"/>
              <a:buChar char="l"/>
              <a:defRPr/>
            </a:pPr>
            <a:endParaRPr lang="en-US" sz="2200" b="1" dirty="0">
              <a:solidFill>
                <a:srgbClr val="231F20"/>
              </a:solidFill>
            </a:endParaRPr>
          </a:p>
        </p:txBody>
      </p:sp>
      <p:sp>
        <p:nvSpPr>
          <p:cNvPr id="2324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11-14</a:t>
            </a:r>
          </a:p>
        </p:txBody>
      </p:sp>
      <p:sp>
        <p:nvSpPr>
          <p:cNvPr id="232452"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Installing and Maintaining Equipment</a:t>
            </a:r>
          </a:p>
        </p:txBody>
      </p:sp>
      <p:pic>
        <p:nvPicPr>
          <p:cNvPr id="329733" name="Picture 1" descr="6e_c09_02_ShelfHeigh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193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ChangeArrowheads="1"/>
          </p:cNvSpPr>
          <p:nvPr/>
        </p:nvSpPr>
        <p:spPr bwMode="auto">
          <a:xfrm>
            <a:off x="393700" y="1143000"/>
            <a:ext cx="4878388"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defRPr/>
            </a:pPr>
            <a:r>
              <a:rPr lang="en-US" sz="2400" b="1" dirty="0">
                <a:solidFill>
                  <a:srgbClr val="009DDC"/>
                </a:solidFill>
                <a:latin typeface="Arial Narrow"/>
                <a:ea typeface="ＭＳ Ｐゴシック" charset="0"/>
              </a:rPr>
              <a:t>Tabletop equipment should be either:</a:t>
            </a:r>
          </a:p>
          <a:p>
            <a:pPr marL="347472" lvl="1" indent="-347472" fontAlgn="base">
              <a:lnSpc>
                <a:spcPct val="90000"/>
              </a:lnSpc>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Mounted on legs at least four inches </a:t>
            </a:r>
            <a:br>
              <a:rPr lang="en-US" sz="2200" dirty="0">
                <a:solidFill>
                  <a:srgbClr val="231F20"/>
                </a:solidFill>
                <a:latin typeface="Arial Narrow"/>
                <a:ea typeface="ＭＳ Ｐゴシック" charset="0"/>
              </a:rPr>
            </a:br>
            <a:r>
              <a:rPr lang="en-US" sz="2200" dirty="0">
                <a:solidFill>
                  <a:srgbClr val="231F20"/>
                </a:solidFill>
                <a:latin typeface="Arial Narrow"/>
                <a:ea typeface="ＭＳ Ｐゴシック" charset="0"/>
              </a:rPr>
              <a:t>(10 centimeters) high </a:t>
            </a:r>
          </a:p>
          <a:p>
            <a:pPr marL="347472" lvl="1" indent="-347472" fontAlgn="base">
              <a:lnSpc>
                <a:spcPct val="90000"/>
              </a:lnSpc>
              <a:spcBef>
                <a:spcPts val="900"/>
              </a:spcBef>
              <a:spcAft>
                <a:spcPct val="0"/>
              </a:spcAft>
              <a:buClr>
                <a:srgbClr val="009DDC"/>
              </a:buClr>
              <a:buSzPct val="75000"/>
              <a:buFont typeface="Wingdings" charset="0"/>
              <a:buChar char="l"/>
              <a:defRPr/>
            </a:pPr>
            <a:r>
              <a:rPr lang="en-US" sz="2200" dirty="0">
                <a:solidFill>
                  <a:srgbClr val="231F20"/>
                </a:solidFill>
                <a:latin typeface="Arial Narrow"/>
                <a:ea typeface="ＭＳ Ｐゴシック" charset="0"/>
              </a:rPr>
              <a:t>Sealed to the countertop</a:t>
            </a:r>
          </a:p>
          <a:p>
            <a:pPr marL="571500" lvl="1" indent="-457200" fontAlgn="base">
              <a:lnSpc>
                <a:spcPct val="90000"/>
              </a:lnSpc>
              <a:spcBef>
                <a:spcPct val="50000"/>
              </a:spcBef>
              <a:spcAft>
                <a:spcPct val="0"/>
              </a:spcAft>
              <a:buClr>
                <a:srgbClr val="0093D3"/>
              </a:buClr>
              <a:buSzPct val="75000"/>
              <a:buFont typeface="Wingdings" pitchFamily="2" charset="2"/>
              <a:buChar char="l"/>
              <a:defRPr/>
            </a:pPr>
            <a:endParaRPr lang="en-US" sz="2200" b="1" dirty="0">
              <a:solidFill>
                <a:srgbClr val="231F20"/>
              </a:solidFill>
            </a:endParaRPr>
          </a:p>
        </p:txBody>
      </p:sp>
      <p:sp>
        <p:nvSpPr>
          <p:cNvPr id="233475" name="Rectangle 4"/>
          <p:cNvSpPr>
            <a:spLocks noChangeArrowheads="1"/>
          </p:cNvSpPr>
          <p:nvPr/>
        </p:nvSpPr>
        <p:spPr bwMode="auto">
          <a:xfrm>
            <a:off x="6286500" y="1714500"/>
            <a:ext cx="1670050" cy="1266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2334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11-15</a:t>
            </a:r>
          </a:p>
        </p:txBody>
      </p:sp>
      <p:sp>
        <p:nvSpPr>
          <p:cNvPr id="233478"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Installing and Maintaining Equipment</a:t>
            </a:r>
          </a:p>
        </p:txBody>
      </p:sp>
      <p:pic>
        <p:nvPicPr>
          <p:cNvPr id="330758" name="Picture 1" descr="6e_c09_02_milkmachin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1521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Installing and Maintaining Equipment</a:t>
            </a:r>
          </a:p>
        </p:txBody>
      </p:sp>
      <p:sp>
        <p:nvSpPr>
          <p:cNvPr id="234498" name="Rectangle 3"/>
          <p:cNvSpPr>
            <a:spLocks noGrp="1" noChangeArrowheads="1"/>
          </p:cNvSpPr>
          <p:nvPr>
            <p:ph idx="1"/>
          </p:nvPr>
        </p:nvSpPr>
        <p:spPr>
          <a:xfrm>
            <a:off x="393700" y="1143000"/>
            <a:ext cx="4757738" cy="3556000"/>
          </a:xfrm>
        </p:spPr>
        <p:txBody>
          <a:bodyPr/>
          <a:lstStyle/>
          <a:p>
            <a:pPr marL="0" indent="0" eaLnBrk="1" hangingPunct="1">
              <a:defRPr/>
            </a:pPr>
            <a:r>
              <a:rPr lang="en-US" dirty="0">
                <a:cs typeface="+mn-cs"/>
              </a:rPr>
              <a:t>Once equipment has been installed:</a:t>
            </a:r>
          </a:p>
          <a:p>
            <a:pPr marL="347472" lvl="1" indent="-347472" eaLnBrk="1" hangingPunct="1">
              <a:defRPr/>
            </a:pPr>
            <a:r>
              <a:rPr lang="en-US" dirty="0"/>
              <a:t>It must be maintained regularly</a:t>
            </a:r>
          </a:p>
          <a:p>
            <a:pPr marL="347472" lvl="1" indent="-347472" eaLnBrk="1" hangingPunct="1">
              <a:defRPr/>
            </a:pPr>
            <a:r>
              <a:rPr lang="en-US" dirty="0"/>
              <a:t>Only qualified people should maintain it</a:t>
            </a:r>
          </a:p>
          <a:p>
            <a:pPr marL="347472" lvl="1" indent="-347472" eaLnBrk="1" hangingPunct="1">
              <a:defRPr/>
            </a:pPr>
            <a:r>
              <a:rPr lang="en-US" dirty="0"/>
              <a:t>Set up a maintenance schedule with your supplier or manufacturer</a:t>
            </a:r>
          </a:p>
          <a:p>
            <a:pPr marL="347472" lvl="1" indent="-347472" eaLnBrk="1" hangingPunct="1">
              <a:defRPr/>
            </a:pPr>
            <a:r>
              <a:rPr lang="en-US" dirty="0"/>
              <a:t>Check equipment regularly to make sure it is working </a:t>
            </a:r>
            <a:r>
              <a:rPr lang="en-US" dirty="0" smtClean="0"/>
              <a:t>correctly</a:t>
            </a:r>
            <a:endParaRPr lang="en-US" dirty="0"/>
          </a:p>
        </p:txBody>
      </p:sp>
      <p:sp>
        <p:nvSpPr>
          <p:cNvPr id="234500" name="Text Box 6"/>
          <p:cNvSpPr txBox="1">
            <a:spLocks noChangeArrowheads="1"/>
          </p:cNvSpPr>
          <p:nvPr/>
        </p:nvSpPr>
        <p:spPr bwMode="auto">
          <a:xfrm>
            <a:off x="0" y="6581775"/>
            <a:ext cx="571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11-16</a:t>
            </a:r>
          </a:p>
        </p:txBody>
      </p:sp>
      <p:pic>
        <p:nvPicPr>
          <p:cNvPr id="331781" name="Picture 1" descr="6e_c09_0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297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Water </a:t>
            </a:r>
            <a:r>
              <a:rPr lang="en-US" dirty="0" smtClean="0">
                <a:cs typeface="+mj-cs"/>
              </a:rPr>
              <a:t>Supply</a:t>
            </a:r>
            <a:endParaRPr lang="en-US" dirty="0">
              <a:cs typeface="+mj-cs"/>
            </a:endParaRPr>
          </a:p>
        </p:txBody>
      </p:sp>
      <p:sp>
        <p:nvSpPr>
          <p:cNvPr id="240642" name="Rectangle 3"/>
          <p:cNvSpPr>
            <a:spLocks noGrp="1" noChangeArrowheads="1"/>
          </p:cNvSpPr>
          <p:nvPr>
            <p:ph idx="1"/>
          </p:nvPr>
        </p:nvSpPr>
        <p:spPr>
          <a:xfrm>
            <a:off x="393700" y="1143000"/>
            <a:ext cx="6019800" cy="3463925"/>
          </a:xfrm>
        </p:spPr>
        <p:txBody>
          <a:bodyPr/>
          <a:lstStyle/>
          <a:p>
            <a:pPr marL="0" indent="0" eaLnBrk="1" hangingPunct="1">
              <a:spcBef>
                <a:spcPct val="15000"/>
              </a:spcBef>
              <a:defRPr/>
            </a:pPr>
            <a:r>
              <a:rPr lang="en-US" dirty="0">
                <a:cs typeface="+mn-cs"/>
              </a:rPr>
              <a:t>Acceptable sources of </a:t>
            </a:r>
            <a:r>
              <a:rPr lang="en-US" dirty="0" smtClean="0">
                <a:cs typeface="+mn-cs"/>
              </a:rPr>
              <a:t>drinkable </a:t>
            </a:r>
            <a:r>
              <a:rPr lang="en-US" dirty="0">
                <a:cs typeface="+mn-cs"/>
              </a:rPr>
              <a:t>water:</a:t>
            </a:r>
            <a:endParaRPr lang="en-US" sz="1800" i="1" dirty="0">
              <a:cs typeface="+mn-cs"/>
            </a:endParaRPr>
          </a:p>
          <a:p>
            <a:pPr marL="347472" lvl="1" indent="-347472" eaLnBrk="1" hangingPunct="1">
              <a:defRPr/>
            </a:pPr>
            <a:r>
              <a:rPr lang="en-US" dirty="0">
                <a:solidFill>
                  <a:schemeClr val="tx1"/>
                </a:solidFill>
              </a:rPr>
              <a:t>Approved</a:t>
            </a:r>
            <a:r>
              <a:rPr lang="en-US" dirty="0">
                <a:solidFill>
                  <a:srgbClr val="CC0000"/>
                </a:solidFill>
              </a:rPr>
              <a:t> </a:t>
            </a:r>
            <a:r>
              <a:rPr lang="en-US" dirty="0">
                <a:solidFill>
                  <a:schemeClr val="tx1"/>
                </a:solidFill>
              </a:rPr>
              <a:t>p</a:t>
            </a:r>
            <a:r>
              <a:rPr lang="en-US" dirty="0">
                <a:solidFill>
                  <a:srgbClr val="000000"/>
                </a:solidFill>
              </a:rPr>
              <a:t>ublic water mains</a:t>
            </a:r>
            <a:r>
              <a:rPr lang="en-US" dirty="0"/>
              <a:t> </a:t>
            </a:r>
            <a:endParaRPr lang="en-US" dirty="0">
              <a:solidFill>
                <a:srgbClr val="000000"/>
              </a:solidFill>
            </a:endParaRPr>
          </a:p>
          <a:p>
            <a:pPr marL="347472" lvl="1" indent="-347472" eaLnBrk="1" hangingPunct="1">
              <a:defRPr/>
            </a:pPr>
            <a:r>
              <a:rPr lang="en-US" dirty="0">
                <a:solidFill>
                  <a:srgbClr val="000000"/>
                </a:solidFill>
              </a:rPr>
              <a:t>Regularly tested and maintained private sources</a:t>
            </a:r>
          </a:p>
          <a:p>
            <a:pPr marL="347472" lvl="1" indent="-347472" eaLnBrk="1" hangingPunct="1">
              <a:defRPr/>
            </a:pPr>
            <a:r>
              <a:rPr lang="en-US" dirty="0">
                <a:solidFill>
                  <a:srgbClr val="000000"/>
                </a:solidFill>
              </a:rPr>
              <a:t>Closed, portable water containers </a:t>
            </a:r>
          </a:p>
          <a:p>
            <a:pPr marL="347472" lvl="1" indent="-347472" eaLnBrk="1" hangingPunct="1">
              <a:defRPr/>
            </a:pPr>
            <a:r>
              <a:rPr lang="en-US" dirty="0">
                <a:solidFill>
                  <a:srgbClr val="000000"/>
                </a:solidFill>
              </a:rPr>
              <a:t>Water transport vehicles </a:t>
            </a:r>
            <a:br>
              <a:rPr lang="en-US" dirty="0">
                <a:solidFill>
                  <a:srgbClr val="000000"/>
                </a:solidFill>
              </a:rPr>
            </a:br>
            <a:endParaRPr lang="en-US" dirty="0"/>
          </a:p>
        </p:txBody>
      </p:sp>
      <p:sp>
        <p:nvSpPr>
          <p:cNvPr id="24064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11-17</a:t>
            </a:r>
          </a:p>
        </p:txBody>
      </p:sp>
      <p:pic>
        <p:nvPicPr>
          <p:cNvPr id="332805" name="Picture 1" descr="6e_c09_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6615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11-18</a:t>
            </a:r>
          </a:p>
        </p:txBody>
      </p:sp>
      <p:sp>
        <p:nvSpPr>
          <p:cNvPr id="241667" name="Rectangle 10"/>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Plumbing</a:t>
            </a:r>
            <a:endParaRPr lang="en-US" dirty="0">
              <a:cs typeface="+mj-cs"/>
            </a:endParaRPr>
          </a:p>
        </p:txBody>
      </p:sp>
      <p:sp>
        <p:nvSpPr>
          <p:cNvPr id="241668" name="Rectangle 3"/>
          <p:cNvSpPr txBox="1">
            <a:spLocks noChangeArrowheads="1"/>
          </p:cNvSpPr>
          <p:nvPr/>
        </p:nvSpPr>
        <p:spPr bwMode="auto">
          <a:xfrm>
            <a:off x="393700" y="1143000"/>
            <a:ext cx="64897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054100" indent="-3683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lnSpc>
                <a:spcPct val="90000"/>
              </a:lnSpc>
              <a:spcBef>
                <a:spcPct val="100000"/>
              </a:spcBef>
              <a:spcAft>
                <a:spcPct val="0"/>
              </a:spcAft>
              <a:buClr>
                <a:srgbClr val="009DDC"/>
              </a:buClr>
              <a:buSzPct val="75000"/>
              <a:buFont typeface="Wingdings" charset="0"/>
              <a:buNone/>
              <a:defRPr/>
            </a:pPr>
            <a:r>
              <a:rPr lang="en-US" sz="2400" dirty="0">
                <a:solidFill>
                  <a:srgbClr val="009DDC"/>
                </a:solidFill>
                <a:latin typeface="Arial Narrow"/>
              </a:rPr>
              <a:t>Cross-connection:</a:t>
            </a:r>
          </a:p>
          <a:p>
            <a:pPr marL="347472" lvl="1" indent="-347472" eaLnBrk="1" fontAlgn="base" hangingPunct="1">
              <a:spcBef>
                <a:spcPts val="900"/>
              </a:spcBef>
              <a:spcAft>
                <a:spcPct val="0"/>
              </a:spcAft>
              <a:buClr>
                <a:srgbClr val="009DDC"/>
              </a:buClr>
              <a:buSzPct val="75000"/>
              <a:buFont typeface="Wingdings" charset="0"/>
              <a:buChar char="l"/>
              <a:defRPr/>
            </a:pPr>
            <a:r>
              <a:rPr lang="en-US" sz="2200" b="0" dirty="0">
                <a:solidFill>
                  <a:srgbClr val="231F20"/>
                </a:solidFill>
                <a:latin typeface="Arial Narrow"/>
              </a:rPr>
              <a:t>Physical link between safe water and dirty water from </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231F20"/>
                </a:solidFill>
                <a:latin typeface="Arial Narrow"/>
              </a:rPr>
              <a:t>Drains </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231F20"/>
                </a:solidFill>
                <a:latin typeface="Arial Narrow"/>
              </a:rPr>
              <a:t>Sewers </a:t>
            </a:r>
          </a:p>
          <a:p>
            <a:pPr marL="694944" lvl="2" indent="-347472" eaLnBrk="1" fontAlgn="base" hangingPunct="1">
              <a:spcBef>
                <a:spcPts val="900"/>
              </a:spcBef>
              <a:spcAft>
                <a:spcPct val="0"/>
              </a:spcAft>
              <a:buClr>
                <a:srgbClr val="009DDC"/>
              </a:buClr>
              <a:buSzPct val="75000"/>
              <a:buFont typeface="Courier New" charset="0"/>
              <a:buChar char="o"/>
              <a:defRPr/>
            </a:pPr>
            <a:r>
              <a:rPr lang="en-US" sz="2000" b="0" dirty="0">
                <a:solidFill>
                  <a:srgbClr val="231F20"/>
                </a:solidFill>
                <a:latin typeface="Arial Narrow"/>
              </a:rPr>
              <a:t>Other wastewater sources</a:t>
            </a:r>
          </a:p>
        </p:txBody>
      </p:sp>
    </p:spTree>
    <p:extLst>
      <p:ext uri="{BB962C8B-B14F-4D97-AF65-F5344CB8AC3E}">
        <p14:creationId xmlns:p14="http://schemas.microsoft.com/office/powerpoint/2010/main" val="20466696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17"/>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Plumbing</a:t>
            </a:r>
            <a:endParaRPr lang="en-US" dirty="0">
              <a:cs typeface="+mj-cs"/>
            </a:endParaRPr>
          </a:p>
        </p:txBody>
      </p:sp>
      <p:sp>
        <p:nvSpPr>
          <p:cNvPr id="242691" name="Rectangle 3"/>
          <p:cNvSpPr>
            <a:spLocks noGrp="1" noChangeArrowheads="1"/>
          </p:cNvSpPr>
          <p:nvPr>
            <p:ph idx="1"/>
          </p:nvPr>
        </p:nvSpPr>
        <p:spPr>
          <a:xfrm>
            <a:off x="393700" y="1143000"/>
            <a:ext cx="5178425" cy="4826000"/>
          </a:xfrm>
        </p:spPr>
        <p:txBody>
          <a:bodyPr/>
          <a:lstStyle/>
          <a:p>
            <a:pPr marL="0" indent="0" eaLnBrk="1" hangingPunct="1">
              <a:defRPr/>
            </a:pPr>
            <a:r>
              <a:rPr lang="en-US" dirty="0">
                <a:ea typeface="+mn-ea"/>
                <a:cs typeface="+mn-cs"/>
              </a:rPr>
              <a:t>Backflow:</a:t>
            </a:r>
          </a:p>
          <a:p>
            <a:pPr marL="347472" lvl="1" indent="-347472" eaLnBrk="1" hangingPunct="1">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defRPr/>
            </a:pPr>
            <a:r>
              <a:rPr lang="en-US" dirty="0" smtClean="0">
                <a:ea typeface="+mn-ea"/>
                <a:cs typeface="+mn-cs"/>
              </a:rPr>
              <a:t>Backsiphonage:</a:t>
            </a:r>
          </a:p>
          <a:p>
            <a:pPr marL="347472" lvl="1" indent="-347472" eaLnBrk="1" hangingPunct="1">
              <a:defRPr/>
            </a:pPr>
            <a:r>
              <a:rPr lang="en-US" dirty="0" smtClean="0"/>
              <a:t>A vacuum created in the plumbing system that sucks contaminants back into the </a:t>
            </a:r>
            <a:br>
              <a:rPr lang="en-US" dirty="0" smtClean="0"/>
            </a:br>
            <a:r>
              <a:rPr lang="en-US" dirty="0" smtClean="0"/>
              <a:t>water supply </a:t>
            </a:r>
            <a:endParaRPr lang="en-US" dirty="0"/>
          </a:p>
          <a:p>
            <a:pPr marL="694944" lvl="2" indent="-347472" eaLnBrk="1" hangingPunct="1">
              <a:defRPr/>
            </a:pPr>
            <a:r>
              <a:rPr lang="en-US" dirty="0" smtClean="0"/>
              <a:t>Can occur when high water use in one area </a:t>
            </a:r>
            <a:br>
              <a:rPr lang="en-US" dirty="0" smtClean="0"/>
            </a:br>
            <a:r>
              <a:rPr lang="en-US" dirty="0" smtClean="0"/>
              <a:t>of the operation creates a </a:t>
            </a:r>
            <a:r>
              <a:rPr lang="en-US" dirty="0" smtClean="0"/>
              <a:t>vacuum </a:t>
            </a:r>
            <a:endParaRPr lang="en-US" dirty="0"/>
          </a:p>
          <a:p>
            <a:pPr marL="694944" lvl="2" indent="-347472" eaLnBrk="1" hangingPunct="1">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114300" lvl="1" indent="0" eaLnBrk="1" hangingPunct="1">
              <a:buFont typeface="Wingdings" pitchFamily="2" charset="2"/>
              <a:buNone/>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11-19</a:t>
            </a:r>
          </a:p>
        </p:txBody>
      </p:sp>
      <p:pic>
        <p:nvPicPr>
          <p:cNvPr id="334853" name="Picture 2" descr="6e_c09_05_backflow.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417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600"/>
            <a:ext cx="210343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700" y="1158875"/>
            <a:ext cx="62245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lnSpc>
                <a:spcPct val="90000"/>
              </a:lnSpc>
              <a:spcBef>
                <a:spcPct val="100000"/>
              </a:spcBef>
              <a:spcAft>
                <a:spcPct val="0"/>
              </a:spcAft>
              <a:buClr>
                <a:srgbClr val="009DDC"/>
              </a:buClr>
              <a:buSzPct val="75000"/>
              <a:defRPr/>
            </a:pPr>
            <a:r>
              <a:rPr lang="en-US" sz="2400" dirty="0">
                <a:solidFill>
                  <a:srgbClr val="009DDC"/>
                </a:solidFill>
                <a:latin typeface="Arial Narrow"/>
              </a:rPr>
              <a:t>Backflow prevention methods:</a:t>
            </a:r>
          </a:p>
        </p:txBody>
      </p:sp>
      <p:sp>
        <p:nvSpPr>
          <p:cNvPr id="243717" name="Text Box 6"/>
          <p:cNvSpPr txBox="1">
            <a:spLocks noChangeArrowheads="1"/>
          </p:cNvSpPr>
          <p:nvPr/>
        </p:nvSpPr>
        <p:spPr bwMode="auto">
          <a:xfrm>
            <a:off x="5492750" y="4165600"/>
            <a:ext cx="210343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11-20</a:t>
            </a:r>
          </a:p>
        </p:txBody>
      </p:sp>
      <p:sp>
        <p:nvSpPr>
          <p:cNvPr id="243719" name="Rectangle 23"/>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Plumbing</a:t>
            </a:r>
            <a:endParaRPr lang="en-US" dirty="0">
              <a:cs typeface="+mj-cs"/>
            </a:endParaRPr>
          </a:p>
        </p:txBody>
      </p:sp>
      <p:pic>
        <p:nvPicPr>
          <p:cNvPr id="335879" name="Picture 2" descr="6e_c09_06_Airga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1625" y="2052638"/>
            <a:ext cx="23256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8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2057400"/>
            <a:ext cx="2103438" cy="2103438"/>
          </a:xfrm>
          <a:prstGeom prst="roundRect">
            <a:avLst>
              <a:gd name="adj" fmla="val 8594"/>
            </a:avLst>
          </a:prstGeom>
          <a:noFill/>
          <a:ln>
            <a:noFill/>
          </a:ln>
          <a:effectLst/>
          <a:extLst/>
        </p:spPr>
      </p:pic>
    </p:spTree>
    <p:extLst>
      <p:ext uri="{BB962C8B-B14F-4D97-AF65-F5344CB8AC3E}">
        <p14:creationId xmlns:p14="http://schemas.microsoft.com/office/powerpoint/2010/main" val="3226303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5" name="Rectangle 8"/>
          <p:cNvSpPr>
            <a:spLocks noGrp="1" noChangeArrowheads="1"/>
          </p:cNvSpPr>
          <p:nvPr>
            <p:ph type="title"/>
          </p:nvPr>
        </p:nvSpPr>
        <p:spPr>
          <a:xfrm>
            <a:off x="393700" y="158750"/>
            <a:ext cx="8240713" cy="523875"/>
          </a:xfrm>
        </p:spPr>
        <p:txBody>
          <a:bodyPr/>
          <a:lstStyle/>
          <a:p>
            <a:pPr eaLnBrk="1" hangingPunct="1">
              <a:defRPr/>
            </a:pPr>
            <a:r>
              <a:rPr lang="en-US" dirty="0">
                <a:cs typeface="+mj-cs"/>
              </a:rPr>
              <a:t>Kitchen Staff Guidelines</a:t>
            </a:r>
          </a:p>
        </p:txBody>
      </p:sp>
      <p:sp>
        <p:nvSpPr>
          <p:cNvPr id="195586" name="Rectangle 3"/>
          <p:cNvSpPr>
            <a:spLocks noGrp="1" noChangeArrowheads="1"/>
          </p:cNvSpPr>
          <p:nvPr>
            <p:ph idx="1"/>
          </p:nvPr>
        </p:nvSpPr>
        <p:spPr>
          <a:xfrm>
            <a:off x="393700" y="1143000"/>
            <a:ext cx="5559425" cy="4953000"/>
          </a:xfrm>
        </p:spPr>
        <p:txBody>
          <a:bodyPr/>
          <a:lstStyle/>
          <a:p>
            <a:pPr marL="0" indent="0" eaLnBrk="1" hangingPunct="1">
              <a:tabLst>
                <a:tab pos="1028700" algn="l"/>
              </a:tabLst>
              <a:defRPr/>
            </a:pPr>
            <a:r>
              <a:rPr lang="en-US" dirty="0" smtClean="0">
                <a:ea typeface="+mn-ea"/>
                <a:cs typeface="+mn-cs"/>
              </a:rPr>
              <a:t>Prevent contamination when serving food:</a:t>
            </a:r>
            <a:endParaRPr lang="en-US" sz="2000" i="1" dirty="0" smtClean="0">
              <a:solidFill>
                <a:srgbClr val="000000"/>
              </a:solidFill>
              <a:ea typeface="+mn-ea"/>
              <a:cs typeface="+mn-cs"/>
            </a:endParaRPr>
          </a:p>
          <a:p>
            <a:pPr marL="347472" lvl="1" indent="-347472" eaLnBrk="1" hangingPunct="1">
              <a:tabLst>
                <a:tab pos="1028700" algn="l"/>
              </a:tabLst>
              <a:defRPr/>
            </a:pPr>
            <a:r>
              <a:rPr lang="en-US" dirty="0" smtClean="0">
                <a:solidFill>
                  <a:srgbClr val="000000"/>
                </a:solidFill>
              </a:rPr>
              <a:t>Wear single-use gloves whenever handling ready-to-eat food</a:t>
            </a:r>
          </a:p>
          <a:p>
            <a:pPr marL="694944" lvl="2" indent="-347472" eaLnBrk="1" hangingPunct="1">
              <a:tabLst>
                <a:tab pos="1028700" algn="l"/>
              </a:tabLst>
              <a:defRPr/>
            </a:pPr>
            <a:r>
              <a:rPr lang="en-US" dirty="0" smtClean="0">
                <a:solidFill>
                  <a:srgbClr val="000000"/>
                </a:solidFill>
              </a:rPr>
              <a:t>As an alternative use spatulas, tongs, deli sheets, or other utensils</a:t>
            </a:r>
          </a:p>
          <a:p>
            <a:pPr marL="347472" lvl="1" indent="-347472" eaLnBrk="1" hangingPunct="1">
              <a:tabLst>
                <a:tab pos="1028700" algn="l"/>
              </a:tabLst>
              <a:defRPr/>
            </a:pPr>
            <a:r>
              <a:rPr lang="en-US" dirty="0" smtClean="0">
                <a:solidFill>
                  <a:srgbClr val="000000"/>
                </a:solidFill>
              </a:rPr>
              <a:t>Use clean and sanitized utensils for serving</a:t>
            </a:r>
          </a:p>
          <a:p>
            <a:pPr marL="694944" lvl="2" indent="-347472" eaLnBrk="1" hangingPunct="1">
              <a:tabLst>
                <a:tab pos="1028700" algn="l"/>
              </a:tabLst>
              <a:defRPr/>
            </a:pPr>
            <a:r>
              <a:rPr lang="en-US" dirty="0" smtClean="0">
                <a:solidFill>
                  <a:srgbClr val="000000"/>
                </a:solidFill>
              </a:rPr>
              <a:t>Use separate utensils for each food</a:t>
            </a:r>
          </a:p>
          <a:p>
            <a:pPr marL="694944" lvl="2" indent="-347472" eaLnBrk="1" hangingPunct="1">
              <a:tabLst>
                <a:tab pos="1028700" algn="l"/>
              </a:tabLst>
              <a:defRPr/>
            </a:pPr>
            <a:r>
              <a:rPr lang="en-US" dirty="0" smtClean="0">
                <a:solidFill>
                  <a:srgbClr val="000000"/>
                </a:solidFill>
              </a:rPr>
              <a:t>Clean and sanitize utensils after each task</a:t>
            </a:r>
          </a:p>
          <a:p>
            <a:pPr marL="694944" lvl="2" indent="-347472" eaLnBrk="1" hangingPunct="1">
              <a:tabLst>
                <a:tab pos="1028700" algn="l"/>
              </a:tabLst>
              <a:defRPr/>
            </a:pPr>
            <a:r>
              <a:rPr lang="en-US" dirty="0" smtClean="0">
                <a:solidFill>
                  <a:srgbClr val="000000"/>
                </a:solidFill>
              </a:rPr>
              <a:t>At minimum, clean and sanitize them at least </a:t>
            </a:r>
            <a:br>
              <a:rPr lang="en-US" dirty="0" smtClean="0">
                <a:solidFill>
                  <a:srgbClr val="000000"/>
                </a:solidFill>
              </a:rPr>
            </a:br>
            <a:r>
              <a:rPr lang="en-US" dirty="0" smtClean="0">
                <a:solidFill>
                  <a:srgbClr val="000000"/>
                </a:solidFill>
              </a:rPr>
              <a:t>once every four hours</a:t>
            </a:r>
          </a:p>
        </p:txBody>
      </p:sp>
      <p:sp>
        <p:nvSpPr>
          <p:cNvPr id="19456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pic>
        <p:nvPicPr>
          <p:cNvPr id="274437" name="Picture 1" descr="6e_c07_05_RoastBeef.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3013"/>
            <a:ext cx="210343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346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a:xfrm>
            <a:off x="393700" y="158750"/>
            <a:ext cx="8307388" cy="519113"/>
          </a:xfrm>
        </p:spPr>
        <p:txBody>
          <a:bodyPr/>
          <a:lstStyle/>
          <a:p>
            <a:pPr eaLnBrk="1" hangingPunct="1">
              <a:defRPr/>
            </a:pPr>
            <a:r>
              <a:rPr lang="en-US" dirty="0" smtClean="0">
                <a:cs typeface="+mj-cs"/>
              </a:rPr>
              <a:t>Sewage</a:t>
            </a:r>
            <a:endParaRPr lang="en-US" dirty="0">
              <a:cs typeface="+mj-cs"/>
            </a:endParaRPr>
          </a:p>
        </p:txBody>
      </p:sp>
      <p:sp>
        <p:nvSpPr>
          <p:cNvPr id="249858" name="Rectangle 3"/>
          <p:cNvSpPr>
            <a:spLocks noGrp="1" noChangeArrowheads="1"/>
          </p:cNvSpPr>
          <p:nvPr>
            <p:ph idx="1"/>
          </p:nvPr>
        </p:nvSpPr>
        <p:spPr>
          <a:xfrm>
            <a:off x="393700" y="1143000"/>
            <a:ext cx="8172450" cy="4229100"/>
          </a:xfrm>
        </p:spPr>
        <p:txBody>
          <a:bodyPr/>
          <a:lstStyle/>
          <a:p>
            <a:pPr marL="34925" lvl="1" indent="0" eaLnBrk="1" hangingPunct="1">
              <a:buNone/>
              <a:defRPr/>
            </a:pPr>
            <a:r>
              <a:rPr lang="en-US" sz="2400" b="1" dirty="0" smtClean="0">
                <a:solidFill>
                  <a:srgbClr val="0093D3"/>
                </a:solidFill>
                <a:cs typeface="+mn-cs"/>
              </a:rPr>
              <a:t>If there is a backup of sewage in the operation:</a:t>
            </a:r>
            <a:endParaRPr lang="en-US" sz="2400" b="1" dirty="0">
              <a:solidFill>
                <a:srgbClr val="0093D3"/>
              </a:solidFill>
              <a:cs typeface="+mn-cs"/>
            </a:endParaRPr>
          </a:p>
          <a:p>
            <a:pPr marL="347472" lvl="1" indent="-342900" eaLnBrk="1" hangingPunct="1">
              <a:defRPr/>
            </a:pPr>
            <a:r>
              <a:rPr lang="en-US" dirty="0" smtClean="0"/>
              <a:t>The affected area should be closed right away</a:t>
            </a:r>
          </a:p>
          <a:p>
            <a:pPr marL="347472" lvl="1" indent="-342900" eaLnBrk="1" hangingPunct="1">
              <a:defRPr/>
            </a:pPr>
            <a:r>
              <a:rPr lang="en-US" dirty="0" smtClean="0"/>
              <a:t>The problem must be corrected</a:t>
            </a:r>
          </a:p>
          <a:p>
            <a:pPr marL="347472" lvl="1" indent="-342900" eaLnBrk="1" hangingPunct="1">
              <a:defRPr/>
            </a:pPr>
            <a:r>
              <a:rPr lang="en-US" dirty="0" smtClean="0"/>
              <a:t>The area must be thoroughly cleaned</a:t>
            </a:r>
          </a:p>
          <a:p>
            <a:pPr marL="347472" lvl="1" indent="-342900" eaLnBrk="1" hangingPunct="1">
              <a:defRPr/>
            </a:pPr>
            <a:endParaRPr lang="en-US" dirty="0" smtClean="0"/>
          </a:p>
          <a:p>
            <a:pPr marL="34925" lvl="1" indent="0" eaLnBrk="1" hangingPunct="1">
              <a:buNone/>
              <a:defRPr/>
            </a:pPr>
            <a:r>
              <a:rPr lang="en-US" sz="2400" b="1" dirty="0" smtClean="0">
                <a:solidFill>
                  <a:srgbClr val="0093D3"/>
                </a:solidFill>
                <a:cs typeface="+mn-cs"/>
              </a:rPr>
              <a:t>If the backup is a significant risk to food safety:</a:t>
            </a:r>
            <a:endParaRPr lang="en-US" sz="2400" b="1" dirty="0">
              <a:solidFill>
                <a:srgbClr val="0093D3"/>
              </a:solidFill>
              <a:cs typeface="+mn-cs"/>
            </a:endParaRPr>
          </a:p>
          <a:p>
            <a:pPr marL="347472" lvl="1" indent="-342900" eaLnBrk="1" hangingPunct="1">
              <a:defRPr/>
            </a:pPr>
            <a:r>
              <a:rPr lang="en-US" dirty="0" smtClean="0"/>
              <a:t>Service must be stopped</a:t>
            </a:r>
            <a:endParaRPr lang="en-US" dirty="0"/>
          </a:p>
          <a:p>
            <a:pPr marL="347472" lvl="1" indent="-342900" eaLnBrk="1" hangingPunct="1">
              <a:defRPr/>
            </a:pPr>
            <a:r>
              <a:rPr lang="en-US" dirty="0" smtClean="0"/>
              <a:t>The local regulatory authority must be notified</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11-21</a:t>
            </a:r>
          </a:p>
        </p:txBody>
      </p:sp>
    </p:spTree>
    <p:extLst>
      <p:ext uri="{BB962C8B-B14F-4D97-AF65-F5344CB8AC3E}">
        <p14:creationId xmlns:p14="http://schemas.microsoft.com/office/powerpoint/2010/main" val="30799207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Lighting</a:t>
            </a:r>
          </a:p>
        </p:txBody>
      </p:sp>
      <p:sp>
        <p:nvSpPr>
          <p:cNvPr id="244738" name="Rectangle 4"/>
          <p:cNvSpPr>
            <a:spLocks noGrp="1" noChangeArrowheads="1"/>
          </p:cNvSpPr>
          <p:nvPr>
            <p:ph idx="1"/>
          </p:nvPr>
        </p:nvSpPr>
        <p:spPr>
          <a:xfrm>
            <a:off x="393700" y="1143000"/>
            <a:ext cx="5486400" cy="3921125"/>
          </a:xfrm>
        </p:spPr>
        <p:txBody>
          <a:bodyPr/>
          <a:lstStyle/>
          <a:p>
            <a:pPr marL="0" indent="0" eaLnBrk="1" hangingPunct="1">
              <a:defRPr/>
            </a:pPr>
            <a:r>
              <a:rPr lang="en-US" dirty="0">
                <a:cs typeface="+mn-cs"/>
              </a:rPr>
              <a:t>Consider the following when installing and maintaining lighting:</a:t>
            </a:r>
          </a:p>
          <a:p>
            <a:pPr marL="347472" lvl="1" indent="-347472" eaLnBrk="1" hangingPunct="1">
              <a:defRPr/>
            </a:pPr>
            <a:r>
              <a:rPr lang="en-US" dirty="0"/>
              <a:t>Different areas of the facility have different lighting intensity requirements</a:t>
            </a:r>
          </a:p>
          <a:p>
            <a:pPr marL="347472" lvl="1" indent="-347472" eaLnBrk="1" hangingPunct="1">
              <a:defRPr/>
            </a:pPr>
            <a:r>
              <a:rPr lang="en-US" dirty="0"/>
              <a:t>Local jurisdictions usually require prep areas to be brighter than other areas</a:t>
            </a:r>
          </a:p>
          <a:p>
            <a:pPr marL="347472" lvl="1" indent="-347472" eaLnBrk="1" hangingPunct="1">
              <a:defRPr/>
            </a:pPr>
            <a:r>
              <a:rPr lang="en-US" dirty="0"/>
              <a:t>All lights should have shatter-resistant </a:t>
            </a:r>
            <a:r>
              <a:rPr lang="en-US" dirty="0" smtClean="0"/>
              <a:t>lightbulbs </a:t>
            </a:r>
            <a:r>
              <a:rPr lang="en-US" dirty="0"/>
              <a:t>or protective covers</a:t>
            </a:r>
          </a:p>
          <a:p>
            <a:pPr marL="347472" lvl="1" indent="-347472" eaLnBrk="1" hangingPunct="1">
              <a:defRPr/>
            </a:pPr>
            <a:r>
              <a:rPr lang="en-US" dirty="0"/>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11-22</a:t>
            </a:r>
          </a:p>
        </p:txBody>
      </p:sp>
      <p:pic>
        <p:nvPicPr>
          <p:cNvPr id="337925" name="Picture 1" descr="6e_c09_1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1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Line 4"/>
          <p:cNvSpPr>
            <a:spLocks noChangeShapeType="1"/>
          </p:cNvSpPr>
          <p:nvPr/>
        </p:nvSpPr>
        <p:spPr bwMode="auto">
          <a:xfrm>
            <a:off x="0" y="762000"/>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fontAlgn="base">
              <a:spcBef>
                <a:spcPct val="0"/>
              </a:spcBef>
              <a:spcAft>
                <a:spcPct val="0"/>
              </a:spcAft>
            </a:pPr>
            <a:endParaRPr lang="en-US" sz="3200" b="1" dirty="0">
              <a:solidFill>
                <a:srgbClr val="FFFFFF"/>
              </a:solidFill>
            </a:endParaRPr>
          </a:p>
        </p:txBody>
      </p:sp>
      <p:sp>
        <p:nvSpPr>
          <p:cNvPr id="245765" name="Rectangle 10"/>
          <p:cNvSpPr>
            <a:spLocks noGrp="1" noChangeArrowheads="1"/>
          </p:cNvSpPr>
          <p:nvPr>
            <p:ph type="title"/>
          </p:nvPr>
        </p:nvSpPr>
        <p:spPr>
          <a:xfrm>
            <a:off x="-13487400" y="6223000"/>
            <a:ext cx="8307387" cy="519113"/>
          </a:xfrm>
        </p:spPr>
        <p:txBody>
          <a:bodyPr/>
          <a:lstStyle/>
          <a:p>
            <a:pPr eaLnBrk="1" hangingPunct="1">
              <a:defRPr/>
            </a:pPr>
            <a:r>
              <a:rPr lang="en-US" dirty="0">
                <a:cs typeface="+mj-cs"/>
              </a:rPr>
              <a:t>Ventilation</a:t>
            </a:r>
          </a:p>
        </p:txBody>
      </p:sp>
      <p:sp>
        <p:nvSpPr>
          <p:cNvPr id="245763" name="Rectangle 5"/>
          <p:cNvSpPr>
            <a:spLocks noGrp="1" noChangeArrowheads="1"/>
          </p:cNvSpPr>
          <p:nvPr>
            <p:ph idx="1"/>
          </p:nvPr>
        </p:nvSpPr>
        <p:spPr>
          <a:xfrm>
            <a:off x="393700" y="1143000"/>
            <a:ext cx="4992688" cy="3168650"/>
          </a:xfrm>
        </p:spPr>
        <p:txBody>
          <a:bodyPr/>
          <a:lstStyle/>
          <a:p>
            <a:pPr eaLnBrk="1" hangingPunct="1"/>
            <a:r>
              <a:rPr lang="en-US" dirty="0">
                <a:latin typeface="Arial Narrow" charset="0"/>
              </a:rPr>
              <a:t>Ventilation systems:</a:t>
            </a:r>
          </a:p>
          <a:p>
            <a:pPr lvl="1" eaLnBrk="1" hangingPunct="1"/>
            <a:r>
              <a:rPr lang="en-US" dirty="0">
                <a:latin typeface="Arial Narrow" charset="0"/>
                <a:ea typeface="ヒラギノ角ゴ Pro W3" charset="0"/>
                <a:cs typeface="Times New Roman" charset="0"/>
              </a:rPr>
              <a:t>Must be cleaned and maintained to p</a:t>
            </a:r>
            <a:r>
              <a:rPr lang="en-US" dirty="0">
                <a:latin typeface="Arial Narrow" charset="0"/>
              </a:rPr>
              <a:t>revent grease and condensation from building up on walls and ceilings</a:t>
            </a:r>
          </a:p>
          <a:p>
            <a:pPr lvl="2" eaLnBrk="1" hangingPunct="1"/>
            <a:r>
              <a:rPr lang="en-US" dirty="0">
                <a:latin typeface="Arial Narrow" charset="0"/>
              </a:rPr>
              <a:t>Follow manufacturer</a:t>
            </a:r>
            <a:r>
              <a:rPr lang="ja-JP" altLang="en-US">
                <a:latin typeface="Arial Narrow" charset="0"/>
              </a:rPr>
              <a:t>’</a:t>
            </a:r>
            <a:r>
              <a:rPr lang="en-US" dirty="0">
                <a:latin typeface="Arial Narrow" charset="0"/>
              </a:rPr>
              <a:t>s recommendations</a:t>
            </a:r>
          </a:p>
          <a:p>
            <a:pPr lvl="2" eaLnBrk="1" hangingPunct="1"/>
            <a:r>
              <a:rPr lang="en-US" dirty="0">
                <a:latin typeface="Arial Narrow" charset="0"/>
              </a:rPr>
              <a:t>Meet local regulatory requirements</a:t>
            </a:r>
          </a:p>
          <a:p>
            <a:pPr lvl="1" eaLnBrk="1" hangingPunct="1"/>
            <a:endParaRPr lang="en-US" dirty="0">
              <a:latin typeface="Arial Narrow" charset="0"/>
            </a:endParaRPr>
          </a:p>
        </p:txBody>
      </p:sp>
      <p:sp>
        <p:nvSpPr>
          <p:cNvPr id="2457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11-23</a:t>
            </a:r>
          </a:p>
        </p:txBody>
      </p:sp>
      <p:sp>
        <p:nvSpPr>
          <p:cNvPr id="245766" name="Rectangle 8"/>
          <p:cNvSpPr txBox="1">
            <a:spLocks noChangeArrowheads="1"/>
          </p:cNvSpPr>
          <p:nvPr/>
        </p:nvSpPr>
        <p:spPr bwMode="auto">
          <a:xfrm>
            <a:off x="393700" y="158750"/>
            <a:ext cx="83073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r>
              <a:rPr lang="en-US" sz="2800" dirty="0" smtClean="0">
                <a:latin typeface="Arial Narrow" charset="0"/>
              </a:rPr>
              <a:t>Ventilation</a:t>
            </a:r>
          </a:p>
        </p:txBody>
      </p:sp>
      <p:pic>
        <p:nvPicPr>
          <p:cNvPr id="338951" name="Picture 1" descr="6e_c09_18.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683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9"/>
          <p:cNvSpPr>
            <a:spLocks noGrp="1" noChangeArrowheads="1"/>
          </p:cNvSpPr>
          <p:nvPr>
            <p:ph type="title"/>
          </p:nvPr>
        </p:nvSpPr>
        <p:spPr>
          <a:xfrm>
            <a:off x="393700" y="158750"/>
            <a:ext cx="8307388" cy="519113"/>
          </a:xfrm>
        </p:spPr>
        <p:txBody>
          <a:bodyPr/>
          <a:lstStyle/>
          <a:p>
            <a:pPr eaLnBrk="1" hangingPunct="1">
              <a:defRPr/>
            </a:pPr>
            <a:r>
              <a:rPr lang="en-US" dirty="0">
                <a:cs typeface="+mj-cs"/>
              </a:rPr>
              <a:t>Garbage</a:t>
            </a:r>
          </a:p>
        </p:txBody>
      </p:sp>
      <p:sp>
        <p:nvSpPr>
          <p:cNvPr id="246786" name="Rectangle 3"/>
          <p:cNvSpPr>
            <a:spLocks noGrp="1" noChangeArrowheads="1"/>
          </p:cNvSpPr>
          <p:nvPr>
            <p:ph idx="1"/>
          </p:nvPr>
        </p:nvSpPr>
        <p:spPr>
          <a:xfrm>
            <a:off x="393700" y="1143000"/>
            <a:ext cx="4878388" cy="3971925"/>
          </a:xfrm>
        </p:spPr>
        <p:txBody>
          <a:bodyPr/>
          <a:lstStyle/>
          <a:p>
            <a:pPr marL="0" indent="0" eaLnBrk="1" hangingPunct="1">
              <a:defRPr/>
            </a:pPr>
            <a:r>
              <a:rPr lang="en-US" dirty="0" smtClean="0">
                <a:cs typeface="+mn-cs"/>
              </a:rPr>
              <a:t>Garbage:</a:t>
            </a:r>
            <a:endParaRPr lang="en-US" dirty="0">
              <a:cs typeface="+mn-cs"/>
            </a:endParaRPr>
          </a:p>
          <a:p>
            <a:pPr marL="347472" lvl="1" indent="-347472" eaLnBrk="1" hangingPunct="1">
              <a:defRPr/>
            </a:pPr>
            <a:r>
              <a:rPr lang="en-US" dirty="0"/>
              <a:t>Remove from prep areas as quickly </a:t>
            </a:r>
            <a:r>
              <a:rPr lang="en-US" dirty="0" smtClean="0"/>
              <a:t/>
            </a:r>
            <a:br>
              <a:rPr lang="en-US" dirty="0" smtClean="0"/>
            </a:br>
            <a:r>
              <a:rPr lang="en-US" dirty="0" smtClean="0"/>
              <a:t>as </a:t>
            </a:r>
            <a:r>
              <a:rPr lang="en-US" dirty="0"/>
              <a:t>possible </a:t>
            </a:r>
          </a:p>
          <a:p>
            <a:pPr marL="694944" lvl="2" indent="-347472" eaLnBrk="1" hangingPunct="1">
              <a:defRPr/>
            </a:pPr>
            <a:r>
              <a:rPr lang="en-US" dirty="0"/>
              <a:t>Be careful not to contaminate food and food-contact surfaces</a:t>
            </a:r>
          </a:p>
          <a:p>
            <a:pPr marL="347472" lvl="1" indent="-347472" eaLnBrk="1" hangingPunct="1">
              <a:defRPr/>
            </a:pPr>
            <a:r>
              <a:rPr lang="en-US" dirty="0"/>
              <a:t>Clean the inside and outside of containers frequently</a:t>
            </a:r>
          </a:p>
          <a:p>
            <a:pPr marL="694944" lvl="2" indent="-347472" eaLnBrk="1" hangingPunct="1">
              <a:defRPr/>
            </a:pPr>
            <a:r>
              <a:rPr lang="en-US" dirty="0"/>
              <a:t>Clean them away from food-prep and storage areas</a:t>
            </a:r>
          </a:p>
        </p:txBody>
      </p:sp>
      <p:sp>
        <p:nvSpPr>
          <p:cNvPr id="24678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11-24</a:t>
            </a:r>
          </a:p>
        </p:txBody>
      </p:sp>
      <p:pic>
        <p:nvPicPr>
          <p:cNvPr id="339973" name="Picture 1" descr="6e_c09_07_TrshBagTb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228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Garbage</a:t>
            </a:r>
          </a:p>
        </p:txBody>
      </p:sp>
      <p:sp>
        <p:nvSpPr>
          <p:cNvPr id="246786" name="Rectangle 3"/>
          <p:cNvSpPr>
            <a:spLocks noGrp="1" noChangeArrowheads="1"/>
          </p:cNvSpPr>
          <p:nvPr>
            <p:ph idx="1"/>
          </p:nvPr>
        </p:nvSpPr>
        <p:spPr>
          <a:xfrm>
            <a:off x="393700" y="1143000"/>
            <a:ext cx="4878388" cy="4165600"/>
          </a:xfrm>
        </p:spPr>
        <p:txBody>
          <a:bodyPr/>
          <a:lstStyle/>
          <a:p>
            <a:pPr marL="0" indent="0" eaLnBrk="1" hangingPunct="1">
              <a:defRPr/>
            </a:pPr>
            <a:r>
              <a:rPr lang="en-US" dirty="0" smtClean="0">
                <a:ea typeface="+mn-ea"/>
                <a:cs typeface="+mn-cs"/>
              </a:rPr>
              <a:t>Indoor containers must be:</a:t>
            </a:r>
            <a:r>
              <a:rPr lang="en-US" sz="2200" dirty="0" smtClean="0">
                <a:solidFill>
                  <a:srgbClr val="231F20"/>
                </a:solidFill>
                <a:ea typeface="+mn-ea"/>
                <a:cs typeface="+mn-cs"/>
              </a:rPr>
              <a:t> </a:t>
            </a:r>
          </a:p>
          <a:p>
            <a:pPr marL="347472" lvl="1" indent="-347472" eaLnBrk="1" hangingPunct="1">
              <a:defRPr/>
            </a:pPr>
            <a:r>
              <a:rPr lang="en-US" dirty="0" smtClean="0"/>
              <a:t>Leak proof, waterproof, and pest proof</a:t>
            </a:r>
          </a:p>
          <a:p>
            <a:pPr marL="347472" lvl="1" indent="-347472" eaLnBrk="1" hangingPunct="1">
              <a:defRPr/>
            </a:pPr>
            <a:r>
              <a:rPr lang="en-US" dirty="0" smtClean="0"/>
              <a:t>Easy to clean</a:t>
            </a:r>
          </a:p>
          <a:p>
            <a:pPr marL="347472" lvl="1" indent="-347472" eaLnBrk="1" hangingPunct="1">
              <a:defRPr/>
            </a:pPr>
            <a:r>
              <a:rPr lang="en-US" dirty="0" smtClean="0"/>
              <a:t>Covered when not in use</a:t>
            </a:r>
          </a:p>
          <a:p>
            <a:pPr marL="0" lvl="1" indent="0" eaLnBrk="1" hangingPunct="1">
              <a:buFont typeface="Wingdings" pitchFamily="2" charset="2"/>
              <a:buNone/>
              <a:defRPr/>
            </a:pPr>
            <a:r>
              <a:rPr lang="en-US" sz="2400" b="1" dirty="0">
                <a:solidFill>
                  <a:srgbClr val="009DDC"/>
                </a:solidFill>
                <a:ea typeface="+mn-ea"/>
                <a:cs typeface="+mn-cs"/>
              </a:rPr>
              <a:t>Designated storage areas: </a:t>
            </a:r>
          </a:p>
          <a:p>
            <a:pPr marL="347472" lvl="1" indent="-347472" eaLnBrk="1" hangingPunct="1">
              <a:defRPr/>
            </a:pPr>
            <a:r>
              <a:rPr lang="en-US" dirty="0" smtClean="0"/>
              <a:t>Store waste and recyclables separately from food and food-contact surfaces</a:t>
            </a:r>
          </a:p>
          <a:p>
            <a:pPr marL="347472" lvl="1" indent="-347472" eaLnBrk="1" hangingPunct="1">
              <a:defRPr/>
            </a:pPr>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11-25</a:t>
            </a:r>
          </a:p>
        </p:txBody>
      </p:sp>
      <p:pic>
        <p:nvPicPr>
          <p:cNvPr id="340997" name="Picture 1" descr="6e_c09_2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924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Garbage</a:t>
            </a:r>
          </a:p>
        </p:txBody>
      </p:sp>
      <p:sp>
        <p:nvSpPr>
          <p:cNvPr id="247810" name="Rectangle 3"/>
          <p:cNvSpPr>
            <a:spLocks noGrp="1" noChangeArrowheads="1"/>
          </p:cNvSpPr>
          <p:nvPr>
            <p:ph idx="1"/>
          </p:nvPr>
        </p:nvSpPr>
        <p:spPr>
          <a:xfrm>
            <a:off x="393700" y="1143000"/>
            <a:ext cx="4814888" cy="3738563"/>
          </a:xfrm>
        </p:spPr>
        <p:txBody>
          <a:bodyPr/>
          <a:lstStyle/>
          <a:p>
            <a:pPr marL="0" lvl="1" indent="0" eaLnBrk="1" hangingPunct="1">
              <a:buFont typeface="Wingdings" pitchFamily="2" charset="2"/>
              <a:buNone/>
              <a:defRPr/>
            </a:pPr>
            <a:r>
              <a:rPr lang="en-US" sz="2400" b="1" dirty="0">
                <a:solidFill>
                  <a:srgbClr val="009DDC"/>
                </a:solidFill>
                <a:ea typeface="+mn-ea"/>
                <a:cs typeface="+mn-cs"/>
              </a:rPr>
              <a:t>Outdoor containers must: </a:t>
            </a:r>
          </a:p>
          <a:p>
            <a:pPr marL="347472" lvl="1" indent="-347472" eaLnBrk="1" hangingPunct="1">
              <a:defRPr/>
            </a:pPr>
            <a:r>
              <a:rPr lang="en-US" dirty="0" smtClean="0"/>
              <a:t>Be placed on a smooth, durable, nonabsorbent surface</a:t>
            </a:r>
          </a:p>
          <a:p>
            <a:pPr marL="694944" lvl="2" indent="-347472" eaLnBrk="1" hangingPunct="1">
              <a:defRPr/>
            </a:pPr>
            <a:r>
              <a:rPr lang="en-US" dirty="0" smtClean="0"/>
              <a:t>Asphalt or concrete</a:t>
            </a:r>
          </a:p>
          <a:p>
            <a:pPr marL="347472" lvl="1" indent="-347472" eaLnBrk="1" hangingPunct="1">
              <a:defRPr/>
            </a:pPr>
            <a:r>
              <a:rPr lang="en-US" dirty="0" smtClean="0"/>
              <a:t>Have tight-fitting lids</a:t>
            </a:r>
          </a:p>
          <a:p>
            <a:pPr marL="347472" lvl="1" indent="-347472" eaLnBrk="1" hangingPunct="1">
              <a:defRPr/>
            </a:pPr>
            <a:r>
              <a:rPr lang="en-US" dirty="0" smtClean="0"/>
              <a:t>Be covered at all times</a:t>
            </a:r>
          </a:p>
          <a:p>
            <a:pPr marL="347472" lvl="1" indent="-347472" eaLnBrk="1" hangingPunct="1">
              <a:defRPr/>
            </a:pPr>
            <a:r>
              <a:rPr lang="en-US" dirty="0" smtClean="0"/>
              <a:t>Have their drain plugs in place</a:t>
            </a:r>
          </a:p>
        </p:txBody>
      </p:sp>
      <p:sp>
        <p:nvSpPr>
          <p:cNvPr id="24883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11-26</a:t>
            </a:r>
          </a:p>
        </p:txBody>
      </p:sp>
      <p:pic>
        <p:nvPicPr>
          <p:cNvPr id="342021" name="Picture 1" descr="6e_c09_07_Dumpst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5408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0979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393700" y="1143000"/>
            <a:ext cx="5086350" cy="4983163"/>
          </a:xfrm>
        </p:spPr>
        <p:txBody>
          <a:bodyPr/>
          <a:lstStyle/>
          <a:p>
            <a:pPr marL="0" indent="0" eaLnBrk="1" hangingPunct="1"/>
            <a:r>
              <a:rPr lang="en-US" dirty="0">
                <a:latin typeface="Arial Narrow" charset="0"/>
              </a:rPr>
              <a:t>Cleaners must be:</a:t>
            </a:r>
          </a:p>
          <a:p>
            <a:pPr lvl="1" eaLnBrk="1" hangingPunct="1"/>
            <a:r>
              <a:rPr lang="en-US" dirty="0">
                <a:latin typeface="Arial Narrow" charset="0"/>
              </a:rPr>
              <a:t>Stable and noncorrosive </a:t>
            </a:r>
          </a:p>
          <a:p>
            <a:pPr lvl="1" eaLnBrk="1" hangingPunct="1"/>
            <a:r>
              <a:rPr lang="en-US" dirty="0">
                <a:latin typeface="Arial Narrow" charset="0"/>
              </a:rPr>
              <a:t>Safe to use</a:t>
            </a:r>
          </a:p>
          <a:p>
            <a:pPr marL="0" indent="0" eaLnBrk="1" hangingPunct="1"/>
            <a:r>
              <a:rPr lang="en-US" dirty="0">
                <a:latin typeface="Arial Narrow" charset="0"/>
              </a:rPr>
              <a:t>When using them:</a:t>
            </a:r>
          </a:p>
          <a:p>
            <a:pPr lvl="1" eaLnBrk="1" hangingPunct="1"/>
            <a:r>
              <a:rPr lang="en-US" dirty="0">
                <a:latin typeface="Arial Narrow" charset="0"/>
              </a:rPr>
              <a:t>Follow </a:t>
            </a:r>
            <a:r>
              <a:rPr lang="en-US" dirty="0" smtClean="0">
                <a:latin typeface="Arial Narrow" charset="0"/>
              </a:rPr>
              <a:t>manufacturers</a:t>
            </a:r>
            <a:r>
              <a:rPr lang="en-US" dirty="0" smtClean="0">
                <a:latin typeface="Arial Narrow" charset="0"/>
              </a:rPr>
              <a:t>’ </a:t>
            </a:r>
            <a:r>
              <a:rPr lang="en-US" dirty="0" smtClean="0">
                <a:latin typeface="Arial Narrow" charset="0"/>
              </a:rPr>
              <a:t>instructions </a:t>
            </a:r>
            <a:endParaRPr lang="en-US" dirty="0">
              <a:latin typeface="Arial Narrow" charset="0"/>
            </a:endParaRPr>
          </a:p>
          <a:p>
            <a:pPr lvl="1" eaLnBrk="1" hangingPunct="1"/>
            <a:r>
              <a:rPr lang="en-US" dirty="0">
                <a:latin typeface="Arial Narrow" charset="0"/>
              </a:rPr>
              <a:t>Do </a:t>
            </a:r>
            <a:r>
              <a:rPr lang="en-US" dirty="0">
                <a:solidFill>
                  <a:schemeClr val="accent2"/>
                </a:solidFill>
                <a:latin typeface="Arial Narrow" charset="0"/>
              </a:rPr>
              <a:t>NOT</a:t>
            </a:r>
            <a:r>
              <a:rPr lang="en-US" dirty="0">
                <a:latin typeface="Arial Narrow" charset="0"/>
              </a:rPr>
              <a:t> use one type of detergent in place of another unless the intended use is the same </a:t>
            </a:r>
          </a:p>
        </p:txBody>
      </p:sp>
      <p:sp>
        <p:nvSpPr>
          <p:cNvPr id="25907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pic>
        <p:nvPicPr>
          <p:cNvPr id="343045" name="Picture 1" descr="6e_c10_02_direction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ph type="title"/>
          </p:nvPr>
        </p:nvSpPr>
        <p:spPr>
          <a:xfrm>
            <a:off x="228600" y="160338"/>
            <a:ext cx="8307388" cy="519112"/>
          </a:xfrm>
        </p:spPr>
        <p:txBody>
          <a:bodyPr/>
          <a:lstStyle/>
          <a:p>
            <a:pPr eaLnBrk="1" hangingPunct="1">
              <a:defRPr/>
            </a:pPr>
            <a:r>
              <a:rPr lang="en-US" dirty="0"/>
              <a:t>Cleaners</a:t>
            </a:r>
          </a:p>
        </p:txBody>
      </p:sp>
    </p:spTree>
    <p:extLst>
      <p:ext uri="{BB962C8B-B14F-4D97-AF65-F5344CB8AC3E}">
        <p14:creationId xmlns:p14="http://schemas.microsoft.com/office/powerpoint/2010/main" val="3635854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62" name="Rectangle 6"/>
          <p:cNvSpPr>
            <a:spLocks noGrp="1" noChangeArrowheads="1"/>
          </p:cNvSpPr>
          <p:nvPr>
            <p:ph type="title"/>
          </p:nvPr>
        </p:nvSpPr>
        <p:spPr>
          <a:xfrm>
            <a:off x="228600" y="160338"/>
            <a:ext cx="8307388" cy="519112"/>
          </a:xfrm>
        </p:spPr>
        <p:txBody>
          <a:bodyPr/>
          <a:lstStyle/>
          <a:p>
            <a:pPr eaLnBrk="1" hangingPunct="1">
              <a:defRPr/>
            </a:pPr>
            <a:r>
              <a:rPr lang="en-US" dirty="0"/>
              <a:t>Cleaners</a:t>
            </a:r>
          </a:p>
        </p:txBody>
      </p:sp>
      <p:sp>
        <p:nvSpPr>
          <p:cNvPr id="710659" name="Rectangle 3"/>
          <p:cNvSpPr>
            <a:spLocks noGrp="1" noChangeArrowheads="1"/>
          </p:cNvSpPr>
          <p:nvPr>
            <p:ph idx="1"/>
          </p:nvPr>
        </p:nvSpPr>
        <p:spPr>
          <a:xfrm>
            <a:off x="457200" y="1143000"/>
            <a:ext cx="5059363" cy="4983163"/>
          </a:xfrm>
        </p:spPr>
        <p:txBody>
          <a:bodyPr/>
          <a:lstStyle/>
          <a:p>
            <a:pPr marL="0" indent="0" eaLnBrk="1" hangingPunct="1">
              <a:defRPr/>
            </a:pPr>
            <a:r>
              <a:rPr lang="en-US" dirty="0"/>
              <a:t>Types of </a:t>
            </a:r>
            <a:r>
              <a:rPr lang="en-US" dirty="0" smtClean="0"/>
              <a:t>detergents:</a:t>
            </a:r>
            <a:endParaRPr lang="en-US" dirty="0"/>
          </a:p>
          <a:p>
            <a:pPr marL="571500" lvl="1" indent="-457200" eaLnBrk="1" hangingPunct="1">
              <a:defRPr/>
            </a:pPr>
            <a:r>
              <a:rPr lang="en-US" dirty="0"/>
              <a:t>General-purpose detergents </a:t>
            </a:r>
          </a:p>
          <a:p>
            <a:pPr marL="1028700" lvl="2" indent="-342900" eaLnBrk="1" hangingPunct="1">
              <a:defRPr/>
            </a:pPr>
            <a:r>
              <a:rPr lang="en-US" dirty="0"/>
              <a:t>Remove dirt from floors, walls, ceilings, prep surfaces and most equipment surfaces</a:t>
            </a:r>
          </a:p>
          <a:p>
            <a:pPr marL="571500" lvl="1" indent="-457200" eaLnBrk="1" hangingPunct="1">
              <a:defRPr/>
            </a:pPr>
            <a:r>
              <a:rPr lang="en-US" dirty="0"/>
              <a:t>Heavy-duty detergents</a:t>
            </a:r>
          </a:p>
          <a:p>
            <a:pPr marL="1028700" lvl="2" indent="-342900" eaLnBrk="1" hangingPunct="1">
              <a:defRPr/>
            </a:pPr>
            <a:r>
              <a:rPr lang="en-US" dirty="0"/>
              <a:t>Remove wax, aged or dried dirt</a:t>
            </a:r>
            <a:r>
              <a:rPr lang="en-US" dirty="0" smtClean="0"/>
              <a:t>, </a:t>
            </a:r>
            <a:r>
              <a:rPr lang="en-US" dirty="0"/>
              <a:t>and </a:t>
            </a:r>
            <a:r>
              <a:rPr lang="en-US" dirty="0">
                <a:solidFill>
                  <a:schemeClr val="tx1"/>
                </a:solidFill>
              </a:rPr>
              <a:t>baked-on grease</a:t>
            </a:r>
            <a:r>
              <a:rPr lang="en-US" dirty="0"/>
              <a:t> </a:t>
            </a:r>
          </a:p>
        </p:txBody>
      </p:sp>
      <p:sp>
        <p:nvSpPr>
          <p:cNvPr id="344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12-3</a:t>
            </a:r>
          </a:p>
        </p:txBody>
      </p:sp>
    </p:spTree>
    <p:extLst>
      <p:ext uri="{BB962C8B-B14F-4D97-AF65-F5344CB8AC3E}">
        <p14:creationId xmlns:p14="http://schemas.microsoft.com/office/powerpoint/2010/main" val="5278904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10" name="Rectangle 6"/>
          <p:cNvSpPr>
            <a:spLocks noGrp="1" noChangeArrowheads="1"/>
          </p:cNvSpPr>
          <p:nvPr>
            <p:ph type="title"/>
          </p:nvPr>
        </p:nvSpPr>
        <p:spPr>
          <a:xfrm>
            <a:off x="228600" y="160338"/>
            <a:ext cx="8307388" cy="519112"/>
          </a:xfrm>
        </p:spPr>
        <p:txBody>
          <a:bodyPr/>
          <a:lstStyle/>
          <a:p>
            <a:pPr eaLnBrk="1" hangingPunct="1">
              <a:defRPr/>
            </a:pPr>
            <a:r>
              <a:rPr lang="en-US" dirty="0"/>
              <a:t>Cleaners</a:t>
            </a:r>
          </a:p>
        </p:txBody>
      </p:sp>
      <p:sp>
        <p:nvSpPr>
          <p:cNvPr id="712707" name="Rectangle 3"/>
          <p:cNvSpPr>
            <a:spLocks noGrp="1" noChangeArrowheads="1"/>
          </p:cNvSpPr>
          <p:nvPr>
            <p:ph idx="1"/>
          </p:nvPr>
        </p:nvSpPr>
        <p:spPr>
          <a:xfrm>
            <a:off x="457200" y="1143000"/>
            <a:ext cx="5086350" cy="4983163"/>
          </a:xfrm>
        </p:spPr>
        <p:txBody>
          <a:bodyPr/>
          <a:lstStyle/>
          <a:p>
            <a:pPr marL="0" indent="0" eaLnBrk="1" hangingPunct="1">
              <a:defRPr/>
            </a:pPr>
            <a:r>
              <a:rPr lang="en-US" dirty="0" smtClean="0"/>
              <a:t>Degreasers:</a:t>
            </a:r>
            <a:endParaRPr lang="en-US" dirty="0"/>
          </a:p>
          <a:p>
            <a:pPr marL="571500" lvl="1" indent="-457200" eaLnBrk="1" hangingPunct="1">
              <a:defRPr/>
            </a:pPr>
            <a:r>
              <a:rPr lang="en-US" dirty="0"/>
              <a:t>Have ingredients for dissolving grease</a:t>
            </a:r>
          </a:p>
          <a:p>
            <a:pPr marL="571500" lvl="1" indent="-457200" eaLnBrk="1" hangingPunct="1">
              <a:defRPr/>
            </a:pPr>
            <a:r>
              <a:rPr lang="en-US" dirty="0"/>
              <a:t>Work well on burned-on grease</a:t>
            </a:r>
          </a:p>
          <a:p>
            <a:pPr marL="1028700" lvl="2" indent="-342900" eaLnBrk="1" hangingPunct="1">
              <a:defRPr/>
            </a:pPr>
            <a:r>
              <a:rPr lang="en-US" dirty="0"/>
              <a:t>Backsplashes, oven doors, and range hoods</a:t>
            </a:r>
          </a:p>
          <a:p>
            <a:pPr marL="571500" lvl="1" indent="-457200" eaLnBrk="1" hangingPunct="1">
              <a:buFont typeface="Wingdings" pitchFamily="2" charset="2"/>
              <a:buNone/>
              <a:defRPr/>
            </a:pPr>
            <a:endParaRPr lang="en-US" dirty="0"/>
          </a:p>
        </p:txBody>
      </p:sp>
      <p:sp>
        <p:nvSpPr>
          <p:cNvPr id="3450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12-4</a:t>
            </a:r>
          </a:p>
        </p:txBody>
      </p:sp>
    </p:spTree>
    <p:extLst>
      <p:ext uri="{BB962C8B-B14F-4D97-AF65-F5344CB8AC3E}">
        <p14:creationId xmlns:p14="http://schemas.microsoft.com/office/powerpoint/2010/main" val="56734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9" name="Rectangle 9"/>
          <p:cNvSpPr>
            <a:spLocks noGrp="1" noChangeArrowheads="1"/>
          </p:cNvSpPr>
          <p:nvPr>
            <p:ph type="title"/>
          </p:nvPr>
        </p:nvSpPr>
        <p:spPr>
          <a:xfrm>
            <a:off x="393700" y="158750"/>
            <a:ext cx="8240713" cy="523875"/>
          </a:xfrm>
        </p:spPr>
        <p:txBody>
          <a:bodyPr/>
          <a:lstStyle/>
          <a:p>
            <a:pPr eaLnBrk="1" hangingPunct="1">
              <a:defRPr/>
            </a:pPr>
            <a:r>
              <a:rPr lang="en-US" dirty="0">
                <a:cs typeface="+mj-cs"/>
              </a:rPr>
              <a:t>Kitchen Staff </a:t>
            </a:r>
            <a:r>
              <a:rPr lang="en-US" dirty="0" smtClean="0">
                <a:cs typeface="+mj-cs"/>
              </a:rPr>
              <a:t>Guidelines</a:t>
            </a:r>
            <a:endParaRPr lang="en-US" dirty="0">
              <a:cs typeface="+mj-cs"/>
            </a:endParaRPr>
          </a:p>
        </p:txBody>
      </p:sp>
      <p:sp>
        <p:nvSpPr>
          <p:cNvPr id="195586" name="Rectangle 3"/>
          <p:cNvSpPr>
            <a:spLocks noGrp="1" noChangeArrowheads="1"/>
          </p:cNvSpPr>
          <p:nvPr>
            <p:ph idx="1"/>
          </p:nvPr>
        </p:nvSpPr>
        <p:spPr>
          <a:xfrm>
            <a:off x="393700" y="1143000"/>
            <a:ext cx="5254625" cy="4983163"/>
          </a:xfrm>
        </p:spPr>
        <p:txBody>
          <a:bodyPr/>
          <a:lstStyle/>
          <a:p>
            <a:pPr marL="0" indent="0" eaLnBrk="1" hangingPunct="1">
              <a:defRPr/>
            </a:pPr>
            <a:r>
              <a:rPr lang="en-US" dirty="0">
                <a:cs typeface="+mn-cs"/>
              </a:rPr>
              <a:t>Prevent contamination when serving food:</a:t>
            </a:r>
            <a:r>
              <a:rPr lang="en-US" sz="2000" i="1" dirty="0">
                <a:solidFill>
                  <a:srgbClr val="000000"/>
                </a:solidFill>
                <a:cs typeface="+mn-cs"/>
              </a:rPr>
              <a:t> </a:t>
            </a:r>
            <a:endParaRPr lang="en-US" dirty="0">
              <a:solidFill>
                <a:srgbClr val="000000"/>
              </a:solidFill>
              <a:cs typeface="+mn-cs"/>
            </a:endParaRPr>
          </a:p>
          <a:p>
            <a:pPr marL="347472" lvl="1" indent="-347472" eaLnBrk="1" hangingPunct="1">
              <a:defRPr/>
            </a:pPr>
            <a:r>
              <a:rPr lang="en-US" dirty="0">
                <a:solidFill>
                  <a:srgbClr val="000000"/>
                </a:solidFill>
              </a:rPr>
              <a:t>Store serving utensils correctly between uses</a:t>
            </a:r>
          </a:p>
          <a:p>
            <a:pPr marL="694944" lvl="2" indent="-347472" eaLnBrk="1" hangingPunct="1">
              <a:defRPr/>
            </a:pPr>
            <a:r>
              <a:rPr lang="en-US" dirty="0">
                <a:solidFill>
                  <a:srgbClr val="000000"/>
                </a:solidFill>
              </a:rPr>
              <a:t>On a clean and sanitized food-contact surface</a:t>
            </a:r>
          </a:p>
          <a:p>
            <a:pPr marL="694944" lvl="2" indent="-347472" eaLnBrk="1" hangingPunct="1">
              <a:defRPr/>
            </a:pPr>
            <a:r>
              <a:rPr lang="en-US" dirty="0">
                <a:solidFill>
                  <a:srgbClr val="000000"/>
                </a:solidFill>
              </a:rPr>
              <a:t>In the food with the handle extended above the container rim</a:t>
            </a:r>
          </a:p>
        </p:txBody>
      </p:sp>
      <p:sp>
        <p:nvSpPr>
          <p:cNvPr id="1955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pic>
        <p:nvPicPr>
          <p:cNvPr id="275461" name="Picture 1" descr="6e_c07_05_SoupLadl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406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9" name="Rectangle 7"/>
          <p:cNvSpPr>
            <a:spLocks noGrp="1" noChangeArrowheads="1"/>
          </p:cNvSpPr>
          <p:nvPr>
            <p:ph type="title"/>
          </p:nvPr>
        </p:nvSpPr>
        <p:spPr>
          <a:xfrm>
            <a:off x="228600" y="160338"/>
            <a:ext cx="8307388" cy="519112"/>
          </a:xfrm>
        </p:spPr>
        <p:txBody>
          <a:bodyPr/>
          <a:lstStyle/>
          <a:p>
            <a:pPr eaLnBrk="1" hangingPunct="1">
              <a:defRPr/>
            </a:pPr>
            <a:r>
              <a:rPr lang="en-US" dirty="0"/>
              <a:t>Cleaners</a:t>
            </a:r>
          </a:p>
        </p:txBody>
      </p:sp>
      <p:sp>
        <p:nvSpPr>
          <p:cNvPr id="714755" name="Rectangle 3"/>
          <p:cNvSpPr>
            <a:spLocks noGrp="1" noChangeArrowheads="1"/>
          </p:cNvSpPr>
          <p:nvPr>
            <p:ph idx="1"/>
          </p:nvPr>
        </p:nvSpPr>
        <p:spPr>
          <a:xfrm>
            <a:off x="457200" y="1143000"/>
            <a:ext cx="5086350" cy="4983163"/>
          </a:xfrm>
        </p:spPr>
        <p:txBody>
          <a:bodyPr/>
          <a:lstStyle/>
          <a:p>
            <a:pPr marL="0" indent="0" eaLnBrk="1" hangingPunct="1"/>
            <a:r>
              <a:rPr lang="en-US" dirty="0">
                <a:latin typeface="Arial Narrow" charset="0"/>
              </a:rPr>
              <a:t>Delimers:</a:t>
            </a:r>
          </a:p>
          <a:p>
            <a:pPr marL="571500" lvl="1" indent="-457200" eaLnBrk="1" hangingPunct="1"/>
            <a:r>
              <a:rPr lang="en-US" dirty="0">
                <a:latin typeface="Arial Narrow" charset="0"/>
              </a:rPr>
              <a:t>Used on mineral deposits and other dirt that other cleaners </a:t>
            </a:r>
            <a:r>
              <a:rPr lang="en-US" dirty="0" smtClean="0">
                <a:latin typeface="Arial Narrow" charset="0"/>
              </a:rPr>
              <a:t>can</a:t>
            </a:r>
            <a:r>
              <a:rPr lang="en-US" dirty="0" smtClean="0">
                <a:latin typeface="Arial Narrow" charset="0"/>
              </a:rPr>
              <a:t>’</a:t>
            </a:r>
            <a:r>
              <a:rPr lang="en-US" dirty="0" smtClean="0">
                <a:latin typeface="Arial Narrow" charset="0"/>
              </a:rPr>
              <a:t>t </a:t>
            </a:r>
            <a:r>
              <a:rPr lang="en-US" dirty="0">
                <a:latin typeface="Arial Narrow" charset="0"/>
              </a:rPr>
              <a:t>remove</a:t>
            </a:r>
          </a:p>
          <a:p>
            <a:pPr marL="1028700" lvl="2" indent="-342900" eaLnBrk="1" hangingPunct="1"/>
            <a:r>
              <a:rPr lang="en-US" dirty="0">
                <a:latin typeface="Arial Narrow" charset="0"/>
              </a:rPr>
              <a:t>Steam tables</a:t>
            </a:r>
          </a:p>
          <a:p>
            <a:pPr marL="1028700" lvl="2" indent="-342900" eaLnBrk="1" hangingPunct="1"/>
            <a:r>
              <a:rPr lang="en-US" dirty="0">
                <a:latin typeface="Arial Narrow" charset="0"/>
              </a:rPr>
              <a:t>Dishwashers</a:t>
            </a:r>
          </a:p>
        </p:txBody>
      </p:sp>
      <p:pic>
        <p:nvPicPr>
          <p:cNvPr id="346116" name="Picture 9" descr="SS5eESSc11_p03_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600200"/>
            <a:ext cx="27416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12-5</a:t>
            </a:r>
          </a:p>
        </p:txBody>
      </p:sp>
    </p:spTree>
    <p:extLst>
      <p:ext uri="{BB962C8B-B14F-4D97-AF65-F5344CB8AC3E}">
        <p14:creationId xmlns:p14="http://schemas.microsoft.com/office/powerpoint/2010/main" val="5321865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6" name="Rectangle 6"/>
          <p:cNvSpPr>
            <a:spLocks noGrp="1" noChangeArrowheads="1"/>
          </p:cNvSpPr>
          <p:nvPr>
            <p:ph type="title"/>
          </p:nvPr>
        </p:nvSpPr>
        <p:spPr>
          <a:xfrm>
            <a:off x="228600" y="160338"/>
            <a:ext cx="8307388" cy="519112"/>
          </a:xfrm>
        </p:spPr>
        <p:txBody>
          <a:bodyPr/>
          <a:lstStyle/>
          <a:p>
            <a:pPr eaLnBrk="1" hangingPunct="1">
              <a:defRPr/>
            </a:pPr>
            <a:r>
              <a:rPr lang="en-US" dirty="0"/>
              <a:t>Cleaners</a:t>
            </a:r>
          </a:p>
        </p:txBody>
      </p:sp>
      <p:sp>
        <p:nvSpPr>
          <p:cNvPr id="716803" name="Rectangle 3"/>
          <p:cNvSpPr>
            <a:spLocks noGrp="1" noChangeArrowheads="1"/>
          </p:cNvSpPr>
          <p:nvPr>
            <p:ph idx="1"/>
          </p:nvPr>
        </p:nvSpPr>
        <p:spPr>
          <a:xfrm>
            <a:off x="457200" y="1143000"/>
            <a:ext cx="5086350" cy="4983163"/>
          </a:xfrm>
        </p:spPr>
        <p:txBody>
          <a:bodyPr/>
          <a:lstStyle/>
          <a:p>
            <a:pPr marL="0" indent="0" eaLnBrk="1" hangingPunct="1">
              <a:defRPr/>
            </a:pPr>
            <a:r>
              <a:rPr lang="en-US" dirty="0"/>
              <a:t>Abrasive </a:t>
            </a:r>
            <a:r>
              <a:rPr lang="en-US" dirty="0" smtClean="0"/>
              <a:t>cleaners:</a:t>
            </a:r>
            <a:endParaRPr lang="en-US" dirty="0"/>
          </a:p>
          <a:p>
            <a:pPr marL="571500" lvl="1" indent="-457200" eaLnBrk="1" hangingPunct="1">
              <a:defRPr/>
            </a:pPr>
            <a:r>
              <a:rPr lang="en-US" dirty="0"/>
              <a:t>Have a scouring agent that helps scrub hard-to-remove dirt</a:t>
            </a:r>
          </a:p>
          <a:p>
            <a:pPr marL="571500" lvl="1" indent="-457200" eaLnBrk="1" hangingPunct="1">
              <a:defRPr/>
            </a:pPr>
            <a:r>
              <a:rPr lang="en-US" dirty="0"/>
              <a:t>Used to remove baked-on food</a:t>
            </a:r>
          </a:p>
          <a:p>
            <a:pPr marL="571500" lvl="1" indent="-457200" eaLnBrk="1" hangingPunct="1">
              <a:defRPr/>
            </a:pPr>
            <a:r>
              <a:rPr lang="en-US" dirty="0"/>
              <a:t>Can scratch surfaces</a:t>
            </a:r>
          </a:p>
        </p:txBody>
      </p:sp>
      <p:sp>
        <p:nvSpPr>
          <p:cNvPr id="347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a:defRPr sz="2400" b="1">
                <a:solidFill>
                  <a:srgbClr val="009DDC"/>
                </a:solidFill>
                <a:latin typeface="Arial Narrow" charset="0"/>
                <a:ea typeface="ＭＳ Ｐゴシック" charset="0"/>
                <a:cs typeface="ＭＳ Ｐゴシック" charset="0"/>
              </a:defRPr>
            </a:lvl1pPr>
            <a:lvl2pPr marL="742950" indent="-285750">
              <a:defRPr sz="2200">
                <a:solidFill>
                  <a:srgbClr val="231F20"/>
                </a:solidFill>
                <a:latin typeface="Arial Narrow" charset="0"/>
                <a:ea typeface="ＭＳ Ｐゴシック" charset="0"/>
                <a:cs typeface="ＭＳ Ｐゴシック" charset="0"/>
              </a:defRPr>
            </a:lvl2pPr>
            <a:lvl3pPr marL="1143000" indent="-228600">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fontAlgn="base">
              <a:spcBef>
                <a:spcPct val="50000"/>
              </a:spcBef>
              <a:spcAft>
                <a:spcPct val="0"/>
              </a:spcAft>
            </a:pPr>
            <a:r>
              <a:rPr lang="en-US" sz="1200" b="0" dirty="0">
                <a:solidFill>
                  <a:srgbClr val="000000"/>
                </a:solidFill>
                <a:latin typeface="Arial" charset="0"/>
              </a:rPr>
              <a:t>12-6</a:t>
            </a:r>
          </a:p>
        </p:txBody>
      </p:sp>
    </p:spTree>
    <p:extLst>
      <p:ext uri="{BB962C8B-B14F-4D97-AF65-F5344CB8AC3E}">
        <p14:creationId xmlns:p14="http://schemas.microsoft.com/office/powerpoint/2010/main" val="294869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Sanitizing</a:t>
            </a:r>
          </a:p>
        </p:txBody>
      </p:sp>
      <p:sp>
        <p:nvSpPr>
          <p:cNvPr id="26009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12-7</a:t>
            </a:r>
          </a:p>
        </p:txBody>
      </p:sp>
      <p:sp>
        <p:nvSpPr>
          <p:cNvPr id="260101" name="Rectangle 3"/>
          <p:cNvSpPr txBox="1">
            <a:spLocks noChangeArrowheads="1"/>
          </p:cNvSpPr>
          <p:nvPr/>
        </p:nvSpPr>
        <p:spPr bwMode="auto">
          <a:xfrm>
            <a:off x="393700" y="1143000"/>
            <a:ext cx="5086350"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b="1">
                <a:solidFill>
                  <a:srgbClr val="009DDC"/>
                </a:solidFill>
                <a:latin typeface="Arial Narrow" charset="0"/>
                <a:ea typeface="ＭＳ Ｐゴシック" charset="0"/>
                <a:cs typeface="ＭＳ Ｐゴシック" charset="0"/>
              </a:defRPr>
            </a:lvl1pPr>
            <a:lvl2pPr>
              <a:defRPr sz="2200">
                <a:solidFill>
                  <a:srgbClr val="231F20"/>
                </a:solidFill>
                <a:latin typeface="Arial Narrow" charset="0"/>
                <a:ea typeface="ＭＳ Ｐゴシック" charset="0"/>
                <a:cs typeface="ＭＳ Ｐゴシック" charset="0"/>
              </a:defRPr>
            </a:lvl2pPr>
            <a:lvl3pPr>
              <a:defRPr sz="2000">
                <a:solidFill>
                  <a:srgbClr val="231F20"/>
                </a:solidFill>
                <a:latin typeface="Arial Narrow" charset="0"/>
                <a:ea typeface="ＭＳ Ｐゴシック" charset="0"/>
                <a:cs typeface="ＭＳ Ｐゴシック" charset="0"/>
              </a:defRPr>
            </a:lvl3pPr>
            <a:lvl4pPr marL="1600200" indent="-228600">
              <a:defRPr>
                <a:solidFill>
                  <a:srgbClr val="231F20"/>
                </a:solidFill>
                <a:latin typeface="Arial Narrow" charset="0"/>
                <a:ea typeface="ＭＳ Ｐゴシック" charset="0"/>
                <a:cs typeface="ＭＳ Ｐゴシック" charset="0"/>
              </a:defRPr>
            </a:lvl4pPr>
            <a:lvl5pPr marL="2057400" indent="-228600">
              <a:defRPr sz="1600">
                <a:solidFill>
                  <a:srgbClr val="231F20"/>
                </a:solidFill>
                <a:latin typeface="Arial Narrow" charset="0"/>
                <a:ea typeface="ＭＳ Ｐゴシック" charset="0"/>
                <a:cs typeface="ＭＳ Ｐゴシック" charset="0"/>
              </a:defRPr>
            </a:lvl5pPr>
            <a:lvl6pPr marL="25146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6pPr>
            <a:lvl7pPr marL="29718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7pPr>
            <a:lvl8pPr marL="34290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8pPr>
            <a:lvl9pPr marL="3886200" indent="-228600" eaLnBrk="0" hangingPunct="0">
              <a:spcBef>
                <a:spcPts val="900"/>
              </a:spcBef>
              <a:buClr>
                <a:srgbClr val="009DDC"/>
              </a:buClr>
              <a:buFont typeface="Arial" charset="0"/>
              <a:buChar char="•"/>
              <a:defRPr sz="1600">
                <a:solidFill>
                  <a:srgbClr val="231F20"/>
                </a:solidFill>
                <a:latin typeface="Arial Narrow" charset="0"/>
                <a:ea typeface="ＭＳ Ｐゴシック" charset="0"/>
                <a:cs typeface="ＭＳ Ｐゴシック" charset="0"/>
              </a:defRPr>
            </a:lvl9pPr>
          </a:lstStyle>
          <a:p>
            <a:pPr marL="457200" indent="-457200" fontAlgn="base">
              <a:lnSpc>
                <a:spcPct val="90000"/>
              </a:lnSpc>
              <a:spcBef>
                <a:spcPct val="100000"/>
              </a:spcBef>
              <a:spcAft>
                <a:spcPct val="0"/>
              </a:spcAft>
              <a:buClr>
                <a:srgbClr val="009DDC"/>
              </a:buClr>
              <a:buSzPct val="75000"/>
              <a:buFont typeface="Wingdings" charset="0"/>
              <a:buNone/>
            </a:pPr>
            <a:r>
              <a:rPr lang="en-US" dirty="0"/>
              <a:t>Surfaces can be sanitized using:</a:t>
            </a:r>
          </a:p>
          <a:p>
            <a:pPr marL="346075" lvl="1" indent="-346075" fontAlgn="base">
              <a:spcBef>
                <a:spcPts val="900"/>
              </a:spcBef>
              <a:spcAft>
                <a:spcPct val="0"/>
              </a:spcAft>
              <a:buClr>
                <a:srgbClr val="009DDC"/>
              </a:buClr>
              <a:buSzPct val="75000"/>
              <a:buFont typeface="Wingdings" charset="0"/>
              <a:buChar char="l"/>
            </a:pPr>
            <a:r>
              <a:rPr lang="en-US" dirty="0"/>
              <a:t>Heat</a:t>
            </a:r>
          </a:p>
          <a:p>
            <a:pPr marL="693738" lvl="2" indent="-346075" fontAlgn="base">
              <a:spcBef>
                <a:spcPts val="900"/>
              </a:spcBef>
              <a:spcAft>
                <a:spcPct val="0"/>
              </a:spcAft>
              <a:buClr>
                <a:srgbClr val="009DDC"/>
              </a:buClr>
              <a:buSzPct val="75000"/>
              <a:buFont typeface="Courier New" charset="0"/>
              <a:buChar char="o"/>
            </a:pPr>
            <a:r>
              <a:rPr lang="en-US" dirty="0"/>
              <a:t>The water must be at least </a:t>
            </a:r>
            <a:r>
              <a:rPr lang="en-US" dirty="0" smtClean="0"/>
              <a:t>171˚F </a:t>
            </a:r>
            <a:r>
              <a:rPr lang="en-US" dirty="0"/>
              <a:t>(77 ˚ C)</a:t>
            </a:r>
          </a:p>
          <a:p>
            <a:pPr marL="693738" lvl="2" indent="-346075" fontAlgn="base">
              <a:spcBef>
                <a:spcPts val="900"/>
              </a:spcBef>
              <a:spcAft>
                <a:spcPct val="0"/>
              </a:spcAft>
              <a:buClr>
                <a:srgbClr val="009DDC"/>
              </a:buClr>
              <a:buSzPct val="75000"/>
              <a:buFont typeface="Courier New" charset="0"/>
              <a:buChar char="o"/>
            </a:pPr>
            <a:r>
              <a:rPr lang="en-US" dirty="0"/>
              <a:t>Immerse the item for 30 seconds </a:t>
            </a:r>
          </a:p>
          <a:p>
            <a:pPr marL="346075" lvl="1" indent="-346075" fontAlgn="base">
              <a:spcBef>
                <a:spcPts val="900"/>
              </a:spcBef>
              <a:spcAft>
                <a:spcPct val="0"/>
              </a:spcAft>
              <a:buClr>
                <a:srgbClr val="009DDC"/>
              </a:buClr>
              <a:buSzPct val="75000"/>
              <a:buFont typeface="Wingdings" charset="0"/>
              <a:buChar char="l"/>
            </a:pPr>
            <a:r>
              <a:rPr lang="en-US" dirty="0"/>
              <a:t>Chemicals</a:t>
            </a:r>
          </a:p>
          <a:p>
            <a:pPr marL="693738" lvl="2" indent="-346075" fontAlgn="base">
              <a:spcBef>
                <a:spcPts val="900"/>
              </a:spcBef>
              <a:spcAft>
                <a:spcPct val="0"/>
              </a:spcAft>
              <a:buClr>
                <a:srgbClr val="009DDC"/>
              </a:buClr>
              <a:buSzPct val="75000"/>
              <a:buFont typeface="Courier New" charset="0"/>
              <a:buChar char="o"/>
            </a:pPr>
            <a:r>
              <a:rPr lang="en-US" dirty="0"/>
              <a:t>Chlorine</a:t>
            </a:r>
          </a:p>
          <a:p>
            <a:pPr marL="693738" lvl="2" indent="-346075" fontAlgn="base">
              <a:spcBef>
                <a:spcPts val="900"/>
              </a:spcBef>
              <a:spcAft>
                <a:spcPct val="0"/>
              </a:spcAft>
              <a:buClr>
                <a:srgbClr val="009DDC"/>
              </a:buClr>
              <a:buSzPct val="75000"/>
              <a:buFont typeface="Courier New" charset="0"/>
              <a:buChar char="o"/>
            </a:pPr>
            <a:r>
              <a:rPr lang="en-US" dirty="0"/>
              <a:t>Iodine</a:t>
            </a:r>
          </a:p>
          <a:p>
            <a:pPr marL="693738" lvl="2" indent="-346075" fontAlgn="base">
              <a:spcBef>
                <a:spcPts val="900"/>
              </a:spcBef>
              <a:spcAft>
                <a:spcPct val="0"/>
              </a:spcAft>
              <a:buClr>
                <a:srgbClr val="009DDC"/>
              </a:buClr>
              <a:buSzPct val="75000"/>
              <a:buFont typeface="Courier New" charset="0"/>
              <a:buChar char="o"/>
            </a:pPr>
            <a:r>
              <a:rPr lang="en-US" dirty="0"/>
              <a:t>Quats</a:t>
            </a:r>
          </a:p>
        </p:txBody>
      </p:sp>
      <p:pic>
        <p:nvPicPr>
          <p:cNvPr id="348165" name="Picture 1" descr="6e_c10_02_sanitiz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177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Sanitizing</a:t>
            </a:r>
          </a:p>
        </p:txBody>
      </p:sp>
      <p:sp>
        <p:nvSpPr>
          <p:cNvPr id="261123" name="Rectangle 3"/>
          <p:cNvSpPr>
            <a:spLocks noGrp="1" noChangeArrowheads="1"/>
          </p:cNvSpPr>
          <p:nvPr>
            <p:ph idx="1"/>
          </p:nvPr>
        </p:nvSpPr>
        <p:spPr>
          <a:xfrm>
            <a:off x="393700" y="1143000"/>
            <a:ext cx="4852988" cy="4968875"/>
          </a:xfrm>
        </p:spPr>
        <p:txBody>
          <a:bodyPr/>
          <a:lstStyle/>
          <a:p>
            <a:pPr eaLnBrk="1" hangingPunct="1">
              <a:defRPr/>
            </a:pPr>
            <a:r>
              <a:rPr lang="en-US" dirty="0">
                <a:cs typeface="+mn-cs"/>
              </a:rPr>
              <a:t>Chemical </a:t>
            </a:r>
            <a:r>
              <a:rPr lang="en-US" dirty="0" smtClean="0">
                <a:cs typeface="+mn-cs"/>
              </a:rPr>
              <a:t>sanitizing</a:t>
            </a:r>
            <a:r>
              <a:rPr lang="en-US" dirty="0">
                <a:cs typeface="+mn-cs"/>
              </a:rPr>
              <a:t>:</a:t>
            </a:r>
          </a:p>
          <a:p>
            <a:pPr marL="347472" lvl="1" indent="-347472" eaLnBrk="1" hangingPunct="1">
              <a:defRPr/>
            </a:pPr>
            <a:r>
              <a:rPr lang="en-US" dirty="0"/>
              <a:t>Food-contact surfaces can be sanitized </a:t>
            </a:r>
            <a:r>
              <a:rPr lang="en-US" dirty="0" smtClean="0"/>
              <a:t/>
            </a:r>
            <a:br>
              <a:rPr lang="en-US" dirty="0" smtClean="0"/>
            </a:br>
            <a:r>
              <a:rPr lang="en-US" dirty="0" smtClean="0"/>
              <a:t>by either</a:t>
            </a:r>
            <a:endParaRPr lang="en-US" dirty="0"/>
          </a:p>
          <a:p>
            <a:pPr marL="694944" lvl="2" indent="-347472" eaLnBrk="1" hangingPunct="1">
              <a:defRPr/>
            </a:pPr>
            <a:r>
              <a:rPr lang="en-US" dirty="0"/>
              <a:t>Soaking them in a sanitizing solution </a:t>
            </a:r>
          </a:p>
          <a:p>
            <a:pPr marL="694944" lvl="2" indent="-347472" eaLnBrk="1" hangingPunct="1">
              <a:defRPr/>
            </a:pPr>
            <a:r>
              <a:rPr lang="en-US" dirty="0"/>
              <a:t>Rinsing, swabbing, or spraying </a:t>
            </a:r>
            <a:br>
              <a:rPr lang="en-US" dirty="0"/>
            </a:br>
            <a:r>
              <a:rPr lang="en-US" dirty="0"/>
              <a:t>them with a sanitizing solution </a:t>
            </a:r>
          </a:p>
          <a:p>
            <a:pPr marL="347472" lvl="1" indent="-347472" eaLnBrk="1" hangingPunct="1">
              <a:defRPr/>
            </a:pPr>
            <a:r>
              <a:rPr lang="en-US" dirty="0"/>
              <a:t>In some cases a detergent-sanitizer blend can be </a:t>
            </a:r>
            <a:r>
              <a:rPr lang="en-US" dirty="0" smtClean="0"/>
              <a:t>used</a:t>
            </a:r>
            <a:endParaRPr lang="en-US" dirty="0"/>
          </a:p>
          <a:p>
            <a:pPr marL="694944" lvl="2" indent="-347472" eaLnBrk="1" hangingPunct="1">
              <a:defRPr/>
            </a:pPr>
            <a:r>
              <a:rPr lang="en-US" dirty="0"/>
              <a:t>Use it once to clean</a:t>
            </a:r>
          </a:p>
          <a:p>
            <a:pPr marL="694944" lvl="2" indent="-347472" eaLnBrk="1" hangingPunct="1">
              <a:defRPr/>
            </a:pPr>
            <a:r>
              <a:rPr lang="en-US" dirty="0"/>
              <a:t>Use it a second time to sanitize</a:t>
            </a:r>
          </a:p>
        </p:txBody>
      </p:sp>
      <p:sp>
        <p:nvSpPr>
          <p:cNvPr id="261124"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12-8</a:t>
            </a:r>
          </a:p>
        </p:txBody>
      </p:sp>
      <p:pic>
        <p:nvPicPr>
          <p:cNvPr id="349189" name="Picture 5" descr="6e_c10_02_sanitiz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4435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8"/>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Sanitizer Effectiveness</a:t>
            </a:r>
          </a:p>
        </p:txBody>
      </p:sp>
      <p:sp>
        <p:nvSpPr>
          <p:cNvPr id="262146" name="Rectangle 3"/>
          <p:cNvSpPr>
            <a:spLocks noGrp="1" noChangeArrowheads="1"/>
          </p:cNvSpPr>
          <p:nvPr>
            <p:ph idx="1"/>
          </p:nvPr>
        </p:nvSpPr>
        <p:spPr>
          <a:xfrm>
            <a:off x="393700" y="1143000"/>
            <a:ext cx="5086350" cy="3514725"/>
          </a:xfrm>
        </p:spPr>
        <p:txBody>
          <a:bodyPr/>
          <a:lstStyle/>
          <a:p>
            <a:pPr marL="0" indent="0" eaLnBrk="1" hangingPunct="1">
              <a:defRPr/>
            </a:pPr>
            <a:r>
              <a:rPr lang="en-US" dirty="0" smtClean="0">
                <a:cs typeface="+mn-cs"/>
              </a:rPr>
              <a:t>Concentration:</a:t>
            </a:r>
            <a:endParaRPr lang="en-US" dirty="0">
              <a:cs typeface="+mn-cs"/>
            </a:endParaRPr>
          </a:p>
          <a:p>
            <a:pPr marL="347472" lvl="1" indent="-347472" eaLnBrk="1" hangingPunct="1">
              <a:defRPr/>
            </a:pPr>
            <a:r>
              <a:rPr lang="en-US" dirty="0"/>
              <a:t>Sanitizers should be mixed with water to the </a:t>
            </a:r>
            <a:r>
              <a:rPr lang="en-US" dirty="0" smtClean="0"/>
              <a:t>correct </a:t>
            </a:r>
            <a:r>
              <a:rPr lang="en-US" dirty="0"/>
              <a:t>concentration</a:t>
            </a:r>
          </a:p>
          <a:p>
            <a:pPr marL="694944" lvl="2" indent="-347472" eaLnBrk="1" hangingPunct="1">
              <a:defRPr/>
            </a:pPr>
            <a:r>
              <a:rPr lang="en-US" b="1" dirty="0">
                <a:solidFill>
                  <a:srgbClr val="0093D3"/>
                </a:solidFill>
              </a:rPr>
              <a:t>Not enough </a:t>
            </a:r>
            <a:r>
              <a:rPr lang="en-US" b="1" dirty="0" smtClean="0">
                <a:solidFill>
                  <a:srgbClr val="0093D3"/>
                </a:solidFill>
              </a:rPr>
              <a:t>sanitizer</a:t>
            </a:r>
            <a:r>
              <a:rPr lang="en-US" b="1" dirty="0" smtClean="0">
                <a:solidFill>
                  <a:srgbClr val="1E5298"/>
                </a:solidFill>
              </a:rPr>
              <a:t> </a:t>
            </a:r>
            <a:r>
              <a:rPr lang="en-US" dirty="0"/>
              <a:t>ma</a:t>
            </a:r>
            <a:r>
              <a:rPr lang="en-US" dirty="0" smtClean="0"/>
              <a:t>y </a:t>
            </a:r>
            <a:r>
              <a:rPr lang="en-US" dirty="0"/>
              <a:t>make the solution weak and useless</a:t>
            </a:r>
          </a:p>
          <a:p>
            <a:pPr marL="694944" lvl="2" indent="-347472" eaLnBrk="1" hangingPunct="1">
              <a:defRPr/>
            </a:pPr>
            <a:r>
              <a:rPr lang="en-US" b="1" dirty="0">
                <a:solidFill>
                  <a:srgbClr val="0093D3"/>
                </a:solidFill>
              </a:rPr>
              <a:t>Too much </a:t>
            </a:r>
            <a:r>
              <a:rPr lang="en-US" b="1" dirty="0" smtClean="0">
                <a:solidFill>
                  <a:srgbClr val="0093D3"/>
                </a:solidFill>
              </a:rPr>
              <a:t>sanitizer </a:t>
            </a:r>
            <a:r>
              <a:rPr lang="en-US" dirty="0" smtClean="0"/>
              <a:t>may </a:t>
            </a:r>
            <a:r>
              <a:rPr lang="en-US" dirty="0"/>
              <a:t>make the solution too strong, unsafe, and corrode metal</a:t>
            </a:r>
          </a:p>
        </p:txBody>
      </p:sp>
      <p:sp>
        <p:nvSpPr>
          <p:cNvPr id="262149"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12-9</a:t>
            </a:r>
          </a:p>
        </p:txBody>
      </p:sp>
      <p:pic>
        <p:nvPicPr>
          <p:cNvPr id="350213" name="Picture 1" descr="6e_c10_03_SanitizerK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1086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5"/>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Sanitizer Effectiveness</a:t>
            </a:r>
          </a:p>
        </p:txBody>
      </p:sp>
      <p:sp>
        <p:nvSpPr>
          <p:cNvPr id="265218" name="Rectangle 2"/>
          <p:cNvSpPr>
            <a:spLocks noGrp="1" noChangeArrowheads="1"/>
          </p:cNvSpPr>
          <p:nvPr>
            <p:ph idx="1"/>
          </p:nvPr>
        </p:nvSpPr>
        <p:spPr>
          <a:xfrm>
            <a:off x="393700" y="1143000"/>
            <a:ext cx="5086350" cy="3676650"/>
          </a:xfrm>
        </p:spPr>
        <p:txBody>
          <a:bodyPr/>
          <a:lstStyle/>
          <a:p>
            <a:pPr marL="0" indent="0" eaLnBrk="1" hangingPunct="1"/>
            <a:r>
              <a:rPr lang="en-US" dirty="0">
                <a:latin typeface="Arial Narrow" charset="0"/>
              </a:rPr>
              <a:t>Concentration:</a:t>
            </a:r>
            <a:r>
              <a:rPr lang="en-US" dirty="0">
                <a:solidFill>
                  <a:schemeClr val="accent1"/>
                </a:solidFill>
                <a:latin typeface="Arial Narrow" charset="0"/>
              </a:rPr>
              <a:t> </a:t>
            </a:r>
          </a:p>
          <a:p>
            <a:pPr lvl="1" eaLnBrk="1" hangingPunct="1"/>
            <a:r>
              <a:rPr lang="en-US" dirty="0">
                <a:latin typeface="Arial Narrow" charset="0"/>
              </a:rPr>
              <a:t>Check concentration with a test kit</a:t>
            </a:r>
          </a:p>
          <a:p>
            <a:pPr lvl="2" eaLnBrk="1" hangingPunct="1"/>
            <a:r>
              <a:rPr lang="en-US" dirty="0">
                <a:latin typeface="Arial Narrow" charset="0"/>
              </a:rPr>
              <a:t>Make sure it is designed for the </a:t>
            </a:r>
            <a:br>
              <a:rPr lang="en-US" dirty="0">
                <a:latin typeface="Arial Narrow" charset="0"/>
              </a:rPr>
            </a:br>
            <a:r>
              <a:rPr lang="en-US" dirty="0">
                <a:latin typeface="Arial Narrow" charset="0"/>
              </a:rPr>
              <a:t>sanitizer used</a:t>
            </a:r>
          </a:p>
          <a:p>
            <a:pPr lvl="2" eaLnBrk="1" hangingPunct="1"/>
            <a:r>
              <a:rPr lang="en-US" dirty="0">
                <a:latin typeface="Arial Narrow" charset="0"/>
              </a:rPr>
              <a:t>Check the concentration often</a:t>
            </a:r>
          </a:p>
          <a:p>
            <a:pPr lvl="1" eaLnBrk="1" hangingPunct="1"/>
            <a:r>
              <a:rPr lang="en-US" dirty="0">
                <a:latin typeface="Arial Narrow" charset="0"/>
              </a:rPr>
              <a:t>Change the solution when</a:t>
            </a:r>
          </a:p>
          <a:p>
            <a:pPr lvl="2" eaLnBrk="1" hangingPunct="1"/>
            <a:r>
              <a:rPr lang="en-US" dirty="0" smtClean="0">
                <a:latin typeface="Arial Narrow" charset="0"/>
              </a:rPr>
              <a:t>It</a:t>
            </a:r>
            <a:r>
              <a:rPr lang="en-US" dirty="0" smtClean="0">
                <a:latin typeface="Arial Narrow" charset="0"/>
              </a:rPr>
              <a:t>’</a:t>
            </a:r>
            <a:r>
              <a:rPr lang="en-US" dirty="0" smtClean="0">
                <a:latin typeface="Arial Narrow" charset="0"/>
              </a:rPr>
              <a:t>s dirty </a:t>
            </a:r>
            <a:endParaRPr lang="en-US" dirty="0">
              <a:latin typeface="Arial Narrow" charset="0"/>
            </a:endParaRPr>
          </a:p>
          <a:p>
            <a:pPr lvl="2" eaLnBrk="1" hangingPunct="1"/>
            <a:r>
              <a:rPr lang="en-US" dirty="0">
                <a:latin typeface="Arial Narrow" charset="0"/>
              </a:rPr>
              <a:t>The concentration is too low </a:t>
            </a:r>
          </a:p>
          <a:p>
            <a:pPr lvl="1" eaLnBrk="1" hangingPunct="1"/>
            <a:endParaRPr lang="en-US" dirty="0">
              <a:latin typeface="Arial Narrow" charset="0"/>
            </a:endParaRPr>
          </a:p>
        </p:txBody>
      </p:sp>
      <p:sp>
        <p:nvSpPr>
          <p:cNvPr id="26317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12-10</a:t>
            </a:r>
          </a:p>
        </p:txBody>
      </p:sp>
      <p:pic>
        <p:nvPicPr>
          <p:cNvPr id="351237" name="Picture 5" descr="6e_c10_03_SanitizerKt.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413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Sanitizer Effectiveness</a:t>
            </a:r>
          </a:p>
        </p:txBody>
      </p:sp>
      <p:sp>
        <p:nvSpPr>
          <p:cNvPr id="264194" name="Rectangle 3"/>
          <p:cNvSpPr>
            <a:spLocks noGrp="1" noChangeArrowheads="1"/>
          </p:cNvSpPr>
          <p:nvPr>
            <p:ph idx="1"/>
          </p:nvPr>
        </p:nvSpPr>
        <p:spPr>
          <a:xfrm>
            <a:off x="393700" y="1143000"/>
            <a:ext cx="5029200" cy="3579813"/>
          </a:xfrm>
        </p:spPr>
        <p:txBody>
          <a:bodyPr/>
          <a:lstStyle/>
          <a:p>
            <a:pPr marL="0" indent="0" eaLnBrk="1" hangingPunct="1"/>
            <a:r>
              <a:rPr lang="en-US" dirty="0">
                <a:latin typeface="Arial Narrow" charset="0"/>
              </a:rPr>
              <a:t>Temperature:</a:t>
            </a:r>
          </a:p>
          <a:p>
            <a:pPr lvl="1" eaLnBrk="1" hangingPunct="1"/>
            <a:r>
              <a:rPr lang="en-US" dirty="0">
                <a:latin typeface="Arial Narrow" charset="0"/>
              </a:rPr>
              <a:t>Follow </a:t>
            </a:r>
            <a:r>
              <a:rPr lang="en-US" dirty="0" smtClean="0">
                <a:latin typeface="Arial Narrow" charset="0"/>
              </a:rPr>
              <a:t>manufacturer</a:t>
            </a:r>
            <a:r>
              <a:rPr lang="en-US" dirty="0" smtClean="0">
                <a:latin typeface="Arial Narrow" charset="0"/>
              </a:rPr>
              <a:t>’</a:t>
            </a:r>
            <a:r>
              <a:rPr lang="en-US" dirty="0" smtClean="0">
                <a:latin typeface="Arial Narrow" charset="0"/>
              </a:rPr>
              <a:t>s </a:t>
            </a:r>
            <a:r>
              <a:rPr lang="en-US" dirty="0">
                <a:latin typeface="Arial Narrow" charset="0"/>
              </a:rPr>
              <a:t>recommendations for the correct temperature</a:t>
            </a:r>
          </a:p>
          <a:p>
            <a:pPr marL="0" indent="0" eaLnBrk="1" hangingPunct="1"/>
            <a:r>
              <a:rPr lang="en-US" dirty="0">
                <a:latin typeface="Arial Narrow" charset="0"/>
              </a:rPr>
              <a:t>Contact time:</a:t>
            </a:r>
          </a:p>
          <a:p>
            <a:pPr lvl="1" eaLnBrk="1" hangingPunct="1"/>
            <a:r>
              <a:rPr lang="en-US" dirty="0">
                <a:latin typeface="Arial Narrow" charset="0"/>
              </a:rPr>
              <a:t>The sanitizer must make contact with the object for a specific amount of time </a:t>
            </a:r>
          </a:p>
          <a:p>
            <a:pPr lvl="1" eaLnBrk="1" hangingPunct="1"/>
            <a:r>
              <a:rPr lang="en-US" dirty="0">
                <a:latin typeface="Arial Narrow" charset="0"/>
              </a:rPr>
              <a:t>Minimum times differ for each sanitizer</a:t>
            </a:r>
          </a:p>
        </p:txBody>
      </p:sp>
      <p:sp>
        <p:nvSpPr>
          <p:cNvPr id="264197"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12-11</a:t>
            </a:r>
          </a:p>
        </p:txBody>
      </p:sp>
      <p:pic>
        <p:nvPicPr>
          <p:cNvPr id="352261" name="Picture 1" descr="6e_c10_03_SanitEqui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3765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Sanitizer Effectiveness</a:t>
            </a:r>
          </a:p>
        </p:txBody>
      </p:sp>
      <p:sp>
        <p:nvSpPr>
          <p:cNvPr id="265220" name="Rectangle 10"/>
          <p:cNvSpPr>
            <a:spLocks noGrp="1" noChangeArrowheads="1"/>
          </p:cNvSpPr>
          <p:nvPr>
            <p:ph idx="1"/>
          </p:nvPr>
        </p:nvSpPr>
        <p:spPr>
          <a:xfrm>
            <a:off x="393700" y="1143000"/>
            <a:ext cx="6686550" cy="2844800"/>
          </a:xfrm>
        </p:spPr>
        <p:txBody>
          <a:bodyPr/>
          <a:lstStyle/>
          <a:p>
            <a:pPr eaLnBrk="1" hangingPunct="1">
              <a:defRPr/>
            </a:pPr>
            <a:r>
              <a:rPr lang="en-US" dirty="0">
                <a:cs typeface="+mn-cs"/>
              </a:rPr>
              <a:t>Water </a:t>
            </a:r>
            <a:r>
              <a:rPr lang="en-US" dirty="0" smtClean="0">
                <a:cs typeface="+mn-cs"/>
              </a:rPr>
              <a:t>hardness </a:t>
            </a:r>
            <a:r>
              <a:rPr lang="en-US" dirty="0">
                <a:cs typeface="+mn-cs"/>
              </a:rPr>
              <a:t>and </a:t>
            </a:r>
            <a:r>
              <a:rPr lang="en-US" dirty="0" smtClean="0">
                <a:cs typeface="+mn-cs"/>
              </a:rPr>
              <a:t>pH: </a:t>
            </a:r>
            <a:endParaRPr lang="en-US" dirty="0">
              <a:cs typeface="+mn-cs"/>
            </a:endParaRPr>
          </a:p>
          <a:p>
            <a:pPr marL="347472" lvl="1" indent="-347472" eaLnBrk="1" hangingPunct="1">
              <a:defRPr/>
            </a:pPr>
            <a:r>
              <a:rPr lang="en-US" dirty="0"/>
              <a:t>Find out what your water hardness and pH is from your municipality</a:t>
            </a:r>
          </a:p>
          <a:p>
            <a:pPr marL="347472" lvl="1" indent="-347472" eaLnBrk="1" hangingPunct="1">
              <a:defRPr/>
            </a:pPr>
            <a:r>
              <a:rPr lang="en-US" dirty="0"/>
              <a:t>Work with your supplier to identify the correct amount of sanitizer to use</a:t>
            </a:r>
          </a:p>
        </p:txBody>
      </p:sp>
      <p:sp>
        <p:nvSpPr>
          <p:cNvPr id="26521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12-12</a:t>
            </a:r>
          </a:p>
        </p:txBody>
      </p:sp>
    </p:spTree>
    <p:extLst>
      <p:ext uri="{BB962C8B-B14F-4D97-AF65-F5344CB8AC3E}">
        <p14:creationId xmlns:p14="http://schemas.microsoft.com/office/powerpoint/2010/main" val="8464890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93700" y="158750"/>
            <a:ext cx="8307388" cy="519113"/>
          </a:xfrm>
        </p:spPr>
        <p:txBody>
          <a:bodyPr/>
          <a:lstStyle/>
          <a:p>
            <a:pPr eaLnBrk="1" hangingPunct="1">
              <a:defRPr/>
            </a:pPr>
            <a:r>
              <a:rPr lang="en-US" dirty="0">
                <a:cs typeface="+mj-cs"/>
              </a:rPr>
              <a:t>Guidelines for the Effective Use of Sanitizers</a:t>
            </a:r>
          </a:p>
        </p:txBody>
      </p:sp>
      <p:sp>
        <p:nvSpPr>
          <p:cNvPr id="266243" name="Text Box 3"/>
          <p:cNvSpPr txBox="1">
            <a:spLocks noChangeArrowheads="1"/>
          </p:cNvSpPr>
          <p:nvPr/>
        </p:nvSpPr>
        <p:spPr bwMode="auto">
          <a:xfrm>
            <a:off x="6681788" y="60055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sz="2000" dirty="0" smtClean="0"/>
          </a:p>
        </p:txBody>
      </p:sp>
      <p:sp>
        <p:nvSpPr>
          <p:cNvPr id="266273"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12-13</a:t>
            </a:r>
          </a:p>
        </p:txBody>
      </p:sp>
      <p:graphicFrame>
        <p:nvGraphicFramePr>
          <p:cNvPr id="7" name="Group 3"/>
          <p:cNvGraphicFramePr>
            <a:graphicFrameLocks noGrp="1"/>
          </p:cNvGraphicFramePr>
          <p:nvPr>
            <p:extLst>
              <p:ext uri="{D42A27DB-BD31-4B8C-83A1-F6EECF244321}">
                <p14:modId xmlns:p14="http://schemas.microsoft.com/office/powerpoint/2010/main" val="1345256699"/>
              </p:ext>
            </p:extLst>
          </p:nvPr>
        </p:nvGraphicFramePr>
        <p:xfrm>
          <a:off x="396875" y="1143000"/>
          <a:ext cx="8228013" cy="2382840"/>
        </p:xfrm>
        <a:graphic>
          <a:graphicData uri="http://schemas.openxmlformats.org/drawingml/2006/table">
            <a:tbl>
              <a:tblPr/>
              <a:tblGrid>
                <a:gridCol w="2854325"/>
                <a:gridCol w="2630488"/>
                <a:gridCol w="2743200"/>
              </a:tblGrid>
              <a:tr h="357188">
                <a:tc gridSpan="3">
                  <a:txBody>
                    <a:bodyPr/>
                    <a:lstStyle/>
                    <a:p>
                      <a:pPr marL="228600" marR="0" lvl="0" indent="-228600" algn="ctr" defTabSz="914400" rtl="0" eaLnBrk="1" fontAlgn="base" latinLnBrk="0" hangingPunct="1">
                        <a:lnSpc>
                          <a:spcPct val="50000"/>
                        </a:lnSpc>
                        <a:spcBef>
                          <a:spcPct val="0"/>
                        </a:spcBef>
                        <a:spcAft>
                          <a:spcPct val="0"/>
                        </a:spcAft>
                        <a:buClr>
                          <a:srgbClr val="009DDC"/>
                        </a:buClr>
                        <a:buSzPct val="75000"/>
                        <a:buFont typeface="Wingdings" charset="0"/>
                        <a:buNone/>
                        <a:tabLst/>
                      </a:pPr>
                      <a:r>
                        <a:rPr kumimoji="0" lang="en-US" sz="2400" b="1" i="0" u="none" strike="noStrike" cap="none" normalizeH="0" baseline="0" dirty="0">
                          <a:ln>
                            <a:noFill/>
                          </a:ln>
                          <a:solidFill>
                            <a:srgbClr val="009DDC"/>
                          </a:solidFill>
                          <a:effectLst/>
                          <a:latin typeface="Arial Narrow" charset="0"/>
                          <a:ea typeface="ＭＳ Ｐゴシック" charset="0"/>
                          <a:cs typeface="ＭＳ Ｐゴシック" charset="0"/>
                        </a:rPr>
                        <a:t>Chlorine</a:t>
                      </a:r>
                    </a:p>
                  </a:txBody>
                  <a:tcPr marT="45730" marB="45730" horzOverflow="overflow">
                    <a:lnL>
                      <a:noFill/>
                    </a:lnL>
                    <a:lnR>
                      <a:noFill/>
                    </a:lnR>
                    <a:ln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4175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temperature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smtClean="0">
                          <a:ln>
                            <a:noFill/>
                          </a:ln>
                          <a:solidFill>
                            <a:srgbClr val="231F20"/>
                          </a:solidFill>
                          <a:effectLst/>
                          <a:latin typeface="Arial Narrow" charset="0"/>
                          <a:ea typeface="ＭＳ Ｐゴシック" charset="0"/>
                          <a:cs typeface="Times New Roman" charset="0"/>
                        </a:rPr>
                        <a:t>100˚F </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a:t>
                      </a:r>
                      <a:r>
                        <a:rPr kumimoji="0" lang="en-US" sz="1800" b="0" i="0" u="none" strike="noStrike" cap="none" normalizeH="0" baseline="0" dirty="0" smtClean="0">
                          <a:ln>
                            <a:noFill/>
                          </a:ln>
                          <a:solidFill>
                            <a:srgbClr val="231F20"/>
                          </a:solidFill>
                          <a:effectLst/>
                          <a:latin typeface="Arial Narrow" charset="0"/>
                          <a:ea typeface="ＭＳ Ｐゴシック" charset="0"/>
                          <a:cs typeface="Times New Roman" charset="0"/>
                        </a:rPr>
                        <a:t>38˚C</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a:t>
                      </a: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smtClean="0">
                          <a:ln>
                            <a:noFill/>
                          </a:ln>
                          <a:solidFill>
                            <a:srgbClr val="231F20"/>
                          </a:solidFill>
                          <a:effectLst/>
                          <a:latin typeface="Arial Narrow" charset="0"/>
                          <a:ea typeface="ＭＳ Ｐゴシック" charset="0"/>
                          <a:cs typeface="Times New Roman" charset="0"/>
                        </a:rPr>
                        <a:t>75˚F </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a:t>
                      </a:r>
                      <a:r>
                        <a:rPr kumimoji="0" lang="en-US" sz="1800" b="0" i="0" u="none" strike="noStrike" cap="none" normalizeH="0" baseline="0" dirty="0" smtClean="0">
                          <a:ln>
                            <a:noFill/>
                          </a:ln>
                          <a:solidFill>
                            <a:srgbClr val="231F20"/>
                          </a:solidFill>
                          <a:effectLst/>
                          <a:latin typeface="Arial Narrow" charset="0"/>
                          <a:ea typeface="ＭＳ Ｐゴシック" charset="0"/>
                          <a:cs typeface="Times New Roman" charset="0"/>
                        </a:rPr>
                        <a:t>24˚C</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a:t>
                      </a: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pH</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10</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8</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hardness</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As per manufacturer’s recommendations</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Sanitizer concentration range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50–99 ppm</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50–99 ppm</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3700">
                <a:tc>
                  <a:txBody>
                    <a:bodyPr/>
                    <a:lstStyle/>
                    <a:p>
                      <a:pPr marL="228600" marR="0" lvl="0" indent="-228600" algn="l" defTabSz="914400" rtl="0" eaLnBrk="1" fontAlgn="base" latinLnBrk="0" hangingPunct="1">
                        <a:lnSpc>
                          <a:spcPct val="100000"/>
                        </a:lnSpc>
                        <a:spcBef>
                          <a:spcPct val="0"/>
                        </a:spcBef>
                        <a:spcAft>
                          <a:spcPct val="0"/>
                        </a:spcAft>
                        <a:buClr>
                          <a:schemeClr val="accent1"/>
                        </a:buClr>
                        <a:buSzPct val="75000"/>
                        <a:buFont typeface="Wingdings"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Sanitizer contact time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5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rPr>
                        <a:t>7 sec</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5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rPr>
                        <a:t>7 sec</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868020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2772135149"/>
              </p:ext>
            </p:extLst>
          </p:nvPr>
        </p:nvGraphicFramePr>
        <p:xfrm>
          <a:off x="396875" y="1143000"/>
          <a:ext cx="8228013" cy="3280173"/>
        </p:xfrm>
        <a:graphic>
          <a:graphicData uri="http://schemas.openxmlformats.org/drawingml/2006/table">
            <a:tbl>
              <a:tblPr/>
              <a:tblGrid>
                <a:gridCol w="2865438"/>
                <a:gridCol w="2619375"/>
                <a:gridCol w="2743200"/>
              </a:tblGrid>
              <a:tr h="242888">
                <a:tc>
                  <a:txBody>
                    <a:bodyPr/>
                    <a:lstStyle/>
                    <a:p>
                      <a:pPr marL="228600" marR="0" lvl="0" indent="-228600" algn="ctr" defTabSz="914400" rtl="0" eaLnBrk="1" fontAlgn="base" latinLnBrk="0" hangingPunct="1">
                        <a:lnSpc>
                          <a:spcPct val="50000"/>
                        </a:lnSpc>
                        <a:spcBef>
                          <a:spcPct val="0"/>
                        </a:spcBef>
                        <a:spcAft>
                          <a:spcPct val="0"/>
                        </a:spcAft>
                        <a:buClr>
                          <a:srgbClr val="009DDC"/>
                        </a:buClr>
                        <a:buSzPct val="75000"/>
                        <a:buFont typeface="Wingdings" charset="0"/>
                        <a:buNone/>
                        <a:tabLst/>
                      </a:pPr>
                      <a:endParaRPr kumimoji="0" lang="en-US" sz="2000" b="1" i="0" u="none" strike="noStrike" cap="none" normalizeH="0" baseline="0" dirty="0">
                        <a:ln>
                          <a:noFill/>
                        </a:ln>
                        <a:solidFill>
                          <a:srgbClr val="005CAB"/>
                        </a:solidFill>
                        <a:effectLst/>
                        <a:latin typeface="Arial Narrow" charset="0"/>
                        <a:ea typeface="ＭＳ Ｐゴシック" charset="0"/>
                        <a:cs typeface="ＭＳ Ｐゴシック" charset="0"/>
                      </a:endParaRPr>
                    </a:p>
                  </a:txBody>
                  <a:tcPr marT="45730" marB="45730" horzOverflow="overflow">
                    <a:lnL>
                      <a:noFill/>
                    </a:lnL>
                    <a:lnR>
                      <a:noFill/>
                    </a:lnR>
                    <a:ln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ct val="0"/>
                        </a:spcBef>
                        <a:spcAft>
                          <a:spcPct val="0"/>
                        </a:spcAft>
                        <a:buClr>
                          <a:srgbClr val="009DDC"/>
                        </a:buClr>
                        <a:buSzPct val="75000"/>
                        <a:buFont typeface="Wingdings" charset="0"/>
                        <a:buNone/>
                        <a:tabLst/>
                      </a:pPr>
                      <a:r>
                        <a:rPr kumimoji="0" lang="en-US" sz="2400" b="1" i="0" u="none" strike="noStrike" cap="none" normalizeH="0" baseline="0" dirty="0">
                          <a:ln>
                            <a:noFill/>
                          </a:ln>
                          <a:solidFill>
                            <a:srgbClr val="009DDC"/>
                          </a:solidFill>
                          <a:effectLst/>
                          <a:latin typeface="Arial Narrow" charset="0"/>
                          <a:ea typeface="ＭＳ Ｐゴシック" charset="0"/>
                          <a:cs typeface="ＭＳ Ｐゴシック" charset="0"/>
                        </a:rPr>
                        <a:t>Iodine</a:t>
                      </a:r>
                    </a:p>
                  </a:txBody>
                  <a:tcPr marT="45730" marB="45730" horzOverflow="overflow">
                    <a:lnL>
                      <a:noFill/>
                    </a:lnL>
                    <a:lnR>
                      <a:noFill/>
                    </a:lnR>
                    <a:ln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50000"/>
                        </a:lnSpc>
                        <a:spcBef>
                          <a:spcPct val="0"/>
                        </a:spcBef>
                        <a:spcAft>
                          <a:spcPct val="0"/>
                        </a:spcAft>
                        <a:buClr>
                          <a:srgbClr val="009DDC"/>
                        </a:buClr>
                        <a:buSzPct val="75000"/>
                        <a:buFont typeface="Wingdings" charset="0"/>
                        <a:buNone/>
                        <a:tabLst/>
                      </a:pPr>
                      <a:r>
                        <a:rPr kumimoji="0" lang="en-US" sz="2400" b="1" i="0" u="none" strike="noStrike" cap="none" normalizeH="0" baseline="0" dirty="0">
                          <a:ln>
                            <a:noFill/>
                          </a:ln>
                          <a:solidFill>
                            <a:srgbClr val="009DDC"/>
                          </a:solidFill>
                          <a:effectLst/>
                          <a:latin typeface="Arial Narrow" charset="0"/>
                          <a:ea typeface="ＭＳ Ｐゴシック" charset="0"/>
                          <a:cs typeface="ＭＳ Ｐゴシック" charset="0"/>
                        </a:rPr>
                        <a:t>Quats</a:t>
                      </a:r>
                    </a:p>
                  </a:txBody>
                  <a:tcPr marT="45730" marB="45730" horzOverflow="overflow">
                    <a:lnL>
                      <a:noFill/>
                    </a:lnL>
                    <a:lnR>
                      <a:noFill/>
                    </a:lnR>
                    <a:ln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4175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temperature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smtClean="0">
                          <a:ln>
                            <a:noFill/>
                          </a:ln>
                          <a:solidFill>
                            <a:srgbClr val="231F20"/>
                          </a:solidFill>
                          <a:effectLst/>
                          <a:latin typeface="Arial Narrow" charset="0"/>
                          <a:ea typeface="ヒラギノ角ゴ Pro W3" charset="0"/>
                          <a:cs typeface="Arial Narrow" charset="0"/>
                        </a:rPr>
                        <a:t>68˚F </a:t>
                      </a:r>
                      <a:r>
                        <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rPr>
                        <a:t>(</a:t>
                      </a:r>
                      <a:r>
                        <a:rPr kumimoji="0" lang="en-US" sz="1800" b="0" i="0" u="none" strike="noStrike" cap="none" normalizeH="0" baseline="0" dirty="0" smtClean="0">
                          <a:ln>
                            <a:noFill/>
                          </a:ln>
                          <a:solidFill>
                            <a:srgbClr val="231F20"/>
                          </a:solidFill>
                          <a:effectLst/>
                          <a:latin typeface="Arial Narrow" charset="0"/>
                          <a:ea typeface="ヒラギノ角ゴ Pro W3" charset="0"/>
                          <a:cs typeface="Arial Narrow" charset="0"/>
                        </a:rPr>
                        <a:t>20˚C</a:t>
                      </a:r>
                      <a:r>
                        <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rPr>
                        <a:t>)</a:t>
                      </a: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smtClean="0">
                          <a:ln>
                            <a:noFill/>
                          </a:ln>
                          <a:solidFill>
                            <a:srgbClr val="231F20"/>
                          </a:solidFill>
                          <a:effectLst/>
                          <a:latin typeface="Arial Narrow" charset="0"/>
                          <a:ea typeface="ヒラギノ角ゴ Pro W3" charset="0"/>
                          <a:cs typeface="Arial Narrow" charset="0"/>
                        </a:rPr>
                        <a:t>75˚F </a:t>
                      </a:r>
                      <a:r>
                        <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rPr>
                        <a:t>(</a:t>
                      </a:r>
                      <a:r>
                        <a:rPr kumimoji="0" lang="en-US" sz="1800" b="0" i="0" u="none" strike="noStrike" cap="none" normalizeH="0" baseline="0" dirty="0" smtClean="0">
                          <a:ln>
                            <a:noFill/>
                          </a:ln>
                          <a:solidFill>
                            <a:srgbClr val="231F20"/>
                          </a:solidFill>
                          <a:effectLst/>
                          <a:latin typeface="Arial Narrow" charset="0"/>
                          <a:ea typeface="ヒラギノ角ゴ Pro W3" charset="0"/>
                          <a:cs typeface="Arial Narrow" charset="0"/>
                        </a:rPr>
                        <a:t>24˚C</a:t>
                      </a:r>
                      <a:r>
                        <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rPr>
                        <a:t>)</a:t>
                      </a:r>
                    </a:p>
                  </a:txBody>
                  <a:tcPr marT="45730" marB="45730" horzOverflow="overflow">
                    <a:lnL>
                      <a:noFill/>
                    </a:lnL>
                    <a:lnR>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pH</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5 or </a:t>
                      </a:r>
                      <a:r>
                        <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rPr>
                        <a:t>as per manufacturer’s recommendations </a:t>
                      </a:r>
                      <a:endPar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As per manufacturer’s recommendations</a:t>
                      </a:r>
                      <a:endPar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Water hardness</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As per manufacturer’s recommendations</a:t>
                      </a:r>
                      <a:endPar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500 ppm or </a:t>
                      </a:r>
                      <a:r>
                        <a:rPr kumimoji="0" lang="en-US" sz="1800" b="0" i="0" u="none" strike="noStrike" cap="none" normalizeH="0" baseline="0" dirty="0">
                          <a:ln>
                            <a:noFill/>
                          </a:ln>
                          <a:solidFill>
                            <a:schemeClr val="tx1"/>
                          </a:solidFill>
                          <a:effectLst/>
                          <a:latin typeface="Arial Narrow" charset="0"/>
                          <a:ea typeface="ＭＳ Ｐゴシック" charset="0"/>
                          <a:cs typeface="Times New Roman" charset="0"/>
                        </a:rPr>
                        <a:t>as per manufacturer’s recommendations</a:t>
                      </a:r>
                      <a:endPar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04813">
                <a:tc>
                  <a:txBody>
                    <a:bodyPr/>
                    <a:lstStyle/>
                    <a:p>
                      <a:pPr marL="0" marR="0" lvl="0" indent="0" algn="l"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Sanitizer concentration range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rPr>
                        <a:t>12.5–25 ppm</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100000"/>
                        <a:buFont typeface="Arial" charset="0"/>
                        <a:buNone/>
                        <a:tabLst/>
                      </a:pPr>
                      <a:r>
                        <a:rPr kumimoji="0" lang="en-US" sz="1800" b="0" i="0" u="none" strike="noStrike" cap="none" normalizeH="0" baseline="0" dirty="0">
                          <a:ln>
                            <a:noFill/>
                          </a:ln>
                          <a:solidFill>
                            <a:schemeClr val="tx1"/>
                          </a:solidFill>
                          <a:effectLst/>
                          <a:latin typeface="Arial Narrow" charset="0"/>
                          <a:ea typeface="ヒラギノ角ゴ Pro W3" charset="0"/>
                          <a:cs typeface="Arial Narrow" charset="0"/>
                        </a:rPr>
                        <a:t>As per manufacturer’s recommendations</a:t>
                      </a:r>
                      <a:endParaRPr kumimoji="0" lang="en-US" sz="1800" b="0"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393700">
                <a:tc>
                  <a:txBody>
                    <a:bodyPr/>
                    <a:lstStyle/>
                    <a:p>
                      <a:pPr marL="228600" marR="0" lvl="0" indent="-228600" algn="l" defTabSz="914400" rtl="0" eaLnBrk="1" fontAlgn="base" latinLnBrk="0" hangingPunct="1">
                        <a:lnSpc>
                          <a:spcPct val="100000"/>
                        </a:lnSpc>
                        <a:spcBef>
                          <a:spcPct val="0"/>
                        </a:spcBef>
                        <a:spcAft>
                          <a:spcPct val="0"/>
                        </a:spcAft>
                        <a:buClr>
                          <a:schemeClr val="accent1"/>
                        </a:buClr>
                        <a:buSzPct val="75000"/>
                        <a:buFont typeface="Wingdings" charset="0"/>
                        <a:buNone/>
                        <a:tabLst/>
                      </a:pPr>
                      <a:r>
                        <a:rPr kumimoji="0" lang="en-US" sz="1800" b="1" i="0" u="none" strike="noStrike" cap="none" normalizeH="0" baseline="0" dirty="0">
                          <a:ln>
                            <a:noFill/>
                          </a:ln>
                          <a:solidFill>
                            <a:schemeClr val="tx1"/>
                          </a:solidFill>
                          <a:effectLst/>
                          <a:latin typeface="Arial Narrow" charset="0"/>
                          <a:ea typeface="ヒラギノ角ゴ Pro W3" charset="0"/>
                          <a:cs typeface="Arial Narrow" charset="0"/>
                        </a:rPr>
                        <a:t>Sanitizer contact time</a:t>
                      </a:r>
                      <a:endParaRPr kumimoji="0" lang="en-US" sz="1800" b="1" i="0" u="none" strike="noStrike" cap="none" normalizeH="0" baseline="0" dirty="0">
                        <a:ln>
                          <a:noFill/>
                        </a:ln>
                        <a:solidFill>
                          <a:srgbClr val="231F20"/>
                        </a:solidFill>
                        <a:effectLst/>
                        <a:latin typeface="Arial Narrow" charset="0"/>
                        <a:ea typeface="ヒラギノ角ゴ Pro W3" charset="0"/>
                        <a:cs typeface="Arial Narrow" charset="0"/>
                      </a:endParaRP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ct val="0"/>
                        </a:spcBef>
                        <a:spcAft>
                          <a:spcPct val="0"/>
                        </a:spcAft>
                        <a:buClr>
                          <a:schemeClr val="accent1"/>
                        </a:buClr>
                        <a:buSzPct val="75000"/>
                        <a:buFont typeface="Wingdings"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30 sec</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ctr" defTabSz="914400" rtl="0" eaLnBrk="1" fontAlgn="base" latinLnBrk="0" hangingPunct="1">
                        <a:lnSpc>
                          <a:spcPct val="100000"/>
                        </a:lnSpc>
                        <a:spcBef>
                          <a:spcPct val="0"/>
                        </a:spcBef>
                        <a:spcAft>
                          <a:spcPct val="0"/>
                        </a:spcAft>
                        <a:buClr>
                          <a:schemeClr val="accent1"/>
                        </a:buClr>
                        <a:buSzPct val="75000"/>
                        <a:buFont typeface="Wingdings" charset="0"/>
                        <a:buNone/>
                        <a:tabLst/>
                      </a:pPr>
                      <a:r>
                        <a:rPr kumimoji="0" lang="en-US" sz="1800" b="0" i="0" u="none" strike="noStrike" cap="none" normalizeH="0" baseline="0" dirty="0">
                          <a:ln>
                            <a:noFill/>
                          </a:ln>
                          <a:solidFill>
                            <a:srgbClr val="231F20"/>
                          </a:solidFill>
                          <a:effectLst/>
                          <a:latin typeface="Times New Roman" charset="0"/>
                          <a:ea typeface="ＭＳ Ｐゴシック" charset="0"/>
                          <a:cs typeface="Times New Roman" charset="0"/>
                        </a:rPr>
                        <a:t>≥</a:t>
                      </a:r>
                      <a:r>
                        <a:rPr kumimoji="0" lang="en-US" sz="1800" b="0" i="0" u="none" strike="noStrike" cap="none" normalizeH="0" baseline="0" dirty="0">
                          <a:ln>
                            <a:noFill/>
                          </a:ln>
                          <a:solidFill>
                            <a:srgbClr val="231F20"/>
                          </a:solidFill>
                          <a:effectLst/>
                          <a:latin typeface="Arial Narrow" charset="0"/>
                          <a:ea typeface="ＭＳ Ｐゴシック" charset="0"/>
                          <a:cs typeface="Times New Roman" charset="0"/>
                        </a:rPr>
                        <a:t>30 sec</a:t>
                      </a:r>
                    </a:p>
                  </a:txBody>
                  <a:tcPr marT="45730" marB="45730" horzOverflow="overflow">
                    <a:lnL>
                      <a:noFill/>
                    </a:lnL>
                    <a:lnR>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2"/>
          <p:cNvSpPr txBox="1">
            <a:spLocks noChangeArrowheads="1"/>
          </p:cNvSpPr>
          <p:nvPr/>
        </p:nvSpPr>
        <p:spPr>
          <a:xfrm>
            <a:off x="393700" y="158750"/>
            <a:ext cx="8307388" cy="519113"/>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dirty="0" smtClean="0">
                <a:solidFill>
                  <a:srgbClr val="FFFFFF"/>
                </a:solidFill>
                <a:cs typeface="+mj-cs"/>
              </a:rPr>
              <a:t>Guidelines for the Effective Use of Sanitizers</a:t>
            </a:r>
            <a:endParaRPr lang="en-US" dirty="0">
              <a:solidFill>
                <a:srgbClr val="FFFFFF"/>
              </a:solidFill>
              <a:cs typeface="+mj-cs"/>
            </a:endParaRPr>
          </a:p>
        </p:txBody>
      </p:sp>
      <p:sp>
        <p:nvSpPr>
          <p:cNvPr id="5" name="Text Box 3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12-14</a:t>
            </a:r>
          </a:p>
        </p:txBody>
      </p:sp>
    </p:spTree>
    <p:extLst>
      <p:ext uri="{BB962C8B-B14F-4D97-AF65-F5344CB8AC3E}">
        <p14:creationId xmlns:p14="http://schemas.microsoft.com/office/powerpoint/2010/main" val="167467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5"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Preset Tableware</a:t>
            </a:r>
          </a:p>
        </p:txBody>
      </p:sp>
      <p:sp>
        <p:nvSpPr>
          <p:cNvPr id="199682" name="Rectangle 3"/>
          <p:cNvSpPr>
            <a:spLocks noGrp="1" noChangeArrowheads="1"/>
          </p:cNvSpPr>
          <p:nvPr>
            <p:ph idx="1"/>
          </p:nvPr>
        </p:nvSpPr>
        <p:spPr>
          <a:xfrm>
            <a:off x="393700" y="1143000"/>
            <a:ext cx="5051425" cy="4914900"/>
          </a:xfrm>
        </p:spPr>
        <p:txBody>
          <a:bodyPr/>
          <a:lstStyle/>
          <a:p>
            <a:pPr marL="0" indent="0" eaLnBrk="1" hangingPunct="1">
              <a:defRPr/>
            </a:pPr>
            <a:r>
              <a:rPr lang="en-US" dirty="0">
                <a:cs typeface="+mn-cs"/>
              </a:rPr>
              <a:t>If you preset tableware: </a:t>
            </a:r>
          </a:p>
          <a:p>
            <a:pPr marL="347472" lvl="1" indent="-347472" eaLnBrk="1" hangingPunct="1">
              <a:lnSpc>
                <a:spcPct val="80000"/>
              </a:lnSpc>
              <a:defRPr/>
            </a:pPr>
            <a:r>
              <a:rPr lang="en-US" dirty="0"/>
              <a:t>Prevent it from being contaminated</a:t>
            </a:r>
          </a:p>
          <a:p>
            <a:pPr marL="694944" lvl="2" indent="-347472" eaLnBrk="1" hangingPunct="1">
              <a:lnSpc>
                <a:spcPct val="80000"/>
              </a:lnSpc>
              <a:defRPr/>
            </a:pPr>
            <a:r>
              <a:rPr lang="en-US" dirty="0"/>
              <a:t>Wrap or cover the items</a:t>
            </a:r>
          </a:p>
          <a:p>
            <a:pPr marL="0" indent="0" eaLnBrk="1" hangingPunct="1">
              <a:defRPr/>
            </a:pPr>
            <a:r>
              <a:rPr lang="en-US" dirty="0">
                <a:cs typeface="+mn-cs"/>
              </a:rPr>
              <a:t>Table settings do not need to be wrapped or covered if extra settings: </a:t>
            </a:r>
          </a:p>
          <a:p>
            <a:pPr marL="571500" lvl="1" indent="-457200" eaLnBrk="1" hangingPunct="1">
              <a:defRPr/>
            </a:pPr>
            <a:r>
              <a:rPr lang="en-US" dirty="0"/>
              <a:t>Are removed when guests are seated</a:t>
            </a:r>
          </a:p>
          <a:p>
            <a:pPr marL="571500" lvl="1" indent="-457200" eaLnBrk="1" hangingPunct="1">
              <a:defRPr/>
            </a:pPr>
            <a:r>
              <a:rPr lang="en-US" dirty="0"/>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pic>
        <p:nvPicPr>
          <p:cNvPr id="276485" name="Picture 1" descr="6e_c07_07_tableware_crop.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3528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3700" y="1143000"/>
            <a:ext cx="82407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30000"/>
              </a:spcBef>
              <a:spcAft>
                <a:spcPct val="0"/>
              </a:spcAft>
              <a:defRPr/>
            </a:pPr>
            <a:r>
              <a:rPr lang="en-US" sz="2400" dirty="0">
                <a:solidFill>
                  <a:srgbClr val="009DDC"/>
                </a:solidFill>
                <a:latin typeface="Arial Narrow"/>
                <a:ea typeface="ＭＳ Ｐゴシック" charset="0"/>
              </a:rPr>
              <a:t>How to clean and sanitize</a:t>
            </a:r>
            <a:r>
              <a:rPr lang="en-US" sz="2400" dirty="0" smtClean="0">
                <a:solidFill>
                  <a:srgbClr val="009DDC"/>
                </a:solidFill>
                <a:latin typeface="Arial Narrow"/>
                <a:ea typeface="ＭＳ Ｐゴシック" charset="0"/>
              </a:rPr>
              <a:t>:   </a:t>
            </a:r>
            <a:endParaRPr lang="en-US" sz="2400" dirty="0">
              <a:solidFill>
                <a:srgbClr val="009DDC"/>
              </a:solidFill>
              <a:latin typeface="Arial Narrow"/>
              <a:ea typeface="ＭＳ Ｐゴシック" charset="0"/>
            </a:endParaRPr>
          </a:p>
        </p:txBody>
      </p:sp>
      <p:sp>
        <p:nvSpPr>
          <p:cNvPr id="268291" name="Text Box 3"/>
          <p:cNvSpPr txBox="1">
            <a:spLocks noChangeArrowheads="1"/>
          </p:cNvSpPr>
          <p:nvPr/>
        </p:nvSpPr>
        <p:spPr bwMode="auto">
          <a:xfrm>
            <a:off x="1400175" y="3116263"/>
            <a:ext cx="19685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spAutoFit/>
          </a:bodyPr>
          <a:lstStyle>
            <a:lvl1pPr marL="231775" indent="-231775"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a:defRPr/>
            </a:pPr>
            <a:r>
              <a:rPr lang="en-US" sz="1800" spc="-40" dirty="0" smtClean="0">
                <a:solidFill>
                  <a:srgbClr val="00AEEF"/>
                </a:solidFill>
                <a:latin typeface="Arial Narrow"/>
              </a:rPr>
              <a:t>Scrape or remove food bits from </a:t>
            </a:r>
            <a:br>
              <a:rPr lang="en-US" sz="1800" spc="-40" dirty="0" smtClean="0">
                <a:solidFill>
                  <a:srgbClr val="00AEEF"/>
                </a:solidFill>
                <a:latin typeface="Arial Narrow"/>
              </a:rPr>
            </a:br>
            <a:r>
              <a:rPr lang="en-US" sz="1800" spc="-40" dirty="0" smtClean="0">
                <a:solidFill>
                  <a:srgbClr val="00AEEF"/>
                </a:solidFill>
                <a:latin typeface="Arial Narrow"/>
              </a:rPr>
              <a:t>the surface </a:t>
            </a:r>
            <a:endParaRPr lang="en-US" sz="1800" spc="-40" dirty="0" smtClean="0">
              <a:solidFill>
                <a:srgbClr val="00AEEF"/>
              </a:solidFill>
              <a:latin typeface="Arial Narrow"/>
              <a:cs typeface="Times New Roman" charset="0"/>
            </a:endParaRPr>
          </a:p>
        </p:txBody>
      </p:sp>
      <p:sp>
        <p:nvSpPr>
          <p:cNvPr id="268292" name="Text Box 4"/>
          <p:cNvSpPr txBox="1">
            <a:spLocks noChangeArrowheads="1"/>
          </p:cNvSpPr>
          <p:nvPr/>
        </p:nvSpPr>
        <p:spPr bwMode="auto">
          <a:xfrm>
            <a:off x="5792788" y="3116263"/>
            <a:ext cx="2216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3"/>
              <a:defRPr/>
            </a:pPr>
            <a:r>
              <a:rPr lang="en-US" sz="1800" dirty="0" smtClean="0">
                <a:solidFill>
                  <a:srgbClr val="00AEEF"/>
                </a:solidFill>
                <a:latin typeface="Arial Narrow"/>
              </a:rPr>
              <a:t>Rinse the surface </a:t>
            </a:r>
            <a:endParaRPr lang="en-US" sz="1800" dirty="0" smtClean="0">
              <a:solidFill>
                <a:srgbClr val="00AEEF"/>
              </a:solidFill>
              <a:latin typeface="Arial Narrow"/>
              <a:cs typeface="Times New Roman" charset="0"/>
            </a:endParaRPr>
          </a:p>
        </p:txBody>
      </p:sp>
      <p:sp>
        <p:nvSpPr>
          <p:cNvPr id="268293" name="Text Box 5"/>
          <p:cNvSpPr txBox="1">
            <a:spLocks noChangeArrowheads="1"/>
          </p:cNvSpPr>
          <p:nvPr/>
        </p:nvSpPr>
        <p:spPr bwMode="auto">
          <a:xfrm>
            <a:off x="2489200" y="5289550"/>
            <a:ext cx="19685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4"/>
              <a:defRPr/>
            </a:pPr>
            <a:r>
              <a:rPr lang="en-US" sz="1800" dirty="0" smtClean="0">
                <a:solidFill>
                  <a:srgbClr val="00AEEF"/>
                </a:solidFill>
                <a:latin typeface="Arial Narrow"/>
              </a:rPr>
              <a:t>Sanitize the surface </a:t>
            </a:r>
            <a:endParaRPr lang="en-US" sz="1800" dirty="0" smtClean="0">
              <a:solidFill>
                <a:srgbClr val="00AEEF"/>
              </a:solidFill>
              <a:latin typeface="Arial Narrow"/>
              <a:cs typeface="Times New Roman" charset="0"/>
            </a:endParaRPr>
          </a:p>
        </p:txBody>
      </p:sp>
      <p:sp>
        <p:nvSpPr>
          <p:cNvPr id="268294" name="Text Box 6"/>
          <p:cNvSpPr txBox="1">
            <a:spLocks noChangeArrowheads="1"/>
          </p:cNvSpPr>
          <p:nvPr/>
        </p:nvSpPr>
        <p:spPr bwMode="auto">
          <a:xfrm>
            <a:off x="4691063" y="5289550"/>
            <a:ext cx="2209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spAutoFit/>
          </a:bodyPr>
          <a:lstStyle>
            <a:lvl1pPr marL="177800" indent="-177800"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5"/>
              <a:defRPr/>
            </a:pPr>
            <a:r>
              <a:rPr lang="en-US" sz="1800" dirty="0" smtClean="0">
                <a:solidFill>
                  <a:srgbClr val="00AEEF"/>
                </a:solidFill>
                <a:latin typeface="Arial Narrow"/>
              </a:rPr>
              <a:t>Allow the surface to air-dry</a:t>
            </a:r>
            <a:endParaRPr lang="en-US" sz="1800" dirty="0" smtClean="0">
              <a:solidFill>
                <a:srgbClr val="00AEEF"/>
              </a:solidFill>
              <a:latin typeface="Arial Narrow"/>
              <a:cs typeface="Times New Roman" charset="0"/>
            </a:endParaRPr>
          </a:p>
        </p:txBody>
      </p:sp>
      <p:sp>
        <p:nvSpPr>
          <p:cNvPr id="268295"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How and When to Clean and Sanitize</a:t>
            </a:r>
          </a:p>
        </p:txBody>
      </p:sp>
      <p:sp>
        <p:nvSpPr>
          <p:cNvPr id="268296" name="Text Box 8"/>
          <p:cNvSpPr txBox="1">
            <a:spLocks noChangeArrowheads="1"/>
          </p:cNvSpPr>
          <p:nvPr/>
        </p:nvSpPr>
        <p:spPr bwMode="auto">
          <a:xfrm>
            <a:off x="3603625" y="3116263"/>
            <a:ext cx="2189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marL="347472" indent="-347472" fontAlgn="base">
              <a:spcAft>
                <a:spcPct val="0"/>
              </a:spcAft>
              <a:buFont typeface="+mj-lt"/>
              <a:buAutoNum type="arabicPeriod" startAt="2"/>
              <a:defRPr/>
            </a:pPr>
            <a:r>
              <a:rPr lang="en-US" sz="1800" dirty="0" smtClean="0">
                <a:solidFill>
                  <a:srgbClr val="00AEEF"/>
                </a:solidFill>
                <a:latin typeface="Arial Narrow"/>
              </a:rPr>
              <a:t>Wash the surface </a:t>
            </a:r>
            <a:endParaRPr lang="en-US" sz="1800" dirty="0" smtClean="0">
              <a:solidFill>
                <a:srgbClr val="00AEEF"/>
              </a:solidFill>
              <a:latin typeface="Arial Narrow"/>
              <a:cs typeface="Times New Roman" charset="0"/>
            </a:endParaRPr>
          </a:p>
        </p:txBody>
      </p:sp>
      <p:sp>
        <p:nvSpPr>
          <p:cNvPr id="268297"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12-15</a:t>
            </a:r>
          </a:p>
        </p:txBody>
      </p:sp>
      <p:pic>
        <p:nvPicPr>
          <p:cNvPr id="35636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625" y="2081213"/>
            <a:ext cx="19589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3" name="Picture 15" descr="6e_c10_04_cleanup_01.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9700" y="2081213"/>
            <a:ext cx="19589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4" name="Picture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2788" y="2081213"/>
            <a:ext cx="19589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5" name="Picture 1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94238" y="4252913"/>
            <a:ext cx="1955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366" name="Picture 18"/>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498725" y="4252913"/>
            <a:ext cx="19589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0703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How and When to Clean and Sanitize</a:t>
            </a:r>
          </a:p>
        </p:txBody>
      </p:sp>
      <p:sp>
        <p:nvSpPr>
          <p:cNvPr id="269314" name="Rectangle 3"/>
          <p:cNvSpPr>
            <a:spLocks noGrp="1" noChangeArrowheads="1"/>
          </p:cNvSpPr>
          <p:nvPr>
            <p:ph idx="1"/>
          </p:nvPr>
        </p:nvSpPr>
        <p:spPr>
          <a:xfrm>
            <a:off x="393700" y="1143000"/>
            <a:ext cx="4071938" cy="4843463"/>
          </a:xfrm>
        </p:spPr>
        <p:txBody>
          <a:bodyPr/>
          <a:lstStyle/>
          <a:p>
            <a:pPr marL="0" indent="0" eaLnBrk="1" hangingPunct="1">
              <a:defRPr/>
            </a:pPr>
            <a:r>
              <a:rPr lang="en-US" dirty="0">
                <a:cs typeface="+mn-cs"/>
              </a:rPr>
              <a:t>Food-contact surfaces must be cleaned and sanitized: </a:t>
            </a:r>
          </a:p>
          <a:p>
            <a:pPr marL="347472" lvl="1" indent="-347472" eaLnBrk="1" hangingPunct="1">
              <a:defRPr/>
            </a:pPr>
            <a:r>
              <a:rPr lang="en-US" dirty="0"/>
              <a:t>After they are used</a:t>
            </a:r>
          </a:p>
          <a:p>
            <a:pPr marL="347472" lvl="1" indent="-347472" eaLnBrk="1" hangingPunct="1">
              <a:defRPr/>
            </a:pPr>
            <a:r>
              <a:rPr lang="en-US" dirty="0"/>
              <a:t>Before working with a different type of food</a:t>
            </a:r>
          </a:p>
          <a:p>
            <a:pPr marL="347472" lvl="1" indent="-347472" eaLnBrk="1" hangingPunct="1">
              <a:defRPr/>
            </a:pPr>
            <a:r>
              <a:rPr lang="en-US" dirty="0"/>
              <a:t>Any time a task was interrupted and the items may have been contaminated</a:t>
            </a:r>
          </a:p>
          <a:p>
            <a:pPr marL="347472" lvl="1" indent="-347472" eaLnBrk="1" hangingPunct="1">
              <a:defRPr/>
            </a:pPr>
            <a:r>
              <a:rPr lang="en-US" dirty="0"/>
              <a:t>After four hours if the items are in constant use </a:t>
            </a:r>
          </a:p>
        </p:txBody>
      </p:sp>
      <p:sp>
        <p:nvSpPr>
          <p:cNvPr id="2693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12-16</a:t>
            </a:r>
          </a:p>
        </p:txBody>
      </p:sp>
      <p:pic>
        <p:nvPicPr>
          <p:cNvPr id="357381" name="Picture 1" descr="6e_c10_1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619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How and When to Clean and Sanitize</a:t>
            </a:r>
          </a:p>
        </p:txBody>
      </p:sp>
      <p:sp>
        <p:nvSpPr>
          <p:cNvPr id="270338" name="Rectangle 3"/>
          <p:cNvSpPr>
            <a:spLocks noGrp="1" noChangeArrowheads="1"/>
          </p:cNvSpPr>
          <p:nvPr>
            <p:ph idx="1"/>
          </p:nvPr>
        </p:nvSpPr>
        <p:spPr>
          <a:xfrm>
            <a:off x="393700" y="1143000"/>
            <a:ext cx="5870575" cy="3565525"/>
          </a:xfrm>
        </p:spPr>
        <p:txBody>
          <a:bodyPr/>
          <a:lstStyle/>
          <a:p>
            <a:pPr marL="0" indent="0" eaLnBrk="1" hangingPunct="1">
              <a:defRPr/>
            </a:pPr>
            <a:r>
              <a:rPr lang="en-US" dirty="0">
                <a:cs typeface="+mn-cs"/>
              </a:rPr>
              <a:t>Cleaning and </a:t>
            </a:r>
            <a:r>
              <a:rPr lang="en-US" dirty="0" smtClean="0">
                <a:cs typeface="+mn-cs"/>
              </a:rPr>
              <a:t>sanitizing stationary </a:t>
            </a:r>
            <a:r>
              <a:rPr lang="en-US" dirty="0">
                <a:cs typeface="+mn-cs"/>
              </a:rPr>
              <a:t>e</a:t>
            </a:r>
            <a:r>
              <a:rPr lang="en-US" dirty="0" smtClean="0">
                <a:cs typeface="+mn-cs"/>
              </a:rPr>
              <a:t>quipment</a:t>
            </a:r>
            <a:r>
              <a:rPr lang="en-US" dirty="0">
                <a:cs typeface="+mn-cs"/>
              </a:rPr>
              <a:t>: </a:t>
            </a:r>
          </a:p>
          <a:p>
            <a:pPr marL="347472" lvl="1" indent="-347472" eaLnBrk="1" hangingPunct="1">
              <a:defRPr/>
            </a:pPr>
            <a:r>
              <a:rPr lang="en-US" dirty="0"/>
              <a:t>Unplug the equipment</a:t>
            </a:r>
          </a:p>
          <a:p>
            <a:pPr marL="347472" lvl="1" indent="-347472" eaLnBrk="1" hangingPunct="1">
              <a:defRPr/>
            </a:pPr>
            <a:r>
              <a:rPr lang="en-US" dirty="0"/>
              <a:t>Take the removable parts off the equipment</a:t>
            </a:r>
          </a:p>
          <a:p>
            <a:pPr marL="694944" lvl="2" indent="-347472" eaLnBrk="1" hangingPunct="1">
              <a:defRPr/>
            </a:pPr>
            <a:r>
              <a:rPr lang="en-US" dirty="0"/>
              <a:t>Wash, rinse, and sanitize them by hand or run the parts through a dishwasher if allowed</a:t>
            </a:r>
          </a:p>
          <a:p>
            <a:pPr marL="347472" lvl="1" indent="-347472" eaLnBrk="1" hangingPunct="1">
              <a:defRPr/>
            </a:pPr>
            <a:r>
              <a:rPr lang="en-US" dirty="0"/>
              <a:t>Scrape or remove food from the equipment surfaces</a:t>
            </a:r>
          </a:p>
          <a:p>
            <a:pPr marL="347472" lvl="1" indent="-347472" eaLnBrk="1" hangingPunct="1">
              <a:defRPr/>
            </a:pPr>
            <a:r>
              <a:rPr lang="en-US" dirty="0"/>
              <a:t>Wash the equipment surfaces</a:t>
            </a:r>
          </a:p>
        </p:txBody>
      </p:sp>
      <p:sp>
        <p:nvSpPr>
          <p:cNvPr id="27034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12-17</a:t>
            </a:r>
          </a:p>
        </p:txBody>
      </p:sp>
      <p:pic>
        <p:nvPicPr>
          <p:cNvPr id="358405" name="Picture 1" descr="6e_c10_05_cleaningslicer_r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212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How and When to Clean and Sanitize</a:t>
            </a:r>
          </a:p>
        </p:txBody>
      </p:sp>
      <p:sp>
        <p:nvSpPr>
          <p:cNvPr id="271362" name="Rectangle 3"/>
          <p:cNvSpPr>
            <a:spLocks noGrp="1" noChangeArrowheads="1"/>
          </p:cNvSpPr>
          <p:nvPr>
            <p:ph idx="1"/>
          </p:nvPr>
        </p:nvSpPr>
        <p:spPr>
          <a:xfrm>
            <a:off x="393700" y="1143000"/>
            <a:ext cx="5870575" cy="3535363"/>
          </a:xfrm>
        </p:spPr>
        <p:txBody>
          <a:bodyPr/>
          <a:lstStyle/>
          <a:p>
            <a:pPr marL="0" indent="0" eaLnBrk="1" hangingPunct="1">
              <a:defRPr/>
            </a:pPr>
            <a:r>
              <a:rPr lang="en-US" dirty="0">
                <a:cs typeface="+mn-cs"/>
              </a:rPr>
              <a:t>Cleaning and </a:t>
            </a:r>
            <a:r>
              <a:rPr lang="en-US" dirty="0" smtClean="0">
                <a:cs typeface="+mn-cs"/>
              </a:rPr>
              <a:t>sanitizing stationary equipment</a:t>
            </a:r>
            <a:r>
              <a:rPr lang="en-US" dirty="0">
                <a:cs typeface="+mn-cs"/>
              </a:rPr>
              <a:t>: </a:t>
            </a:r>
            <a:endParaRPr lang="en-US" sz="1800" i="1" dirty="0">
              <a:cs typeface="+mn-cs"/>
            </a:endParaRPr>
          </a:p>
          <a:p>
            <a:pPr marL="347472" lvl="1" indent="-347472" eaLnBrk="1" hangingPunct="1">
              <a:defRPr/>
            </a:pPr>
            <a:r>
              <a:rPr lang="en-US" dirty="0"/>
              <a:t>Rinse the equipment surfaces with clean water</a:t>
            </a:r>
          </a:p>
          <a:p>
            <a:pPr marL="347472" lvl="1" indent="-347472" eaLnBrk="1" hangingPunct="1">
              <a:defRPr/>
            </a:pPr>
            <a:r>
              <a:rPr lang="en-US" dirty="0"/>
              <a:t>Sanitize the equipment surfaces</a:t>
            </a:r>
          </a:p>
          <a:p>
            <a:pPr marL="694944" lvl="2" indent="-347472" eaLnBrk="1" hangingPunct="1">
              <a:defRPr/>
            </a:pPr>
            <a:r>
              <a:rPr lang="en-US" dirty="0"/>
              <a:t>Make sure the sanitizer comes in contact with each surface</a:t>
            </a:r>
          </a:p>
          <a:p>
            <a:pPr marL="347472" lvl="1" indent="-347472" eaLnBrk="1" hangingPunct="1">
              <a:defRPr/>
            </a:pPr>
            <a:r>
              <a:rPr lang="en-US" dirty="0"/>
              <a:t>Allow all surfaces to </a:t>
            </a:r>
            <a:r>
              <a:rPr lang="en-US" dirty="0" smtClean="0"/>
              <a:t>air-dry</a:t>
            </a:r>
            <a:endParaRPr lang="en-US" dirty="0"/>
          </a:p>
          <a:p>
            <a:pPr marL="347472" lvl="1" indent="-347472" eaLnBrk="1" hangingPunct="1">
              <a:defRPr/>
            </a:pPr>
            <a:r>
              <a:rPr lang="en-US" dirty="0"/>
              <a:t>Put the unit back together</a:t>
            </a:r>
          </a:p>
        </p:txBody>
      </p:sp>
      <p:sp>
        <p:nvSpPr>
          <p:cNvPr id="271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12-18</a:t>
            </a:r>
          </a:p>
        </p:txBody>
      </p:sp>
      <p:pic>
        <p:nvPicPr>
          <p:cNvPr id="359429" name="Picture 5" descr="6e_c10_05_cleaningslicer_r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1450" y="1243013"/>
            <a:ext cx="21034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57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7"/>
          <p:cNvSpPr>
            <a:spLocks noGrp="1" noChangeArrowheads="1"/>
          </p:cNvSpPr>
          <p:nvPr>
            <p:ph type="title"/>
          </p:nvPr>
        </p:nvSpPr>
        <p:spPr>
          <a:xfrm>
            <a:off x="393700" y="158750"/>
            <a:ext cx="8307388" cy="519113"/>
          </a:xfrm>
        </p:spPr>
        <p:txBody>
          <a:bodyPr/>
          <a:lstStyle/>
          <a:p>
            <a:pPr eaLnBrk="1" hangingPunct="1">
              <a:defRPr/>
            </a:pPr>
            <a:r>
              <a:rPr lang="en-US" dirty="0">
                <a:cs typeface="+mj-cs"/>
              </a:rPr>
              <a:t>How and When to Clean and Sanitize</a:t>
            </a:r>
          </a:p>
        </p:txBody>
      </p:sp>
      <p:sp>
        <p:nvSpPr>
          <p:cNvPr id="272386" name="Rectangle 3"/>
          <p:cNvSpPr>
            <a:spLocks noGrp="1" noChangeArrowheads="1"/>
          </p:cNvSpPr>
          <p:nvPr>
            <p:ph idx="1"/>
          </p:nvPr>
        </p:nvSpPr>
        <p:spPr>
          <a:xfrm>
            <a:off x="393700" y="1143000"/>
            <a:ext cx="6492875" cy="2895600"/>
          </a:xfrm>
        </p:spPr>
        <p:txBody>
          <a:bodyPr/>
          <a:lstStyle/>
          <a:p>
            <a:pPr marL="0" indent="0" eaLnBrk="1" hangingPunct="1">
              <a:defRPr/>
            </a:pPr>
            <a:r>
              <a:rPr lang="en-US" dirty="0" smtClean="0">
                <a:cs typeface="+mn-cs"/>
              </a:rPr>
              <a:t>Clean-in-place equipment</a:t>
            </a:r>
            <a:r>
              <a:rPr lang="en-US" dirty="0">
                <a:cs typeface="+mn-cs"/>
              </a:rPr>
              <a:t>:</a:t>
            </a:r>
            <a:endParaRPr lang="en-US" i="1" dirty="0">
              <a:cs typeface="+mn-cs"/>
            </a:endParaRPr>
          </a:p>
          <a:p>
            <a:pPr marL="347472" lvl="1" indent="-347472" eaLnBrk="1" hangingPunct="1">
              <a:defRPr/>
            </a:pPr>
            <a:r>
              <a:rPr lang="en-US" dirty="0"/>
              <a:t>Equipment holding and dispensing TCS food must be cleaned and sanitized every day unless otherwise indicated by the manufacturer</a:t>
            </a:r>
          </a:p>
          <a:p>
            <a:pPr marL="347472" lvl="1" indent="-347472" eaLnBrk="1" hangingPunct="1">
              <a:defRPr/>
            </a:pPr>
            <a:r>
              <a:rPr lang="en-US" dirty="0"/>
              <a:t>Check local regulatory requirements</a:t>
            </a:r>
          </a:p>
        </p:txBody>
      </p:sp>
      <p:sp>
        <p:nvSpPr>
          <p:cNvPr id="27238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12-19</a:t>
            </a:r>
          </a:p>
        </p:txBody>
      </p:sp>
    </p:spTree>
    <p:extLst>
      <p:ext uri="{BB962C8B-B14F-4D97-AF65-F5344CB8AC3E}">
        <p14:creationId xmlns:p14="http://schemas.microsoft.com/office/powerpoint/2010/main" val="34637410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393700" y="158750"/>
            <a:ext cx="8307388" cy="519113"/>
          </a:xfrm>
        </p:spPr>
        <p:txBody>
          <a:bodyPr/>
          <a:lstStyle/>
          <a:p>
            <a:pPr eaLnBrk="1" hangingPunct="1">
              <a:defRPr/>
            </a:pPr>
            <a:r>
              <a:rPr lang="en-US" dirty="0">
                <a:cs typeface="+mj-cs"/>
              </a:rPr>
              <a:t>Machine Dishwashing</a:t>
            </a:r>
          </a:p>
        </p:txBody>
      </p:sp>
      <p:sp>
        <p:nvSpPr>
          <p:cNvPr id="273411" name="Rectangle 3"/>
          <p:cNvSpPr>
            <a:spLocks noGrp="1" noChangeArrowheads="1"/>
          </p:cNvSpPr>
          <p:nvPr>
            <p:ph idx="1"/>
          </p:nvPr>
        </p:nvSpPr>
        <p:spPr>
          <a:xfrm>
            <a:off x="393700" y="1143000"/>
            <a:ext cx="4632325" cy="4941888"/>
          </a:xfrm>
        </p:spPr>
        <p:txBody>
          <a:bodyPr/>
          <a:lstStyle/>
          <a:p>
            <a:pPr marL="0" indent="0" eaLnBrk="1" hangingPunct="1"/>
            <a:r>
              <a:rPr lang="en-US" dirty="0">
                <a:latin typeface="Arial Narrow" charset="0"/>
              </a:rPr>
              <a:t>High-temperature machines:</a:t>
            </a:r>
          </a:p>
          <a:p>
            <a:pPr lvl="1" eaLnBrk="1" hangingPunct="1"/>
            <a:r>
              <a:rPr lang="en-US" dirty="0">
                <a:latin typeface="Arial Narrow" charset="0"/>
              </a:rPr>
              <a:t>Final sanitizing rinse must be at least </a:t>
            </a:r>
            <a:r>
              <a:rPr lang="en-US" dirty="0" smtClean="0">
                <a:latin typeface="Arial Narrow" charset="0"/>
              </a:rPr>
              <a:t>180˚F </a:t>
            </a:r>
            <a:r>
              <a:rPr lang="en-US" dirty="0">
                <a:latin typeface="Arial Narrow" charset="0"/>
              </a:rPr>
              <a:t>(</a:t>
            </a:r>
            <a:r>
              <a:rPr lang="en-US" dirty="0" smtClean="0">
                <a:latin typeface="Arial Narrow" charset="0"/>
              </a:rPr>
              <a:t>82˚C</a:t>
            </a:r>
            <a:r>
              <a:rPr lang="en-US" dirty="0">
                <a:latin typeface="Arial Narrow" charset="0"/>
              </a:rPr>
              <a:t>)</a:t>
            </a:r>
          </a:p>
          <a:p>
            <a:pPr lvl="2" eaLnBrk="1" hangingPunct="1"/>
            <a:r>
              <a:rPr lang="en-US" dirty="0" smtClean="0">
                <a:latin typeface="Arial Narrow" charset="0"/>
              </a:rPr>
              <a:t>165˚F </a:t>
            </a:r>
            <a:r>
              <a:rPr lang="en-US" dirty="0">
                <a:latin typeface="Arial Narrow" charset="0"/>
              </a:rPr>
              <a:t>(</a:t>
            </a:r>
            <a:r>
              <a:rPr lang="en-US" dirty="0" smtClean="0">
                <a:latin typeface="Arial Narrow" charset="0"/>
              </a:rPr>
              <a:t>74˚C</a:t>
            </a:r>
            <a:r>
              <a:rPr lang="en-US" dirty="0">
                <a:latin typeface="Arial Narrow" charset="0"/>
              </a:rPr>
              <a:t>) for stationary rack, </a:t>
            </a:r>
            <a:br>
              <a:rPr lang="en-US" dirty="0">
                <a:latin typeface="Arial Narrow" charset="0"/>
              </a:rPr>
            </a:br>
            <a:r>
              <a:rPr lang="en-US" dirty="0">
                <a:latin typeface="Arial Narrow" charset="0"/>
              </a:rPr>
              <a:t>single-temperature machines</a:t>
            </a:r>
          </a:p>
          <a:p>
            <a:pPr marL="0" indent="0" eaLnBrk="1" hangingPunct="1"/>
            <a:r>
              <a:rPr lang="en-US" dirty="0">
                <a:latin typeface="Arial Narrow" charset="0"/>
              </a:rPr>
              <a:t>Chemical-sanitizing machines:</a:t>
            </a:r>
          </a:p>
          <a:p>
            <a:pPr lvl="1" eaLnBrk="1" hangingPunct="1"/>
            <a:r>
              <a:rPr lang="en-US" dirty="0">
                <a:latin typeface="Arial Narrow" charset="0"/>
              </a:rPr>
              <a:t>Clean and sanitize at much lower temperatures</a:t>
            </a:r>
          </a:p>
          <a:p>
            <a:pPr lvl="1" eaLnBrk="1" hangingPunct="1"/>
            <a:r>
              <a:rPr lang="en-US" dirty="0">
                <a:latin typeface="Arial Narrow" charset="0"/>
              </a:rPr>
              <a:t>Follow the temperature guidelines provided by the manufacturer </a:t>
            </a:r>
          </a:p>
          <a:p>
            <a:pPr lvl="1" eaLnBrk="1" hangingPunct="1">
              <a:buFont typeface="Wingdings" charset="0"/>
              <a:buNone/>
            </a:pPr>
            <a:endParaRPr lang="en-US" dirty="0">
              <a:latin typeface="Arial Narrow" charset="0"/>
            </a:endParaRPr>
          </a:p>
        </p:txBody>
      </p:sp>
      <p:sp>
        <p:nvSpPr>
          <p:cNvPr id="273412"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12-20</a:t>
            </a:r>
          </a:p>
        </p:txBody>
      </p:sp>
      <p:pic>
        <p:nvPicPr>
          <p:cNvPr id="361477" name="Picture 1" descr="6e_c10_07_display_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2020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4"/>
          <p:cNvSpPr>
            <a:spLocks noGrp="1" noChangeArrowheads="1"/>
          </p:cNvSpPr>
          <p:nvPr>
            <p:ph type="title"/>
          </p:nvPr>
        </p:nvSpPr>
        <p:spPr>
          <a:xfrm>
            <a:off x="393700" y="158750"/>
            <a:ext cx="8307388" cy="519113"/>
          </a:xfrm>
        </p:spPr>
        <p:txBody>
          <a:bodyPr/>
          <a:lstStyle/>
          <a:p>
            <a:pPr eaLnBrk="1" hangingPunct="1">
              <a:defRPr/>
            </a:pPr>
            <a:r>
              <a:rPr lang="en-US" dirty="0">
                <a:cs typeface="+mj-cs"/>
              </a:rPr>
              <a:t>Dishwasher Operation</a:t>
            </a:r>
          </a:p>
        </p:txBody>
      </p:sp>
      <p:sp>
        <p:nvSpPr>
          <p:cNvPr id="274434" name="Rectangle 2"/>
          <p:cNvSpPr>
            <a:spLocks noGrp="1" noChangeArrowheads="1"/>
          </p:cNvSpPr>
          <p:nvPr>
            <p:ph idx="1"/>
          </p:nvPr>
        </p:nvSpPr>
        <p:spPr>
          <a:xfrm>
            <a:off x="393700" y="1143000"/>
            <a:ext cx="6235700" cy="4983163"/>
          </a:xfrm>
        </p:spPr>
        <p:txBody>
          <a:bodyPr/>
          <a:lstStyle/>
          <a:p>
            <a:pPr marL="0" indent="0" eaLnBrk="1" hangingPunct="1"/>
            <a:r>
              <a:rPr lang="en-US" dirty="0">
                <a:latin typeface="Arial Narrow" charset="0"/>
              </a:rPr>
              <a:t>Guidelines:</a:t>
            </a:r>
          </a:p>
          <a:p>
            <a:pPr lvl="1" eaLnBrk="1" hangingPunct="1"/>
            <a:r>
              <a:rPr lang="en-US" dirty="0">
                <a:latin typeface="Arial Narrow" charset="0"/>
              </a:rPr>
              <a:t>Clean the machine as often as needed</a:t>
            </a:r>
          </a:p>
          <a:p>
            <a:pPr lvl="1" eaLnBrk="1" hangingPunct="1"/>
            <a:r>
              <a:rPr lang="en-US" dirty="0">
                <a:latin typeface="Arial Narrow" charset="0"/>
              </a:rPr>
              <a:t>Scrape, rinse, or soak items before washing</a:t>
            </a:r>
          </a:p>
          <a:p>
            <a:pPr lvl="1" eaLnBrk="1" hangingPunct="1"/>
            <a:r>
              <a:rPr lang="en-US" dirty="0">
                <a:latin typeface="Arial Narrow" charset="0"/>
              </a:rPr>
              <a:t>Use the correct dish racks </a:t>
            </a:r>
          </a:p>
          <a:p>
            <a:pPr lvl="1" eaLnBrk="1" hangingPunct="1"/>
            <a:r>
              <a:rPr lang="en-US" dirty="0">
                <a:solidFill>
                  <a:srgbClr val="FF0000"/>
                </a:solidFill>
                <a:latin typeface="Arial Narrow" charset="0"/>
              </a:rPr>
              <a:t>NEVER</a:t>
            </a:r>
            <a:r>
              <a:rPr lang="en-US" dirty="0">
                <a:latin typeface="Arial Narrow" charset="0"/>
              </a:rPr>
              <a:t> overload dish racks</a:t>
            </a:r>
          </a:p>
          <a:p>
            <a:pPr lvl="1" eaLnBrk="1" hangingPunct="1"/>
            <a:r>
              <a:rPr lang="en-US" dirty="0">
                <a:latin typeface="Arial Narrow" charset="0"/>
              </a:rPr>
              <a:t>Air-dry all items</a:t>
            </a:r>
          </a:p>
          <a:p>
            <a:pPr lvl="1" eaLnBrk="1" hangingPunct="1"/>
            <a:r>
              <a:rPr lang="en-US" dirty="0">
                <a:latin typeface="Arial Narrow" charset="0"/>
              </a:rPr>
              <a:t>Check the </a:t>
            </a:r>
            <a:r>
              <a:rPr lang="en-US" dirty="0" smtClean="0">
                <a:latin typeface="Arial Narrow" charset="0"/>
              </a:rPr>
              <a:t>machine</a:t>
            </a:r>
            <a:r>
              <a:rPr lang="en-US" dirty="0" smtClean="0">
                <a:latin typeface="Arial Narrow" charset="0"/>
              </a:rPr>
              <a:t>’</a:t>
            </a:r>
            <a:r>
              <a:rPr lang="en-US" dirty="0" smtClean="0">
                <a:latin typeface="Arial Narrow" charset="0"/>
              </a:rPr>
              <a:t>s </a:t>
            </a:r>
            <a:r>
              <a:rPr lang="en-US" dirty="0">
                <a:latin typeface="Arial Narrow" charset="0"/>
              </a:rPr>
              <a:t>water temperature and pressure</a:t>
            </a:r>
          </a:p>
        </p:txBody>
      </p:sp>
      <p:sp>
        <p:nvSpPr>
          <p:cNvPr id="274436" name="Text Box 7"/>
          <p:cNvSpPr txBox="1">
            <a:spLocks noChangeArrowheads="1"/>
          </p:cNvSpPr>
          <p:nvPr/>
        </p:nvSpPr>
        <p:spPr bwMode="auto">
          <a:xfrm>
            <a:off x="0" y="6581775"/>
            <a:ext cx="571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12-21</a:t>
            </a:r>
          </a:p>
        </p:txBody>
      </p:sp>
      <p:pic>
        <p:nvPicPr>
          <p:cNvPr id="362501" name="Picture 1" descr="6e_c10_08_EmpLoadRack.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7800" y="1243013"/>
            <a:ext cx="20970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3191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Monitoring High Temperature Dishwashing Machines</a:t>
            </a:r>
            <a:endParaRPr lang="en-US" dirty="0"/>
          </a:p>
        </p:txBody>
      </p:sp>
      <p:sp>
        <p:nvSpPr>
          <p:cNvPr id="4" name="Rectangle 3"/>
          <p:cNvSpPr txBox="1">
            <a:spLocks noChangeArrowheads="1"/>
          </p:cNvSpPr>
          <p:nvPr/>
        </p:nvSpPr>
        <p:spPr bwMode="auto">
          <a:xfrm>
            <a:off x="393192" y="1143000"/>
            <a:ext cx="8458200" cy="494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DDC"/>
                </a:solidFill>
                <a:latin typeface="+mj-lt"/>
                <a:ea typeface="ＭＳ Ｐゴシック" charset="0"/>
                <a:cs typeface="ＭＳ Ｐゴシック" charset="0"/>
              </a:defRPr>
            </a:lvl1pPr>
            <a:lvl2pPr marL="346075" indent="-346075" algn="l" rtl="0" eaLnBrk="0" fontAlgn="base" hangingPunct="0">
              <a:spcBef>
                <a:spcPts val="900"/>
              </a:spcBef>
              <a:spcAft>
                <a:spcPct val="0"/>
              </a:spcAft>
              <a:buClr>
                <a:srgbClr val="009DDC"/>
              </a:buClr>
              <a:buSzPct val="75000"/>
              <a:buFont typeface="Wingdings" charset="0"/>
              <a:buChar char="l"/>
              <a:defRPr sz="2200">
                <a:solidFill>
                  <a:srgbClr val="231F20"/>
                </a:solidFill>
                <a:latin typeface="+mj-lt"/>
                <a:ea typeface="ＭＳ Ｐゴシック" charset="0"/>
                <a:cs typeface="ＭＳ Ｐゴシック" charset="0"/>
              </a:defRPr>
            </a:lvl2pPr>
            <a:lvl3pPr marL="693738" indent="-346075" algn="l" rtl="0" eaLnBrk="0" fontAlgn="base" hangingPunct="0">
              <a:spcBef>
                <a:spcPts val="900"/>
              </a:spcBef>
              <a:spcAft>
                <a:spcPct val="0"/>
              </a:spcAft>
              <a:buClr>
                <a:srgbClr val="009DDC"/>
              </a:buClr>
              <a:buSzPct val="75000"/>
              <a:buFont typeface="Courier New" charset="0"/>
              <a:buChar char="o"/>
              <a:defRPr sz="2000">
                <a:solidFill>
                  <a:srgbClr val="231F20"/>
                </a:solidFill>
                <a:latin typeface="+mj-lt"/>
                <a:ea typeface="ＭＳ Ｐゴシック" charset="0"/>
                <a:cs typeface="ＭＳ Ｐゴシック" charset="0"/>
              </a:defRPr>
            </a:lvl3pPr>
            <a:lvl4pPr marL="1041400" indent="-346075" algn="l" rtl="0" eaLnBrk="0" fontAlgn="base" hangingPunct="0">
              <a:spcBef>
                <a:spcPts val="900"/>
              </a:spcBef>
              <a:spcAft>
                <a:spcPct val="0"/>
              </a:spcAft>
              <a:buClr>
                <a:srgbClr val="009DDC"/>
              </a:buClr>
              <a:buSzPct val="75000"/>
              <a:buFont typeface="Wingdings" charset="0"/>
              <a:buChar char="§"/>
              <a:defRPr>
                <a:solidFill>
                  <a:srgbClr val="231F20"/>
                </a:solidFill>
                <a:latin typeface="+mj-lt"/>
                <a:ea typeface="ＭＳ Ｐゴシック" charset="0"/>
                <a:cs typeface="ＭＳ Ｐゴシック" charset="0"/>
              </a:defRPr>
            </a:lvl4pPr>
            <a:lvl5pPr marL="1389063" indent="-346075" algn="l" rtl="0" eaLnBrk="0" fontAlgn="base" hangingPunct="0">
              <a:spcBef>
                <a:spcPts val="900"/>
              </a:spcBef>
              <a:spcAft>
                <a:spcPct val="0"/>
              </a:spcAft>
              <a:buClr>
                <a:srgbClr val="009DDC"/>
              </a:buClr>
              <a:buSzPct val="75000"/>
              <a:buFont typeface="Arial" charset="0"/>
              <a:buChar char="•"/>
              <a:defRPr sz="1600">
                <a:solidFill>
                  <a:srgbClr val="231F20"/>
                </a:solidFill>
                <a:latin typeface="+mj-lt"/>
                <a:ea typeface="ＭＳ Ｐゴシック" charset="0"/>
                <a:cs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r>
              <a:rPr lang="en-US" dirty="0" smtClean="0"/>
              <a:t>When using high-temperature dishwashing machines, provide staff with tools to check the temperature of the items being sanitized.</a:t>
            </a:r>
          </a:p>
          <a:p>
            <a:pPr marL="0" indent="0" eaLnBrk="1" hangingPunct="1"/>
            <a:r>
              <a:rPr lang="en-US" dirty="0" smtClean="0"/>
              <a:t>Options include:</a:t>
            </a:r>
          </a:p>
          <a:p>
            <a:pPr lvl="1" eaLnBrk="1" hangingPunct="1"/>
            <a:r>
              <a:rPr lang="en-US" dirty="0" smtClean="0"/>
              <a:t>Maximum registering thermometers</a:t>
            </a:r>
          </a:p>
          <a:p>
            <a:pPr lvl="1" eaLnBrk="1" hangingPunct="1"/>
            <a:r>
              <a:rPr lang="en-US" dirty="0" smtClean="0"/>
              <a:t>Temperature sensitive tape</a:t>
            </a:r>
          </a:p>
          <a:p>
            <a:pPr lvl="1" eaLnBrk="1" hangingPunct="1">
              <a:buFont typeface="Wingdings" charset="0"/>
              <a:buNone/>
            </a:pPr>
            <a:endParaRPr lang="en-US" b="1" dirty="0"/>
          </a:p>
        </p:txBody>
      </p:sp>
      <p:sp>
        <p:nvSpPr>
          <p:cNvPr id="6" name="Text Box 7"/>
          <p:cNvSpPr txBox="1">
            <a:spLocks noChangeArrowheads="1"/>
          </p:cNvSpPr>
          <p:nvPr/>
        </p:nvSpPr>
        <p:spPr bwMode="auto">
          <a:xfrm>
            <a:off x="0" y="6581775"/>
            <a:ext cx="571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12-22</a:t>
            </a:r>
          </a:p>
        </p:txBody>
      </p:sp>
    </p:spTree>
    <p:extLst>
      <p:ext uri="{BB962C8B-B14F-4D97-AF65-F5344CB8AC3E}">
        <p14:creationId xmlns:p14="http://schemas.microsoft.com/office/powerpoint/2010/main" val="21312738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1"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Manual Dishwashing</a:t>
            </a:r>
          </a:p>
        </p:txBody>
      </p:sp>
      <p:sp>
        <p:nvSpPr>
          <p:cNvPr id="275458" name="Rectangle 3"/>
          <p:cNvSpPr>
            <a:spLocks noGrp="1" noChangeArrowheads="1"/>
          </p:cNvSpPr>
          <p:nvPr>
            <p:ph idx="1"/>
          </p:nvPr>
        </p:nvSpPr>
        <p:spPr>
          <a:xfrm>
            <a:off x="393700" y="1143000"/>
            <a:ext cx="5178425" cy="4559300"/>
          </a:xfrm>
        </p:spPr>
        <p:txBody>
          <a:bodyPr/>
          <a:lstStyle/>
          <a:p>
            <a:pPr eaLnBrk="1" hangingPunct="1"/>
            <a:r>
              <a:rPr lang="en-US" dirty="0">
                <a:latin typeface="Arial Narrow" charset="0"/>
              </a:rPr>
              <a:t>Setting up a three-compartment sink:</a:t>
            </a:r>
          </a:p>
          <a:p>
            <a:pPr lvl="1" eaLnBrk="1" hangingPunct="1"/>
            <a:r>
              <a:rPr lang="en-US" dirty="0">
                <a:solidFill>
                  <a:schemeClr val="tx1"/>
                </a:solidFill>
                <a:latin typeface="Arial Narrow" charset="0"/>
              </a:rPr>
              <a:t>Clean and sanitize each sink and drain board</a:t>
            </a:r>
          </a:p>
          <a:p>
            <a:pPr lvl="1" eaLnBrk="1" hangingPunct="1"/>
            <a:r>
              <a:rPr lang="en-US" dirty="0">
                <a:solidFill>
                  <a:schemeClr val="tx1"/>
                </a:solidFill>
                <a:latin typeface="Arial Narrow" charset="0"/>
              </a:rPr>
              <a:t>Fill the first sink with detergent and water at least </a:t>
            </a:r>
            <a:r>
              <a:rPr lang="en-US" dirty="0" smtClean="0">
                <a:solidFill>
                  <a:schemeClr val="tx1"/>
                </a:solidFill>
                <a:latin typeface="Arial Narrow" charset="0"/>
              </a:rPr>
              <a:t>110˚F </a:t>
            </a:r>
            <a:r>
              <a:rPr lang="en-US" dirty="0">
                <a:solidFill>
                  <a:schemeClr val="tx1"/>
                </a:solidFill>
                <a:latin typeface="Arial Narrow" charset="0"/>
              </a:rPr>
              <a:t>(</a:t>
            </a:r>
            <a:r>
              <a:rPr lang="en-US" dirty="0" smtClean="0">
                <a:solidFill>
                  <a:schemeClr val="tx1"/>
                </a:solidFill>
                <a:latin typeface="Arial Narrow" charset="0"/>
              </a:rPr>
              <a:t>43˚C</a:t>
            </a:r>
            <a:r>
              <a:rPr lang="en-US" dirty="0">
                <a:solidFill>
                  <a:schemeClr val="tx1"/>
                </a:solidFill>
                <a:latin typeface="Arial Narrow" charset="0"/>
              </a:rPr>
              <a:t>) </a:t>
            </a:r>
          </a:p>
          <a:p>
            <a:pPr lvl="1" eaLnBrk="1" hangingPunct="1"/>
            <a:r>
              <a:rPr lang="en-US" dirty="0">
                <a:solidFill>
                  <a:schemeClr val="tx1"/>
                </a:solidFill>
                <a:latin typeface="Arial Narrow" charset="0"/>
              </a:rPr>
              <a:t>Fill the second sink with clean water</a:t>
            </a:r>
          </a:p>
          <a:p>
            <a:pPr lvl="1" eaLnBrk="1" hangingPunct="1"/>
            <a:r>
              <a:rPr lang="en-US" dirty="0">
                <a:solidFill>
                  <a:schemeClr val="tx1"/>
                </a:solidFill>
                <a:latin typeface="Arial Narrow" charset="0"/>
              </a:rPr>
              <a:t>Fill the third sink with water and sanitizer to the correct concentration</a:t>
            </a:r>
          </a:p>
          <a:p>
            <a:pPr lvl="1" eaLnBrk="1" hangingPunct="1"/>
            <a:r>
              <a:rPr lang="en-US" dirty="0">
                <a:solidFill>
                  <a:schemeClr val="tx1"/>
                </a:solidFill>
                <a:latin typeface="Arial Narrow" charset="0"/>
              </a:rPr>
              <a:t>Provide a clock with a second hand to let food handlers know how long items have been in the sanitizer</a:t>
            </a:r>
            <a:endParaRPr lang="en-US" dirty="0">
              <a:latin typeface="Arial Narrow" charset="0"/>
            </a:endParaRPr>
          </a:p>
          <a:p>
            <a:pPr eaLnBrk="1" hangingPunct="1"/>
            <a:endParaRPr lang="en-US" dirty="0">
              <a:latin typeface="Arial Narrow" charset="0"/>
            </a:endParaRPr>
          </a:p>
        </p:txBody>
      </p:sp>
      <p:sp>
        <p:nvSpPr>
          <p:cNvPr id="275459"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546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12-23</a:t>
            </a:r>
          </a:p>
        </p:txBody>
      </p:sp>
      <p:pic>
        <p:nvPicPr>
          <p:cNvPr id="364550" name="Picture 6" descr="6e_c10_08_3sink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25" y="1243013"/>
            <a:ext cx="210026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78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5" name="Rectangle 11"/>
          <p:cNvSpPr>
            <a:spLocks noGrp="1" noChangeArrowheads="1"/>
          </p:cNvSpPr>
          <p:nvPr>
            <p:ph type="title"/>
          </p:nvPr>
        </p:nvSpPr>
        <p:spPr>
          <a:xfrm>
            <a:off x="393700" y="158750"/>
            <a:ext cx="8307388" cy="519113"/>
          </a:xfrm>
        </p:spPr>
        <p:txBody>
          <a:bodyPr/>
          <a:lstStyle/>
          <a:p>
            <a:pPr eaLnBrk="1" hangingPunct="1">
              <a:defRPr/>
            </a:pPr>
            <a:r>
              <a:rPr lang="en-US" dirty="0">
                <a:cs typeface="+mj-cs"/>
              </a:rPr>
              <a:t>Three-Compartment Sinks</a:t>
            </a:r>
          </a:p>
        </p:txBody>
      </p:sp>
      <p:sp>
        <p:nvSpPr>
          <p:cNvPr id="276482" name="Rectangle 3"/>
          <p:cNvSpPr>
            <a:spLocks noGrp="1" noChangeArrowheads="1"/>
          </p:cNvSpPr>
          <p:nvPr>
            <p:ph idx="1"/>
          </p:nvPr>
        </p:nvSpPr>
        <p:spPr>
          <a:xfrm>
            <a:off x="393700" y="1143000"/>
            <a:ext cx="8307388" cy="457200"/>
          </a:xfrm>
        </p:spPr>
        <p:txBody>
          <a:bodyPr/>
          <a:lstStyle/>
          <a:p>
            <a:pPr eaLnBrk="1" hangingPunct="1">
              <a:defRPr/>
            </a:pPr>
            <a:r>
              <a:rPr lang="en-US" dirty="0">
                <a:cs typeface="+mn-cs"/>
              </a:rPr>
              <a:t>Steps for </a:t>
            </a:r>
            <a:r>
              <a:rPr lang="en-US" dirty="0" smtClean="0">
                <a:cs typeface="+mn-cs"/>
              </a:rPr>
              <a:t>cleaning </a:t>
            </a:r>
            <a:r>
              <a:rPr lang="en-US" dirty="0">
                <a:cs typeface="+mn-cs"/>
              </a:rPr>
              <a:t>and </a:t>
            </a:r>
            <a:r>
              <a:rPr lang="en-US" dirty="0" smtClean="0">
                <a:cs typeface="+mn-cs"/>
              </a:rPr>
              <a:t>sanitizing:</a:t>
            </a:r>
            <a:endParaRPr lang="en-US" dirty="0">
              <a:cs typeface="+mn-cs"/>
            </a:endParaRPr>
          </a:p>
        </p:txBody>
      </p:sp>
      <p:sp>
        <p:nvSpPr>
          <p:cNvPr id="276483" name="Text Box 4"/>
          <p:cNvSpPr txBox="1">
            <a:spLocks noChangeArrowheads="1"/>
          </p:cNvSpPr>
          <p:nvPr/>
        </p:nvSpPr>
        <p:spPr bwMode="auto">
          <a:xfrm>
            <a:off x="6681788" y="58578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defRPr/>
            </a:pPr>
            <a:endParaRPr lang="en-US" dirty="0" smtClean="0"/>
          </a:p>
        </p:txBody>
      </p:sp>
      <p:sp>
        <p:nvSpPr>
          <p:cNvPr id="276484"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12-24</a:t>
            </a:r>
          </a:p>
        </p:txBody>
      </p:sp>
      <p:sp>
        <p:nvSpPr>
          <p:cNvPr id="574469" name="TextBox 13"/>
          <p:cNvSpPr txBox="1">
            <a:spLocks noChangeArrowheads="1"/>
          </p:cNvSpPr>
          <p:nvPr/>
        </p:nvSpPr>
        <p:spPr bwMode="auto">
          <a:xfrm>
            <a:off x="1400175" y="3376613"/>
            <a:ext cx="1968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defRPr/>
            </a:pPr>
            <a:r>
              <a:rPr lang="en-US" sz="1800" dirty="0">
                <a:solidFill>
                  <a:srgbClr val="00AEEF"/>
                </a:solidFill>
                <a:latin typeface="Arial Narrow"/>
              </a:rPr>
              <a:t>1. Rinse, scrape, or soak items before washing </a:t>
            </a:r>
            <a:r>
              <a:rPr lang="en-US" sz="1800" dirty="0" smtClean="0">
                <a:solidFill>
                  <a:srgbClr val="00AEEF"/>
                </a:solidFill>
                <a:latin typeface="Arial Narrow"/>
              </a:rPr>
              <a:t>them </a:t>
            </a:r>
            <a:endParaRPr lang="en-US" sz="1800" dirty="0">
              <a:solidFill>
                <a:srgbClr val="00AEEF"/>
              </a:solidFill>
              <a:latin typeface="Arial Narrow"/>
            </a:endParaRPr>
          </a:p>
        </p:txBody>
      </p:sp>
      <p:sp>
        <p:nvSpPr>
          <p:cNvPr id="574470" name="TextBox 14"/>
          <p:cNvSpPr txBox="1">
            <a:spLocks noChangeArrowheads="1"/>
          </p:cNvSpPr>
          <p:nvPr/>
        </p:nvSpPr>
        <p:spPr bwMode="auto">
          <a:xfrm>
            <a:off x="3603625" y="3376613"/>
            <a:ext cx="1958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defRPr/>
            </a:pPr>
            <a:r>
              <a:rPr lang="en-US" sz="1800" dirty="0">
                <a:solidFill>
                  <a:srgbClr val="00AEEF"/>
                </a:solidFill>
                <a:latin typeface="Arial Narrow"/>
              </a:rPr>
              <a:t>2. Wash items in the first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1" name="TextBox 15"/>
          <p:cNvSpPr txBox="1">
            <a:spLocks noChangeArrowheads="1"/>
          </p:cNvSpPr>
          <p:nvPr/>
        </p:nvSpPr>
        <p:spPr bwMode="auto">
          <a:xfrm>
            <a:off x="5792788" y="3376613"/>
            <a:ext cx="191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defRPr/>
            </a:pPr>
            <a:r>
              <a:rPr lang="en-US" sz="1800" dirty="0">
                <a:solidFill>
                  <a:srgbClr val="00AEEF"/>
                </a:solidFill>
                <a:latin typeface="Arial Narrow"/>
              </a:rPr>
              <a:t>3. Rinse items in the second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2" name="TextBox 16"/>
          <p:cNvSpPr txBox="1">
            <a:spLocks noChangeArrowheads="1"/>
          </p:cNvSpPr>
          <p:nvPr/>
        </p:nvSpPr>
        <p:spPr bwMode="auto">
          <a:xfrm>
            <a:off x="1400175" y="5583238"/>
            <a:ext cx="1968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defRPr/>
            </a:pPr>
            <a:r>
              <a:rPr lang="en-US" sz="1800" dirty="0">
                <a:solidFill>
                  <a:srgbClr val="00AEEF"/>
                </a:solidFill>
                <a:latin typeface="Arial Narrow"/>
              </a:rPr>
              <a:t>4. Sanitize items in the third </a:t>
            </a:r>
            <a:r>
              <a:rPr lang="en-US" sz="1800" dirty="0" smtClean="0">
                <a:solidFill>
                  <a:srgbClr val="00AEEF"/>
                </a:solidFill>
                <a:latin typeface="Arial Narrow"/>
              </a:rPr>
              <a:t>sink </a:t>
            </a:r>
            <a:endParaRPr lang="en-US" sz="1800" dirty="0">
              <a:solidFill>
                <a:srgbClr val="00AEEF"/>
              </a:solidFill>
              <a:latin typeface="Arial Narrow"/>
            </a:endParaRPr>
          </a:p>
        </p:txBody>
      </p:sp>
      <p:sp>
        <p:nvSpPr>
          <p:cNvPr id="574473" name="TextBox 17"/>
          <p:cNvSpPr txBox="1">
            <a:spLocks noChangeArrowheads="1"/>
          </p:cNvSpPr>
          <p:nvPr/>
        </p:nvSpPr>
        <p:spPr bwMode="auto">
          <a:xfrm>
            <a:off x="3603625" y="5583238"/>
            <a:ext cx="19589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177800" indent="-177800"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marL="210312" indent="-210312" eaLnBrk="1" fontAlgn="base" hangingPunct="1">
              <a:lnSpc>
                <a:spcPts val="1900"/>
              </a:lnSpc>
              <a:spcBef>
                <a:spcPct val="0"/>
              </a:spcBef>
              <a:spcAft>
                <a:spcPct val="0"/>
              </a:spcAft>
              <a:defRPr/>
            </a:pPr>
            <a:r>
              <a:rPr lang="en-US" sz="1800" dirty="0">
                <a:solidFill>
                  <a:srgbClr val="00AEEF"/>
                </a:solidFill>
                <a:latin typeface="Arial Narrow"/>
              </a:rPr>
              <a:t>5. Air-dry items </a:t>
            </a:r>
            <a:r>
              <a:rPr lang="en-US" sz="1800" dirty="0" smtClean="0">
                <a:solidFill>
                  <a:srgbClr val="00AEEF"/>
                </a:solidFill>
                <a:latin typeface="Arial Narrow"/>
              </a:rPr>
              <a:t/>
            </a:r>
            <a:br>
              <a:rPr lang="en-US" sz="1800" dirty="0" smtClean="0">
                <a:solidFill>
                  <a:srgbClr val="00AEEF"/>
                </a:solidFill>
                <a:latin typeface="Arial Narrow"/>
              </a:rPr>
            </a:br>
            <a:r>
              <a:rPr lang="en-US" sz="1800" dirty="0" smtClean="0">
                <a:solidFill>
                  <a:srgbClr val="00AEEF"/>
                </a:solidFill>
                <a:latin typeface="Arial Narrow"/>
              </a:rPr>
              <a:t>on a </a:t>
            </a:r>
            <a:r>
              <a:rPr lang="en-US" sz="1800" dirty="0">
                <a:solidFill>
                  <a:srgbClr val="00AEEF"/>
                </a:solidFill>
                <a:latin typeface="Arial Narrow"/>
              </a:rPr>
              <a:t>clean and sanitized </a:t>
            </a:r>
            <a:r>
              <a:rPr lang="en-US" sz="1800" dirty="0" smtClean="0">
                <a:solidFill>
                  <a:srgbClr val="00AEEF"/>
                </a:solidFill>
                <a:latin typeface="Arial Narrow"/>
              </a:rPr>
              <a:t>surface </a:t>
            </a:r>
            <a:endParaRPr lang="en-US" sz="1800" dirty="0">
              <a:solidFill>
                <a:srgbClr val="00AEEF"/>
              </a:solidFill>
              <a:latin typeface="Arial Narrow"/>
            </a:endParaRPr>
          </a:p>
        </p:txBody>
      </p:sp>
      <p:pic>
        <p:nvPicPr>
          <p:cNvPr id="365579"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6800" y="2052638"/>
            <a:ext cx="1952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80" name="Picture 16" descr="6e_c10_09_prewash_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09700" y="2052638"/>
            <a:ext cx="19589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81" name="Picture 17"/>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89613" y="2052638"/>
            <a:ext cx="194468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82" name="Picture 18"/>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06800" y="4252913"/>
            <a:ext cx="1952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583" name="Picture 19"/>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412875" y="4252913"/>
            <a:ext cx="1952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442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5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14181</Words>
  <Application>Microsoft Office PowerPoint</Application>
  <PresentationFormat>On-screen Show (4:3)</PresentationFormat>
  <Paragraphs>1616</Paragraphs>
  <Slides>145</Slides>
  <Notes>145</Notes>
  <HiddenSlides>0</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5_SS5e_08_16hr</vt:lpstr>
      <vt:lpstr>PowerPoint Presentation</vt:lpstr>
      <vt:lpstr>General Rules for Holding Food</vt:lpstr>
      <vt:lpstr>General Rules for Holding Food</vt:lpstr>
      <vt:lpstr>Holding Food Without Temperature Control</vt:lpstr>
      <vt:lpstr>Holding Food Without Temperature Control</vt:lpstr>
      <vt:lpstr>Service Staff Guidelines </vt:lpstr>
      <vt:lpstr>Kitchen Staff Guidelines</vt:lpstr>
      <vt:lpstr>Kitchen Staff Guidelines</vt:lpstr>
      <vt:lpstr>Preset Tableware</vt:lpstr>
      <vt:lpstr>Refilling Returnable Take-Home Containers for Food</vt:lpstr>
      <vt:lpstr>Refilling Returnable Take-Home Containers for Beverages</vt:lpstr>
      <vt:lpstr>Re-serving Food Safely</vt:lpstr>
      <vt:lpstr>Self-Service Areas</vt:lpstr>
      <vt:lpstr>Self-Service Areas</vt:lpstr>
      <vt:lpstr>Labeling Bulk Food in Self-Service Areas</vt:lpstr>
      <vt:lpstr>Off-Site Service</vt:lpstr>
      <vt:lpstr>Off-Site Service</vt:lpstr>
      <vt:lpstr>Vending Machines</vt:lpstr>
      <vt:lpstr>PowerPoint Presentation</vt:lpstr>
      <vt:lpstr>Food Safety Management Systems</vt:lpstr>
      <vt:lpstr>Food Safety Management Systems</vt:lpstr>
      <vt:lpstr>Food Safety Management Systems</vt:lpstr>
      <vt:lpstr>Active Managerial Control</vt:lpstr>
      <vt:lpstr>Active Managerial Control</vt:lpstr>
      <vt:lpstr>The FDA’s Public Health Interventions</vt:lpstr>
      <vt:lpstr>HACCP</vt:lpstr>
      <vt:lpstr>HACCP</vt:lpstr>
      <vt:lpstr>HACCP </vt:lpstr>
      <vt:lpstr>HACCP </vt:lpstr>
      <vt:lpstr>HACCP </vt:lpstr>
      <vt:lpstr>HACCP </vt:lpstr>
      <vt:lpstr>HACCP</vt:lpstr>
      <vt:lpstr>HACCP</vt:lpstr>
      <vt:lpstr>HACCP</vt:lpstr>
      <vt:lpstr>HACCP</vt:lpstr>
      <vt:lpstr>HACCP</vt:lpstr>
      <vt:lpstr>HACCP</vt:lpstr>
      <vt:lpstr>Crisis Management</vt:lpstr>
      <vt:lpstr>Crisis Management</vt:lpstr>
      <vt:lpstr>Crisis Management</vt:lpstr>
      <vt:lpstr>Crisis Management</vt:lpstr>
      <vt:lpstr>Crisis Management</vt:lpstr>
      <vt:lpstr>Crisis Management</vt:lpstr>
      <vt:lpstr>Responding to a Foodborne-Illness Outbreak</vt:lpstr>
      <vt:lpstr>Responding to a Foodborne-Illness Outbreak</vt:lpstr>
      <vt:lpstr>Responding to a Foodborne-Illness Outbreak</vt:lpstr>
      <vt:lpstr>Responding to a Foodborne-Illness Outbreak</vt:lpstr>
      <vt:lpstr>Responding to a Foodborne-Illness Outbreak</vt:lpstr>
      <vt:lpstr>Crisis Management</vt:lpstr>
      <vt:lpstr>PowerPoint Presentation</vt:lpstr>
      <vt:lpstr>Construction Plan Review</vt:lpstr>
      <vt:lpstr>Facility Design</vt:lpstr>
      <vt:lpstr>Facility Design</vt:lpstr>
      <vt:lpstr>Material Selection for Interior Construction</vt:lpstr>
      <vt:lpstr>Material Selection for Interior Surfaces</vt:lpstr>
      <vt:lpstr>Interior Walls and Ceilings</vt:lpstr>
      <vt:lpstr>Handwashing Stations</vt:lpstr>
      <vt:lpstr>Handwashing Stations</vt:lpstr>
      <vt:lpstr>Equipment Standards</vt:lpstr>
      <vt:lpstr>Dishwashing Machines</vt:lpstr>
      <vt:lpstr>Dishwashing Machines</vt:lpstr>
      <vt:lpstr>Three-Compartment Sinks</vt:lpstr>
      <vt:lpstr>Installing and Maintaining Equipment</vt:lpstr>
      <vt:lpstr>Installing and Maintaining Equipment</vt:lpstr>
      <vt:lpstr>Installing and Maintaining Equipment</vt:lpstr>
      <vt:lpstr>Water Supply</vt:lpstr>
      <vt:lpstr>Plumbing</vt:lpstr>
      <vt:lpstr>Plumbing</vt:lpstr>
      <vt:lpstr>Plumbing</vt:lpstr>
      <vt:lpstr>Sewage</vt:lpstr>
      <vt:lpstr>Lighting</vt:lpstr>
      <vt:lpstr>Ventilation</vt:lpstr>
      <vt:lpstr>Garbage</vt:lpstr>
      <vt:lpstr>Garbage</vt:lpstr>
      <vt:lpstr>Garbage</vt:lpstr>
      <vt:lpstr>PowerPoint Presentation</vt:lpstr>
      <vt:lpstr>Cleaners</vt:lpstr>
      <vt:lpstr>Cleaners</vt:lpstr>
      <vt:lpstr>Cleaners</vt:lpstr>
      <vt:lpstr>Cleaners</vt:lpstr>
      <vt:lpstr>Cleaners</vt:lpstr>
      <vt:lpstr>Sanitizing</vt:lpstr>
      <vt:lpstr>Sanitizing</vt:lpstr>
      <vt:lpstr>Sanitizer Effectiveness</vt:lpstr>
      <vt:lpstr>Sanitizer Effectiveness</vt:lpstr>
      <vt:lpstr>Sanitizer Effectiveness</vt:lpstr>
      <vt:lpstr>Sanitizer Effectiveness</vt:lpstr>
      <vt:lpstr>Guidelines for the Effective Use of Sanitizers</vt:lpstr>
      <vt:lpstr>PowerPoint Presentation</vt:lpstr>
      <vt:lpstr>How and When to Clean and Sanitize</vt:lpstr>
      <vt:lpstr>How and When to Clean and Sanitize</vt:lpstr>
      <vt:lpstr>How and When to Clean and Sanitize</vt:lpstr>
      <vt:lpstr>How and When to Clean and Sanitize</vt:lpstr>
      <vt:lpstr>How and When to Clean and Sanitize</vt:lpstr>
      <vt:lpstr>Machine Dishwashing</vt:lpstr>
      <vt:lpstr>Dishwasher Operation</vt:lpstr>
      <vt:lpstr>Monitoring High Temperature Dishwashing Machines</vt:lpstr>
      <vt:lpstr>Manual Dishwashing</vt:lpstr>
      <vt:lpstr>Three-Compartment Sinks</vt:lpstr>
      <vt:lpstr>Storing Tableware and Equipment</vt:lpstr>
      <vt:lpstr>Storing Tableware and Equipment</vt:lpstr>
      <vt:lpstr>Cleaning the Premises</vt:lpstr>
      <vt:lpstr>Cleaning the Premises</vt:lpstr>
      <vt:lpstr>Cleaning the Premises</vt:lpstr>
      <vt:lpstr>Cleaning the Premises</vt:lpstr>
      <vt:lpstr>Cleaning the Premises</vt:lpstr>
      <vt:lpstr>Cleaning the Premises</vt:lpstr>
      <vt:lpstr>Using Foodservice Chemicals</vt:lpstr>
      <vt:lpstr>Using Foodservice Chemicals</vt:lpstr>
      <vt:lpstr>Developing a Cleaning Program</vt:lpstr>
      <vt:lpstr>Developing a Cleaning Program</vt:lpstr>
      <vt:lpstr>Developing a Cleaning Program</vt:lpstr>
      <vt:lpstr>PowerPoint Presentation</vt:lpstr>
      <vt:lpstr>Integrated Pest Management (IPM) Program</vt:lpstr>
      <vt:lpstr>Integrated Pest Management (IPM) Program</vt:lpstr>
      <vt:lpstr>Denying Pests Access to the Operation</vt:lpstr>
      <vt:lpstr>Denying Pests Access to the Operation</vt:lpstr>
      <vt:lpstr>Denying Pests Access to the Operation</vt:lpstr>
      <vt:lpstr>Deny Food and Shelter</vt:lpstr>
      <vt:lpstr>Deny Food and Shelter</vt:lpstr>
      <vt:lpstr>Deny Food and Shelter</vt:lpstr>
      <vt:lpstr>Identifying Pests</vt:lpstr>
      <vt:lpstr>Identifying Pests</vt:lpstr>
      <vt:lpstr>Identifying Pests</vt:lpstr>
      <vt:lpstr>Working with a Pest Control Operator (PCO)</vt:lpstr>
      <vt:lpstr>Using and Storing Pesticides</vt:lpstr>
      <vt:lpstr>Using and Storing Pesticides</vt:lpstr>
      <vt:lpstr>PowerPoint Presentation</vt:lpstr>
      <vt:lpstr>Government Agencies Responsible for Preventing Foodborne Illness</vt:lpstr>
      <vt:lpstr>Government Agencies Responsible for Preventing Foodborne Illness</vt:lpstr>
      <vt:lpstr>Government Agencies Responsible for Preventing Foodborne Illness</vt:lpstr>
      <vt:lpstr>The Inspection Process</vt:lpstr>
      <vt:lpstr>The Inspection Process</vt:lpstr>
      <vt:lpstr>Steps in the Inspection Process</vt:lpstr>
      <vt:lpstr>Closure</vt:lpstr>
      <vt:lpstr>Self-Inspections</vt:lpstr>
      <vt:lpstr>PowerPoint Presentation</vt:lpstr>
      <vt:lpstr>Training Staff</vt:lpstr>
      <vt:lpstr>Training Staff</vt:lpstr>
      <vt:lpstr>Critical Food Safety Knowledge</vt:lpstr>
      <vt:lpstr>Critical Food Safety Knowledge</vt:lpstr>
      <vt:lpstr>Critical Food Safety Knowledge</vt:lpstr>
      <vt:lpstr>Critical Food Safety Knowledge</vt:lpstr>
      <vt:lpstr>Ways of Training</vt:lpstr>
      <vt:lpstr>Delivering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ntadmin</dc:creator>
  <cp:lastModifiedBy>ntadmin</cp:lastModifiedBy>
  <cp:revision>1</cp:revision>
  <dcterms:created xsi:type="dcterms:W3CDTF">2014-05-05T19:41:26Z</dcterms:created>
  <dcterms:modified xsi:type="dcterms:W3CDTF">2014-05-05T19:41:53Z</dcterms:modified>
</cp:coreProperties>
</file>