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notesSlides/notesSlide37.xml" ContentType="application/vnd.openxmlformats-officedocument.presentationml.notesSlide+xml"/>
  <Override PartName="/ppt/tags/tag43.xml" ContentType="application/vnd.openxmlformats-officedocument.presentationml.tags+xml"/>
  <Override PartName="/ppt/notesSlides/notesSlide38.xml" ContentType="application/vnd.openxmlformats-officedocument.presentationml.notesSlide+xml"/>
  <Override PartName="/ppt/tags/tag44.xml" ContentType="application/vnd.openxmlformats-officedocument.presentationml.tags+xml"/>
  <Override PartName="/ppt/notesSlides/notesSlide39.xml" ContentType="application/vnd.openxmlformats-officedocument.presentationml.notesSlide+xml"/>
  <Override PartName="/ppt/tags/tag45.xml" ContentType="application/vnd.openxmlformats-officedocument.presentationml.tags+xml"/>
  <Override PartName="/ppt/notesSlides/notesSlide40.xml" ContentType="application/vnd.openxmlformats-officedocument.presentationml.notesSlide+xml"/>
  <Override PartName="/ppt/tags/tag46.xml" ContentType="application/vnd.openxmlformats-officedocument.presentationml.tags+xml"/>
  <Override PartName="/ppt/notesSlides/notesSlide41.xml" ContentType="application/vnd.openxmlformats-officedocument.presentationml.notesSlide+xml"/>
  <Override PartName="/ppt/tags/tag47.xml" ContentType="application/vnd.openxmlformats-officedocument.presentationml.tags+xml"/>
  <Override PartName="/ppt/notesSlides/notesSlide42.xml" ContentType="application/vnd.openxmlformats-officedocument.presentationml.notesSlide+xml"/>
  <Override PartName="/ppt/tags/tag48.xml" ContentType="application/vnd.openxmlformats-officedocument.presentationml.tags+xml"/>
  <Override PartName="/ppt/notesSlides/notesSlide43.xml" ContentType="application/vnd.openxmlformats-officedocument.presentationml.notesSlide+xml"/>
  <Override PartName="/ppt/tags/tag49.xml" ContentType="application/vnd.openxmlformats-officedocument.presentationml.tags+xml"/>
  <Override PartName="/ppt/notesSlides/notesSlide44.xml" ContentType="application/vnd.openxmlformats-officedocument.presentationml.notesSlide+xml"/>
  <Override PartName="/ppt/tags/tag50.xml" ContentType="application/vnd.openxmlformats-officedocument.presentationml.tags+xml"/>
  <Override PartName="/ppt/notesSlides/notesSlide45.xml" ContentType="application/vnd.openxmlformats-officedocument.presentationml.notesSlide+xml"/>
  <Override PartName="/ppt/tags/tag51.xml" ContentType="application/vnd.openxmlformats-officedocument.presentationml.tags+xml"/>
  <Override PartName="/ppt/notesSlides/notesSlide46.xml" ContentType="application/vnd.openxmlformats-officedocument.presentationml.notesSlide+xml"/>
  <Override PartName="/ppt/tags/tag52.xml" ContentType="application/vnd.openxmlformats-officedocument.presentationml.tags+xml"/>
  <Override PartName="/ppt/notesSlides/notesSlide47.xml" ContentType="application/vnd.openxmlformats-officedocument.presentationml.notesSlide+xml"/>
  <Override PartName="/ppt/tags/tag53.xml" ContentType="application/vnd.openxmlformats-officedocument.presentationml.tags+xml"/>
  <Override PartName="/ppt/notesSlides/notesSlide48.xml" ContentType="application/vnd.openxmlformats-officedocument.presentationml.notesSlide+xml"/>
  <Override PartName="/ppt/tags/tag54.xml" ContentType="application/vnd.openxmlformats-officedocument.presentationml.tags+xml"/>
  <Override PartName="/ppt/notesSlides/notesSlide49.xml" ContentType="application/vnd.openxmlformats-officedocument.presentationml.notesSlide+xml"/>
  <Override PartName="/ppt/tags/tag55.xml" ContentType="application/vnd.openxmlformats-officedocument.presentationml.tags+xml"/>
  <Override PartName="/ppt/notesSlides/notesSlide50.xml" ContentType="application/vnd.openxmlformats-officedocument.presentationml.notesSlide+xml"/>
  <Override PartName="/ppt/tags/tag56.xml" ContentType="application/vnd.openxmlformats-officedocument.presentationml.tags+xml"/>
  <Override PartName="/ppt/notesSlides/notesSlide51.xml" ContentType="application/vnd.openxmlformats-officedocument.presentationml.notesSlide+xml"/>
  <Override PartName="/ppt/tags/tag57.xml" ContentType="application/vnd.openxmlformats-officedocument.presentationml.tags+xml"/>
  <Override PartName="/ppt/notesSlides/notesSlide52.xml" ContentType="application/vnd.openxmlformats-officedocument.presentationml.notesSlide+xml"/>
  <Override PartName="/ppt/tags/tag58.xml" ContentType="application/vnd.openxmlformats-officedocument.presentationml.tags+xml"/>
  <Override PartName="/ppt/notesSlides/notesSlide53.xml" ContentType="application/vnd.openxmlformats-officedocument.presentationml.notesSlide+xml"/>
  <Override PartName="/ppt/tags/tag59.xml" ContentType="application/vnd.openxmlformats-officedocument.presentationml.tags+xml"/>
  <Override PartName="/ppt/notesSlides/notesSlide54.xml" ContentType="application/vnd.openxmlformats-officedocument.presentationml.notesSlide+xml"/>
  <Override PartName="/ppt/tags/tag60.xml" ContentType="application/vnd.openxmlformats-officedocument.presentationml.tags+xml"/>
  <Override PartName="/ppt/notesSlides/notesSlide55.xml" ContentType="application/vnd.openxmlformats-officedocument.presentationml.notesSlide+xml"/>
  <Override PartName="/ppt/tags/tag61.xml" ContentType="application/vnd.openxmlformats-officedocument.presentationml.tags+xml"/>
  <Override PartName="/ppt/notesSlides/notesSlide56.xml" ContentType="application/vnd.openxmlformats-officedocument.presentationml.notesSlide+xml"/>
  <Override PartName="/ppt/tags/tag62.xml" ContentType="application/vnd.openxmlformats-officedocument.presentationml.tags+xml"/>
  <Override PartName="/ppt/notesSlides/notesSlide57.xml" ContentType="application/vnd.openxmlformats-officedocument.presentationml.notesSlide+xml"/>
  <Override PartName="/ppt/tags/tag63.xml" ContentType="application/vnd.openxmlformats-officedocument.presentationml.tags+xml"/>
  <Override PartName="/ppt/notesSlides/notesSlide58.xml" ContentType="application/vnd.openxmlformats-officedocument.presentationml.notesSlide+xml"/>
  <Override PartName="/ppt/tags/tag64.xml" ContentType="application/vnd.openxmlformats-officedocument.presentationml.tags+xml"/>
  <Override PartName="/ppt/notesSlides/notesSlide59.xml" ContentType="application/vnd.openxmlformats-officedocument.presentationml.notesSlide+xml"/>
  <Override PartName="/ppt/tags/tag65.xml" ContentType="application/vnd.openxmlformats-officedocument.presentationml.tags+xml"/>
  <Override PartName="/ppt/notesSlides/notesSlide60.xml" ContentType="application/vnd.openxmlformats-officedocument.presentationml.notesSlide+xml"/>
  <Override PartName="/ppt/tags/tag66.xml" ContentType="application/vnd.openxmlformats-officedocument.presentationml.tags+xml"/>
  <Override PartName="/ppt/notesSlides/notesSlide61.xml" ContentType="application/vnd.openxmlformats-officedocument.presentationml.notesSlide+xml"/>
  <Override PartName="/ppt/tags/tag67.xml" ContentType="application/vnd.openxmlformats-officedocument.presentationml.tags+xml"/>
  <Override PartName="/ppt/notesSlides/notesSlide62.xml" ContentType="application/vnd.openxmlformats-officedocument.presentationml.notesSlide+xml"/>
  <Override PartName="/ppt/tags/tag68.xml" ContentType="application/vnd.openxmlformats-officedocument.presentationml.tags+xml"/>
  <Override PartName="/ppt/notesSlides/notesSlide63.xml" ContentType="application/vnd.openxmlformats-officedocument.presentationml.notesSlide+xml"/>
  <Override PartName="/ppt/tags/tag69.xml" ContentType="application/vnd.openxmlformats-officedocument.presentationml.tags+xml"/>
  <Override PartName="/ppt/notesSlides/notesSlide64.xml" ContentType="application/vnd.openxmlformats-officedocument.presentationml.notesSlide+xml"/>
  <Override PartName="/ppt/tags/tag70.xml" ContentType="application/vnd.openxmlformats-officedocument.presentationml.tags+xml"/>
  <Override PartName="/ppt/notesSlides/notesSlide65.xml" ContentType="application/vnd.openxmlformats-officedocument.presentationml.notesSlide+xml"/>
  <Override PartName="/ppt/tags/tag71.xml" ContentType="application/vnd.openxmlformats-officedocument.presentationml.tags+xml"/>
  <Override PartName="/ppt/notesSlides/notesSlide66.xml" ContentType="application/vnd.openxmlformats-officedocument.presentationml.notesSlide+xml"/>
  <Override PartName="/ppt/tags/tag72.xml" ContentType="application/vnd.openxmlformats-officedocument.presentationml.tags+xml"/>
  <Override PartName="/ppt/notesSlides/notesSlide67.xml" ContentType="application/vnd.openxmlformats-officedocument.presentationml.notesSlide+xml"/>
  <Override PartName="/ppt/tags/tag73.xml" ContentType="application/vnd.openxmlformats-officedocument.presentationml.tags+xml"/>
  <Override PartName="/ppt/notesSlides/notesSlide68.xml" ContentType="application/vnd.openxmlformats-officedocument.presentationml.notesSlide+xml"/>
  <Override PartName="/ppt/tags/tag74.xml" ContentType="application/vnd.openxmlformats-officedocument.presentationml.tags+xml"/>
  <Override PartName="/ppt/notesSlides/notesSlide69.xml" ContentType="application/vnd.openxmlformats-officedocument.presentationml.notesSlide+xml"/>
  <Override PartName="/ppt/tags/tag75.xml" ContentType="application/vnd.openxmlformats-officedocument.presentationml.tags+xml"/>
  <Override PartName="/ppt/notesSlides/notesSlide70.xml" ContentType="application/vnd.openxmlformats-officedocument.presentationml.notesSlide+xml"/>
  <Override PartName="/ppt/tags/tag76.xml" ContentType="application/vnd.openxmlformats-officedocument.presentationml.tags+xml"/>
  <Override PartName="/ppt/notesSlides/notesSlide71.xml" ContentType="application/vnd.openxmlformats-officedocument.presentationml.notesSlide+xml"/>
  <Override PartName="/ppt/tags/tag77.xml" ContentType="application/vnd.openxmlformats-officedocument.presentationml.tags+xml"/>
  <Override PartName="/ppt/notesSlides/notesSlide72.xml" ContentType="application/vnd.openxmlformats-officedocument.presentationml.notesSlide+xml"/>
  <Override PartName="/ppt/tags/tag78.xml" ContentType="application/vnd.openxmlformats-officedocument.presentationml.tags+xml"/>
  <Override PartName="/ppt/notesSlides/notesSlide73.xml" ContentType="application/vnd.openxmlformats-officedocument.presentationml.notesSlide+xml"/>
  <Override PartName="/ppt/tags/tag79.xml" ContentType="application/vnd.openxmlformats-officedocument.presentationml.tags+xml"/>
  <Override PartName="/ppt/notesSlides/notesSlide74.xml" ContentType="application/vnd.openxmlformats-officedocument.presentationml.notesSlide+xml"/>
  <Override PartName="/ppt/tags/tag80.xml" ContentType="application/vnd.openxmlformats-officedocument.presentationml.tags+xml"/>
  <Override PartName="/ppt/notesSlides/notesSlide75.xml" ContentType="application/vnd.openxmlformats-officedocument.presentationml.notesSlide+xml"/>
  <Override PartName="/ppt/tags/tag81.xml" ContentType="application/vnd.openxmlformats-officedocument.presentationml.tags+xml"/>
  <Override PartName="/ppt/notesSlides/notesSlide76.xml" ContentType="application/vnd.openxmlformats-officedocument.presentationml.notesSlide+xml"/>
  <Override PartName="/ppt/tags/tag82.xml" ContentType="application/vnd.openxmlformats-officedocument.presentationml.tags+xml"/>
  <Override PartName="/ppt/notesSlides/notesSlide77.xml" ContentType="application/vnd.openxmlformats-officedocument.presentationml.notesSlide+xml"/>
  <Override PartName="/ppt/tags/tag83.xml" ContentType="application/vnd.openxmlformats-officedocument.presentationml.tags+xml"/>
  <Override PartName="/ppt/notesSlides/notesSlide78.xml" ContentType="application/vnd.openxmlformats-officedocument.presentationml.notesSlide+xml"/>
  <Override PartName="/ppt/tags/tag84.xml" ContentType="application/vnd.openxmlformats-officedocument.presentationml.tags+xml"/>
  <Override PartName="/ppt/notesSlides/notesSlide79.xml" ContentType="application/vnd.openxmlformats-officedocument.presentationml.notesSlide+xml"/>
  <Override PartName="/ppt/tags/tag85.xml" ContentType="application/vnd.openxmlformats-officedocument.presentationml.tags+xml"/>
  <Override PartName="/ppt/notesSlides/notesSlide80.xml" ContentType="application/vnd.openxmlformats-officedocument.presentationml.notesSlide+xml"/>
  <Override PartName="/ppt/tags/tag86.xml" ContentType="application/vnd.openxmlformats-officedocument.presentationml.tags+xml"/>
  <Override PartName="/ppt/notesSlides/notesSlide81.xml" ContentType="application/vnd.openxmlformats-officedocument.presentationml.notesSlide+xml"/>
  <Override PartName="/ppt/tags/tag87.xml" ContentType="application/vnd.openxmlformats-officedocument.presentationml.tags+xml"/>
  <Override PartName="/ppt/notesSlides/notesSlide82.xml" ContentType="application/vnd.openxmlformats-officedocument.presentationml.notesSlide+xml"/>
  <Override PartName="/ppt/tags/tag88.xml" ContentType="application/vnd.openxmlformats-officedocument.presentationml.tags+xml"/>
  <Override PartName="/ppt/notesSlides/notesSlide83.xml" ContentType="application/vnd.openxmlformats-officedocument.presentationml.notesSlide+xml"/>
  <Override PartName="/ppt/tags/tag89.xml" ContentType="application/vnd.openxmlformats-officedocument.presentationml.tags+xml"/>
  <Override PartName="/ppt/notesSlides/notesSlide84.xml" ContentType="application/vnd.openxmlformats-officedocument.presentationml.notesSlide+xml"/>
  <Override PartName="/ppt/tags/tag90.xml" ContentType="application/vnd.openxmlformats-officedocument.presentationml.tags+xml"/>
  <Override PartName="/ppt/notesSlides/notesSlide85.xml" ContentType="application/vnd.openxmlformats-officedocument.presentationml.notesSlide+xml"/>
  <Override PartName="/ppt/tags/tag91.xml" ContentType="application/vnd.openxmlformats-officedocument.presentationml.tags+xml"/>
  <Override PartName="/ppt/notesSlides/notesSlide86.xml" ContentType="application/vnd.openxmlformats-officedocument.presentationml.notesSlide+xml"/>
  <Override PartName="/ppt/tags/tag92.xml" ContentType="application/vnd.openxmlformats-officedocument.presentationml.tags+xml"/>
  <Override PartName="/ppt/notesSlides/notesSlide87.xml" ContentType="application/vnd.openxmlformats-officedocument.presentationml.notesSlide+xml"/>
  <Override PartName="/ppt/tags/tag93.xml" ContentType="application/vnd.openxmlformats-officedocument.presentationml.tags+xml"/>
  <Override PartName="/ppt/notesSlides/notesSlide88.xml" ContentType="application/vnd.openxmlformats-officedocument.presentationml.notesSlide+xml"/>
  <Override PartName="/ppt/tags/tag94.xml" ContentType="application/vnd.openxmlformats-officedocument.presentationml.tags+xml"/>
  <Override PartName="/ppt/notesSlides/notesSlide89.xml" ContentType="application/vnd.openxmlformats-officedocument.presentationml.notesSlide+xml"/>
  <Override PartName="/ppt/tags/tag95.xml" ContentType="application/vnd.openxmlformats-officedocument.presentationml.tags+xml"/>
  <Override PartName="/ppt/notesSlides/notesSlide90.xml" ContentType="application/vnd.openxmlformats-officedocument.presentationml.notesSlide+xml"/>
  <Override PartName="/ppt/tags/tag96.xml" ContentType="application/vnd.openxmlformats-officedocument.presentationml.tags+xml"/>
  <Override PartName="/ppt/notesSlides/notesSlide91.xml" ContentType="application/vnd.openxmlformats-officedocument.presentationml.notesSlide+xml"/>
  <Override PartName="/ppt/tags/tag97.xml" ContentType="application/vnd.openxmlformats-officedocument.presentationml.tags+xml"/>
  <Override PartName="/ppt/notesSlides/notesSlide92.xml" ContentType="application/vnd.openxmlformats-officedocument.presentationml.notesSlide+xml"/>
  <Override PartName="/ppt/tags/tag98.xml" ContentType="application/vnd.openxmlformats-officedocument.presentationml.tags+xml"/>
  <Override PartName="/ppt/notesSlides/notesSlide93.xml" ContentType="application/vnd.openxmlformats-officedocument.presentationml.notesSlide+xml"/>
  <Override PartName="/ppt/tags/tag99.xml" ContentType="application/vnd.openxmlformats-officedocument.presentationml.tags+xml"/>
  <Override PartName="/ppt/notesSlides/notesSlide94.xml" ContentType="application/vnd.openxmlformats-officedocument.presentationml.notesSlide+xml"/>
  <Override PartName="/ppt/tags/tag100.xml" ContentType="application/vnd.openxmlformats-officedocument.presentationml.tags+xml"/>
  <Override PartName="/ppt/notesSlides/notesSlide95.xml" ContentType="application/vnd.openxmlformats-officedocument.presentationml.notesSlide+xml"/>
  <Override PartName="/ppt/tags/tag101.xml" ContentType="application/vnd.openxmlformats-officedocument.presentationml.tags+xml"/>
  <Override PartName="/ppt/notesSlides/notesSlide96.xml" ContentType="application/vnd.openxmlformats-officedocument.presentationml.notesSlide+xml"/>
  <Override PartName="/ppt/tags/tag102.xml" ContentType="application/vnd.openxmlformats-officedocument.presentationml.tags+xml"/>
  <Override PartName="/ppt/notesSlides/notesSlide97.xml" ContentType="application/vnd.openxmlformats-officedocument.presentationml.notesSlide+xml"/>
  <Override PartName="/ppt/tags/tag103.xml" ContentType="application/vnd.openxmlformats-officedocument.presentationml.tags+xml"/>
  <Override PartName="/ppt/notesSlides/notesSlide98.xml" ContentType="application/vnd.openxmlformats-officedocument.presentationml.notesSlide+xml"/>
  <Override PartName="/ppt/tags/tag104.xml" ContentType="application/vnd.openxmlformats-officedocument.presentationml.tags+xml"/>
  <Override PartName="/ppt/notesSlides/notesSlide99.xml" ContentType="application/vnd.openxmlformats-officedocument.presentationml.notesSlide+xml"/>
  <Override PartName="/ppt/tags/tag105.xml" ContentType="application/vnd.openxmlformats-officedocument.presentationml.tags+xml"/>
  <Override PartName="/ppt/notesSlides/notesSlide100.xml" ContentType="application/vnd.openxmlformats-officedocument.presentationml.notesSlide+xml"/>
  <Override PartName="/ppt/tags/tag106.xml" ContentType="application/vnd.openxmlformats-officedocument.presentationml.tags+xml"/>
  <Override PartName="/ppt/notesSlides/notesSlide101.xml" ContentType="application/vnd.openxmlformats-officedocument.presentationml.notesSlide+xml"/>
  <Override PartName="/ppt/tags/tag107.xml" ContentType="application/vnd.openxmlformats-officedocument.presentationml.tags+xml"/>
  <Override PartName="/ppt/notesSlides/notesSlide102.xml" ContentType="application/vnd.openxmlformats-officedocument.presentationml.notesSlide+xml"/>
  <Override PartName="/ppt/tags/tag108.xml" ContentType="application/vnd.openxmlformats-officedocument.presentationml.tags+xml"/>
  <Override PartName="/ppt/notesSlides/notesSlide103.xml" ContentType="application/vnd.openxmlformats-officedocument.presentationml.notesSlide+xml"/>
  <Override PartName="/ppt/tags/tag109.xml" ContentType="application/vnd.openxmlformats-officedocument.presentationml.tags+xml"/>
  <Override PartName="/ppt/notesSlides/notesSlide104.xml" ContentType="application/vnd.openxmlformats-officedocument.presentationml.notesSlide+xml"/>
  <Override PartName="/ppt/tags/tag110.xml" ContentType="application/vnd.openxmlformats-officedocument.presentationml.tags+xml"/>
  <Override PartName="/ppt/notesSlides/notesSlide105.xml" ContentType="application/vnd.openxmlformats-officedocument.presentationml.notesSlide+xml"/>
  <Override PartName="/ppt/tags/tag111.xml" ContentType="application/vnd.openxmlformats-officedocument.presentationml.tags+xml"/>
  <Override PartName="/ppt/notesSlides/notesSlide106.xml" ContentType="application/vnd.openxmlformats-officedocument.presentationml.notesSlide+xml"/>
  <Override PartName="/ppt/tags/tag112.xml" ContentType="application/vnd.openxmlformats-officedocument.presentationml.tags+xml"/>
  <Override PartName="/ppt/notesSlides/notesSlide107.xml" ContentType="application/vnd.openxmlformats-officedocument.presentationml.notesSlide+xml"/>
  <Override PartName="/ppt/tags/tag113.xml" ContentType="application/vnd.openxmlformats-officedocument.presentationml.tags+xml"/>
  <Override PartName="/ppt/notesSlides/notesSlide108.xml" ContentType="application/vnd.openxmlformats-officedocument.presentationml.notesSlide+xml"/>
  <Override PartName="/ppt/tags/tag114.xml" ContentType="application/vnd.openxmlformats-officedocument.presentationml.tags+xml"/>
  <Override PartName="/ppt/notesSlides/notesSlide109.xml" ContentType="application/vnd.openxmlformats-officedocument.presentationml.notesSlide+xml"/>
  <Override PartName="/ppt/tags/tag115.xml" ContentType="application/vnd.openxmlformats-officedocument.presentationml.tags+xml"/>
  <Override PartName="/ppt/notesSlides/notesSlide110.xml" ContentType="application/vnd.openxmlformats-officedocument.presentationml.notesSlide+xml"/>
  <Override PartName="/ppt/tags/tag116.xml" ContentType="application/vnd.openxmlformats-officedocument.presentationml.tags+xml"/>
  <Override PartName="/ppt/notesSlides/notesSlide111.xml" ContentType="application/vnd.openxmlformats-officedocument.presentationml.notesSlide+xml"/>
  <Override PartName="/ppt/tags/tag117.xml" ContentType="application/vnd.openxmlformats-officedocument.presentationml.tags+xml"/>
  <Override PartName="/ppt/notesSlides/notesSlide112.xml" ContentType="application/vnd.openxmlformats-officedocument.presentationml.notesSlide+xml"/>
  <Override PartName="/ppt/tags/tag118.xml" ContentType="application/vnd.openxmlformats-officedocument.presentationml.tags+xml"/>
  <Override PartName="/ppt/notesSlides/notesSlide113.xml" ContentType="application/vnd.openxmlformats-officedocument.presentationml.notesSlide+xml"/>
  <Override PartName="/ppt/tags/tag119.xml" ContentType="application/vnd.openxmlformats-officedocument.presentationml.tags+xml"/>
  <Override PartName="/ppt/notesSlides/notesSlide114.xml" ContentType="application/vnd.openxmlformats-officedocument.presentationml.notesSlide+xml"/>
  <Override PartName="/ppt/tags/tag120.xml" ContentType="application/vnd.openxmlformats-officedocument.presentationml.tags+xml"/>
  <Override PartName="/ppt/notesSlides/notesSlide115.xml" ContentType="application/vnd.openxmlformats-officedocument.presentationml.notesSlide+xml"/>
  <Override PartName="/ppt/tags/tag121.xml" ContentType="application/vnd.openxmlformats-officedocument.presentationml.tags+xml"/>
  <Override PartName="/ppt/notesSlides/notesSlide116.xml" ContentType="application/vnd.openxmlformats-officedocument.presentationml.notesSlide+xml"/>
  <Override PartName="/ppt/tags/tag122.xml" ContentType="application/vnd.openxmlformats-officedocument.presentationml.tags+xml"/>
  <Override PartName="/ppt/notesSlides/notesSlide117.xml" ContentType="application/vnd.openxmlformats-officedocument.presentationml.notesSlide+xml"/>
  <Override PartName="/ppt/tags/tag123.xml" ContentType="application/vnd.openxmlformats-officedocument.presentationml.tags+xml"/>
  <Override PartName="/ppt/notesSlides/notesSlide118.xml" ContentType="application/vnd.openxmlformats-officedocument.presentationml.notesSlide+xml"/>
  <Override PartName="/ppt/tags/tag124.xml" ContentType="application/vnd.openxmlformats-officedocument.presentationml.tags+xml"/>
  <Override PartName="/ppt/notesSlides/notesSlide119.xml" ContentType="application/vnd.openxmlformats-officedocument.presentationml.notesSlide+xml"/>
  <Override PartName="/ppt/tags/tag125.xml" ContentType="application/vnd.openxmlformats-officedocument.presentationml.tags+xml"/>
  <Override PartName="/ppt/notesSlides/notesSlide120.xml" ContentType="application/vnd.openxmlformats-officedocument.presentationml.notesSlide+xml"/>
  <Override PartName="/ppt/tags/tag126.xml" ContentType="application/vnd.openxmlformats-officedocument.presentationml.tags+xml"/>
  <Override PartName="/ppt/notesSlides/notesSlide121.xml" ContentType="application/vnd.openxmlformats-officedocument.presentationml.notesSlide+xml"/>
  <Override PartName="/ppt/tags/tag127.xml" ContentType="application/vnd.openxmlformats-officedocument.presentationml.tags+xml"/>
  <Override PartName="/ppt/notesSlides/notesSlide122.xml" ContentType="application/vnd.openxmlformats-officedocument.presentationml.notesSlide+xml"/>
  <Override PartName="/ppt/tags/tag128.xml" ContentType="application/vnd.openxmlformats-officedocument.presentationml.tags+xml"/>
  <Override PartName="/ppt/notesSlides/notesSlide123.xml" ContentType="application/vnd.openxmlformats-officedocument.presentationml.notesSlide+xml"/>
  <Override PartName="/ppt/tags/tag129.xml" ContentType="application/vnd.openxmlformats-officedocument.presentationml.tags+xml"/>
  <Override PartName="/ppt/notesSlides/notesSlide124.xml" ContentType="application/vnd.openxmlformats-officedocument.presentationml.notesSlide+xml"/>
  <Override PartName="/ppt/tags/tag130.xml" ContentType="application/vnd.openxmlformats-officedocument.presentationml.tags+xml"/>
  <Override PartName="/ppt/notesSlides/notesSlide125.xml" ContentType="application/vnd.openxmlformats-officedocument.presentationml.notesSlide+xml"/>
  <Override PartName="/ppt/tags/tag131.xml" ContentType="application/vnd.openxmlformats-officedocument.presentationml.tags+xml"/>
  <Override PartName="/ppt/notesSlides/notesSlide126.xml" ContentType="application/vnd.openxmlformats-officedocument.presentationml.notesSlide+xml"/>
  <Override PartName="/ppt/tags/tag132.xml" ContentType="application/vnd.openxmlformats-officedocument.presentationml.tags+xml"/>
  <Override PartName="/ppt/notesSlides/notesSlide127.xml" ContentType="application/vnd.openxmlformats-officedocument.presentationml.notesSlide+xml"/>
  <Override PartName="/ppt/tags/tag133.xml" ContentType="application/vnd.openxmlformats-officedocument.presentationml.tags+xml"/>
  <Override PartName="/ppt/notesSlides/notesSlide128.xml" ContentType="application/vnd.openxmlformats-officedocument.presentationml.notesSlide+xml"/>
  <Override PartName="/ppt/tags/tag134.xml" ContentType="application/vnd.openxmlformats-officedocument.presentationml.tags+xml"/>
  <Override PartName="/ppt/notesSlides/notesSlide129.xml" ContentType="application/vnd.openxmlformats-officedocument.presentationml.notesSlide+xml"/>
  <Override PartName="/ppt/tags/tag135.xml" ContentType="application/vnd.openxmlformats-officedocument.presentationml.tags+xml"/>
  <Override PartName="/ppt/notesSlides/notesSlide130.xml" ContentType="application/vnd.openxmlformats-officedocument.presentationml.notesSlide+xml"/>
  <Override PartName="/ppt/tags/tag136.xml" ContentType="application/vnd.openxmlformats-officedocument.presentationml.tags+xml"/>
  <Override PartName="/ppt/notesSlides/notesSlide131.xml" ContentType="application/vnd.openxmlformats-officedocument.presentationml.notesSlide+xml"/>
  <Override PartName="/ppt/tags/tag137.xml" ContentType="application/vnd.openxmlformats-officedocument.presentationml.tags+xml"/>
  <Override PartName="/ppt/notesSlides/notesSlide132.xml" ContentType="application/vnd.openxmlformats-officedocument.presentationml.notesSlide+xml"/>
  <Override PartName="/ppt/tags/tag138.xml" ContentType="application/vnd.openxmlformats-officedocument.presentationml.tags+xml"/>
  <Override PartName="/ppt/notesSlides/notesSlide133.xml" ContentType="application/vnd.openxmlformats-officedocument.presentationml.notesSlide+xml"/>
  <Override PartName="/ppt/tags/tag139.xml" ContentType="application/vnd.openxmlformats-officedocument.presentationml.tags+xml"/>
  <Override PartName="/ppt/notesSlides/notesSlide134.xml" ContentType="application/vnd.openxmlformats-officedocument.presentationml.notesSlide+xml"/>
  <Override PartName="/ppt/tags/tag140.xml" ContentType="application/vnd.openxmlformats-officedocument.presentationml.tags+xml"/>
  <Override PartName="/ppt/notesSlides/notesSlide135.xml" ContentType="application/vnd.openxmlformats-officedocument.presentationml.notesSlide+xml"/>
  <Override PartName="/ppt/tags/tag141.xml" ContentType="application/vnd.openxmlformats-officedocument.presentationml.tags+xml"/>
  <Override PartName="/ppt/notesSlides/notesSlide136.xml" ContentType="application/vnd.openxmlformats-officedocument.presentationml.notesSlide+xml"/>
  <Override PartName="/ppt/tags/tag142.xml" ContentType="application/vnd.openxmlformats-officedocument.presentationml.tags+xml"/>
  <Override PartName="/ppt/notesSlides/notesSlide137.xml" ContentType="application/vnd.openxmlformats-officedocument.presentationml.notesSlide+xml"/>
  <Override PartName="/ppt/tags/tag143.xml" ContentType="application/vnd.openxmlformats-officedocument.presentationml.tags+xml"/>
  <Override PartName="/ppt/notesSlides/notesSlide138.xml" ContentType="application/vnd.openxmlformats-officedocument.presentationml.notesSlide+xml"/>
  <Override PartName="/ppt/tags/tag144.xml" ContentType="application/vnd.openxmlformats-officedocument.presentationml.tags+xml"/>
  <Override PartName="/ppt/notesSlides/notesSlide139.xml" ContentType="application/vnd.openxmlformats-officedocument.presentationml.notesSlide+xml"/>
  <Override PartName="/ppt/tags/tag145.xml" ContentType="application/vnd.openxmlformats-officedocument.presentationml.tags+xml"/>
  <Override PartName="/ppt/notesSlides/notesSlide140.xml" ContentType="application/vnd.openxmlformats-officedocument.presentationml.notesSlide+xml"/>
  <Override PartName="/ppt/tags/tag146.xml" ContentType="application/vnd.openxmlformats-officedocument.presentationml.tags+xml"/>
  <Override PartName="/ppt/notesSlides/notesSlide141.xml" ContentType="application/vnd.openxmlformats-officedocument.presentationml.notesSlide+xml"/>
  <Override PartName="/ppt/tags/tag147.xml" ContentType="application/vnd.openxmlformats-officedocument.presentationml.tags+xml"/>
  <Override PartName="/ppt/notesSlides/notesSlide142.xml" ContentType="application/vnd.openxmlformats-officedocument.presentationml.notesSlide+xml"/>
  <Override PartName="/ppt/tags/tag148.xml" ContentType="application/vnd.openxmlformats-officedocument.presentationml.tags+xml"/>
  <Override PartName="/ppt/notesSlides/notesSlide143.xml" ContentType="application/vnd.openxmlformats-officedocument.presentationml.notesSlide+xml"/>
  <Override PartName="/ppt/tags/tag149.xml" ContentType="application/vnd.openxmlformats-officedocument.presentationml.tags+xml"/>
  <Override PartName="/ppt/notesSlides/notesSlide144.xml" ContentType="application/vnd.openxmlformats-officedocument.presentationml.notesSlide+xml"/>
  <Override PartName="/ppt/tags/tag150.xml" ContentType="application/vnd.openxmlformats-officedocument.presentationml.tags+xml"/>
  <Override PartName="/ppt/notesSlides/notesSlide145.xml" ContentType="application/vnd.openxmlformats-officedocument.presentationml.notesSlide+xml"/>
  <Override PartName="/ppt/tags/tag151.xml" ContentType="application/vnd.openxmlformats-officedocument.presentationml.tags+xml"/>
  <Override PartName="/ppt/notesSlides/notesSlide146.xml" ContentType="application/vnd.openxmlformats-officedocument.presentationml.notesSlide+xml"/>
  <Override PartName="/ppt/tags/tag152.xml" ContentType="application/vnd.openxmlformats-officedocument.presentationml.tags+xml"/>
  <Override PartName="/ppt/notesSlides/notesSlide147.xml" ContentType="application/vnd.openxmlformats-officedocument.presentationml.notesSlide+xml"/>
  <Override PartName="/ppt/tags/tag153.xml" ContentType="application/vnd.openxmlformats-officedocument.presentationml.tags+xml"/>
  <Override PartName="/ppt/notesSlides/notesSlide148.xml" ContentType="application/vnd.openxmlformats-officedocument.presentationml.notesSlide+xml"/>
  <Override PartName="/ppt/tags/tag154.xml" ContentType="application/vnd.openxmlformats-officedocument.presentationml.tags+xml"/>
  <Override PartName="/ppt/notesSlides/notesSlide149.xml" ContentType="application/vnd.openxmlformats-officedocument.presentationml.notesSlide+xml"/>
  <Override PartName="/ppt/tags/tag155.xml" ContentType="application/vnd.openxmlformats-officedocument.presentationml.tags+xml"/>
  <Override PartName="/ppt/notesSlides/notesSlide150.xml" ContentType="application/vnd.openxmlformats-officedocument.presentationml.notesSlide+xml"/>
  <Override PartName="/ppt/tags/tag156.xml" ContentType="application/vnd.openxmlformats-officedocument.presentationml.tags+xml"/>
  <Override PartName="/ppt/notesSlides/notesSlide151.xml" ContentType="application/vnd.openxmlformats-officedocument.presentationml.notesSlide+xml"/>
  <Override PartName="/ppt/tags/tag157.xml" ContentType="application/vnd.openxmlformats-officedocument.presentationml.tags+xml"/>
  <Override PartName="/ppt/notesSlides/notesSlide152.xml" ContentType="application/vnd.openxmlformats-officedocument.presentationml.notesSlide+xml"/>
  <Override PartName="/ppt/tags/tag158.xml" ContentType="application/vnd.openxmlformats-officedocument.presentationml.tags+xml"/>
  <Override PartName="/ppt/notesSlides/notesSlide153.xml" ContentType="application/vnd.openxmlformats-officedocument.presentationml.notesSlide+xml"/>
  <Override PartName="/ppt/tags/tag159.xml" ContentType="application/vnd.openxmlformats-officedocument.presentationml.tags+xml"/>
  <Override PartName="/ppt/notesSlides/notesSlide154.xml" ContentType="application/vnd.openxmlformats-officedocument.presentationml.notesSlide+xml"/>
  <Override PartName="/ppt/tags/tag160.xml" ContentType="application/vnd.openxmlformats-officedocument.presentationml.tags+xml"/>
  <Override PartName="/ppt/notesSlides/notesSlide155.xml" ContentType="application/vnd.openxmlformats-officedocument.presentationml.notesSlide+xml"/>
  <Override PartName="/ppt/tags/tag161.xml" ContentType="application/vnd.openxmlformats-officedocument.presentationml.tags+xml"/>
  <Override PartName="/ppt/notesSlides/notesSlide156.xml" ContentType="application/vnd.openxmlformats-officedocument.presentationml.notesSlide+xml"/>
  <Override PartName="/ppt/tags/tag162.xml" ContentType="application/vnd.openxmlformats-officedocument.presentationml.tags+xml"/>
  <Override PartName="/ppt/notesSlides/notesSlide157.xml" ContentType="application/vnd.openxmlformats-officedocument.presentationml.notesSlide+xml"/>
  <Override PartName="/ppt/tags/tag163.xml" ContentType="application/vnd.openxmlformats-officedocument.presentationml.tags+xml"/>
  <Override PartName="/ppt/notesSlides/notesSlide158.xml" ContentType="application/vnd.openxmlformats-officedocument.presentationml.notesSlide+xml"/>
  <Override PartName="/ppt/tags/tag164.xml" ContentType="application/vnd.openxmlformats-officedocument.presentationml.tags+xml"/>
  <Override PartName="/ppt/notesSlides/notesSlide159.xml" ContentType="application/vnd.openxmlformats-officedocument.presentationml.notesSlide+xml"/>
  <Override PartName="/ppt/tags/tag165.xml" ContentType="application/vnd.openxmlformats-officedocument.presentationml.tags+xml"/>
  <Override PartName="/ppt/notesSlides/notesSlide160.xml" ContentType="application/vnd.openxmlformats-officedocument.presentationml.notesSlide+xml"/>
  <Override PartName="/ppt/tags/tag166.xml" ContentType="application/vnd.openxmlformats-officedocument.presentationml.tags+xml"/>
  <Override PartName="/ppt/notesSlides/notesSlide161.xml" ContentType="application/vnd.openxmlformats-officedocument.presentationml.notesSlide+xml"/>
  <Override PartName="/ppt/tags/tag167.xml" ContentType="application/vnd.openxmlformats-officedocument.presentationml.tags+xml"/>
  <Override PartName="/ppt/notesSlides/notesSlide162.xml" ContentType="application/vnd.openxmlformats-officedocument.presentationml.notesSlide+xml"/>
  <Override PartName="/ppt/tags/tag168.xml" ContentType="application/vnd.openxmlformats-officedocument.presentationml.tags+xml"/>
  <Override PartName="/ppt/notesSlides/notesSlide163.xml" ContentType="application/vnd.openxmlformats-officedocument.presentationml.notesSlide+xml"/>
  <Override PartName="/ppt/tags/tag169.xml" ContentType="application/vnd.openxmlformats-officedocument.presentationml.tags+xml"/>
  <Override PartName="/ppt/notesSlides/notesSlide164.xml" ContentType="application/vnd.openxmlformats-officedocument.presentationml.notesSlide+xml"/>
  <Override PartName="/ppt/tags/tag170.xml" ContentType="application/vnd.openxmlformats-officedocument.presentationml.tags+xml"/>
  <Override PartName="/ppt/notesSlides/notesSlide165.xml" ContentType="application/vnd.openxmlformats-officedocument.presentationml.notesSlide+xml"/>
  <Override PartName="/ppt/tags/tag171.xml" ContentType="application/vnd.openxmlformats-officedocument.presentationml.tags+xml"/>
  <Override PartName="/ppt/notesSlides/notesSlide166.xml" ContentType="application/vnd.openxmlformats-officedocument.presentationml.notesSlide+xml"/>
  <Override PartName="/ppt/tags/tag172.xml" ContentType="application/vnd.openxmlformats-officedocument.presentationml.tags+xml"/>
  <Override PartName="/ppt/notesSlides/notesSlide167.xml" ContentType="application/vnd.openxmlformats-officedocument.presentationml.notesSlide+xml"/>
  <Override PartName="/ppt/tags/tag173.xml" ContentType="application/vnd.openxmlformats-officedocument.presentationml.tags+xml"/>
  <Override PartName="/ppt/notesSlides/notesSlide168.xml" ContentType="application/vnd.openxmlformats-officedocument.presentationml.notesSlide+xml"/>
  <Override PartName="/ppt/tags/tag174.xml" ContentType="application/vnd.openxmlformats-officedocument.presentationml.tags+xml"/>
  <Override PartName="/ppt/notesSlides/notesSlide169.xml" ContentType="application/vnd.openxmlformats-officedocument.presentationml.notesSlide+xml"/>
  <Override PartName="/ppt/tags/tag175.xml" ContentType="application/vnd.openxmlformats-officedocument.presentationml.tags+xml"/>
  <Override PartName="/ppt/notesSlides/notesSlide170.xml" ContentType="application/vnd.openxmlformats-officedocument.presentationml.notesSlide+xml"/>
  <Override PartName="/ppt/tags/tag176.xml" ContentType="application/vnd.openxmlformats-officedocument.presentationml.tags+xml"/>
  <Override PartName="/ppt/notesSlides/notesSlide171.xml" ContentType="application/vnd.openxmlformats-officedocument.presentationml.notesSlide+xml"/>
  <Override PartName="/ppt/tags/tag177.xml" ContentType="application/vnd.openxmlformats-officedocument.presentationml.tags+xml"/>
  <Override PartName="/ppt/notesSlides/notesSlide172.xml" ContentType="application/vnd.openxmlformats-officedocument.presentationml.notesSlide+xml"/>
  <Override PartName="/ppt/tags/tag178.xml" ContentType="application/vnd.openxmlformats-officedocument.presentationml.tags+xml"/>
  <Override PartName="/ppt/notesSlides/notesSlide173.xml" ContentType="application/vnd.openxmlformats-officedocument.presentationml.notesSlide+xml"/>
  <Override PartName="/ppt/tags/tag179.xml" ContentType="application/vnd.openxmlformats-officedocument.presentationml.tags+xml"/>
  <Override PartName="/ppt/notesSlides/notesSlide174.xml" ContentType="application/vnd.openxmlformats-officedocument.presentationml.notesSlide+xml"/>
  <Override PartName="/ppt/tags/tag180.xml" ContentType="application/vnd.openxmlformats-officedocument.presentationml.tags+xml"/>
  <Override PartName="/ppt/notesSlides/notesSlide175.xml" ContentType="application/vnd.openxmlformats-officedocument.presentationml.notesSlide+xml"/>
  <Override PartName="/ppt/tags/tag181.xml" ContentType="application/vnd.openxmlformats-officedocument.presentationml.tags+xml"/>
  <Override PartName="/ppt/notesSlides/notesSlide176.xml" ContentType="application/vnd.openxmlformats-officedocument.presentationml.notesSlide+xml"/>
  <Override PartName="/ppt/tags/tag182.xml" ContentType="application/vnd.openxmlformats-officedocument.presentationml.tags+xml"/>
  <Override PartName="/ppt/notesSlides/notesSlide177.xml" ContentType="application/vnd.openxmlformats-officedocument.presentationml.notesSlide+xml"/>
  <Override PartName="/ppt/tags/tag183.xml" ContentType="application/vnd.openxmlformats-officedocument.presentationml.tags+xml"/>
  <Override PartName="/ppt/notesSlides/notesSlide178.xml" ContentType="application/vnd.openxmlformats-officedocument.presentationml.notesSlide+xml"/>
  <Override PartName="/ppt/tags/tag184.xml" ContentType="application/vnd.openxmlformats-officedocument.presentationml.tags+xml"/>
  <Override PartName="/ppt/notesSlides/notesSlide179.xml" ContentType="application/vnd.openxmlformats-officedocument.presentationml.notesSlide+xml"/>
  <Override PartName="/ppt/tags/tag185.xml" ContentType="application/vnd.openxmlformats-officedocument.presentationml.tags+xml"/>
  <Override PartName="/ppt/notesSlides/notesSlide180.xml" ContentType="application/vnd.openxmlformats-officedocument.presentationml.notesSlide+xml"/>
  <Override PartName="/ppt/tags/tag186.xml" ContentType="application/vnd.openxmlformats-officedocument.presentationml.tags+xml"/>
  <Override PartName="/ppt/notesSlides/notesSlide181.xml" ContentType="application/vnd.openxmlformats-officedocument.presentationml.notesSlide+xml"/>
  <Override PartName="/ppt/tags/tag187.xml" ContentType="application/vnd.openxmlformats-officedocument.presentationml.tags+xml"/>
  <Override PartName="/ppt/notesSlides/notesSlide182.xml" ContentType="application/vnd.openxmlformats-officedocument.presentationml.notesSlide+xml"/>
  <Override PartName="/ppt/tags/tag188.xml" ContentType="application/vnd.openxmlformats-officedocument.presentationml.tags+xml"/>
  <Override PartName="/ppt/notesSlides/notesSlide183.xml" ContentType="application/vnd.openxmlformats-officedocument.presentationml.notesSlide+xml"/>
  <Override PartName="/ppt/tags/tag189.xml" ContentType="application/vnd.openxmlformats-officedocument.presentationml.tags+xml"/>
  <Override PartName="/ppt/notesSlides/notesSlide184.xml" ContentType="application/vnd.openxmlformats-officedocument.presentationml.notesSlide+xml"/>
  <Override PartName="/ppt/tags/tag190.xml" ContentType="application/vnd.openxmlformats-officedocument.presentationml.tags+xml"/>
  <Override PartName="/ppt/notesSlides/notesSlide185.xml" ContentType="application/vnd.openxmlformats-officedocument.presentationml.notesSlide+xml"/>
  <Override PartName="/ppt/tags/tag191.xml" ContentType="application/vnd.openxmlformats-officedocument.presentationml.tags+xml"/>
  <Override PartName="/ppt/notesSlides/notesSlide186.xml" ContentType="application/vnd.openxmlformats-officedocument.presentationml.notesSlide+xml"/>
  <Override PartName="/ppt/tags/tag192.xml" ContentType="application/vnd.openxmlformats-officedocument.presentationml.tags+xml"/>
  <Override PartName="/ppt/notesSlides/notesSlide187.xml" ContentType="application/vnd.openxmlformats-officedocument.presentationml.notesSlide+xml"/>
  <Override PartName="/ppt/tags/tag193.xml" ContentType="application/vnd.openxmlformats-officedocument.presentationml.tags+xml"/>
  <Override PartName="/ppt/notesSlides/notesSlide188.xml" ContentType="application/vnd.openxmlformats-officedocument.presentationml.notesSlide+xml"/>
  <Override PartName="/ppt/tags/tag194.xml" ContentType="application/vnd.openxmlformats-officedocument.presentationml.tags+xml"/>
  <Override PartName="/ppt/notesSlides/notesSlide189.xml" ContentType="application/vnd.openxmlformats-officedocument.presentationml.notesSlide+xml"/>
  <Override PartName="/ppt/tags/tag195.xml" ContentType="application/vnd.openxmlformats-officedocument.presentationml.tags+xml"/>
  <Override PartName="/ppt/notesSlides/notesSlide190.xml" ContentType="application/vnd.openxmlformats-officedocument.presentationml.notesSlide+xml"/>
  <Override PartName="/ppt/tags/tag196.xml" ContentType="application/vnd.openxmlformats-officedocument.presentationml.tags+xml"/>
  <Override PartName="/ppt/notesSlides/notesSlide191.xml" ContentType="application/vnd.openxmlformats-officedocument.presentationml.notesSlide+xml"/>
  <Override PartName="/ppt/tags/tag197.xml" ContentType="application/vnd.openxmlformats-officedocument.presentationml.tags+xml"/>
  <Override PartName="/ppt/notesSlides/notesSlide192.xml" ContentType="application/vnd.openxmlformats-officedocument.presentationml.notesSlide+xml"/>
  <Override PartName="/ppt/tags/tag198.xml" ContentType="application/vnd.openxmlformats-officedocument.presentationml.tags+xml"/>
  <Override PartName="/ppt/notesSlides/notesSlide193.xml" ContentType="application/vnd.openxmlformats-officedocument.presentationml.notesSlide+xml"/>
  <Override PartName="/ppt/tags/tag199.xml" ContentType="application/vnd.openxmlformats-officedocument.presentationml.tags+xml"/>
  <Override PartName="/ppt/notesSlides/notesSlide194.xml" ContentType="application/vnd.openxmlformats-officedocument.presentationml.notesSlide+xml"/>
  <Override PartName="/ppt/tags/tag200.xml" ContentType="application/vnd.openxmlformats-officedocument.presentationml.tags+xml"/>
  <Override PartName="/ppt/notesSlides/notesSlide195.xml" ContentType="application/vnd.openxmlformats-officedocument.presentationml.notesSlide+xml"/>
  <Override PartName="/ppt/tags/tag201.xml" ContentType="application/vnd.openxmlformats-officedocument.presentationml.tags+xml"/>
  <Override PartName="/ppt/notesSlides/notesSlide196.xml" ContentType="application/vnd.openxmlformats-officedocument.presentationml.notesSlide+xml"/>
  <Override PartName="/ppt/tags/tag202.xml" ContentType="application/vnd.openxmlformats-officedocument.presentationml.tags+xml"/>
  <Override PartName="/ppt/notesSlides/notesSlide197.xml" ContentType="application/vnd.openxmlformats-officedocument.presentationml.notesSlide+xml"/>
  <Override PartName="/ppt/tags/tag203.xml" ContentType="application/vnd.openxmlformats-officedocument.presentationml.tags+xml"/>
  <Override PartName="/ppt/notesSlides/notesSlide198.xml" ContentType="application/vnd.openxmlformats-officedocument.presentationml.notesSlide+xml"/>
  <Override PartName="/ppt/tags/tag204.xml" ContentType="application/vnd.openxmlformats-officedocument.presentationml.tags+xml"/>
  <Override PartName="/ppt/notesSlides/notesSlide199.xml" ContentType="application/vnd.openxmlformats-officedocument.presentationml.notesSlide+xml"/>
  <Override PartName="/ppt/tags/tag205.xml" ContentType="application/vnd.openxmlformats-officedocument.presentationml.tags+xml"/>
  <Override PartName="/ppt/notesSlides/notesSlide200.xml" ContentType="application/vnd.openxmlformats-officedocument.presentationml.notesSlide+xml"/>
  <Override PartName="/ppt/tags/tag206.xml" ContentType="application/vnd.openxmlformats-officedocument.presentationml.tags+xml"/>
  <Override PartName="/ppt/notesSlides/notesSlide201.xml" ContentType="application/vnd.openxmlformats-officedocument.presentationml.notesSlide+xml"/>
  <Override PartName="/ppt/tags/tag207.xml" ContentType="application/vnd.openxmlformats-officedocument.presentationml.tags+xml"/>
  <Override PartName="/ppt/notesSlides/notesSlide202.xml" ContentType="application/vnd.openxmlformats-officedocument.presentationml.notesSlide+xml"/>
  <Override PartName="/ppt/tags/tag208.xml" ContentType="application/vnd.openxmlformats-officedocument.presentationml.tags+xml"/>
  <Override PartName="/ppt/notesSlides/notesSlide203.xml" ContentType="application/vnd.openxmlformats-officedocument.presentationml.notesSlide+xml"/>
  <Override PartName="/ppt/tags/tag209.xml" ContentType="application/vnd.openxmlformats-officedocument.presentationml.tags+xml"/>
  <Override PartName="/ppt/notesSlides/notesSlide204.xml" ContentType="application/vnd.openxmlformats-officedocument.presentationml.notesSlide+xml"/>
  <Override PartName="/ppt/tags/tag210.xml" ContentType="application/vnd.openxmlformats-officedocument.presentationml.tags+xml"/>
  <Override PartName="/ppt/notesSlides/notesSlide205.xml" ContentType="application/vnd.openxmlformats-officedocument.presentationml.notesSlide+xml"/>
  <Override PartName="/ppt/tags/tag211.xml" ContentType="application/vnd.openxmlformats-officedocument.presentationml.tags+xml"/>
  <Override PartName="/ppt/notesSlides/notesSlide206.xml" ContentType="application/vnd.openxmlformats-officedocument.presentationml.notesSlide+xml"/>
  <Override PartName="/ppt/tags/tag212.xml" ContentType="application/vnd.openxmlformats-officedocument.presentationml.tags+xml"/>
  <Override PartName="/ppt/notesSlides/notesSlide207.xml" ContentType="application/vnd.openxmlformats-officedocument.presentationml.notesSlide+xml"/>
  <Override PartName="/ppt/tags/tag213.xml" ContentType="application/vnd.openxmlformats-officedocument.presentationml.tags+xml"/>
  <Override PartName="/ppt/notesSlides/notesSlide208.xml" ContentType="application/vnd.openxmlformats-officedocument.presentationml.notesSlide+xml"/>
  <Override PartName="/ppt/tags/tag214.xml" ContentType="application/vnd.openxmlformats-officedocument.presentationml.tags+xml"/>
  <Override PartName="/ppt/notesSlides/notesSlide209.xml" ContentType="application/vnd.openxmlformats-officedocument.presentationml.notesSlide+xml"/>
  <Override PartName="/ppt/tags/tag215.xml" ContentType="application/vnd.openxmlformats-officedocument.presentationml.tags+xml"/>
  <Override PartName="/ppt/notesSlides/notesSlide210.xml" ContentType="application/vnd.openxmlformats-officedocument.presentationml.notesSlide+xml"/>
  <Override PartName="/ppt/tags/tag216.xml" ContentType="application/vnd.openxmlformats-officedocument.presentationml.tags+xml"/>
  <Override PartName="/ppt/notesSlides/notesSlide211.xml" ContentType="application/vnd.openxmlformats-officedocument.presentationml.notesSlide+xml"/>
  <Override PartName="/ppt/tags/tag217.xml" ContentType="application/vnd.openxmlformats-officedocument.presentationml.tags+xml"/>
  <Override PartName="/ppt/notesSlides/notesSlide212.xml" ContentType="application/vnd.openxmlformats-officedocument.presentationml.notesSlide+xml"/>
  <Override PartName="/ppt/tags/tag218.xml" ContentType="application/vnd.openxmlformats-officedocument.presentationml.tags+xml"/>
  <Override PartName="/ppt/notesSlides/notesSlide213.xml" ContentType="application/vnd.openxmlformats-officedocument.presentationml.notesSlide+xml"/>
  <Override PartName="/ppt/tags/tag219.xml" ContentType="application/vnd.openxmlformats-officedocument.presentationml.tags+xml"/>
  <Override PartName="/ppt/notesSlides/notesSlide214.xml" ContentType="application/vnd.openxmlformats-officedocument.presentationml.notesSlide+xml"/>
  <Override PartName="/ppt/tags/tag220.xml" ContentType="application/vnd.openxmlformats-officedocument.presentationml.tags+xml"/>
  <Override PartName="/ppt/notesSlides/notesSlide215.xml" ContentType="application/vnd.openxmlformats-officedocument.presentationml.notesSlide+xml"/>
  <Override PartName="/ppt/tags/tag221.xml" ContentType="application/vnd.openxmlformats-officedocument.presentationml.tags+xml"/>
  <Override PartName="/ppt/notesSlides/notesSlide216.xml" ContentType="application/vnd.openxmlformats-officedocument.presentationml.notesSlide+xml"/>
  <Override PartName="/ppt/tags/tag222.xml" ContentType="application/vnd.openxmlformats-officedocument.presentationml.tags+xml"/>
  <Override PartName="/ppt/notesSlides/notesSlide217.xml" ContentType="application/vnd.openxmlformats-officedocument.presentationml.notesSlide+xml"/>
  <Override PartName="/ppt/tags/tag223.xml" ContentType="application/vnd.openxmlformats-officedocument.presentationml.tags+xml"/>
  <Override PartName="/ppt/notesSlides/notesSlide218.xml" ContentType="application/vnd.openxmlformats-officedocument.presentationml.notesSlide+xml"/>
  <Override PartName="/ppt/tags/tag224.xml" ContentType="application/vnd.openxmlformats-officedocument.presentationml.tags+xml"/>
  <Override PartName="/ppt/notesSlides/notesSlide219.xml" ContentType="application/vnd.openxmlformats-officedocument.presentationml.notesSlide+xml"/>
  <Override PartName="/ppt/tags/tag225.xml" ContentType="application/vnd.openxmlformats-officedocument.presentationml.tags+xml"/>
  <Override PartName="/ppt/notesSlides/notesSlide220.xml" ContentType="application/vnd.openxmlformats-officedocument.presentationml.notesSlide+xml"/>
  <Override PartName="/ppt/tags/tag226.xml" ContentType="application/vnd.openxmlformats-officedocument.presentationml.tags+xml"/>
  <Override PartName="/ppt/notesSlides/notesSlide221.xml" ContentType="application/vnd.openxmlformats-officedocument.presentationml.notesSlide+xml"/>
  <Override PartName="/ppt/tags/tag227.xml" ContentType="application/vnd.openxmlformats-officedocument.presentationml.tags+xml"/>
  <Override PartName="/ppt/notesSlides/notesSlide222.xml" ContentType="application/vnd.openxmlformats-officedocument.presentationml.notesSlide+xml"/>
  <Override PartName="/ppt/tags/tag228.xml" ContentType="application/vnd.openxmlformats-officedocument.presentationml.tags+xml"/>
  <Override PartName="/ppt/notesSlides/notesSlide223.xml" ContentType="application/vnd.openxmlformats-officedocument.presentationml.notesSlide+xml"/>
  <Override PartName="/ppt/tags/tag229.xml" ContentType="application/vnd.openxmlformats-officedocument.presentationml.tags+xml"/>
  <Override PartName="/ppt/notesSlides/notesSlide224.xml" ContentType="application/vnd.openxmlformats-officedocument.presentationml.notesSlide+xml"/>
  <Override PartName="/ppt/tags/tag230.xml" ContentType="application/vnd.openxmlformats-officedocument.presentationml.tags+xml"/>
  <Override PartName="/ppt/notesSlides/notesSlide225.xml" ContentType="application/vnd.openxmlformats-officedocument.presentationml.notesSlide+xml"/>
  <Override PartName="/ppt/tags/tag231.xml" ContentType="application/vnd.openxmlformats-officedocument.presentationml.tags+xml"/>
  <Override PartName="/ppt/notesSlides/notesSlide226.xml" ContentType="application/vnd.openxmlformats-officedocument.presentationml.notesSlide+xml"/>
  <Override PartName="/ppt/tags/tag232.xml" ContentType="application/vnd.openxmlformats-officedocument.presentationml.tags+xml"/>
  <Override PartName="/ppt/notesSlides/notesSlide227.xml" ContentType="application/vnd.openxmlformats-officedocument.presentationml.notesSlide+xml"/>
  <Override PartName="/ppt/tags/tag233.xml" ContentType="application/vnd.openxmlformats-officedocument.presentationml.tags+xml"/>
  <Override PartName="/ppt/notesSlides/notesSlide228.xml" ContentType="application/vnd.openxmlformats-officedocument.presentationml.notesSlide+xml"/>
  <Override PartName="/ppt/tags/tag234.xml" ContentType="application/vnd.openxmlformats-officedocument.presentationml.tags+xml"/>
  <Override PartName="/ppt/notesSlides/notesSlide229.xml" ContentType="application/vnd.openxmlformats-officedocument.presentationml.notesSlide+xml"/>
  <Override PartName="/ppt/tags/tag235.xml" ContentType="application/vnd.openxmlformats-officedocument.presentationml.tags+xml"/>
  <Override PartName="/ppt/notesSlides/notesSlide230.xml" ContentType="application/vnd.openxmlformats-officedocument.presentationml.notesSlide+xml"/>
  <Override PartName="/ppt/tags/tag236.xml" ContentType="application/vnd.openxmlformats-officedocument.presentationml.tags+xml"/>
  <Override PartName="/ppt/notesSlides/notesSlide231.xml" ContentType="application/vnd.openxmlformats-officedocument.presentationml.notesSlide+xml"/>
  <Override PartName="/ppt/tags/tag237.xml" ContentType="application/vnd.openxmlformats-officedocument.presentationml.tags+xml"/>
  <Override PartName="/ppt/notesSlides/notesSlide232.xml" ContentType="application/vnd.openxmlformats-officedocument.presentationml.notesSlide+xml"/>
  <Override PartName="/ppt/tags/tag238.xml" ContentType="application/vnd.openxmlformats-officedocument.presentationml.tags+xml"/>
  <Override PartName="/ppt/notesSlides/notesSlide233.xml" ContentType="application/vnd.openxmlformats-officedocument.presentationml.notesSlide+xml"/>
  <Override PartName="/ppt/tags/tag239.xml" ContentType="application/vnd.openxmlformats-officedocument.presentationml.tags+xml"/>
  <Override PartName="/ppt/notesSlides/notesSlide234.xml" ContentType="application/vnd.openxmlformats-officedocument.presentationml.notesSlide+xml"/>
  <Override PartName="/ppt/tags/tag240.xml" ContentType="application/vnd.openxmlformats-officedocument.presentationml.tags+xml"/>
  <Override PartName="/ppt/notesSlides/notesSlide235.xml" ContentType="application/vnd.openxmlformats-officedocument.presentationml.notesSlide+xml"/>
  <Override PartName="/ppt/tags/tag241.xml" ContentType="application/vnd.openxmlformats-officedocument.presentationml.tags+xml"/>
  <Override PartName="/ppt/notesSlides/notesSlide236.xml" ContentType="application/vnd.openxmlformats-officedocument.presentationml.notesSlide+xml"/>
  <Override PartName="/ppt/tags/tag242.xml" ContentType="application/vnd.openxmlformats-officedocument.presentationml.tags+xml"/>
  <Override PartName="/ppt/notesSlides/notesSlide237.xml" ContentType="application/vnd.openxmlformats-officedocument.presentationml.notesSlide+xml"/>
  <Override PartName="/ppt/tags/tag243.xml" ContentType="application/vnd.openxmlformats-officedocument.presentationml.tags+xml"/>
  <Override PartName="/ppt/notesSlides/notesSlide238.xml" ContentType="application/vnd.openxmlformats-officedocument.presentationml.notesSlide+xml"/>
  <Override PartName="/ppt/tags/tag244.xml" ContentType="application/vnd.openxmlformats-officedocument.presentationml.tags+xml"/>
  <Override PartName="/ppt/notesSlides/notesSlide239.xml" ContentType="application/vnd.openxmlformats-officedocument.presentationml.notesSlide+xml"/>
  <Override PartName="/ppt/tags/tag245.xml" ContentType="application/vnd.openxmlformats-officedocument.presentationml.tags+xml"/>
  <Override PartName="/ppt/notesSlides/notesSlide240.xml" ContentType="application/vnd.openxmlformats-officedocument.presentationml.notesSlide+xml"/>
  <Override PartName="/ppt/tags/tag246.xml" ContentType="application/vnd.openxmlformats-officedocument.presentationml.tags+xml"/>
  <Override PartName="/ppt/notesSlides/notesSlide241.xml" ContentType="application/vnd.openxmlformats-officedocument.presentationml.notesSlide+xml"/>
  <Override PartName="/ppt/tags/tag247.xml" ContentType="application/vnd.openxmlformats-officedocument.presentationml.tags+xml"/>
  <Override PartName="/ppt/notesSlides/notesSlide242.xml" ContentType="application/vnd.openxmlformats-officedocument.presentationml.notesSlide+xml"/>
  <Override PartName="/ppt/tags/tag248.xml" ContentType="application/vnd.openxmlformats-officedocument.presentationml.tags+xml"/>
  <Override PartName="/ppt/notesSlides/notesSlide243.xml" ContentType="application/vnd.openxmlformats-officedocument.presentationml.notesSlide+xml"/>
  <Override PartName="/ppt/tags/tag249.xml" ContentType="application/vnd.openxmlformats-officedocument.presentationml.tags+xml"/>
  <Override PartName="/ppt/notesSlides/notesSlide244.xml" ContentType="application/vnd.openxmlformats-officedocument.presentationml.notesSlide+xml"/>
  <Override PartName="/ppt/tags/tag250.xml" ContentType="application/vnd.openxmlformats-officedocument.presentationml.tags+xml"/>
  <Override PartName="/ppt/notesSlides/notesSlide245.xml" ContentType="application/vnd.openxmlformats-officedocument.presentationml.notesSlide+xml"/>
  <Override PartName="/ppt/tags/tag251.xml" ContentType="application/vnd.openxmlformats-officedocument.presentationml.tags+xml"/>
  <Override PartName="/ppt/notesSlides/notesSlide246.xml" ContentType="application/vnd.openxmlformats-officedocument.presentationml.notesSlide+xml"/>
  <Override PartName="/ppt/tags/tag252.xml" ContentType="application/vnd.openxmlformats-officedocument.presentationml.tags+xml"/>
  <Override PartName="/ppt/notesSlides/notesSlide247.xml" ContentType="application/vnd.openxmlformats-officedocument.presentationml.notesSlide+xml"/>
  <Override PartName="/ppt/tags/tag253.xml" ContentType="application/vnd.openxmlformats-officedocument.presentationml.tags+xml"/>
  <Override PartName="/ppt/notesSlides/notesSlide248.xml" ContentType="application/vnd.openxmlformats-officedocument.presentationml.notesSlide+xml"/>
  <Override PartName="/ppt/tags/tag254.xml" ContentType="application/vnd.openxmlformats-officedocument.presentationml.tags+xml"/>
  <Override PartName="/ppt/notesSlides/notesSlide249.xml" ContentType="application/vnd.openxmlformats-officedocument.presentationml.notesSlide+xml"/>
  <Override PartName="/ppt/tags/tag255.xml" ContentType="application/vnd.openxmlformats-officedocument.presentationml.tags+xml"/>
  <Override PartName="/ppt/notesSlides/notesSlide250.xml" ContentType="application/vnd.openxmlformats-officedocument.presentationml.notesSlide+xml"/>
  <Override PartName="/ppt/tags/tag256.xml" ContentType="application/vnd.openxmlformats-officedocument.presentationml.tags+xml"/>
  <Override PartName="/ppt/notesSlides/notesSlide251.xml" ContentType="application/vnd.openxmlformats-officedocument.presentationml.notesSlide+xml"/>
  <Override PartName="/ppt/tags/tag257.xml" ContentType="application/vnd.openxmlformats-officedocument.presentationml.tags+xml"/>
  <Override PartName="/ppt/notesSlides/notesSlide252.xml" ContentType="application/vnd.openxmlformats-officedocument.presentationml.notesSlide+xml"/>
  <Override PartName="/ppt/tags/tag258.xml" ContentType="application/vnd.openxmlformats-officedocument.presentationml.tags+xml"/>
  <Override PartName="/ppt/notesSlides/notesSlide253.xml" ContentType="application/vnd.openxmlformats-officedocument.presentationml.notesSlide+xml"/>
  <Override PartName="/ppt/tags/tag259.xml" ContentType="application/vnd.openxmlformats-officedocument.presentationml.tags+xml"/>
  <Override PartName="/ppt/notesSlides/notesSlide254.xml" ContentType="application/vnd.openxmlformats-officedocument.presentationml.notesSlide+xml"/>
  <Override PartName="/ppt/tags/tag260.xml" ContentType="application/vnd.openxmlformats-officedocument.presentationml.tags+xml"/>
  <Override PartName="/ppt/notesSlides/notesSlide255.xml" ContentType="application/vnd.openxmlformats-officedocument.presentationml.notesSlide+xml"/>
  <Override PartName="/ppt/tags/tag261.xml" ContentType="application/vnd.openxmlformats-officedocument.presentationml.tags+xml"/>
  <Override PartName="/ppt/notesSlides/notesSlide256.xml" ContentType="application/vnd.openxmlformats-officedocument.presentationml.notesSlide+xml"/>
  <Override PartName="/ppt/tags/tag262.xml" ContentType="application/vnd.openxmlformats-officedocument.presentationml.tags+xml"/>
  <Override PartName="/ppt/notesSlides/notesSlide257.xml" ContentType="application/vnd.openxmlformats-officedocument.presentationml.notesSlide+xml"/>
  <Override PartName="/ppt/tags/tag263.xml" ContentType="application/vnd.openxmlformats-officedocument.presentationml.tags+xml"/>
  <Override PartName="/ppt/notesSlides/notesSlide258.xml" ContentType="application/vnd.openxmlformats-officedocument.presentationml.notesSlide+xml"/>
  <Override PartName="/ppt/tags/tag264.xml" ContentType="application/vnd.openxmlformats-officedocument.presentationml.tags+xml"/>
  <Override PartName="/ppt/notesSlides/notesSlide259.xml" ContentType="application/vnd.openxmlformats-officedocument.presentationml.notesSlide+xml"/>
  <Override PartName="/ppt/tags/tag265.xml" ContentType="application/vnd.openxmlformats-officedocument.presentationml.tags+xml"/>
  <Override PartName="/ppt/notesSlides/notesSlide260.xml" ContentType="application/vnd.openxmlformats-officedocument.presentationml.notesSlide+xml"/>
  <Override PartName="/ppt/tags/tag266.xml" ContentType="application/vnd.openxmlformats-officedocument.presentationml.tags+xml"/>
  <Override PartName="/ppt/notesSlides/notesSlide261.xml" ContentType="application/vnd.openxmlformats-officedocument.presentationml.notesSlide+xml"/>
  <Override PartName="/ppt/tags/tag267.xml" ContentType="application/vnd.openxmlformats-officedocument.presentationml.tags+xml"/>
  <Override PartName="/ppt/notesSlides/notesSlide262.xml" ContentType="application/vnd.openxmlformats-officedocument.presentationml.notesSlide+xml"/>
  <Override PartName="/ppt/tags/tag268.xml" ContentType="application/vnd.openxmlformats-officedocument.presentationml.tags+xml"/>
  <Override PartName="/ppt/notesSlides/notesSlide263.xml" ContentType="application/vnd.openxmlformats-officedocument.presentationml.notesSlide+xml"/>
  <Override PartName="/ppt/tags/tag269.xml" ContentType="application/vnd.openxmlformats-officedocument.presentationml.tags+xml"/>
  <Override PartName="/ppt/notesSlides/notesSlide264.xml" ContentType="application/vnd.openxmlformats-officedocument.presentationml.notesSlide+xml"/>
  <Override PartName="/ppt/tags/tag270.xml" ContentType="application/vnd.openxmlformats-officedocument.presentationml.tags+xml"/>
  <Override PartName="/ppt/notesSlides/notesSlide265.xml" ContentType="application/vnd.openxmlformats-officedocument.presentationml.notesSlide+xml"/>
  <Override PartName="/ppt/tags/tag271.xml" ContentType="application/vnd.openxmlformats-officedocument.presentationml.tags+xml"/>
  <Override PartName="/ppt/notesSlides/notesSlide266.xml" ContentType="application/vnd.openxmlformats-officedocument.presentationml.notesSlide+xml"/>
  <Override PartName="/ppt/tags/tag272.xml" ContentType="application/vnd.openxmlformats-officedocument.presentationml.tags+xml"/>
  <Override PartName="/ppt/notesSlides/notesSlide267.xml" ContentType="application/vnd.openxmlformats-officedocument.presentationml.notesSlide+xml"/>
  <Override PartName="/ppt/tags/tag273.xml" ContentType="application/vnd.openxmlformats-officedocument.presentationml.tags+xml"/>
  <Override PartName="/ppt/notesSlides/notesSlide268.xml" ContentType="application/vnd.openxmlformats-officedocument.presentationml.notesSlide+xml"/>
  <Override PartName="/ppt/tags/tag274.xml" ContentType="application/vnd.openxmlformats-officedocument.presentationml.tags+xml"/>
  <Override PartName="/ppt/notesSlides/notesSlide269.xml" ContentType="application/vnd.openxmlformats-officedocument.presentationml.notesSlide+xml"/>
  <Override PartName="/ppt/tags/tag275.xml" ContentType="application/vnd.openxmlformats-officedocument.presentationml.tags+xml"/>
  <Override PartName="/ppt/notesSlides/notesSlide270.xml" ContentType="application/vnd.openxmlformats-officedocument.presentationml.notesSlide+xml"/>
  <Override PartName="/ppt/tags/tag276.xml" ContentType="application/vnd.openxmlformats-officedocument.presentationml.tags+xml"/>
  <Override PartName="/ppt/notesSlides/notesSlide271.xml" ContentType="application/vnd.openxmlformats-officedocument.presentationml.notesSlide+xml"/>
  <Override PartName="/ppt/tags/tag277.xml" ContentType="application/vnd.openxmlformats-officedocument.presentationml.tags+xml"/>
  <Override PartName="/ppt/notesSlides/notesSlide272.xml" ContentType="application/vnd.openxmlformats-officedocument.presentationml.notesSlide+xml"/>
  <Override PartName="/ppt/tags/tag278.xml" ContentType="application/vnd.openxmlformats-officedocument.presentationml.tags+xml"/>
  <Override PartName="/ppt/notesSlides/notesSlide273.xml" ContentType="application/vnd.openxmlformats-officedocument.presentationml.notesSlide+xml"/>
  <Override PartName="/ppt/tags/tag279.xml" ContentType="application/vnd.openxmlformats-officedocument.presentationml.tags+xml"/>
  <Override PartName="/ppt/notesSlides/notesSlide274.xml" ContentType="application/vnd.openxmlformats-officedocument.presentationml.notesSlide+xml"/>
  <Override PartName="/ppt/tags/tag280.xml" ContentType="application/vnd.openxmlformats-officedocument.presentationml.tags+xml"/>
  <Override PartName="/ppt/notesSlides/notesSlide275.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notesSlides/notesSlide276.xml" ContentType="application/vnd.openxmlformats-officedocument.presentationml.notesSlide+xml"/>
  <Override PartName="/ppt/tags/tag283.xml" ContentType="application/vnd.openxmlformats-officedocument.presentationml.tags+xml"/>
  <Override PartName="/ppt/notesSlides/notesSlide277.xml" ContentType="application/vnd.openxmlformats-officedocument.presentationml.notesSlide+xml"/>
  <Override PartName="/ppt/tags/tag284.xml" ContentType="application/vnd.openxmlformats-officedocument.presentationml.tags+xml"/>
  <Override PartName="/ppt/notesSlides/notesSlide278.xml" ContentType="application/vnd.openxmlformats-officedocument.presentationml.notesSlide+xml"/>
  <Override PartName="/ppt/tags/tag285.xml" ContentType="application/vnd.openxmlformats-officedocument.presentationml.tags+xml"/>
  <Override PartName="/ppt/notesSlides/notesSlide279.xml" ContentType="application/vnd.openxmlformats-officedocument.presentationml.notesSlide+xml"/>
  <Override PartName="/ppt/tags/tag286.xml" ContentType="application/vnd.openxmlformats-officedocument.presentationml.tags+xml"/>
  <Override PartName="/ppt/notesSlides/notesSlide280.xml" ContentType="application/vnd.openxmlformats-officedocument.presentationml.notesSlide+xml"/>
  <Override PartName="/ppt/tags/tag287.xml" ContentType="application/vnd.openxmlformats-officedocument.presentationml.tags+xml"/>
  <Override PartName="/ppt/notesSlides/notesSlide281.xml" ContentType="application/vnd.openxmlformats-officedocument.presentationml.notesSlide+xml"/>
  <Override PartName="/ppt/tags/tag288.xml" ContentType="application/vnd.openxmlformats-officedocument.presentationml.tags+xml"/>
  <Override PartName="/ppt/notesSlides/notesSlide282.xml" ContentType="application/vnd.openxmlformats-officedocument.presentationml.notesSlide+xml"/>
  <Override PartName="/ppt/tags/tag289.xml" ContentType="application/vnd.openxmlformats-officedocument.presentationml.tags+xml"/>
  <Override PartName="/ppt/notesSlides/notesSlide283.xml" ContentType="application/vnd.openxmlformats-officedocument.presentationml.notesSlide+xml"/>
  <Override PartName="/ppt/tags/tag290.xml" ContentType="application/vnd.openxmlformats-officedocument.presentationml.tags+xml"/>
  <Override PartName="/ppt/notesSlides/notesSlide284.xml" ContentType="application/vnd.openxmlformats-officedocument.presentationml.notesSlide+xml"/>
  <Override PartName="/ppt/tags/tag291.xml" ContentType="application/vnd.openxmlformats-officedocument.presentationml.tags+xml"/>
  <Override PartName="/ppt/notesSlides/notesSlide285.xml" ContentType="application/vnd.openxmlformats-officedocument.presentationml.notesSlide+xml"/>
  <Override PartName="/ppt/tags/tag292.xml" ContentType="application/vnd.openxmlformats-officedocument.presentationml.tags+xml"/>
  <Override PartName="/ppt/notesSlides/notesSlide286.xml" ContentType="application/vnd.openxmlformats-officedocument.presentationml.notesSlide+xml"/>
  <Override PartName="/ppt/tags/tag293.xml" ContentType="application/vnd.openxmlformats-officedocument.presentationml.tags+xml"/>
  <Override PartName="/ppt/notesSlides/notesSlide287.xml" ContentType="application/vnd.openxmlformats-officedocument.presentationml.notesSlide+xml"/>
  <Override PartName="/ppt/tags/tag294.xml" ContentType="application/vnd.openxmlformats-officedocument.presentationml.tags+xml"/>
  <Override PartName="/ppt/notesSlides/notesSlide288.xml" ContentType="application/vnd.openxmlformats-officedocument.presentationml.notesSlide+xml"/>
  <Override PartName="/ppt/tags/tag295.xml" ContentType="application/vnd.openxmlformats-officedocument.presentationml.tags+xml"/>
  <Override PartName="/ppt/notesSlides/notesSlide289.xml" ContentType="application/vnd.openxmlformats-officedocument.presentationml.notesSlide+xml"/>
  <Override PartName="/ppt/tags/tag296.xml" ContentType="application/vnd.openxmlformats-officedocument.presentationml.tags+xml"/>
  <Override PartName="/ppt/notesSlides/notesSlide290.xml" ContentType="application/vnd.openxmlformats-officedocument.presentationml.notesSlide+xml"/>
  <Override PartName="/ppt/tags/tag297.xml" ContentType="application/vnd.openxmlformats-officedocument.presentationml.tags+xml"/>
  <Override PartName="/ppt/notesSlides/notesSlide291.xml" ContentType="application/vnd.openxmlformats-officedocument.presentationml.notesSlide+xml"/>
  <Override PartName="/ppt/tags/tag298.xml" ContentType="application/vnd.openxmlformats-officedocument.presentationml.tags+xml"/>
  <Override PartName="/ppt/notesSlides/notesSlide292.xml" ContentType="application/vnd.openxmlformats-officedocument.presentationml.notesSlide+xml"/>
  <Override PartName="/ppt/tags/tag299.xml" ContentType="application/vnd.openxmlformats-officedocument.presentationml.tags+xml"/>
  <Override PartName="/ppt/notesSlides/notesSlide293.xml" ContentType="application/vnd.openxmlformats-officedocument.presentationml.notesSlide+xml"/>
  <Override PartName="/ppt/tags/tag300.xml" ContentType="application/vnd.openxmlformats-officedocument.presentationml.tags+xml"/>
  <Override PartName="/ppt/notesSlides/notesSlide294.xml" ContentType="application/vnd.openxmlformats-officedocument.presentationml.notesSlide+xml"/>
  <Override PartName="/ppt/tags/tag301.xml" ContentType="application/vnd.openxmlformats-officedocument.presentationml.tags+xml"/>
  <Override PartName="/ppt/notesSlides/notesSlide295.xml" ContentType="application/vnd.openxmlformats-officedocument.presentationml.notesSlide+xml"/>
  <Override PartName="/ppt/tags/tag302.xml" ContentType="application/vnd.openxmlformats-officedocument.presentationml.tags+xml"/>
  <Override PartName="/ppt/notesSlides/notesSlide296.xml" ContentType="application/vnd.openxmlformats-officedocument.presentationml.notesSlide+xml"/>
  <Override PartName="/ppt/tags/tag303.xml" ContentType="application/vnd.openxmlformats-officedocument.presentationml.tags+xml"/>
  <Override PartName="/ppt/notesSlides/notesSlide297.xml" ContentType="application/vnd.openxmlformats-officedocument.presentationml.notesSlide+xml"/>
  <Override PartName="/ppt/tags/tag304.xml" ContentType="application/vnd.openxmlformats-officedocument.presentationml.tags+xml"/>
  <Override PartName="/ppt/notesSlides/notesSlide298.xml" ContentType="application/vnd.openxmlformats-officedocument.presentationml.notesSlide+xml"/>
  <Override PartName="/ppt/tags/tag305.xml" ContentType="application/vnd.openxmlformats-officedocument.presentationml.tags+xml"/>
  <Override PartName="/ppt/notesSlides/notesSlide299.xml" ContentType="application/vnd.openxmlformats-officedocument.presentationml.notesSlide+xml"/>
  <Override PartName="/ppt/tags/tag306.xml" ContentType="application/vnd.openxmlformats-officedocument.presentationml.tags+xml"/>
  <Override PartName="/ppt/notesSlides/notesSlide300.xml" ContentType="application/vnd.openxmlformats-officedocument.presentationml.notesSlide+xml"/>
  <Override PartName="/ppt/tags/tag307.xml" ContentType="application/vnd.openxmlformats-officedocument.presentationml.tags+xml"/>
  <Override PartName="/ppt/notesSlides/notesSlide301.xml" ContentType="application/vnd.openxmlformats-officedocument.presentationml.notesSlide+xml"/>
  <Override PartName="/ppt/tags/tag308.xml" ContentType="application/vnd.openxmlformats-officedocument.presentationml.tags+xml"/>
  <Override PartName="/ppt/notesSlides/notesSlide302.xml" ContentType="application/vnd.openxmlformats-officedocument.presentationml.notesSlide+xml"/>
  <Override PartName="/ppt/tags/tag309.xml" ContentType="application/vnd.openxmlformats-officedocument.presentationml.tags+xml"/>
  <Override PartName="/ppt/notesSlides/notesSlide303.xml" ContentType="application/vnd.openxmlformats-officedocument.presentationml.notesSlide+xml"/>
  <Override PartName="/ppt/tags/tag310.xml" ContentType="application/vnd.openxmlformats-officedocument.presentationml.tags+xml"/>
  <Override PartName="/ppt/notesSlides/notesSlide304.xml" ContentType="application/vnd.openxmlformats-officedocument.presentationml.notesSlide+xml"/>
  <Override PartName="/ppt/tags/tag311.xml" ContentType="application/vnd.openxmlformats-officedocument.presentationml.tags+xml"/>
  <Override PartName="/ppt/notesSlides/notesSlide305.xml" ContentType="application/vnd.openxmlformats-officedocument.presentationml.notesSlide+xml"/>
  <Override PartName="/ppt/tags/tag312.xml" ContentType="application/vnd.openxmlformats-officedocument.presentationml.tags+xml"/>
  <Override PartName="/ppt/notesSlides/notesSlide306.xml" ContentType="application/vnd.openxmlformats-officedocument.presentationml.notesSlide+xml"/>
  <Override PartName="/ppt/tags/tag313.xml" ContentType="application/vnd.openxmlformats-officedocument.presentationml.tags+xml"/>
  <Override PartName="/ppt/notesSlides/notesSlide307.xml" ContentType="application/vnd.openxmlformats-officedocument.presentationml.notesSlide+xml"/>
  <Override PartName="/ppt/tags/tag314.xml" ContentType="application/vnd.openxmlformats-officedocument.presentationml.tags+xml"/>
  <Override PartName="/ppt/notesSlides/notesSlide308.xml" ContentType="application/vnd.openxmlformats-officedocument.presentationml.notesSlide+xml"/>
  <Override PartName="/ppt/tags/tag315.xml" ContentType="application/vnd.openxmlformats-officedocument.presentationml.tags+xml"/>
  <Override PartName="/ppt/notesSlides/notesSlide309.xml" ContentType="application/vnd.openxmlformats-officedocument.presentationml.notesSlide+xml"/>
  <Override PartName="/ppt/tags/tag316.xml" ContentType="application/vnd.openxmlformats-officedocument.presentationml.tags+xml"/>
  <Override PartName="/ppt/notesSlides/notesSlide310.xml" ContentType="application/vnd.openxmlformats-officedocument.presentationml.notesSlide+xml"/>
  <Override PartName="/ppt/tags/tag317.xml" ContentType="application/vnd.openxmlformats-officedocument.presentationml.tags+xml"/>
  <Override PartName="/ppt/notesSlides/notesSlide311.xml" ContentType="application/vnd.openxmlformats-officedocument.presentationml.notesSlide+xml"/>
  <Override PartName="/ppt/tags/tag318.xml" ContentType="application/vnd.openxmlformats-officedocument.presentationml.tags+xml"/>
  <Override PartName="/ppt/notesSlides/notesSlide312.xml" ContentType="application/vnd.openxmlformats-officedocument.presentationml.notesSlide+xml"/>
  <Override PartName="/ppt/tags/tag319.xml" ContentType="application/vnd.openxmlformats-officedocument.presentationml.tags+xml"/>
  <Override PartName="/ppt/notesSlides/notesSlide313.xml" ContentType="application/vnd.openxmlformats-officedocument.presentationml.notesSlide+xml"/>
  <Override PartName="/ppt/tags/tag320.xml" ContentType="application/vnd.openxmlformats-officedocument.presentationml.tags+xml"/>
  <Override PartName="/ppt/notesSlides/notesSlide314.xml" ContentType="application/vnd.openxmlformats-officedocument.presentationml.notesSlide+xml"/>
  <Override PartName="/ppt/tags/tag321.xml" ContentType="application/vnd.openxmlformats-officedocument.presentationml.tags+xml"/>
  <Override PartName="/ppt/notesSlides/notesSlide315.xml" ContentType="application/vnd.openxmlformats-officedocument.presentationml.notesSlide+xml"/>
  <Override PartName="/ppt/tags/tag322.xml" ContentType="application/vnd.openxmlformats-officedocument.presentationml.tags+xml"/>
  <Override PartName="/ppt/notesSlides/notesSlide316.xml" ContentType="application/vnd.openxmlformats-officedocument.presentationml.notesSlide+xml"/>
  <Override PartName="/ppt/tags/tag323.xml" ContentType="application/vnd.openxmlformats-officedocument.presentationml.tags+xml"/>
  <Override PartName="/ppt/notesSlides/notesSlide317.xml" ContentType="application/vnd.openxmlformats-officedocument.presentationml.notesSlide+xml"/>
  <Override PartName="/ppt/tags/tag324.xml" ContentType="application/vnd.openxmlformats-officedocument.presentationml.tags+xml"/>
  <Override PartName="/ppt/tags/tag325.xml" ContentType="application/vnd.openxmlformats-officedocument.presentationml.tags+xml"/>
  <Override PartName="/ppt/notesSlides/notesSlide318.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notesSlides/notesSlide319.xml" ContentType="application/vnd.openxmlformats-officedocument.presentationml.notesSlide+xml"/>
  <Override PartName="/ppt/tags/tag328.xml" ContentType="application/vnd.openxmlformats-officedocument.presentationml.tags+xml"/>
  <Override PartName="/ppt/notesSlides/notesSlide320.xml" ContentType="application/vnd.openxmlformats-officedocument.presentationml.notesSlide+xml"/>
  <Override PartName="/ppt/tags/tag329.xml" ContentType="application/vnd.openxmlformats-officedocument.presentationml.tags+xml"/>
  <Override PartName="/ppt/notesSlides/notesSlide321.xml" ContentType="application/vnd.openxmlformats-officedocument.presentationml.notesSlide+xml"/>
  <Override PartName="/ppt/tags/tag330.xml" ContentType="application/vnd.openxmlformats-officedocument.presentationml.tags+xml"/>
  <Override PartName="/ppt/notesSlides/notesSlide322.xml" ContentType="application/vnd.openxmlformats-officedocument.presentationml.notesSlide+xml"/>
  <Override PartName="/ppt/tags/tag331.xml" ContentType="application/vnd.openxmlformats-officedocument.presentationml.tags+xml"/>
  <Override PartName="/ppt/notesSlides/notesSlide323.xml" ContentType="application/vnd.openxmlformats-officedocument.presentationml.notesSlide+xml"/>
  <Override PartName="/ppt/tags/tag332.xml" ContentType="application/vnd.openxmlformats-officedocument.presentationml.tags+xml"/>
  <Override PartName="/ppt/notesSlides/notesSlide324.xml" ContentType="application/vnd.openxmlformats-officedocument.presentationml.notesSlide+xml"/>
  <Override PartName="/ppt/tags/tag333.xml" ContentType="application/vnd.openxmlformats-officedocument.presentationml.tags+xml"/>
  <Override PartName="/ppt/notesSlides/notesSlide325.xml" ContentType="application/vnd.openxmlformats-officedocument.presentationml.notesSlide+xml"/>
  <Override PartName="/ppt/tags/tag334.xml" ContentType="application/vnd.openxmlformats-officedocument.presentationml.tags+xml"/>
  <Override PartName="/ppt/notesSlides/notesSlide326.xml" ContentType="application/vnd.openxmlformats-officedocument.presentationml.notesSlide+xml"/>
  <Override PartName="/ppt/tags/tag335.xml" ContentType="application/vnd.openxmlformats-officedocument.presentationml.tags+xml"/>
  <Override PartName="/ppt/notesSlides/notesSlide327.xml" ContentType="application/vnd.openxmlformats-officedocument.presentationml.notesSlide+xml"/>
  <Override PartName="/ppt/tags/tag336.xml" ContentType="application/vnd.openxmlformats-officedocument.presentationml.tags+xml"/>
  <Override PartName="/ppt/notesSlides/notesSlide328.xml" ContentType="application/vnd.openxmlformats-officedocument.presentationml.notesSlide+xml"/>
  <Override PartName="/ppt/tags/tag3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1" r:id="rId2"/>
    <p:sldMasterId id="2147483857" r:id="rId3"/>
  </p:sldMasterIdLst>
  <p:notesMasterIdLst>
    <p:notesMasterId r:id="rId337"/>
  </p:notesMasterIdLst>
  <p:handoutMasterIdLst>
    <p:handoutMasterId r:id="rId338"/>
  </p:handoutMasterIdLst>
  <p:sldIdLst>
    <p:sldId id="256" r:id="rId4"/>
    <p:sldId id="257" r:id="rId5"/>
    <p:sldId id="258" r:id="rId6"/>
    <p:sldId id="259" r:id="rId7"/>
    <p:sldId id="260" r:id="rId8"/>
    <p:sldId id="402" r:id="rId9"/>
    <p:sldId id="262" r:id="rId10"/>
    <p:sldId id="263" r:id="rId11"/>
    <p:sldId id="264" r:id="rId12"/>
    <p:sldId id="548" r:id="rId13"/>
    <p:sldId id="549" r:id="rId14"/>
    <p:sldId id="428" r:id="rId15"/>
    <p:sldId id="550" r:id="rId16"/>
    <p:sldId id="400" r:id="rId17"/>
    <p:sldId id="401" r:id="rId18"/>
    <p:sldId id="415" r:id="rId19"/>
    <p:sldId id="544" r:id="rId20"/>
    <p:sldId id="429" r:id="rId21"/>
    <p:sldId id="551" r:id="rId22"/>
    <p:sldId id="404" r:id="rId23"/>
    <p:sldId id="405" r:id="rId24"/>
    <p:sldId id="552" r:id="rId25"/>
    <p:sldId id="406" r:id="rId26"/>
    <p:sldId id="265" r:id="rId27"/>
    <p:sldId id="553" r:id="rId28"/>
    <p:sldId id="439" r:id="rId29"/>
    <p:sldId id="554" r:id="rId30"/>
    <p:sldId id="424" r:id="rId31"/>
    <p:sldId id="425" r:id="rId32"/>
    <p:sldId id="426" r:id="rId33"/>
    <p:sldId id="267" r:id="rId34"/>
    <p:sldId id="555" r:id="rId35"/>
    <p:sldId id="427" r:id="rId36"/>
    <p:sldId id="556" r:id="rId37"/>
    <p:sldId id="268" r:id="rId38"/>
    <p:sldId id="423" r:id="rId39"/>
    <p:sldId id="469" r:id="rId40"/>
    <p:sldId id="271" r:id="rId41"/>
    <p:sldId id="557" r:id="rId42"/>
    <p:sldId id="440" r:id="rId43"/>
    <p:sldId id="412" r:id="rId44"/>
    <p:sldId id="414" r:id="rId45"/>
    <p:sldId id="270" r:id="rId46"/>
    <p:sldId id="430" r:id="rId47"/>
    <p:sldId id="272" r:id="rId48"/>
    <p:sldId id="433" r:id="rId49"/>
    <p:sldId id="471" r:id="rId50"/>
    <p:sldId id="545" r:id="rId51"/>
    <p:sldId id="444" r:id="rId52"/>
    <p:sldId id="445" r:id="rId53"/>
    <p:sldId id="446" r:id="rId54"/>
    <p:sldId id="447" r:id="rId55"/>
    <p:sldId id="448" r:id="rId56"/>
    <p:sldId id="449" r:id="rId57"/>
    <p:sldId id="450" r:id="rId58"/>
    <p:sldId id="451" r:id="rId59"/>
    <p:sldId id="452" r:id="rId60"/>
    <p:sldId id="453" r:id="rId61"/>
    <p:sldId id="454" r:id="rId62"/>
    <p:sldId id="546" r:id="rId63"/>
    <p:sldId id="455" r:id="rId64"/>
    <p:sldId id="456" r:id="rId65"/>
    <p:sldId id="457" r:id="rId66"/>
    <p:sldId id="458" r:id="rId67"/>
    <p:sldId id="459" r:id="rId68"/>
    <p:sldId id="470" r:id="rId69"/>
    <p:sldId id="547" r:id="rId70"/>
    <p:sldId id="460" r:id="rId71"/>
    <p:sldId id="461" r:id="rId72"/>
    <p:sldId id="462" r:id="rId73"/>
    <p:sldId id="463" r:id="rId74"/>
    <p:sldId id="464" r:id="rId75"/>
    <p:sldId id="465" r:id="rId76"/>
    <p:sldId id="466" r:id="rId77"/>
    <p:sldId id="467" r:id="rId78"/>
    <p:sldId id="468" r:id="rId79"/>
    <p:sldId id="472" r:id="rId80"/>
    <p:sldId id="473" r:id="rId81"/>
    <p:sldId id="474" r:id="rId82"/>
    <p:sldId id="477" r:id="rId83"/>
    <p:sldId id="475" r:id="rId84"/>
    <p:sldId id="476" r:id="rId85"/>
    <p:sldId id="482" r:id="rId86"/>
    <p:sldId id="486" r:id="rId87"/>
    <p:sldId id="478" r:id="rId88"/>
    <p:sldId id="479" r:id="rId89"/>
    <p:sldId id="480" r:id="rId90"/>
    <p:sldId id="481" r:id="rId91"/>
    <p:sldId id="483" r:id="rId92"/>
    <p:sldId id="273" r:id="rId93"/>
    <p:sldId id="496" r:id="rId94"/>
    <p:sldId id="497" r:id="rId95"/>
    <p:sldId id="558" r:id="rId96"/>
    <p:sldId id="431" r:id="rId97"/>
    <p:sldId id="434" r:id="rId98"/>
    <p:sldId id="435" r:id="rId99"/>
    <p:sldId id="436" r:id="rId100"/>
    <p:sldId id="437" r:id="rId101"/>
    <p:sldId id="438" r:id="rId102"/>
    <p:sldId id="432" r:id="rId103"/>
    <p:sldId id="418" r:id="rId104"/>
    <p:sldId id="441" r:id="rId105"/>
    <p:sldId id="442" r:id="rId106"/>
    <p:sldId id="443" r:id="rId107"/>
    <p:sldId id="413" r:id="rId108"/>
    <p:sldId id="275" r:id="rId109"/>
    <p:sldId id="487" r:id="rId110"/>
    <p:sldId id="488" r:id="rId111"/>
    <p:sldId id="489" r:id="rId112"/>
    <p:sldId id="559" r:id="rId113"/>
    <p:sldId id="560" r:id="rId114"/>
    <p:sldId id="484" r:id="rId115"/>
    <p:sldId id="485" r:id="rId116"/>
    <p:sldId id="490" r:id="rId117"/>
    <p:sldId id="491" r:id="rId118"/>
    <p:sldId id="498" r:id="rId119"/>
    <p:sldId id="492" r:id="rId120"/>
    <p:sldId id="493" r:id="rId121"/>
    <p:sldId id="494" r:id="rId122"/>
    <p:sldId id="495" r:id="rId123"/>
    <p:sldId id="499" r:id="rId124"/>
    <p:sldId id="508" r:id="rId125"/>
    <p:sldId id="501" r:id="rId126"/>
    <p:sldId id="500" r:id="rId127"/>
    <p:sldId id="502" r:id="rId128"/>
    <p:sldId id="503" r:id="rId129"/>
    <p:sldId id="504" r:id="rId130"/>
    <p:sldId id="509" r:id="rId131"/>
    <p:sldId id="506" r:id="rId132"/>
    <p:sldId id="505" r:id="rId133"/>
    <p:sldId id="507" r:id="rId134"/>
    <p:sldId id="510" r:id="rId135"/>
    <p:sldId id="511" r:id="rId136"/>
    <p:sldId id="512" r:id="rId137"/>
    <p:sldId id="513" r:id="rId138"/>
    <p:sldId id="515" r:id="rId139"/>
    <p:sldId id="514" r:id="rId140"/>
    <p:sldId id="516" r:id="rId141"/>
    <p:sldId id="517" r:id="rId142"/>
    <p:sldId id="518" r:id="rId143"/>
    <p:sldId id="519" r:id="rId144"/>
    <p:sldId id="520" r:id="rId145"/>
    <p:sldId id="521" r:id="rId146"/>
    <p:sldId id="522" r:id="rId147"/>
    <p:sldId id="523" r:id="rId148"/>
    <p:sldId id="524" r:id="rId149"/>
    <p:sldId id="525" r:id="rId150"/>
    <p:sldId id="526" r:id="rId151"/>
    <p:sldId id="527" r:id="rId152"/>
    <p:sldId id="528" r:id="rId153"/>
    <p:sldId id="529" r:id="rId154"/>
    <p:sldId id="530" r:id="rId155"/>
    <p:sldId id="531" r:id="rId156"/>
    <p:sldId id="532" r:id="rId157"/>
    <p:sldId id="533" r:id="rId158"/>
    <p:sldId id="534" r:id="rId159"/>
    <p:sldId id="536" r:id="rId160"/>
    <p:sldId id="535" r:id="rId161"/>
    <p:sldId id="537" r:id="rId162"/>
    <p:sldId id="538" r:id="rId163"/>
    <p:sldId id="539" r:id="rId164"/>
    <p:sldId id="540" r:id="rId165"/>
    <p:sldId id="541" r:id="rId166"/>
    <p:sldId id="542" r:id="rId167"/>
    <p:sldId id="561" r:id="rId168"/>
    <p:sldId id="562" r:id="rId169"/>
    <p:sldId id="563" r:id="rId170"/>
    <p:sldId id="564" r:id="rId171"/>
    <p:sldId id="294" r:id="rId172"/>
    <p:sldId id="295" r:id="rId173"/>
    <p:sldId id="297" r:id="rId174"/>
    <p:sldId id="298" r:id="rId175"/>
    <p:sldId id="565" r:id="rId176"/>
    <p:sldId id="261" r:id="rId177"/>
    <p:sldId id="566" r:id="rId178"/>
    <p:sldId id="328" r:id="rId179"/>
    <p:sldId id="567" r:id="rId180"/>
    <p:sldId id="568" r:id="rId181"/>
    <p:sldId id="300" r:id="rId182"/>
    <p:sldId id="319" r:id="rId183"/>
    <p:sldId id="320" r:id="rId184"/>
    <p:sldId id="329" r:id="rId185"/>
    <p:sldId id="569" r:id="rId186"/>
    <p:sldId id="266" r:id="rId187"/>
    <p:sldId id="325" r:id="rId188"/>
    <p:sldId id="326" r:id="rId189"/>
    <p:sldId id="269" r:id="rId190"/>
    <p:sldId id="570" r:id="rId191"/>
    <p:sldId id="571" r:id="rId192"/>
    <p:sldId id="324" r:id="rId193"/>
    <p:sldId id="330" r:id="rId194"/>
    <p:sldId id="572" r:id="rId195"/>
    <p:sldId id="573" r:id="rId196"/>
    <p:sldId id="274" r:id="rId197"/>
    <p:sldId id="327" r:id="rId198"/>
    <p:sldId id="303" r:id="rId199"/>
    <p:sldId id="305" r:id="rId200"/>
    <p:sldId id="308" r:id="rId201"/>
    <p:sldId id="331" r:id="rId202"/>
    <p:sldId id="307" r:id="rId203"/>
    <p:sldId id="309" r:id="rId204"/>
    <p:sldId id="310" r:id="rId205"/>
    <p:sldId id="311" r:id="rId206"/>
    <p:sldId id="276" r:id="rId207"/>
    <p:sldId id="312" r:id="rId208"/>
    <p:sldId id="277" r:id="rId209"/>
    <p:sldId id="313" r:id="rId210"/>
    <p:sldId id="314" r:id="rId211"/>
    <p:sldId id="278" r:id="rId212"/>
    <p:sldId id="279" r:id="rId213"/>
    <p:sldId id="280" r:id="rId214"/>
    <p:sldId id="332" r:id="rId215"/>
    <p:sldId id="296" r:id="rId216"/>
    <p:sldId id="333" r:id="rId217"/>
    <p:sldId id="281" r:id="rId218"/>
    <p:sldId id="315" r:id="rId219"/>
    <p:sldId id="334" r:id="rId220"/>
    <p:sldId id="282" r:id="rId221"/>
    <p:sldId id="316" r:id="rId222"/>
    <p:sldId id="284" r:id="rId223"/>
    <p:sldId id="285" r:id="rId224"/>
    <p:sldId id="286" r:id="rId225"/>
    <p:sldId id="287" r:id="rId226"/>
    <p:sldId id="288" r:id="rId227"/>
    <p:sldId id="289" r:id="rId228"/>
    <p:sldId id="290" r:id="rId229"/>
    <p:sldId id="291" r:id="rId230"/>
    <p:sldId id="292" r:id="rId231"/>
    <p:sldId id="293" r:id="rId232"/>
    <p:sldId id="317" r:id="rId233"/>
    <p:sldId id="318" r:id="rId234"/>
    <p:sldId id="335" r:id="rId235"/>
    <p:sldId id="574" r:id="rId236"/>
    <p:sldId id="575" r:id="rId237"/>
    <p:sldId id="576" r:id="rId238"/>
    <p:sldId id="577" r:id="rId239"/>
    <p:sldId id="578" r:id="rId240"/>
    <p:sldId id="579" r:id="rId241"/>
    <p:sldId id="580" r:id="rId242"/>
    <p:sldId id="581" r:id="rId243"/>
    <p:sldId id="582" r:id="rId244"/>
    <p:sldId id="583" r:id="rId245"/>
    <p:sldId id="584" r:id="rId246"/>
    <p:sldId id="585" r:id="rId247"/>
    <p:sldId id="586" r:id="rId248"/>
    <p:sldId id="322" r:id="rId249"/>
    <p:sldId id="587" r:id="rId250"/>
    <p:sldId id="588" r:id="rId251"/>
    <p:sldId id="589" r:id="rId252"/>
    <p:sldId id="299" r:id="rId253"/>
    <p:sldId id="590" r:id="rId254"/>
    <p:sldId id="591" r:id="rId255"/>
    <p:sldId id="301" r:id="rId256"/>
    <p:sldId id="592" r:id="rId257"/>
    <p:sldId id="593" r:id="rId258"/>
    <p:sldId id="594" r:id="rId259"/>
    <p:sldId id="595" r:id="rId260"/>
    <p:sldId id="596" r:id="rId261"/>
    <p:sldId id="304" r:id="rId262"/>
    <p:sldId id="597" r:id="rId263"/>
    <p:sldId id="306" r:id="rId264"/>
    <p:sldId id="598" r:id="rId265"/>
    <p:sldId id="599" r:id="rId266"/>
    <p:sldId id="600" r:id="rId267"/>
    <p:sldId id="601" r:id="rId268"/>
    <p:sldId id="602" r:id="rId269"/>
    <p:sldId id="603" r:id="rId270"/>
    <p:sldId id="604" r:id="rId271"/>
    <p:sldId id="605" r:id="rId272"/>
    <p:sldId id="606" r:id="rId273"/>
    <p:sldId id="607" r:id="rId274"/>
    <p:sldId id="608" r:id="rId275"/>
    <p:sldId id="609" r:id="rId276"/>
    <p:sldId id="610" r:id="rId277"/>
    <p:sldId id="321" r:id="rId278"/>
    <p:sldId id="611" r:id="rId279"/>
    <p:sldId id="612" r:id="rId280"/>
    <p:sldId id="613" r:id="rId281"/>
    <p:sldId id="614" r:id="rId282"/>
    <p:sldId id="615" r:id="rId283"/>
    <p:sldId id="616" r:id="rId284"/>
    <p:sldId id="617" r:id="rId285"/>
    <p:sldId id="618" r:id="rId286"/>
    <p:sldId id="619" r:id="rId287"/>
    <p:sldId id="337" r:id="rId288"/>
    <p:sldId id="338" r:id="rId289"/>
    <p:sldId id="339" r:id="rId290"/>
    <p:sldId id="340" r:id="rId291"/>
    <p:sldId id="341" r:id="rId292"/>
    <p:sldId id="620" r:id="rId293"/>
    <p:sldId id="621" r:id="rId294"/>
    <p:sldId id="343" r:id="rId295"/>
    <p:sldId id="622" r:id="rId296"/>
    <p:sldId id="344" r:id="rId297"/>
    <p:sldId id="623" r:id="rId298"/>
    <p:sldId id="345" r:id="rId299"/>
    <p:sldId id="624" r:id="rId300"/>
    <p:sldId id="346" r:id="rId301"/>
    <p:sldId id="625" r:id="rId302"/>
    <p:sldId id="626" r:id="rId303"/>
    <p:sldId id="627" r:id="rId304"/>
    <p:sldId id="628" r:id="rId305"/>
    <p:sldId id="629" r:id="rId306"/>
    <p:sldId id="630" r:id="rId307"/>
    <p:sldId id="631" r:id="rId308"/>
    <p:sldId id="632" r:id="rId309"/>
    <p:sldId id="283" r:id="rId310"/>
    <p:sldId id="633" r:id="rId311"/>
    <p:sldId id="634" r:id="rId312"/>
    <p:sldId id="635" r:id="rId313"/>
    <p:sldId id="636" r:id="rId314"/>
    <p:sldId id="637" r:id="rId315"/>
    <p:sldId id="638" r:id="rId316"/>
    <p:sldId id="639" r:id="rId317"/>
    <p:sldId id="323" r:id="rId318"/>
    <p:sldId id="640" r:id="rId319"/>
    <p:sldId id="641" r:id="rId320"/>
    <p:sldId id="642" r:id="rId321"/>
    <p:sldId id="643" r:id="rId322"/>
    <p:sldId id="644" r:id="rId323"/>
    <p:sldId id="645" r:id="rId324"/>
    <p:sldId id="646" r:id="rId325"/>
    <p:sldId id="647" r:id="rId326"/>
    <p:sldId id="648" r:id="rId327"/>
    <p:sldId id="649" r:id="rId328"/>
    <p:sldId id="650" r:id="rId329"/>
    <p:sldId id="651" r:id="rId330"/>
    <p:sldId id="652" r:id="rId331"/>
    <p:sldId id="653" r:id="rId332"/>
    <p:sldId id="654" r:id="rId333"/>
    <p:sldId id="655" r:id="rId334"/>
    <p:sldId id="347" r:id="rId335"/>
    <p:sldId id="656" r:id="rId336"/>
  </p:sldIdLst>
  <p:sldSz cx="9144000" cy="6858000" type="letter"/>
  <p:notesSz cx="7010400" cy="9296400"/>
  <p:custDataLst>
    <p:tags r:id="rId339"/>
  </p:custDataLst>
  <p:defaultTextStyle>
    <a:defPPr>
      <a:defRPr lang="en-US"/>
    </a:defPPr>
    <a:lvl1pPr algn="l" rtl="0" eaLnBrk="0" fontAlgn="base" hangingPunct="0">
      <a:spcBef>
        <a:spcPct val="0"/>
      </a:spcBef>
      <a:spcAft>
        <a:spcPct val="0"/>
      </a:spcAft>
      <a:defRPr sz="2400" kern="1200">
        <a:solidFill>
          <a:srgbClr val="3399CC"/>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rgbClr val="3399CC"/>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rgbClr val="3399CC"/>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rgbClr val="3399CC"/>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rgbClr val="3399CC"/>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rgbClr val="3399CC"/>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rgbClr val="3399CC"/>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rgbClr val="3399CC"/>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rgbClr val="3399CC"/>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2" orient="horz" pos="768" userDrawn="1">
          <p15:clr>
            <a:srgbClr val="A4A3A4"/>
          </p15:clr>
        </p15:guide>
        <p15:guide id="5" pos="3360">
          <p15:clr>
            <a:srgbClr val="A4A3A4"/>
          </p15:clr>
        </p15:guide>
        <p15:guide id="6" pos="4368">
          <p15:clr>
            <a:srgbClr val="A4A3A4"/>
          </p15:clr>
        </p15:guide>
        <p15:guide id="7" orient="horz" pos="14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56C5"/>
    <a:srgbClr val="8BB836"/>
    <a:srgbClr val="7F5620"/>
    <a:srgbClr val="3366FF"/>
    <a:srgbClr val="77BC80"/>
    <a:srgbClr val="BFDFC0"/>
    <a:srgbClr val="00C0F3"/>
    <a:srgbClr val="3399CC"/>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83" autoAdjust="0"/>
    <p:restoredTop sz="83673" autoAdjust="0"/>
  </p:normalViewPr>
  <p:slideViewPr>
    <p:cSldViewPr>
      <p:cViewPr varScale="1">
        <p:scale>
          <a:sx n="82" d="100"/>
          <a:sy n="82" d="100"/>
        </p:scale>
        <p:origin x="108" y="330"/>
      </p:cViewPr>
      <p:guideLst>
        <p:guide orient="horz" pos="768"/>
        <p:guide pos="3360"/>
        <p:guide pos="4368"/>
        <p:guide orient="horz" pos="144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5184"/>
    </p:cViewPr>
  </p:sorterViewPr>
  <p:notesViewPr>
    <p:cSldViewPr>
      <p:cViewPr>
        <p:scale>
          <a:sx n="100" d="100"/>
          <a:sy n="100" d="100"/>
        </p:scale>
        <p:origin x="-1500"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99" Type="http://schemas.openxmlformats.org/officeDocument/2006/relationships/slide" Target="slides/slide296.xml"/><Relationship Id="rId21" Type="http://schemas.openxmlformats.org/officeDocument/2006/relationships/slide" Target="slides/slide18.xml"/><Relationship Id="rId63" Type="http://schemas.openxmlformats.org/officeDocument/2006/relationships/slide" Target="slides/slide60.xml"/><Relationship Id="rId159" Type="http://schemas.openxmlformats.org/officeDocument/2006/relationships/slide" Target="slides/slide156.xml"/><Relationship Id="rId324" Type="http://schemas.openxmlformats.org/officeDocument/2006/relationships/slide" Target="slides/slide321.xml"/><Relationship Id="rId170" Type="http://schemas.openxmlformats.org/officeDocument/2006/relationships/slide" Target="slides/slide167.xml"/><Relationship Id="rId226" Type="http://schemas.openxmlformats.org/officeDocument/2006/relationships/slide" Target="slides/slide223.xml"/><Relationship Id="rId268" Type="http://schemas.openxmlformats.org/officeDocument/2006/relationships/slide" Target="slides/slide265.xml"/><Relationship Id="rId32" Type="http://schemas.openxmlformats.org/officeDocument/2006/relationships/slide" Target="slides/slide29.xml"/><Relationship Id="rId74" Type="http://schemas.openxmlformats.org/officeDocument/2006/relationships/slide" Target="slides/slide71.xml"/><Relationship Id="rId128" Type="http://schemas.openxmlformats.org/officeDocument/2006/relationships/slide" Target="slides/slide125.xml"/><Relationship Id="rId335" Type="http://schemas.openxmlformats.org/officeDocument/2006/relationships/slide" Target="slides/slide332.xml"/><Relationship Id="rId5" Type="http://schemas.openxmlformats.org/officeDocument/2006/relationships/slide" Target="slides/slide2.xml"/><Relationship Id="rId181" Type="http://schemas.openxmlformats.org/officeDocument/2006/relationships/slide" Target="slides/slide178.xml"/><Relationship Id="rId237" Type="http://schemas.openxmlformats.org/officeDocument/2006/relationships/slide" Target="slides/slide234.xml"/><Relationship Id="rId279" Type="http://schemas.openxmlformats.org/officeDocument/2006/relationships/slide" Target="slides/slide276.xml"/><Relationship Id="rId43" Type="http://schemas.openxmlformats.org/officeDocument/2006/relationships/slide" Target="slides/slide40.xml"/><Relationship Id="rId139" Type="http://schemas.openxmlformats.org/officeDocument/2006/relationships/slide" Target="slides/slide136.xml"/><Relationship Id="rId290" Type="http://schemas.openxmlformats.org/officeDocument/2006/relationships/slide" Target="slides/slide287.xml"/><Relationship Id="rId304" Type="http://schemas.openxmlformats.org/officeDocument/2006/relationships/slide" Target="slides/slide301.xml"/><Relationship Id="rId85" Type="http://schemas.openxmlformats.org/officeDocument/2006/relationships/slide" Target="slides/slide82.xml"/><Relationship Id="rId150" Type="http://schemas.openxmlformats.org/officeDocument/2006/relationships/slide" Target="slides/slide147.xml"/><Relationship Id="rId192" Type="http://schemas.openxmlformats.org/officeDocument/2006/relationships/slide" Target="slides/slide189.xml"/><Relationship Id="rId206" Type="http://schemas.openxmlformats.org/officeDocument/2006/relationships/slide" Target="slides/slide203.xml"/><Relationship Id="rId248" Type="http://schemas.openxmlformats.org/officeDocument/2006/relationships/slide" Target="slides/slide245.xml"/><Relationship Id="rId12" Type="http://schemas.openxmlformats.org/officeDocument/2006/relationships/slide" Target="slides/slide9.xml"/><Relationship Id="rId108" Type="http://schemas.openxmlformats.org/officeDocument/2006/relationships/slide" Target="slides/slide105.xml"/><Relationship Id="rId315" Type="http://schemas.openxmlformats.org/officeDocument/2006/relationships/slide" Target="slides/slide312.xml"/><Relationship Id="rId54" Type="http://schemas.openxmlformats.org/officeDocument/2006/relationships/slide" Target="slides/slide51.xml"/><Relationship Id="rId96" Type="http://schemas.openxmlformats.org/officeDocument/2006/relationships/slide" Target="slides/slide93.xml"/><Relationship Id="rId161" Type="http://schemas.openxmlformats.org/officeDocument/2006/relationships/slide" Target="slides/slide158.xml"/><Relationship Id="rId217" Type="http://schemas.openxmlformats.org/officeDocument/2006/relationships/slide" Target="slides/slide214.xml"/><Relationship Id="rId259" Type="http://schemas.openxmlformats.org/officeDocument/2006/relationships/slide" Target="slides/slide256.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326" Type="http://schemas.openxmlformats.org/officeDocument/2006/relationships/slide" Target="slides/slide323.xml"/><Relationship Id="rId65" Type="http://schemas.openxmlformats.org/officeDocument/2006/relationships/slide" Target="slides/slide62.xml"/><Relationship Id="rId130" Type="http://schemas.openxmlformats.org/officeDocument/2006/relationships/slide" Target="slides/slide127.xml"/><Relationship Id="rId172" Type="http://schemas.openxmlformats.org/officeDocument/2006/relationships/slide" Target="slides/slide169.xml"/><Relationship Id="rId228" Type="http://schemas.openxmlformats.org/officeDocument/2006/relationships/slide" Target="slides/slide225.xml"/><Relationship Id="rId281" Type="http://schemas.openxmlformats.org/officeDocument/2006/relationships/slide" Target="slides/slide278.xml"/><Relationship Id="rId337" Type="http://schemas.openxmlformats.org/officeDocument/2006/relationships/notesMaster" Target="notesMasters/notesMaster1.xml"/><Relationship Id="rId34" Type="http://schemas.openxmlformats.org/officeDocument/2006/relationships/slide" Target="slides/slide31.xml"/><Relationship Id="rId76" Type="http://schemas.openxmlformats.org/officeDocument/2006/relationships/slide" Target="slides/slide73.xml"/><Relationship Id="rId141" Type="http://schemas.openxmlformats.org/officeDocument/2006/relationships/slide" Target="slides/slide138.xml"/><Relationship Id="rId7" Type="http://schemas.openxmlformats.org/officeDocument/2006/relationships/slide" Target="slides/slide4.xml"/><Relationship Id="rId183" Type="http://schemas.openxmlformats.org/officeDocument/2006/relationships/slide" Target="slides/slide180.xml"/><Relationship Id="rId239" Type="http://schemas.openxmlformats.org/officeDocument/2006/relationships/slide" Target="slides/slide236.xml"/><Relationship Id="rId250" Type="http://schemas.openxmlformats.org/officeDocument/2006/relationships/slide" Target="slides/slide247.xml"/><Relationship Id="rId292" Type="http://schemas.openxmlformats.org/officeDocument/2006/relationships/slide" Target="slides/slide289.xml"/><Relationship Id="rId306" Type="http://schemas.openxmlformats.org/officeDocument/2006/relationships/slide" Target="slides/slide303.xml"/><Relationship Id="rId45" Type="http://schemas.openxmlformats.org/officeDocument/2006/relationships/slide" Target="slides/slide42.xml"/><Relationship Id="rId87" Type="http://schemas.openxmlformats.org/officeDocument/2006/relationships/slide" Target="slides/slide84.xml"/><Relationship Id="rId110" Type="http://schemas.openxmlformats.org/officeDocument/2006/relationships/slide" Target="slides/slide107.xml"/><Relationship Id="rId152" Type="http://schemas.openxmlformats.org/officeDocument/2006/relationships/slide" Target="slides/slide149.xml"/><Relationship Id="rId194" Type="http://schemas.openxmlformats.org/officeDocument/2006/relationships/slide" Target="slides/slide191.xml"/><Relationship Id="rId208" Type="http://schemas.openxmlformats.org/officeDocument/2006/relationships/slide" Target="slides/slide205.xml"/><Relationship Id="rId240" Type="http://schemas.openxmlformats.org/officeDocument/2006/relationships/slide" Target="slides/slide237.xml"/><Relationship Id="rId261" Type="http://schemas.openxmlformats.org/officeDocument/2006/relationships/slide" Target="slides/slide258.xml"/><Relationship Id="rId14" Type="http://schemas.openxmlformats.org/officeDocument/2006/relationships/slide" Target="slides/slide11.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282" Type="http://schemas.openxmlformats.org/officeDocument/2006/relationships/slide" Target="slides/slide279.xml"/><Relationship Id="rId317" Type="http://schemas.openxmlformats.org/officeDocument/2006/relationships/slide" Target="slides/slide314.xml"/><Relationship Id="rId338" Type="http://schemas.openxmlformats.org/officeDocument/2006/relationships/handoutMaster" Target="handoutMasters/handoutMaster1.xml"/><Relationship Id="rId8" Type="http://schemas.openxmlformats.org/officeDocument/2006/relationships/slide" Target="slides/slide5.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219" Type="http://schemas.openxmlformats.org/officeDocument/2006/relationships/slide" Target="slides/slide216.xml"/><Relationship Id="rId230" Type="http://schemas.openxmlformats.org/officeDocument/2006/relationships/slide" Target="slides/slide227.xml"/><Relationship Id="rId251" Type="http://schemas.openxmlformats.org/officeDocument/2006/relationships/slide" Target="slides/slide248.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72" Type="http://schemas.openxmlformats.org/officeDocument/2006/relationships/slide" Target="slides/slide269.xml"/><Relationship Id="rId293" Type="http://schemas.openxmlformats.org/officeDocument/2006/relationships/slide" Target="slides/slide290.xml"/><Relationship Id="rId307" Type="http://schemas.openxmlformats.org/officeDocument/2006/relationships/slide" Target="slides/slide304.xml"/><Relationship Id="rId328" Type="http://schemas.openxmlformats.org/officeDocument/2006/relationships/slide" Target="slides/slide325.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95" Type="http://schemas.openxmlformats.org/officeDocument/2006/relationships/slide" Target="slides/slide192.xml"/><Relationship Id="rId209" Type="http://schemas.openxmlformats.org/officeDocument/2006/relationships/slide" Target="slides/slide206.xml"/><Relationship Id="rId220" Type="http://schemas.openxmlformats.org/officeDocument/2006/relationships/slide" Target="slides/slide217.xml"/><Relationship Id="rId241" Type="http://schemas.openxmlformats.org/officeDocument/2006/relationships/slide" Target="slides/slide23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262" Type="http://schemas.openxmlformats.org/officeDocument/2006/relationships/slide" Target="slides/slide259.xml"/><Relationship Id="rId283" Type="http://schemas.openxmlformats.org/officeDocument/2006/relationships/slide" Target="slides/slide280.xml"/><Relationship Id="rId318" Type="http://schemas.openxmlformats.org/officeDocument/2006/relationships/slide" Target="slides/slide315.xml"/><Relationship Id="rId339" Type="http://schemas.openxmlformats.org/officeDocument/2006/relationships/tags" Target="tags/tag1.xml"/><Relationship Id="rId78" Type="http://schemas.openxmlformats.org/officeDocument/2006/relationships/slide" Target="slides/slide75.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64" Type="http://schemas.openxmlformats.org/officeDocument/2006/relationships/slide" Target="slides/slide161.xml"/><Relationship Id="rId185" Type="http://schemas.openxmlformats.org/officeDocument/2006/relationships/slide" Target="slides/slide182.xml"/><Relationship Id="rId9" Type="http://schemas.openxmlformats.org/officeDocument/2006/relationships/slide" Target="slides/slide6.xml"/><Relationship Id="rId210" Type="http://schemas.openxmlformats.org/officeDocument/2006/relationships/slide" Target="slides/slide207.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294" Type="http://schemas.openxmlformats.org/officeDocument/2006/relationships/slide" Target="slides/slide291.xml"/><Relationship Id="rId308" Type="http://schemas.openxmlformats.org/officeDocument/2006/relationships/slide" Target="slides/slide305.xml"/><Relationship Id="rId329" Type="http://schemas.openxmlformats.org/officeDocument/2006/relationships/slide" Target="slides/slide326.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340" Type="http://schemas.openxmlformats.org/officeDocument/2006/relationships/presProps" Target="presProps.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slide" Target="slides/slide281.xml"/><Relationship Id="rId319" Type="http://schemas.openxmlformats.org/officeDocument/2006/relationships/slide" Target="slides/slide316.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330" Type="http://schemas.openxmlformats.org/officeDocument/2006/relationships/slide" Target="slides/slide327.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95" Type="http://schemas.openxmlformats.org/officeDocument/2006/relationships/slide" Target="slides/slide292.xml"/><Relationship Id="rId309" Type="http://schemas.openxmlformats.org/officeDocument/2006/relationships/slide" Target="slides/slide306.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320" Type="http://schemas.openxmlformats.org/officeDocument/2006/relationships/slide" Target="slides/slide317.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341" Type="http://schemas.openxmlformats.org/officeDocument/2006/relationships/viewProps" Target="viewProps.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openxmlformats.org/officeDocument/2006/relationships/slide" Target="slides/slide28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310" Type="http://schemas.openxmlformats.org/officeDocument/2006/relationships/slide" Target="slides/slide307.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331" Type="http://schemas.openxmlformats.org/officeDocument/2006/relationships/slide" Target="slides/slide328.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296" Type="http://schemas.openxmlformats.org/officeDocument/2006/relationships/slide" Target="slides/slide293.xml"/><Relationship Id="rId300" Type="http://schemas.openxmlformats.org/officeDocument/2006/relationships/slide" Target="slides/slide297.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321" Type="http://schemas.openxmlformats.org/officeDocument/2006/relationships/slide" Target="slides/slide318.xml"/><Relationship Id="rId342" Type="http://schemas.openxmlformats.org/officeDocument/2006/relationships/theme" Target="theme/theme1.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18" Type="http://schemas.openxmlformats.org/officeDocument/2006/relationships/slide" Target="slides/slide15.xml"/><Relationship Id="rId39" Type="http://schemas.openxmlformats.org/officeDocument/2006/relationships/slide" Target="slides/slide36.xml"/><Relationship Id="rId265" Type="http://schemas.openxmlformats.org/officeDocument/2006/relationships/slide" Target="slides/slide262.xml"/><Relationship Id="rId286" Type="http://schemas.openxmlformats.org/officeDocument/2006/relationships/slide" Target="slides/slide283.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311" Type="http://schemas.openxmlformats.org/officeDocument/2006/relationships/slide" Target="slides/slide308.xml"/><Relationship Id="rId332" Type="http://schemas.openxmlformats.org/officeDocument/2006/relationships/slide" Target="slides/slide329.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 Id="rId2" Type="http://schemas.openxmlformats.org/officeDocument/2006/relationships/slideMaster" Target="slideMasters/slideMaster2.xml"/><Relationship Id="rId29" Type="http://schemas.openxmlformats.org/officeDocument/2006/relationships/slide" Target="slides/slide26.xml"/><Relationship Id="rId255" Type="http://schemas.openxmlformats.org/officeDocument/2006/relationships/slide" Target="slides/slide252.xml"/><Relationship Id="rId276" Type="http://schemas.openxmlformats.org/officeDocument/2006/relationships/slide" Target="slides/slide273.xml"/><Relationship Id="rId297" Type="http://schemas.openxmlformats.org/officeDocument/2006/relationships/slide" Target="slides/slide294.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301" Type="http://schemas.openxmlformats.org/officeDocument/2006/relationships/slide" Target="slides/slide298.xml"/><Relationship Id="rId322" Type="http://schemas.openxmlformats.org/officeDocument/2006/relationships/slide" Target="slides/slide319.xml"/><Relationship Id="rId343"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19" Type="http://schemas.openxmlformats.org/officeDocument/2006/relationships/slide" Target="slides/slide16.xml"/><Relationship Id="rId224" Type="http://schemas.openxmlformats.org/officeDocument/2006/relationships/slide" Target="slides/slide221.xml"/><Relationship Id="rId245" Type="http://schemas.openxmlformats.org/officeDocument/2006/relationships/slide" Target="slides/slide242.xml"/><Relationship Id="rId266" Type="http://schemas.openxmlformats.org/officeDocument/2006/relationships/slide" Target="slides/slide263.xml"/><Relationship Id="rId287" Type="http://schemas.openxmlformats.org/officeDocument/2006/relationships/slide" Target="slides/slide284.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312" Type="http://schemas.openxmlformats.org/officeDocument/2006/relationships/slide" Target="slides/slide309.xml"/><Relationship Id="rId333" Type="http://schemas.openxmlformats.org/officeDocument/2006/relationships/slide" Target="slides/slide330.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189" Type="http://schemas.openxmlformats.org/officeDocument/2006/relationships/slide" Target="slides/slide186.xml"/><Relationship Id="rId3" Type="http://schemas.openxmlformats.org/officeDocument/2006/relationships/slideMaster" Target="slideMasters/slideMaster3.xml"/><Relationship Id="rId214" Type="http://schemas.openxmlformats.org/officeDocument/2006/relationships/slide" Target="slides/slide211.xml"/><Relationship Id="rId235" Type="http://schemas.openxmlformats.org/officeDocument/2006/relationships/slide" Target="slides/slide232.xml"/><Relationship Id="rId256" Type="http://schemas.openxmlformats.org/officeDocument/2006/relationships/slide" Target="slides/slide253.xml"/><Relationship Id="rId277" Type="http://schemas.openxmlformats.org/officeDocument/2006/relationships/slide" Target="slides/slide274.xml"/><Relationship Id="rId298" Type="http://schemas.openxmlformats.org/officeDocument/2006/relationships/slide" Target="slides/slide295.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302" Type="http://schemas.openxmlformats.org/officeDocument/2006/relationships/slide" Target="slides/slide299.xml"/><Relationship Id="rId323" Type="http://schemas.openxmlformats.org/officeDocument/2006/relationships/slide" Target="slides/slide320.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179" Type="http://schemas.openxmlformats.org/officeDocument/2006/relationships/slide" Target="slides/slide176.xml"/><Relationship Id="rId190" Type="http://schemas.openxmlformats.org/officeDocument/2006/relationships/slide" Target="slides/slide187.xml"/><Relationship Id="rId204" Type="http://schemas.openxmlformats.org/officeDocument/2006/relationships/slide" Target="slides/slide201.xml"/><Relationship Id="rId225" Type="http://schemas.openxmlformats.org/officeDocument/2006/relationships/slide" Target="slides/slide222.xml"/><Relationship Id="rId246" Type="http://schemas.openxmlformats.org/officeDocument/2006/relationships/slide" Target="slides/slide243.xml"/><Relationship Id="rId267" Type="http://schemas.openxmlformats.org/officeDocument/2006/relationships/slide" Target="slides/slide264.xml"/><Relationship Id="rId288" Type="http://schemas.openxmlformats.org/officeDocument/2006/relationships/slide" Target="slides/slide285.xml"/><Relationship Id="rId106" Type="http://schemas.openxmlformats.org/officeDocument/2006/relationships/slide" Target="slides/slide103.xml"/><Relationship Id="rId127" Type="http://schemas.openxmlformats.org/officeDocument/2006/relationships/slide" Target="slides/slide124.xml"/><Relationship Id="rId313" Type="http://schemas.openxmlformats.org/officeDocument/2006/relationships/slide" Target="slides/slide310.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94" Type="http://schemas.openxmlformats.org/officeDocument/2006/relationships/slide" Target="slides/slide91.xml"/><Relationship Id="rId148" Type="http://schemas.openxmlformats.org/officeDocument/2006/relationships/slide" Target="slides/slide145.xml"/><Relationship Id="rId169" Type="http://schemas.openxmlformats.org/officeDocument/2006/relationships/slide" Target="slides/slide166.xml"/><Relationship Id="rId334" Type="http://schemas.openxmlformats.org/officeDocument/2006/relationships/slide" Target="slides/slide331.xml"/><Relationship Id="rId4" Type="http://schemas.openxmlformats.org/officeDocument/2006/relationships/slide" Target="slides/slide1.xml"/><Relationship Id="rId180" Type="http://schemas.openxmlformats.org/officeDocument/2006/relationships/slide" Target="slides/slide17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 Id="rId303" Type="http://schemas.openxmlformats.org/officeDocument/2006/relationships/slide" Target="slides/slide300.xml"/><Relationship Id="rId42" Type="http://schemas.openxmlformats.org/officeDocument/2006/relationships/slide" Target="slides/slide39.xml"/><Relationship Id="rId84" Type="http://schemas.openxmlformats.org/officeDocument/2006/relationships/slide" Target="slides/slide81.xml"/><Relationship Id="rId138" Type="http://schemas.openxmlformats.org/officeDocument/2006/relationships/slide" Target="slides/slide135.xml"/><Relationship Id="rId191" Type="http://schemas.openxmlformats.org/officeDocument/2006/relationships/slide" Target="slides/slide188.xml"/><Relationship Id="rId205" Type="http://schemas.openxmlformats.org/officeDocument/2006/relationships/slide" Target="slides/slide202.xml"/><Relationship Id="rId247" Type="http://schemas.openxmlformats.org/officeDocument/2006/relationships/slide" Target="slides/slide244.xml"/><Relationship Id="rId107" Type="http://schemas.openxmlformats.org/officeDocument/2006/relationships/slide" Target="slides/slide104.xml"/><Relationship Id="rId289" Type="http://schemas.openxmlformats.org/officeDocument/2006/relationships/slide" Target="slides/slide286.xml"/><Relationship Id="rId11" Type="http://schemas.openxmlformats.org/officeDocument/2006/relationships/slide" Target="slides/slide8.xml"/><Relationship Id="rId53" Type="http://schemas.openxmlformats.org/officeDocument/2006/relationships/slide" Target="slides/slide50.xml"/><Relationship Id="rId149" Type="http://schemas.openxmlformats.org/officeDocument/2006/relationships/slide" Target="slides/slide146.xml"/><Relationship Id="rId314" Type="http://schemas.openxmlformats.org/officeDocument/2006/relationships/slide" Target="slides/slide311.xml"/><Relationship Id="rId95" Type="http://schemas.openxmlformats.org/officeDocument/2006/relationships/slide" Target="slides/slide92.xml"/><Relationship Id="rId160" Type="http://schemas.openxmlformats.org/officeDocument/2006/relationships/slide" Target="slides/slide157.xml"/><Relationship Id="rId216" Type="http://schemas.openxmlformats.org/officeDocument/2006/relationships/slide" Target="slides/slide213.xml"/><Relationship Id="rId258" Type="http://schemas.openxmlformats.org/officeDocument/2006/relationships/slide" Target="slides/slide255.xml"/><Relationship Id="rId22" Type="http://schemas.openxmlformats.org/officeDocument/2006/relationships/slide" Target="slides/slide19.xml"/><Relationship Id="rId64" Type="http://schemas.openxmlformats.org/officeDocument/2006/relationships/slide" Target="slides/slide61.xml"/><Relationship Id="rId118" Type="http://schemas.openxmlformats.org/officeDocument/2006/relationships/slide" Target="slides/slide115.xml"/><Relationship Id="rId325" Type="http://schemas.openxmlformats.org/officeDocument/2006/relationships/slide" Target="slides/slide322.xml"/><Relationship Id="rId171" Type="http://schemas.openxmlformats.org/officeDocument/2006/relationships/slide" Target="slides/slide168.xml"/><Relationship Id="rId227" Type="http://schemas.openxmlformats.org/officeDocument/2006/relationships/slide" Target="slides/slide224.xml"/><Relationship Id="rId269" Type="http://schemas.openxmlformats.org/officeDocument/2006/relationships/slide" Target="slides/slide266.xml"/><Relationship Id="rId33" Type="http://schemas.openxmlformats.org/officeDocument/2006/relationships/slide" Target="slides/slide30.xml"/><Relationship Id="rId129" Type="http://schemas.openxmlformats.org/officeDocument/2006/relationships/slide" Target="slides/slide126.xml"/><Relationship Id="rId280" Type="http://schemas.openxmlformats.org/officeDocument/2006/relationships/slide" Target="slides/slide277.xml"/><Relationship Id="rId336" Type="http://schemas.openxmlformats.org/officeDocument/2006/relationships/slide" Target="slides/slide333.xml"/><Relationship Id="rId75" Type="http://schemas.openxmlformats.org/officeDocument/2006/relationships/slide" Target="slides/slide72.xml"/><Relationship Id="rId140" Type="http://schemas.openxmlformats.org/officeDocument/2006/relationships/slide" Target="slides/slide137.xml"/><Relationship Id="rId182" Type="http://schemas.openxmlformats.org/officeDocument/2006/relationships/slide" Target="slides/slide179.xml"/><Relationship Id="rId6" Type="http://schemas.openxmlformats.org/officeDocument/2006/relationships/slide" Target="slides/slide3.xml"/><Relationship Id="rId238" Type="http://schemas.openxmlformats.org/officeDocument/2006/relationships/slide" Target="slides/slide235.xml"/><Relationship Id="rId291" Type="http://schemas.openxmlformats.org/officeDocument/2006/relationships/slide" Target="slides/slide288.xml"/><Relationship Id="rId305" Type="http://schemas.openxmlformats.org/officeDocument/2006/relationships/slide" Target="slides/slide302.xml"/><Relationship Id="rId44" Type="http://schemas.openxmlformats.org/officeDocument/2006/relationships/slide" Target="slides/slide41.xml"/><Relationship Id="rId86" Type="http://schemas.openxmlformats.org/officeDocument/2006/relationships/slide" Target="slides/slide83.xml"/><Relationship Id="rId151" Type="http://schemas.openxmlformats.org/officeDocument/2006/relationships/slide" Target="slides/slide148.xml"/><Relationship Id="rId193" Type="http://schemas.openxmlformats.org/officeDocument/2006/relationships/slide" Target="slides/slide190.xml"/><Relationship Id="rId207" Type="http://schemas.openxmlformats.org/officeDocument/2006/relationships/slide" Target="slides/slide204.xml"/><Relationship Id="rId249" Type="http://schemas.openxmlformats.org/officeDocument/2006/relationships/slide" Target="slides/slide246.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316" Type="http://schemas.openxmlformats.org/officeDocument/2006/relationships/slide" Target="slides/slide313.xml"/><Relationship Id="rId55" Type="http://schemas.openxmlformats.org/officeDocument/2006/relationships/slide" Target="slides/slide52.xml"/><Relationship Id="rId97" Type="http://schemas.openxmlformats.org/officeDocument/2006/relationships/slide" Target="slides/slide94.xml"/><Relationship Id="rId120" Type="http://schemas.openxmlformats.org/officeDocument/2006/relationships/slide" Target="slides/slide117.xml"/><Relationship Id="rId162" Type="http://schemas.openxmlformats.org/officeDocument/2006/relationships/slide" Target="slides/slide159.xml"/><Relationship Id="rId218" Type="http://schemas.openxmlformats.org/officeDocument/2006/relationships/slide" Target="slides/slide215.xml"/><Relationship Id="rId271" Type="http://schemas.openxmlformats.org/officeDocument/2006/relationships/slide" Target="slides/slide268.xml"/><Relationship Id="rId24" Type="http://schemas.openxmlformats.org/officeDocument/2006/relationships/slide" Target="slides/slide21.xml"/><Relationship Id="rId66" Type="http://schemas.openxmlformats.org/officeDocument/2006/relationships/slide" Target="slides/slide63.xml"/><Relationship Id="rId131" Type="http://schemas.openxmlformats.org/officeDocument/2006/relationships/slide" Target="slides/slide128.xml"/><Relationship Id="rId327" Type="http://schemas.openxmlformats.org/officeDocument/2006/relationships/slide" Target="slides/slide324.xml"/><Relationship Id="rId173" Type="http://schemas.openxmlformats.org/officeDocument/2006/relationships/slide" Target="slides/slide170.xml"/><Relationship Id="rId229" Type="http://schemas.openxmlformats.org/officeDocument/2006/relationships/slide" Target="slides/slide2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solidFill>
                  <a:schemeClr val="tx1"/>
                </a:solidFill>
                <a:latin typeface="Times New Roman" pitchFamily="18" charset="0"/>
                <a:ea typeface="+mn-ea"/>
              </a:defRPr>
            </a:lvl1pPr>
          </a:lstStyle>
          <a:p>
            <a:pPr>
              <a:defRPr/>
            </a:pPr>
            <a:endParaRPr lang="en-US" altLang="en-US" dirty="0"/>
          </a:p>
        </p:txBody>
      </p:sp>
      <p:sp>
        <p:nvSpPr>
          <p:cNvPr id="30723"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solidFill>
                  <a:schemeClr val="tx1"/>
                </a:solidFill>
                <a:latin typeface="Times New Roman" pitchFamily="18" charset="0"/>
                <a:ea typeface="+mn-ea"/>
              </a:defRPr>
            </a:lvl1pPr>
          </a:lstStyle>
          <a:p>
            <a:pPr>
              <a:defRPr/>
            </a:pPr>
            <a:endParaRPr lang="en-US" altLang="en-US" dirty="0"/>
          </a:p>
        </p:txBody>
      </p:sp>
      <p:sp>
        <p:nvSpPr>
          <p:cNvPr id="30724"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solidFill>
                  <a:schemeClr val="tx1"/>
                </a:solidFill>
                <a:latin typeface="Times New Roman" pitchFamily="18" charset="0"/>
                <a:ea typeface="+mn-ea"/>
              </a:defRPr>
            </a:lvl1pPr>
          </a:lstStyle>
          <a:p>
            <a:pPr>
              <a:defRPr/>
            </a:pPr>
            <a:endParaRPr lang="en-US" altLang="en-US" dirty="0"/>
          </a:p>
        </p:txBody>
      </p:sp>
      <p:sp>
        <p:nvSpPr>
          <p:cNvPr id="30725"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smtClean="0">
                <a:solidFill>
                  <a:schemeClr val="tx1"/>
                </a:solidFill>
              </a:defRPr>
            </a:lvl1pPr>
          </a:lstStyle>
          <a:p>
            <a:pPr>
              <a:defRPr/>
            </a:pPr>
            <a:fld id="{9C8A1AC3-03E7-42AD-9697-FA2946128AC9}" type="slidenum">
              <a:rPr lang="en-US" altLang="en-US"/>
              <a:pPr>
                <a:defRPr/>
              </a:pPr>
              <a:t>‹#›</a:t>
            </a:fld>
            <a:endParaRPr lang="en-US" altLang="en-US" dirty="0"/>
          </a:p>
        </p:txBody>
      </p:sp>
    </p:spTree>
    <p:extLst>
      <p:ext uri="{BB962C8B-B14F-4D97-AF65-F5344CB8AC3E}">
        <p14:creationId xmlns:p14="http://schemas.microsoft.com/office/powerpoint/2010/main" val="3075604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solidFill>
                  <a:schemeClr val="tx1"/>
                </a:solidFill>
                <a:latin typeface="Times New Roman" pitchFamily="18" charset="0"/>
                <a:ea typeface="+mn-ea"/>
              </a:defRPr>
            </a:lvl1pPr>
          </a:lstStyle>
          <a:p>
            <a:pPr>
              <a:defRPr/>
            </a:pPr>
            <a:endParaRPr lang="en-US" altLang="en-US" dirty="0"/>
          </a:p>
        </p:txBody>
      </p:sp>
      <p:sp>
        <p:nvSpPr>
          <p:cNvPr id="16387"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solidFill>
                  <a:schemeClr val="tx1"/>
                </a:solidFill>
                <a:latin typeface="Times New Roman" pitchFamily="18" charset="0"/>
                <a:ea typeface="+mn-ea"/>
              </a:defRPr>
            </a:lvl1pPr>
          </a:lstStyle>
          <a:p>
            <a:pPr>
              <a:defRPr/>
            </a:pPr>
            <a:endParaRPr lang="en-US" altLang="en-US" dirty="0"/>
          </a:p>
        </p:txBody>
      </p:sp>
      <p:sp>
        <p:nvSpPr>
          <p:cNvPr id="409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solidFill>
                  <a:schemeClr val="tx1"/>
                </a:solidFill>
                <a:latin typeface="Times New Roman" pitchFamily="18" charset="0"/>
                <a:ea typeface="+mn-ea"/>
              </a:defRPr>
            </a:lvl1pPr>
          </a:lstStyle>
          <a:p>
            <a:pPr>
              <a:defRPr/>
            </a:pPr>
            <a:endParaRPr lang="en-US" altLang="en-US" dirty="0"/>
          </a:p>
        </p:txBody>
      </p:sp>
      <p:sp>
        <p:nvSpPr>
          <p:cNvPr id="16391"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smtClean="0">
                <a:solidFill>
                  <a:schemeClr val="tx1"/>
                </a:solidFill>
              </a:defRPr>
            </a:lvl1pPr>
          </a:lstStyle>
          <a:p>
            <a:pPr>
              <a:defRPr/>
            </a:pPr>
            <a:fld id="{95946575-6E2D-4207-99A9-1B56ECEAD0E2}" type="slidenum">
              <a:rPr lang="en-US" altLang="en-US"/>
              <a:pPr>
                <a:defRPr/>
              </a:pPr>
              <a:t>‹#›</a:t>
            </a:fld>
            <a:endParaRPr lang="en-US" altLang="en-US" dirty="0"/>
          </a:p>
        </p:txBody>
      </p:sp>
    </p:spTree>
    <p:extLst>
      <p:ext uri="{BB962C8B-B14F-4D97-AF65-F5344CB8AC3E}">
        <p14:creationId xmlns:p14="http://schemas.microsoft.com/office/powerpoint/2010/main" val="29683633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186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186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186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186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EA7B0AC9-2FE7-4A34-9CF1-4F3E2DD8911A}" type="slidenum">
              <a:rPr lang="en-US" altLang="en-US"/>
              <a:pPr>
                <a:spcBef>
                  <a:spcPct val="0"/>
                </a:spcBef>
              </a:pPr>
              <a:t>1</a:t>
            </a:fld>
            <a:endParaRPr lang="en-US" altLang="en-US" dirty="0"/>
          </a:p>
        </p:txBody>
      </p:sp>
      <p:sp>
        <p:nvSpPr>
          <p:cNvPr id="44035" name="Rectangle 2"/>
          <p:cNvSpPr>
            <a:spLocks noGrp="1" noRot="1" noChangeAspect="1" noChangeArrowheads="1" noTextEdit="1"/>
          </p:cNvSpPr>
          <p:nvPr>
            <p:ph type="sldImg"/>
          </p:nvPr>
        </p:nvSpPr>
        <p:spPr>
          <a:ln/>
        </p:spPr>
      </p:sp>
      <p:sp>
        <p:nvSpPr>
          <p:cNvPr id="140292" name="Rectangle 4"/>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lvl="1" indent="-114300" eaLnBrk="1" hangingPunct="1">
              <a:tabLst>
                <a:tab pos="514350" algn="l"/>
              </a:tabLst>
              <a:defRPr/>
            </a:pPr>
            <a:endParaRPr lang="en-US" altLang="en-US" dirty="0"/>
          </a:p>
        </p:txBody>
      </p:sp>
    </p:spTree>
    <p:extLst>
      <p:ext uri="{BB962C8B-B14F-4D97-AF65-F5344CB8AC3E}">
        <p14:creationId xmlns:p14="http://schemas.microsoft.com/office/powerpoint/2010/main" val="3384070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r>
              <a:rPr lang="en-US" dirty="0"/>
              <a:t>Ask the question</a:t>
            </a:r>
            <a:r>
              <a:rPr lang="en-US" baseline="0" dirty="0"/>
              <a:t> on the slide. Reveal the answers and discuss them.</a:t>
            </a:r>
            <a:endParaRPr lang="en-US" altLang="en-US"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2554682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unlawful distribution of a controlled substance on the premises</a:t>
            </a:r>
            <a:r>
              <a:rPr lang="en-US" altLang="en-US" b="0"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64488432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limitations on Happy Hours and similar reductions</a:t>
            </a:r>
            <a:r>
              <a:rPr lang="en-US" altLang="en-US" b="0"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8041077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a continuation of the previous slide. This is what Alabama states regarding the limitations on Happy Hours and similar reductions</a:t>
            </a:r>
            <a:r>
              <a:rPr lang="en-US" altLang="en-US" b="0"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7900381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a continuation of the previous slide. This is what Alabama states regarding the limitations on Happy Hours and similar reductions</a:t>
            </a:r>
            <a:r>
              <a:rPr lang="en-US" altLang="en-US" b="0"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15879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dirty="0"/>
              <a:t>Point out that the way to avoid problems is to </a:t>
            </a:r>
            <a:r>
              <a:rPr lang="en-US" altLang="en-US" baseline="0" dirty="0"/>
              <a:t>treat everyone the same. </a:t>
            </a:r>
            <a:endParaRPr lang="en-US" altLang="en-US" dirty="0"/>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7716847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altLang="en-US" b="1" dirty="0"/>
              <a:t>Instructor Notes:</a:t>
            </a:r>
            <a:r>
              <a:rPr lang="en-US" altLang="en-US" dirty="0"/>
              <a:t/>
            </a:r>
            <a:br>
              <a:rPr lang="en-US" altLang="en-US" dirty="0"/>
            </a:br>
            <a:r>
              <a:rPr lang="en-US" altLang="en-US" dirty="0"/>
              <a:t>The answer is B. </a:t>
            </a:r>
          </a:p>
          <a:p>
            <a:r>
              <a:rPr lang="en-US" altLang="en-US" dirty="0"/>
              <a:t>Refusing to serve alcohol to a woman because she’s pregnant is gender discrimination.</a:t>
            </a:r>
          </a:p>
        </p:txBody>
      </p:sp>
      <p:sp>
        <p:nvSpPr>
          <p:cNvPr id="7578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16B497F8-1ACF-4EC8-A70B-589CDAD8977C}" type="slidenum">
              <a:rPr lang="en-US" altLang="en-US" sz="1200" smtClean="0">
                <a:solidFill>
                  <a:srgbClr val="000000"/>
                </a:solidFill>
              </a:rPr>
              <a:pPr/>
              <a:t>106</a:t>
            </a:fld>
            <a:endParaRPr lang="en-US" altLang="en-US" sz="1200" dirty="0">
              <a:solidFill>
                <a:srgbClr val="000000"/>
              </a:solidFill>
            </a:endParaRPr>
          </a:p>
        </p:txBody>
      </p:sp>
    </p:spTree>
    <p:extLst>
      <p:ext uri="{BB962C8B-B14F-4D97-AF65-F5344CB8AC3E}">
        <p14:creationId xmlns:p14="http://schemas.microsoft.com/office/powerpoint/2010/main" val="12526264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Point out that the next section covers laws regarding the premises.</a:t>
            </a:r>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ABD0D4C-CA85-4255-874A-E569ED1A55E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66157426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ABC board</a:t>
            </a:r>
            <a:r>
              <a:rPr lang="en-US" altLang="en-US" b="0" baseline="0" dirty="0"/>
              <a:t> access to the premises</a:t>
            </a:r>
            <a:r>
              <a:rPr lang="en-US" altLang="en-US" b="0" dirty="0"/>
              <a:t> </a:t>
            </a:r>
            <a:r>
              <a:rPr lang="en-US" altLang="en-US" b="0"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3431745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appropriate lighting within </a:t>
            </a:r>
            <a:r>
              <a:rPr lang="en-US" altLang="en-US" b="0" baseline="0" dirty="0"/>
              <a:t>the premises</a:t>
            </a:r>
            <a:r>
              <a:rPr lang="en-US" altLang="en-US" b="0" dirty="0"/>
              <a:t> </a:t>
            </a:r>
            <a:r>
              <a:rPr lang="en-US" altLang="en-US" b="0"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14353027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a refusal to allow an inspection of the premises</a:t>
            </a:r>
            <a:r>
              <a:rPr lang="en-US" altLang="en-US" b="0"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110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22854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what Alabama states regarding complicity</a:t>
            </a:r>
            <a:r>
              <a:rPr lang="en-US" altLang="en-US" b="0" baseline="0" dirty="0"/>
              <a:t>. </a:t>
            </a:r>
            <a:r>
              <a:rPr lang="en-US" altLang="en-US" b="0" dirty="0"/>
              <a:t>Discuss this law with the class.</a:t>
            </a:r>
          </a:p>
          <a:p>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8709519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are the penalties for a refusal to allow an inspection of the premises</a:t>
            </a:r>
            <a:r>
              <a:rPr lang="en-US" altLang="en-US" b="0"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111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62939337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Point out that the next section covers required postings in Alabama.</a:t>
            </a:r>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ABD0D4C-CA85-4255-874A-E569ED1A55E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112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91718747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about postings regarding the quantity of liquor served in individual drinks on the premises</a:t>
            </a:r>
            <a:r>
              <a:rPr lang="en-US" altLang="en-US" b="0"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113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64504383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person in charge on the premises</a:t>
            </a:r>
            <a:r>
              <a:rPr lang="en-US" altLang="en-US" b="0"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07897487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posting of signs on the premises</a:t>
            </a:r>
            <a:r>
              <a:rPr lang="en-US" altLang="en-US" b="0"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115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8649630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posting of the beverage license on the premises</a:t>
            </a:r>
            <a:r>
              <a:rPr lang="en-US" altLang="en-US" b="0"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116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887888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Point out that the next section covers training requirements in Alabama.</a:t>
            </a:r>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ABD0D4C-CA85-4255-874A-E569ED1A55E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117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5218215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training for sellers, servers and managers.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118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71809372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a continuation of the previous slide. This is what Alabama states regarding training for sellers, servers and managers.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119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54766116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a continuation of the previous slide. This is what Alabama states regarding satisfactory</a:t>
            </a:r>
            <a:r>
              <a:rPr lang="en-US" altLang="en-US" b="0" baseline="0" dirty="0"/>
              <a:t> completion of a course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6477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02184932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Point out that the next section covers beverage license types in Alabama.</a:t>
            </a:r>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ABD0D4C-CA85-4255-874A-E569ED1A55E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11689792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Point out that the first section covers allowances for a Lounge Retail Liquor Licensee.</a:t>
            </a:r>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ABD0D4C-CA85-4255-874A-E569ED1A55E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01422617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what Alabama states are the allowances for establishments that have obtained a </a:t>
            </a:r>
            <a:r>
              <a:rPr lang="en-US" altLang="en-US" dirty="0"/>
              <a:t>Lounge</a:t>
            </a:r>
            <a:r>
              <a:rPr lang="en-US" altLang="en-US" baseline="0" dirty="0"/>
              <a:t> Retail Liquor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37760424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Lounge</a:t>
            </a:r>
            <a:r>
              <a:rPr lang="en-US" altLang="en-US" baseline="0" dirty="0"/>
              <a:t> Retail Liquor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78389259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Lounge</a:t>
            </a:r>
            <a:r>
              <a:rPr lang="en-US" altLang="en-US" baseline="0" dirty="0"/>
              <a:t> Retail Liquor license</a:t>
            </a:r>
            <a:r>
              <a:rPr lang="en-US" altLang="en-US" b="0" dirty="0"/>
              <a:t>. Discuss this law with the class.</a:t>
            </a:r>
          </a:p>
          <a:p>
            <a:r>
              <a:rPr lang="en-US" altLang="en-US" b="0" dirty="0"/>
              <a:t>.</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75163110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what Alabama states are the allowances for establishments that have obtained a </a:t>
            </a:r>
            <a:r>
              <a:rPr lang="en-US" altLang="en-US" dirty="0"/>
              <a:t>Lounge</a:t>
            </a:r>
            <a:r>
              <a:rPr lang="en-US" altLang="en-US" baseline="0" dirty="0"/>
              <a:t> Retail Liquor license</a:t>
            </a:r>
            <a:r>
              <a:rPr lang="en-US" altLang="en-US" b="0" dirty="0"/>
              <a:t>. Discuss this law with the class.</a:t>
            </a:r>
          </a:p>
          <a:p>
            <a:r>
              <a:rPr lang="en-US" altLang="en-US" b="0" dirty="0"/>
              <a:t>.</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30688495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Lounge</a:t>
            </a:r>
            <a:r>
              <a:rPr lang="en-US" altLang="en-US" baseline="0" dirty="0"/>
              <a:t> Retail Liquor license</a:t>
            </a:r>
            <a:r>
              <a:rPr lang="en-US" altLang="en-US" b="0" dirty="0"/>
              <a:t>. Discuss this law with the class.</a:t>
            </a:r>
          </a:p>
          <a:p>
            <a:r>
              <a:rPr lang="en-US" altLang="en-US" b="0" dirty="0"/>
              <a:t>.</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48124367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Point out that the next section covers allowances for a Restaurant</a:t>
            </a:r>
            <a:r>
              <a:rPr lang="en-US" altLang="en-US" baseline="0" dirty="0"/>
              <a:t> Retail Liquor License</a:t>
            </a:r>
            <a:r>
              <a:rPr lang="en-US" altLang="en-US" dirty="0"/>
              <a:t>.</a:t>
            </a:r>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ABD0D4C-CA85-4255-874A-E569ED1A55E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2550088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what Alabama states are the allowances for establishments that have obtained a </a:t>
            </a:r>
            <a:r>
              <a:rPr lang="en-US" altLang="en-US" dirty="0"/>
              <a:t>Restaurant</a:t>
            </a:r>
            <a:r>
              <a:rPr lang="en-US" altLang="en-US" baseline="0" dirty="0"/>
              <a:t> Retail Liquor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56653572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Restaurant</a:t>
            </a:r>
            <a:r>
              <a:rPr lang="en-US" altLang="en-US" baseline="0" dirty="0"/>
              <a:t> Retail Liquor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155727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b="1" dirty="0"/>
              <a:t>Instructor Notes:</a:t>
            </a:r>
          </a:p>
          <a:p>
            <a:r>
              <a:rPr lang="en-US" altLang="en-US" dirty="0"/>
              <a:t>The answer is A. </a:t>
            </a:r>
          </a:p>
          <a:p>
            <a:pPr marL="0" indent="0"/>
            <a:r>
              <a:rPr lang="en-US" altLang="en-US" dirty="0"/>
              <a:t>You can be sued and forced to pay damages if you contributed to the injury OR if you did not prevent it.</a:t>
            </a:r>
          </a:p>
          <a:p>
            <a:endParaRPr lang="en-US" altLang="en-US" dirty="0"/>
          </a:p>
        </p:txBody>
      </p:sp>
      <p:sp>
        <p:nvSpPr>
          <p:cNvPr id="5018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B85778DE-D4BF-473D-8D42-7710A417AE4B}" type="slidenum">
              <a:rPr lang="en-US" altLang="en-US" sz="1200" smtClean="0">
                <a:solidFill>
                  <a:srgbClr val="000000"/>
                </a:solidFill>
              </a:rPr>
              <a:pPr/>
              <a:t>14</a:t>
            </a:fld>
            <a:endParaRPr lang="en-US" altLang="en-US" sz="1200" dirty="0">
              <a:solidFill>
                <a:srgbClr val="000000"/>
              </a:solidFill>
            </a:endParaRPr>
          </a:p>
        </p:txBody>
      </p:sp>
    </p:spTree>
    <p:extLst>
      <p:ext uri="{BB962C8B-B14F-4D97-AF65-F5344CB8AC3E}">
        <p14:creationId xmlns:p14="http://schemas.microsoft.com/office/powerpoint/2010/main" val="30995458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Restaurant</a:t>
            </a:r>
            <a:r>
              <a:rPr lang="en-US" altLang="en-US" baseline="0" dirty="0"/>
              <a:t> Retail Liquor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0411951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what Alabama states are the allowances for establishments that have obtained a </a:t>
            </a:r>
            <a:r>
              <a:rPr lang="en-US" altLang="en-US" dirty="0"/>
              <a:t>Restaurant</a:t>
            </a:r>
            <a:r>
              <a:rPr lang="en-US" altLang="en-US" baseline="0" dirty="0"/>
              <a:t> Retail Liquor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4145503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Restaurant</a:t>
            </a:r>
            <a:r>
              <a:rPr lang="en-US" altLang="en-US" baseline="0" dirty="0"/>
              <a:t> Retail Liquor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40084753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Restaurant</a:t>
            </a:r>
            <a:r>
              <a:rPr lang="en-US" altLang="en-US" baseline="0" dirty="0"/>
              <a:t> Retail Liquor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63248239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Point out that the next section covers allowances for a Club Liquor</a:t>
            </a:r>
            <a:r>
              <a:rPr lang="en-US" altLang="en-US" baseline="0" dirty="0"/>
              <a:t> Class 1 license</a:t>
            </a:r>
            <a:r>
              <a:rPr lang="en-US" altLang="en-US" dirty="0"/>
              <a:t>.</a:t>
            </a:r>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ABD0D4C-CA85-4255-874A-E569ED1A55E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56746536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what Alabama states are the allowances for establishments that have obtained a </a:t>
            </a:r>
            <a:r>
              <a:rPr lang="en-US" altLang="en-US" dirty="0"/>
              <a:t>Club Liquor</a:t>
            </a:r>
            <a:r>
              <a:rPr lang="en-US" altLang="en-US" baseline="0" dirty="0"/>
              <a:t> Class 1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84168670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Club Liquor</a:t>
            </a:r>
            <a:r>
              <a:rPr lang="en-US" altLang="en-US" baseline="0" dirty="0"/>
              <a:t> Class 1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138197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what Alabama states are the allowances for establishments that have obtained a </a:t>
            </a:r>
            <a:r>
              <a:rPr lang="en-US" altLang="en-US" dirty="0"/>
              <a:t>Club Liquor</a:t>
            </a:r>
            <a:r>
              <a:rPr lang="en-US" altLang="en-US" baseline="0" dirty="0"/>
              <a:t> Class 1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7331192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Club Liquor</a:t>
            </a:r>
            <a:r>
              <a:rPr lang="en-US" altLang="en-US" baseline="0" dirty="0"/>
              <a:t> Class 1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66313960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Club Liquor</a:t>
            </a:r>
            <a:r>
              <a:rPr lang="en-US" altLang="en-US" baseline="0" dirty="0"/>
              <a:t> Class 1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88331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57288417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Club Liquor</a:t>
            </a:r>
            <a:r>
              <a:rPr lang="en-US" altLang="en-US" baseline="0" dirty="0"/>
              <a:t> Class 1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04587562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Club Liquor</a:t>
            </a:r>
            <a:r>
              <a:rPr lang="en-US" altLang="en-US" baseline="0" dirty="0"/>
              <a:t> Class 1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36465306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Club Liquor</a:t>
            </a:r>
            <a:r>
              <a:rPr lang="en-US" altLang="en-US" baseline="0" dirty="0"/>
              <a:t> Class 1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1358616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Point out that the next section covers allowances for a Club Liquor</a:t>
            </a:r>
            <a:r>
              <a:rPr lang="en-US" altLang="en-US" baseline="0" dirty="0"/>
              <a:t> Class 2 license</a:t>
            </a:r>
            <a:r>
              <a:rPr lang="en-US" altLang="en-US" dirty="0"/>
              <a:t>.</a:t>
            </a:r>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ABD0D4C-CA85-4255-874A-E569ED1A55E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31094784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what Alabama states are the allowances for establishments that have obtained a </a:t>
            </a:r>
            <a:r>
              <a:rPr lang="en-US" altLang="en-US" dirty="0"/>
              <a:t>Club Liquor</a:t>
            </a:r>
            <a:r>
              <a:rPr lang="en-US" altLang="en-US" baseline="0" dirty="0"/>
              <a:t> Class 2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98919780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what Alabama states are the allowances for establishments that have obtained a </a:t>
            </a:r>
            <a:r>
              <a:rPr lang="en-US" altLang="en-US" dirty="0"/>
              <a:t>Club Liquor</a:t>
            </a:r>
            <a:r>
              <a:rPr lang="en-US" altLang="en-US" baseline="0" dirty="0"/>
              <a:t> Class 2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5360306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Club Liquor</a:t>
            </a:r>
            <a:r>
              <a:rPr lang="en-US" altLang="en-US" baseline="0" dirty="0"/>
              <a:t> Class 2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82022084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Club Liquor</a:t>
            </a:r>
            <a:r>
              <a:rPr lang="en-US" altLang="en-US" baseline="0" dirty="0"/>
              <a:t> Class 2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18304664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Club Liquor</a:t>
            </a:r>
            <a:r>
              <a:rPr lang="en-US" altLang="en-US" baseline="0" dirty="0"/>
              <a:t> Class 2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0060462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Club Liquor</a:t>
            </a:r>
            <a:r>
              <a:rPr lang="en-US" altLang="en-US" baseline="0" dirty="0"/>
              <a:t> Class 2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150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29585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a:t>
            </a:r>
            <a:r>
              <a:rPr lang="en-US" altLang="en-US" b="0" baseline="0" dirty="0"/>
              <a:t> regarding Dram Shop Laws. </a:t>
            </a:r>
            <a:r>
              <a:rPr lang="en-US" altLang="en-US" b="0" dirty="0"/>
              <a:t>Discuss these laws with the class. </a:t>
            </a:r>
          </a:p>
          <a:p>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69501130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Club Liquor</a:t>
            </a:r>
            <a:r>
              <a:rPr lang="en-US" altLang="en-US" baseline="0" dirty="0"/>
              <a:t> Class 2 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151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34434822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Point out that the next section covers allowances for a Retail Beer </a:t>
            </a:r>
            <a:r>
              <a:rPr lang="en-US" altLang="en-US" baseline="0" dirty="0"/>
              <a:t>license</a:t>
            </a:r>
            <a:r>
              <a:rPr lang="en-US" altLang="en-US" dirty="0"/>
              <a:t>.</a:t>
            </a:r>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ABD0D4C-CA85-4255-874A-E569ED1A55E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152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7268449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what Alabama states are the allowances for establishments that have obtained a </a:t>
            </a:r>
            <a:r>
              <a:rPr lang="en-US" altLang="en-US" dirty="0"/>
              <a:t>Retail Beer </a:t>
            </a:r>
            <a:r>
              <a:rPr lang="en-US" altLang="en-US" baseline="0" dirty="0"/>
              <a:t>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153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52041868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what Alabama states are the allowances for establishments that have obtained a </a:t>
            </a:r>
            <a:r>
              <a:rPr lang="en-US" altLang="en-US" dirty="0"/>
              <a:t>Retail Beer </a:t>
            </a:r>
            <a:r>
              <a:rPr lang="en-US" altLang="en-US" baseline="0" dirty="0"/>
              <a:t>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154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19221438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Retail Beer </a:t>
            </a:r>
            <a:r>
              <a:rPr lang="en-US" altLang="en-US" baseline="0" dirty="0"/>
              <a:t>license</a:t>
            </a:r>
            <a:r>
              <a:rPr lang="en-US" altLang="en-US" b="0" dirty="0"/>
              <a:t>. 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155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2585605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Point out that the next section covers allowances for a Retail Table Wine </a:t>
            </a:r>
            <a:r>
              <a:rPr lang="en-US" altLang="en-US" baseline="0" dirty="0"/>
              <a:t>license</a:t>
            </a:r>
            <a:r>
              <a:rPr lang="en-US" altLang="en-US" dirty="0"/>
              <a:t>.</a:t>
            </a:r>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ABD0D4C-CA85-4255-874A-E569ED1A55E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156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2730973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what Alabama states are the allowances for establishments that have obtained a </a:t>
            </a:r>
            <a:r>
              <a:rPr lang="en-US" altLang="en-US" dirty="0"/>
              <a:t>Retail Table Wine </a:t>
            </a:r>
            <a:r>
              <a:rPr lang="en-US" altLang="en-US" baseline="0" dirty="0"/>
              <a:t>license</a:t>
            </a:r>
            <a:r>
              <a:rPr lang="en-US" altLang="en-US" dirty="0"/>
              <a:t>.</a:t>
            </a:r>
            <a:r>
              <a:rPr lang="en-US" altLang="en-US"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157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07112692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Retail Table Wine </a:t>
            </a:r>
            <a:r>
              <a:rPr lang="en-US" altLang="en-US" baseline="0" dirty="0"/>
              <a:t>license</a:t>
            </a:r>
            <a:r>
              <a:rPr lang="en-US" altLang="en-US" dirty="0"/>
              <a:t>.</a:t>
            </a:r>
            <a:r>
              <a:rPr lang="en-US" altLang="en-US"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158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4248383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Retail Table Wine </a:t>
            </a:r>
            <a:r>
              <a:rPr lang="en-US" altLang="en-US" baseline="0" dirty="0"/>
              <a:t>license</a:t>
            </a:r>
            <a:r>
              <a:rPr lang="en-US" altLang="en-US" dirty="0"/>
              <a:t>.</a:t>
            </a:r>
            <a:r>
              <a:rPr lang="en-US" altLang="en-US"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159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8665394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Retail Table Wine </a:t>
            </a:r>
            <a:r>
              <a:rPr lang="en-US" altLang="en-US" baseline="0" dirty="0"/>
              <a:t>license</a:t>
            </a:r>
            <a:r>
              <a:rPr lang="en-US" altLang="en-US" dirty="0"/>
              <a:t>.</a:t>
            </a:r>
            <a:r>
              <a:rPr lang="en-US" altLang="en-US"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160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175539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a:t>
            </a:r>
            <a:r>
              <a:rPr lang="en-US" altLang="en-US" b="0" baseline="0" dirty="0"/>
              <a:t> regarding Dram Shop Laws. </a:t>
            </a:r>
            <a:r>
              <a:rPr lang="en-US" altLang="en-US" b="0" dirty="0"/>
              <a:t>Discuss these laws with the class. </a:t>
            </a:r>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58327139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Point out that the next section covers allowances for a Special Events Retail </a:t>
            </a:r>
            <a:r>
              <a:rPr lang="en-US" altLang="en-US" baseline="0" dirty="0"/>
              <a:t>License</a:t>
            </a:r>
            <a:r>
              <a:rPr lang="en-US" altLang="en-US" dirty="0"/>
              <a:t>.</a:t>
            </a:r>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ABD0D4C-CA85-4255-874A-E569ED1A55E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161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99510192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what Alabama states are the allowances for establishments that have obtained a </a:t>
            </a:r>
            <a:r>
              <a:rPr lang="en-US" altLang="en-US" dirty="0"/>
              <a:t>Special Events Retail </a:t>
            </a:r>
            <a:r>
              <a:rPr lang="en-US" altLang="en-US" baseline="0" dirty="0"/>
              <a:t>License</a:t>
            </a:r>
            <a:r>
              <a:rPr lang="en-US" altLang="en-US" dirty="0"/>
              <a:t>.</a:t>
            </a:r>
            <a:r>
              <a:rPr lang="en-US" altLang="en-US"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162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1842816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Special Events Retail </a:t>
            </a:r>
            <a:r>
              <a:rPr lang="en-US" altLang="en-US" baseline="0" dirty="0"/>
              <a:t>License</a:t>
            </a:r>
            <a:r>
              <a:rPr lang="en-US" altLang="en-US" dirty="0"/>
              <a:t>.</a:t>
            </a:r>
            <a:r>
              <a:rPr lang="en-US" altLang="en-US"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163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1296308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This is a continuation of the previous slide. This is what Alabama states are the allowances for establishments that have obtained a </a:t>
            </a:r>
            <a:r>
              <a:rPr lang="en-US" altLang="en-US" dirty="0"/>
              <a:t>Special Events Retail </a:t>
            </a:r>
            <a:r>
              <a:rPr lang="en-US" altLang="en-US" baseline="0" dirty="0"/>
              <a:t>License</a:t>
            </a:r>
            <a:r>
              <a:rPr lang="en-US" altLang="en-US" dirty="0"/>
              <a:t>.</a:t>
            </a:r>
            <a:r>
              <a:rPr lang="en-US" altLang="en-US"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164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5024332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a:ln/>
        </p:spPr>
      </p:sp>
      <p:sp>
        <p:nvSpPr>
          <p:cNvPr id="63491"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to turn to page 1-11 in their copy of </a:t>
            </a:r>
            <a:r>
              <a:rPr lang="en-US" altLang="en-US" i="1" dirty="0"/>
              <a:t>ServSafe Alcohol Guide</a:t>
            </a:r>
            <a:r>
              <a:rPr lang="en-US" altLang="en-US" dirty="0"/>
              <a:t> and complete the </a:t>
            </a:r>
            <a:r>
              <a:rPr lang="en-US" altLang="en-US" i="1" dirty="0"/>
              <a:t>Self-Check</a:t>
            </a:r>
            <a:r>
              <a:rPr lang="en-US" altLang="en-US" dirty="0"/>
              <a:t>. Tell them to </a:t>
            </a:r>
            <a:r>
              <a:rPr lang="en-US" altLang="en-US" baseline="0" dirty="0"/>
              <a:t>answer each question</a:t>
            </a:r>
            <a:r>
              <a:rPr lang="en-US" altLang="en-US" dirty="0"/>
              <a:t>. Then, go over the answers as a class.</a:t>
            </a:r>
          </a:p>
          <a:p>
            <a:endParaRPr lang="en-US" altLang="en-US" dirty="0"/>
          </a:p>
          <a:p>
            <a:r>
              <a:rPr lang="en-US" altLang="en-US" dirty="0"/>
              <a:t>Answers: </a:t>
            </a:r>
          </a:p>
          <a:p>
            <a:r>
              <a:rPr lang="en-US" sz="1200" b="0" i="0" u="none" strike="noStrike" kern="1200" baseline="0" dirty="0">
                <a:solidFill>
                  <a:schemeClr val="tx1"/>
                </a:solidFill>
                <a:latin typeface="+mn-lt"/>
                <a:ea typeface="+mn-ea"/>
                <a:cs typeface="+mn-cs"/>
              </a:rPr>
              <a:t>1. B; 2. C; 3. A; 4. D; 5. B; 6. C</a:t>
            </a:r>
          </a:p>
        </p:txBody>
      </p:sp>
      <p:sp>
        <p:nvSpPr>
          <p:cNvPr id="6349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BE63893-8A73-4B38-99F8-9742BE62042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165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31517183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186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186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186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186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66D93993-5B89-4F5C-8397-8B6ECC411E5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166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5059" name="Rectangle 2"/>
          <p:cNvSpPr>
            <a:spLocks noGrp="1" noRot="1" noChangeAspect="1" noChangeArrowheads="1" noTextEdit="1"/>
          </p:cNvSpPr>
          <p:nvPr>
            <p:ph type="sldImg"/>
          </p:nvPr>
        </p:nvSpPr>
        <p:spPr>
          <a:solidFill>
            <a:srgbClr val="FFFFFF"/>
          </a:solidFill>
          <a:ln/>
        </p:spPr>
      </p:sp>
      <p:sp>
        <p:nvSpPr>
          <p:cNvPr id="163844" name="Rectangle 3">
            <a:extLst>
              <a:ext uri="{FF2B5EF4-FFF2-40B4-BE49-F238E27FC236}">
                <a16:creationId xmlns:a16="http://schemas.microsoft.com/office/drawing/2014/main" id="{DE60AAF2-EDB0-4243-9163-7992D10DC45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4300" indent="-114300" eaLnBrk="1" hangingPunct="1">
              <a:lnSpc>
                <a:spcPct val="80000"/>
              </a:lnSpc>
              <a:spcBef>
                <a:spcPct val="50000"/>
              </a:spcBef>
              <a:tabLst>
                <a:tab pos="514350" algn="l"/>
              </a:tabLst>
              <a:defRPr/>
            </a:pPr>
            <a:endParaRPr lang="en-US" altLang="en-US" i="1" dirty="0"/>
          </a:p>
        </p:txBody>
      </p:sp>
    </p:spTree>
    <p:extLst>
      <p:ext uri="{BB962C8B-B14F-4D97-AF65-F5344CB8AC3E}">
        <p14:creationId xmlns:p14="http://schemas.microsoft.com/office/powerpoint/2010/main" val="38742919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Notes Placeholder 2"/>
          <p:cNvSpPr>
            <a:spLocks noGrp="1" noChangeArrowheads="1"/>
          </p:cNvSpPr>
          <p:nvPr>
            <p:ph type="body" idx="1"/>
          </p:nvPr>
        </p:nvSpPr>
        <p:spPr>
          <a:noFill/>
        </p:spPr>
        <p:txBody>
          <a:bodyPr/>
          <a:lstStyle/>
          <a:p>
            <a:r>
              <a:rPr lang="en-US" altLang="en-US" b="1" dirty="0"/>
              <a:t>Instructor Notes:</a:t>
            </a:r>
          </a:p>
          <a:p>
            <a:r>
              <a:rPr lang="en-US" altLang="en-US" dirty="0"/>
              <a:t>Discuss the chapter objectives.</a:t>
            </a:r>
          </a:p>
          <a:p>
            <a:endParaRPr lang="en-US" altLang="en-US" dirty="0"/>
          </a:p>
        </p:txBody>
      </p:sp>
      <p:sp>
        <p:nvSpPr>
          <p:cNvPr id="4710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80BA5DB-BE54-4C1D-BD06-812C365BD99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167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55557518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49155" name="Notes Placeholder 2"/>
          <p:cNvSpPr>
            <a:spLocks noGrp="1" noChangeArrowheads="1"/>
          </p:cNvSpPr>
          <p:nvPr>
            <p:ph type="body" idx="1"/>
          </p:nvPr>
        </p:nvSpPr>
        <p:spPr>
          <a:noFill/>
        </p:spPr>
        <p:txBody>
          <a:bodyPr/>
          <a:lstStyle/>
          <a:p>
            <a:r>
              <a:rPr lang="en-US" alt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the class the question,</a:t>
            </a:r>
            <a:r>
              <a:rPr lang="en-US" altLang="en-US" baseline="0" dirty="0"/>
              <a:t> “</a:t>
            </a:r>
            <a:r>
              <a:rPr lang="en-US" altLang="en-US" dirty="0"/>
              <a:t>What kind of alcohol do we drink, and how is it made</a:t>
            </a:r>
            <a:r>
              <a:rPr lang="en-US" altLang="en-US" i="0" dirty="0"/>
              <a:t>?” </a:t>
            </a:r>
            <a:r>
              <a:rPr lang="en-US" altLang="en-US" dirty="0"/>
              <a:t>Discuss the answers given and display</a:t>
            </a:r>
            <a:r>
              <a:rPr lang="en-US" altLang="en-US" baseline="0" dirty="0"/>
              <a:t> the text.</a:t>
            </a:r>
            <a:endParaRPr lang="en-US" alt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Beverage alcohol is typically made through two processes. Some types of alcohol are made by fermenting plants, such as berries and fruits, or grains such as barley. During fermentation, yeast breaks down these plants and grains. This is what produces ethanol. </a:t>
            </a:r>
          </a:p>
          <a:p>
            <a:endParaRPr lang="en-US" altLang="en-US" dirty="0"/>
          </a:p>
        </p:txBody>
      </p:sp>
      <p:sp>
        <p:nvSpPr>
          <p:cNvPr id="4915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9EDE1B-32D5-4465-AC08-F446EAE972B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168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12464929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49155" name="Notes Placeholder 2"/>
          <p:cNvSpPr>
            <a:spLocks noGrp="1" noChangeArrowheads="1"/>
          </p:cNvSpPr>
          <p:nvPr>
            <p:ph type="body" idx="1"/>
          </p:nvPr>
        </p:nvSpPr>
        <p:spPr>
          <a:noFill/>
        </p:spPr>
        <p:txBody>
          <a:bodyPr/>
          <a:lstStyle/>
          <a:p>
            <a:r>
              <a:rPr lang="en-US" altLang="en-US" b="1" dirty="0"/>
              <a:t>Instructor Notes:</a:t>
            </a:r>
          </a:p>
          <a:p>
            <a:r>
              <a:rPr lang="en-US" sz="1200" b="0" i="0" u="none" strike="noStrike" kern="1200" baseline="0" dirty="0">
                <a:solidFill>
                  <a:schemeClr val="tx1"/>
                </a:solidFill>
                <a:latin typeface="+mn-lt"/>
                <a:ea typeface="+mn-ea"/>
                <a:cs typeface="+mn-cs"/>
              </a:rPr>
              <a:t>Regardless of how it is made, it is important to know the strength of different types of alcohol. This is important so you can properly count drinks and assess people’s levels of intoxication.</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the class to turn to page 2-3 in their copy of the </a:t>
            </a:r>
            <a:r>
              <a:rPr lang="en-US" altLang="en-US" i="1" dirty="0"/>
              <a:t>ServSafe Alcohol Guide</a:t>
            </a:r>
            <a:r>
              <a:rPr lang="en-US" altLang="en-US" dirty="0"/>
              <a:t> and complete the </a:t>
            </a:r>
            <a:r>
              <a:rPr lang="en-US" altLang="en-US" i="1" dirty="0"/>
              <a:t>Which is stronger?</a:t>
            </a:r>
            <a:r>
              <a:rPr lang="en-US" altLang="en-US" dirty="0"/>
              <a:t> activity. Then, go over the answers as a class.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Answers: A.4, B.1, C.2, D.3</a:t>
            </a:r>
            <a:endParaRPr lang="en-US" altLang="en-US" dirty="0"/>
          </a:p>
        </p:txBody>
      </p:sp>
      <p:sp>
        <p:nvSpPr>
          <p:cNvPr id="4915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9EDE1B-32D5-4465-AC08-F446EAE972B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169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82740401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49155"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the question,</a:t>
            </a:r>
            <a:r>
              <a:rPr lang="en-US" altLang="en-US" baseline="0" dirty="0"/>
              <a:t> “</a:t>
            </a:r>
            <a:r>
              <a:rPr lang="en-US" altLang="en-US" i="0" dirty="0"/>
              <a:t>How is alcohol strength measured?” </a:t>
            </a:r>
            <a:r>
              <a:rPr lang="en-US" altLang="en-US" dirty="0"/>
              <a:t>Discuss the answers given and display</a:t>
            </a:r>
            <a:r>
              <a:rPr lang="en-US" altLang="en-US" baseline="0" dirty="0"/>
              <a:t> the text.</a:t>
            </a:r>
          </a:p>
          <a:p>
            <a:endParaRPr lang="en-US" altLang="en-US" dirty="0"/>
          </a:p>
        </p:txBody>
      </p:sp>
      <p:sp>
        <p:nvSpPr>
          <p:cNvPr id="4915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9EDE1B-32D5-4465-AC08-F446EAE972B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170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67717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a:t>
            </a:r>
            <a:r>
              <a:rPr lang="en-US" altLang="en-US" b="0" baseline="0" dirty="0"/>
              <a:t> regarding Dram Shop Laws (Furnishing Liquor to Minors). </a:t>
            </a:r>
            <a:endParaRPr lang="en-US" altLang="en-US" b="0"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85433328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49155" name="Notes Placeholder 2"/>
          <p:cNvSpPr>
            <a:spLocks noGrp="1" noChangeArrowheads="1"/>
          </p:cNvSpPr>
          <p:nvPr>
            <p:ph type="body" idx="1"/>
          </p:nvPr>
        </p:nvSpPr>
        <p:spPr>
          <a:noFill/>
        </p:spPr>
        <p:txBody>
          <a:bodyPr/>
          <a:lstStyle/>
          <a:p>
            <a:endParaRPr lang="en-US" altLang="en-US" dirty="0"/>
          </a:p>
        </p:txBody>
      </p:sp>
      <p:sp>
        <p:nvSpPr>
          <p:cNvPr id="4915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9EDE1B-32D5-4465-AC08-F446EAE972B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171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20972762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sz="1200" b="0" i="0" u="none" strike="noStrike" kern="1200" baseline="0" dirty="0">
                <a:solidFill>
                  <a:schemeClr val="tx1"/>
                </a:solidFill>
                <a:latin typeface="+mn-lt"/>
                <a:ea typeface="+mn-ea"/>
                <a:cs typeface="+mn-cs"/>
              </a:rPr>
              <a:t>Most manufacturers indicate the strength of liquor by listing its Alcohol By Volume (ABV). The ABV is the percentage of a drink that is alcohol.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Alcoholic beverages vary in strength. Distilled spirits typically range from an ABV of 20% for liqueurs, like schnapps, to 40% or higher for spirits such as vodka, whiskey, and rum.</a:t>
            </a:r>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172</a:t>
            </a:fld>
            <a:endParaRPr lang="en-US"/>
          </a:p>
        </p:txBody>
      </p:sp>
    </p:spTree>
    <p:extLst>
      <p:ext uri="{BB962C8B-B14F-4D97-AF65-F5344CB8AC3E}">
        <p14:creationId xmlns:p14="http://schemas.microsoft.com/office/powerpoint/2010/main" val="201005077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p:nvPr>
        </p:nvSpPr>
        <p:spPr>
          <a:ln/>
        </p:spPr>
      </p:sp>
      <p:sp>
        <p:nvSpPr>
          <p:cNvPr id="51203" name="Notes Placeholder 2"/>
          <p:cNvSpPr>
            <a:spLocks noGrp="1" noChangeArrowheads="1"/>
          </p:cNvSpPr>
          <p:nvPr>
            <p:ph type="body" idx="1"/>
          </p:nvPr>
        </p:nvSpPr>
        <p:spPr>
          <a:noFill/>
        </p:spPr>
        <p:txBody>
          <a:bodyPr/>
          <a:lstStyle/>
          <a:p>
            <a:r>
              <a:rPr lang="en-US" altLang="en-US" b="1" dirty="0"/>
              <a:t>Instructor Notes:</a:t>
            </a:r>
          </a:p>
          <a:p>
            <a:r>
              <a:rPr lang="en-US" altLang="en-US" dirty="0"/>
              <a:t>The answer is A.</a:t>
            </a:r>
          </a:p>
          <a:p>
            <a:r>
              <a:rPr lang="en-US" altLang="en-US" dirty="0"/>
              <a:t>Four to 6% is the typical ABV for beer. But craft beers can range anywhere from 2.5% to 15% ABV. </a:t>
            </a:r>
          </a:p>
        </p:txBody>
      </p:sp>
      <p:sp>
        <p:nvSpPr>
          <p:cNvPr id="5120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4A20733-5CEB-4A20-961C-F4AAD3CEAAC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173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70525866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p:nvPr>
        </p:nvSpPr>
        <p:spPr>
          <a:ln/>
        </p:spPr>
      </p:sp>
      <p:sp>
        <p:nvSpPr>
          <p:cNvPr id="53251" name="Notes Placeholder 2"/>
          <p:cNvSpPr>
            <a:spLocks noGrp="1" noChangeArrowheads="1"/>
          </p:cNvSpPr>
          <p:nvPr>
            <p:ph type="body" idx="1"/>
          </p:nvPr>
        </p:nvSpPr>
        <p:spPr>
          <a:noFill/>
        </p:spPr>
        <p:txBody>
          <a:bodyPr/>
          <a:lstStyle/>
          <a:p>
            <a:r>
              <a:rPr lang="en-US" altLang="en-US" b="1" dirty="0"/>
              <a:t>Instructor Notes:</a:t>
            </a:r>
          </a:p>
          <a:p>
            <a:r>
              <a:rPr lang="en-US" altLang="en-US" dirty="0"/>
              <a:t>The answer is B.</a:t>
            </a:r>
          </a:p>
          <a:p>
            <a:r>
              <a:rPr lang="en-US" altLang="en-US" dirty="0"/>
              <a:t>This is true for wine in the U.S. But some types containing distilled spirits can have an ABV even higher.</a:t>
            </a:r>
          </a:p>
        </p:txBody>
      </p:sp>
      <p:sp>
        <p:nvSpPr>
          <p:cNvPr id="5325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2963ABF-CD1C-42DA-AA51-19B0E97F58F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174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0796977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p:nvPr>
        </p:nvSpPr>
        <p:spPr>
          <a:ln/>
        </p:spPr>
      </p:sp>
      <p:sp>
        <p:nvSpPr>
          <p:cNvPr id="55299"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the question, “</a:t>
            </a:r>
            <a:r>
              <a:rPr lang="en-US" altLang="en-US" i="0" dirty="0"/>
              <a:t>How does alcohol move through your body?” </a:t>
            </a:r>
            <a:r>
              <a:rPr lang="en-US" altLang="en-US" dirty="0"/>
              <a:t>Discuss the answers given and display the text. </a:t>
            </a:r>
            <a:r>
              <a:rPr lang="en-US" sz="1200" b="0" i="0" u="none" strike="noStrike" kern="1200" baseline="0" dirty="0">
                <a:solidFill>
                  <a:schemeClr val="tx1"/>
                </a:solidFill>
                <a:latin typeface="+mn-lt"/>
                <a:ea typeface="+mn-ea"/>
                <a:cs typeface="+mn-cs"/>
              </a:rPr>
              <a:t>For the most part, alcohol moves through a person’s body in a similar manner to food. But unlike food, alcohol does not need to be digested to reach the bloodstream.</a:t>
            </a:r>
            <a:endParaRPr lang="en-US" altLang="en-US" dirty="0"/>
          </a:p>
        </p:txBody>
      </p:sp>
      <p:sp>
        <p:nvSpPr>
          <p:cNvPr id="5530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4186A3E-803D-44AB-AB97-90489E5737B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175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04070630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p:nvPr>
        </p:nvSpPr>
        <p:spPr>
          <a:ln/>
        </p:spPr>
      </p:sp>
      <p:sp>
        <p:nvSpPr>
          <p:cNvPr id="55299" name="Notes Placeholder 2"/>
          <p:cNvSpPr>
            <a:spLocks noGrp="1" noChangeArrowheads="1"/>
          </p:cNvSpPr>
          <p:nvPr>
            <p:ph type="body" idx="1"/>
          </p:nvPr>
        </p:nvSpPr>
        <p:spPr>
          <a:noFill/>
        </p:spPr>
        <p:txBody>
          <a:bodyPr/>
          <a:lstStyle/>
          <a:p>
            <a:endParaRPr lang="en-US" altLang="en-US" b="1" dirty="0"/>
          </a:p>
        </p:txBody>
      </p:sp>
      <p:sp>
        <p:nvSpPr>
          <p:cNvPr id="5530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4186A3E-803D-44AB-AB97-90489E5737B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176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59389494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ChangeArrowheads="1" noTextEdit="1"/>
          </p:cNvSpPr>
          <p:nvPr>
            <p:ph type="sldImg"/>
          </p:nvPr>
        </p:nvSpPr>
        <p:spPr>
          <a:ln/>
        </p:spPr>
      </p:sp>
      <p:sp>
        <p:nvSpPr>
          <p:cNvPr id="57347"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question, </a:t>
            </a:r>
            <a:r>
              <a:rPr lang="en-US" altLang="en-US" i="1" dirty="0"/>
              <a:t>What is blood alcohol content? </a:t>
            </a:r>
            <a:r>
              <a:rPr lang="en-US" altLang="en-US" i="0" dirty="0"/>
              <a:t>Reveal the answers and discuss</a:t>
            </a:r>
            <a:r>
              <a:rPr lang="en-US" altLang="en-US" i="0" baseline="0" dirty="0"/>
              <a:t> them.</a:t>
            </a:r>
            <a:endParaRPr lang="en-US" altLang="en-US" i="0" dirty="0"/>
          </a:p>
          <a:p>
            <a:endParaRPr lang="en-US" altLang="en-US" dirty="0"/>
          </a:p>
          <a:p>
            <a:r>
              <a:rPr lang="en-US" altLang="en-US" dirty="0"/>
              <a:t>BAC is the amount of alcohol in a person’s bloodstream. You have probably heard people talk about BAC as a percentage, such as .08 or .10. This is the percentage of a person’s blood that is alcohol. It doesn’t take much alcohol in the bloodstream before the brain becomes</a:t>
            </a:r>
            <a:r>
              <a:rPr lang="en-US" altLang="en-US" baseline="0" dirty="0"/>
              <a:t> </a:t>
            </a:r>
            <a:r>
              <a:rPr lang="en-US" altLang="en-US" dirty="0"/>
              <a:t>affected. </a:t>
            </a:r>
          </a:p>
        </p:txBody>
      </p:sp>
      <p:sp>
        <p:nvSpPr>
          <p:cNvPr id="5734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36D2B99-DC23-4472-B03A-EAFD6E207AC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177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61945972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a:ln/>
        </p:spPr>
      </p:sp>
      <p:sp>
        <p:nvSpPr>
          <p:cNvPr id="59395" name="Notes Placeholder 2"/>
          <p:cNvSpPr>
            <a:spLocks noGrp="1" noChangeArrowheads="1"/>
          </p:cNvSpPr>
          <p:nvPr>
            <p:ph type="body" idx="1"/>
          </p:nvPr>
        </p:nvSpPr>
        <p:spPr>
          <a:noFill/>
        </p:spPr>
        <p:txBody>
          <a:bodyPr/>
          <a:lstStyle/>
          <a:p>
            <a:r>
              <a:rPr lang="en-US" altLang="en-US" b="1" dirty="0"/>
              <a:t>Instructor Notes:</a:t>
            </a:r>
          </a:p>
          <a:p>
            <a:r>
              <a:rPr lang="en-US" altLang="en-US" dirty="0"/>
              <a:t>The answer is A.</a:t>
            </a:r>
          </a:p>
          <a:p>
            <a:r>
              <a:rPr lang="en-US" altLang="en-US" baseline="0" dirty="0"/>
              <a:t>Most</a:t>
            </a:r>
            <a:r>
              <a:rPr lang="en-US" altLang="en-US" dirty="0"/>
              <a:t> states have defined the legal level of intoxication for driving at .08.</a:t>
            </a:r>
            <a:r>
              <a:rPr lang="en-US" altLang="en-US" baseline="0" dirty="0"/>
              <a:t> </a:t>
            </a:r>
            <a:r>
              <a:rPr lang="en-US" altLang="en-US" dirty="0"/>
              <a:t>Why? Because research has shown that a person’s motor skills can be significantly affected at .08. Keep in mind, though, that people can be impaired at lower BAC levels.</a:t>
            </a:r>
          </a:p>
        </p:txBody>
      </p:sp>
      <p:sp>
        <p:nvSpPr>
          <p:cNvPr id="5939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94F6C43-8322-4ACE-B51F-2002FD266D5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178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52519838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b="1" baseline="0" dirty="0"/>
              <a:t>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This is what Alabama states</a:t>
            </a:r>
            <a:r>
              <a:rPr lang="en-US" altLang="en-US" b="0" baseline="0" dirty="0"/>
              <a:t> regarding driving under the influence. </a:t>
            </a:r>
            <a:r>
              <a:rPr lang="en-US" altLang="en-US" b="0" dirty="0"/>
              <a:t>Discuss this law with the class. </a:t>
            </a:r>
            <a:endParaRPr lang="en-US" altLang="en-US" b="1" dirty="0"/>
          </a:p>
          <a:p>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179</a:t>
            </a:fld>
            <a:endParaRPr lang="en-US"/>
          </a:p>
        </p:txBody>
      </p:sp>
    </p:spTree>
    <p:extLst>
      <p:ext uri="{BB962C8B-B14F-4D97-AF65-F5344CB8AC3E}">
        <p14:creationId xmlns:p14="http://schemas.microsoft.com/office/powerpoint/2010/main" val="227111880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b="1" baseline="0" dirty="0"/>
              <a:t>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This is a continuation of the previous slide. This is what Alabama states</a:t>
            </a:r>
            <a:r>
              <a:rPr lang="en-US" altLang="en-US" b="0" baseline="0" dirty="0"/>
              <a:t> regarding minors driving under the influence. </a:t>
            </a:r>
            <a:r>
              <a:rPr lang="en-US" altLang="en-US" b="0" dirty="0"/>
              <a:t>Discuss this law with the class. </a:t>
            </a:r>
            <a:endParaRPr lang="en-US" altLang="en-US" b="1" dirty="0"/>
          </a:p>
        </p:txBody>
      </p:sp>
      <p:sp>
        <p:nvSpPr>
          <p:cNvPr id="4" name="Slide Number Placeholder 3"/>
          <p:cNvSpPr>
            <a:spLocks noGrp="1"/>
          </p:cNvSpPr>
          <p:nvPr>
            <p:ph type="sldNum" sz="quarter" idx="10"/>
          </p:nvPr>
        </p:nvSpPr>
        <p:spPr/>
        <p:txBody>
          <a:bodyPr/>
          <a:lstStyle/>
          <a:p>
            <a:fld id="{2C58CC74-3AEC-4EF0-8876-214A73E62784}" type="slidenum">
              <a:rPr lang="en-US" smtClean="0"/>
              <a:t>180</a:t>
            </a:fld>
            <a:endParaRPr lang="en-US"/>
          </a:p>
        </p:txBody>
      </p:sp>
    </p:spTree>
    <p:extLst>
      <p:ext uri="{BB962C8B-B14F-4D97-AF65-F5344CB8AC3E}">
        <p14:creationId xmlns:p14="http://schemas.microsoft.com/office/powerpoint/2010/main" val="1214649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28373333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b="1" baseline="0" dirty="0"/>
              <a:t>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This is a continuation of the previous slide. This is what Alabama states</a:t>
            </a:r>
            <a:r>
              <a:rPr lang="en-US" altLang="en-US" b="0" baseline="0" dirty="0"/>
              <a:t> regarding the penalties for driving under the influence. </a:t>
            </a:r>
            <a:r>
              <a:rPr lang="en-US" altLang="en-US" b="0" dirty="0"/>
              <a:t>Discuss this law with the class. </a:t>
            </a:r>
            <a:endParaRPr lang="en-US" altLang="en-US" b="1" dirty="0"/>
          </a:p>
          <a:p>
            <a:endParaRPr lang="en-US" b="1" baseline="0" dirty="0"/>
          </a:p>
        </p:txBody>
      </p:sp>
      <p:sp>
        <p:nvSpPr>
          <p:cNvPr id="4" name="Slide Number Placeholder 3"/>
          <p:cNvSpPr>
            <a:spLocks noGrp="1"/>
          </p:cNvSpPr>
          <p:nvPr>
            <p:ph type="sldNum" sz="quarter" idx="10"/>
          </p:nvPr>
        </p:nvSpPr>
        <p:spPr/>
        <p:txBody>
          <a:bodyPr/>
          <a:lstStyle/>
          <a:p>
            <a:fld id="{2C58CC74-3AEC-4EF0-8876-214A73E62784}" type="slidenum">
              <a:rPr lang="en-US" smtClean="0"/>
              <a:t>181</a:t>
            </a:fld>
            <a:endParaRPr lang="en-US"/>
          </a:p>
        </p:txBody>
      </p:sp>
    </p:spTree>
    <p:extLst>
      <p:ext uri="{BB962C8B-B14F-4D97-AF65-F5344CB8AC3E}">
        <p14:creationId xmlns:p14="http://schemas.microsoft.com/office/powerpoint/2010/main" val="206243211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58CC74-3AEC-4EF0-8876-214A73E627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46622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ChangeArrowheads="1" noTextEdit="1"/>
          </p:cNvSpPr>
          <p:nvPr>
            <p:ph type="sldImg"/>
          </p:nvPr>
        </p:nvSpPr>
        <p:spPr>
          <a:ln/>
        </p:spPr>
      </p:sp>
      <p:sp>
        <p:nvSpPr>
          <p:cNvPr id="61443" name="Notes Placeholder 2"/>
          <p:cNvSpPr>
            <a:spLocks noGrp="1" noChangeArrowheads="1"/>
          </p:cNvSpPr>
          <p:nvPr>
            <p:ph type="body" idx="1"/>
          </p:nvPr>
        </p:nvSpPr>
        <p:spPr>
          <a:noFill/>
        </p:spPr>
        <p:txBody>
          <a:bodyPr/>
          <a:lstStyle/>
          <a:p>
            <a:r>
              <a:rPr lang="en-US" alt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to read the </a:t>
            </a:r>
            <a:r>
              <a:rPr lang="en-US" altLang="en-US" i="1" dirty="0"/>
              <a:t>In</a:t>
            </a:r>
            <a:r>
              <a:rPr lang="en-US" altLang="en-US" i="1" baseline="0" dirty="0"/>
              <a:t> </a:t>
            </a:r>
            <a:r>
              <a:rPr lang="en-US" altLang="en-US" i="1" dirty="0"/>
              <a:t>The News</a:t>
            </a:r>
            <a:r>
              <a:rPr lang="en-US" altLang="en-US" dirty="0"/>
              <a:t> story on page 2-7 in </a:t>
            </a:r>
            <a:r>
              <a:rPr lang="en-US" altLang="en-US" i="1" dirty="0"/>
              <a:t>the ServSafe Alcohol </a:t>
            </a:r>
            <a:r>
              <a:rPr lang="en-US" altLang="en-US" dirty="0"/>
              <a:t>Guide. Discuss the consequences of a high BAC. Use a real world</a:t>
            </a:r>
            <a:r>
              <a:rPr lang="en-US" altLang="en-US" baseline="0" dirty="0"/>
              <a:t> story of a similar event in Alabama. </a:t>
            </a:r>
            <a:endParaRPr lang="en-US" altLang="en-US" dirty="0"/>
          </a:p>
        </p:txBody>
      </p:sp>
      <p:sp>
        <p:nvSpPr>
          <p:cNvPr id="6144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AC60E219-B9BC-4A8F-9459-CD44D698137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183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71496569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a:ln/>
        </p:spPr>
      </p:sp>
      <p:sp>
        <p:nvSpPr>
          <p:cNvPr id="63491"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to turn to page 2-8 in their copy of </a:t>
            </a:r>
            <a:r>
              <a:rPr lang="en-US" altLang="en-US" i="1" dirty="0"/>
              <a:t>ServSafe Alcohol Guide</a:t>
            </a:r>
            <a:r>
              <a:rPr lang="en-US" altLang="en-US" dirty="0"/>
              <a:t> and complete the </a:t>
            </a:r>
            <a:r>
              <a:rPr lang="en-US" altLang="en-US" i="1" dirty="0"/>
              <a:t>Fact or myth?</a:t>
            </a:r>
            <a:r>
              <a:rPr lang="en-US" altLang="en-US" dirty="0"/>
              <a:t> activity. Tell them to put a check next to each activity that they believe can help an</a:t>
            </a:r>
            <a:r>
              <a:rPr lang="en-US" altLang="en-US" baseline="0" dirty="0"/>
              <a:t> </a:t>
            </a:r>
            <a:r>
              <a:rPr lang="en-US" altLang="en-US" dirty="0"/>
              <a:t>intoxicated person become sober. Then, go over the answers as a class.</a:t>
            </a:r>
          </a:p>
          <a:p>
            <a:endParaRPr lang="en-US" altLang="en-US" dirty="0"/>
          </a:p>
          <a:p>
            <a:r>
              <a:rPr lang="en-US" altLang="en-US" dirty="0"/>
              <a:t>Answers: The only thing that can break down alcohol in the blood stream is the liver. And it can only do this so quickly.</a:t>
            </a:r>
          </a:p>
          <a:p>
            <a:endParaRPr lang="en-US" altLang="en-US" dirty="0"/>
          </a:p>
        </p:txBody>
      </p:sp>
      <p:sp>
        <p:nvSpPr>
          <p:cNvPr id="6349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BE63893-8A73-4B38-99F8-9742BE62042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184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2622850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a:ln/>
        </p:spPr>
      </p:sp>
      <p:sp>
        <p:nvSpPr>
          <p:cNvPr id="59395"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the question, “</a:t>
            </a:r>
            <a:r>
              <a:rPr lang="en-US" altLang="en-US" i="0" dirty="0"/>
              <a:t>How fast does the liver break down alcohol in the bloodstream?” </a:t>
            </a:r>
          </a:p>
          <a:p>
            <a:r>
              <a:rPr lang="en-US" altLang="en-US" i="0" dirty="0"/>
              <a:t>The answer is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liver processes alcohol at a constant rate of about one drink per hour.  This assumes that the person has a healthy liver. Diseased or damaged livers may process alcohol even more slowly.</a:t>
            </a:r>
          </a:p>
          <a:p>
            <a:endParaRPr lang="en-US" altLang="en-US" dirty="0"/>
          </a:p>
        </p:txBody>
      </p:sp>
      <p:sp>
        <p:nvSpPr>
          <p:cNvPr id="5939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94F6C43-8322-4ACE-B51F-2002FD266D5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185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77091692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a:ln/>
        </p:spPr>
      </p:sp>
      <p:sp>
        <p:nvSpPr>
          <p:cNvPr id="59395"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the question, “</a:t>
            </a:r>
            <a:r>
              <a:rPr lang="en-US" altLang="en-US" i="0" dirty="0"/>
              <a:t>What will happen to a person who drinks more than 1 drink per hour?” </a:t>
            </a:r>
          </a:p>
          <a:p>
            <a:r>
              <a:rPr lang="en-US" altLang="en-US" i="0" dirty="0"/>
              <a:t>The answer is B</a:t>
            </a:r>
          </a:p>
          <a:p>
            <a:r>
              <a:rPr lang="en-US" dirty="0"/>
              <a:t>Explain to the class that BAC is affected by how much a person drinks and how quickly. It takes the liver a whole hour to remove a single drink from the body. If a person drinks any more than that, the alcohol will build up in the bloodstream and raise BAC.</a:t>
            </a:r>
          </a:p>
        </p:txBody>
      </p:sp>
      <p:sp>
        <p:nvSpPr>
          <p:cNvPr id="5939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94F6C43-8322-4ACE-B51F-2002FD266D5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186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08162323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a:ln/>
        </p:spPr>
      </p:sp>
      <p:sp>
        <p:nvSpPr>
          <p:cNvPr id="67587"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to turn to pages 2-9 and 2-10 in their copy of </a:t>
            </a:r>
            <a:r>
              <a:rPr lang="en-US" altLang="en-US" i="1" dirty="0"/>
              <a:t>ServSafe Alcohol Guide</a:t>
            </a:r>
            <a:r>
              <a:rPr lang="en-US" altLang="en-US" dirty="0"/>
              <a:t> and complete the </a:t>
            </a:r>
            <a:r>
              <a:rPr lang="en-US" altLang="en-US" i="1" dirty="0"/>
              <a:t>Whose BAC Is Higher</a:t>
            </a:r>
            <a:r>
              <a:rPr lang="en-US" altLang="en-US" dirty="0"/>
              <a:t> activity. Tell them to circle the person in each pair who will have the higher BAC.</a:t>
            </a:r>
          </a:p>
          <a:p>
            <a:r>
              <a:rPr lang="en-US" altLang="en-US" dirty="0"/>
              <a:t>Then, go over the answers as a class.</a:t>
            </a:r>
          </a:p>
          <a:p>
            <a:endParaRPr lang="en-US" altLang="en-US" dirty="0"/>
          </a:p>
          <a:p>
            <a:r>
              <a:rPr lang="en-US" altLang="en-US" dirty="0"/>
              <a:t>Answers: </a:t>
            </a:r>
          </a:p>
          <a:p>
            <a:r>
              <a:rPr lang="en-US" altLang="en-US" dirty="0"/>
              <a:t>1. The answer is A. </a:t>
            </a:r>
          </a:p>
          <a:p>
            <a:r>
              <a:rPr lang="en-US" altLang="en-US" dirty="0"/>
              <a:t>The more alcohol a drink contains, the more that will end up in the bloodstream. </a:t>
            </a:r>
          </a:p>
          <a:p>
            <a:r>
              <a:rPr lang="en-US" altLang="en-US" dirty="0"/>
              <a:t>This results in a higher BAC. For example, a martini generally contains more alcohol than a</a:t>
            </a:r>
          </a:p>
          <a:p>
            <a:r>
              <a:rPr lang="en-US" altLang="en-US" dirty="0"/>
              <a:t>beer. So, if all other factors are the same, a martini drinker would have a higher BAC than a beer drinker. </a:t>
            </a:r>
          </a:p>
          <a:p>
            <a:endParaRPr lang="en-US" altLang="en-US" dirty="0"/>
          </a:p>
          <a:p>
            <a:r>
              <a:rPr lang="en-US" altLang="en-US" dirty="0"/>
              <a:t>2. The answer is B. </a:t>
            </a:r>
          </a:p>
          <a:p>
            <a:r>
              <a:rPr lang="en-US" altLang="en-US" dirty="0"/>
              <a:t>A small person will have a higher BAC than a large person, if all other factors are the same. </a:t>
            </a:r>
          </a:p>
          <a:p>
            <a:r>
              <a:rPr lang="en-US" altLang="en-US" dirty="0"/>
              <a:t>That’s because a small person’s body has less blood to dilute the alcohol than a large person’s body has. </a:t>
            </a:r>
          </a:p>
          <a:p>
            <a:r>
              <a:rPr lang="en-US" altLang="en-US" dirty="0"/>
              <a:t>The more blood someone has, the more diluted the alcohol becomes.</a:t>
            </a:r>
          </a:p>
          <a:p>
            <a:endParaRPr lang="en-US" altLang="en-US" dirty="0"/>
          </a:p>
          <a:p>
            <a:r>
              <a:rPr lang="en-US" altLang="en-US" dirty="0"/>
              <a:t>3. The answer is B. </a:t>
            </a:r>
          </a:p>
          <a:p>
            <a:r>
              <a:rPr lang="en-US" altLang="en-US" dirty="0"/>
              <a:t>All other factors being the same, a person with a larger amount of body fat will have a higher BAC than a lean person. </a:t>
            </a:r>
          </a:p>
          <a:p>
            <a:r>
              <a:rPr lang="en-US" altLang="en-US" dirty="0"/>
              <a:t>This is because body fat does not absorb alcohol. That means the alcohol has to stay in the bloodstream until the</a:t>
            </a:r>
          </a:p>
          <a:p>
            <a:r>
              <a:rPr lang="en-US" altLang="en-US" dirty="0"/>
              <a:t>liver can break it down. In people with less body fat, alcohol can pass through muscle and spread throughout the body,</a:t>
            </a:r>
          </a:p>
          <a:p>
            <a:r>
              <a:rPr lang="en-US" altLang="en-US" dirty="0"/>
              <a:t>giving them a lower BAC.</a:t>
            </a:r>
          </a:p>
          <a:p>
            <a:endParaRPr lang="en-US" altLang="en-US" dirty="0"/>
          </a:p>
          <a:p>
            <a:r>
              <a:rPr lang="en-US" altLang="en-US" dirty="0"/>
              <a:t>4. The answer is B. </a:t>
            </a:r>
          </a:p>
          <a:p>
            <a:r>
              <a:rPr lang="en-US" altLang="en-US" dirty="0"/>
              <a:t>All other factors being the same, a woman will have a higher BAC than a man. That’s because women</a:t>
            </a:r>
            <a:r>
              <a:rPr lang="en-US" altLang="en-US" baseline="0" dirty="0"/>
              <a:t> </a:t>
            </a:r>
            <a:r>
              <a:rPr lang="en-US" altLang="en-US" dirty="0"/>
              <a:t>generally have a higher percentage of body fat than men. </a:t>
            </a:r>
          </a:p>
          <a:p>
            <a:r>
              <a:rPr lang="en-US" altLang="en-US" dirty="0"/>
              <a:t>They also have a smaller amount of an enzyme that helps break down alcohol. They're also often smaller than men and so have less blood in their bodies. </a:t>
            </a:r>
          </a:p>
          <a:p>
            <a:endParaRPr lang="en-US" altLang="en-US" dirty="0"/>
          </a:p>
          <a:p>
            <a:r>
              <a:rPr lang="en-US" altLang="en-US" dirty="0"/>
              <a:t>5. The answer is A. </a:t>
            </a:r>
          </a:p>
          <a:p>
            <a:r>
              <a:rPr lang="en-US" altLang="en-US" dirty="0"/>
              <a:t>An older person will have a higher BAC than a younger person, all other factors being the same. </a:t>
            </a:r>
          </a:p>
          <a:p>
            <a:r>
              <a:rPr lang="en-US" altLang="en-US" dirty="0"/>
              <a:t>Here is why: The enzymes that break down alcohol tend to slow as a person gets older. Also, body fat typically increases with age.</a:t>
            </a:r>
          </a:p>
          <a:p>
            <a:endParaRPr lang="en-US" altLang="en-US" dirty="0"/>
          </a:p>
          <a:p>
            <a:r>
              <a:rPr lang="en-US" altLang="en-US" dirty="0"/>
              <a:t>6. The answer is A. </a:t>
            </a:r>
          </a:p>
          <a:p>
            <a:r>
              <a:rPr lang="en-US" altLang="en-US" dirty="0"/>
              <a:t>A person who is drinking a carbonated drink will have a higher BAC than a person whose drink is not carbonated, all other factors being the same. </a:t>
            </a:r>
          </a:p>
          <a:p>
            <a:r>
              <a:rPr lang="en-US" altLang="en-US" dirty="0"/>
              <a:t>Carbonation speeds the rate at which alcohol passes from the stomach to the small intestine.</a:t>
            </a:r>
          </a:p>
          <a:p>
            <a:r>
              <a:rPr lang="en-US" altLang="en-US" dirty="0"/>
              <a:t>This causes a person to reach a higher BAC at a faster rate.</a:t>
            </a:r>
          </a:p>
          <a:p>
            <a:endParaRPr lang="en-US" altLang="en-US" dirty="0"/>
          </a:p>
          <a:p>
            <a:r>
              <a:rPr lang="en-US" altLang="en-US" dirty="0"/>
              <a:t>7. The answer is B. </a:t>
            </a:r>
          </a:p>
          <a:p>
            <a:r>
              <a:rPr lang="en-US" altLang="en-US" dirty="0"/>
              <a:t>A person who has not eaten will have a higher BAC than a person who has eaten, all other factors being the same. Food keeps alcohol in the stomach for a longer period of time. </a:t>
            </a:r>
          </a:p>
          <a:p>
            <a:r>
              <a:rPr lang="en-US" altLang="en-US" dirty="0"/>
              <a:t>This slows the rate at which the food reaches the small intestine. So, if you know a guest is dieting, take special care. </a:t>
            </a:r>
          </a:p>
          <a:p>
            <a:r>
              <a:rPr lang="en-US" altLang="en-US" dirty="0"/>
              <a:t>The alcohol may pass more quickly through the stomach and into the small intestine, causing the guest to become intoxicated faster.</a:t>
            </a:r>
          </a:p>
          <a:p>
            <a:endParaRPr lang="en-US" altLang="en-US" dirty="0"/>
          </a:p>
          <a:p>
            <a:endParaRPr lang="en-US" altLang="en-US" dirty="0"/>
          </a:p>
        </p:txBody>
      </p:sp>
      <p:sp>
        <p:nvSpPr>
          <p:cNvPr id="6758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EE26F98-4999-4FCE-A2C8-ED82EA39160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187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93457505"/>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ChangeArrowheads="1" noTextEdit="1"/>
          </p:cNvSpPr>
          <p:nvPr>
            <p:ph type="sldImg"/>
          </p:nvPr>
        </p:nvSpPr>
        <p:spPr>
          <a:ln/>
        </p:spPr>
      </p:sp>
      <p:sp>
        <p:nvSpPr>
          <p:cNvPr id="71683"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to turn to page 2-13 in their copy of </a:t>
            </a:r>
            <a:r>
              <a:rPr lang="en-US" altLang="en-US" i="1" dirty="0"/>
              <a:t>ServSafe Alcohol Guide</a:t>
            </a:r>
            <a:r>
              <a:rPr lang="en-US" altLang="en-US" dirty="0"/>
              <a:t> and complete the </a:t>
            </a:r>
            <a:r>
              <a:rPr lang="en-US" altLang="en-US" i="1" dirty="0"/>
              <a:t>Which Food Items are Better for Slowing the Movement of Alcohol?</a:t>
            </a:r>
            <a:r>
              <a:rPr lang="en-US" altLang="en-US" dirty="0"/>
              <a:t> activity. Tell them to place an X next to each food item that they believe is good for</a:t>
            </a:r>
            <a:r>
              <a:rPr lang="en-US" altLang="en-US" baseline="0" dirty="0"/>
              <a:t> </a:t>
            </a:r>
            <a:r>
              <a:rPr lang="en-US" altLang="en-US" dirty="0"/>
              <a:t>slowing the movement of alcohol to the small intestine. Then, go over the answers.</a:t>
            </a:r>
          </a:p>
          <a:p>
            <a:endParaRPr lang="en-US" altLang="en-US" dirty="0"/>
          </a:p>
          <a:p>
            <a:r>
              <a:rPr lang="en-US" altLang="en-US" dirty="0"/>
              <a:t>Answers: 1, 4, 5, 6.</a:t>
            </a:r>
          </a:p>
          <a:p>
            <a:endParaRPr lang="en-US" altLang="en-US" dirty="0"/>
          </a:p>
          <a:p>
            <a:r>
              <a:rPr lang="en-US" altLang="en-US" dirty="0"/>
              <a:t>Explanation: Food that’s high in fat works well. So cheese is a good choice. And because it’s fried, it’s even better. Other examples include pizza, chicken wings, nachos, and other deep-fried items. Food that’s high in protein is a great choice. Especially things like meat, fish, and eggs. Food high in carbohydrates, like the bread and pretzels, are not good choices. These items are easily digested, so they are less effective in slowing the movement of alcohol</a:t>
            </a:r>
            <a:r>
              <a:rPr lang="en-US" altLang="en-US" baseline="0" dirty="0"/>
              <a:t> </a:t>
            </a:r>
            <a:r>
              <a:rPr lang="en-US" altLang="en-US" dirty="0"/>
              <a:t>into the small intestine. The pretzels are also not a good choice because they are salty. These items can make people thirsty and cause them to drink more. </a:t>
            </a:r>
          </a:p>
          <a:p>
            <a:endParaRPr lang="en-US" altLang="en-US" dirty="0"/>
          </a:p>
          <a:p>
            <a:endParaRPr lang="en-US" altLang="en-US" dirty="0"/>
          </a:p>
        </p:txBody>
      </p:sp>
      <p:sp>
        <p:nvSpPr>
          <p:cNvPr id="716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99F5CAB8-D8A3-4DA8-92F1-24C927BA59A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188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2999271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ChangeArrowheads="1" noTextEdit="1"/>
          </p:cNvSpPr>
          <p:nvPr>
            <p:ph type="sldImg"/>
          </p:nvPr>
        </p:nvSpPr>
        <p:spPr>
          <a:ln/>
        </p:spPr>
      </p:sp>
      <p:sp>
        <p:nvSpPr>
          <p:cNvPr id="73731" name="Notes Placeholder 2"/>
          <p:cNvSpPr>
            <a:spLocks noGrp="1" noChangeArrowheads="1"/>
          </p:cNvSpPr>
          <p:nvPr>
            <p:ph type="body" idx="1"/>
          </p:nvPr>
        </p:nvSpPr>
        <p:spPr>
          <a:noFill/>
        </p:spPr>
        <p:txBody>
          <a:bodyPr/>
          <a:lstStyle/>
          <a:p>
            <a:r>
              <a:rPr lang="en-US" altLang="en-US" b="1" dirty="0"/>
              <a:t>Instructor Notes:</a:t>
            </a:r>
          </a:p>
          <a:p>
            <a:r>
              <a:rPr lang="en-US" altLang="en-US" b="0" dirty="0"/>
              <a:t>Explain to the class that there are other risk factors for intoxication that they should know about. </a:t>
            </a:r>
          </a:p>
          <a:p>
            <a:endParaRPr lang="en-US" altLang="en-US" b="0" dirty="0"/>
          </a:p>
          <a:p>
            <a:r>
              <a:rPr lang="en-US" altLang="en-US" b="0" dirty="0"/>
              <a:t>Explain</a:t>
            </a:r>
            <a:r>
              <a:rPr lang="en-US" altLang="en-US" b="0" baseline="0" dirty="0"/>
              <a:t> to the class that </a:t>
            </a:r>
            <a:r>
              <a:rPr lang="en-US" sz="1200" b="0" i="0" u="none" strike="noStrike" kern="1200" baseline="0" dirty="0">
                <a:solidFill>
                  <a:schemeClr val="tx1"/>
                </a:solidFill>
                <a:latin typeface="+mn-lt"/>
                <a:ea typeface="+mn-ea"/>
                <a:cs typeface="+mn-cs"/>
              </a:rPr>
              <a:t>it can be hard to tell if someone has a health condition just by looking at them. But sometimes they’ll tell you about it as they drink. That’s why listening to your guests is a valuable skill to develop.</a:t>
            </a:r>
            <a:endParaRPr lang="en-US" altLang="en-US" b="1" dirty="0"/>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6F693BEF-8ADD-437E-9272-B329117474F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189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46861591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190</a:t>
            </a:fld>
            <a:endParaRPr lang="en-US"/>
          </a:p>
        </p:txBody>
      </p:sp>
    </p:spTree>
    <p:extLst>
      <p:ext uri="{BB962C8B-B14F-4D97-AF65-F5344CB8AC3E}">
        <p14:creationId xmlns:p14="http://schemas.microsoft.com/office/powerpoint/2010/main" val="2241399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16523115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191</a:t>
            </a:fld>
            <a:endParaRPr lang="en-US"/>
          </a:p>
        </p:txBody>
      </p:sp>
    </p:spTree>
    <p:extLst>
      <p:ext uri="{BB962C8B-B14F-4D97-AF65-F5344CB8AC3E}">
        <p14:creationId xmlns:p14="http://schemas.microsoft.com/office/powerpoint/2010/main" val="111825197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ChangeArrowheads="1" noTextEdit="1"/>
          </p:cNvSpPr>
          <p:nvPr>
            <p:ph type="sldImg"/>
          </p:nvPr>
        </p:nvSpPr>
        <p:spPr>
          <a:ln/>
        </p:spPr>
      </p:sp>
      <p:sp>
        <p:nvSpPr>
          <p:cNvPr id="75779" name="Notes Placeholder 2"/>
          <p:cNvSpPr>
            <a:spLocks noGrp="1" noChangeArrowheads="1"/>
          </p:cNvSpPr>
          <p:nvPr>
            <p:ph type="body" idx="1"/>
          </p:nvPr>
        </p:nvSpPr>
        <p:spPr>
          <a:noFill/>
        </p:spPr>
        <p:txBody>
          <a:bodyPr/>
          <a:lstStyle/>
          <a:p>
            <a:r>
              <a:rPr lang="en-US" altLang="en-US" b="1" dirty="0"/>
              <a:t>Instructor Notes:</a:t>
            </a:r>
            <a:r>
              <a:rPr lang="en-US" altLang="en-US" dirty="0"/>
              <a:t/>
            </a:r>
            <a:br>
              <a:rPr lang="en-US" altLang="en-US" dirty="0"/>
            </a:br>
            <a:r>
              <a:rPr lang="en-US" altLang="en-US" dirty="0"/>
              <a:t>Point out that when you know that a person is a high-risk</a:t>
            </a:r>
            <a:r>
              <a:rPr lang="en-US" altLang="en-US" baseline="0" dirty="0"/>
              <a:t> drinker, you will need to watch that guest more closely. Doing this can help prevent over service. But the real key to preventing over service is knowing how to assess a guest’s level of intoxication. </a:t>
            </a:r>
            <a:endParaRPr lang="en-US" altLang="en-US" dirty="0"/>
          </a:p>
        </p:txBody>
      </p:sp>
      <p:sp>
        <p:nvSpPr>
          <p:cNvPr id="7578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24E86CF-4054-410B-A301-7BAC72BD4EF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192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264606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ChangeArrowheads="1" noTextEdit="1"/>
          </p:cNvSpPr>
          <p:nvPr>
            <p:ph type="sldImg"/>
          </p:nvPr>
        </p:nvSpPr>
        <p:spPr>
          <a:ln/>
        </p:spPr>
      </p:sp>
      <p:sp>
        <p:nvSpPr>
          <p:cNvPr id="77827"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the question, “</a:t>
            </a:r>
            <a:r>
              <a:rPr lang="en-US" altLang="en-US" i="0" dirty="0"/>
              <a:t>When should you start assessing your guest’s level of intoxication?” </a:t>
            </a:r>
            <a:r>
              <a:rPr lang="en-US" altLang="en-US" dirty="0"/>
              <a:t>Discuss the answers given and display the text.</a:t>
            </a:r>
          </a:p>
        </p:txBody>
      </p:sp>
      <p:sp>
        <p:nvSpPr>
          <p:cNvPr id="7782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B9D7047-4D5E-46C1-BE3C-7924FB940DE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193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0356189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ChangeArrowheads="1" noTextEdit="1"/>
          </p:cNvSpPr>
          <p:nvPr>
            <p:ph type="sldImg"/>
          </p:nvPr>
        </p:nvSpPr>
        <p:spPr>
          <a:ln/>
        </p:spPr>
      </p:sp>
      <p:sp>
        <p:nvSpPr>
          <p:cNvPr id="79875" name="Notes Placeholder 2"/>
          <p:cNvSpPr>
            <a:spLocks noGrp="1" noChangeArrowheads="1"/>
          </p:cNvSpPr>
          <p:nvPr>
            <p:ph type="body" idx="1"/>
          </p:nvPr>
        </p:nvSpPr>
        <p:spPr>
          <a:noFill/>
        </p:spPr>
        <p:txBody>
          <a:bodyPr/>
          <a:lstStyle/>
          <a:p>
            <a:r>
              <a:rPr lang="en-US" altLang="en-US" b="1" dirty="0"/>
              <a:t>Instructor Notes:</a:t>
            </a:r>
          </a:p>
          <a:p>
            <a:r>
              <a:rPr lang="en-US" altLang="en-US" dirty="0"/>
              <a:t>Counting drinks can be useful for determining if a guest is intoxicated. This is especially true when the guest is not showing any signs of intoxication.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But before you can count drinks, you first need to know what a drink is. All of these drinks contain the same amount of alcohol, and are considered one “standard drink.”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BUT</a:t>
            </a:r>
            <a:r>
              <a:rPr lang="en-US" altLang="en-US" baseline="0" dirty="0"/>
              <a:t> REMEMBER:</a:t>
            </a:r>
            <a:r>
              <a:rPr lang="en-US" sz="1200" b="0" i="0" u="none" strike="noStrike" kern="1200" baseline="0" dirty="0">
                <a:solidFill>
                  <a:schemeClr val="tx1"/>
                </a:solidFill>
                <a:latin typeface="+mn-lt"/>
                <a:ea typeface="+mn-ea"/>
                <a:cs typeface="+mn-cs"/>
              </a:rPr>
              <a:t> these are just the standard. Some beer, wine, and other alcoholic beverages have a higher alcohol content, so they must be counted differently.</a:t>
            </a:r>
            <a:endParaRPr lang="en-US" altLang="en-US" dirty="0"/>
          </a:p>
          <a:p>
            <a:endParaRPr lang="en-US" altLang="en-US" dirty="0"/>
          </a:p>
        </p:txBody>
      </p:sp>
      <p:sp>
        <p:nvSpPr>
          <p:cNvPr id="798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D6D80D1-02A6-4B5C-8751-93E71FD2A44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194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605305382"/>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a:ln/>
        </p:spPr>
      </p:sp>
      <p:sp>
        <p:nvSpPr>
          <p:cNvPr id="59395" name="Notes Placeholder 2"/>
          <p:cNvSpPr>
            <a:spLocks noGrp="1" noChangeArrowheads="1"/>
          </p:cNvSpPr>
          <p:nvPr>
            <p:ph type="body" idx="1"/>
          </p:nvPr>
        </p:nvSpPr>
        <p:spPr>
          <a:noFill/>
        </p:spPr>
        <p:txBody>
          <a:bodyPr/>
          <a:lstStyle/>
          <a:p>
            <a:r>
              <a:rPr lang="en-US" alt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the class the question, “Can o</a:t>
            </a:r>
            <a:r>
              <a:rPr lang="en-US" dirty="0"/>
              <a:t>ne beverage can contain more alcohol than a standard drink?</a:t>
            </a:r>
            <a:r>
              <a:rPr lang="en-US" alt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answer is Yes, o</a:t>
            </a:r>
            <a:r>
              <a:rPr lang="en-US" altLang="en-US" baseline="0" dirty="0"/>
              <a:t>ne beverage can contain more alcohol than a standard drink.</a:t>
            </a:r>
          </a:p>
          <a:p>
            <a:r>
              <a:rPr lang="en-US" sz="1200" b="0" i="0" u="none" strike="noStrike" kern="1200" baseline="0" dirty="0">
                <a:solidFill>
                  <a:schemeClr val="tx1"/>
                </a:solidFill>
                <a:latin typeface="+mn-lt"/>
                <a:ea typeface="+mn-ea"/>
                <a:cs typeface="+mn-cs"/>
              </a:rPr>
              <a:t>The size of a beverage and its contents also affect the way it is counted. That is because some beverages contain more alcohol than the standard drinks. </a:t>
            </a:r>
          </a:p>
          <a:p>
            <a:r>
              <a:rPr lang="en-US" sz="1200" b="0" i="0" u="none" strike="noStrike" kern="1200" baseline="0" dirty="0">
                <a:solidFill>
                  <a:schemeClr val="tx1"/>
                </a:solidFill>
                <a:latin typeface="+mn-lt"/>
                <a:ea typeface="+mn-ea"/>
                <a:cs typeface="+mn-cs"/>
              </a:rPr>
              <a:t>Tell the class that they will have to figure out the actual number of drinks in them. Sometimes, one beverage on a menu can equal several standard drinks!</a:t>
            </a:r>
            <a:endParaRPr lang="en-US" altLang="en-US" baseline="0" dirty="0"/>
          </a:p>
        </p:txBody>
      </p:sp>
      <p:sp>
        <p:nvSpPr>
          <p:cNvPr id="5939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94F6C43-8322-4ACE-B51F-2002FD266D5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195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65564908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196</a:t>
            </a:fld>
            <a:endParaRPr lang="en-US"/>
          </a:p>
        </p:txBody>
      </p:sp>
    </p:spTree>
    <p:extLst>
      <p:ext uri="{BB962C8B-B14F-4D97-AF65-F5344CB8AC3E}">
        <p14:creationId xmlns:p14="http://schemas.microsoft.com/office/powerpoint/2010/main" val="218114396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the class the question, “</a:t>
            </a:r>
            <a:r>
              <a:rPr lang="en-US" dirty="0"/>
              <a:t>How many standard drinks are in a three ounce glass of 80-proof whiskey?</a:t>
            </a:r>
            <a:r>
              <a:rPr lang="en-US" altLang="en-US" i="0" dirty="0"/>
              <a:t>” </a:t>
            </a:r>
            <a:r>
              <a:rPr lang="en-US" altLang="en-US" dirty="0"/>
              <a:t>Discuss the answers given and display the text. </a:t>
            </a:r>
          </a:p>
          <a:p>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197</a:t>
            </a:fld>
            <a:endParaRPr lang="en-US"/>
          </a:p>
        </p:txBody>
      </p:sp>
    </p:spTree>
    <p:extLst>
      <p:ext uri="{BB962C8B-B14F-4D97-AF65-F5344CB8AC3E}">
        <p14:creationId xmlns:p14="http://schemas.microsoft.com/office/powerpoint/2010/main" val="1286517551"/>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the class the question, “</a:t>
            </a:r>
            <a:r>
              <a:rPr lang="en-US" dirty="0"/>
              <a:t>How many standard drinks are in a 16 ounce glass of 5% ABV beer?</a:t>
            </a:r>
            <a:r>
              <a:rPr lang="en-US" altLang="en-US" i="0" dirty="0"/>
              <a:t>” </a:t>
            </a:r>
            <a:r>
              <a:rPr lang="en-US" altLang="en-US" dirty="0"/>
              <a:t>Discuss the answers given and display the text. </a:t>
            </a:r>
          </a:p>
          <a:p>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198</a:t>
            </a:fld>
            <a:endParaRPr lang="en-US"/>
          </a:p>
        </p:txBody>
      </p:sp>
    </p:spTree>
    <p:extLst>
      <p:ext uri="{BB962C8B-B14F-4D97-AF65-F5344CB8AC3E}">
        <p14:creationId xmlns:p14="http://schemas.microsoft.com/office/powerpoint/2010/main" val="332913419"/>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ChangeArrowheads="1" noTextEdit="1"/>
          </p:cNvSpPr>
          <p:nvPr>
            <p:ph type="sldImg"/>
          </p:nvPr>
        </p:nvSpPr>
        <p:spPr>
          <a:ln/>
        </p:spPr>
      </p:sp>
      <p:sp>
        <p:nvSpPr>
          <p:cNvPr id="77827" name="Notes Placeholder 2"/>
          <p:cNvSpPr>
            <a:spLocks noGrp="1" noChangeArrowheads="1"/>
          </p:cNvSpPr>
          <p:nvPr>
            <p:ph type="body" idx="1"/>
          </p:nvPr>
        </p:nvSpPr>
        <p:spPr>
          <a:noFill/>
        </p:spPr>
        <p:txBody>
          <a:bodyPr/>
          <a:lstStyle/>
          <a:p>
            <a:r>
              <a:rPr lang="en-US" altLang="en-US" b="1" dirty="0"/>
              <a:t>Instructor Notes:</a:t>
            </a:r>
          </a:p>
          <a:p>
            <a:r>
              <a:rPr lang="en-US" altLang="en-US" dirty="0"/>
              <a:t>Explain to the class that </a:t>
            </a:r>
            <a:r>
              <a:rPr lang="en-US" altLang="en-US" sz="1200" b="0" i="0"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ixed drinks often contain multiple liquors, and counting them can be a challenge, especially if the liquors each have different amounts of alcohol. But don’t worry too much about</a:t>
            </a:r>
          </a:p>
          <a:p>
            <a:r>
              <a:rPr lang="en-US" sz="1200" b="0" i="0" u="none" strike="noStrike" kern="1200" baseline="0" dirty="0">
                <a:solidFill>
                  <a:schemeClr val="tx1"/>
                </a:solidFill>
                <a:latin typeface="+mn-lt"/>
                <a:ea typeface="+mn-ea"/>
                <a:cs typeface="+mn-cs"/>
              </a:rPr>
              <a:t>the math. Most establishments make these calculations for you for each drink served. Always remember, though, that it’s better to round up when counting drinks.</a:t>
            </a:r>
          </a:p>
        </p:txBody>
      </p:sp>
      <p:sp>
        <p:nvSpPr>
          <p:cNvPr id="7782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B9D7047-4D5E-46C1-BE3C-7924FB940DE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199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1890575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a:ln/>
        </p:spPr>
      </p:sp>
      <p:sp>
        <p:nvSpPr>
          <p:cNvPr id="63491" name="Notes Placeholder 2"/>
          <p:cNvSpPr>
            <a:spLocks noGrp="1" noChangeArrowheads="1"/>
          </p:cNvSpPr>
          <p:nvPr>
            <p:ph type="body" idx="1"/>
          </p:nvPr>
        </p:nvSpPr>
        <p:spPr>
          <a:noFill/>
        </p:spPr>
        <p:txBody>
          <a:bodyPr/>
          <a:lstStyle/>
          <a:p>
            <a:r>
              <a:rPr lang="en-US" altLang="en-US" b="1" dirty="0"/>
              <a:t>Instructor Notes:</a:t>
            </a:r>
          </a:p>
          <a:p>
            <a:r>
              <a:rPr lang="en-US" altLang="en-US" dirty="0"/>
              <a:t>Ask class to turn to page 2-18 in their copy of </a:t>
            </a:r>
            <a:r>
              <a:rPr lang="en-US" altLang="en-US" i="1" dirty="0"/>
              <a:t>ServSafe Alcohol Guide</a:t>
            </a:r>
            <a:r>
              <a:rPr lang="en-US" altLang="en-US" dirty="0"/>
              <a:t> and complete the </a:t>
            </a:r>
            <a:r>
              <a:rPr lang="en-US" altLang="en-US" i="1" dirty="0"/>
              <a:t>Calculating</a:t>
            </a:r>
            <a:r>
              <a:rPr lang="en-US" altLang="en-US" i="1" baseline="0" dirty="0"/>
              <a:t> Drinks</a:t>
            </a:r>
            <a:r>
              <a:rPr lang="en-US" altLang="en-US" dirty="0"/>
              <a:t> activity. Tell them select</a:t>
            </a:r>
            <a:r>
              <a:rPr lang="en-US" altLang="en-US" baseline="0" dirty="0"/>
              <a:t> the best answer for each question</a:t>
            </a:r>
            <a:r>
              <a:rPr lang="en-US" altLang="en-US" dirty="0"/>
              <a:t>. Then, go over the answers as a class.</a:t>
            </a:r>
          </a:p>
          <a:p>
            <a:endParaRPr lang="en-US" altLang="en-US" dirty="0"/>
          </a:p>
          <a:p>
            <a:r>
              <a:rPr lang="en-US" altLang="en-US" dirty="0"/>
              <a:t>Answers: </a:t>
            </a:r>
          </a:p>
          <a:p>
            <a:r>
              <a:rPr lang="en-US" sz="1200" b="0" i="0" u="none" strike="noStrike" kern="1200" baseline="0" dirty="0">
                <a:solidFill>
                  <a:schemeClr val="tx1"/>
                </a:solidFill>
                <a:latin typeface="+mn-lt"/>
                <a:ea typeface="+mn-ea"/>
                <a:cs typeface="+mn-cs"/>
              </a:rPr>
              <a:t>1. C. Divide 60 ounces by 12, the amount of beer in one standard drink, to get five drinks.</a:t>
            </a:r>
          </a:p>
          <a:p>
            <a:r>
              <a:rPr lang="en-US" sz="1200" b="0" i="0" u="none" strike="noStrike" kern="1200" baseline="0" dirty="0">
                <a:solidFill>
                  <a:schemeClr val="tx1"/>
                </a:solidFill>
                <a:latin typeface="+mn-lt"/>
                <a:ea typeface="+mn-ea"/>
                <a:cs typeface="+mn-cs"/>
              </a:rPr>
              <a:t>2. A. Divide 15 ounces by 5 ounces, the amount of wine in one standard drink, to get three drinks.</a:t>
            </a:r>
          </a:p>
          <a:p>
            <a:r>
              <a:rPr lang="en-US" sz="1200" b="0" i="0" u="none" strike="noStrike" kern="1200" baseline="0" dirty="0">
                <a:solidFill>
                  <a:schemeClr val="tx1"/>
                </a:solidFill>
                <a:latin typeface="+mn-lt"/>
                <a:ea typeface="+mn-ea"/>
                <a:cs typeface="+mn-cs"/>
              </a:rPr>
              <a:t>3. B</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Divide 3 ounces by 1.5 ounces, the amount of 80-proof liquor in one standard drink, to get two drinks.</a:t>
            </a:r>
          </a:p>
          <a:p>
            <a:r>
              <a:rPr lang="en-US" sz="1200" b="0" i="0" u="none" strike="noStrike" kern="1200" baseline="0" dirty="0">
                <a:solidFill>
                  <a:schemeClr val="tx1"/>
                </a:solidFill>
                <a:latin typeface="+mn-lt"/>
                <a:ea typeface="+mn-ea"/>
                <a:cs typeface="+mn-cs"/>
              </a:rPr>
              <a:t>4. B. One ounce of 100-proof bourbon is one standard drink. The 12-ounce beer is another standard drink. This gives a total of 2 drinks.</a:t>
            </a:r>
            <a:endParaRPr lang="en-US" altLang="en-US" dirty="0"/>
          </a:p>
        </p:txBody>
      </p:sp>
      <p:sp>
        <p:nvSpPr>
          <p:cNvPr id="6349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BE63893-8A73-4B38-99F8-9742BE62042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200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78402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Welcome the class to training and review the content on the slide.</a:t>
            </a:r>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3ABD0D4C-CA85-4255-874A-E569ED1A55EB}" type="slidenum">
              <a:rPr lang="en-US" altLang="en-US" sz="1200">
                <a:solidFill>
                  <a:schemeClr val="tx1"/>
                </a:solidFill>
              </a:rPr>
              <a:pPr/>
              <a:t>2</a:t>
            </a:fld>
            <a:endParaRPr lang="en-US" altLang="en-US" sz="1200" dirty="0">
              <a:solidFill>
                <a:schemeClr val="tx1"/>
              </a:solidFill>
            </a:endParaRPr>
          </a:p>
        </p:txBody>
      </p:sp>
    </p:spTree>
    <p:extLst>
      <p:ext uri="{BB962C8B-B14F-4D97-AF65-F5344CB8AC3E}">
        <p14:creationId xmlns:p14="http://schemas.microsoft.com/office/powerpoint/2010/main" val="198309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b="1" dirty="0"/>
              <a:t>Instructor Notes:</a:t>
            </a:r>
          </a:p>
          <a:p>
            <a:r>
              <a:rPr lang="en-US" altLang="en-US" dirty="0"/>
              <a:t>The answer is both A and B. </a:t>
            </a:r>
          </a:p>
          <a:p>
            <a:pPr marL="0" indent="0"/>
            <a:r>
              <a:rPr lang="en-US" altLang="en-US" dirty="0"/>
              <a:t>Penalties can include, but are not limited to: suspension or loss of the establishment’s liquor license; Loss of a server’s right to serve; Fines against owners and staff.</a:t>
            </a:r>
          </a:p>
          <a:p>
            <a:endParaRPr lang="en-US" altLang="en-US" dirty="0"/>
          </a:p>
        </p:txBody>
      </p:sp>
      <p:sp>
        <p:nvSpPr>
          <p:cNvPr id="5018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85778DE-D4BF-473D-8D42-7710A417AE4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27235921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b="1" baseline="0" dirty="0"/>
              <a:t> Notes:</a:t>
            </a:r>
          </a:p>
          <a:p>
            <a:r>
              <a:rPr lang="en-US" sz="1200" b="0" i="0" u="none" strike="noStrike" kern="1200" baseline="0" dirty="0">
                <a:solidFill>
                  <a:schemeClr val="tx1"/>
                </a:solidFill>
                <a:latin typeface="+mn-lt"/>
                <a:ea typeface="+mn-ea"/>
                <a:cs typeface="+mn-cs"/>
              </a:rPr>
              <a:t>Explain to the class that while you do not have to know a person’s BAC, you do have to decide whether to continue serving alcohol. Being able to estimate BAC can help with this decision.</a:t>
            </a:r>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201</a:t>
            </a:fld>
            <a:endParaRPr lang="en-US"/>
          </a:p>
        </p:txBody>
      </p:sp>
    </p:spTree>
    <p:extLst>
      <p:ext uri="{BB962C8B-B14F-4D97-AF65-F5344CB8AC3E}">
        <p14:creationId xmlns:p14="http://schemas.microsoft.com/office/powerpoint/2010/main" val="266507942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Remember: A BAC of .08  is</a:t>
            </a:r>
            <a:r>
              <a:rPr lang="en-US" baseline="0" dirty="0"/>
              <a:t> the legal level of intoxication while driving in most states.</a:t>
            </a:r>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202</a:t>
            </a:fld>
            <a:endParaRPr lang="en-US"/>
          </a:p>
        </p:txBody>
      </p:sp>
    </p:spTree>
    <p:extLst>
      <p:ext uri="{BB962C8B-B14F-4D97-AF65-F5344CB8AC3E}">
        <p14:creationId xmlns:p14="http://schemas.microsoft.com/office/powerpoint/2010/main" val="3488522626"/>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b="1" baseline="0" dirty="0"/>
              <a:t> Notes:</a:t>
            </a:r>
          </a:p>
          <a:p>
            <a:r>
              <a:rPr lang="en-US" baseline="0" dirty="0"/>
              <a:t>This screen highlights the BAC for a 120 found female who has consumed three standard drinks.</a:t>
            </a:r>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203</a:t>
            </a:fld>
            <a:endParaRPr lang="en-US"/>
          </a:p>
        </p:txBody>
      </p:sp>
    </p:spTree>
    <p:extLst>
      <p:ext uri="{BB962C8B-B14F-4D97-AF65-F5344CB8AC3E}">
        <p14:creationId xmlns:p14="http://schemas.microsoft.com/office/powerpoint/2010/main" val="157515230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ChangeArrowheads="1" noTextEdit="1"/>
          </p:cNvSpPr>
          <p:nvPr>
            <p:ph type="sldImg"/>
          </p:nvPr>
        </p:nvSpPr>
        <p:spPr>
          <a:ln/>
        </p:spPr>
      </p:sp>
      <p:sp>
        <p:nvSpPr>
          <p:cNvPr id="83971" name="Notes Placeholder 2"/>
          <p:cNvSpPr>
            <a:spLocks noGrp="1" noChangeArrowheads="1"/>
          </p:cNvSpPr>
          <p:nvPr>
            <p:ph type="body" idx="1"/>
          </p:nvPr>
        </p:nvSpPr>
        <p:spPr>
          <a:noFill/>
        </p:spPr>
        <p:txBody>
          <a:bodyPr/>
          <a:lstStyle/>
          <a:p>
            <a:r>
              <a:rPr lang="en-US" altLang="en-US" b="1" dirty="0"/>
              <a:t>Instructor Notes:</a:t>
            </a:r>
          </a:p>
          <a:p>
            <a:r>
              <a:rPr lang="en-US" altLang="en-US" dirty="0"/>
              <a:t>Review things to keep in mind when estimating a person’s BAC.</a:t>
            </a:r>
          </a:p>
        </p:txBody>
      </p:sp>
      <p:sp>
        <p:nvSpPr>
          <p:cNvPr id="8397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F69A6C3-3BF7-462E-B144-9875DBD6D0D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204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75585380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a:ln/>
        </p:spPr>
      </p:sp>
      <p:sp>
        <p:nvSpPr>
          <p:cNvPr id="63491"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to turn to page 2-21 in their copy of </a:t>
            </a:r>
            <a:r>
              <a:rPr lang="en-US" altLang="en-US" i="1" dirty="0"/>
              <a:t>ServSafe Alcohol Guide</a:t>
            </a:r>
            <a:r>
              <a:rPr lang="en-US" altLang="en-US" dirty="0"/>
              <a:t> and complete the </a:t>
            </a:r>
            <a:r>
              <a:rPr lang="en-US" altLang="en-US" i="1" dirty="0"/>
              <a:t>Using a BAC Chart</a:t>
            </a:r>
            <a:r>
              <a:rPr lang="en-US" altLang="en-US" dirty="0"/>
              <a:t>. Tell them to </a:t>
            </a:r>
            <a:r>
              <a:rPr lang="en-US" altLang="en-US" baseline="0" dirty="0"/>
              <a:t>answer each question</a:t>
            </a:r>
            <a:r>
              <a:rPr lang="en-US" altLang="en-US" dirty="0"/>
              <a:t>. Then, go over the answers as a class.</a:t>
            </a:r>
          </a:p>
          <a:p>
            <a:endParaRPr lang="en-US" altLang="en-US" dirty="0"/>
          </a:p>
          <a:p>
            <a:r>
              <a:rPr lang="en-US" altLang="en-US" dirty="0"/>
              <a:t>Answers: </a:t>
            </a:r>
          </a:p>
          <a:p>
            <a:r>
              <a:rPr lang="en-US" sz="1200" b="0" i="0" u="none" strike="noStrike" kern="1200" baseline="0" dirty="0">
                <a:solidFill>
                  <a:schemeClr val="tx1"/>
                </a:solidFill>
                <a:latin typeface="+mn-lt"/>
                <a:ea typeface="+mn-ea"/>
                <a:cs typeface="+mn-cs"/>
              </a:rPr>
              <a:t>1. The man’s estimated BAC is .046. No, he is not at the legal limit for driving.</a:t>
            </a:r>
          </a:p>
          <a:p>
            <a:r>
              <a:rPr lang="en-US" sz="1200" b="0" i="0" u="none" strike="noStrike" kern="1200" baseline="0" dirty="0">
                <a:solidFill>
                  <a:schemeClr val="tx1"/>
                </a:solidFill>
                <a:latin typeface="+mn-lt"/>
                <a:ea typeface="+mn-ea"/>
                <a:cs typeface="+mn-cs"/>
              </a:rPr>
              <a:t>2. The woman’s estimated BAC is .080. Yes, she is at the legal limit for driving.</a:t>
            </a:r>
            <a:endParaRPr lang="en-US" altLang="en-US" dirty="0"/>
          </a:p>
        </p:txBody>
      </p:sp>
      <p:sp>
        <p:nvSpPr>
          <p:cNvPr id="6349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BE63893-8A73-4B38-99F8-9742BE62042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205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59463615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ChangeArrowheads="1" noTextEdit="1"/>
          </p:cNvSpPr>
          <p:nvPr>
            <p:ph type="sldImg"/>
          </p:nvPr>
        </p:nvSpPr>
        <p:spPr>
          <a:ln/>
        </p:spPr>
      </p:sp>
      <p:sp>
        <p:nvSpPr>
          <p:cNvPr id="86019" name="Notes Placeholder 2"/>
          <p:cNvSpPr>
            <a:spLocks noGrp="1" noChangeArrowheads="1"/>
          </p:cNvSpPr>
          <p:nvPr>
            <p:ph type="body" idx="1"/>
          </p:nvPr>
        </p:nvSpPr>
        <p:spPr>
          <a:noFill/>
        </p:spPr>
        <p:txBody>
          <a:bodyPr/>
          <a:lstStyle/>
          <a:p>
            <a:r>
              <a:rPr lang="en-US" altLang="en-US" b="1" dirty="0"/>
              <a:t>Instructor Notes:</a:t>
            </a:r>
          </a:p>
          <a:p>
            <a:r>
              <a:rPr lang="en-US" altLang="en-US" dirty="0"/>
              <a:t>Point out that there are many ways to track the number of drinks served to a guest. It really just depends on the type of establishment you work in and how busy you are.  </a:t>
            </a:r>
          </a:p>
          <a:p>
            <a:r>
              <a:rPr lang="en-US" altLang="en-US" dirty="0"/>
              <a:t>Ask the class the question, “How do you track</a:t>
            </a:r>
            <a:r>
              <a:rPr lang="en-US" altLang="en-US" baseline="0" dirty="0"/>
              <a:t> drink counts in your operation?</a:t>
            </a:r>
            <a:r>
              <a:rPr lang="en-US" altLang="en-US" dirty="0"/>
              <a:t>“</a:t>
            </a:r>
            <a:r>
              <a:rPr lang="en-US" altLang="en-US" baseline="0" dirty="0"/>
              <a:t> </a:t>
            </a:r>
            <a:r>
              <a:rPr lang="en-US" altLang="en-US" dirty="0"/>
              <a:t>Discuss the answers given and display the text.</a:t>
            </a:r>
          </a:p>
          <a:p>
            <a:endParaRPr lang="en-US" altLang="en-US" dirty="0"/>
          </a:p>
          <a:p>
            <a:r>
              <a:rPr lang="en-US" altLang="en-US" dirty="0"/>
              <a:t>After reviewin</a:t>
            </a:r>
            <a:r>
              <a:rPr lang="en-US" altLang="en-US" baseline="0" dirty="0"/>
              <a:t>g the bullet points, remind the class that i</a:t>
            </a:r>
            <a:r>
              <a:rPr lang="en-US" sz="1200" b="0" i="0" u="none" strike="noStrike" kern="1200" baseline="0" dirty="0">
                <a:solidFill>
                  <a:schemeClr val="tx1"/>
                </a:solidFill>
                <a:latin typeface="+mn-lt"/>
                <a:ea typeface="+mn-ea"/>
                <a:cs typeface="+mn-cs"/>
              </a:rPr>
              <a:t>n some establishments, the guest check moves with the guest, which makes counting easier. Regardless of the method, you should share drink counts with other staff members and serving stations. Remember, tracking drinks is a shared responsibility.</a:t>
            </a:r>
            <a:endParaRPr lang="en-US" altLang="en-US" dirty="0"/>
          </a:p>
        </p:txBody>
      </p:sp>
      <p:sp>
        <p:nvSpPr>
          <p:cNvPr id="8602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AA139611-DD78-4B39-BC30-152172E33A3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206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70652204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sz="1200" b="0" i="0" u="none" strike="noStrike" kern="1200" baseline="0" dirty="0">
                <a:solidFill>
                  <a:schemeClr val="tx1"/>
                </a:solidFill>
                <a:latin typeface="+mn-lt"/>
                <a:ea typeface="+mn-ea"/>
                <a:cs typeface="+mn-cs"/>
              </a:rPr>
              <a:t>Review the content on the screen, and then explain to the class that establishments that offer self-service opportunities must create policies to monitor guests—and then stick to the policies. For example, some bottle service establishments will assign a host to the table to make drinks using the guest’s liquor bottles and mixers. This allows the host to count each guest’s drinks.</a:t>
            </a:r>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207</a:t>
            </a:fld>
            <a:endParaRPr lang="en-US"/>
          </a:p>
        </p:txBody>
      </p:sp>
    </p:spTree>
    <p:extLst>
      <p:ext uri="{BB962C8B-B14F-4D97-AF65-F5344CB8AC3E}">
        <p14:creationId xmlns:p14="http://schemas.microsoft.com/office/powerpoint/2010/main" val="65765761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b="1" baseline="0" dirty="0"/>
              <a:t> Notes:</a:t>
            </a:r>
          </a:p>
          <a:p>
            <a:r>
              <a:rPr lang="en-US" sz="1200" b="0" i="0" u="none" strike="noStrike" kern="1200" baseline="0" dirty="0">
                <a:solidFill>
                  <a:schemeClr val="tx1"/>
                </a:solidFill>
                <a:latin typeface="+mn-lt"/>
                <a:ea typeface="+mn-ea"/>
                <a:cs typeface="+mn-cs"/>
              </a:rPr>
              <a:t>Let’s say that a recipe for a gin and tonic calls for one and a half ounces of 80-proof gin. During a guest’s visit, you mix three gin and tonics for the guest. But you pour an extra half ounce of gin in each drink. This means that you have actually served that guest four drinks instead of three.</a:t>
            </a:r>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208</a:t>
            </a:fld>
            <a:endParaRPr lang="en-US"/>
          </a:p>
        </p:txBody>
      </p:sp>
    </p:spTree>
    <p:extLst>
      <p:ext uri="{BB962C8B-B14F-4D97-AF65-F5344CB8AC3E}">
        <p14:creationId xmlns:p14="http://schemas.microsoft.com/office/powerpoint/2010/main" val="3757179312"/>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ChangeArrowheads="1" noTextEdit="1"/>
          </p:cNvSpPr>
          <p:nvPr>
            <p:ph type="sldImg"/>
          </p:nvPr>
        </p:nvSpPr>
        <p:spPr>
          <a:ln/>
        </p:spPr>
      </p:sp>
      <p:sp>
        <p:nvSpPr>
          <p:cNvPr id="88067" name="Notes Placeholder 2"/>
          <p:cNvSpPr>
            <a:spLocks noGrp="1" noChangeArrowheads="1"/>
          </p:cNvSpPr>
          <p:nvPr>
            <p:ph type="body" idx="1"/>
          </p:nvPr>
        </p:nvSpPr>
        <p:spPr>
          <a:noFill/>
        </p:spPr>
        <p:txBody>
          <a:bodyPr/>
          <a:lstStyle/>
          <a:p>
            <a:r>
              <a:rPr lang="en-US" altLang="en-US" b="1" dirty="0"/>
              <a:t>Instructor Notes:</a:t>
            </a:r>
          </a:p>
          <a:p>
            <a:r>
              <a:rPr lang="en-US" altLang="en-US" dirty="0"/>
              <a:t>A change in behavior is more revealing than the actual behavior itself. There’s a big difference between a normally loud guest and one who is quiet at first but becomes loud after a few drinks.</a:t>
            </a:r>
            <a:r>
              <a:rPr lang="en-US" altLang="en-US" baseline="0" dirty="0"/>
              <a:t> </a:t>
            </a:r>
            <a:r>
              <a:rPr lang="en-US" altLang="en-US" dirty="0"/>
              <a:t>Communication is also important. By talking to your guests, you can get a better idea of why they’re there and whether or not they’re becoming intoxicated. That’s why it’s important to keep talking to each person throughout his or her stay.</a:t>
            </a:r>
          </a:p>
        </p:txBody>
      </p:sp>
      <p:sp>
        <p:nvSpPr>
          <p:cNvPr id="8806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D4063B8-C0CE-4F2A-8E7C-52109ED3D94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209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69957295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ChangeArrowheads="1" noTextEdit="1"/>
          </p:cNvSpPr>
          <p:nvPr>
            <p:ph type="sldImg"/>
          </p:nvPr>
        </p:nvSpPr>
        <p:spPr>
          <a:ln/>
        </p:spPr>
      </p:sp>
      <p:sp>
        <p:nvSpPr>
          <p:cNvPr id="90115" name="Notes Placeholder 2"/>
          <p:cNvSpPr>
            <a:spLocks noGrp="1" noChangeArrowheads="1"/>
          </p:cNvSpPr>
          <p:nvPr>
            <p:ph type="body" idx="1"/>
          </p:nvPr>
        </p:nvSpPr>
        <p:spPr>
          <a:noFill/>
        </p:spPr>
        <p:txBody>
          <a:bodyPr/>
          <a:lstStyle/>
          <a:p>
            <a:r>
              <a:rPr lang="en-US" altLang="en-US" b="1" dirty="0"/>
              <a:t>Instructor Notes:</a:t>
            </a:r>
          </a:p>
          <a:p>
            <a:r>
              <a:rPr lang="en-US" altLang="en-US" dirty="0"/>
              <a:t>When large amounts of alcohol reach the brain, it stops functioning normally. This results in the physical and behavioral changes</a:t>
            </a:r>
            <a:r>
              <a:rPr lang="en-US" altLang="en-US" baseline="0" dirty="0"/>
              <a:t> identified in the slide.</a:t>
            </a:r>
          </a:p>
          <a:p>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u="none" strike="noStrike" kern="1200" baseline="0" dirty="0">
                <a:solidFill>
                  <a:schemeClr val="tx1"/>
                </a:solidFill>
                <a:latin typeface="+mn-lt"/>
                <a:ea typeface="+mn-ea"/>
                <a:cs typeface="+mn-cs"/>
              </a:rPr>
              <a:t>Point out that most </a:t>
            </a:r>
            <a:r>
              <a:rPr lang="en-US" sz="1200" b="0" i="0" u="none" strike="noStrike" kern="1200" baseline="0" dirty="0">
                <a:solidFill>
                  <a:schemeClr val="tx1"/>
                </a:solidFill>
                <a:latin typeface="+mn-lt"/>
                <a:ea typeface="+mn-ea"/>
                <a:cs typeface="+mn-cs"/>
              </a:rPr>
              <a:t>people know when they see someone with impaired motor coordination that the person is intoxicated. But some of the other signs of intoxication are harder to spot, especially if there hasn’t been enough time to see a change in the person’s behavior. Not surprisingly, it is the subtle signs that you really have to watch for.</a:t>
            </a:r>
            <a:endParaRPr lang="en-US" altLang="en-US" dirty="0"/>
          </a:p>
          <a:p>
            <a:endParaRPr lang="en-US" altLang="en-US" dirty="0"/>
          </a:p>
        </p:txBody>
      </p:sp>
      <p:sp>
        <p:nvSpPr>
          <p:cNvPr id="9011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35099D3-6916-48A7-9062-2DDD9A7011E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210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749941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72714691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ChangeArrowheads="1" noTextEdit="1"/>
          </p:cNvSpPr>
          <p:nvPr>
            <p:ph type="sldImg"/>
          </p:nvPr>
        </p:nvSpPr>
        <p:spPr>
          <a:ln/>
        </p:spPr>
      </p:sp>
      <p:sp>
        <p:nvSpPr>
          <p:cNvPr id="92163" name="Notes Placeholder 2"/>
          <p:cNvSpPr>
            <a:spLocks noGrp="1" noChangeArrowheads="1"/>
          </p:cNvSpPr>
          <p:nvPr>
            <p:ph type="body" idx="1"/>
          </p:nvPr>
        </p:nvSpPr>
        <p:spPr>
          <a:noFill/>
        </p:spPr>
        <p:txBody>
          <a:bodyPr/>
          <a:lstStyle/>
          <a:p>
            <a:endParaRPr lang="en-US" altLang="en-US" b="1" dirty="0"/>
          </a:p>
        </p:txBody>
      </p:sp>
      <p:sp>
        <p:nvSpPr>
          <p:cNvPr id="9216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60B3EBDE-ACE3-41D3-8142-FD51F2559C8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211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256920720"/>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ChangeArrowheads="1" noTextEdit="1"/>
          </p:cNvSpPr>
          <p:nvPr>
            <p:ph type="sldImg"/>
          </p:nvPr>
        </p:nvSpPr>
        <p:spPr>
          <a:ln/>
        </p:spPr>
      </p:sp>
      <p:sp>
        <p:nvSpPr>
          <p:cNvPr id="92163"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What are some signs of relaxed inhibitions?. Discuss</a:t>
            </a:r>
            <a:r>
              <a:rPr lang="en-US" altLang="en-US" baseline="0" dirty="0"/>
              <a:t> responses and reveal the answers. </a:t>
            </a:r>
            <a:endParaRPr lang="en-US" altLang="en-US" b="1" dirty="0"/>
          </a:p>
        </p:txBody>
      </p:sp>
      <p:sp>
        <p:nvSpPr>
          <p:cNvPr id="9216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60B3EBDE-ACE3-41D3-8142-FD51F2559C8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212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994173660"/>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ChangeArrowheads="1" noTextEdit="1"/>
          </p:cNvSpPr>
          <p:nvPr>
            <p:ph type="sldImg"/>
          </p:nvPr>
        </p:nvSpPr>
        <p:spPr>
          <a:ln/>
        </p:spPr>
      </p:sp>
      <p:sp>
        <p:nvSpPr>
          <p:cNvPr id="94211" name="Notes Placeholder 2"/>
          <p:cNvSpPr>
            <a:spLocks noGrp="1" noChangeArrowheads="1"/>
          </p:cNvSpPr>
          <p:nvPr>
            <p:ph type="body" idx="1"/>
          </p:nvPr>
        </p:nvSpPr>
        <p:spPr>
          <a:noFill/>
        </p:spPr>
        <p:txBody>
          <a:bodyPr/>
          <a:lstStyle/>
          <a:p>
            <a:endParaRPr lang="en-US" altLang="en-US" b="1" dirty="0"/>
          </a:p>
        </p:txBody>
      </p:sp>
      <p:sp>
        <p:nvSpPr>
          <p:cNvPr id="9421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3D1EC8CD-73EA-45C7-8E76-901FD918503B}" type="slidenum">
              <a:rPr lang="en-US" altLang="en-US" sz="1200" smtClean="0">
                <a:solidFill>
                  <a:srgbClr val="000000"/>
                </a:solidFill>
              </a:rPr>
              <a:pPr/>
              <a:t>213</a:t>
            </a:fld>
            <a:endParaRPr lang="en-US" altLang="en-US" sz="1200" dirty="0">
              <a:solidFill>
                <a:srgbClr val="000000"/>
              </a:solidFill>
            </a:endParaRPr>
          </a:p>
        </p:txBody>
      </p:sp>
    </p:spTree>
    <p:extLst>
      <p:ext uri="{BB962C8B-B14F-4D97-AF65-F5344CB8AC3E}">
        <p14:creationId xmlns:p14="http://schemas.microsoft.com/office/powerpoint/2010/main" val="215725932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ChangeArrowheads="1" noTextEdit="1"/>
          </p:cNvSpPr>
          <p:nvPr>
            <p:ph type="sldImg"/>
          </p:nvPr>
        </p:nvSpPr>
        <p:spPr>
          <a:ln/>
        </p:spPr>
      </p:sp>
      <p:sp>
        <p:nvSpPr>
          <p:cNvPr id="94211"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What are some signs of impaired judgment? Discuss</a:t>
            </a:r>
            <a:r>
              <a:rPr lang="en-US" altLang="en-US" baseline="0" dirty="0"/>
              <a:t> responses and reveal the answers. </a:t>
            </a:r>
            <a:endParaRPr lang="en-US" altLang="en-US" b="1" dirty="0"/>
          </a:p>
          <a:p>
            <a:endParaRPr lang="en-US" altLang="en-US" b="1" dirty="0"/>
          </a:p>
        </p:txBody>
      </p:sp>
      <p:sp>
        <p:nvSpPr>
          <p:cNvPr id="9421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3D1EC8CD-73EA-45C7-8E76-901FD918503B}" type="slidenum">
              <a:rPr lang="en-US" altLang="en-US" sz="1200" smtClean="0">
                <a:solidFill>
                  <a:srgbClr val="000000"/>
                </a:solidFill>
              </a:rPr>
              <a:pPr/>
              <a:t>214</a:t>
            </a:fld>
            <a:endParaRPr lang="en-US" altLang="en-US" sz="1200" dirty="0">
              <a:solidFill>
                <a:srgbClr val="000000"/>
              </a:solidFill>
            </a:endParaRPr>
          </a:p>
        </p:txBody>
      </p:sp>
    </p:spTree>
    <p:extLst>
      <p:ext uri="{BB962C8B-B14F-4D97-AF65-F5344CB8AC3E}">
        <p14:creationId xmlns:p14="http://schemas.microsoft.com/office/powerpoint/2010/main" val="2553648362"/>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ChangeArrowheads="1" noTextEdit="1"/>
          </p:cNvSpPr>
          <p:nvPr>
            <p:ph type="sldImg"/>
          </p:nvPr>
        </p:nvSpPr>
        <p:spPr>
          <a:ln/>
        </p:spPr>
      </p:sp>
      <p:sp>
        <p:nvSpPr>
          <p:cNvPr id="96259"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What are some signs of slowed reaction time? Discuss</a:t>
            </a:r>
            <a:r>
              <a:rPr lang="en-US" altLang="en-US" baseline="0" dirty="0"/>
              <a:t> responses and reveal the answers. </a:t>
            </a:r>
            <a:endParaRPr lang="en-US" altLang="en-US" b="1" dirty="0"/>
          </a:p>
          <a:p>
            <a:endParaRPr lang="en-US" altLang="en-US" dirty="0"/>
          </a:p>
        </p:txBody>
      </p:sp>
      <p:sp>
        <p:nvSpPr>
          <p:cNvPr id="9626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BEC5D42-5E6F-4287-BD6B-A9A63941DB1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215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64311278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ChangeArrowheads="1" noTextEdit="1"/>
          </p:cNvSpPr>
          <p:nvPr>
            <p:ph type="sldImg"/>
          </p:nvPr>
        </p:nvSpPr>
        <p:spPr>
          <a:ln/>
        </p:spPr>
      </p:sp>
      <p:sp>
        <p:nvSpPr>
          <p:cNvPr id="96259" name="Notes Placeholder 2"/>
          <p:cNvSpPr>
            <a:spLocks noGrp="1" noChangeArrowheads="1"/>
          </p:cNvSpPr>
          <p:nvPr>
            <p:ph type="body" idx="1"/>
          </p:nvPr>
        </p:nvSpPr>
        <p:spPr>
          <a:noFill/>
        </p:spPr>
        <p:txBody>
          <a:bodyPr/>
          <a:lstStyle/>
          <a:p>
            <a:endParaRPr lang="en-US" altLang="en-US" sz="1200" b="0" i="0" u="none" strike="noStrike" kern="1200" baseline="0" dirty="0">
              <a:solidFill>
                <a:schemeClr val="tx1"/>
              </a:solidFill>
              <a:latin typeface="+mn-lt"/>
              <a:ea typeface="+mn-ea"/>
              <a:cs typeface="+mn-cs"/>
            </a:endParaRPr>
          </a:p>
        </p:txBody>
      </p:sp>
      <p:sp>
        <p:nvSpPr>
          <p:cNvPr id="9626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BEC5D42-5E6F-4287-BD6B-A9A63941DB1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216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599958966"/>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ChangeArrowheads="1" noTextEdit="1"/>
          </p:cNvSpPr>
          <p:nvPr>
            <p:ph type="sldImg"/>
          </p:nvPr>
        </p:nvSpPr>
        <p:spPr>
          <a:ln/>
        </p:spPr>
      </p:sp>
      <p:sp>
        <p:nvSpPr>
          <p:cNvPr id="96259"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What are some signs of impaired motor coordination? Discuss</a:t>
            </a:r>
            <a:r>
              <a:rPr lang="en-US" altLang="en-US" baseline="0" dirty="0"/>
              <a:t> responses and reveal the answers. </a:t>
            </a:r>
            <a:endParaRPr lang="en-US" altLang="en-US" b="1" dirty="0"/>
          </a:p>
          <a:p>
            <a:endParaRPr lang="en-US" altLang="en-US" sz="1200" b="0" i="0" u="none" strike="noStrike" kern="1200" baseline="0" dirty="0">
              <a:solidFill>
                <a:schemeClr val="tx1"/>
              </a:solidFill>
              <a:latin typeface="+mn-lt"/>
              <a:ea typeface="+mn-ea"/>
              <a:cs typeface="+mn-cs"/>
            </a:endParaRPr>
          </a:p>
        </p:txBody>
      </p:sp>
      <p:sp>
        <p:nvSpPr>
          <p:cNvPr id="9626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BEC5D42-5E6F-4287-BD6B-A9A63941DB1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217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00167910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ChangeArrowheads="1" noTextEdit="1"/>
          </p:cNvSpPr>
          <p:nvPr>
            <p:ph type="sldImg"/>
          </p:nvPr>
        </p:nvSpPr>
        <p:spPr>
          <a:ln/>
        </p:spPr>
      </p:sp>
      <p:sp>
        <p:nvSpPr>
          <p:cNvPr id="100355" name="Notes Placeholder 2"/>
          <p:cNvSpPr>
            <a:spLocks noGrp="1" noChangeArrowheads="1"/>
          </p:cNvSpPr>
          <p:nvPr>
            <p:ph type="body" idx="1"/>
          </p:nvPr>
        </p:nvSpPr>
        <p:spPr>
          <a:noFill/>
        </p:spPr>
        <p:txBody>
          <a:bodyPr/>
          <a:lstStyle/>
          <a:p>
            <a:r>
              <a:rPr lang="en-US" altLang="en-US" b="1" dirty="0"/>
              <a:t>Instructor Notes:</a:t>
            </a:r>
          </a:p>
          <a:p>
            <a:r>
              <a:rPr lang="en-US" altLang="en-US" dirty="0"/>
              <a:t>Some people can handle the effects of alcohol without showing the usual signs. In fact, many experienced drinkers can drink quite a bit of alcohol without showing any signs. This ability, or tolerance to alcohol, does not affect a person’s BAC at all. How can you tell if an experienced drinker is intoxicated? </a:t>
            </a:r>
          </a:p>
          <a:p>
            <a:r>
              <a:rPr lang="en-US" altLang="en-US" dirty="0"/>
              <a:t>You have to count their drinks. In contrast, people who are not experienced drinkers often show signs of intoxication after drinking only a small amount of alcohol. Their bodies are not used to it, so they are sensitive to smaller amounts.</a:t>
            </a:r>
          </a:p>
        </p:txBody>
      </p:sp>
      <p:sp>
        <p:nvSpPr>
          <p:cNvPr id="10035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A89FD3B9-15CA-43EA-9BD1-862DA739292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218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281309827"/>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b="1" baseline="0" dirty="0"/>
              <a:t> Notes:</a:t>
            </a:r>
          </a:p>
          <a:p>
            <a:r>
              <a:rPr lang="en-US" baseline="0" dirty="0"/>
              <a:t>Ask the class to read the story and decide if the person is intoxicated.</a:t>
            </a:r>
          </a:p>
          <a:p>
            <a:r>
              <a:rPr lang="en-US" baseline="0" dirty="0"/>
              <a:t>When everyone is ready, advance to the next slide.</a:t>
            </a:r>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219</a:t>
            </a:fld>
            <a:endParaRPr lang="en-US"/>
          </a:p>
        </p:txBody>
      </p:sp>
    </p:spTree>
    <p:extLst>
      <p:ext uri="{BB962C8B-B14F-4D97-AF65-F5344CB8AC3E}">
        <p14:creationId xmlns:p14="http://schemas.microsoft.com/office/powerpoint/2010/main" val="153952871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ChangeArrowheads="1" noTextEdit="1"/>
          </p:cNvSpPr>
          <p:nvPr>
            <p:ph type="sldImg"/>
          </p:nvPr>
        </p:nvSpPr>
        <p:spPr>
          <a:ln/>
        </p:spPr>
      </p:sp>
      <p:sp>
        <p:nvSpPr>
          <p:cNvPr id="104451"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the question, “Is the guest intoxicated?“ </a:t>
            </a:r>
          </a:p>
          <a:p>
            <a:r>
              <a:rPr lang="en-US" altLang="en-US" dirty="0"/>
              <a:t>The answer is A. Yes, she is intoxicated.</a:t>
            </a:r>
          </a:p>
          <a:p>
            <a:r>
              <a:rPr lang="en-US" altLang="en-US" dirty="0"/>
              <a:t>She is complaining about the strength of her drink after drinking others of the same strength. She is also argumentative. These are signs of impaired judgement. She also made several rude comments, which may be a sign of relaxed inhibitions.</a:t>
            </a:r>
          </a:p>
        </p:txBody>
      </p:sp>
      <p:sp>
        <p:nvSpPr>
          <p:cNvPr id="10445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08567A9-A86A-45F5-B160-2561B17B09D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220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797573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a:ln/>
        </p:spPr>
      </p:sp>
      <p:sp>
        <p:nvSpPr>
          <p:cNvPr id="63491"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to turn to page 1-5 in their copy of the </a:t>
            </a:r>
            <a:r>
              <a:rPr lang="en-US" altLang="en-US" i="1" dirty="0"/>
              <a:t>ServSafe Alcohol Guide</a:t>
            </a:r>
            <a:r>
              <a:rPr lang="en-US" altLang="en-US" dirty="0"/>
              <a:t> and complete the </a:t>
            </a:r>
            <a:r>
              <a:rPr lang="en-US" altLang="en-US" i="1" dirty="0"/>
              <a:t>Types of Liability </a:t>
            </a:r>
            <a:r>
              <a:rPr lang="en-US" altLang="en-US" dirty="0"/>
              <a:t>activity. Then, go over the answers as a class.</a:t>
            </a:r>
          </a:p>
          <a:p>
            <a:endParaRPr lang="en-US" altLang="en-US" dirty="0"/>
          </a:p>
          <a:p>
            <a:r>
              <a:rPr lang="en-US" altLang="en-US" dirty="0"/>
              <a:t>Answers:</a:t>
            </a:r>
            <a:r>
              <a:rPr lang="en-US" altLang="en-US" baseline="0" dirty="0"/>
              <a:t> </a:t>
            </a:r>
            <a:r>
              <a:rPr lang="en-US" sz="1200" kern="1200" dirty="0">
                <a:solidFill>
                  <a:schemeClr val="tx1"/>
                </a:solidFill>
                <a:latin typeface="Times New Roman" pitchFamily="18" charset="0"/>
                <a:ea typeface="MS PGothic" panose="020B0600070205080204" pitchFamily="34" charset="-128"/>
                <a:cs typeface="+mn-cs"/>
              </a:rPr>
              <a:t>1. C;</a:t>
            </a:r>
            <a:r>
              <a:rPr lang="en-US" sz="1200" kern="1200" baseline="0" dirty="0">
                <a:solidFill>
                  <a:schemeClr val="tx1"/>
                </a:solidFill>
                <a:latin typeface="Times New Roman" pitchFamily="18" charset="0"/>
                <a:ea typeface="MS PGothic" panose="020B0600070205080204" pitchFamily="34" charset="-128"/>
                <a:cs typeface="+mn-cs"/>
              </a:rPr>
              <a:t> </a:t>
            </a:r>
            <a:r>
              <a:rPr lang="en-US" sz="1200" kern="1200" dirty="0">
                <a:solidFill>
                  <a:schemeClr val="tx1"/>
                </a:solidFill>
                <a:latin typeface="Times New Roman" pitchFamily="18" charset="0"/>
                <a:ea typeface="MS PGothic" panose="020B0600070205080204" pitchFamily="34" charset="-128"/>
                <a:cs typeface="+mn-cs"/>
              </a:rPr>
              <a:t>2. A;</a:t>
            </a:r>
            <a:r>
              <a:rPr lang="en-US" sz="1200" kern="1200" baseline="0" dirty="0">
                <a:solidFill>
                  <a:schemeClr val="tx1"/>
                </a:solidFill>
                <a:latin typeface="Times New Roman" pitchFamily="18" charset="0"/>
                <a:ea typeface="MS PGothic" panose="020B0600070205080204" pitchFamily="34" charset="-128"/>
                <a:cs typeface="+mn-cs"/>
              </a:rPr>
              <a:t> </a:t>
            </a:r>
            <a:r>
              <a:rPr lang="en-US" sz="1200" kern="1200" dirty="0">
                <a:solidFill>
                  <a:schemeClr val="tx1"/>
                </a:solidFill>
                <a:latin typeface="Times New Roman" pitchFamily="18" charset="0"/>
                <a:ea typeface="MS PGothic" panose="020B0600070205080204" pitchFamily="34" charset="-128"/>
                <a:cs typeface="+mn-cs"/>
              </a:rPr>
              <a:t>3. B; 4. A</a:t>
            </a:r>
            <a:endParaRPr lang="en-US" altLang="en-US" dirty="0"/>
          </a:p>
        </p:txBody>
      </p:sp>
      <p:sp>
        <p:nvSpPr>
          <p:cNvPr id="6349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BE63893-8A73-4B38-99F8-9742BE62042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42300368"/>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ChangeArrowheads="1" noTextEdit="1"/>
          </p:cNvSpPr>
          <p:nvPr>
            <p:ph type="sldImg"/>
          </p:nvPr>
        </p:nvSpPr>
        <p:spPr>
          <a:ln/>
        </p:spPr>
      </p:sp>
      <p:sp>
        <p:nvSpPr>
          <p:cNvPr id="106499" name="Notes Placeholder 2"/>
          <p:cNvSpPr>
            <a:spLocks noGrp="1" noChangeArrowheads="1"/>
          </p:cNvSpPr>
          <p:nvPr>
            <p:ph type="body" idx="1"/>
          </p:nvPr>
        </p:nvSpPr>
        <p:spPr>
          <a:noFill/>
        </p:spPr>
        <p:txBody>
          <a:bodyPr/>
          <a:lstStyle/>
          <a:p>
            <a:r>
              <a:rPr lang="en-US" altLang="en-US" b="1" dirty="0"/>
              <a:t>Instructor Notes:</a:t>
            </a:r>
          </a:p>
          <a:p>
            <a:r>
              <a:rPr lang="en-US" baseline="0" dirty="0"/>
              <a:t>Ask the class to read the story and decide if the person is intoxicated.</a:t>
            </a:r>
          </a:p>
          <a:p>
            <a:r>
              <a:rPr lang="en-US" baseline="0" dirty="0"/>
              <a:t>When everyone is ready, advance to the next slide.</a:t>
            </a:r>
          </a:p>
          <a:p>
            <a:endParaRPr lang="en-US" baseline="0" dirty="0"/>
          </a:p>
        </p:txBody>
      </p:sp>
      <p:sp>
        <p:nvSpPr>
          <p:cNvPr id="10650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D039C74-3836-42CE-AAF7-4BFB7D7B6E6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221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58943330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ChangeArrowheads="1" noTextEdit="1"/>
          </p:cNvSpPr>
          <p:nvPr>
            <p:ph type="sldImg"/>
          </p:nvPr>
        </p:nvSpPr>
        <p:spPr>
          <a:ln/>
        </p:spPr>
      </p:sp>
      <p:sp>
        <p:nvSpPr>
          <p:cNvPr id="108547"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the question, “</a:t>
            </a:r>
            <a:r>
              <a:rPr lang="en-US" altLang="en-US" i="0" dirty="0"/>
              <a:t>Is the guest intoxicated?” </a:t>
            </a:r>
          </a:p>
          <a:p>
            <a:r>
              <a:rPr lang="en-US" altLang="en-US" dirty="0"/>
              <a:t>The answer is A. Yes, the guest is intoxicated.</a:t>
            </a:r>
          </a:p>
          <a:p>
            <a:r>
              <a:rPr lang="en-US" altLang="en-US" dirty="0"/>
              <a:t>He is drinking fast, and he wants to switch to a double—a much stronger drink. These are classic signs of impaired judgment.</a:t>
            </a:r>
          </a:p>
        </p:txBody>
      </p:sp>
      <p:sp>
        <p:nvSpPr>
          <p:cNvPr id="10854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43527E40-E307-4F5D-946C-9A469663CEA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222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01471558"/>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ChangeArrowheads="1" noTextEdit="1"/>
          </p:cNvSpPr>
          <p:nvPr>
            <p:ph type="sldImg"/>
          </p:nvPr>
        </p:nvSpPr>
        <p:spPr>
          <a:ln/>
        </p:spPr>
      </p:sp>
      <p:sp>
        <p:nvSpPr>
          <p:cNvPr id="110595" name="Notes Placeholder 2"/>
          <p:cNvSpPr>
            <a:spLocks noGrp="1" noChangeArrowheads="1"/>
          </p:cNvSpPr>
          <p:nvPr>
            <p:ph type="body" idx="1"/>
          </p:nvPr>
        </p:nvSpPr>
        <p:spPr>
          <a:noFill/>
        </p:spPr>
        <p:txBody>
          <a:bodyPr/>
          <a:lstStyle/>
          <a:p>
            <a:r>
              <a:rPr lang="en-US" altLang="en-US" b="1" dirty="0"/>
              <a:t>Instructor Notes:</a:t>
            </a:r>
          </a:p>
          <a:p>
            <a:r>
              <a:rPr lang="en-US" baseline="0" dirty="0"/>
              <a:t>Ask the class to read the story and decide if the people are intoxicated.</a:t>
            </a:r>
          </a:p>
          <a:p>
            <a:r>
              <a:rPr lang="en-US" baseline="0" dirty="0"/>
              <a:t>When everyone is ready, advance to the next slide.</a:t>
            </a:r>
          </a:p>
          <a:p>
            <a:endParaRPr lang="en-US" baseline="0" dirty="0"/>
          </a:p>
        </p:txBody>
      </p:sp>
      <p:sp>
        <p:nvSpPr>
          <p:cNvPr id="11059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9A0E518C-0513-42AB-AC76-F201909D548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223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001709456"/>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ChangeArrowheads="1" noTextEdit="1"/>
          </p:cNvSpPr>
          <p:nvPr>
            <p:ph type="sldImg"/>
          </p:nvPr>
        </p:nvSpPr>
        <p:spPr>
          <a:ln/>
        </p:spPr>
      </p:sp>
      <p:sp>
        <p:nvSpPr>
          <p:cNvPr id="112643"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the question, “Are the guests intoxicated?” </a:t>
            </a:r>
          </a:p>
          <a:p>
            <a:r>
              <a:rPr lang="en-US" altLang="en-US" dirty="0"/>
              <a:t>The answer is B. No, they do not seem to be intoxicated. </a:t>
            </a:r>
          </a:p>
          <a:p>
            <a:r>
              <a:rPr lang="en-US" altLang="en-US" dirty="0"/>
              <a:t>Even though it looks like they have each had a few drinks, there are no outward signs of intoxication. They are eating, which slows down the rate at which the alcohol gets into their bloodstream. They are also working, which makes it likely that they have been there for a while, giving their bodies more time to process the drinks.</a:t>
            </a:r>
          </a:p>
        </p:txBody>
      </p:sp>
      <p:sp>
        <p:nvSpPr>
          <p:cNvPr id="11264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787A9A7-1B16-4F5B-96AD-B94129E2A55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224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13597978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ChangeArrowheads="1" noTextEdit="1"/>
          </p:cNvSpPr>
          <p:nvPr>
            <p:ph type="sldImg"/>
          </p:nvPr>
        </p:nvSpPr>
        <p:spPr>
          <a:ln/>
        </p:spPr>
      </p:sp>
      <p:sp>
        <p:nvSpPr>
          <p:cNvPr id="114691" name="Notes Placeholder 2"/>
          <p:cNvSpPr>
            <a:spLocks noGrp="1" noChangeArrowheads="1"/>
          </p:cNvSpPr>
          <p:nvPr>
            <p:ph type="body" idx="1"/>
          </p:nvPr>
        </p:nvSpPr>
        <p:spPr>
          <a:noFill/>
        </p:spPr>
        <p:txBody>
          <a:bodyPr/>
          <a:lstStyle/>
          <a:p>
            <a:r>
              <a:rPr lang="en-US" altLang="en-US" b="1" dirty="0"/>
              <a:t>Instructor Notes:</a:t>
            </a:r>
          </a:p>
          <a:p>
            <a:r>
              <a:rPr lang="en-US" baseline="0" dirty="0"/>
              <a:t>Ask the class to read the story and decide if the person is intoxicated.</a:t>
            </a:r>
          </a:p>
          <a:p>
            <a:r>
              <a:rPr lang="en-US" baseline="0" dirty="0"/>
              <a:t>When everyone is ready, advance to the next slide.</a:t>
            </a:r>
          </a:p>
          <a:p>
            <a:endParaRPr lang="en-US" baseline="0" dirty="0"/>
          </a:p>
        </p:txBody>
      </p:sp>
      <p:sp>
        <p:nvSpPr>
          <p:cNvPr id="11469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270DF0B-FDFD-4954-9F30-778791FE1E6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225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92643795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ChangeArrowheads="1" noTextEdit="1"/>
          </p:cNvSpPr>
          <p:nvPr>
            <p:ph type="sldImg"/>
          </p:nvPr>
        </p:nvSpPr>
        <p:spPr>
          <a:ln/>
        </p:spPr>
      </p:sp>
      <p:sp>
        <p:nvSpPr>
          <p:cNvPr id="116739"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the question, “</a:t>
            </a:r>
            <a:r>
              <a:rPr lang="en-US" altLang="en-US" i="0" dirty="0"/>
              <a:t>Is the guest intoxicated?” </a:t>
            </a:r>
          </a:p>
          <a:p>
            <a:r>
              <a:rPr lang="en-US" altLang="en-US" dirty="0"/>
              <a:t>The answer is B.</a:t>
            </a:r>
            <a:r>
              <a:rPr lang="en-US" altLang="en-US" baseline="0" dirty="0"/>
              <a:t> </a:t>
            </a:r>
            <a:r>
              <a:rPr lang="en-US" altLang="en-US" dirty="0"/>
              <a:t>No, he is not intoxicated, at least not at this point. </a:t>
            </a:r>
          </a:p>
          <a:p>
            <a:r>
              <a:rPr lang="en-US" altLang="en-US" dirty="0"/>
              <a:t>He is a big man, and he has only had two shots so far. But his rate of drinking and his emotional state are a concern. He needs to be watched closely.</a:t>
            </a:r>
          </a:p>
          <a:p>
            <a:endParaRPr lang="en-US" altLang="en-US" dirty="0"/>
          </a:p>
        </p:txBody>
      </p:sp>
      <p:sp>
        <p:nvSpPr>
          <p:cNvPr id="11674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93697DDD-35C6-4763-9BCC-86B7CB7D952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226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9617916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ChangeArrowheads="1" noTextEdit="1"/>
          </p:cNvSpPr>
          <p:nvPr>
            <p:ph type="sldImg"/>
          </p:nvPr>
        </p:nvSpPr>
        <p:spPr>
          <a:ln/>
        </p:spPr>
      </p:sp>
      <p:sp>
        <p:nvSpPr>
          <p:cNvPr id="118787" name="Notes Placeholder 2"/>
          <p:cNvSpPr>
            <a:spLocks noGrp="1" noChangeArrowheads="1"/>
          </p:cNvSpPr>
          <p:nvPr>
            <p:ph type="body" idx="1"/>
          </p:nvPr>
        </p:nvSpPr>
        <p:spPr>
          <a:noFill/>
        </p:spPr>
        <p:txBody>
          <a:bodyPr/>
          <a:lstStyle/>
          <a:p>
            <a:r>
              <a:rPr lang="en-US" altLang="en-US" b="1" dirty="0"/>
              <a:t>Instructor Notes:</a:t>
            </a:r>
          </a:p>
          <a:p>
            <a:r>
              <a:rPr lang="en-US" baseline="0" dirty="0"/>
              <a:t>Ask the class to read the story and decide if the person is intoxicated.</a:t>
            </a:r>
          </a:p>
          <a:p>
            <a:r>
              <a:rPr lang="en-US" baseline="0" dirty="0"/>
              <a:t>When everyone is ready, advance to the next slide.</a:t>
            </a:r>
          </a:p>
          <a:p>
            <a:endParaRPr lang="en-US" baseline="0" dirty="0"/>
          </a:p>
          <a:p>
            <a:endParaRPr lang="en-US" altLang="en-US" dirty="0"/>
          </a:p>
        </p:txBody>
      </p:sp>
      <p:sp>
        <p:nvSpPr>
          <p:cNvPr id="11878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0B9DBF0-5A8A-4219-AAE3-4FB94B5B0E5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227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05020224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ChangeArrowheads="1" noTextEdit="1"/>
          </p:cNvSpPr>
          <p:nvPr>
            <p:ph type="sldImg"/>
          </p:nvPr>
        </p:nvSpPr>
        <p:spPr>
          <a:ln/>
        </p:spPr>
      </p:sp>
      <p:sp>
        <p:nvSpPr>
          <p:cNvPr id="120835"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the question, “</a:t>
            </a:r>
            <a:r>
              <a:rPr lang="en-US" altLang="en-US" i="0" dirty="0"/>
              <a:t>Is the guest intoxicated?” </a:t>
            </a:r>
          </a:p>
          <a:p>
            <a:r>
              <a:rPr lang="en-US" altLang="en-US" dirty="0"/>
              <a:t>The answer is A. Yes, she is definitely intoxicated. </a:t>
            </a:r>
          </a:p>
          <a:p>
            <a:r>
              <a:rPr lang="en-US" altLang="en-US" dirty="0"/>
              <a:t>She showed classic signs that her reaction time was being affected by the alcohol. She was moving slowly when she set the glass down and she had trouble focusing to read the text. She also showed signs of impaired motor coordination: almost knocking over the glass, having difficulty picking up the phone and texting, and slurring her speech.</a:t>
            </a:r>
          </a:p>
          <a:p>
            <a:endParaRPr lang="en-US" altLang="en-US" dirty="0"/>
          </a:p>
        </p:txBody>
      </p:sp>
      <p:sp>
        <p:nvSpPr>
          <p:cNvPr id="1208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AF5D77C-3033-45D6-89F9-E896899E7F6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228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15540815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ChangeArrowheads="1" noTextEdit="1"/>
          </p:cNvSpPr>
          <p:nvPr>
            <p:ph type="sldImg"/>
          </p:nvPr>
        </p:nvSpPr>
        <p:spPr>
          <a:ln/>
        </p:spPr>
      </p:sp>
      <p:sp>
        <p:nvSpPr>
          <p:cNvPr id="122883"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the question, “How can you prevent guests from becoming intoxicated?”</a:t>
            </a:r>
            <a:r>
              <a:rPr lang="en-US" altLang="en-US" i="1" dirty="0"/>
              <a:t> </a:t>
            </a:r>
            <a:r>
              <a:rPr lang="en-US" altLang="en-US" dirty="0"/>
              <a:t>Discuss the answers given and display the text.</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Explain</a:t>
            </a:r>
            <a:r>
              <a:rPr lang="en-US" altLang="en-US" baseline="0" dirty="0"/>
              <a:t> to the class that, when offering food to guests, avoid suggesting carbohydrates and salty food. Offering nonalcoholic drinks can </a:t>
            </a:r>
            <a:r>
              <a:rPr lang="en-US" altLang="en-US" dirty="0"/>
              <a:t>allow people who have had service stopped feel like they are still part of the group.</a:t>
            </a:r>
          </a:p>
          <a:p>
            <a:endParaRPr lang="en-US" altLang="en-US" dirty="0"/>
          </a:p>
        </p:txBody>
      </p:sp>
      <p:sp>
        <p:nvSpPr>
          <p:cNvPr id="1228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389CBDD-3241-4B99-9C89-C99D0A497ED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229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6259175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230</a:t>
            </a:fld>
            <a:endParaRPr lang="en-US"/>
          </a:p>
        </p:txBody>
      </p:sp>
    </p:spTree>
    <p:extLst>
      <p:ext uri="{BB962C8B-B14F-4D97-AF65-F5344CB8AC3E}">
        <p14:creationId xmlns:p14="http://schemas.microsoft.com/office/powerpoint/2010/main" val="4256429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5946575-6E2D-4207-99A9-1B56ECEAD0E2}" type="slidenum">
              <a:rPr lang="en-US" altLang="en-US" smtClean="0"/>
              <a:pPr>
                <a:defRPr/>
              </a:pPr>
              <a:t>24</a:t>
            </a:fld>
            <a:endParaRPr lang="en-US" altLang="en-US" dirty="0"/>
          </a:p>
        </p:txBody>
      </p:sp>
    </p:spTree>
    <p:extLst>
      <p:ext uri="{BB962C8B-B14F-4D97-AF65-F5344CB8AC3E}">
        <p14:creationId xmlns:p14="http://schemas.microsoft.com/office/powerpoint/2010/main" val="2072324178"/>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231</a:t>
            </a:fld>
            <a:endParaRPr lang="en-US"/>
          </a:p>
        </p:txBody>
      </p:sp>
    </p:spTree>
    <p:extLst>
      <p:ext uri="{BB962C8B-B14F-4D97-AF65-F5344CB8AC3E}">
        <p14:creationId xmlns:p14="http://schemas.microsoft.com/office/powerpoint/2010/main" val="376662192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a:ln/>
        </p:spPr>
      </p:sp>
      <p:sp>
        <p:nvSpPr>
          <p:cNvPr id="63491"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to turn to page 2-28 in their copy of </a:t>
            </a:r>
            <a:r>
              <a:rPr lang="en-US" altLang="en-US" i="1" dirty="0"/>
              <a:t>ServSafe Alcohol Guide</a:t>
            </a:r>
            <a:r>
              <a:rPr lang="en-US" altLang="en-US" dirty="0"/>
              <a:t> and complete the </a:t>
            </a:r>
            <a:r>
              <a:rPr lang="en-US" altLang="en-US" i="1" dirty="0"/>
              <a:t>Self-Check</a:t>
            </a:r>
            <a:r>
              <a:rPr lang="en-US" altLang="en-US" dirty="0"/>
              <a:t>. Tell them to </a:t>
            </a:r>
            <a:r>
              <a:rPr lang="en-US" altLang="en-US" baseline="0" dirty="0"/>
              <a:t>answer each question</a:t>
            </a:r>
            <a:r>
              <a:rPr lang="en-US" altLang="en-US" dirty="0"/>
              <a:t>. Then, go over the answers as a class.</a:t>
            </a:r>
          </a:p>
          <a:p>
            <a:endParaRPr lang="en-US" altLang="en-US" dirty="0"/>
          </a:p>
          <a:p>
            <a:r>
              <a:rPr lang="en-US" altLang="en-US" dirty="0"/>
              <a:t>Answers: </a:t>
            </a:r>
          </a:p>
          <a:p>
            <a:r>
              <a:rPr lang="en-US" sz="1200" b="0" i="0" u="none" strike="noStrike" kern="1200" baseline="0" dirty="0">
                <a:solidFill>
                  <a:schemeClr val="tx1"/>
                </a:solidFill>
                <a:latin typeface="+mn-lt"/>
                <a:ea typeface="+mn-ea"/>
                <a:cs typeface="+mn-cs"/>
              </a:rPr>
              <a:t>1. D; 2. A; 3. B; 4. D; 5. D; 6. A; 7. C; 8. B; 9. A; 10. A</a:t>
            </a:r>
          </a:p>
        </p:txBody>
      </p:sp>
      <p:sp>
        <p:nvSpPr>
          <p:cNvPr id="6349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BE63893-8A73-4B38-99F8-9742BE62042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232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3846475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186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186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186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186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25CEEDC-1928-4904-9F11-FFCC094B8D8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233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6083" name="Rectangle 2"/>
          <p:cNvSpPr>
            <a:spLocks noGrp="1" noRot="1" noChangeAspect="1" noChangeArrowheads="1" noTextEdit="1"/>
          </p:cNvSpPr>
          <p:nvPr>
            <p:ph type="sldImg"/>
          </p:nvPr>
        </p:nvSpPr>
        <p:spPr>
          <a:solidFill>
            <a:srgbClr val="FFFFFF"/>
          </a:solidFill>
          <a:ln/>
        </p:spPr>
      </p:sp>
      <p:sp>
        <p:nvSpPr>
          <p:cNvPr id="205828" name="Rectangle 3">
            <a:extLst>
              <a:ext uri="{FF2B5EF4-FFF2-40B4-BE49-F238E27FC236}">
                <a16:creationId xmlns:a16="http://schemas.microsoft.com/office/drawing/2014/main" id="{8B1D75E8-9F39-4DB8-80BC-65F46D3F4DC4}"/>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4300" indent="-114300" eaLnBrk="1" hangingPunct="1">
              <a:lnSpc>
                <a:spcPct val="80000"/>
              </a:lnSpc>
              <a:spcBef>
                <a:spcPct val="50000"/>
              </a:spcBef>
              <a:tabLst>
                <a:tab pos="514350" algn="l"/>
              </a:tabLst>
              <a:defRPr/>
            </a:pPr>
            <a:endParaRPr lang="en-US" altLang="en-US" i="1" dirty="0"/>
          </a:p>
        </p:txBody>
      </p:sp>
    </p:spTree>
    <p:extLst>
      <p:ext uri="{BB962C8B-B14F-4D97-AF65-F5344CB8AC3E}">
        <p14:creationId xmlns:p14="http://schemas.microsoft.com/office/powerpoint/2010/main" val="3736127450"/>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ln/>
        </p:spPr>
      </p:sp>
      <p:sp>
        <p:nvSpPr>
          <p:cNvPr id="48131"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the question, “How do you feel about checking IDs?”</a:t>
            </a:r>
            <a:r>
              <a:rPr lang="en-US" altLang="en-US" baseline="0" dirty="0"/>
              <a:t> </a:t>
            </a:r>
            <a:r>
              <a:rPr lang="en-US" altLang="en-US" dirty="0"/>
              <a:t>Discuss the answers given.</a:t>
            </a:r>
            <a:r>
              <a:rPr lang="en-US" altLang="en-US" baseline="0" dirty="0"/>
              <a:t> </a:t>
            </a:r>
          </a:p>
          <a:p>
            <a:endParaRPr lang="en-US" altLang="en-US" dirty="0"/>
          </a:p>
          <a:p>
            <a:r>
              <a:rPr lang="en-US" altLang="en-US" dirty="0"/>
              <a:t>As you can see, a lot of people are uncomfortable when it comes to carding. Try not to worry about it. </a:t>
            </a:r>
          </a:p>
          <a:p>
            <a:endParaRPr lang="en-US" altLang="en-US" dirty="0"/>
          </a:p>
        </p:txBody>
      </p:sp>
      <p:sp>
        <p:nvSpPr>
          <p:cNvPr id="481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463FEEB9-85B3-4619-9682-08CA3DB6C02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234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26655693"/>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ln/>
        </p:spPr>
      </p:sp>
      <p:sp>
        <p:nvSpPr>
          <p:cNvPr id="50179" name="Notes Placeholder 2"/>
          <p:cNvSpPr>
            <a:spLocks noGrp="1" noChangeArrowheads="1"/>
          </p:cNvSpPr>
          <p:nvPr>
            <p:ph type="body" idx="1"/>
          </p:nvPr>
        </p:nvSpPr>
        <p:spPr>
          <a:noFill/>
        </p:spPr>
        <p:txBody>
          <a:bodyPr/>
          <a:lstStyle/>
          <a:p>
            <a:r>
              <a:rPr lang="en-US" altLang="en-US" b="1" dirty="0"/>
              <a:t>Instructor Notes:</a:t>
            </a:r>
          </a:p>
          <a:p>
            <a:r>
              <a:rPr lang="en-US" altLang="en-US" dirty="0"/>
              <a:t>Review the objectives with the class.</a:t>
            </a:r>
          </a:p>
        </p:txBody>
      </p:sp>
      <p:sp>
        <p:nvSpPr>
          <p:cNvPr id="5018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3F159EE-D991-4973-B486-F89DE486BB2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235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63187444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ln/>
        </p:spPr>
      </p:sp>
      <p:sp>
        <p:nvSpPr>
          <p:cNvPr id="48131"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to turn to page 3-2 in their copy of </a:t>
            </a:r>
            <a:r>
              <a:rPr lang="en-US" altLang="en-US" i="1" dirty="0" err="1"/>
              <a:t>ServSafe</a:t>
            </a:r>
            <a:r>
              <a:rPr lang="en-US" altLang="en-US" i="1" dirty="0"/>
              <a:t> Alcohol Guide </a:t>
            </a:r>
            <a:r>
              <a:rPr lang="en-US" altLang="en-US" dirty="0"/>
              <a:t>and identify which person is 21 or older. </a:t>
            </a:r>
          </a:p>
          <a:p>
            <a:endParaRPr lang="en-US" altLang="en-US" dirty="0"/>
          </a:p>
          <a:p>
            <a:r>
              <a:rPr lang="en-US" altLang="en-US" dirty="0"/>
              <a:t>The correct answer is A. </a:t>
            </a:r>
          </a:p>
          <a:p>
            <a:r>
              <a:rPr lang="en-US" altLang="en-US" dirty="0"/>
              <a:t>Both women appear 21 or older, but only one is old enough to drink.</a:t>
            </a:r>
            <a:r>
              <a:rPr lang="en-US" altLang="en-US" baseline="0" dirty="0"/>
              <a:t> </a:t>
            </a:r>
            <a:r>
              <a:rPr lang="en-US" altLang="en-US" dirty="0"/>
              <a:t>Even if you correctly guessed which woman is old enough to be served, hopefully this exercise made you think. Serving</a:t>
            </a:r>
            <a:r>
              <a:rPr lang="en-US" altLang="en-US" baseline="0" dirty="0"/>
              <a:t> </a:t>
            </a:r>
            <a:r>
              <a:rPr lang="en-US" altLang="en-US" dirty="0"/>
              <a:t>alcohol based on a hunch about someone’s age is dangerous and irresponsible. The penalties can be severe, and you could</a:t>
            </a:r>
            <a:r>
              <a:rPr lang="en-US" altLang="en-US" baseline="0" dirty="0"/>
              <a:t> </a:t>
            </a:r>
            <a:r>
              <a:rPr lang="en-US" altLang="en-US" dirty="0"/>
              <a:t>put people in danger, too. Are you willing to do that based on how old you think someone looks?</a:t>
            </a:r>
          </a:p>
        </p:txBody>
      </p:sp>
      <p:sp>
        <p:nvSpPr>
          <p:cNvPr id="481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463FEEB9-85B3-4619-9682-08CA3DB6C02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236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90663003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ln/>
        </p:spPr>
      </p:sp>
      <p:sp>
        <p:nvSpPr>
          <p:cNvPr id="52227" name="Notes Placeholder 2"/>
          <p:cNvSpPr>
            <a:spLocks noGrp="1" noChangeArrowheads="1"/>
          </p:cNvSpPr>
          <p:nvPr>
            <p:ph type="body" idx="1"/>
          </p:nvPr>
        </p:nvSpPr>
        <p:spPr>
          <a:noFill/>
        </p:spPr>
        <p:txBody>
          <a:bodyPr/>
          <a:lstStyle/>
          <a:p>
            <a:r>
              <a:rPr lang="en-US" altLang="en-US" b="1" dirty="0"/>
              <a:t>Instructor Notes:</a:t>
            </a:r>
          </a:p>
          <a:p>
            <a:r>
              <a:rPr lang="en-US" altLang="en-US" b="0" dirty="0"/>
              <a:t>Review the legal consequences for not checking IDs with the class.</a:t>
            </a:r>
          </a:p>
        </p:txBody>
      </p:sp>
      <p:sp>
        <p:nvSpPr>
          <p:cNvPr id="5222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E1F76C0-C354-400D-8BCF-2818AA81DCF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237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982555328"/>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ln/>
        </p:spPr>
      </p:sp>
      <p:sp>
        <p:nvSpPr>
          <p:cNvPr id="48131" name="Notes Placeholder 2"/>
          <p:cNvSpPr>
            <a:spLocks noGrp="1" noChangeArrowheads="1"/>
          </p:cNvSpPr>
          <p:nvPr>
            <p:ph type="body" idx="1"/>
          </p:nvPr>
        </p:nvSpPr>
        <p:spPr>
          <a:noFill/>
        </p:spPr>
        <p:txBody>
          <a:bodyPr/>
          <a:lstStyle/>
          <a:p>
            <a:endParaRPr lang="en-US" altLang="en-US" b="1" dirty="0"/>
          </a:p>
        </p:txBody>
      </p:sp>
      <p:sp>
        <p:nvSpPr>
          <p:cNvPr id="481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463FEEB9-85B3-4619-9682-08CA3DB6C02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238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6261284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a:ln/>
        </p:spPr>
      </p:sp>
      <p:sp>
        <p:nvSpPr>
          <p:cNvPr id="56323" name="Notes Placeholder 2"/>
          <p:cNvSpPr>
            <a:spLocks noGrp="1" noChangeArrowheads="1"/>
          </p:cNvSpPr>
          <p:nvPr>
            <p:ph type="body" idx="1"/>
          </p:nvPr>
        </p:nvSpPr>
        <p:spPr>
          <a:noFill/>
        </p:spPr>
        <p:txBody>
          <a:bodyPr/>
          <a:lstStyle/>
          <a:p>
            <a:r>
              <a:rPr lang="en-US" altLang="en-US" b="1" dirty="0"/>
              <a:t>Instructor Notes:</a:t>
            </a:r>
          </a:p>
          <a:p>
            <a:r>
              <a:rPr lang="en-US" altLang="en-US" dirty="0"/>
              <a:t>The answer is A. It’s your responsibility to check the ID of any guest you’re unsure about–even if that guest was previously carded by a coworker. </a:t>
            </a:r>
          </a:p>
          <a:p>
            <a:endParaRPr lang="en-US" altLang="en-US" dirty="0"/>
          </a:p>
        </p:txBody>
      </p:sp>
      <p:sp>
        <p:nvSpPr>
          <p:cNvPr id="5632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EC90482-DFEF-4AAB-9488-059277214CF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239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55351102"/>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ln/>
        </p:spPr>
      </p:sp>
      <p:sp>
        <p:nvSpPr>
          <p:cNvPr id="48131" name="Notes Placeholder 2"/>
          <p:cNvSpPr>
            <a:spLocks noGrp="1" noChangeArrowheads="1"/>
          </p:cNvSpPr>
          <p:nvPr>
            <p:ph type="body" idx="1"/>
          </p:nvPr>
        </p:nvSpPr>
        <p:spPr>
          <a:noFill/>
        </p:spPr>
        <p:txBody>
          <a:bodyPr/>
          <a:lstStyle/>
          <a:p>
            <a:endParaRPr lang="en-US" altLang="en-US" b="1" dirty="0"/>
          </a:p>
        </p:txBody>
      </p:sp>
      <p:sp>
        <p:nvSpPr>
          <p:cNvPr id="481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463FEEB9-85B3-4619-9682-08CA3DB6C02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240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759194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69830313"/>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noChangeArrowheads="1"/>
          </p:cNvSpPr>
          <p:nvPr>
            <p:ph type="body" idx="1"/>
          </p:nvPr>
        </p:nvSpPr>
        <p:spPr>
          <a:noFill/>
        </p:spPr>
        <p:txBody>
          <a:bodyPr/>
          <a:lstStyle/>
          <a:p>
            <a:r>
              <a:rPr lang="en-US" altLang="en-US" b="1" dirty="0"/>
              <a:t>Instructor Notes:</a:t>
            </a:r>
          </a:p>
          <a:p>
            <a:r>
              <a:rPr lang="en-US" altLang="en-US" dirty="0"/>
              <a:t>Review the items that should be looked at on an ID before accepting it.</a:t>
            </a:r>
            <a:r>
              <a:rPr lang="en-US" altLang="en-US" baseline="0" dirty="0"/>
              <a:t> </a:t>
            </a:r>
            <a:r>
              <a:rPr lang="en-US" altLang="en-US" dirty="0"/>
              <a:t>Once you have determined the ID is an acceptable type, you can check the other items in any order. More details on the following slides on each of these.</a:t>
            </a:r>
          </a:p>
        </p:txBody>
      </p:sp>
      <p:sp>
        <p:nvSpPr>
          <p:cNvPr id="6042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7A55EE2-5027-4150-8AA0-2F9898472D0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241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15488161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a:ln/>
        </p:spPr>
      </p:sp>
      <p:sp>
        <p:nvSpPr>
          <p:cNvPr id="62467" name="Notes Placeholder 2"/>
          <p:cNvSpPr>
            <a:spLocks noGrp="1" noChangeArrowheads="1"/>
          </p:cNvSpPr>
          <p:nvPr>
            <p:ph type="body" idx="1"/>
          </p:nvPr>
        </p:nvSpPr>
        <p:spPr>
          <a:noFill/>
        </p:spPr>
        <p:txBody>
          <a:bodyPr/>
          <a:lstStyle/>
          <a:p>
            <a:r>
              <a:rPr lang="en-US" altLang="en-US" b="1" dirty="0"/>
              <a:t>Instructor Notes:</a:t>
            </a:r>
          </a:p>
          <a:p>
            <a:r>
              <a:rPr lang="en-US" altLang="en-US" dirty="0"/>
              <a:t>The answer is B. </a:t>
            </a:r>
          </a:p>
          <a:p>
            <a:endParaRPr lang="en-US" altLang="en-US" dirty="0"/>
          </a:p>
          <a:p>
            <a:endParaRPr lang="en-US" altLang="en-US" dirty="0"/>
          </a:p>
          <a:p>
            <a:r>
              <a:rPr lang="en-US" altLang="en-US" dirty="0"/>
              <a:t>Never</a:t>
            </a:r>
            <a:r>
              <a:rPr lang="en-US" altLang="en-US" baseline="0" dirty="0"/>
              <a:t> let a guest just show you an ID or leave it in their wallet. Politely ask the guest to remove the ID and hand it to you. If the guest asks why, apologize and explain that it’s company policy. </a:t>
            </a:r>
            <a:endParaRPr lang="en-US" altLang="en-US" dirty="0"/>
          </a:p>
        </p:txBody>
      </p:sp>
      <p:sp>
        <p:nvSpPr>
          <p:cNvPr id="6246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D807813E-A24F-428E-80A9-53429B82F8E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242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07153114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noChangeArrowheads="1"/>
          </p:cNvSpPr>
          <p:nvPr>
            <p:ph type="body" idx="1"/>
          </p:nvPr>
        </p:nvSpPr>
        <p:spPr>
          <a:noFill/>
        </p:spPr>
        <p:txBody>
          <a:bodyPr/>
          <a:lstStyle/>
          <a:p>
            <a:r>
              <a:rPr lang="en-US" altLang="en-US" b="1" dirty="0"/>
              <a:t>Instructor Notes:</a:t>
            </a:r>
          </a:p>
          <a:p>
            <a:r>
              <a:rPr lang="en-US" altLang="en-US" dirty="0"/>
              <a:t>Getting an ID in your hands is just the first step in checking an ID. You also have to know whether you can accept it for</a:t>
            </a:r>
            <a:r>
              <a:rPr lang="en-US" altLang="en-US" baseline="0" dirty="0"/>
              <a:t> </a:t>
            </a:r>
            <a:r>
              <a:rPr lang="en-US" altLang="en-US" dirty="0"/>
              <a:t>proof of age. This depends on the laws in your area. For example, some areas do not allow out-of-state drivers’ licenses</a:t>
            </a:r>
            <a:r>
              <a:rPr lang="en-US" altLang="en-US" baseline="0" dirty="0"/>
              <a:t> </a:t>
            </a:r>
            <a:r>
              <a:rPr lang="en-US" altLang="en-US" dirty="0"/>
              <a:t>or state ID cards to be used for alcohol service. Others do.</a:t>
            </a:r>
          </a:p>
          <a:p>
            <a:endParaRPr lang="en-US" altLang="en-US" dirty="0"/>
          </a:p>
          <a:p>
            <a:r>
              <a:rPr lang="en-US" altLang="en-US" dirty="0"/>
              <a:t>If you’re not sure which types of IDs are acceptable where you work, check with your manager.</a:t>
            </a:r>
            <a:r>
              <a:rPr lang="en-US" altLang="en-US" baseline="0" dirty="0"/>
              <a:t> </a:t>
            </a:r>
            <a:r>
              <a:rPr lang="en-US" altLang="en-US" dirty="0"/>
              <a:t>Most states accept the same types of IDs. You probably already know some of them, but see if you can identify</a:t>
            </a:r>
            <a:r>
              <a:rPr lang="en-US" altLang="en-US" baseline="0" dirty="0"/>
              <a:t> </a:t>
            </a:r>
            <a:r>
              <a:rPr lang="en-US" altLang="en-US" dirty="0"/>
              <a:t>all of them.</a:t>
            </a:r>
          </a:p>
        </p:txBody>
      </p:sp>
      <p:sp>
        <p:nvSpPr>
          <p:cNvPr id="6656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3530BC6-610E-4BAF-85A2-EF6AD2DF506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243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96630435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noChangeArrowheads="1"/>
          </p:cNvSpPr>
          <p:nvPr>
            <p:ph type="body" idx="1"/>
          </p:nvPr>
        </p:nvSpPr>
        <p:spPr>
          <a:noFill/>
        </p:spPr>
        <p:txBody>
          <a:bodyPr/>
          <a:lstStyle/>
          <a:p>
            <a:r>
              <a:rPr lang="en-US" altLang="en-US" b="1" dirty="0"/>
              <a:t>Instructor Notes:</a:t>
            </a:r>
          </a:p>
          <a:p>
            <a:r>
              <a:rPr lang="en-US" altLang="en-US" dirty="0"/>
              <a:t>Getting an ID in your hands is just the first step in checking an ID. You also have to know whether you can accept it for</a:t>
            </a:r>
            <a:r>
              <a:rPr lang="en-US" altLang="en-US" baseline="0" dirty="0"/>
              <a:t> </a:t>
            </a:r>
            <a:r>
              <a:rPr lang="en-US" altLang="en-US" dirty="0"/>
              <a:t>proof of age. This depends on the laws in your area. For example, some areas do not allow out-of-state drivers’ licenses</a:t>
            </a:r>
            <a:r>
              <a:rPr lang="en-US" altLang="en-US" baseline="0" dirty="0"/>
              <a:t> </a:t>
            </a:r>
            <a:r>
              <a:rPr lang="en-US" altLang="en-US" dirty="0"/>
              <a:t>or state ID cards to be used for alcohol service. Others do.</a:t>
            </a:r>
          </a:p>
          <a:p>
            <a:endParaRPr lang="en-US" altLang="en-US" dirty="0"/>
          </a:p>
          <a:p>
            <a:r>
              <a:rPr lang="en-US" altLang="en-US" dirty="0"/>
              <a:t>If you’re not sure which types of IDs are acceptable where you work, check with your manager.</a:t>
            </a:r>
            <a:r>
              <a:rPr lang="en-US" altLang="en-US" baseline="0" dirty="0"/>
              <a:t> </a:t>
            </a:r>
            <a:r>
              <a:rPr lang="en-US" altLang="en-US" dirty="0"/>
              <a:t>Most states accept the same types of IDs. You probably already know some of them, but see if you can identify</a:t>
            </a:r>
            <a:r>
              <a:rPr lang="en-US" altLang="en-US" baseline="0" dirty="0"/>
              <a:t> </a:t>
            </a:r>
            <a:r>
              <a:rPr lang="en-US" altLang="en-US" dirty="0"/>
              <a:t>all of them.</a:t>
            </a:r>
          </a:p>
        </p:txBody>
      </p:sp>
      <p:sp>
        <p:nvSpPr>
          <p:cNvPr id="6656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3530BC6-610E-4BAF-85A2-EF6AD2DF506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244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6964845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a:ln/>
        </p:spPr>
      </p:sp>
      <p:sp>
        <p:nvSpPr>
          <p:cNvPr id="68611" name="Notes Placeholder 2"/>
          <p:cNvSpPr>
            <a:spLocks noGrp="1" noChangeArrowheads="1"/>
          </p:cNvSpPr>
          <p:nvPr>
            <p:ph type="body" idx="1"/>
          </p:nvPr>
        </p:nvSpPr>
        <p:spPr>
          <a:noFill/>
        </p:spPr>
        <p:txBody>
          <a:bodyPr/>
          <a:lstStyle/>
          <a:p>
            <a:r>
              <a:rPr lang="en-US" altLang="en-US" b="1" dirty="0"/>
              <a:t>Instructor Notes:</a:t>
            </a:r>
          </a:p>
          <a:p>
            <a:r>
              <a:rPr lang="en-US" sz="1200" i="0" kern="1200" dirty="0">
                <a:solidFill>
                  <a:schemeClr val="tx1"/>
                </a:solidFill>
                <a:effectLst/>
                <a:latin typeface="Times New Roman" pitchFamily="18" charset="0"/>
                <a:ea typeface="MS PGothic" panose="020B0600070205080204" pitchFamily="34" charset="-128"/>
                <a:cs typeface="+mn-cs"/>
              </a:rPr>
              <a:t>Ask the class to turn to page 3-5 in their </a:t>
            </a:r>
            <a:r>
              <a:rPr lang="en-US" sz="1200" i="1" kern="1200" dirty="0">
                <a:solidFill>
                  <a:schemeClr val="tx1"/>
                </a:solidFill>
                <a:effectLst/>
                <a:latin typeface="Times New Roman" pitchFamily="18" charset="0"/>
                <a:ea typeface="MS PGothic" panose="020B0600070205080204" pitchFamily="34" charset="-128"/>
                <a:cs typeface="+mn-cs"/>
              </a:rPr>
              <a:t>ServSafe Alcohol Guide </a:t>
            </a:r>
            <a:r>
              <a:rPr lang="en-US" sz="1200" kern="1200" dirty="0">
                <a:solidFill>
                  <a:schemeClr val="tx1"/>
                </a:solidFill>
                <a:effectLst/>
                <a:latin typeface="Times New Roman" pitchFamily="18" charset="0"/>
                <a:ea typeface="MS PGothic" panose="020B0600070205080204" pitchFamily="34" charset="-128"/>
                <a:cs typeface="+mn-cs"/>
              </a:rPr>
              <a:t>and complete the</a:t>
            </a:r>
            <a:r>
              <a:rPr lang="en-US" sz="1200" i="1" kern="1200" dirty="0">
                <a:solidFill>
                  <a:schemeClr val="tx1"/>
                </a:solidFill>
                <a:effectLst/>
                <a:latin typeface="Times New Roman" pitchFamily="18" charset="0"/>
                <a:ea typeface="MS PGothic" panose="020B0600070205080204" pitchFamily="34" charset="-128"/>
                <a:cs typeface="+mn-cs"/>
              </a:rPr>
              <a:t> Which IDs are Acceptable? </a:t>
            </a:r>
            <a:r>
              <a:rPr lang="en-US" sz="1200" kern="1200" dirty="0">
                <a:solidFill>
                  <a:schemeClr val="tx1"/>
                </a:solidFill>
                <a:effectLst/>
                <a:latin typeface="Times New Roman" pitchFamily="18" charset="0"/>
                <a:ea typeface="MS PGothic" panose="020B0600070205080204" pitchFamily="34" charset="-128"/>
                <a:cs typeface="+mn-cs"/>
              </a:rPr>
              <a:t>activity. Tell them to</a:t>
            </a:r>
            <a:r>
              <a:rPr lang="en-US" sz="1200" i="1" kern="1200" dirty="0">
                <a:solidFill>
                  <a:schemeClr val="tx1"/>
                </a:solidFill>
                <a:effectLst/>
                <a:latin typeface="Times New Roman" pitchFamily="18" charset="0"/>
                <a:ea typeface="MS PGothic" panose="020B0600070205080204" pitchFamily="34" charset="-128"/>
                <a:cs typeface="+mn-cs"/>
              </a:rPr>
              <a:t> </a:t>
            </a:r>
            <a:r>
              <a:rPr lang="en-US" sz="1200" kern="1200" dirty="0">
                <a:solidFill>
                  <a:schemeClr val="tx1"/>
                </a:solidFill>
                <a:effectLst/>
                <a:latin typeface="Times New Roman" pitchFamily="18" charset="0"/>
                <a:ea typeface="MS PGothic" panose="020B0600070205080204" pitchFamily="34" charset="-128"/>
                <a:cs typeface="+mn-cs"/>
              </a:rPr>
              <a:t>put a check next to each ID that is acceptable as proof of age in most states. Then, go over the answers as a class.</a:t>
            </a:r>
          </a:p>
          <a:p>
            <a:endParaRPr lang="en-US" sz="1200" kern="1200" dirty="0">
              <a:solidFill>
                <a:schemeClr val="tx1"/>
              </a:solidFill>
              <a:effectLst/>
              <a:latin typeface="Times New Roman" pitchFamily="18" charset="0"/>
              <a:ea typeface="MS PGothic" panose="020B0600070205080204" pitchFamily="34" charset="-128"/>
              <a:cs typeface="+mn-cs"/>
            </a:endParaRPr>
          </a:p>
          <a:p>
            <a:r>
              <a:rPr lang="en-US" sz="1200" kern="1200" dirty="0">
                <a:solidFill>
                  <a:schemeClr val="tx1"/>
                </a:solidFill>
                <a:effectLst/>
                <a:latin typeface="Times New Roman" pitchFamily="18" charset="0"/>
                <a:ea typeface="MS PGothic" panose="020B0600070205080204" pitchFamily="34" charset="-128"/>
                <a:cs typeface="+mn-cs"/>
              </a:rPr>
              <a:t>Answers 1, 3. 5 and 6 are accepted in most states, but 7 depends on the area. Ask your manager if a permanent resident card is acceptable in your area.</a:t>
            </a:r>
          </a:p>
          <a:p>
            <a:endParaRPr lang="en-US" sz="1200" kern="1200" dirty="0">
              <a:solidFill>
                <a:schemeClr val="tx1"/>
              </a:solidFill>
              <a:effectLst/>
              <a:latin typeface="Times New Roman" pitchFamily="18" charset="0"/>
              <a:ea typeface="MS PGothic" panose="020B0600070205080204" pitchFamily="34" charset="-128"/>
              <a:cs typeface="+mn-cs"/>
            </a:endParaRPr>
          </a:p>
          <a:p>
            <a:r>
              <a:rPr lang="en-US" sz="1200" kern="1200" dirty="0">
                <a:solidFill>
                  <a:schemeClr val="tx1"/>
                </a:solidFill>
                <a:effectLst/>
                <a:latin typeface="Times New Roman" pitchFamily="18" charset="0"/>
                <a:ea typeface="MS PGothic" panose="020B0600070205080204" pitchFamily="34" charset="-128"/>
                <a:cs typeface="+mn-cs"/>
              </a:rPr>
              <a:t>Point out to</a:t>
            </a:r>
            <a:r>
              <a:rPr lang="en-US" sz="1200" kern="1200" baseline="0" dirty="0">
                <a:solidFill>
                  <a:schemeClr val="tx1"/>
                </a:solidFill>
                <a:effectLst/>
                <a:latin typeface="Times New Roman" pitchFamily="18" charset="0"/>
                <a:ea typeface="MS PGothic" panose="020B0600070205080204" pitchFamily="34" charset="-128"/>
                <a:cs typeface="+mn-cs"/>
              </a:rPr>
              <a:t> the class that if they are not familiar with some of these Ids they should use an ID checking guide to validate them. This guide is covered later.</a:t>
            </a:r>
            <a:endParaRPr lang="en-US" sz="1200" kern="1200" dirty="0">
              <a:solidFill>
                <a:schemeClr val="tx1"/>
              </a:solidFill>
              <a:effectLst/>
              <a:latin typeface="Times New Roman" pitchFamily="18" charset="0"/>
              <a:ea typeface="MS PGothic" panose="020B0600070205080204" pitchFamily="34" charset="-128"/>
              <a:cs typeface="+mn-cs"/>
            </a:endParaRPr>
          </a:p>
        </p:txBody>
      </p:sp>
      <p:sp>
        <p:nvSpPr>
          <p:cNvPr id="6861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43B3DE04-618C-4051-A841-FFFFE6E4A48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245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212178226"/>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246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794177492"/>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ChangeArrowheads="1" noTextEdit="1"/>
          </p:cNvSpPr>
          <p:nvPr>
            <p:ph type="sldImg"/>
          </p:nvPr>
        </p:nvSpPr>
        <p:spPr>
          <a:ln/>
        </p:spPr>
      </p:sp>
      <p:sp>
        <p:nvSpPr>
          <p:cNvPr id="72707" name="Notes Placeholder 2"/>
          <p:cNvSpPr>
            <a:spLocks noGrp="1" noChangeArrowheads="1"/>
          </p:cNvSpPr>
          <p:nvPr>
            <p:ph type="body" idx="1"/>
          </p:nvPr>
        </p:nvSpPr>
        <p:spPr>
          <a:noFill/>
        </p:spPr>
        <p:txBody>
          <a:bodyPr/>
          <a:lstStyle/>
          <a:p>
            <a:r>
              <a:rPr lang="en-US" altLang="en-US" b="1" dirty="0"/>
              <a:t>Instructor Notes:</a:t>
            </a:r>
          </a:p>
          <a:p>
            <a:r>
              <a:rPr lang="en-US" altLang="en-US" dirty="0"/>
              <a:t>The answer is B.</a:t>
            </a:r>
          </a:p>
          <a:p>
            <a:r>
              <a:rPr lang="en-US" altLang="en-US" dirty="0"/>
              <a:t>In most states, a damaged ID is not valid and cannot be accepted. Damage could have been caused by someone altering the ID. Point</a:t>
            </a:r>
            <a:r>
              <a:rPr lang="en-US" altLang="en-US" baseline="0" dirty="0"/>
              <a:t> out that this is only one condition for determining if an ID is valid. There are others.</a:t>
            </a:r>
            <a:endParaRPr lang="en-US" altLang="en-US" dirty="0"/>
          </a:p>
        </p:txBody>
      </p:sp>
      <p:sp>
        <p:nvSpPr>
          <p:cNvPr id="7270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B1D81BC-18FC-4244-AD0C-151C4BDD55F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247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03167441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a:ln/>
        </p:spPr>
      </p:sp>
      <p:sp>
        <p:nvSpPr>
          <p:cNvPr id="68611" name="Notes Placeholder 2"/>
          <p:cNvSpPr>
            <a:spLocks noGrp="1" noChangeArrowheads="1"/>
          </p:cNvSpPr>
          <p:nvPr>
            <p:ph type="body" idx="1"/>
          </p:nvPr>
        </p:nvSpPr>
        <p:spPr>
          <a:noFill/>
        </p:spPr>
        <p:txBody>
          <a:bodyPr/>
          <a:lstStyle/>
          <a:p>
            <a:r>
              <a:rPr lang="en-US" altLang="en-US" b="1" dirty="0"/>
              <a:t>Instructor Notes:</a:t>
            </a:r>
          </a:p>
          <a:p>
            <a:r>
              <a:rPr lang="en-US" altLang="en-US" b="0" dirty="0"/>
              <a:t>An ID must be valid before you can accept it. That means, it has all</a:t>
            </a:r>
            <a:r>
              <a:rPr lang="en-US" altLang="en-US" b="0" baseline="0" dirty="0"/>
              <a:t> the parts that it should. Discuss the features of a valid ID. </a:t>
            </a:r>
            <a:endParaRPr lang="en-US" altLang="en-US" b="0" dirty="0"/>
          </a:p>
        </p:txBody>
      </p:sp>
      <p:sp>
        <p:nvSpPr>
          <p:cNvPr id="6861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43B3DE04-618C-4051-A841-FFFFE6E4A48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248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37485916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a:ln/>
        </p:spPr>
      </p:sp>
      <p:sp>
        <p:nvSpPr>
          <p:cNvPr id="74755" name="Notes Placeholder 2"/>
          <p:cNvSpPr>
            <a:spLocks noGrp="1" noChangeArrowheads="1"/>
          </p:cNvSpPr>
          <p:nvPr>
            <p:ph type="body" idx="1"/>
          </p:nvPr>
        </p:nvSpPr>
        <p:spPr>
          <a:noFill/>
        </p:spPr>
        <p:txBody>
          <a:bodyPr/>
          <a:lstStyle/>
          <a:p>
            <a:r>
              <a:rPr lang="en-US" altLang="en-US" b="1" dirty="0"/>
              <a:t>Instructor Notes:</a:t>
            </a:r>
          </a:p>
          <a:p>
            <a:r>
              <a:rPr lang="en-US" altLang="en-US" b="0" dirty="0"/>
              <a:t>Part of checking an ID is determining whether it appears</a:t>
            </a:r>
            <a:r>
              <a:rPr lang="en-US" altLang="en-US" b="0" baseline="0" dirty="0"/>
              <a:t> to be real. Unfortunately, fake IDs are becoming more common and many of them are pretty convincing. </a:t>
            </a:r>
          </a:p>
          <a:p>
            <a:r>
              <a:rPr lang="en-US" altLang="en-US" b="0" baseline="0" dirty="0"/>
              <a:t>How do you know if an ID is real or not</a:t>
            </a:r>
            <a:r>
              <a:rPr lang="en-US" altLang="en-US" sz="1400" b="0" baseline="0" dirty="0"/>
              <a:t>? The key is knowing what a real ID is supposed to look like. </a:t>
            </a:r>
            <a:endParaRPr lang="en-US" altLang="en-US" b="0" dirty="0"/>
          </a:p>
        </p:txBody>
      </p:sp>
      <p:sp>
        <p:nvSpPr>
          <p:cNvPr id="7475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E22A6AC1-FACD-4680-A31B-F3BC7898EBE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249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249627789"/>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a:ln/>
        </p:spPr>
      </p:sp>
      <p:sp>
        <p:nvSpPr>
          <p:cNvPr id="74755" name="Notes Placeholder 2"/>
          <p:cNvSpPr>
            <a:spLocks noGrp="1" noChangeArrowheads="1"/>
          </p:cNvSpPr>
          <p:nvPr>
            <p:ph type="body" idx="1"/>
          </p:nvPr>
        </p:nvSpPr>
        <p:spPr>
          <a:noFill/>
        </p:spPr>
        <p:txBody>
          <a:bodyPr/>
          <a:lstStyle/>
          <a:p>
            <a:r>
              <a:rPr lang="en-US" altLang="en-US" b="1" dirty="0"/>
              <a:t>Instructor Notes:</a:t>
            </a:r>
          </a:p>
          <a:p>
            <a:r>
              <a:rPr lang="en-US" altLang="en-US" b="0" dirty="0"/>
              <a:t>One of the most</a:t>
            </a:r>
            <a:r>
              <a:rPr lang="en-US" altLang="en-US" b="0" baseline="0" dirty="0"/>
              <a:t> important tools for checking IDs is an ID checking guide. Consider placing a guide at each POS terminal.</a:t>
            </a:r>
            <a:endParaRPr lang="en-US" altLang="en-US" b="0" dirty="0"/>
          </a:p>
        </p:txBody>
      </p:sp>
      <p:sp>
        <p:nvSpPr>
          <p:cNvPr id="7475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E22A6AC1-FACD-4680-A31B-F3BC7898EBE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525105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a:t>
            </a:r>
            <a:r>
              <a:rPr lang="en-US" altLang="en-US" b="0" baseline="0" dirty="0"/>
              <a:t> regarding the minimum age for the purchase of alcohol. </a:t>
            </a:r>
            <a:r>
              <a:rPr lang="en-US" altLang="en-US" b="0" dirty="0"/>
              <a:t>Discuss this law with the class. </a:t>
            </a:r>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002785505"/>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a:ln/>
        </p:spPr>
      </p:sp>
      <p:sp>
        <p:nvSpPr>
          <p:cNvPr id="68611" name="Notes Placeholder 2"/>
          <p:cNvSpPr>
            <a:spLocks noGrp="1" noChangeArrowheads="1"/>
          </p:cNvSpPr>
          <p:nvPr>
            <p:ph type="body" idx="1"/>
          </p:nvPr>
        </p:nvSpPr>
        <p:spPr>
          <a:noFill/>
        </p:spPr>
        <p:txBody>
          <a:bodyPr/>
          <a:lstStyle/>
          <a:p>
            <a:r>
              <a:rPr lang="en-US" altLang="en-US" b="1" dirty="0"/>
              <a:t>Instructor Notes:</a:t>
            </a:r>
          </a:p>
          <a:p>
            <a:r>
              <a:rPr lang="en-US" altLang="en-US" b="0" dirty="0"/>
              <a:t>Other tools used in recognizing fake or altered</a:t>
            </a:r>
            <a:r>
              <a:rPr lang="en-US" altLang="en-US" b="0" baseline="0" dirty="0"/>
              <a:t> IDs are security features. Government agencies use them on IDs to make them harder to alter or fake. Let’s take a look at this example together. </a:t>
            </a:r>
            <a:endParaRPr lang="en-US" altLang="en-US" b="0" dirty="0"/>
          </a:p>
        </p:txBody>
      </p:sp>
      <p:sp>
        <p:nvSpPr>
          <p:cNvPr id="6861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43B3DE04-618C-4051-A841-FFFFE6E4A48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11669234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ChangeArrowheads="1" noTextEdit="1"/>
          </p:cNvSpPr>
          <p:nvPr>
            <p:ph type="sldImg"/>
          </p:nvPr>
        </p:nvSpPr>
        <p:spPr>
          <a:ln/>
        </p:spPr>
      </p:sp>
      <p:sp>
        <p:nvSpPr>
          <p:cNvPr id="78851" name="Notes Placeholder 2"/>
          <p:cNvSpPr>
            <a:spLocks noGrp="1" noChangeArrowheads="1"/>
          </p:cNvSpPr>
          <p:nvPr>
            <p:ph type="body" idx="1"/>
          </p:nvPr>
        </p:nvSpPr>
        <p:spPr>
          <a:noFill/>
        </p:spPr>
        <p:txBody>
          <a:bodyPr/>
          <a:lstStyle/>
          <a:p>
            <a:r>
              <a:rPr lang="en-US" altLang="en-US" b="1" dirty="0"/>
              <a:t>Instructor Notes:</a:t>
            </a:r>
          </a:p>
          <a:p>
            <a:r>
              <a:rPr lang="en-US" altLang="en-US" dirty="0"/>
              <a:t>The answer is A.</a:t>
            </a:r>
          </a:p>
          <a:p>
            <a:endParaRPr lang="en-US" altLang="en-US" dirty="0"/>
          </a:p>
          <a:p>
            <a:r>
              <a:rPr lang="en-US" altLang="en-US" dirty="0"/>
              <a:t>A person</a:t>
            </a:r>
            <a:r>
              <a:rPr lang="en-US" altLang="en-US" baseline="0" dirty="0"/>
              <a:t> who gives you a vertical ID may have actually turned 21. Check the ID carefully. If the guest has turned 21 and the ID is not expired, it may be okay to serve that person assuming everything else checks out okay. </a:t>
            </a:r>
            <a:endParaRPr lang="en-US" altLang="en-US" dirty="0"/>
          </a:p>
        </p:txBody>
      </p:sp>
      <p:sp>
        <p:nvSpPr>
          <p:cNvPr id="7885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E162BFB5-B1F6-4C60-BC97-073BC2E0C86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20655562"/>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ChangeArrowheads="1" noTextEdit="1"/>
          </p:cNvSpPr>
          <p:nvPr>
            <p:ph type="sldImg"/>
          </p:nvPr>
        </p:nvSpPr>
        <p:spPr>
          <a:ln/>
        </p:spPr>
      </p:sp>
      <p:sp>
        <p:nvSpPr>
          <p:cNvPr id="78851" name="Notes Placeholder 2"/>
          <p:cNvSpPr>
            <a:spLocks noGrp="1" noChangeArrowheads="1"/>
          </p:cNvSpPr>
          <p:nvPr>
            <p:ph type="body" idx="1"/>
          </p:nvPr>
        </p:nvSpPr>
        <p:spPr>
          <a:noFill/>
        </p:spPr>
        <p:txBody>
          <a:bodyPr/>
          <a:lstStyle/>
          <a:p>
            <a:r>
              <a:rPr lang="en-US" altLang="en-US" b="1" dirty="0"/>
              <a:t>Instructor Notes:</a:t>
            </a:r>
          </a:p>
          <a:p>
            <a:r>
              <a:rPr lang="en-US" altLang="en-US" dirty="0"/>
              <a:t>The answer is B.</a:t>
            </a:r>
          </a:p>
          <a:p>
            <a:r>
              <a:rPr lang="en-US" altLang="en-US" dirty="0"/>
              <a:t>All government-issued ID cards have information on the back such as bar codes, magnetic strips, or both. </a:t>
            </a:r>
          </a:p>
          <a:p>
            <a:r>
              <a:rPr lang="en-US" altLang="en-US" dirty="0"/>
              <a:t>These contain specific data about the person, which can be accessed using an ID reader. The back of fake IDs are sometimes blank.</a:t>
            </a:r>
          </a:p>
        </p:txBody>
      </p:sp>
      <p:sp>
        <p:nvSpPr>
          <p:cNvPr id="7885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E162BFB5-B1F6-4C60-BC97-073BC2E0C86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550489900"/>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ln/>
        </p:spPr>
      </p:sp>
      <p:sp>
        <p:nvSpPr>
          <p:cNvPr id="48131" name="Notes Placeholder 2"/>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Once you have an ID in your hands, look at it closely.</a:t>
            </a:r>
            <a:r>
              <a:rPr lang="en-US" altLang="en-US" b="0" baseline="0" dirty="0"/>
              <a:t> Remember, in most states, a damaged ID is not valid. If you find any damage or signs of tampering, do </a:t>
            </a:r>
            <a:r>
              <a:rPr lang="en-US" altLang="en-US" b="1" baseline="0" dirty="0"/>
              <a:t>NOT</a:t>
            </a:r>
            <a:r>
              <a:rPr lang="en-US" altLang="en-US" b="0" baseline="0" dirty="0"/>
              <a:t> accept the ID. </a:t>
            </a:r>
            <a:endParaRPr lang="en-US" altLang="en-US" b="0" dirty="0"/>
          </a:p>
          <a:p>
            <a:endParaRPr lang="en-US" altLang="en-US" b="1" dirty="0"/>
          </a:p>
        </p:txBody>
      </p:sp>
      <p:sp>
        <p:nvSpPr>
          <p:cNvPr id="481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463FEEB9-85B3-4619-9682-08CA3DB6C02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427485930"/>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ChangeArrowheads="1" noTextEdit="1"/>
          </p:cNvSpPr>
          <p:nvPr>
            <p:ph type="sldImg"/>
          </p:nvPr>
        </p:nvSpPr>
        <p:spPr>
          <a:ln/>
        </p:spPr>
      </p:sp>
      <p:sp>
        <p:nvSpPr>
          <p:cNvPr id="82947" name="Notes Placeholder 2"/>
          <p:cNvSpPr>
            <a:spLocks noGrp="1" noChangeArrowheads="1"/>
          </p:cNvSpPr>
          <p:nvPr>
            <p:ph type="body" idx="1"/>
          </p:nvPr>
        </p:nvSpPr>
        <p:spPr>
          <a:noFill/>
        </p:spPr>
        <p:txBody>
          <a:bodyPr/>
          <a:lstStyle/>
          <a:p>
            <a:r>
              <a:rPr lang="en-US" altLang="en-US" b="1" dirty="0"/>
              <a:t>Instructor Notes:</a:t>
            </a:r>
          </a:p>
          <a:p>
            <a:r>
              <a:rPr lang="en-US" altLang="en-US" dirty="0"/>
              <a:t>Introduce the tools to the learners, but don't talk about specifics. The specific information on each tool will be covered in the next several slides. </a:t>
            </a:r>
          </a:p>
          <a:p>
            <a:r>
              <a:rPr lang="en-US" altLang="en-US" dirty="0"/>
              <a:t>Tell learners that the activity on the following slides will help them to determine the correct tool for the intended purpose. </a:t>
            </a:r>
          </a:p>
        </p:txBody>
      </p:sp>
      <p:sp>
        <p:nvSpPr>
          <p:cNvPr id="8294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AF179E2-EA94-449B-BBE8-0613337D3D7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290686386"/>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a:defRPr/>
            </a:pPr>
            <a:r>
              <a:rPr lang="en-US" b="1" dirty="0"/>
              <a:t>Instructor Notes:</a:t>
            </a:r>
          </a:p>
          <a:p>
            <a:pPr>
              <a:defRPr/>
            </a:pPr>
            <a:r>
              <a:rPr lang="en-US" dirty="0"/>
              <a:t>Ask the class to turn to page 3-10 in </a:t>
            </a:r>
            <a:r>
              <a:rPr lang="en-US" i="1" dirty="0"/>
              <a:t>ServSafe Alcohol Guide</a:t>
            </a:r>
            <a:r>
              <a:rPr lang="en-US" dirty="0"/>
              <a:t> and complete the </a:t>
            </a:r>
            <a:r>
              <a:rPr lang="en-US" altLang="en-US" i="1" dirty="0"/>
              <a:t>Which Tool Should You Use? </a:t>
            </a:r>
            <a:r>
              <a:rPr lang="en-US" dirty="0"/>
              <a:t>activity. Tell them to place the correct letter in the blank space next to its</a:t>
            </a:r>
            <a:r>
              <a:rPr lang="en-US" baseline="0" dirty="0"/>
              <a:t> </a:t>
            </a:r>
            <a:r>
              <a:rPr lang="en-US" dirty="0"/>
              <a:t>corresponding number. </a:t>
            </a:r>
            <a:r>
              <a:rPr lang="en-US" altLang="en-US" dirty="0"/>
              <a:t>Then go over the answers as a class.</a:t>
            </a:r>
          </a:p>
          <a:p>
            <a:pPr>
              <a:defRPr/>
            </a:pPr>
            <a:endParaRPr lang="en-US" dirty="0"/>
          </a:p>
          <a:p>
            <a:pPr>
              <a:defRPr/>
            </a:pPr>
            <a:r>
              <a:rPr lang="en-US" dirty="0"/>
              <a:t>The answers are:</a:t>
            </a:r>
          </a:p>
          <a:p>
            <a:pPr>
              <a:defRPr/>
            </a:pPr>
            <a:r>
              <a:rPr lang="en-US" dirty="0"/>
              <a:t>1.   D - Ultraviolet lights show security features that do not appear under regular light.</a:t>
            </a:r>
          </a:p>
          <a:p>
            <a:pPr marL="228600" indent="-228600">
              <a:buFontTx/>
              <a:buAutoNum type="arabicPeriod" startAt="2"/>
              <a:defRPr/>
            </a:pPr>
            <a:r>
              <a:rPr lang="en-US" dirty="0"/>
              <a:t>A - Magnifying glasses can be used to see microprinting on an ID.</a:t>
            </a:r>
          </a:p>
          <a:p>
            <a:pPr marL="228600" indent="-228600">
              <a:buFontTx/>
              <a:buAutoNum type="arabicPeriod" startAt="3"/>
              <a:defRPr/>
            </a:pPr>
            <a:r>
              <a:rPr lang="en-US" dirty="0"/>
              <a:t>C - Flashlights can be used to backlight IDs. This reveals pin holes, cut marks, and other signs of tampering.</a:t>
            </a:r>
          </a:p>
          <a:p>
            <a:pPr marL="228600" indent="-228600">
              <a:buFontTx/>
              <a:buAutoNum type="arabicPeriod" startAt="3"/>
              <a:defRPr/>
            </a:pPr>
            <a:r>
              <a:rPr lang="en-US" dirty="0"/>
              <a:t>B - ID readers show the card holder’s age and other information from the ID’s magnetic stripes or bar codes.</a:t>
            </a:r>
          </a:p>
          <a:p>
            <a:pPr>
              <a:defRPr/>
            </a:pPr>
            <a:endParaRPr lang="en-US" dirty="0"/>
          </a:p>
          <a:p>
            <a:pPr>
              <a:defRPr/>
            </a:pPr>
            <a:endParaRPr lang="en-US" dirty="0"/>
          </a:p>
          <a:p>
            <a:pPr>
              <a:defRPr/>
            </a:pPr>
            <a:endParaRPr lang="en-US" dirty="0"/>
          </a:p>
          <a:p>
            <a:pPr>
              <a:defRPr/>
            </a:pPr>
            <a:endParaRPr lang="en-US" dirty="0"/>
          </a:p>
        </p:txBody>
      </p:sp>
      <p:sp>
        <p:nvSpPr>
          <p:cNvPr id="8499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463D524-AAF9-4E67-962C-138AD73598B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54126665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ChangeArrowheads="1" noTextEdit="1"/>
          </p:cNvSpPr>
          <p:nvPr>
            <p:ph type="sldImg"/>
          </p:nvPr>
        </p:nvSpPr>
        <p:spPr>
          <a:ln/>
        </p:spPr>
      </p:sp>
      <p:sp>
        <p:nvSpPr>
          <p:cNvPr id="89091" name="Notes Placeholder 2"/>
          <p:cNvSpPr>
            <a:spLocks noGrp="1" noChangeArrowheads="1"/>
          </p:cNvSpPr>
          <p:nvPr>
            <p:ph type="body" idx="1"/>
          </p:nvPr>
        </p:nvSpPr>
        <p:spPr>
          <a:noFill/>
        </p:spPr>
        <p:txBody>
          <a:bodyPr/>
          <a:lstStyle/>
          <a:p>
            <a:endParaRPr lang="en-US" altLang="en-US" b="0" dirty="0"/>
          </a:p>
        </p:txBody>
      </p:sp>
      <p:sp>
        <p:nvSpPr>
          <p:cNvPr id="8909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44105CD-6D49-493C-96E4-A67620A2883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26702631"/>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ChangeArrowheads="1" noTextEdit="1"/>
          </p:cNvSpPr>
          <p:nvPr>
            <p:ph type="sldImg"/>
          </p:nvPr>
        </p:nvSpPr>
        <p:spPr>
          <a:ln/>
        </p:spPr>
      </p:sp>
      <p:sp>
        <p:nvSpPr>
          <p:cNvPr id="89091" name="Notes Placeholder 2"/>
          <p:cNvSpPr>
            <a:spLocks noGrp="1" noChangeArrowheads="1"/>
          </p:cNvSpPr>
          <p:nvPr>
            <p:ph type="body" idx="1"/>
          </p:nvPr>
        </p:nvSpPr>
        <p:spPr>
          <a:noFill/>
        </p:spPr>
        <p:txBody>
          <a:bodyPr/>
          <a:lstStyle/>
          <a:p>
            <a:r>
              <a:rPr lang="en-US" altLang="en-US" b="1" dirty="0"/>
              <a:t>Instructor Notes:</a:t>
            </a:r>
          </a:p>
          <a:p>
            <a:r>
              <a:rPr lang="en-US" altLang="en-US" dirty="0"/>
              <a:t>When someone uses a fake or altered ID, you cannot serve them alcohol. You may also be required to take the actions identified in the slide. Always follow your company policy and the law in your area.</a:t>
            </a:r>
          </a:p>
        </p:txBody>
      </p:sp>
      <p:sp>
        <p:nvSpPr>
          <p:cNvPr id="8909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44105CD-6D49-493C-96E4-A67620A2883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673034162"/>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ChangeArrowheads="1" noTextEdit="1"/>
          </p:cNvSpPr>
          <p:nvPr>
            <p:ph type="sldImg"/>
          </p:nvPr>
        </p:nvSpPr>
        <p:spPr>
          <a:ln/>
        </p:spPr>
      </p:sp>
      <p:sp>
        <p:nvSpPr>
          <p:cNvPr id="89091" name="Notes Placeholder 2"/>
          <p:cNvSpPr>
            <a:spLocks noGrp="1" noChangeArrowheads="1"/>
          </p:cNvSpPr>
          <p:nvPr>
            <p:ph type="body" idx="1"/>
          </p:nvPr>
        </p:nvSpPr>
        <p:spPr>
          <a:noFill/>
        </p:spPr>
        <p:txBody>
          <a:bodyPr/>
          <a:lstStyle/>
          <a:p>
            <a:r>
              <a:rPr lang="en-US" altLang="en-US" b="1" dirty="0"/>
              <a:t>Instructor Notes:</a:t>
            </a:r>
            <a:endParaRPr lang="en-US" altLang="en-US" dirty="0"/>
          </a:p>
          <a:p>
            <a:r>
              <a:rPr lang="en-US" altLang="en-US" dirty="0"/>
              <a:t>There is still one more thing to check on an ID: whether</a:t>
            </a:r>
            <a:r>
              <a:rPr lang="en-US" altLang="en-US" baseline="0" dirty="0"/>
              <a:t> the guest is 21 or older. </a:t>
            </a:r>
          </a:p>
          <a:p>
            <a:r>
              <a:rPr lang="en-US" altLang="en-US" baseline="0" dirty="0"/>
              <a:t>While most state-issued IDs show when someone underage will turn 21, you still need to know how to calculate a person’s age to see if they're 21 or older. </a:t>
            </a:r>
            <a:endParaRPr lang="en-US" altLang="en-US" dirty="0"/>
          </a:p>
        </p:txBody>
      </p:sp>
      <p:sp>
        <p:nvSpPr>
          <p:cNvPr id="8909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44105CD-6D49-493C-96E4-A67620A2883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707487376"/>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ChangeArrowheads="1" noTextEdit="1"/>
          </p:cNvSpPr>
          <p:nvPr>
            <p:ph type="sldImg"/>
          </p:nvPr>
        </p:nvSpPr>
        <p:spPr>
          <a:ln/>
        </p:spPr>
      </p:sp>
      <p:sp>
        <p:nvSpPr>
          <p:cNvPr id="89091" name="Notes Placeholder 2"/>
          <p:cNvSpPr>
            <a:spLocks noGrp="1" noChangeArrowheads="1"/>
          </p:cNvSpPr>
          <p:nvPr>
            <p:ph type="body" idx="1"/>
          </p:nvPr>
        </p:nvSpPr>
        <p:spPr>
          <a:noFill/>
        </p:spPr>
        <p:txBody>
          <a:bodyPr/>
          <a:lstStyle/>
          <a:p>
            <a:endParaRPr lang="en-US" altLang="en-US" dirty="0"/>
          </a:p>
        </p:txBody>
      </p:sp>
      <p:sp>
        <p:nvSpPr>
          <p:cNvPr id="8909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44105CD-6D49-493C-96E4-A67620A2883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260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668970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r>
              <a:rPr lang="en-US" sz="1200" kern="1200" dirty="0">
                <a:solidFill>
                  <a:schemeClr val="tx1"/>
                </a:solidFill>
                <a:latin typeface="Times New Roman" pitchFamily="18" charset="0"/>
                <a:ea typeface="MS PGothic" panose="020B0600070205080204" pitchFamily="34" charset="-128"/>
                <a:cs typeface="+mn-cs"/>
              </a:rPr>
              <a:t>If</a:t>
            </a:r>
            <a:r>
              <a:rPr lang="en-US" sz="1200" kern="1200" baseline="0" dirty="0">
                <a:solidFill>
                  <a:schemeClr val="tx1"/>
                </a:solidFill>
                <a:latin typeface="Times New Roman" pitchFamily="18" charset="0"/>
                <a:ea typeface="MS PGothic" panose="020B0600070205080204" pitchFamily="34" charset="-128"/>
                <a:cs typeface="+mn-cs"/>
              </a:rPr>
              <a:t> </a:t>
            </a:r>
            <a:r>
              <a:rPr lang="en-US" sz="1200" kern="1200" dirty="0">
                <a:solidFill>
                  <a:schemeClr val="tx1"/>
                </a:solidFill>
                <a:latin typeface="Times New Roman" pitchFamily="18" charset="0"/>
                <a:ea typeface="MS PGothic" panose="020B0600070205080204" pitchFamily="34" charset="-128"/>
                <a:cs typeface="+mn-cs"/>
              </a:rPr>
              <a:t>you see people pass drinks to an underage guest, the best</a:t>
            </a:r>
            <a:r>
              <a:rPr lang="en-US" sz="1200" kern="1200" baseline="0" dirty="0">
                <a:solidFill>
                  <a:schemeClr val="tx1"/>
                </a:solidFill>
                <a:latin typeface="Times New Roman" pitchFamily="18" charset="0"/>
                <a:ea typeface="MS PGothic" panose="020B0600070205080204" pitchFamily="34" charset="-128"/>
                <a:cs typeface="+mn-cs"/>
              </a:rPr>
              <a:t> </a:t>
            </a:r>
            <a:r>
              <a:rPr lang="en-US" sz="1200" kern="1200" dirty="0">
                <a:solidFill>
                  <a:schemeClr val="tx1"/>
                </a:solidFill>
                <a:latin typeface="Times New Roman" pitchFamily="18" charset="0"/>
                <a:ea typeface="MS PGothic" panose="020B0600070205080204" pitchFamily="34" charset="-128"/>
                <a:cs typeface="+mn-cs"/>
              </a:rPr>
              <a:t>practice is to stop service and remove any alcohol. There</a:t>
            </a:r>
            <a:r>
              <a:rPr lang="en-US" sz="1200" kern="1200" baseline="0" dirty="0">
                <a:solidFill>
                  <a:schemeClr val="tx1"/>
                </a:solidFill>
                <a:latin typeface="Times New Roman" pitchFamily="18" charset="0"/>
                <a:ea typeface="MS PGothic" panose="020B0600070205080204" pitchFamily="34" charset="-128"/>
                <a:cs typeface="+mn-cs"/>
              </a:rPr>
              <a:t> </a:t>
            </a:r>
            <a:r>
              <a:rPr lang="en-US" sz="1200" kern="1200" dirty="0">
                <a:solidFill>
                  <a:schemeClr val="tx1"/>
                </a:solidFill>
                <a:latin typeface="Times New Roman" pitchFamily="18" charset="0"/>
                <a:ea typeface="MS PGothic" panose="020B0600070205080204" pitchFamily="34" charset="-128"/>
                <a:cs typeface="+mn-cs"/>
              </a:rPr>
              <a:t>may also be other steps to take depending on the law and</a:t>
            </a:r>
            <a:r>
              <a:rPr lang="en-US" sz="1200" kern="1200" baseline="0" dirty="0">
                <a:solidFill>
                  <a:schemeClr val="tx1"/>
                </a:solidFill>
                <a:latin typeface="Times New Roman" pitchFamily="18" charset="0"/>
                <a:ea typeface="MS PGothic" panose="020B0600070205080204" pitchFamily="34" charset="-128"/>
                <a:cs typeface="+mn-cs"/>
              </a:rPr>
              <a:t> </a:t>
            </a:r>
            <a:r>
              <a:rPr lang="en-US" sz="1200" kern="1200" dirty="0">
                <a:solidFill>
                  <a:schemeClr val="tx1"/>
                </a:solidFill>
                <a:latin typeface="Times New Roman" pitchFamily="18" charset="0"/>
                <a:ea typeface="MS PGothic" panose="020B0600070205080204" pitchFamily="34" charset="-128"/>
                <a:cs typeface="+mn-cs"/>
              </a:rPr>
              <a:t>your company policy.</a:t>
            </a:r>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772403727"/>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ChangeArrowheads="1" noTextEdit="1"/>
          </p:cNvSpPr>
          <p:nvPr>
            <p:ph type="sldImg"/>
          </p:nvPr>
        </p:nvSpPr>
        <p:spPr>
          <a:ln/>
        </p:spPr>
      </p:sp>
      <p:sp>
        <p:nvSpPr>
          <p:cNvPr id="89091" name="Notes Placeholder 2"/>
          <p:cNvSpPr>
            <a:spLocks noGrp="1" noChangeArrowheads="1"/>
          </p:cNvSpPr>
          <p:nvPr>
            <p:ph type="body" idx="1"/>
          </p:nvPr>
        </p:nvSpPr>
        <p:spPr>
          <a:noFill/>
        </p:spPr>
        <p:txBody>
          <a:bodyPr/>
          <a:lstStyle/>
          <a:p>
            <a:r>
              <a:rPr lang="en-US" altLang="en-US" b="1" dirty="0"/>
              <a:t>Instructor Notes:</a:t>
            </a:r>
          </a:p>
          <a:p>
            <a:r>
              <a:rPr lang="en-US" altLang="en-US" b="0" dirty="0"/>
              <a:t>Ask the class to turn to page 3-13</a:t>
            </a:r>
            <a:r>
              <a:rPr lang="en-US" altLang="en-US" b="0" baseline="0" dirty="0"/>
              <a:t> in the</a:t>
            </a:r>
            <a:r>
              <a:rPr lang="en-US" altLang="en-US" b="0" dirty="0"/>
              <a:t> </a:t>
            </a:r>
            <a:r>
              <a:rPr lang="en-US" altLang="en-US" b="0" i="1" dirty="0" err="1"/>
              <a:t>ServSafe</a:t>
            </a:r>
            <a:r>
              <a:rPr lang="en-US" altLang="en-US" b="0" i="1" dirty="0"/>
              <a:t> Alcohol Guide </a:t>
            </a:r>
            <a:r>
              <a:rPr lang="en-US" altLang="en-US" b="0" dirty="0"/>
              <a:t>and complete the </a:t>
            </a:r>
            <a:r>
              <a:rPr lang="en-US" altLang="en-US" b="0" i="1" dirty="0"/>
              <a:t>Old Enough</a:t>
            </a:r>
            <a:r>
              <a:rPr lang="en-US" altLang="en-US" b="0" i="1" baseline="0" dirty="0"/>
              <a:t> to Drink</a:t>
            </a:r>
            <a:r>
              <a:rPr lang="en-US" altLang="en-US" b="0" i="1" dirty="0"/>
              <a:t>? </a:t>
            </a:r>
            <a:r>
              <a:rPr lang="en-US" altLang="en-US" b="0" dirty="0"/>
              <a:t>activity. Then go over the answers as a class.</a:t>
            </a:r>
          </a:p>
          <a:p>
            <a:endParaRPr lang="en-US" altLang="en-US" b="0" dirty="0"/>
          </a:p>
          <a:p>
            <a:r>
              <a:rPr lang="en-US" altLang="en-US" b="0" dirty="0"/>
              <a:t>The answers are:</a:t>
            </a:r>
          </a:p>
          <a:p>
            <a:pPr marL="228600" indent="-228600">
              <a:buAutoNum type="arabicPeriod"/>
            </a:pPr>
            <a:r>
              <a:rPr lang="en-US" altLang="en-US" b="1" dirty="0"/>
              <a:t>Yes.</a:t>
            </a:r>
            <a:r>
              <a:rPr lang="en-US" altLang="en-US" b="0" dirty="0"/>
              <a:t> The guest turned 21 on November 30, 2018.</a:t>
            </a:r>
            <a:r>
              <a:rPr lang="en-US" altLang="en-US" b="0" baseline="0" dirty="0"/>
              <a:t> </a:t>
            </a:r>
          </a:p>
          <a:p>
            <a:pPr marL="228600" indent="-228600">
              <a:buAutoNum type="arabicPeriod"/>
            </a:pPr>
            <a:r>
              <a:rPr lang="en-US" altLang="en-US" b="1" baseline="0" dirty="0"/>
              <a:t>No. </a:t>
            </a:r>
            <a:r>
              <a:rPr lang="en-US" altLang="en-US" b="0" baseline="0" dirty="0"/>
              <a:t>The guest will not turn 21 until May 17, 2019</a:t>
            </a:r>
          </a:p>
          <a:p>
            <a:pPr marL="228600" indent="-228600">
              <a:buAutoNum type="arabicPeriod"/>
            </a:pPr>
            <a:r>
              <a:rPr lang="en-US" altLang="en-US" b="1" baseline="0" dirty="0"/>
              <a:t>Yes. </a:t>
            </a:r>
            <a:r>
              <a:rPr lang="en-US" altLang="en-US" b="0" baseline="0" dirty="0"/>
              <a:t>The guest turned 21 on March 6, 2019. </a:t>
            </a:r>
            <a:endParaRPr lang="en-US" altLang="en-US" b="0" dirty="0"/>
          </a:p>
          <a:p>
            <a:endParaRPr lang="en-US" altLang="en-US" b="1" dirty="0"/>
          </a:p>
          <a:p>
            <a:endParaRPr lang="en-US" altLang="en-US" b="1" dirty="0"/>
          </a:p>
          <a:p>
            <a:endParaRPr lang="en-US" altLang="en-US" b="1" dirty="0"/>
          </a:p>
          <a:p>
            <a:endParaRPr lang="en-US" altLang="en-US" b="1" dirty="0"/>
          </a:p>
          <a:p>
            <a:endParaRPr lang="en-US" altLang="en-US" b="1" dirty="0"/>
          </a:p>
        </p:txBody>
      </p:sp>
      <p:sp>
        <p:nvSpPr>
          <p:cNvPr id="8909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44105CD-6D49-493C-96E4-A67620A2883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261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709844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ChangeArrowheads="1" noTextEdit="1"/>
          </p:cNvSpPr>
          <p:nvPr>
            <p:ph type="sldImg"/>
          </p:nvPr>
        </p:nvSpPr>
        <p:spPr>
          <a:ln/>
        </p:spPr>
      </p:sp>
      <p:sp>
        <p:nvSpPr>
          <p:cNvPr id="97283" name="Notes Placeholder 2"/>
          <p:cNvSpPr>
            <a:spLocks noGrp="1" noChangeArrowheads="1"/>
          </p:cNvSpPr>
          <p:nvPr>
            <p:ph type="body" idx="1"/>
          </p:nvPr>
        </p:nvSpPr>
        <p:spPr>
          <a:noFill/>
        </p:spPr>
        <p:txBody>
          <a:bodyPr/>
          <a:lstStyle/>
          <a:p>
            <a:r>
              <a:rPr lang="en-US" altLang="en-US" b="1" dirty="0"/>
              <a:t>Instructor Notes:</a:t>
            </a:r>
            <a:endParaRPr lang="en-US" altLang="en-US" dirty="0"/>
          </a:p>
          <a:p>
            <a:r>
              <a:rPr lang="en-US" altLang="en-US" dirty="0"/>
              <a:t>What if an underage guest uses the valid ID of an older family member</a:t>
            </a:r>
            <a:r>
              <a:rPr lang="en-US" altLang="en-US" baseline="0" dirty="0"/>
              <a:t> or friend? Or what if they use the expired ID of an older person who has been issued a new one? This is a pretty common practice. The way to combat it is to make sure the ID actually does belong to the person who gave it to you. </a:t>
            </a:r>
          </a:p>
          <a:p>
            <a:endParaRPr lang="en-US" altLang="en-US" baseline="0" dirty="0"/>
          </a:p>
        </p:txBody>
      </p:sp>
      <p:sp>
        <p:nvSpPr>
          <p:cNvPr id="972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74C6666-75E3-4986-A9CE-4EAD26E1F0A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262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687755713"/>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ChangeArrowheads="1" noTextEdit="1"/>
          </p:cNvSpPr>
          <p:nvPr>
            <p:ph type="sldImg"/>
          </p:nvPr>
        </p:nvSpPr>
        <p:spPr>
          <a:ln/>
        </p:spPr>
      </p:sp>
      <p:sp>
        <p:nvSpPr>
          <p:cNvPr id="97283" name="Notes Placeholder 2"/>
          <p:cNvSpPr>
            <a:spLocks noGrp="1" noChangeArrowheads="1"/>
          </p:cNvSpPr>
          <p:nvPr>
            <p:ph type="body" idx="1"/>
          </p:nvPr>
        </p:nvSpPr>
        <p:spPr>
          <a:noFill/>
        </p:spPr>
        <p:txBody>
          <a:bodyPr/>
          <a:lstStyle/>
          <a:p>
            <a:r>
              <a:rPr lang="en-US" altLang="en-US" b="1" dirty="0"/>
              <a:t>Instructor Notes:</a:t>
            </a:r>
          </a:p>
          <a:p>
            <a:r>
              <a:rPr kumimoji="0" lang="en-US" altLang="en-US" sz="1200" b="0" i="0" u="none" strike="noStrike" kern="0" cap="none" spc="0" normalizeH="0" baseline="0" noProof="0" dirty="0">
                <a:ln>
                  <a:noFill/>
                </a:ln>
                <a:solidFill>
                  <a:srgbClr val="000000"/>
                </a:solidFill>
                <a:effectLst/>
                <a:uLnTx/>
                <a:uFillTx/>
                <a:latin typeface="Arial Narrow"/>
                <a:ea typeface="MS PGothic" panose="020B0600070205080204" pitchFamily="34" charset="-128"/>
              </a:rPr>
              <a:t>Although physical traits can change over time, many of them can still be used to help determine if the ID belongs to the person who presented it. </a:t>
            </a:r>
          </a:p>
          <a:p>
            <a:endParaRPr lang="en-US" altLang="en-US" b="1" dirty="0"/>
          </a:p>
          <a:p>
            <a:endParaRPr lang="en-US" altLang="en-US" baseline="0" dirty="0"/>
          </a:p>
        </p:txBody>
      </p:sp>
      <p:sp>
        <p:nvSpPr>
          <p:cNvPr id="972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74C6666-75E3-4986-A9CE-4EAD26E1F0A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263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100010385"/>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ChangeArrowheads="1" noTextEdit="1"/>
          </p:cNvSpPr>
          <p:nvPr>
            <p:ph type="sldImg"/>
          </p:nvPr>
        </p:nvSpPr>
        <p:spPr>
          <a:ln/>
        </p:spPr>
      </p:sp>
      <p:sp>
        <p:nvSpPr>
          <p:cNvPr id="119811" name="Notes Placeholder 2"/>
          <p:cNvSpPr>
            <a:spLocks noGrp="1" noChangeArrowheads="1"/>
          </p:cNvSpPr>
          <p:nvPr>
            <p:ph type="body" idx="1"/>
          </p:nvPr>
        </p:nvSpPr>
        <p:spPr>
          <a:noFill/>
        </p:spPr>
        <p:txBody>
          <a:bodyPr/>
          <a:lstStyle/>
          <a:p>
            <a:r>
              <a:rPr lang="en-US" altLang="en-US" b="1" dirty="0"/>
              <a:t>Instructor Notes:</a:t>
            </a:r>
          </a:p>
          <a:p>
            <a:r>
              <a:rPr lang="en-US" altLang="en-US" dirty="0"/>
              <a:t>The answer is B.</a:t>
            </a:r>
          </a:p>
          <a:p>
            <a:endParaRPr lang="en-US" altLang="en-US" dirty="0"/>
          </a:p>
          <a:p>
            <a:r>
              <a:rPr lang="en-US" altLang="en-US" dirty="0"/>
              <a:t>If</a:t>
            </a:r>
            <a:r>
              <a:rPr lang="en-US" altLang="en-US" baseline="0" dirty="0"/>
              <a:t> you still have doubts about whether an ID belongs to someone, ask the person for another ID. You are liable for serving an underage guest. </a:t>
            </a:r>
          </a:p>
          <a:p>
            <a:r>
              <a:rPr lang="en-US" altLang="en-US" baseline="0" dirty="0"/>
              <a:t>Any of the acceptable ID types will work. However, some establishments will accept something of value with a person’s name on it, like a credit or debit card. Check with you manager to see if this is okay. </a:t>
            </a:r>
            <a:endParaRPr lang="en-US" altLang="en-US" dirty="0"/>
          </a:p>
        </p:txBody>
      </p:sp>
      <p:sp>
        <p:nvSpPr>
          <p:cNvPr id="11981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58D6000-5320-48F0-9C9F-A45E5193C97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264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766081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ChangeArrowheads="1" noTextEdit="1"/>
          </p:cNvSpPr>
          <p:nvPr>
            <p:ph type="sldImg"/>
          </p:nvPr>
        </p:nvSpPr>
        <p:spPr>
          <a:ln/>
        </p:spPr>
      </p:sp>
      <p:sp>
        <p:nvSpPr>
          <p:cNvPr id="97283" name="Notes Placeholder 2"/>
          <p:cNvSpPr>
            <a:spLocks noGrp="1" noChangeArrowheads="1"/>
          </p:cNvSpPr>
          <p:nvPr>
            <p:ph type="body" idx="1"/>
          </p:nvPr>
        </p:nvSpPr>
        <p:spPr>
          <a:noFill/>
        </p:spPr>
        <p:txBody>
          <a:bodyPr/>
          <a:lstStyle/>
          <a:p>
            <a:endParaRPr lang="en-US" altLang="en-US" dirty="0"/>
          </a:p>
        </p:txBody>
      </p:sp>
      <p:sp>
        <p:nvSpPr>
          <p:cNvPr id="972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74C6666-75E3-4986-A9CE-4EAD26E1F0A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265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04662049"/>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b="1" baseline="0" dirty="0"/>
              <a:t> Notes:</a:t>
            </a:r>
          </a:p>
          <a:p>
            <a:r>
              <a:rPr lang="en-US" baseline="0" dirty="0"/>
              <a:t>Ask the class to read the story and decide if the bartender handled the situation correctly.</a:t>
            </a:r>
          </a:p>
          <a:p>
            <a:r>
              <a:rPr lang="en-US" baseline="0" dirty="0"/>
              <a:t>When everyone is ready, advance to the next slide.</a:t>
            </a:r>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266</a:t>
            </a:fld>
            <a:endParaRPr lang="en-US"/>
          </a:p>
        </p:txBody>
      </p:sp>
    </p:spTree>
    <p:extLst>
      <p:ext uri="{BB962C8B-B14F-4D97-AF65-F5344CB8AC3E}">
        <p14:creationId xmlns:p14="http://schemas.microsoft.com/office/powerpoint/2010/main" val="74557665"/>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ChangeArrowheads="1" noTextEdit="1"/>
          </p:cNvSpPr>
          <p:nvPr>
            <p:ph type="sldImg"/>
          </p:nvPr>
        </p:nvSpPr>
        <p:spPr>
          <a:ln/>
        </p:spPr>
      </p:sp>
      <p:sp>
        <p:nvSpPr>
          <p:cNvPr id="103427" name="Notes Placeholder 2"/>
          <p:cNvSpPr>
            <a:spLocks noGrp="1" noChangeArrowheads="1"/>
          </p:cNvSpPr>
          <p:nvPr>
            <p:ph type="body" idx="1"/>
          </p:nvPr>
        </p:nvSpPr>
        <p:spPr>
          <a:noFill/>
        </p:spPr>
        <p:txBody>
          <a:bodyPr/>
          <a:lstStyle/>
          <a:p>
            <a:r>
              <a:rPr lang="en-US" altLang="en-US" b="1" dirty="0"/>
              <a:t>Instructor Notes:</a:t>
            </a:r>
          </a:p>
          <a:p>
            <a:r>
              <a:rPr lang="en-US" altLang="en-US" dirty="0"/>
              <a:t>The answer is B.</a:t>
            </a:r>
          </a:p>
          <a:p>
            <a:r>
              <a:rPr lang="en-US" altLang="en-US" dirty="0"/>
              <a:t>The bartender should have asked the person to take her ID out of the wallet and hand it to him. Then he should have spent more time checking the front and back of the ID and comparing it to the person.</a:t>
            </a:r>
          </a:p>
        </p:txBody>
      </p:sp>
      <p:sp>
        <p:nvSpPr>
          <p:cNvPr id="10342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A7EDA10C-1D9B-42A1-B935-EB98C50156EF}" type="slidenum">
              <a:rPr lang="en-US" altLang="en-US" sz="1200" smtClean="0">
                <a:solidFill>
                  <a:schemeClr val="tx1"/>
                </a:solidFill>
              </a:rPr>
              <a:pPr/>
              <a:t>267</a:t>
            </a:fld>
            <a:endParaRPr lang="en-US" altLang="en-US" sz="1200" dirty="0">
              <a:solidFill>
                <a:schemeClr val="tx1"/>
              </a:solidFill>
            </a:endParaRPr>
          </a:p>
        </p:txBody>
      </p:sp>
    </p:spTree>
    <p:extLst>
      <p:ext uri="{BB962C8B-B14F-4D97-AF65-F5344CB8AC3E}">
        <p14:creationId xmlns:p14="http://schemas.microsoft.com/office/powerpoint/2010/main" val="3918074814"/>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b="1" baseline="0" dirty="0"/>
              <a:t> Notes:</a:t>
            </a:r>
          </a:p>
          <a:p>
            <a:r>
              <a:rPr lang="en-US" baseline="0" dirty="0"/>
              <a:t>Ask the class to read the story and decide “Did they handle it correctly?”</a:t>
            </a:r>
          </a:p>
          <a:p>
            <a:r>
              <a:rPr lang="en-US" baseline="0" dirty="0"/>
              <a:t>When everyone is ready, advance to the next slide.</a:t>
            </a:r>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268</a:t>
            </a:fld>
            <a:endParaRPr lang="en-US"/>
          </a:p>
        </p:txBody>
      </p:sp>
    </p:spTree>
    <p:extLst>
      <p:ext uri="{BB962C8B-B14F-4D97-AF65-F5344CB8AC3E}">
        <p14:creationId xmlns:p14="http://schemas.microsoft.com/office/powerpoint/2010/main" val="79655846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ChangeArrowheads="1" noTextEdit="1"/>
          </p:cNvSpPr>
          <p:nvPr>
            <p:ph type="sldImg"/>
          </p:nvPr>
        </p:nvSpPr>
        <p:spPr>
          <a:ln/>
        </p:spPr>
      </p:sp>
      <p:sp>
        <p:nvSpPr>
          <p:cNvPr id="107523" name="Notes Placeholder 2"/>
          <p:cNvSpPr>
            <a:spLocks noGrp="1" noChangeArrowheads="1"/>
          </p:cNvSpPr>
          <p:nvPr>
            <p:ph type="body" idx="1"/>
          </p:nvPr>
        </p:nvSpPr>
        <p:spPr>
          <a:noFill/>
        </p:spPr>
        <p:txBody>
          <a:bodyPr/>
          <a:lstStyle/>
          <a:p>
            <a:r>
              <a:rPr lang="en-US" altLang="en-US" b="1" dirty="0"/>
              <a:t>Instructor Notes:</a:t>
            </a:r>
          </a:p>
          <a:p>
            <a:r>
              <a:rPr lang="en-US" altLang="en-US" dirty="0"/>
              <a:t>The answer is A.</a:t>
            </a:r>
          </a:p>
          <a:p>
            <a:r>
              <a:rPr lang="en-US" altLang="en-US" dirty="0"/>
              <a:t>The door person thoroughly checked the ID—front and back—then compared it to the person to make sure it belonged to him. When he was unsure about that, he asked questions the ID owner should know and had the person write his signature.</a:t>
            </a:r>
          </a:p>
        </p:txBody>
      </p:sp>
      <p:sp>
        <p:nvSpPr>
          <p:cNvPr id="10752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7293C380-1FF7-408A-88B4-70303D7A99C3}" type="slidenum">
              <a:rPr lang="en-US" altLang="en-US" sz="1200" smtClean="0">
                <a:solidFill>
                  <a:schemeClr val="tx1"/>
                </a:solidFill>
              </a:rPr>
              <a:pPr/>
              <a:t>269</a:t>
            </a:fld>
            <a:endParaRPr lang="en-US" altLang="en-US" sz="1200" dirty="0">
              <a:solidFill>
                <a:schemeClr val="tx1"/>
              </a:solidFill>
            </a:endParaRPr>
          </a:p>
        </p:txBody>
      </p:sp>
    </p:spTree>
    <p:extLst>
      <p:ext uri="{BB962C8B-B14F-4D97-AF65-F5344CB8AC3E}">
        <p14:creationId xmlns:p14="http://schemas.microsoft.com/office/powerpoint/2010/main" val="529600192"/>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b="1" baseline="0" dirty="0"/>
              <a:t> Notes:</a:t>
            </a:r>
          </a:p>
          <a:p>
            <a:r>
              <a:rPr lang="en-US" baseline="0" dirty="0"/>
              <a:t>Ask the class to read the story and decide “Did they handle it correctly?”</a:t>
            </a:r>
          </a:p>
          <a:p>
            <a:r>
              <a:rPr lang="en-US" baseline="0" dirty="0"/>
              <a:t>When everyone is ready, advance to the next slide.</a:t>
            </a:r>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270</a:t>
            </a:fld>
            <a:endParaRPr lang="en-US"/>
          </a:p>
        </p:txBody>
      </p:sp>
    </p:spTree>
    <p:extLst>
      <p:ext uri="{BB962C8B-B14F-4D97-AF65-F5344CB8AC3E}">
        <p14:creationId xmlns:p14="http://schemas.microsoft.com/office/powerpoint/2010/main" val="3628516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a:t>
            </a:r>
            <a:r>
              <a:rPr lang="en-US" altLang="en-US" b="0" baseline="0" dirty="0"/>
              <a:t> about selling, delivering, or furnishing alcohol to minors. </a:t>
            </a:r>
            <a:r>
              <a:rPr lang="en-US" altLang="en-US" b="0" dirty="0"/>
              <a:t>Discuss this law with the class. </a:t>
            </a:r>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344294680"/>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ChangeArrowheads="1" noTextEdit="1"/>
          </p:cNvSpPr>
          <p:nvPr>
            <p:ph type="sldImg"/>
          </p:nvPr>
        </p:nvSpPr>
        <p:spPr>
          <a:ln/>
        </p:spPr>
      </p:sp>
      <p:sp>
        <p:nvSpPr>
          <p:cNvPr id="111619" name="Notes Placeholder 2"/>
          <p:cNvSpPr>
            <a:spLocks noGrp="1" noChangeArrowheads="1"/>
          </p:cNvSpPr>
          <p:nvPr>
            <p:ph type="body" idx="1"/>
          </p:nvPr>
        </p:nvSpPr>
        <p:spPr>
          <a:noFill/>
        </p:spPr>
        <p:txBody>
          <a:bodyPr/>
          <a:lstStyle/>
          <a:p>
            <a:r>
              <a:rPr lang="en-US" altLang="en-US" b="1" dirty="0"/>
              <a:t>Instructor Notes:</a:t>
            </a:r>
          </a:p>
          <a:p>
            <a:r>
              <a:rPr lang="en-US" altLang="en-US" dirty="0"/>
              <a:t>The answer is A.</a:t>
            </a:r>
          </a:p>
          <a:p>
            <a:r>
              <a:rPr lang="en-US" altLang="en-US" dirty="0"/>
              <a:t>The server checked the IDs thoroughly making sure they belonged to the people and were acceptable and genuine. When he saw that one person’s license had expired, which made it invalid, he correctly asked for another valid form of ID.</a:t>
            </a:r>
          </a:p>
        </p:txBody>
      </p:sp>
      <p:sp>
        <p:nvSpPr>
          <p:cNvPr id="11162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7737EC93-5E62-49EF-9F84-CF4EDF358D5C}" type="slidenum">
              <a:rPr lang="en-US" altLang="en-US" sz="1200" smtClean="0">
                <a:solidFill>
                  <a:schemeClr val="tx1"/>
                </a:solidFill>
              </a:rPr>
              <a:pPr/>
              <a:t>271</a:t>
            </a:fld>
            <a:endParaRPr lang="en-US" altLang="en-US" sz="1200" dirty="0">
              <a:solidFill>
                <a:schemeClr val="tx1"/>
              </a:solidFill>
            </a:endParaRPr>
          </a:p>
        </p:txBody>
      </p:sp>
    </p:spTree>
    <p:extLst>
      <p:ext uri="{BB962C8B-B14F-4D97-AF65-F5344CB8AC3E}">
        <p14:creationId xmlns:p14="http://schemas.microsoft.com/office/powerpoint/2010/main" val="2028690604"/>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b="1" baseline="0" dirty="0"/>
              <a:t> Notes:</a:t>
            </a:r>
          </a:p>
          <a:p>
            <a:r>
              <a:rPr lang="en-US" baseline="0" dirty="0"/>
              <a:t>Ask the class to read the story and decide “Did they handle it correctly?”</a:t>
            </a:r>
          </a:p>
          <a:p>
            <a:r>
              <a:rPr lang="en-US" baseline="0" dirty="0"/>
              <a:t>When everyone is ready, advance to the next slide.</a:t>
            </a:r>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272</a:t>
            </a:fld>
            <a:endParaRPr lang="en-US"/>
          </a:p>
        </p:txBody>
      </p:sp>
    </p:spTree>
    <p:extLst>
      <p:ext uri="{BB962C8B-B14F-4D97-AF65-F5344CB8AC3E}">
        <p14:creationId xmlns:p14="http://schemas.microsoft.com/office/powerpoint/2010/main" val="4278917344"/>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ChangeArrowheads="1" noTextEdit="1"/>
          </p:cNvSpPr>
          <p:nvPr>
            <p:ph type="sldImg"/>
          </p:nvPr>
        </p:nvSpPr>
        <p:spPr>
          <a:ln/>
        </p:spPr>
      </p:sp>
      <p:sp>
        <p:nvSpPr>
          <p:cNvPr id="115715" name="Notes Placeholder 2"/>
          <p:cNvSpPr>
            <a:spLocks noGrp="1" noChangeArrowheads="1"/>
          </p:cNvSpPr>
          <p:nvPr>
            <p:ph type="body" idx="1"/>
          </p:nvPr>
        </p:nvSpPr>
        <p:spPr>
          <a:noFill/>
        </p:spPr>
        <p:txBody>
          <a:bodyPr/>
          <a:lstStyle/>
          <a:p>
            <a:r>
              <a:rPr lang="en-US" altLang="en-US" b="1" dirty="0"/>
              <a:t>Instructor Notes:</a:t>
            </a:r>
          </a:p>
          <a:p>
            <a:r>
              <a:rPr lang="en-US" altLang="en-US" dirty="0"/>
              <a:t>The answer is A.</a:t>
            </a:r>
          </a:p>
          <a:p>
            <a:r>
              <a:rPr lang="en-US" altLang="en-US" dirty="0"/>
              <a:t>The server did the right thing by rejecting the college ID and asking for another acceptable form of ID.</a:t>
            </a:r>
          </a:p>
        </p:txBody>
      </p:sp>
      <p:sp>
        <p:nvSpPr>
          <p:cNvPr id="11571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DEB21001-1FC1-46E8-84AA-05FEFDF11100}" type="slidenum">
              <a:rPr lang="en-US" altLang="en-US" sz="1200" smtClean="0">
                <a:solidFill>
                  <a:schemeClr val="tx1"/>
                </a:solidFill>
              </a:rPr>
              <a:pPr/>
              <a:t>273</a:t>
            </a:fld>
            <a:endParaRPr lang="en-US" altLang="en-US" sz="1200" dirty="0">
              <a:solidFill>
                <a:schemeClr val="tx1"/>
              </a:solidFill>
            </a:endParaRPr>
          </a:p>
        </p:txBody>
      </p:sp>
    </p:spTree>
    <p:extLst>
      <p:ext uri="{BB962C8B-B14F-4D97-AF65-F5344CB8AC3E}">
        <p14:creationId xmlns:p14="http://schemas.microsoft.com/office/powerpoint/2010/main" val="2657631152"/>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b="1" baseline="0" dirty="0"/>
              <a:t> Notes:</a:t>
            </a:r>
          </a:p>
          <a:p>
            <a:r>
              <a:rPr lang="en-US" baseline="0" dirty="0"/>
              <a:t>Ask the class to read the story and decide “Did they handle it correctly?”</a:t>
            </a:r>
          </a:p>
          <a:p>
            <a:r>
              <a:rPr lang="en-US" baseline="0" dirty="0"/>
              <a:t>When everyone is ready, advance to the next slide.</a:t>
            </a:r>
            <a:endParaRPr lang="en-US" dirty="0"/>
          </a:p>
        </p:txBody>
      </p:sp>
      <p:sp>
        <p:nvSpPr>
          <p:cNvPr id="4" name="Slide Number Placeholder 3"/>
          <p:cNvSpPr>
            <a:spLocks noGrp="1"/>
          </p:cNvSpPr>
          <p:nvPr>
            <p:ph type="sldNum" sz="quarter" idx="10"/>
          </p:nvPr>
        </p:nvSpPr>
        <p:spPr/>
        <p:txBody>
          <a:bodyPr/>
          <a:lstStyle/>
          <a:p>
            <a:fld id="{2C58CC74-3AEC-4EF0-8876-214A73E62784}" type="slidenum">
              <a:rPr lang="en-US" smtClean="0"/>
              <a:t>274</a:t>
            </a:fld>
            <a:endParaRPr lang="en-US"/>
          </a:p>
        </p:txBody>
      </p:sp>
    </p:spTree>
    <p:extLst>
      <p:ext uri="{BB962C8B-B14F-4D97-AF65-F5344CB8AC3E}">
        <p14:creationId xmlns:p14="http://schemas.microsoft.com/office/powerpoint/2010/main" val="1961231027"/>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ChangeArrowheads="1" noTextEdit="1"/>
          </p:cNvSpPr>
          <p:nvPr>
            <p:ph type="sldImg"/>
          </p:nvPr>
        </p:nvSpPr>
        <p:spPr>
          <a:ln/>
        </p:spPr>
      </p:sp>
      <p:sp>
        <p:nvSpPr>
          <p:cNvPr id="119811" name="Notes Placeholder 2"/>
          <p:cNvSpPr>
            <a:spLocks noGrp="1" noChangeArrowheads="1"/>
          </p:cNvSpPr>
          <p:nvPr>
            <p:ph type="body" idx="1"/>
          </p:nvPr>
        </p:nvSpPr>
        <p:spPr>
          <a:noFill/>
        </p:spPr>
        <p:txBody>
          <a:bodyPr/>
          <a:lstStyle/>
          <a:p>
            <a:r>
              <a:rPr lang="en-US" altLang="en-US" b="1" dirty="0"/>
              <a:t>Instructor Notes:</a:t>
            </a:r>
          </a:p>
          <a:p>
            <a:r>
              <a:rPr lang="en-US" altLang="en-US" dirty="0"/>
              <a:t>The answer is B.</a:t>
            </a:r>
          </a:p>
          <a:p>
            <a:r>
              <a:rPr lang="en-US" altLang="en-US" dirty="0"/>
              <a:t>While the door person did scan the licenses with an ID reader, he did not make sure that the readout matched the information on the licenses. </a:t>
            </a:r>
          </a:p>
          <a:p>
            <a:r>
              <a:rPr lang="en-US" altLang="en-US" dirty="0"/>
              <a:t>He also failed to do a good, thorough inspection of the ID.</a:t>
            </a:r>
          </a:p>
        </p:txBody>
      </p:sp>
      <p:sp>
        <p:nvSpPr>
          <p:cNvPr id="11981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258D6000-5320-48F0-9C9F-A45E5193C978}" type="slidenum">
              <a:rPr lang="en-US" altLang="en-US" sz="1200" smtClean="0">
                <a:solidFill>
                  <a:schemeClr val="tx1"/>
                </a:solidFill>
              </a:rPr>
              <a:pPr/>
              <a:t>275</a:t>
            </a:fld>
            <a:endParaRPr lang="en-US" altLang="en-US" sz="1200" dirty="0">
              <a:solidFill>
                <a:schemeClr val="tx1"/>
              </a:solidFill>
            </a:endParaRPr>
          </a:p>
        </p:txBody>
      </p:sp>
    </p:spTree>
    <p:extLst>
      <p:ext uri="{BB962C8B-B14F-4D97-AF65-F5344CB8AC3E}">
        <p14:creationId xmlns:p14="http://schemas.microsoft.com/office/powerpoint/2010/main" val="4294552924"/>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a:ln/>
        </p:spPr>
      </p:sp>
      <p:sp>
        <p:nvSpPr>
          <p:cNvPr id="63491"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to turn to page 3-17 in their copy of </a:t>
            </a:r>
            <a:r>
              <a:rPr lang="en-US" altLang="en-US" i="1" dirty="0"/>
              <a:t>ServSafe Alcohol Guide</a:t>
            </a:r>
            <a:r>
              <a:rPr lang="en-US" altLang="en-US" dirty="0"/>
              <a:t> and complete the </a:t>
            </a:r>
            <a:r>
              <a:rPr lang="en-US" altLang="en-US" i="1" dirty="0"/>
              <a:t>Self-Check</a:t>
            </a:r>
            <a:r>
              <a:rPr lang="en-US" altLang="en-US" dirty="0"/>
              <a:t>. Tell them to </a:t>
            </a:r>
            <a:r>
              <a:rPr lang="en-US" altLang="en-US" baseline="0" dirty="0"/>
              <a:t>answer each question</a:t>
            </a:r>
            <a:r>
              <a:rPr lang="en-US" altLang="en-US" dirty="0"/>
              <a:t>. Then, go over the answers as a class.</a:t>
            </a:r>
          </a:p>
          <a:p>
            <a:endParaRPr lang="en-US" altLang="en-US" dirty="0"/>
          </a:p>
          <a:p>
            <a:r>
              <a:rPr lang="en-US" altLang="en-US" dirty="0"/>
              <a:t>Answers: </a:t>
            </a:r>
          </a:p>
          <a:p>
            <a:r>
              <a:rPr lang="en-US" sz="1200" b="0" i="0" u="none" strike="noStrike" kern="1200" baseline="0" dirty="0">
                <a:solidFill>
                  <a:schemeClr val="tx1"/>
                </a:solidFill>
                <a:latin typeface="+mn-lt"/>
                <a:ea typeface="+mn-ea"/>
                <a:cs typeface="+mn-cs"/>
              </a:rPr>
              <a:t>1. A; 2. A; 3. C; 4. C; 5. C</a:t>
            </a:r>
          </a:p>
        </p:txBody>
      </p:sp>
      <p:sp>
        <p:nvSpPr>
          <p:cNvPr id="6349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BE63893-8A73-4B38-99F8-9742BE62042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276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942926196"/>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ln/>
        </p:spPr>
      </p:sp>
      <p:sp>
        <p:nvSpPr>
          <p:cNvPr id="48131" name="Notes Placeholder 2"/>
          <p:cNvSpPr>
            <a:spLocks noGrp="1" noChangeArrowheads="1"/>
          </p:cNvSpPr>
          <p:nvPr>
            <p:ph type="body" idx="1"/>
          </p:nvPr>
        </p:nvSpPr>
        <p:spPr>
          <a:noFill/>
        </p:spPr>
        <p:txBody>
          <a:bodyPr/>
          <a:lstStyle/>
          <a:p>
            <a:r>
              <a:rPr lang="en-US" altLang="en-US" b="1" dirty="0"/>
              <a:t>Instructor Notes:</a:t>
            </a:r>
            <a:endParaRPr lang="en-US" altLang="en-US" dirty="0"/>
          </a:p>
          <a:p>
            <a:r>
              <a:rPr lang="en-US" altLang="en-US" dirty="0"/>
              <a:t>Ask the class the question, “How do you feel about stopping service?”</a:t>
            </a:r>
            <a:r>
              <a:rPr lang="en-US" altLang="en-US" baseline="0" dirty="0"/>
              <a:t> </a:t>
            </a:r>
            <a:r>
              <a:rPr lang="en-US" altLang="en-US" dirty="0"/>
              <a:t>Discuss the answers given.</a:t>
            </a:r>
            <a:r>
              <a:rPr lang="en-US" altLang="en-US" baseline="0" dirty="0"/>
              <a:t> </a:t>
            </a:r>
          </a:p>
          <a:p>
            <a:endParaRPr lang="en-US" altLang="en-US" dirty="0"/>
          </a:p>
          <a:p>
            <a:endParaRPr lang="en-US" altLang="en-US" dirty="0"/>
          </a:p>
        </p:txBody>
      </p:sp>
      <p:sp>
        <p:nvSpPr>
          <p:cNvPr id="481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463FEEB9-85B3-4619-9682-08CA3DB6C02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278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99443284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Instructor Notes:</a:t>
            </a:r>
            <a:endParaRPr lang="en-US" altLang="en-US" dirty="0" smtClean="0"/>
          </a:p>
          <a:p>
            <a:r>
              <a:rPr lang="en-US" altLang="en-US" dirty="0" smtClean="0"/>
              <a:t>Some </a:t>
            </a:r>
            <a:r>
              <a:rPr lang="en-US" altLang="en-US" dirty="0"/>
              <a:t>of the difficult situations that you encounter on the job may feel uncomfortable. Some may even be scary. Fortunately, there are some simple steps and techniques you can learn to resolve these situations as painlessly as possible. These will be addressed in this chapter.</a:t>
            </a:r>
          </a:p>
        </p:txBody>
      </p:sp>
      <p:sp>
        <p:nvSpPr>
          <p:cNvPr id="440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04CC868-1288-4449-80C7-E0CD0AC13F3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279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793070312"/>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b="1" baseline="0" dirty="0"/>
              <a:t> Notes: </a:t>
            </a:r>
          </a:p>
          <a:p>
            <a:r>
              <a:rPr lang="en-US" dirty="0"/>
              <a:t>When learning and applying the steps and techniques in this</a:t>
            </a:r>
            <a:r>
              <a:rPr lang="en-US" baseline="0" dirty="0"/>
              <a:t> </a:t>
            </a:r>
            <a:r>
              <a:rPr lang="en-US" dirty="0"/>
              <a:t>chapter, always keep safety and the requirements of your</a:t>
            </a:r>
            <a:r>
              <a:rPr lang="en-US" baseline="0" dirty="0"/>
              <a:t> </a:t>
            </a:r>
            <a:r>
              <a:rPr lang="en-US" dirty="0"/>
              <a:t>establishment in mind.</a:t>
            </a:r>
          </a:p>
          <a:p>
            <a:pPr algn="l"/>
            <a:r>
              <a:rPr lang="en-US" sz="1200" b="0" i="0" u="none" strike="noStrike" baseline="0" dirty="0">
                <a:latin typeface="ClarendonLTStd-Light"/>
              </a:rPr>
              <a:t>Different establishments may have their own rules. Also, sometimes what you need to do will depend on local laws. Whatever you do, always follow your company policy and the laws in your area.</a:t>
            </a:r>
            <a:endParaRPr lang="en-US" dirty="0"/>
          </a:p>
        </p:txBody>
      </p:sp>
      <p:sp>
        <p:nvSpPr>
          <p:cNvPr id="4" name="Slide Number Placeholder 3"/>
          <p:cNvSpPr>
            <a:spLocks noGrp="1"/>
          </p:cNvSpPr>
          <p:nvPr>
            <p:ph type="sldNum" sz="quarter" idx="10"/>
          </p:nvPr>
        </p:nvSpPr>
        <p:spPr/>
        <p:txBody>
          <a:bodyPr/>
          <a:lstStyle/>
          <a:p>
            <a:fld id="{5E723555-83B9-4C7D-B3C3-D3F5A7AA9AC4}" type="slidenum">
              <a:rPr lang="en-US" smtClean="0"/>
              <a:t>280</a:t>
            </a:fld>
            <a:endParaRPr lang="en-US"/>
          </a:p>
        </p:txBody>
      </p:sp>
    </p:spTree>
    <p:extLst>
      <p:ext uri="{BB962C8B-B14F-4D97-AF65-F5344CB8AC3E}">
        <p14:creationId xmlns:p14="http://schemas.microsoft.com/office/powerpoint/2010/main" val="4240117110"/>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723555-83B9-4C7D-B3C3-D3F5A7AA9AC4}" type="slidenum">
              <a:rPr lang="en-US" smtClean="0"/>
              <a:t>281</a:t>
            </a:fld>
            <a:endParaRPr lang="en-US"/>
          </a:p>
        </p:txBody>
      </p:sp>
    </p:spTree>
    <p:extLst>
      <p:ext uri="{BB962C8B-B14F-4D97-AF65-F5344CB8AC3E}">
        <p14:creationId xmlns:p14="http://schemas.microsoft.com/office/powerpoint/2010/main" val="556968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a:t>
            </a:r>
            <a:r>
              <a:rPr lang="en-US" altLang="en-US" b="0" baseline="0" dirty="0"/>
              <a:t> about selling, delivering, or furnishing alcohol to minors. </a:t>
            </a:r>
            <a:r>
              <a:rPr lang="en-US" altLang="en-US" b="0" dirty="0"/>
              <a:t>Discuss this law with the class. </a:t>
            </a:r>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60955181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b="1" dirty="0"/>
              <a:t>Instructor Notes:</a:t>
            </a:r>
          </a:p>
          <a:p>
            <a:r>
              <a:rPr lang="en-US" altLang="en-US" dirty="0"/>
              <a:t>Ask the class if they are allowed to stop service in their establishments. Point out that some establishments allow employees to stop service but require them to notify a manager. Other places require managers to stop service. Make sure you know and follow your company policy.</a:t>
            </a:r>
          </a:p>
        </p:txBody>
      </p:sp>
      <p:sp>
        <p:nvSpPr>
          <p:cNvPr id="5222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80CB793-FC16-466E-9C36-E2ACE8C607E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282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679052793"/>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r>
              <a:rPr lang="en-US" altLang="en-US" dirty="0"/>
              <a:t>The answer is B. </a:t>
            </a:r>
          </a:p>
          <a:p>
            <a:endParaRPr lang="en-US" altLang="en-US" dirty="0"/>
          </a:p>
          <a:p>
            <a:pPr algn="l"/>
            <a:r>
              <a:rPr lang="en-US" sz="1200" b="0" i="0" u="none" strike="noStrike" baseline="0" dirty="0">
                <a:latin typeface="ClarendonLTStd-Light"/>
              </a:rPr>
              <a:t>The best time to tell someone that you have to stop service is when the person wants to order the next drink. This is the better time to tell someone because stopping service can upset people. </a:t>
            </a:r>
          </a:p>
          <a:p>
            <a:pPr algn="l"/>
            <a:r>
              <a:rPr lang="en-US" sz="1200" b="0" i="0" u="none" strike="noStrike" baseline="0" dirty="0">
                <a:latin typeface="ClarendonLTStd-Light"/>
              </a:rPr>
              <a:t>If you tell your guests as you serve their final drink, there is more time for their resentment to build while they continue to drink. </a:t>
            </a:r>
            <a:endParaRPr lang="en-US" altLang="en-US"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D6F644C0-D863-42ED-8A31-264C25A262F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283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33146740"/>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dirty="0"/>
          </a:p>
        </p:txBody>
      </p:sp>
      <p:sp>
        <p:nvSpPr>
          <p:cNvPr id="5222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80CB793-FC16-466E-9C36-E2ACE8C607E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284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462365714"/>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b="0" dirty="0"/>
          </a:p>
        </p:txBody>
      </p:sp>
      <p:sp>
        <p:nvSpPr>
          <p:cNvPr id="5222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80CB793-FC16-466E-9C36-E2ACE8C607E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285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24894432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Instructor Notes:</a:t>
            </a:r>
          </a:p>
          <a:p>
            <a:r>
              <a:rPr lang="en-US" sz="1200" kern="1200" dirty="0">
                <a:solidFill>
                  <a:schemeClr val="tx1"/>
                </a:solidFill>
                <a:latin typeface="+mn-lt"/>
                <a:ea typeface="+mn-ea"/>
                <a:cs typeface="+mn-cs"/>
              </a:rPr>
              <a:t>If you plan to ask for this type of support, wait until the intoxicated person steps away. </a:t>
            </a:r>
            <a:endParaRPr lang="en-US" altLang="en-US" b="0" dirty="0"/>
          </a:p>
        </p:txBody>
      </p:sp>
      <p:sp>
        <p:nvSpPr>
          <p:cNvPr id="5222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80CB793-FC16-466E-9C36-E2ACE8C607E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286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596986630"/>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b="0" dirty="0"/>
          </a:p>
        </p:txBody>
      </p:sp>
      <p:sp>
        <p:nvSpPr>
          <p:cNvPr id="5222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80CB793-FC16-466E-9C36-E2ACE8C607E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287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290522428"/>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b="0" dirty="0"/>
          </a:p>
        </p:txBody>
      </p:sp>
      <p:sp>
        <p:nvSpPr>
          <p:cNvPr id="5222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80CB793-FC16-466E-9C36-E2ACE8C607E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288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63829252"/>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b="0" dirty="0"/>
          </a:p>
        </p:txBody>
      </p:sp>
      <p:sp>
        <p:nvSpPr>
          <p:cNvPr id="5222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80CB793-FC16-466E-9C36-E2ACE8C607E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289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15952125"/>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altLang="en-US" b="1" dirty="0"/>
              <a:t>Instructor Notes: </a:t>
            </a:r>
          </a:p>
          <a:p>
            <a:endParaRPr lang="en-US" altLang="en-US" b="1" dirty="0"/>
          </a:p>
          <a:p>
            <a:r>
              <a:rPr lang="en-US" altLang="en-US" b="0" dirty="0"/>
              <a:t>Let’s try another one.</a:t>
            </a:r>
            <a:r>
              <a:rPr lang="en-US" altLang="en-US" b="0" baseline="0" dirty="0"/>
              <a:t>  </a:t>
            </a:r>
            <a:endParaRPr lang="en-US" altLang="en-US" b="0" dirty="0"/>
          </a:p>
          <a:p>
            <a:endParaRPr lang="en-US" altLang="en-US" b="0" dirty="0"/>
          </a:p>
          <a:p>
            <a:r>
              <a:rPr lang="en-US" altLang="en-US" dirty="0"/>
              <a:t>The correct answer is B. </a:t>
            </a:r>
          </a:p>
          <a:p>
            <a:r>
              <a:rPr lang="en-US" altLang="en-US" dirty="0"/>
              <a:t>The first statement is judgmental because it sounds like you personally think the guest has had too much to drink. The second is stated as a fact: the law requires you to stop serving alcohol.</a:t>
            </a:r>
          </a:p>
        </p:txBody>
      </p:sp>
      <p:sp>
        <p:nvSpPr>
          <p:cNvPr id="6042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796AD7F-0AFB-44ED-BCD6-5DBA645151E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290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744587410"/>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Instructor Notes: </a:t>
            </a:r>
          </a:p>
          <a:p>
            <a:r>
              <a:rPr lang="en-US" sz="1200" kern="1200" dirty="0">
                <a:solidFill>
                  <a:schemeClr val="tx1"/>
                </a:solidFill>
                <a:latin typeface="+mn-lt"/>
                <a:ea typeface="+mn-ea"/>
                <a:cs typeface="+mn-cs"/>
              </a:rPr>
              <a:t>The hardest part of stopping service is telling the guest. But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there are some communication techniques that you can use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to help make this and other difficult situations easier. </a:t>
            </a:r>
          </a:p>
          <a:p>
            <a:r>
              <a:rPr lang="en-US" sz="1200" kern="1200" dirty="0">
                <a:solidFill>
                  <a:schemeClr val="tx1"/>
                </a:solidFill>
                <a:latin typeface="+mn-lt"/>
                <a:ea typeface="+mn-ea"/>
                <a:cs typeface="+mn-cs"/>
              </a:rPr>
              <a:t>No one wants to feel judged. If you use judgmental language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when you stop service, it is more likely to upset your guest.</a:t>
            </a:r>
            <a:endParaRPr lang="en-US" b="1" dirty="0"/>
          </a:p>
        </p:txBody>
      </p:sp>
      <p:sp>
        <p:nvSpPr>
          <p:cNvPr id="4" name="Slide Number Placeholder 3"/>
          <p:cNvSpPr>
            <a:spLocks noGrp="1"/>
          </p:cNvSpPr>
          <p:nvPr>
            <p:ph type="sldNum" sz="quarter" idx="10"/>
          </p:nvPr>
        </p:nvSpPr>
        <p:spPr/>
        <p:txBody>
          <a:bodyPr/>
          <a:lstStyle/>
          <a:p>
            <a:fld id="{5E723555-83B9-4C7D-B3C3-D3F5A7AA9AC4}" type="slidenum">
              <a:rPr lang="en-US" smtClean="0"/>
              <a:t>291</a:t>
            </a:fld>
            <a:endParaRPr lang="en-US"/>
          </a:p>
        </p:txBody>
      </p:sp>
    </p:spTree>
    <p:extLst>
      <p:ext uri="{BB962C8B-B14F-4D97-AF65-F5344CB8AC3E}">
        <p14:creationId xmlns:p14="http://schemas.microsoft.com/office/powerpoint/2010/main" val="220757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a:t>
            </a:r>
            <a:r>
              <a:rPr lang="en-US" altLang="en-US" b="0" baseline="0" dirty="0"/>
              <a:t> about selling, delivering, or furnishing alcohol to minors. </a:t>
            </a:r>
            <a:r>
              <a:rPr lang="en-US" altLang="en-US" b="0" dirty="0"/>
              <a:t>Discuss this law with the class. The second law has to do with selling draft beer to minors for off-premise consumption. Discuss this law with the class. </a:t>
            </a:r>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2871316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Instructor Notes:</a:t>
            </a:r>
          </a:p>
          <a:p>
            <a:r>
              <a:rPr lang="en-US" sz="1200" kern="1200" dirty="0">
                <a:solidFill>
                  <a:schemeClr val="tx1"/>
                </a:solidFill>
                <a:latin typeface="+mn-lt"/>
                <a:ea typeface="+mn-ea"/>
                <a:cs typeface="+mn-cs"/>
              </a:rPr>
              <a:t>Pick one or two statements like these that work for you. Practice them until you feel comfortable saying them.</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23555-83B9-4C7D-B3C3-D3F5A7AA9A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705042"/>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altLang="en-US" b="1" dirty="0"/>
              <a:t>Instructor Notes:</a:t>
            </a:r>
          </a:p>
          <a:p>
            <a:r>
              <a:rPr lang="en-US" altLang="en-US" dirty="0"/>
              <a:t>The answer is A. </a:t>
            </a:r>
          </a:p>
          <a:p>
            <a:endParaRPr lang="en-US" altLang="en-US" dirty="0"/>
          </a:p>
          <a:p>
            <a:r>
              <a:rPr lang="en-US" sz="1200" b="0" i="0" u="none" strike="noStrike" kern="1200" baseline="0" dirty="0">
                <a:solidFill>
                  <a:schemeClr val="tx1"/>
                </a:solidFill>
                <a:latin typeface="+mn-lt"/>
                <a:ea typeface="+mn-ea"/>
                <a:cs typeface="+mn-cs"/>
              </a:rPr>
              <a:t>The first statement tells the person that you care about him or her. In this example, you are showing concern for the person’s safety. </a:t>
            </a:r>
          </a:p>
          <a:p>
            <a:r>
              <a:rPr lang="en-US" sz="1200" b="0" i="0" u="none" strike="noStrike" kern="1200" baseline="0" dirty="0">
                <a:solidFill>
                  <a:schemeClr val="tx1"/>
                </a:solidFill>
                <a:latin typeface="+mn-lt"/>
                <a:ea typeface="+mn-ea"/>
                <a:cs typeface="+mn-cs"/>
              </a:rPr>
              <a:t>The second statement does not express any concern for the person. It is not bad on its own; it just does not show concern.</a:t>
            </a:r>
            <a:endParaRPr lang="en-US" altLang="en-US" dirty="0"/>
          </a:p>
        </p:txBody>
      </p:sp>
      <p:sp>
        <p:nvSpPr>
          <p:cNvPr id="6656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E65B2F0F-5DC8-42E1-AF56-F400C1A27CB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293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617630872"/>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Instructor Notes:</a:t>
            </a:r>
          </a:p>
          <a:p>
            <a:r>
              <a:rPr lang="en-US" sz="1200" kern="1200" dirty="0">
                <a:solidFill>
                  <a:schemeClr val="tx1"/>
                </a:solidFill>
                <a:latin typeface="+mn-lt"/>
                <a:ea typeface="+mn-ea"/>
                <a:cs typeface="+mn-cs"/>
              </a:rPr>
              <a:t>Pick one or two statements like these that work for you. Practice them until you feel comfortable saying them.</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23555-83B9-4C7D-B3C3-D3F5A7AA9A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430281"/>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dirty="0"/>
              <a:t>The answer is A. </a:t>
            </a:r>
          </a:p>
          <a:p>
            <a:endParaRPr lang="en-US" altLang="en-US" dirty="0"/>
          </a:p>
          <a:p>
            <a:r>
              <a:rPr lang="en-US" sz="1200" b="0" i="0" u="none" strike="noStrike" kern="1200" baseline="0" dirty="0">
                <a:solidFill>
                  <a:schemeClr val="tx1"/>
                </a:solidFill>
                <a:latin typeface="+mn-lt"/>
                <a:ea typeface="+mn-ea"/>
                <a:cs typeface="+mn-cs"/>
              </a:rPr>
              <a:t>The first statement lets the person know that you understand how they feel. While the second statement is not bad to say, it does not express empathy.</a:t>
            </a:r>
            <a:endParaRPr lang="en-US" altLang="en-US" dirty="0"/>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1FDED17-B931-4008-8FE2-158595692BA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295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995172954"/>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Instructor Notes:</a:t>
            </a:r>
          </a:p>
          <a:p>
            <a:r>
              <a:rPr lang="en-US" sz="1200" kern="1200" dirty="0">
                <a:solidFill>
                  <a:schemeClr val="tx1"/>
                </a:solidFill>
                <a:latin typeface="+mn-lt"/>
                <a:ea typeface="+mn-ea"/>
                <a:cs typeface="+mn-cs"/>
              </a:rPr>
              <a:t>Pick one or two statements like these that work for you. Practice them until you feel comfortable saying them.</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23555-83B9-4C7D-B3C3-D3F5A7AA9A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32740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dirty="0"/>
              <a:t>The answer is B. </a:t>
            </a:r>
          </a:p>
          <a:p>
            <a:endParaRPr lang="en-US" altLang="en-US" dirty="0"/>
          </a:p>
          <a:p>
            <a:r>
              <a:rPr lang="en-US" sz="1200" b="0" i="0" u="none" strike="noStrike" kern="1200" baseline="0" dirty="0">
                <a:solidFill>
                  <a:schemeClr val="tx1"/>
                </a:solidFill>
                <a:latin typeface="+mn-lt"/>
                <a:ea typeface="+mn-ea"/>
                <a:cs typeface="+mn-cs"/>
              </a:rPr>
              <a:t>Hopefully it is clear that there is a right and wrong way to handle the situation.</a:t>
            </a:r>
            <a:endParaRPr lang="en-US" altLang="en-US" dirty="0"/>
          </a:p>
          <a:p>
            <a:endParaRPr lang="en-US" altLang="en-US" dirty="0"/>
          </a:p>
          <a:p>
            <a:r>
              <a:rPr lang="en-US" altLang="en-US" dirty="0"/>
              <a:t>The first statement is an agreement to do something illegal. The second statement tells the person that you are being firm; you will not change your mind about stopping service. </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1FDED17-B931-4008-8FE2-158595692BA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297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734488539"/>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b="1" baseline="0" dirty="0"/>
              <a:t> Notes:</a:t>
            </a:r>
          </a:p>
          <a:p>
            <a:r>
              <a:rPr lang="en-US" sz="1200" b="0" i="0" u="none" strike="noStrike" kern="1200" baseline="0" dirty="0">
                <a:solidFill>
                  <a:schemeClr val="tx1"/>
                </a:solidFill>
                <a:latin typeface="+mn-lt"/>
                <a:ea typeface="+mn-ea"/>
                <a:cs typeface="+mn-cs"/>
              </a:rPr>
              <a:t>You have to be firm when stopping service. Backing down after attempting to stop service does not do anyone any favors. In fact, it is against the law. Plus, you will train your guests to disregard you. Then next time it will be even harder to stop service.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23555-83B9-4C7D-B3C3-D3F5A7AA9A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628247"/>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b="1" dirty="0"/>
              <a:t>Instructor</a:t>
            </a:r>
            <a:r>
              <a:rPr lang="en-US" b="1" baseline="0" dirty="0"/>
              <a:t> Notes:</a:t>
            </a:r>
          </a:p>
          <a:p>
            <a:r>
              <a:rPr lang="en-US" baseline="0" dirty="0"/>
              <a:t>Ask the class to read the story and decide if the bartender(s) handled the situation correctly.</a:t>
            </a:r>
          </a:p>
          <a:p>
            <a:r>
              <a:rPr lang="en-US" baseline="0" dirty="0"/>
              <a:t>When everyone is ready, advance to the next slide.</a:t>
            </a:r>
            <a:endParaRPr lang="en-US" dirty="0"/>
          </a:p>
        </p:txBody>
      </p:sp>
      <p:sp>
        <p:nvSpPr>
          <p:cNvPr id="7270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5806E94-752B-446E-B06B-D59BA1B273D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299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280330405"/>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US" altLang="en-US" b="1" dirty="0"/>
              <a:t>Instructor Notes:</a:t>
            </a:r>
          </a:p>
          <a:p>
            <a:r>
              <a:rPr lang="en-US" altLang="en-US" dirty="0"/>
              <a:t>The answer is B.</a:t>
            </a:r>
          </a:p>
          <a:p>
            <a:r>
              <a:rPr lang="en-US" sz="1200" kern="1200">
                <a:solidFill>
                  <a:schemeClr val="tx1"/>
                </a:solidFill>
                <a:latin typeface="+mn-lt"/>
                <a:ea typeface="+mn-ea"/>
                <a:cs typeface="+mn-cs"/>
              </a:rPr>
              <a:t>While the first bartender got a backup, the backup stood too close to the guest. This </a:t>
            </a:r>
            <a:r>
              <a:rPr lang="en-US" sz="1200" kern="1200" dirty="0">
                <a:solidFill>
                  <a:schemeClr val="tx1"/>
                </a:solidFill>
                <a:latin typeface="+mn-lt"/>
                <a:ea typeface="+mn-ea"/>
                <a:cs typeface="+mn-cs"/>
              </a:rPr>
              <a:t>can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be threatening. And while she waited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until the guest ordered the next drink</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to stop service, the way she told him</a:t>
            </a:r>
          </a:p>
          <a:p>
            <a:r>
              <a:rPr lang="en-US" sz="1200" kern="1200" dirty="0">
                <a:solidFill>
                  <a:schemeClr val="tx1"/>
                </a:solidFill>
                <a:latin typeface="+mn-lt"/>
                <a:ea typeface="+mn-ea"/>
                <a:cs typeface="+mn-cs"/>
              </a:rPr>
              <a:t>was judgmental. Moreover, neither of</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bartenders offered the guest food or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nonalcoholic beverages as an alternative.</a:t>
            </a:r>
            <a:endParaRPr lang="en-US" altLang="en-US" dirty="0"/>
          </a:p>
        </p:txBody>
      </p:sp>
      <p:sp>
        <p:nvSpPr>
          <p:cNvPr id="7475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9EA1846F-9180-4FDB-B75B-F969F79C270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300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15085156"/>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US" b="1" dirty="0"/>
              <a:t>Instructor</a:t>
            </a:r>
            <a:r>
              <a:rPr lang="en-US" b="1" baseline="0" dirty="0"/>
              <a:t> Notes:</a:t>
            </a:r>
          </a:p>
          <a:p>
            <a:r>
              <a:rPr lang="en-US" baseline="0" dirty="0"/>
              <a:t>Ask the class to read the story and decide if the bartender handled the situation correctly.</a:t>
            </a:r>
          </a:p>
          <a:p>
            <a:r>
              <a:rPr lang="en-US" baseline="0" dirty="0"/>
              <a:t>When everyone is ready, advance to the next slide.</a:t>
            </a:r>
            <a:endParaRPr lang="en-US" dirty="0"/>
          </a:p>
        </p:txBody>
      </p:sp>
      <p:sp>
        <p:nvSpPr>
          <p:cNvPr id="7680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94D9792F-6C96-4776-92BF-FCF903C65A7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301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97889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US" altLang="en-US" b="1" dirty="0"/>
              <a:t>Instructor Notes:</a:t>
            </a:r>
          </a:p>
          <a:p>
            <a:r>
              <a:rPr lang="en-US" altLang="en-US" dirty="0"/>
              <a:t>Ask the class the question, “What do you like about serving alcohol?” Discuss the answers given. Point out that serving alcohol can let you show off a skill and help people have fun while you have fun, too! And you can make a nice living. But before you get to do those things, you need to understand alcohol service laws and your responsibility.</a:t>
            </a:r>
          </a:p>
        </p:txBody>
      </p:sp>
      <p:sp>
        <p:nvSpPr>
          <p:cNvPr id="440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7C1ECC8F-4205-4339-9155-9C238E311EF6}" type="slidenum">
              <a:rPr lang="en-US" altLang="en-US" sz="1200" smtClean="0">
                <a:solidFill>
                  <a:srgbClr val="000000"/>
                </a:solidFill>
              </a:rPr>
              <a:pPr/>
              <a:t>4</a:t>
            </a:fld>
            <a:endParaRPr lang="en-US" altLang="en-US" sz="1200" dirty="0">
              <a:solidFill>
                <a:srgbClr val="000000"/>
              </a:solidFill>
            </a:endParaRPr>
          </a:p>
        </p:txBody>
      </p:sp>
    </p:spTree>
    <p:extLst>
      <p:ext uri="{BB962C8B-B14F-4D97-AF65-F5344CB8AC3E}">
        <p14:creationId xmlns:p14="http://schemas.microsoft.com/office/powerpoint/2010/main" val="1215023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altLang="en-US" b="1" dirty="0"/>
              <a:t>Instructor Notes:</a:t>
            </a:r>
            <a:r>
              <a:rPr lang="en-US" altLang="en-US" dirty="0"/>
              <a:t/>
            </a:r>
            <a:br>
              <a:rPr lang="en-US" altLang="en-US" dirty="0"/>
            </a:br>
            <a:r>
              <a:rPr lang="en-US" altLang="en-US" dirty="0"/>
              <a:t>The answer is C. </a:t>
            </a:r>
          </a:p>
          <a:p>
            <a:r>
              <a:rPr lang="en-US" altLang="en-US" dirty="0"/>
              <a:t>It depends on where you are. In some states, it’s legal for parents or guardians to serve their underage children. In others, it’s not.</a:t>
            </a:r>
          </a:p>
          <a:p>
            <a:endParaRPr lang="en-US" altLang="en-US" dirty="0"/>
          </a:p>
        </p:txBody>
      </p:sp>
      <p:sp>
        <p:nvSpPr>
          <p:cNvPr id="5939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41253E2F-0ED4-41FE-9C2C-C972CC6FBB00}" type="slidenum">
              <a:rPr lang="en-US" altLang="en-US" sz="1200" smtClean="0">
                <a:solidFill>
                  <a:srgbClr val="000000"/>
                </a:solidFill>
              </a:rPr>
              <a:pPr/>
              <a:t>31</a:t>
            </a:fld>
            <a:endParaRPr lang="en-US" altLang="en-US" sz="1200" dirty="0">
              <a:solidFill>
                <a:srgbClr val="000000"/>
              </a:solidFill>
            </a:endParaRPr>
          </a:p>
        </p:txBody>
      </p:sp>
    </p:spTree>
    <p:extLst>
      <p:ext uri="{BB962C8B-B14F-4D97-AF65-F5344CB8AC3E}">
        <p14:creationId xmlns:p14="http://schemas.microsoft.com/office/powerpoint/2010/main" val="1915497173"/>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r>
              <a:rPr lang="en-US" altLang="en-US" b="1" dirty="0"/>
              <a:t>Instructor Notes:</a:t>
            </a:r>
          </a:p>
          <a:p>
            <a:r>
              <a:rPr lang="en-US" altLang="en-US" dirty="0"/>
              <a:t>The answer is B.</a:t>
            </a:r>
          </a:p>
          <a:p>
            <a:r>
              <a:rPr lang="en-US" altLang="en-US" dirty="0"/>
              <a:t>The bartender did not handle the situation correctly. He was initially polite when stopping service and offered nonalcoholic beverages. But he ended up losing his temper and using judgmental language.</a:t>
            </a:r>
          </a:p>
        </p:txBody>
      </p:sp>
      <p:sp>
        <p:nvSpPr>
          <p:cNvPr id="7885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D529B9B1-880E-45E9-8F96-977F6479F09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302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131674372"/>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b="1" dirty="0"/>
              <a:t>Instructor</a:t>
            </a:r>
            <a:r>
              <a:rPr lang="en-US" b="1" baseline="0" dirty="0"/>
              <a:t> Notes:</a:t>
            </a:r>
          </a:p>
          <a:p>
            <a:r>
              <a:rPr lang="en-US" baseline="0" dirty="0"/>
              <a:t>Ask the class to read the story and decide if the bartender handled the situation correctly.</a:t>
            </a:r>
          </a:p>
          <a:p>
            <a:r>
              <a:rPr lang="en-US" baseline="0" dirty="0"/>
              <a:t>When everyone is ready, advance to the next slide.</a:t>
            </a:r>
            <a:endParaRPr lang="en-US" dirty="0"/>
          </a:p>
        </p:txBody>
      </p:sp>
      <p:sp>
        <p:nvSpPr>
          <p:cNvPr id="8090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1378024-4CA6-4BD1-9FE3-B005D75EB5F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303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918063006"/>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altLang="en-US" b="1" dirty="0"/>
              <a:t>Instructor Notes:</a:t>
            </a:r>
          </a:p>
          <a:p>
            <a:r>
              <a:rPr lang="en-US" altLang="en-US" dirty="0"/>
              <a:t>The answer is A.</a:t>
            </a:r>
          </a:p>
          <a:p>
            <a:r>
              <a:rPr lang="en-US" altLang="en-US" dirty="0"/>
              <a:t>She alerted a backup and asked her coworker to alert the rest of the staff. Then she waited until the guest ordered before stopping service and remained firm. Finally she offered food and other nonalcoholic alternatives.</a:t>
            </a:r>
          </a:p>
        </p:txBody>
      </p:sp>
      <p:sp>
        <p:nvSpPr>
          <p:cNvPr id="8294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4DE3FF74-8062-4677-9B0F-6646594F7EC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304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73506251"/>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r>
              <a:rPr lang="en-US" b="1" dirty="0"/>
              <a:t>Instructor</a:t>
            </a:r>
            <a:r>
              <a:rPr lang="en-US" b="1" baseline="0" dirty="0"/>
              <a:t> Notes:</a:t>
            </a:r>
          </a:p>
          <a:p>
            <a:r>
              <a:rPr lang="en-US" baseline="0" dirty="0"/>
              <a:t>Ask the class to read the story and decide if the bartender handled the situation correctly.</a:t>
            </a:r>
          </a:p>
          <a:p>
            <a:r>
              <a:rPr lang="en-US" baseline="0" dirty="0"/>
              <a:t>When everyone is ready, advance to the next slide.</a:t>
            </a:r>
            <a:endParaRPr lang="en-US" dirty="0"/>
          </a:p>
        </p:txBody>
      </p:sp>
      <p:sp>
        <p:nvSpPr>
          <p:cNvPr id="8499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6A719514-0004-4AD9-B118-61279ACA931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305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555927832"/>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r>
              <a:rPr lang="en-US" altLang="en-US" b="1" dirty="0"/>
              <a:t>Instructor Notes:</a:t>
            </a:r>
          </a:p>
          <a:p>
            <a:r>
              <a:rPr lang="en-US" altLang="en-US" dirty="0"/>
              <a:t>The answer is A.</a:t>
            </a:r>
          </a:p>
          <a:p>
            <a:r>
              <a:rPr lang="en-US" sz="1200" kern="1200" dirty="0">
                <a:solidFill>
                  <a:schemeClr val="tx1"/>
                </a:solidFill>
                <a:latin typeface="+mn-lt"/>
                <a:ea typeface="+mn-ea"/>
                <a:cs typeface="+mn-cs"/>
              </a:rPr>
              <a:t>The bartender handled the situation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correctly. She told another server to alert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manager for backup and to tell their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coworkers about the situation. Then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she diffused the situation by not being</a:t>
            </a:r>
          </a:p>
          <a:p>
            <a:r>
              <a:rPr lang="en-US" sz="1200" kern="1200" dirty="0">
                <a:solidFill>
                  <a:schemeClr val="tx1"/>
                </a:solidFill>
                <a:latin typeface="+mn-lt"/>
                <a:ea typeface="+mn-ea"/>
                <a:cs typeface="+mn-cs"/>
              </a:rPr>
              <a:t>judgmental and by being empathetic.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She also offered food and nonalcoholic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beverages. And most importantly, she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called a relative to come and pick up the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man.</a:t>
            </a:r>
            <a:endParaRPr lang="en-US" altLang="en-US" dirty="0"/>
          </a:p>
        </p:txBody>
      </p:sp>
      <p:sp>
        <p:nvSpPr>
          <p:cNvPr id="8704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9270305-61C9-4AAE-9E05-0CE38BD7AB3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306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983621159"/>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endParaRPr lang="en-US" b="1" dirty="0"/>
          </a:p>
          <a:p>
            <a:r>
              <a:rPr lang="en-US" sz="1200" b="0" i="0" u="none" strike="noStrike" kern="1200" baseline="0" dirty="0">
                <a:solidFill>
                  <a:schemeClr val="tx1"/>
                </a:solidFill>
                <a:latin typeface="+mn-lt"/>
                <a:ea typeface="+mn-ea"/>
                <a:cs typeface="+mn-cs"/>
              </a:rPr>
              <a:t>You may stop service to a guest only to find that the person is still getting drinks from companions. If this happens do the following…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Keep in mind that before you do anything, make sure you are following company policy as well as state and local laws. </a:t>
            </a:r>
            <a:endParaRPr lang="en-US" b="1" dirty="0"/>
          </a:p>
        </p:txBody>
      </p:sp>
      <p:sp>
        <p:nvSpPr>
          <p:cNvPr id="4" name="Slide Number Placeholder 3"/>
          <p:cNvSpPr>
            <a:spLocks noGrp="1"/>
          </p:cNvSpPr>
          <p:nvPr>
            <p:ph type="sldNum" sz="quarter" idx="10"/>
          </p:nvPr>
        </p:nvSpPr>
        <p:spPr/>
        <p:txBody>
          <a:bodyPr/>
          <a:lstStyle/>
          <a:p>
            <a:fld id="{5E723555-83B9-4C7D-B3C3-D3F5A7AA9AC4}" type="slidenum">
              <a:rPr lang="en-US" smtClean="0"/>
              <a:t>307</a:t>
            </a:fld>
            <a:endParaRPr lang="en-US"/>
          </a:p>
        </p:txBody>
      </p:sp>
    </p:spTree>
    <p:extLst>
      <p:ext uri="{BB962C8B-B14F-4D97-AF65-F5344CB8AC3E}">
        <p14:creationId xmlns:p14="http://schemas.microsoft.com/office/powerpoint/2010/main" val="3809690653"/>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r>
              <a:rPr lang="en-US" b="1" dirty="0"/>
              <a:t>Instructor</a:t>
            </a:r>
            <a:r>
              <a:rPr lang="en-US" b="1" baseline="0" dirty="0"/>
              <a:t> Notes:</a:t>
            </a:r>
          </a:p>
          <a:p>
            <a:r>
              <a:rPr lang="en-US" baseline="0" dirty="0"/>
              <a:t>Ask the class to read the story and decide if the server handled the situation correctly.</a:t>
            </a:r>
          </a:p>
          <a:p>
            <a:r>
              <a:rPr lang="en-US" baseline="0" dirty="0"/>
              <a:t>When everyone is ready, advance to the next slide.</a:t>
            </a:r>
            <a:endParaRPr lang="en-US" dirty="0"/>
          </a:p>
        </p:txBody>
      </p:sp>
      <p:sp>
        <p:nvSpPr>
          <p:cNvPr id="9011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B89F9B3-2235-4C24-B15C-EF96A8E769E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308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44737620"/>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US" altLang="en-US" b="1" dirty="0"/>
              <a:t>Instructor Notes:</a:t>
            </a:r>
          </a:p>
          <a:p>
            <a:r>
              <a:rPr lang="en-US" altLang="en-US" dirty="0"/>
              <a:t>The answer is A.</a:t>
            </a:r>
          </a:p>
          <a:p>
            <a:r>
              <a:rPr lang="en-US" altLang="en-US" dirty="0"/>
              <a:t>The server did a good job handling the situation. When an intoxicated guest intends to drive, try to convince them not to. If the guest offers their car keys, accept them. Finally, arrange for alternate transportation. This could include asking a sober companion to drive, calling a guest’s friend or relative, calling a cab, or arranging for another mode of transportation.</a:t>
            </a:r>
          </a:p>
        </p:txBody>
      </p:sp>
      <p:sp>
        <p:nvSpPr>
          <p:cNvPr id="9216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8E5B1A6-600D-48D7-A4A7-B21E301DF01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309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10475250"/>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sz="1200" b="0" i="0" u="none" strike="noStrike" kern="1200" baseline="0" dirty="0">
                <a:solidFill>
                  <a:schemeClr val="tx1"/>
                </a:solidFill>
                <a:latin typeface="+mn-lt"/>
                <a:ea typeface="+mn-ea"/>
                <a:cs typeface="+mn-cs"/>
              </a:rPr>
              <a:t>Stopping service to a person is only half the battle. You also need to do your best to make sure the person gets home safely. This can be challenging, especially if the person drove there alone. </a:t>
            </a:r>
          </a:p>
          <a:p>
            <a:r>
              <a:rPr lang="en-US" sz="1200" b="0" i="0" u="none" strike="noStrike" kern="1200" baseline="0" dirty="0">
                <a:solidFill>
                  <a:schemeClr val="tx1"/>
                </a:solidFill>
                <a:latin typeface="+mn-lt"/>
                <a:ea typeface="+mn-ea"/>
                <a:cs typeface="+mn-cs"/>
              </a:rPr>
              <a:t>One thing you </a:t>
            </a:r>
            <a:r>
              <a:rPr lang="en-US" sz="1200" b="1" i="0" u="none" strike="noStrike" kern="1200" baseline="0" dirty="0">
                <a:solidFill>
                  <a:schemeClr val="tx1"/>
                </a:solidFill>
                <a:latin typeface="+mn-lt"/>
                <a:ea typeface="+mn-ea"/>
                <a:cs typeface="+mn-cs"/>
              </a:rPr>
              <a:t>CANNOT </a:t>
            </a:r>
            <a:r>
              <a:rPr lang="en-US" sz="1200" b="0" i="0" u="none" strike="noStrike" kern="1200" baseline="0" dirty="0">
                <a:solidFill>
                  <a:schemeClr val="tx1"/>
                </a:solidFill>
                <a:latin typeface="+mn-lt"/>
                <a:ea typeface="+mn-ea"/>
                <a:cs typeface="+mn-cs"/>
              </a:rPr>
              <a:t>do is use physical force to stop a person from driving. So what should you do instead?</a:t>
            </a:r>
            <a:endParaRPr lang="en-US" b="0" dirty="0"/>
          </a:p>
        </p:txBody>
      </p:sp>
      <p:sp>
        <p:nvSpPr>
          <p:cNvPr id="4" name="Slide Number Placeholder 3"/>
          <p:cNvSpPr>
            <a:spLocks noGrp="1"/>
          </p:cNvSpPr>
          <p:nvPr>
            <p:ph type="sldNum" sz="quarter" idx="10"/>
          </p:nvPr>
        </p:nvSpPr>
        <p:spPr/>
        <p:txBody>
          <a:bodyPr/>
          <a:lstStyle/>
          <a:p>
            <a:fld id="{5E723555-83B9-4C7D-B3C3-D3F5A7AA9AC4}" type="slidenum">
              <a:rPr lang="en-US" smtClean="0"/>
              <a:t>310</a:t>
            </a:fld>
            <a:endParaRPr lang="en-US"/>
          </a:p>
        </p:txBody>
      </p:sp>
    </p:spTree>
    <p:extLst>
      <p:ext uri="{BB962C8B-B14F-4D97-AF65-F5344CB8AC3E}">
        <p14:creationId xmlns:p14="http://schemas.microsoft.com/office/powerpoint/2010/main" val="3380287878"/>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US" altLang="en-US" b="1" dirty="0"/>
              <a:t>Instructor Notes:</a:t>
            </a:r>
          </a:p>
          <a:p>
            <a:r>
              <a:rPr lang="en-US" altLang="en-US" dirty="0"/>
              <a:t>The answer is C.</a:t>
            </a:r>
          </a:p>
          <a:p>
            <a:r>
              <a:rPr lang="en-US" altLang="en-US" dirty="0"/>
              <a:t>If an intoxicated person plans on driving, warn the person that you will call the police. If the person still insists on driving, call the police. Give them the make and model of the vehicle, license plate number, and the person’s direction of travel. </a:t>
            </a:r>
          </a:p>
          <a:p>
            <a:endParaRPr lang="en-US" altLang="en-US" dirty="0"/>
          </a:p>
        </p:txBody>
      </p:sp>
      <p:sp>
        <p:nvSpPr>
          <p:cNvPr id="9421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5F7A6E4-2C19-425D-8D5A-FE8CCEEE013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311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82038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5605756"/>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E723555-83B9-4C7D-B3C3-D3F5A7AA9AC4}" type="slidenum">
              <a:rPr lang="en-US" smtClean="0"/>
              <a:t>312</a:t>
            </a:fld>
            <a:endParaRPr lang="en-US"/>
          </a:p>
        </p:txBody>
      </p:sp>
    </p:spTree>
    <p:extLst>
      <p:ext uri="{BB962C8B-B14F-4D97-AF65-F5344CB8AC3E}">
        <p14:creationId xmlns:p14="http://schemas.microsoft.com/office/powerpoint/2010/main" val="1507512406"/>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altLang="en-US" b="1" dirty="0"/>
              <a:t>Instructor Notes:</a:t>
            </a:r>
          </a:p>
          <a:p>
            <a:r>
              <a:rPr lang="en-US" altLang="en-US" dirty="0"/>
              <a:t>The answer is B.</a:t>
            </a:r>
          </a:p>
          <a:p>
            <a:r>
              <a:rPr lang="en-US" altLang="en-US" dirty="0"/>
              <a:t>You’re never allowed to serve someone to the point of intoxication. And you shouldn’t, because you’re still liable. </a:t>
            </a:r>
          </a:p>
          <a:p>
            <a:endParaRPr lang="en-US" altLang="en-US" dirty="0"/>
          </a:p>
          <a:p>
            <a:r>
              <a:rPr lang="en-US" sz="1200" kern="1200" dirty="0">
                <a:solidFill>
                  <a:schemeClr val="tx1"/>
                </a:solidFill>
                <a:latin typeface="+mn-lt"/>
                <a:ea typeface="+mn-ea"/>
                <a:cs typeface="+mn-cs"/>
              </a:rPr>
              <a:t>Sometimes your guests may tell you that they have a ride </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home with a designated driver. This is someone in a group</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who agrees to not drink alcohol so they can safely drive the</a:t>
            </a:r>
          </a:p>
          <a:p>
            <a:r>
              <a:rPr lang="en-US" sz="1200" kern="1200" dirty="0">
                <a:solidFill>
                  <a:schemeClr val="tx1"/>
                </a:solidFill>
                <a:latin typeface="+mn-lt"/>
                <a:ea typeface="+mn-ea"/>
                <a:cs typeface="+mn-cs"/>
              </a:rPr>
              <a:t>others home. (Some establishments even have designated driver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programs that provide special incentives, such as free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soft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drinks. Check to see if your place has a program</a:t>
            </a:r>
          </a:p>
          <a:p>
            <a:r>
              <a:rPr lang="en-US" sz="1200" kern="1200" dirty="0">
                <a:solidFill>
                  <a:schemeClr val="tx1"/>
                </a:solidFill>
                <a:latin typeface="+mn-lt"/>
                <a:ea typeface="+mn-ea"/>
                <a:cs typeface="+mn-cs"/>
              </a:rPr>
              <a:t>Like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this.)</a:t>
            </a:r>
            <a:endParaRPr lang="en-US" altLang="en-US" dirty="0"/>
          </a:p>
        </p:txBody>
      </p:sp>
      <p:sp>
        <p:nvSpPr>
          <p:cNvPr id="10035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6DBAA254-8F0E-4214-A436-3F0074B5A07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313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012460747"/>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r>
              <a:rPr lang="en-US" altLang="en-US" b="1" dirty="0"/>
              <a:t>Instructor Notes:</a:t>
            </a:r>
          </a:p>
          <a:p>
            <a:r>
              <a:rPr lang="en-US" altLang="en-US" dirty="0"/>
              <a:t>The answer is A.</a:t>
            </a:r>
          </a:p>
          <a:p>
            <a:r>
              <a:rPr lang="en-US" sz="1200" b="0" i="0" u="none" strike="noStrike" kern="1200" baseline="0" dirty="0">
                <a:solidFill>
                  <a:schemeClr val="tx1"/>
                </a:solidFill>
                <a:latin typeface="+mn-lt"/>
                <a:ea typeface="+mn-ea"/>
                <a:cs typeface="+mn-cs"/>
              </a:rPr>
              <a:t>Sometimes, a guest might arrive at your establishment intoxicated. If this happens, t</a:t>
            </a:r>
            <a:r>
              <a:rPr lang="en-US" altLang="en-US" dirty="0"/>
              <a:t>ry to keep the guest from entering the establishment. Remember, you always have the right to refuse service. Follow your company policy and state and local law.</a:t>
            </a:r>
          </a:p>
        </p:txBody>
      </p:sp>
      <p:sp>
        <p:nvSpPr>
          <p:cNvPr id="9626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C71E0D2-BCAD-4D76-BDA3-3664CE8723A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23705508"/>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If it’s impossible to keep an intoxicated person from entering,</a:t>
            </a:r>
            <a:r>
              <a:rPr lang="en-US" altLang="en-US" baseline="0" dirty="0"/>
              <a:t> </a:t>
            </a:r>
            <a:r>
              <a:rPr lang="en-US" altLang="en-US" dirty="0"/>
              <a:t>treat the guest like anyone else who has had to</a:t>
            </a:r>
            <a:r>
              <a:rPr lang="en-US" altLang="en-US" baseline="0" dirty="0"/>
              <a:t> much.</a:t>
            </a:r>
            <a:endParaRPr lang="en-US" altLang="en-US" dirty="0"/>
          </a:p>
          <a:p>
            <a:endParaRPr lang="en-US" b="1" dirty="0"/>
          </a:p>
        </p:txBody>
      </p:sp>
      <p:sp>
        <p:nvSpPr>
          <p:cNvPr id="4" name="Slide Number Placeholder 3"/>
          <p:cNvSpPr>
            <a:spLocks noGrp="1"/>
          </p:cNvSpPr>
          <p:nvPr>
            <p:ph type="sldNum" sz="quarter" idx="10"/>
          </p:nvPr>
        </p:nvSpPr>
        <p:spPr/>
        <p:txBody>
          <a:bodyPr/>
          <a:lstStyle/>
          <a:p>
            <a:fld id="{5E723555-83B9-4C7D-B3C3-D3F5A7AA9AC4}" type="slidenum">
              <a:rPr lang="en-US" smtClean="0"/>
              <a:t>315</a:t>
            </a:fld>
            <a:endParaRPr lang="en-US"/>
          </a:p>
        </p:txBody>
      </p:sp>
    </p:spTree>
    <p:extLst>
      <p:ext uri="{BB962C8B-B14F-4D97-AF65-F5344CB8AC3E}">
        <p14:creationId xmlns:p14="http://schemas.microsoft.com/office/powerpoint/2010/main" val="1321625558"/>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sz="1200" b="0" i="0" u="none" strike="noStrike" kern="1200" baseline="0" dirty="0">
                <a:solidFill>
                  <a:schemeClr val="tx1"/>
                </a:solidFill>
                <a:latin typeface="+mn-lt"/>
                <a:ea typeface="+mn-ea"/>
                <a:cs typeface="+mn-cs"/>
              </a:rPr>
              <a:t>What do you do when you think there’s a potential for violence—or when things actually do become violent? The key is to anticipate problems.</a:t>
            </a:r>
            <a:endParaRPr lang="en-US" b="1" dirty="0"/>
          </a:p>
        </p:txBody>
      </p:sp>
      <p:sp>
        <p:nvSpPr>
          <p:cNvPr id="4" name="Slide Number Placeholder 3"/>
          <p:cNvSpPr>
            <a:spLocks noGrp="1"/>
          </p:cNvSpPr>
          <p:nvPr>
            <p:ph type="sldNum" sz="quarter" idx="10"/>
          </p:nvPr>
        </p:nvSpPr>
        <p:spPr/>
        <p:txBody>
          <a:bodyPr/>
          <a:lstStyle/>
          <a:p>
            <a:fld id="{5E723555-83B9-4C7D-B3C3-D3F5A7AA9AC4}" type="slidenum">
              <a:rPr lang="en-US" smtClean="0"/>
              <a:t>316</a:t>
            </a:fld>
            <a:endParaRPr lang="en-US"/>
          </a:p>
        </p:txBody>
      </p:sp>
    </p:spTree>
    <p:extLst>
      <p:ext uri="{BB962C8B-B14F-4D97-AF65-F5344CB8AC3E}">
        <p14:creationId xmlns:p14="http://schemas.microsoft.com/office/powerpoint/2010/main" val="787398785"/>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723555-83B9-4C7D-B3C3-D3F5A7AA9AC4}" type="slidenum">
              <a:rPr lang="en-US" smtClean="0"/>
              <a:t>317</a:t>
            </a:fld>
            <a:endParaRPr lang="en-US"/>
          </a:p>
        </p:txBody>
      </p:sp>
    </p:spTree>
    <p:extLst>
      <p:ext uri="{BB962C8B-B14F-4D97-AF65-F5344CB8AC3E}">
        <p14:creationId xmlns:p14="http://schemas.microsoft.com/office/powerpoint/2010/main" val="3213074383"/>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723555-83B9-4C7D-B3C3-D3F5A7AA9AC4}" type="slidenum">
              <a:rPr lang="en-US" smtClean="0"/>
              <a:t>318</a:t>
            </a:fld>
            <a:endParaRPr lang="en-US"/>
          </a:p>
        </p:txBody>
      </p:sp>
    </p:spTree>
    <p:extLst>
      <p:ext uri="{BB962C8B-B14F-4D97-AF65-F5344CB8AC3E}">
        <p14:creationId xmlns:p14="http://schemas.microsoft.com/office/powerpoint/2010/main" val="2171946175"/>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sz="1200" b="0" i="0" u="none" strike="noStrike" kern="1200" baseline="0" dirty="0">
                <a:solidFill>
                  <a:schemeClr val="tx1"/>
                </a:solidFill>
                <a:latin typeface="+mn-lt"/>
                <a:ea typeface="+mn-ea"/>
                <a:cs typeface="+mn-cs"/>
              </a:rPr>
              <a:t>Trying to touch or restrain someone puts your safety at risk. And it could have legal consequences.</a:t>
            </a:r>
            <a:endParaRPr lang="en-US" b="1" dirty="0"/>
          </a:p>
        </p:txBody>
      </p:sp>
      <p:sp>
        <p:nvSpPr>
          <p:cNvPr id="4" name="Slide Number Placeholder 3"/>
          <p:cNvSpPr>
            <a:spLocks noGrp="1"/>
          </p:cNvSpPr>
          <p:nvPr>
            <p:ph type="sldNum" sz="quarter" idx="10"/>
          </p:nvPr>
        </p:nvSpPr>
        <p:spPr/>
        <p:txBody>
          <a:bodyPr/>
          <a:lstStyle/>
          <a:p>
            <a:fld id="{5E723555-83B9-4C7D-B3C3-D3F5A7AA9AC4}" type="slidenum">
              <a:rPr lang="en-US" smtClean="0"/>
              <a:t>319</a:t>
            </a:fld>
            <a:endParaRPr lang="en-US"/>
          </a:p>
        </p:txBody>
      </p:sp>
    </p:spTree>
    <p:extLst>
      <p:ext uri="{BB962C8B-B14F-4D97-AF65-F5344CB8AC3E}">
        <p14:creationId xmlns:p14="http://schemas.microsoft.com/office/powerpoint/2010/main" val="3886879659"/>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r>
              <a:rPr lang="en-US" altLang="en-US" b="1" dirty="0"/>
              <a:t>Instructor Notes:</a:t>
            </a:r>
          </a:p>
          <a:p>
            <a:r>
              <a:rPr lang="en-US" altLang="en-US" dirty="0"/>
              <a:t>The answer is that it depends on the situation. </a:t>
            </a:r>
          </a:p>
          <a:p>
            <a:r>
              <a:rPr lang="en-US" altLang="en-US" dirty="0"/>
              <a:t>Do NOT take any action until you first consider your safety and the safety of your guests. Tell your manager. It’s the manager’s job to decide what to do. Call the police if required. Your manager may make this decision.</a:t>
            </a:r>
          </a:p>
          <a:p>
            <a:endParaRPr lang="en-US" altLang="en-US" dirty="0"/>
          </a:p>
        </p:txBody>
      </p:sp>
      <p:sp>
        <p:nvSpPr>
          <p:cNvPr id="1054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48F01764-0D36-48F8-8468-E9FAD7B62A2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321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451075869"/>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r>
              <a:rPr lang="en-US" altLang="en-US" b="1" dirty="0"/>
              <a:t>Instructor Notes:</a:t>
            </a:r>
          </a:p>
          <a:p>
            <a:r>
              <a:rPr lang="en-US" altLang="en-US" dirty="0"/>
              <a:t>The answer is C.</a:t>
            </a:r>
          </a:p>
          <a:p>
            <a:r>
              <a:rPr lang="en-US" altLang="en-US" dirty="0"/>
              <a:t>Never ignore the situation. In some states, an establishment can lose its liquor license if employees knowingly allow a person to have an illegal firearm on the premises. Do not confront the guest. Tell a manager. Follow company policy, and state and local law. That may include calling the police.</a:t>
            </a:r>
          </a:p>
          <a:p>
            <a:endParaRPr lang="en-US" altLang="en-US" dirty="0"/>
          </a:p>
        </p:txBody>
      </p:sp>
      <p:sp>
        <p:nvSpPr>
          <p:cNvPr id="10752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2645801-B912-4CC1-9946-65CCDD2AC98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323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344258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a:t>
            </a:r>
            <a:r>
              <a:rPr lang="en-US" altLang="en-US" b="0" baseline="0" dirty="0"/>
              <a:t> about minors who use or attempt to use a non-genuine driver licenses to purchase alcohol. </a:t>
            </a:r>
            <a:r>
              <a:rPr lang="en-US" altLang="en-US" b="0" dirty="0"/>
              <a:t>Discuss this law with the class. Discuss the penalty that can be imposed on minors who violate this law.</a:t>
            </a:r>
            <a:r>
              <a:rPr lang="en-US" altLang="en-US" b="0" baseline="0" dirty="0"/>
              <a:t> </a:t>
            </a:r>
            <a:r>
              <a:rPr lang="en-US" altLang="en-US" b="0" dirty="0"/>
              <a:t> </a:t>
            </a:r>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508260574"/>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Instructor Notes:</a:t>
            </a:r>
          </a:p>
          <a:p>
            <a:r>
              <a:rPr lang="en-US" sz="1200" b="0" i="0" u="none" strike="noStrike" kern="1200" baseline="0" dirty="0">
                <a:solidFill>
                  <a:schemeClr val="tx1"/>
                </a:solidFill>
                <a:latin typeface="+mn-lt"/>
                <a:ea typeface="+mn-ea"/>
                <a:cs typeface="+mn-cs"/>
              </a:rPr>
              <a:t>You should always involve a manager when handling the situations discussed in this chapter so far. But what if someone asks you to do something illegal?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example, your manager might ask you to continue serving a guest who you think is intoxicated. If this happens, remember that you are liable for your actions while serving alcohol. Beyond this, you must always follow the law.</a:t>
            </a:r>
            <a:endParaRPr lang="en-US" dirty="0"/>
          </a:p>
        </p:txBody>
      </p:sp>
      <p:sp>
        <p:nvSpPr>
          <p:cNvPr id="4" name="Slide Number Placeholder 3"/>
          <p:cNvSpPr>
            <a:spLocks noGrp="1"/>
          </p:cNvSpPr>
          <p:nvPr>
            <p:ph type="sldNum" sz="quarter" idx="10"/>
          </p:nvPr>
        </p:nvSpPr>
        <p:spPr/>
        <p:txBody>
          <a:bodyPr/>
          <a:lstStyle/>
          <a:p>
            <a:fld id="{5E723555-83B9-4C7D-B3C3-D3F5A7AA9AC4}" type="slidenum">
              <a:rPr lang="en-US" smtClean="0"/>
              <a:t>324</a:t>
            </a:fld>
            <a:endParaRPr lang="en-US"/>
          </a:p>
        </p:txBody>
      </p:sp>
    </p:spTree>
    <p:extLst>
      <p:ext uri="{BB962C8B-B14F-4D97-AF65-F5344CB8AC3E}">
        <p14:creationId xmlns:p14="http://schemas.microsoft.com/office/powerpoint/2010/main" val="3630871788"/>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723555-83B9-4C7D-B3C3-D3F5A7AA9AC4}" type="slidenum">
              <a:rPr lang="en-US" smtClean="0"/>
              <a:t>325</a:t>
            </a:fld>
            <a:endParaRPr lang="en-US"/>
          </a:p>
        </p:txBody>
      </p:sp>
    </p:spTree>
    <p:extLst>
      <p:ext uri="{BB962C8B-B14F-4D97-AF65-F5344CB8AC3E}">
        <p14:creationId xmlns:p14="http://schemas.microsoft.com/office/powerpoint/2010/main" val="69879455"/>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E723555-83B9-4C7D-B3C3-D3F5A7AA9AC4}" type="slidenum">
              <a:rPr lang="en-US" smtClean="0"/>
              <a:t>326</a:t>
            </a:fld>
            <a:endParaRPr lang="en-US"/>
          </a:p>
        </p:txBody>
      </p:sp>
    </p:spTree>
    <p:extLst>
      <p:ext uri="{BB962C8B-B14F-4D97-AF65-F5344CB8AC3E}">
        <p14:creationId xmlns:p14="http://schemas.microsoft.com/office/powerpoint/2010/main" val="3457153946"/>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r>
              <a:rPr lang="en-US" altLang="en-US" b="1" dirty="0"/>
              <a:t>Instructor Notes:</a:t>
            </a:r>
          </a:p>
          <a:p>
            <a:r>
              <a:rPr lang="en-US" altLang="en-US" dirty="0"/>
              <a:t>Ask the class if their establishments use incident reports and how they are used. </a:t>
            </a:r>
          </a:p>
          <a:p>
            <a:endParaRPr lang="en-US" altLang="en-US" dirty="0"/>
          </a:p>
          <a:p>
            <a:r>
              <a:rPr lang="en-US" sz="1200" b="0" i="0" u="none" strike="noStrike" kern="1200" baseline="0" dirty="0">
                <a:solidFill>
                  <a:schemeClr val="tx1"/>
                </a:solidFill>
                <a:latin typeface="+mn-lt"/>
                <a:ea typeface="+mn-ea"/>
                <a:cs typeface="+mn-cs"/>
              </a:rPr>
              <a:t>When certain incidents occur, such as stopping alcohol service, your establishment may require you to complete an incident report.</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Incident reports are not usually required by law. If you own or manage an establishment and you are trying to decide whether to use incident reports, seek legal advice.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you work at a place that uses incident reports, follow your company policy on when and how to record an incident.</a:t>
            </a:r>
            <a:endParaRPr lang="en-US" altLang="en-US" dirty="0"/>
          </a:p>
        </p:txBody>
      </p:sp>
      <p:sp>
        <p:nvSpPr>
          <p:cNvPr id="11264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D91250E4-1524-45CB-A097-E9F081E7AC3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327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091739434"/>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723555-83B9-4C7D-B3C3-D3F5A7AA9AC4}" type="slidenum">
              <a:rPr lang="en-US" smtClean="0"/>
              <a:t>328</a:t>
            </a:fld>
            <a:endParaRPr lang="en-US"/>
          </a:p>
        </p:txBody>
      </p:sp>
    </p:spTree>
    <p:extLst>
      <p:ext uri="{BB962C8B-B14F-4D97-AF65-F5344CB8AC3E}">
        <p14:creationId xmlns:p14="http://schemas.microsoft.com/office/powerpoint/2010/main" val="1268234900"/>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a:ln/>
        </p:spPr>
      </p:sp>
      <p:sp>
        <p:nvSpPr>
          <p:cNvPr id="67587" name="Notes Placeholder 2"/>
          <p:cNvSpPr>
            <a:spLocks noGrp="1" noChangeArrowheads="1"/>
          </p:cNvSpPr>
          <p:nvPr>
            <p:ph type="body" idx="1"/>
          </p:nvPr>
        </p:nvSpPr>
        <p:spPr>
          <a:noFill/>
        </p:spPr>
        <p:txBody>
          <a:bodyPr/>
          <a:lstStyle/>
          <a:p>
            <a:r>
              <a:rPr lang="en-US" altLang="en-US" b="1" dirty="0"/>
              <a:t>Instructor Notes:</a:t>
            </a:r>
          </a:p>
          <a:p>
            <a:r>
              <a:rPr lang="en-US" sz="1200" b="0" i="0" u="none" strike="noStrike" kern="1200" baseline="0" dirty="0">
                <a:solidFill>
                  <a:schemeClr val="tx1"/>
                </a:solidFill>
                <a:latin typeface="+mn-lt"/>
                <a:ea typeface="+mn-ea"/>
                <a:cs typeface="+mn-cs"/>
              </a:rPr>
              <a:t>Ask the class to turn to pages 4-15 and 4-16 in the </a:t>
            </a:r>
            <a:r>
              <a:rPr lang="en-US" sz="1200" b="0" i="1" u="none" strike="noStrike" kern="1200" baseline="0" dirty="0" err="1">
                <a:solidFill>
                  <a:schemeClr val="tx1"/>
                </a:solidFill>
                <a:latin typeface="+mn-lt"/>
                <a:ea typeface="+mn-ea"/>
                <a:cs typeface="+mn-cs"/>
              </a:rPr>
              <a:t>ServSafe</a:t>
            </a:r>
            <a:r>
              <a:rPr lang="en-US" sz="1200" b="0" i="1" u="none" strike="noStrike" kern="1200" baseline="0" dirty="0">
                <a:solidFill>
                  <a:schemeClr val="tx1"/>
                </a:solidFill>
                <a:latin typeface="+mn-lt"/>
                <a:ea typeface="+mn-ea"/>
                <a:cs typeface="+mn-cs"/>
              </a:rPr>
              <a:t> Alcohol Guide </a:t>
            </a:r>
            <a:r>
              <a:rPr lang="en-US" sz="1200" b="0" i="0" u="none" strike="noStrike" kern="1200" baseline="0" dirty="0">
                <a:solidFill>
                  <a:schemeClr val="tx1"/>
                </a:solidFill>
                <a:latin typeface="+mn-lt"/>
                <a:ea typeface="+mn-ea"/>
                <a:cs typeface="+mn-cs"/>
              </a:rPr>
              <a:t>and complete the </a:t>
            </a:r>
            <a:r>
              <a:rPr lang="en-US" sz="1200" b="0" i="1" u="none" strike="noStrike" kern="1200" baseline="0" dirty="0">
                <a:solidFill>
                  <a:schemeClr val="tx1"/>
                </a:solidFill>
                <a:latin typeface="+mn-lt"/>
                <a:ea typeface="+mn-ea"/>
                <a:cs typeface="+mn-cs"/>
              </a:rPr>
              <a:t>From the Trenches </a:t>
            </a:r>
            <a:r>
              <a:rPr lang="en-US" sz="1200" b="0" i="0" u="none" strike="noStrike" kern="1200" baseline="0" dirty="0">
                <a:solidFill>
                  <a:schemeClr val="tx1"/>
                </a:solidFill>
                <a:latin typeface="+mn-lt"/>
                <a:ea typeface="+mn-ea"/>
                <a:cs typeface="+mn-cs"/>
              </a:rPr>
              <a:t>activity.</a:t>
            </a:r>
            <a:r>
              <a:rPr lang="en-US" sz="1200" b="0" i="1" u="none" strike="noStrike" kern="1200" baseline="0" dirty="0">
                <a:solidFill>
                  <a:schemeClr val="tx1"/>
                </a:solidFill>
                <a:latin typeface="+mn-lt"/>
                <a:ea typeface="+mn-ea"/>
                <a:cs typeface="+mn-cs"/>
              </a:rPr>
              <a:t> </a:t>
            </a:r>
          </a:p>
          <a:p>
            <a:endParaRPr lang="en-US" altLang="en-US" sz="1200" b="0" i="1"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Discuss the answers with the class. </a:t>
            </a:r>
          </a:p>
          <a:p>
            <a:endParaRPr lang="en-US" altLang="en-US" sz="1200" b="0" i="0" u="none" strike="noStrike"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1. Yes, the server handled the situation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correctly. She expressed empathy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explained why she could not accept the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IDs by citing the law. She also made sure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her manager and coworkers knew the</a:t>
            </a:r>
          </a:p>
          <a:p>
            <a:r>
              <a:rPr lang="en-US" sz="1200" kern="1200" dirty="0">
                <a:solidFill>
                  <a:schemeClr val="tx1"/>
                </a:solidFill>
                <a:latin typeface="+mn-lt"/>
                <a:ea typeface="+mn-ea"/>
                <a:cs typeface="+mn-cs"/>
              </a:rPr>
              <a:t>situation.</a:t>
            </a:r>
          </a:p>
          <a:p>
            <a:endParaRPr lang="en-US" altLang="en-US" sz="1200" b="0" i="0" kern="1200" dirty="0">
              <a:solidFill>
                <a:schemeClr val="tx1"/>
              </a:solidFill>
              <a:latin typeface="+mn-lt"/>
              <a:ea typeface="+mn-ea"/>
              <a:cs typeface="+mn-cs"/>
            </a:endParaRPr>
          </a:p>
          <a:p>
            <a:r>
              <a:rPr lang="en-US" altLang="en-US" sz="1200" b="0" i="0" kern="1200" dirty="0">
                <a:solidFill>
                  <a:schemeClr val="tx1"/>
                </a:solidFill>
                <a:latin typeface="+mn-lt"/>
                <a:ea typeface="+mn-ea"/>
                <a:cs typeface="+mn-cs"/>
              </a:rPr>
              <a:t>2. </a:t>
            </a:r>
            <a:r>
              <a:rPr lang="en-US" sz="1200" kern="1200" dirty="0">
                <a:solidFill>
                  <a:schemeClr val="tx1"/>
                </a:solidFill>
                <a:latin typeface="+mn-lt"/>
                <a:ea typeface="+mn-ea"/>
                <a:cs typeface="+mn-cs"/>
              </a:rPr>
              <a:t>No, she did not handle the situation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correctly. A problem does not go away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because a guest leaves or it looks like they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are leaving. Instead of just ignoring it,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she should have told her manager and</a:t>
            </a:r>
          </a:p>
          <a:p>
            <a:r>
              <a:rPr lang="en-US" sz="1200" kern="1200" dirty="0">
                <a:solidFill>
                  <a:schemeClr val="tx1"/>
                </a:solidFill>
                <a:latin typeface="+mn-lt"/>
                <a:ea typeface="+mn-ea"/>
                <a:cs typeface="+mn-cs"/>
              </a:rPr>
              <a:t>followed her company’s policy and state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local laws.</a:t>
            </a:r>
          </a:p>
          <a:p>
            <a:endParaRPr lang="en-US" altLang="en-US" sz="1200" b="0" i="0" kern="1200" dirty="0">
              <a:solidFill>
                <a:schemeClr val="tx1"/>
              </a:solidFill>
              <a:latin typeface="+mn-lt"/>
              <a:ea typeface="+mn-ea"/>
              <a:cs typeface="+mn-cs"/>
            </a:endParaRPr>
          </a:p>
          <a:p>
            <a:r>
              <a:rPr lang="en-US" sz="1200" kern="1200" dirty="0">
                <a:solidFill>
                  <a:schemeClr val="tx1"/>
                </a:solidFill>
                <a:latin typeface="+mn-lt"/>
                <a:ea typeface="+mn-ea"/>
                <a:cs typeface="+mn-cs"/>
              </a:rPr>
              <a:t>3. Yes, she handled the situation correctly.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It is okay that she called the police before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telling her manager because her guests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were in immediate danger. Then she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manager tried to keep things calm,</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they moved other guests out of the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way.</a:t>
            </a:r>
          </a:p>
          <a:p>
            <a:endParaRPr lang="en-US" altLang="en-US" sz="1200" b="0" i="0" kern="1200" dirty="0">
              <a:solidFill>
                <a:schemeClr val="tx1"/>
              </a:solidFill>
              <a:latin typeface="+mn-lt"/>
              <a:ea typeface="+mn-ea"/>
              <a:cs typeface="+mn-cs"/>
            </a:endParaRPr>
          </a:p>
          <a:p>
            <a:r>
              <a:rPr lang="en-US" sz="1200" kern="1200" dirty="0">
                <a:solidFill>
                  <a:schemeClr val="tx1"/>
                </a:solidFill>
                <a:latin typeface="+mn-lt"/>
                <a:ea typeface="+mn-ea"/>
                <a:cs typeface="+mn-cs"/>
              </a:rPr>
              <a:t>4. Yes, he handled the situation correctly.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When he saw the illegal gambling, he told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his manager, and they followed company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policy and state and local law.</a:t>
            </a:r>
          </a:p>
          <a:p>
            <a:endParaRPr lang="en-US" altLang="en-US" sz="1200" b="0" i="0" kern="1200" dirty="0">
              <a:solidFill>
                <a:schemeClr val="tx1"/>
              </a:solidFill>
              <a:latin typeface="+mn-lt"/>
              <a:ea typeface="+mn-ea"/>
              <a:cs typeface="+mn-cs"/>
            </a:endParaRPr>
          </a:p>
          <a:p>
            <a:r>
              <a:rPr lang="en-US" sz="1200" kern="1200" dirty="0">
                <a:solidFill>
                  <a:schemeClr val="tx1"/>
                </a:solidFill>
                <a:latin typeface="+mn-lt"/>
                <a:ea typeface="+mn-ea"/>
                <a:cs typeface="+mn-cs"/>
              </a:rPr>
              <a:t>5. No, she didn’t handle the situation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correctly. She was judgmental and rude.</a:t>
            </a:r>
          </a:p>
          <a:p>
            <a:endParaRPr lang="en-US" altLang="en-US" sz="1200" b="0" i="0" kern="1200" dirty="0">
              <a:solidFill>
                <a:schemeClr val="tx1"/>
              </a:solidFill>
              <a:latin typeface="+mn-lt"/>
              <a:ea typeface="+mn-ea"/>
              <a:cs typeface="+mn-cs"/>
            </a:endParaRPr>
          </a:p>
          <a:p>
            <a:r>
              <a:rPr lang="en-US" sz="1200" kern="1200" dirty="0">
                <a:solidFill>
                  <a:schemeClr val="tx1"/>
                </a:solidFill>
                <a:latin typeface="+mn-lt"/>
                <a:ea typeface="+mn-ea"/>
                <a:cs typeface="+mn-cs"/>
              </a:rPr>
              <a:t>6. Yes, the door person handled the situation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correctly. Not only did he use good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communication techniques to tell her, but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he was also polite and remembered to tell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his manager and coworkers about the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situation.</a:t>
            </a:r>
            <a:endParaRPr lang="en-US" altLang="en-US" b="0" i="0" dirty="0"/>
          </a:p>
        </p:txBody>
      </p:sp>
      <p:sp>
        <p:nvSpPr>
          <p:cNvPr id="6758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1EE26F98-4999-4FCE-A2C8-ED82EA391605}" type="slidenum">
              <a:rPr lang="en-US" altLang="en-US" sz="1200" smtClean="0">
                <a:solidFill>
                  <a:srgbClr val="000000"/>
                </a:solidFill>
              </a:rPr>
              <a:pPr/>
              <a:t>329</a:t>
            </a:fld>
            <a:endParaRPr lang="en-US" altLang="en-US" sz="1200" dirty="0">
              <a:solidFill>
                <a:srgbClr val="000000"/>
              </a:solidFill>
            </a:endParaRPr>
          </a:p>
        </p:txBody>
      </p:sp>
    </p:spTree>
    <p:extLst>
      <p:ext uri="{BB962C8B-B14F-4D97-AF65-F5344CB8AC3E}">
        <p14:creationId xmlns:p14="http://schemas.microsoft.com/office/powerpoint/2010/main" val="1364546813"/>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r>
              <a:rPr lang="en-US" altLang="en-US" b="1" dirty="0"/>
              <a:t>Instructor Notes:</a:t>
            </a:r>
          </a:p>
          <a:p>
            <a:r>
              <a:rPr lang="en-US" altLang="en-US" dirty="0"/>
              <a:t>Ask the class the question, “What should you do when law enforcement</a:t>
            </a:r>
            <a:r>
              <a:rPr lang="en-US" altLang="en-US" baseline="0" dirty="0"/>
              <a:t> or the liquor authority show up?”</a:t>
            </a:r>
          </a:p>
          <a:p>
            <a:endParaRPr lang="en-US" altLang="en-US" baseline="0" dirty="0"/>
          </a:p>
          <a:p>
            <a:r>
              <a:rPr lang="en-US" altLang="en-US" baseline="0" dirty="0"/>
              <a:t>The answer is B. </a:t>
            </a:r>
          </a:p>
          <a:p>
            <a:endParaRPr lang="en-US" altLang="en-US" baseline="0" dirty="0"/>
          </a:p>
          <a:p>
            <a:r>
              <a:rPr lang="en-US" sz="1200" kern="1200" dirty="0">
                <a:solidFill>
                  <a:schemeClr val="tx1"/>
                </a:solidFill>
                <a:latin typeface="+mn-lt"/>
                <a:ea typeface="+mn-ea"/>
                <a:cs typeface="+mn-cs"/>
              </a:rPr>
              <a:t>To make sure your establishment is following liquor laws,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liquor authority agents and law enforcement officials can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show up at any time. They do not have to tell you when they</a:t>
            </a:r>
          </a:p>
          <a:p>
            <a:r>
              <a:rPr lang="en-US" sz="1200" kern="1200" dirty="0">
                <a:solidFill>
                  <a:schemeClr val="tx1"/>
                </a:solidFill>
                <a:latin typeface="+mn-lt"/>
                <a:ea typeface="+mn-ea"/>
                <a:cs typeface="+mn-cs"/>
              </a:rPr>
              <a:t>are coming. While these visits may be routine, they can still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feel stressful. </a:t>
            </a:r>
          </a:p>
          <a:p>
            <a:endParaRPr lang="en-US" alt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You have the right to ask officials why they are there. You</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also have the right to ask them questions if you need to</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clarify what they are saying to you. Taking notes is also a</a:t>
            </a:r>
          </a:p>
          <a:p>
            <a:r>
              <a:rPr lang="en-US" sz="1200" kern="1200" dirty="0">
                <a:solidFill>
                  <a:schemeClr val="tx1"/>
                </a:solidFill>
                <a:latin typeface="+mn-lt"/>
                <a:ea typeface="+mn-ea"/>
                <a:cs typeface="+mn-cs"/>
              </a:rPr>
              <a:t>good idea.</a:t>
            </a:r>
            <a:endParaRPr lang="en-US" altLang="en-US" dirty="0"/>
          </a:p>
        </p:txBody>
      </p:sp>
      <p:sp>
        <p:nvSpPr>
          <p:cNvPr id="11571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2EBB415-3D9A-4A79-9A6B-5A4808C0648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330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727363496"/>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r>
              <a:rPr lang="en-US" altLang="en-US" b="0" dirty="0"/>
              <a:t>This is what </a:t>
            </a:r>
            <a:r>
              <a:rPr lang="en-US" altLang="en-US" b="0" baseline="0" dirty="0"/>
              <a:t>Alabama states </a:t>
            </a:r>
            <a:r>
              <a:rPr lang="en-US" altLang="en-US" b="0" baseline="0" dirty="0" err="1"/>
              <a:t>reagrding</a:t>
            </a:r>
            <a:r>
              <a:rPr lang="en-US" altLang="en-US" b="0" baseline="0" dirty="0"/>
              <a:t> the consequences for refusing to allow an inspection of the premises. Review the law with the class.</a:t>
            </a:r>
            <a:endParaRPr lang="en-US" altLang="en-US" b="1" dirty="0">
              <a:cs typeface="Calibri" panose="020F0502020204030204"/>
            </a:endParaRPr>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331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187012933"/>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a:ln/>
        </p:spPr>
      </p:sp>
      <p:sp>
        <p:nvSpPr>
          <p:cNvPr id="63491" name="Notes Placeholder 2"/>
          <p:cNvSpPr>
            <a:spLocks noGrp="1" noChangeArrowheads="1"/>
          </p:cNvSpPr>
          <p:nvPr>
            <p:ph type="body" idx="1"/>
          </p:nvPr>
        </p:nvSpPr>
        <p:spPr>
          <a:noFill/>
        </p:spPr>
        <p:txBody>
          <a:bodyPr/>
          <a:lstStyle/>
          <a:p>
            <a:r>
              <a:rPr lang="en-US" altLang="en-US" b="1" dirty="0"/>
              <a:t>Instructor Notes:</a:t>
            </a:r>
          </a:p>
          <a:p>
            <a:r>
              <a:rPr lang="en-US" altLang="en-US" dirty="0"/>
              <a:t>Ask the class to turn to page 4-18 in their copy of </a:t>
            </a:r>
            <a:r>
              <a:rPr lang="en-US" altLang="en-US" i="1" dirty="0"/>
              <a:t>ServSafe Alcohol Guide</a:t>
            </a:r>
            <a:r>
              <a:rPr lang="en-US" altLang="en-US" dirty="0"/>
              <a:t> and complete the </a:t>
            </a:r>
            <a:r>
              <a:rPr lang="en-US" altLang="en-US" i="1" dirty="0"/>
              <a:t>Self-Check</a:t>
            </a:r>
            <a:r>
              <a:rPr lang="en-US" altLang="en-US" dirty="0"/>
              <a:t>. Tell them to </a:t>
            </a:r>
            <a:r>
              <a:rPr lang="en-US" altLang="en-US" baseline="0" dirty="0"/>
              <a:t>answer each question</a:t>
            </a:r>
            <a:r>
              <a:rPr lang="en-US" altLang="en-US" dirty="0"/>
              <a:t>. Then, go over the answers as a class.</a:t>
            </a:r>
          </a:p>
          <a:p>
            <a:endParaRPr lang="en-US" altLang="en-US" dirty="0"/>
          </a:p>
          <a:p>
            <a:r>
              <a:rPr lang="en-US" altLang="en-US" dirty="0"/>
              <a:t>Answers: </a:t>
            </a:r>
          </a:p>
          <a:p>
            <a:r>
              <a:rPr lang="en-US" sz="1200" b="0" i="0" u="none" strike="noStrike" kern="1200" baseline="0" dirty="0">
                <a:solidFill>
                  <a:schemeClr val="tx1"/>
                </a:solidFill>
                <a:latin typeface="+mn-lt"/>
                <a:ea typeface="+mn-ea"/>
                <a:cs typeface="+mn-cs"/>
              </a:rPr>
              <a:t>1. A; 2. C; 3. D; 4. A; 5. C; 6.C; 7. B; 8. A</a:t>
            </a:r>
          </a:p>
        </p:txBody>
      </p:sp>
      <p:sp>
        <p:nvSpPr>
          <p:cNvPr id="6349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BE63893-8A73-4B38-99F8-9742BE62042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332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968167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23650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US" altLang="en-US" b="1" dirty="0"/>
              <a:t>Instructor Notes:</a:t>
            </a:r>
            <a:r>
              <a:rPr lang="en-US" altLang="en-US" dirty="0"/>
              <a:t/>
            </a:r>
            <a:br>
              <a:rPr lang="en-US" altLang="en-US" dirty="0"/>
            </a:br>
            <a:r>
              <a:rPr lang="en-US" altLang="en-US" dirty="0"/>
              <a:t>The answer is C. </a:t>
            </a:r>
          </a:p>
          <a:p>
            <a:r>
              <a:rPr lang="en-US" altLang="en-US" dirty="0"/>
              <a:t>In some states, the minimum age for servers or bartenders is 21. In many other states, however, servers can be younger than 21. </a:t>
            </a:r>
          </a:p>
          <a:p>
            <a:endParaRPr lang="en-US" altLang="en-US" dirty="0"/>
          </a:p>
        </p:txBody>
      </p:sp>
      <p:sp>
        <p:nvSpPr>
          <p:cNvPr id="6144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52D5AE65-E2EB-4841-8C2D-15C8038E5CA1}" type="slidenum">
              <a:rPr lang="en-US" altLang="en-US" sz="1200" smtClean="0">
                <a:solidFill>
                  <a:srgbClr val="000000"/>
                </a:solidFill>
              </a:rPr>
              <a:pPr/>
              <a:t>35</a:t>
            </a:fld>
            <a:endParaRPr lang="en-US" altLang="en-US" sz="1200" dirty="0">
              <a:solidFill>
                <a:srgbClr val="000000"/>
              </a:solidFill>
            </a:endParaRPr>
          </a:p>
        </p:txBody>
      </p:sp>
    </p:spTree>
    <p:extLst>
      <p:ext uri="{BB962C8B-B14F-4D97-AF65-F5344CB8AC3E}">
        <p14:creationId xmlns:p14="http://schemas.microsoft.com/office/powerpoint/2010/main" val="1370752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a:t>
            </a:r>
            <a:r>
              <a:rPr lang="en-US" altLang="en-US" b="0" baseline="0" dirty="0"/>
              <a:t> regarding the employment of underage people by a board licensee. </a:t>
            </a:r>
            <a:r>
              <a:rPr lang="en-US" altLang="en-US" b="0" dirty="0"/>
              <a:t>Discuss this law with the class. </a:t>
            </a:r>
            <a:endParaRPr lang="en-US" altLang="en-US" b="1" dirty="0"/>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698317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a:t>
            </a:r>
            <a:r>
              <a:rPr lang="en-US" altLang="en-US" b="0" baseline="0" dirty="0"/>
              <a:t> regarding the age for the filling or refilling of beer containers. </a:t>
            </a:r>
            <a:r>
              <a:rPr lang="en-US" altLang="en-US" b="0" dirty="0"/>
              <a:t>Discuss this law with the class. </a:t>
            </a:r>
            <a:endParaRPr lang="en-US" altLang="en-US" b="1" dirty="0"/>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155452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altLang="en-US" b="1" dirty="0"/>
              <a:t>Instructor Notes:</a:t>
            </a:r>
          </a:p>
          <a:p>
            <a:r>
              <a:rPr lang="en-US" altLang="en-US" dirty="0"/>
              <a:t>Ask students to read the </a:t>
            </a:r>
            <a:r>
              <a:rPr lang="en-US" altLang="en-US" i="1" dirty="0"/>
              <a:t>In</a:t>
            </a:r>
            <a:r>
              <a:rPr lang="en-US" altLang="en-US" i="1" baseline="0" dirty="0"/>
              <a:t> </a:t>
            </a:r>
            <a:r>
              <a:rPr lang="en-US" altLang="en-US" i="1" dirty="0"/>
              <a:t>The News</a:t>
            </a:r>
            <a:r>
              <a:rPr lang="en-US" altLang="en-US" dirty="0"/>
              <a:t> story on page 1-7 in the </a:t>
            </a:r>
            <a:r>
              <a:rPr lang="en-US" altLang="en-US" dirty="0" err="1"/>
              <a:t>ServSafe</a:t>
            </a:r>
            <a:r>
              <a:rPr lang="en-US" altLang="en-US" dirty="0"/>
              <a:t> Alcohol Guide. Discuss the consequences of serving an intoxicated guest. Use a real world</a:t>
            </a:r>
            <a:r>
              <a:rPr lang="en-US" altLang="en-US" baseline="0" dirty="0"/>
              <a:t> story of a similar event in Alabama. </a:t>
            </a:r>
            <a:endParaRPr lang="en-US" altLang="en-US" dirty="0"/>
          </a:p>
        </p:txBody>
      </p:sp>
      <p:sp>
        <p:nvSpPr>
          <p:cNvPr id="6758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4AE82A5F-AD4D-40C4-89B8-71419E7584FA}" type="slidenum">
              <a:rPr lang="en-US" altLang="en-US" sz="1200" smtClean="0">
                <a:solidFill>
                  <a:srgbClr val="000000"/>
                </a:solidFill>
              </a:rPr>
              <a:pPr/>
              <a:t>38</a:t>
            </a:fld>
            <a:endParaRPr lang="en-US" altLang="en-US" sz="1200" dirty="0">
              <a:solidFill>
                <a:srgbClr val="000000"/>
              </a:solidFill>
            </a:endParaRPr>
          </a:p>
        </p:txBody>
      </p:sp>
    </p:spTree>
    <p:extLst>
      <p:ext uri="{BB962C8B-B14F-4D97-AF65-F5344CB8AC3E}">
        <p14:creationId xmlns:p14="http://schemas.microsoft.com/office/powerpoint/2010/main" val="1246015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187300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a:t>
            </a:r>
            <a:r>
              <a:rPr lang="en-US" altLang="en-US" b="0" baseline="0" dirty="0"/>
              <a:t> regarding the service of alcohol to a person appearing intoxicated. </a:t>
            </a:r>
            <a:r>
              <a:rPr lang="en-US" altLang="en-US" b="0" dirty="0"/>
              <a:t>Discuss this law with the class. The second law has to do with selling draft beer to intoxicated</a:t>
            </a:r>
            <a:r>
              <a:rPr lang="en-US" altLang="en-US" b="0" baseline="0" dirty="0"/>
              <a:t> customers</a:t>
            </a:r>
            <a:r>
              <a:rPr lang="en-US" altLang="en-US" b="0" dirty="0"/>
              <a:t> for off-premise consumption. Discuss this law with the class. </a:t>
            </a:r>
            <a:endParaRPr lang="en-US" altLang="en-US" b="1" dirty="0"/>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5111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Discuss the course objectives.</a:t>
            </a:r>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0AD4AAA3-463C-4B9F-A528-7A9406A43A6F}" type="slidenum">
              <a:rPr lang="en-US" altLang="en-US" sz="1200" smtClean="0">
                <a:solidFill>
                  <a:srgbClr val="000000"/>
                </a:solidFill>
              </a:rPr>
              <a:pPr/>
              <a:t>5</a:t>
            </a:fld>
            <a:endParaRPr lang="en-US" altLang="en-US" sz="1200" dirty="0">
              <a:solidFill>
                <a:srgbClr val="000000"/>
              </a:solidFill>
            </a:endParaRPr>
          </a:p>
        </p:txBody>
      </p:sp>
    </p:spTree>
    <p:extLst>
      <p:ext uri="{BB962C8B-B14F-4D97-AF65-F5344CB8AC3E}">
        <p14:creationId xmlns:p14="http://schemas.microsoft.com/office/powerpoint/2010/main" val="1719561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406410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a:t>
            </a:r>
            <a:r>
              <a:rPr lang="en-US" altLang="en-US" b="0" baseline="0" dirty="0"/>
              <a:t> regarding public intoxication. </a:t>
            </a:r>
            <a:r>
              <a:rPr lang="en-US" altLang="en-US" b="0" dirty="0"/>
              <a:t>Discuss this law with the class. </a:t>
            </a:r>
            <a:endParaRPr lang="en-US" altLang="en-US" b="1" dirty="0"/>
          </a:p>
          <a:p>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61977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altLang="en-US" b="1" dirty="0"/>
              <a:t>Instructor Notes:</a:t>
            </a:r>
            <a:r>
              <a:rPr lang="en-US" altLang="en-US" dirty="0"/>
              <a:t/>
            </a:r>
            <a:br>
              <a:rPr lang="en-US" altLang="en-US" dirty="0"/>
            </a:br>
            <a:r>
              <a:rPr lang="en-US" altLang="en-US" dirty="0"/>
              <a:t>The answer is C. </a:t>
            </a:r>
          </a:p>
          <a:p>
            <a:r>
              <a:rPr lang="en-US" altLang="en-US" dirty="0"/>
              <a:t>It depends on where you are. </a:t>
            </a:r>
            <a:r>
              <a:rPr lang="en-US" sz="1200" kern="1200" dirty="0">
                <a:solidFill>
                  <a:schemeClr val="tx1"/>
                </a:solidFill>
                <a:latin typeface="Times New Roman" pitchFamily="18" charset="0"/>
                <a:ea typeface="MS PGothic" panose="020B0600070205080204" pitchFamily="34" charset="-128"/>
                <a:cs typeface="+mn-cs"/>
              </a:rPr>
              <a:t>Lots of areas have laws against drinking on the job. Even if it is not</a:t>
            </a:r>
            <a:r>
              <a:rPr lang="en-US" sz="1200" kern="1200" baseline="0" dirty="0">
                <a:solidFill>
                  <a:schemeClr val="tx1"/>
                </a:solidFill>
                <a:latin typeface="Times New Roman" pitchFamily="18" charset="0"/>
                <a:ea typeface="MS PGothic" panose="020B0600070205080204" pitchFamily="34" charset="-128"/>
                <a:cs typeface="+mn-cs"/>
              </a:rPr>
              <a:t> </a:t>
            </a:r>
            <a:r>
              <a:rPr lang="en-US" sz="1200" kern="1200" dirty="0">
                <a:solidFill>
                  <a:schemeClr val="tx1"/>
                </a:solidFill>
                <a:latin typeface="Times New Roman" pitchFamily="18" charset="0"/>
                <a:ea typeface="MS PGothic" panose="020B0600070205080204" pitchFamily="34" charset="-128"/>
                <a:cs typeface="+mn-cs"/>
              </a:rPr>
              <a:t>specifically illegal in your area, your company probably</a:t>
            </a:r>
            <a:r>
              <a:rPr lang="en-US" sz="1200" kern="1200" baseline="0" dirty="0">
                <a:solidFill>
                  <a:schemeClr val="tx1"/>
                </a:solidFill>
                <a:latin typeface="Times New Roman" pitchFamily="18" charset="0"/>
                <a:ea typeface="MS PGothic" panose="020B0600070205080204" pitchFamily="34" charset="-128"/>
                <a:cs typeface="+mn-cs"/>
              </a:rPr>
              <a:t> </a:t>
            </a:r>
            <a:r>
              <a:rPr lang="en-US" sz="1200" kern="1200" dirty="0">
                <a:solidFill>
                  <a:schemeClr val="tx1"/>
                </a:solidFill>
                <a:latin typeface="Times New Roman" pitchFamily="18" charset="0"/>
                <a:ea typeface="MS PGothic" panose="020B0600070205080204" pitchFamily="34" charset="-128"/>
                <a:cs typeface="+mn-cs"/>
              </a:rPr>
              <a:t>has a policy against it. This is because drinking can</a:t>
            </a:r>
            <a:r>
              <a:rPr lang="en-US" sz="1200" kern="1200" baseline="0" dirty="0">
                <a:solidFill>
                  <a:schemeClr val="tx1"/>
                </a:solidFill>
                <a:latin typeface="Times New Roman" pitchFamily="18" charset="0"/>
                <a:ea typeface="MS PGothic" panose="020B0600070205080204" pitchFamily="34" charset="-128"/>
                <a:cs typeface="+mn-cs"/>
              </a:rPr>
              <a:t> </a:t>
            </a:r>
            <a:r>
              <a:rPr lang="en-US" sz="1200" kern="1200" dirty="0">
                <a:solidFill>
                  <a:schemeClr val="tx1"/>
                </a:solidFill>
                <a:latin typeface="Times New Roman" pitchFamily="18" charset="0"/>
                <a:ea typeface="MS PGothic" panose="020B0600070205080204" pitchFamily="34" charset="-128"/>
                <a:cs typeface="+mn-cs"/>
              </a:rPr>
              <a:t>impair judgment.</a:t>
            </a:r>
            <a:endParaRPr lang="en-US" altLang="en-US" dirty="0"/>
          </a:p>
          <a:p>
            <a:endParaRPr lang="en-US" altLang="en-US" dirty="0"/>
          </a:p>
        </p:txBody>
      </p:sp>
      <p:sp>
        <p:nvSpPr>
          <p:cNvPr id="6554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30CFFDBE-3CA3-4104-9CC2-9C1B9C2ABADD}" type="slidenum">
              <a:rPr lang="en-US" altLang="en-US" sz="1200" smtClean="0">
                <a:solidFill>
                  <a:srgbClr val="000000"/>
                </a:solidFill>
              </a:rPr>
              <a:pPr/>
              <a:t>43</a:t>
            </a:fld>
            <a:endParaRPr lang="en-US" altLang="en-US" sz="1200" dirty="0">
              <a:solidFill>
                <a:srgbClr val="000000"/>
              </a:solidFill>
            </a:endParaRPr>
          </a:p>
        </p:txBody>
      </p:sp>
    </p:spTree>
    <p:extLst>
      <p:ext uri="{BB962C8B-B14F-4D97-AF65-F5344CB8AC3E}">
        <p14:creationId xmlns:p14="http://schemas.microsoft.com/office/powerpoint/2010/main" val="36347763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a:t>
            </a:r>
            <a:r>
              <a:rPr lang="en-US" altLang="en-US" b="0" baseline="0" dirty="0"/>
              <a:t> regarding the consumption of alcohol during working hours. </a:t>
            </a:r>
            <a:r>
              <a:rPr lang="en-US" altLang="en-US" b="0" dirty="0"/>
              <a:t>Discuss this law with the class. </a:t>
            </a:r>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08943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r>
              <a:rPr lang="en-US" altLang="en-US" dirty="0"/>
              <a:t/>
            </a:r>
            <a:br>
              <a:rPr lang="en-US" altLang="en-US" dirty="0"/>
            </a:br>
            <a:r>
              <a:rPr lang="en-US" altLang="en-US" dirty="0"/>
              <a:t>The answer is C. </a:t>
            </a:r>
          </a:p>
          <a:p>
            <a:r>
              <a:rPr lang="en-US" altLang="en-US" dirty="0"/>
              <a:t>It’s illegal for guests to bring their own alcoholic beverages onto the premises unless it’s permitted by law and your company policy.</a:t>
            </a:r>
          </a:p>
          <a:p>
            <a:endParaRPr lang="en-US" altLang="en-US" dirty="0"/>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387354E4-205F-44E5-B5E5-A0BB17EA1AD1}" type="slidenum">
              <a:rPr lang="en-US" altLang="en-US" sz="1200" smtClean="0">
                <a:solidFill>
                  <a:srgbClr val="000000"/>
                </a:solidFill>
              </a:rPr>
              <a:pPr/>
              <a:t>45</a:t>
            </a:fld>
            <a:endParaRPr lang="en-US" altLang="en-US" sz="1200" dirty="0">
              <a:solidFill>
                <a:srgbClr val="000000"/>
              </a:solidFill>
            </a:endParaRPr>
          </a:p>
        </p:txBody>
      </p:sp>
    </p:spTree>
    <p:extLst>
      <p:ext uri="{BB962C8B-B14F-4D97-AF65-F5344CB8AC3E}">
        <p14:creationId xmlns:p14="http://schemas.microsoft.com/office/powerpoint/2010/main" val="2534563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allowance of unauthorized alcohol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387354E4-205F-44E5-B5E5-A0BB17EA1AD1}" type="slidenum">
              <a:rPr lang="en-US" altLang="en-US" sz="1200" smtClean="0">
                <a:solidFill>
                  <a:srgbClr val="000000"/>
                </a:solidFill>
              </a:rPr>
              <a:pPr/>
              <a:t>46</a:t>
            </a:fld>
            <a:endParaRPr lang="en-US" altLang="en-US" sz="1200" dirty="0">
              <a:solidFill>
                <a:srgbClr val="000000"/>
              </a:solidFill>
            </a:endParaRPr>
          </a:p>
        </p:txBody>
      </p:sp>
    </p:spTree>
    <p:extLst>
      <p:ext uri="{BB962C8B-B14F-4D97-AF65-F5344CB8AC3E}">
        <p14:creationId xmlns:p14="http://schemas.microsoft.com/office/powerpoint/2010/main" val="762001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Point out that the next section covers Alabama</a:t>
            </a:r>
            <a:r>
              <a:rPr lang="en-US" altLang="en-US" baseline="0" dirty="0"/>
              <a:t> alcohol laws specific to wine, beer and spirits.</a:t>
            </a:r>
            <a:endParaRPr lang="en-US" altLang="en-US" dirty="0"/>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ABD0D4C-CA85-4255-874A-E569ED1A55E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9588843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Point out that the first section covers Alabama</a:t>
            </a:r>
            <a:r>
              <a:rPr lang="en-US" altLang="en-US" baseline="0" dirty="0"/>
              <a:t> alcohol laws specific to wine.</a:t>
            </a:r>
            <a:endParaRPr lang="en-US" altLang="en-US" dirty="0"/>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ABD0D4C-CA85-4255-874A-E569ED1A55E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92395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allowance of wine tasting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387354E4-205F-44E5-B5E5-A0BB17EA1AD1}" type="slidenum">
              <a:rPr lang="en-US" altLang="en-US" sz="1200" smtClean="0">
                <a:solidFill>
                  <a:srgbClr val="000000"/>
                </a:solidFill>
              </a:rPr>
              <a:pPr/>
              <a:t>49</a:t>
            </a:fld>
            <a:endParaRPr lang="en-US" altLang="en-US" sz="1200" dirty="0">
              <a:solidFill>
                <a:srgbClr val="000000"/>
              </a:solidFill>
            </a:endParaRPr>
          </a:p>
        </p:txBody>
      </p:sp>
    </p:spTree>
    <p:extLst>
      <p:ext uri="{BB962C8B-B14F-4D97-AF65-F5344CB8AC3E}">
        <p14:creationId xmlns:p14="http://schemas.microsoft.com/office/powerpoint/2010/main" val="40497736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allowance of wine tasting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387354E4-205F-44E5-B5E5-A0BB17EA1AD1}" type="slidenum">
              <a:rPr lang="en-US" altLang="en-US" sz="1200" smtClean="0">
                <a:solidFill>
                  <a:srgbClr val="000000"/>
                </a:solidFill>
              </a:rPr>
              <a:pPr/>
              <a:t>50</a:t>
            </a:fld>
            <a:endParaRPr lang="en-US" altLang="en-US" sz="1200" dirty="0">
              <a:solidFill>
                <a:srgbClr val="000000"/>
              </a:solidFill>
            </a:endParaRPr>
          </a:p>
        </p:txBody>
      </p:sp>
    </p:spTree>
    <p:extLst>
      <p:ext uri="{BB962C8B-B14F-4D97-AF65-F5344CB8AC3E}">
        <p14:creationId xmlns:p14="http://schemas.microsoft.com/office/powerpoint/2010/main" val="257938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b="1" dirty="0"/>
              <a:t>Instructor Notes:</a:t>
            </a:r>
          </a:p>
          <a:p>
            <a:r>
              <a:rPr lang="en-US" altLang="en-US" dirty="0"/>
              <a:t>Ask the class, “What are the costs of not serving alcohol responsibly?” Discuss the answers given. Reveal the correct answers and present any information that was not discussed.</a:t>
            </a:r>
          </a:p>
        </p:txBody>
      </p:sp>
      <p:sp>
        <p:nvSpPr>
          <p:cNvPr id="481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1F29AA65-D53F-4564-838F-A808D981398C}" type="slidenum">
              <a:rPr lang="en-US" altLang="en-US" sz="1200" smtClean="0">
                <a:solidFill>
                  <a:srgbClr val="000000"/>
                </a:solidFill>
              </a:rPr>
              <a:pPr/>
              <a:t>6</a:t>
            </a:fld>
            <a:endParaRPr lang="en-US" altLang="en-US" sz="1200" dirty="0">
              <a:solidFill>
                <a:srgbClr val="000000"/>
              </a:solidFill>
            </a:endParaRPr>
          </a:p>
        </p:txBody>
      </p:sp>
    </p:spTree>
    <p:extLst>
      <p:ext uri="{BB962C8B-B14F-4D97-AF65-F5344CB8AC3E}">
        <p14:creationId xmlns:p14="http://schemas.microsoft.com/office/powerpoint/2010/main" val="29405638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allowance of wine tasting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4382678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allowance of wine tasting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530047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allowance of wine tasting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0396501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allowance of wine tasting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216772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allowance of wine tasting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1215267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allowance of wine tasting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5428335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allowance of wine tasting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2092588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removal of a resealed bottle of wine from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806096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removal of a resealed bottle of wine from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3875281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Point out that this section covers Alabama</a:t>
            </a:r>
            <a:r>
              <a:rPr lang="en-US" altLang="en-US" baseline="0" dirty="0"/>
              <a:t> alcohol laws specific to beer.</a:t>
            </a:r>
            <a:endParaRPr lang="en-US" altLang="en-US" dirty="0"/>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ABD0D4C-CA85-4255-874A-E569ED1A55E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46084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b="1" dirty="0"/>
              <a:t>Instructor Notes:</a:t>
            </a:r>
          </a:p>
          <a:p>
            <a:r>
              <a:rPr lang="en-US" altLang="en-US" dirty="0"/>
              <a:t>The answer is B. </a:t>
            </a:r>
          </a:p>
          <a:p>
            <a:r>
              <a:rPr lang="en-US" altLang="en-US" dirty="0"/>
              <a:t>Liability means you are legally responsible for something.</a:t>
            </a:r>
          </a:p>
          <a:p>
            <a:endParaRPr lang="en-US" altLang="en-US" dirty="0"/>
          </a:p>
        </p:txBody>
      </p:sp>
      <p:sp>
        <p:nvSpPr>
          <p:cNvPr id="50180"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B85778DE-D4BF-473D-8D42-7710A417AE4B}" type="slidenum">
              <a:rPr lang="en-US" altLang="en-US" sz="1200" smtClean="0">
                <a:solidFill>
                  <a:srgbClr val="000000"/>
                </a:solidFill>
              </a:rPr>
              <a:pPr/>
              <a:t>7</a:t>
            </a:fld>
            <a:endParaRPr lang="en-US" altLang="en-US" sz="1200" dirty="0">
              <a:solidFill>
                <a:srgbClr val="000000"/>
              </a:solidFill>
            </a:endParaRPr>
          </a:p>
        </p:txBody>
      </p:sp>
    </p:spTree>
    <p:extLst>
      <p:ext uri="{BB962C8B-B14F-4D97-AF65-F5344CB8AC3E}">
        <p14:creationId xmlns:p14="http://schemas.microsoft.com/office/powerpoint/2010/main" val="19891361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allowance of beer tastings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7027121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allowance of beer tastings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7140832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allowance of beer tastings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5839949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allowance of beer tastings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1542883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size of a beer container</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153520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filling requirements for draft beer for off-premises consumption</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324124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dirty="0"/>
              <a:t>Instructor Notes:</a:t>
            </a:r>
          </a:p>
          <a:p>
            <a:r>
              <a:rPr lang="en-US" altLang="en-US" dirty="0"/>
              <a:t>Point out that this section covers Alabama</a:t>
            </a:r>
            <a:r>
              <a:rPr lang="en-US" altLang="en-US" baseline="0" dirty="0"/>
              <a:t> alcohol laws specific to spirits.</a:t>
            </a:r>
            <a:endParaRPr lang="en-US" altLang="en-US" dirty="0"/>
          </a:p>
        </p:txBody>
      </p:sp>
      <p:sp>
        <p:nvSpPr>
          <p:cNvPr id="460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ABD0D4C-CA85-4255-874A-E569ED1A55E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015174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spirit tastings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673536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spirit tastings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3004853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spirit tastings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0903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b="1" dirty="0"/>
              <a:t>Instructor Notes:</a:t>
            </a:r>
          </a:p>
          <a:p>
            <a:r>
              <a:rPr lang="en-US" altLang="en-US" dirty="0"/>
              <a:t>The answer is A. </a:t>
            </a:r>
          </a:p>
          <a:p>
            <a:r>
              <a:rPr lang="en-US" altLang="en-US" dirty="0"/>
              <a:t>You’re legally responsible for your actions—both the things you do and the things you don’t. </a:t>
            </a:r>
          </a:p>
          <a:p>
            <a:endParaRPr lang="en-US" altLang="en-US" dirty="0"/>
          </a:p>
        </p:txBody>
      </p:sp>
      <p:sp>
        <p:nvSpPr>
          <p:cNvPr id="52228"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65AB5424-E713-4E0A-85C0-E9BF761C471B}" type="slidenum">
              <a:rPr lang="en-US" altLang="en-US" sz="1200" smtClean="0">
                <a:solidFill>
                  <a:srgbClr val="000000"/>
                </a:solidFill>
              </a:rPr>
              <a:pPr/>
              <a:t>8</a:t>
            </a:fld>
            <a:endParaRPr lang="en-US" altLang="en-US" sz="1200" dirty="0">
              <a:solidFill>
                <a:srgbClr val="000000"/>
              </a:solidFill>
            </a:endParaRPr>
          </a:p>
        </p:txBody>
      </p:sp>
    </p:spTree>
    <p:extLst>
      <p:ext uri="{BB962C8B-B14F-4D97-AF65-F5344CB8AC3E}">
        <p14:creationId xmlns:p14="http://schemas.microsoft.com/office/powerpoint/2010/main" val="12288519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spirit tastings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5814336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spirit tastings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986005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spirit tastings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0279560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spirit tastings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523284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spirit tastings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2499574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spirit tastings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4899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use and disposition of original liquor containers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2713166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use and disposition of original liquor containers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393733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fortifying</a:t>
            </a:r>
            <a:r>
              <a:rPr lang="en-US" altLang="en-US" b="0" baseline="0" dirty="0"/>
              <a:t> or</a:t>
            </a:r>
            <a:r>
              <a:rPr lang="en-US" altLang="en-US" b="0" dirty="0"/>
              <a:t> adulterating alcohol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167828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penalties associated with fortifying</a:t>
            </a:r>
            <a:r>
              <a:rPr lang="en-US" altLang="en-US" b="0" baseline="0" dirty="0"/>
              <a:t> or</a:t>
            </a:r>
            <a:r>
              <a:rPr lang="en-US" altLang="en-US" b="0" dirty="0"/>
              <a:t> adulterating alcohol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9203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b="1"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B12B8232-E180-4002-B2D8-25EAB5B15DF5}" type="slidenum">
              <a:rPr lang="en-US" altLang="en-US" sz="1200" smtClean="0">
                <a:solidFill>
                  <a:srgbClr val="000000"/>
                </a:solidFill>
              </a:rPr>
              <a:pPr/>
              <a:t>9</a:t>
            </a:fld>
            <a:endParaRPr lang="en-US" altLang="en-US" sz="1200" dirty="0">
              <a:solidFill>
                <a:srgbClr val="000000"/>
              </a:solidFill>
            </a:endParaRPr>
          </a:p>
        </p:txBody>
      </p:sp>
    </p:spTree>
    <p:extLst>
      <p:ext uri="{BB962C8B-B14F-4D97-AF65-F5344CB8AC3E}">
        <p14:creationId xmlns:p14="http://schemas.microsoft.com/office/powerpoint/2010/main" val="9205766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sale of untaxed alcohol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454017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penalties for the sale of untaxed alcohol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500732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display of alcoholic beverages by retail licensees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633354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sale of alcoholic beverages to others for resale purposes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783541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beverage locker/storage</a:t>
            </a:r>
            <a:r>
              <a:rPr lang="en-US" altLang="en-US" b="0" baseline="0" dirty="0"/>
              <a:t> service </a:t>
            </a:r>
            <a:r>
              <a:rPr lang="en-US" altLang="en-US" b="0" dirty="0"/>
              <a:t>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7671784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sales from storage cabinets and guest rooms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58888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sales from storage cabinets and guest rooms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4806502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sales from storage cabinets and guest rooms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1335122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service of alcoholic beverages on patios or around swimming pool areas adjacent or connected to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8326271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altLang="en-US" b="1" dirty="0"/>
              <a:t>Instructor Notes:</a:t>
            </a:r>
            <a:r>
              <a:rPr lang="en-US" altLang="en-US" dirty="0"/>
              <a:t/>
            </a:r>
            <a:br>
              <a:rPr lang="en-US" altLang="en-US" dirty="0"/>
            </a:br>
            <a:r>
              <a:rPr lang="en-US" altLang="en-US" dirty="0"/>
              <a:t>The answer is B. </a:t>
            </a:r>
          </a:p>
          <a:p>
            <a:r>
              <a:rPr lang="en-US" altLang="en-US" dirty="0"/>
              <a:t>This is illegal. </a:t>
            </a:r>
            <a:r>
              <a:rPr lang="en-US" sz="1200" kern="1200" dirty="0">
                <a:solidFill>
                  <a:schemeClr val="tx1"/>
                </a:solidFill>
                <a:latin typeface="Times New Roman" pitchFamily="18" charset="0"/>
                <a:ea typeface="MS PGothic" panose="020B0600070205080204" pitchFamily="34" charset="-128"/>
                <a:cs typeface="+mn-cs"/>
              </a:rPr>
              <a:t>The legal hours for the sale</a:t>
            </a:r>
            <a:r>
              <a:rPr lang="en-US" sz="1200" kern="1200" baseline="0" dirty="0">
                <a:solidFill>
                  <a:schemeClr val="tx1"/>
                </a:solidFill>
                <a:latin typeface="Times New Roman" pitchFamily="18" charset="0"/>
                <a:ea typeface="MS PGothic" panose="020B0600070205080204" pitchFamily="34" charset="-128"/>
                <a:cs typeface="+mn-cs"/>
              </a:rPr>
              <a:t> </a:t>
            </a:r>
            <a:r>
              <a:rPr lang="en-US" sz="1200" kern="1200" dirty="0">
                <a:solidFill>
                  <a:schemeClr val="tx1"/>
                </a:solidFill>
                <a:latin typeface="Times New Roman" pitchFamily="18" charset="0"/>
                <a:ea typeface="MS PGothic" panose="020B0600070205080204" pitchFamily="34" charset="-128"/>
                <a:cs typeface="+mn-cs"/>
              </a:rPr>
              <a:t>and service of alcohol are listed on the establishment’s liquor</a:t>
            </a:r>
            <a:r>
              <a:rPr lang="en-US" sz="1200" kern="1200" baseline="0" dirty="0">
                <a:solidFill>
                  <a:schemeClr val="tx1"/>
                </a:solidFill>
                <a:latin typeface="Times New Roman" pitchFamily="18" charset="0"/>
                <a:ea typeface="MS PGothic" panose="020B0600070205080204" pitchFamily="34" charset="-128"/>
                <a:cs typeface="+mn-cs"/>
              </a:rPr>
              <a:t> </a:t>
            </a:r>
            <a:r>
              <a:rPr lang="en-US" sz="1200" kern="1200" dirty="0">
                <a:solidFill>
                  <a:schemeClr val="tx1"/>
                </a:solidFill>
                <a:latin typeface="Times New Roman" pitchFamily="18" charset="0"/>
                <a:ea typeface="MS PGothic" panose="020B0600070205080204" pitchFamily="34" charset="-128"/>
                <a:cs typeface="+mn-cs"/>
              </a:rPr>
              <a:t>license. They apply to both guests and employees. </a:t>
            </a:r>
            <a:r>
              <a:rPr lang="en-US" altLang="en-US" dirty="0"/>
              <a:t>The hours listed on the liquor license must be strictly followed.</a:t>
            </a:r>
          </a:p>
        </p:txBody>
      </p:sp>
      <p:sp>
        <p:nvSpPr>
          <p:cNvPr id="71684"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E92F5CE0-431F-4959-AC02-4456659328C2}" type="slidenum">
              <a:rPr lang="en-US" altLang="en-US" sz="1200" smtClean="0">
                <a:solidFill>
                  <a:srgbClr val="000000"/>
                </a:solidFill>
              </a:rPr>
              <a:pPr/>
              <a:t>90</a:t>
            </a:fld>
            <a:endParaRPr lang="en-US" altLang="en-US" sz="1200" dirty="0">
              <a:solidFill>
                <a:srgbClr val="000000"/>
              </a:solidFill>
            </a:endParaRPr>
          </a:p>
        </p:txBody>
      </p:sp>
    </p:spTree>
    <p:extLst>
      <p:ext uri="{BB962C8B-B14F-4D97-AF65-F5344CB8AC3E}">
        <p14:creationId xmlns:p14="http://schemas.microsoft.com/office/powerpoint/2010/main" val="317408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b="1" dirty="0"/>
              <a:t>Instructor Notes:</a:t>
            </a:r>
          </a:p>
          <a:p>
            <a:r>
              <a:rPr lang="en-US" dirty="0"/>
              <a:t>States, counties, cities, and towns write laws about how</a:t>
            </a:r>
            <a:r>
              <a:rPr lang="en-US" baseline="0" dirty="0"/>
              <a:t> </a:t>
            </a:r>
            <a:r>
              <a:rPr lang="en-US" dirty="0"/>
              <a:t>alcohol is supposed to be served. You are responsible for</a:t>
            </a:r>
            <a:r>
              <a:rPr lang="en-US" baseline="0" dirty="0"/>
              <a:t> </a:t>
            </a:r>
            <a:r>
              <a:rPr lang="en-US" dirty="0"/>
              <a:t>making sure you do not break these alcohol laws. If you do,</a:t>
            </a:r>
            <a:r>
              <a:rPr lang="en-US" baseline="0" dirty="0"/>
              <a:t> </a:t>
            </a:r>
            <a:r>
              <a:rPr lang="en-US" dirty="0"/>
              <a:t>you can be held responsible for committing a crime. This</a:t>
            </a:r>
            <a:r>
              <a:rPr lang="en-US" baseline="0" dirty="0"/>
              <a:t> </a:t>
            </a:r>
            <a:r>
              <a:rPr lang="en-US" dirty="0"/>
              <a:t>is criminal liability. </a:t>
            </a:r>
          </a:p>
          <a:p>
            <a:endParaRPr lang="en-US" dirty="0"/>
          </a:p>
          <a:p>
            <a:r>
              <a:rPr lang="en-US" dirty="0"/>
              <a:t>Ask the question, “</a:t>
            </a:r>
            <a:r>
              <a:rPr lang="en-US" i="1" dirty="0"/>
              <a:t>For what</a:t>
            </a:r>
            <a:r>
              <a:rPr lang="en-US" i="1" baseline="0" dirty="0"/>
              <a:t> actions will you be held criminally liable in most states?</a:t>
            </a:r>
            <a:r>
              <a:rPr lang="en-US" baseline="0" dirty="0"/>
              <a:t>”</a:t>
            </a:r>
            <a:r>
              <a:rPr lang="en-US" dirty="0"/>
              <a:t> Reveal</a:t>
            </a:r>
            <a:r>
              <a:rPr lang="en-US" baseline="0" dirty="0"/>
              <a:t> the answers and discuss them.</a:t>
            </a:r>
            <a:endParaRPr lang="en-US" altLang="en-US" dirty="0"/>
          </a:p>
        </p:txBody>
      </p:sp>
      <p:sp>
        <p:nvSpPr>
          <p:cNvPr id="5427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12B8232-E180-4002-B2D8-25EAB5B15D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781224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Sunday sales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4381881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penalty for Sunday sales on the premises</a:t>
            </a:r>
            <a:r>
              <a:rPr lang="en-US" altLang="en-US" b="0" baseline="0" dirty="0"/>
              <a:t>. </a:t>
            </a:r>
            <a:r>
              <a:rPr lang="en-US" altLang="en-US" b="0" dirty="0"/>
              <a:t>Discuss this law with the class.</a:t>
            </a:r>
          </a:p>
        </p:txBody>
      </p:sp>
      <p:sp>
        <p:nvSpPr>
          <p:cNvPr id="69636"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7354E4-205F-44E5-B5E5-A0BB17EA1A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615681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altLang="en-US" dirty="0"/>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1E0CD25-83E9-4F27-802C-29F22EB4DD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0928523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the allowance of criminal conduct on the premises</a:t>
            </a:r>
            <a:r>
              <a:rPr lang="en-US" altLang="en-US" b="0"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01E0CD25-83E9-4F27-802C-29F22EB4DDA3}" type="slidenum">
              <a:rPr lang="en-US" altLang="en-US" sz="1200" smtClean="0">
                <a:solidFill>
                  <a:srgbClr val="000000"/>
                </a:solidFill>
              </a:rPr>
              <a:pPr/>
              <a:t>94</a:t>
            </a:fld>
            <a:endParaRPr lang="en-US" altLang="en-US" sz="1200" dirty="0">
              <a:solidFill>
                <a:srgbClr val="000000"/>
              </a:solidFill>
            </a:endParaRPr>
          </a:p>
        </p:txBody>
      </p:sp>
    </p:spTree>
    <p:extLst>
      <p:ext uri="{BB962C8B-B14F-4D97-AF65-F5344CB8AC3E}">
        <p14:creationId xmlns:p14="http://schemas.microsoft.com/office/powerpoint/2010/main" val="21068747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obscene, lewd, or indecent conduct</a:t>
            </a:r>
            <a:r>
              <a:rPr lang="en-US" altLang="en-US" b="0" baseline="0" dirty="0"/>
              <a:t> on the premises.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01E0CD25-83E9-4F27-802C-29F22EB4DDA3}" type="slidenum">
              <a:rPr lang="en-US" altLang="en-US" sz="1200" smtClean="0">
                <a:solidFill>
                  <a:srgbClr val="000000"/>
                </a:solidFill>
              </a:rPr>
              <a:pPr/>
              <a:t>95</a:t>
            </a:fld>
            <a:endParaRPr lang="en-US" altLang="en-US" sz="1200" dirty="0">
              <a:solidFill>
                <a:srgbClr val="000000"/>
              </a:solidFill>
            </a:endParaRPr>
          </a:p>
        </p:txBody>
      </p:sp>
    </p:spTree>
    <p:extLst>
      <p:ext uri="{BB962C8B-B14F-4D97-AF65-F5344CB8AC3E}">
        <p14:creationId xmlns:p14="http://schemas.microsoft.com/office/powerpoint/2010/main" val="922521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a continuation of the previous slide. This is what Alabama states regarding obscene, lewd, or indecent conduct</a:t>
            </a:r>
            <a:r>
              <a:rPr lang="en-US" altLang="en-US" b="0" baseline="0" dirty="0"/>
              <a:t> on the premises.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01E0CD25-83E9-4F27-802C-29F22EB4DDA3}" type="slidenum">
              <a:rPr lang="en-US" altLang="en-US" sz="1200" smtClean="0">
                <a:solidFill>
                  <a:srgbClr val="000000"/>
                </a:solidFill>
              </a:rPr>
              <a:pPr/>
              <a:t>96</a:t>
            </a:fld>
            <a:endParaRPr lang="en-US" altLang="en-US" sz="1200" dirty="0">
              <a:solidFill>
                <a:srgbClr val="000000"/>
              </a:solidFill>
            </a:endParaRPr>
          </a:p>
        </p:txBody>
      </p:sp>
    </p:spTree>
    <p:extLst>
      <p:ext uri="{BB962C8B-B14F-4D97-AF65-F5344CB8AC3E}">
        <p14:creationId xmlns:p14="http://schemas.microsoft.com/office/powerpoint/2010/main" val="40273628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a continuation of the previous slide. This is what Alabama states regarding obscene, lewd, or indecent conduct</a:t>
            </a:r>
            <a:r>
              <a:rPr lang="en-US" altLang="en-US" b="0" baseline="0" dirty="0"/>
              <a:t> on the premises.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01E0CD25-83E9-4F27-802C-29F22EB4DDA3}" type="slidenum">
              <a:rPr lang="en-US" altLang="en-US" sz="1200" smtClean="0">
                <a:solidFill>
                  <a:srgbClr val="000000"/>
                </a:solidFill>
              </a:rPr>
              <a:pPr/>
              <a:t>97</a:t>
            </a:fld>
            <a:endParaRPr lang="en-US" altLang="en-US" sz="1200" dirty="0">
              <a:solidFill>
                <a:srgbClr val="000000"/>
              </a:solidFill>
            </a:endParaRPr>
          </a:p>
        </p:txBody>
      </p:sp>
    </p:spTree>
    <p:extLst>
      <p:ext uri="{BB962C8B-B14F-4D97-AF65-F5344CB8AC3E}">
        <p14:creationId xmlns:p14="http://schemas.microsoft.com/office/powerpoint/2010/main" val="11529695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a continuation of the previous slide. This is what Alabama states regarding obscene, lewd, or indecent conduct</a:t>
            </a:r>
            <a:r>
              <a:rPr lang="en-US" altLang="en-US" b="0" baseline="0" dirty="0"/>
              <a:t> on the premises.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01E0CD25-83E9-4F27-802C-29F22EB4DDA3}" type="slidenum">
              <a:rPr lang="en-US" altLang="en-US" sz="1200" smtClean="0">
                <a:solidFill>
                  <a:srgbClr val="000000"/>
                </a:solidFill>
              </a:rPr>
              <a:pPr/>
              <a:t>98</a:t>
            </a:fld>
            <a:endParaRPr lang="en-US" altLang="en-US" sz="1200" dirty="0">
              <a:solidFill>
                <a:srgbClr val="000000"/>
              </a:solidFill>
            </a:endParaRPr>
          </a:p>
        </p:txBody>
      </p:sp>
    </p:spTree>
    <p:extLst>
      <p:ext uri="{BB962C8B-B14F-4D97-AF65-F5344CB8AC3E}">
        <p14:creationId xmlns:p14="http://schemas.microsoft.com/office/powerpoint/2010/main" val="168862954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a continuation of the previous slide. This is what Alabama states regarding obscene, lewd, or indecent conduct</a:t>
            </a:r>
            <a:r>
              <a:rPr lang="en-US" altLang="en-US" b="0" baseline="0" dirty="0"/>
              <a:t> on the premises.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01E0CD25-83E9-4F27-802C-29F22EB4DDA3}" type="slidenum">
              <a:rPr lang="en-US" altLang="en-US" sz="1200" smtClean="0">
                <a:solidFill>
                  <a:srgbClr val="000000"/>
                </a:solidFill>
              </a:rPr>
              <a:pPr/>
              <a:t>99</a:t>
            </a:fld>
            <a:endParaRPr lang="en-US" altLang="en-US" sz="1200" dirty="0">
              <a:solidFill>
                <a:srgbClr val="000000"/>
              </a:solidFill>
            </a:endParaRPr>
          </a:p>
        </p:txBody>
      </p:sp>
    </p:spTree>
    <p:extLst>
      <p:ext uri="{BB962C8B-B14F-4D97-AF65-F5344CB8AC3E}">
        <p14:creationId xmlns:p14="http://schemas.microsoft.com/office/powerpoint/2010/main" val="38503478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b="1" dirty="0"/>
              <a:t>Instructor Notes:</a:t>
            </a:r>
          </a:p>
          <a:p>
            <a:r>
              <a:rPr lang="en-US" altLang="en-US" b="0" dirty="0"/>
              <a:t>This is what Alabama states regarding drinking contests on the premises</a:t>
            </a:r>
            <a:r>
              <a:rPr lang="en-US" altLang="en-US" b="0" baseline="0" dirty="0"/>
              <a:t>. </a:t>
            </a:r>
            <a:r>
              <a:rPr lang="en-US" altLang="en-US" b="0" dirty="0"/>
              <a:t>Discuss this law with the class.</a:t>
            </a:r>
          </a:p>
        </p:txBody>
      </p:sp>
      <p:sp>
        <p:nvSpPr>
          <p:cNvPr id="73732" name="Slide Number Placeholder 3"/>
          <p:cNvSpPr>
            <a:spLocks noGrp="1"/>
          </p:cNvSpPr>
          <p:nvPr>
            <p:ph type="sldNum" sz="quarter" idx="5"/>
          </p:nvPr>
        </p:nvSpPr>
        <p:spPr>
          <a:noFill/>
        </p:spPr>
        <p:txBody>
          <a:bodyPr/>
          <a:lstStyle>
            <a:lvl1pPr defTabSz="931863">
              <a:defRPr sz="2400">
                <a:solidFill>
                  <a:srgbClr val="3399CC"/>
                </a:solidFill>
                <a:latin typeface="Times New Roman" panose="02020603050405020304" pitchFamily="18" charset="0"/>
                <a:ea typeface="MS PGothic" panose="020B0600070205080204" pitchFamily="34" charset="-128"/>
              </a:defRPr>
            </a:lvl1pPr>
            <a:lvl2pPr marL="742950" indent="-285750" defTabSz="931863">
              <a:defRPr sz="2400">
                <a:solidFill>
                  <a:srgbClr val="3399CC"/>
                </a:solidFill>
                <a:latin typeface="Times New Roman" panose="02020603050405020304" pitchFamily="18" charset="0"/>
                <a:ea typeface="MS PGothic" panose="020B0600070205080204" pitchFamily="34" charset="-128"/>
              </a:defRPr>
            </a:lvl2pPr>
            <a:lvl3pPr marL="1143000" indent="-228600" defTabSz="931863">
              <a:defRPr sz="2400">
                <a:solidFill>
                  <a:srgbClr val="3399CC"/>
                </a:solidFill>
                <a:latin typeface="Times New Roman" panose="02020603050405020304" pitchFamily="18" charset="0"/>
                <a:ea typeface="MS PGothic" panose="020B0600070205080204" pitchFamily="34" charset="-128"/>
              </a:defRPr>
            </a:lvl3pPr>
            <a:lvl4pPr marL="1600200" indent="-228600" defTabSz="931863">
              <a:defRPr sz="2400">
                <a:solidFill>
                  <a:srgbClr val="3399CC"/>
                </a:solidFill>
                <a:latin typeface="Times New Roman" panose="02020603050405020304" pitchFamily="18" charset="0"/>
                <a:ea typeface="MS PGothic" panose="020B0600070205080204" pitchFamily="34" charset="-128"/>
              </a:defRPr>
            </a:lvl4pPr>
            <a:lvl5pPr marL="2057400" indent="-228600" defTabSz="931863">
              <a:defRPr sz="2400">
                <a:solidFill>
                  <a:srgbClr val="3399CC"/>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fld id="{01E0CD25-83E9-4F27-802C-29F22EB4DDA3}" type="slidenum">
              <a:rPr lang="en-US" altLang="en-US" sz="1200" smtClean="0">
                <a:solidFill>
                  <a:srgbClr val="000000"/>
                </a:solidFill>
              </a:rPr>
              <a:pPr/>
              <a:t>100</a:t>
            </a:fld>
            <a:endParaRPr lang="en-US" altLang="en-US" sz="1200" dirty="0">
              <a:solidFill>
                <a:srgbClr val="000000"/>
              </a:solidFill>
            </a:endParaRPr>
          </a:p>
        </p:txBody>
      </p:sp>
    </p:spTree>
    <p:extLst>
      <p:ext uri="{BB962C8B-B14F-4D97-AF65-F5344CB8AC3E}">
        <p14:creationId xmlns:p14="http://schemas.microsoft.com/office/powerpoint/2010/main" val="1831113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6" descr="GettyImages-660613688.jpg"/>
          <p:cNvPicPr>
            <a:picLocks noChangeAspect="1"/>
          </p:cNvPicPr>
          <p:nvPr userDrawn="1"/>
        </p:nvPicPr>
        <p:blipFill>
          <a:blip r:embed="rId2" cstate="screen">
            <a:extLst>
              <a:ext uri="{28A0092B-C50C-407E-A947-70E740481C1C}">
                <a14:useLocalDpi xmlns:a14="http://schemas.microsoft.com/office/drawing/2010/main"/>
              </a:ext>
            </a:extLst>
          </a:blip>
          <a:srcRect r="-93"/>
          <a:stretch>
            <a:fillRect/>
          </a:stretch>
        </p:blipFill>
        <p:spPr bwMode="auto">
          <a:xfrm>
            <a:off x="0" y="0"/>
            <a:ext cx="91440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43800" y="6019800"/>
            <a:ext cx="13858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0" y="5907088"/>
            <a:ext cx="9144000" cy="955675"/>
          </a:xfrm>
          <a:prstGeom prst="rect">
            <a:avLst/>
          </a:prstGeom>
          <a:solidFill>
            <a:srgbClr val="8BB8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eaLnBrk="1" hangingPunct="1">
              <a:defRPr/>
            </a:pPr>
            <a:endParaRPr lang="en-US" altLang="en-US" sz="3200" b="1" dirty="0">
              <a:solidFill>
                <a:srgbClr val="FFFFFF"/>
              </a:solidFill>
              <a:latin typeface="Arial" panose="020B0604020202020204" pitchFamily="34" charset="0"/>
            </a:endParaRPr>
          </a:p>
        </p:txBody>
      </p:sp>
      <p:sp>
        <p:nvSpPr>
          <p:cNvPr id="5" name="Rectangle 4"/>
          <p:cNvSpPr>
            <a:spLocks noChangeArrowheads="1"/>
          </p:cNvSpPr>
          <p:nvPr userDrawn="1"/>
        </p:nvSpPr>
        <p:spPr bwMode="auto">
          <a:xfrm>
            <a:off x="514350" y="3624263"/>
            <a:ext cx="2506663" cy="600075"/>
          </a:xfrm>
          <a:prstGeom prst="rect">
            <a:avLst/>
          </a:prstGeom>
          <a:solidFill>
            <a:srgbClr val="7F56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eaLnBrk="1" hangingPunct="1">
              <a:defRPr/>
            </a:pPr>
            <a:endParaRPr lang="en-US" altLang="en-US" sz="3200" b="1" dirty="0">
              <a:solidFill>
                <a:srgbClr val="FFFFFF"/>
              </a:solidFill>
              <a:latin typeface="Arial" panose="020B0604020202020204" pitchFamily="34" charset="0"/>
            </a:endParaRPr>
          </a:p>
        </p:txBody>
      </p:sp>
      <p:pic>
        <p:nvPicPr>
          <p:cNvPr id="6" name="Picture 10"/>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620713" y="3214688"/>
            <a:ext cx="394652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53325" y="6029325"/>
            <a:ext cx="13858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01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active_Title, Content_2 answer_why?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1109131" y="2787071"/>
            <a:ext cx="3894667" cy="405295"/>
          </a:xfrm>
        </p:spPr>
        <p:txBody>
          <a:bodyPr/>
          <a:lstStyle>
            <a:lvl1pPr>
              <a:defRPr b="0">
                <a:solidFill>
                  <a:schemeClr val="tx1"/>
                </a:solidFill>
              </a:defRPr>
            </a:lvl1pPr>
          </a:lstStyle>
          <a:p>
            <a:pPr lvl="0"/>
            <a:r>
              <a:rPr lang="en-US" dirty="0"/>
              <a:t>Click to edit Master text styles</a:t>
            </a:r>
          </a:p>
        </p:txBody>
      </p:sp>
      <p:sp>
        <p:nvSpPr>
          <p:cNvPr id="16" name="Text Placeholder 15"/>
          <p:cNvSpPr>
            <a:spLocks noGrp="1"/>
          </p:cNvSpPr>
          <p:nvPr>
            <p:ph type="body" sz="quarter" idx="14"/>
          </p:nvPr>
        </p:nvSpPr>
        <p:spPr>
          <a:xfrm>
            <a:off x="1092197" y="2145803"/>
            <a:ext cx="3894667" cy="405295"/>
          </a:xfrm>
        </p:spPr>
        <p:txBody>
          <a:bodyPr/>
          <a:lstStyle>
            <a:lvl1pPr>
              <a:defRPr b="0">
                <a:solidFill>
                  <a:schemeClr val="tx1"/>
                </a:solidFill>
              </a:defRPr>
            </a:lvl1pPr>
          </a:lstStyle>
          <a:p>
            <a:pPr lvl="0"/>
            <a:r>
              <a:rPr lang="en-US" dirty="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8" name="Text Placeholder 15"/>
          <p:cNvSpPr>
            <a:spLocks noGrp="1"/>
          </p:cNvSpPr>
          <p:nvPr>
            <p:ph type="body" sz="quarter" idx="16"/>
          </p:nvPr>
        </p:nvSpPr>
        <p:spPr>
          <a:xfrm>
            <a:off x="3742263" y="3166556"/>
            <a:ext cx="4980517" cy="2158977"/>
          </a:xfrm>
        </p:spPr>
        <p:txBody>
          <a:bodyPr/>
          <a:lstStyle>
            <a:lvl1pPr>
              <a:defRPr b="0">
                <a:solidFill>
                  <a:schemeClr val="tx1"/>
                </a:solidFill>
              </a:defRPr>
            </a:lvl1pPr>
          </a:lstStyle>
          <a:p>
            <a:pPr lvl="0"/>
            <a:r>
              <a:rPr lang="en-US" dirty="0"/>
              <a:t>Click to edit Master text styles</a:t>
            </a:r>
          </a:p>
        </p:txBody>
      </p:sp>
      <p:sp>
        <p:nvSpPr>
          <p:cNvPr id="7" name="Footer Placeholder 1"/>
          <p:cNvSpPr>
            <a:spLocks noGrp="1"/>
          </p:cNvSpPr>
          <p:nvPr>
            <p:ph type="ftr" sz="quarter" idx="17"/>
          </p:nvPr>
        </p:nvSpPr>
        <p:spPr/>
        <p:txBody>
          <a:bodyPr/>
          <a:lstStyle>
            <a:lvl1pPr>
              <a:defRPr b="0"/>
            </a:lvl1pPr>
          </a:lstStyle>
          <a:p>
            <a:pPr>
              <a:defRPr/>
            </a:pPr>
            <a:endParaRPr lang="en-US" dirty="0"/>
          </a:p>
        </p:txBody>
      </p:sp>
      <p:sp>
        <p:nvSpPr>
          <p:cNvPr id="8" name="Slide Number Placeholder 2"/>
          <p:cNvSpPr>
            <a:spLocks noGrp="1"/>
          </p:cNvSpPr>
          <p:nvPr>
            <p:ph type="sldNum" sz="quarter" idx="18"/>
          </p:nvPr>
        </p:nvSpPr>
        <p:spPr/>
        <p:txBody>
          <a:bodyPr/>
          <a:lstStyle>
            <a:lvl1pPr>
              <a:defRPr b="0" smtClean="0"/>
            </a:lvl1pPr>
          </a:lstStyle>
          <a:p>
            <a:pPr>
              <a:defRPr/>
            </a:pPr>
            <a:fld id="{BC96F9A1-AB75-4F28-A2CF-84AE7365800B}" type="slidenum">
              <a:rPr lang="en-US" altLang="en-US"/>
              <a:pPr>
                <a:defRPr/>
              </a:pPr>
              <a:t>‹#›</a:t>
            </a:fld>
            <a:endParaRPr lang="en-US" altLang="en-US" dirty="0"/>
          </a:p>
        </p:txBody>
      </p:sp>
    </p:spTree>
    <p:extLst>
      <p:ext uri="{BB962C8B-B14F-4D97-AF65-F5344CB8AC3E}">
        <p14:creationId xmlns:p14="http://schemas.microsoft.com/office/powerpoint/2010/main" val="24153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 plac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4" name="Footer Placeholder 1"/>
          <p:cNvSpPr>
            <a:spLocks noGrp="1"/>
          </p:cNvSpPr>
          <p:nvPr>
            <p:ph type="ftr" sz="quarter" idx="13"/>
          </p:nvPr>
        </p:nvSpPr>
        <p:spPr/>
        <p:txBody>
          <a:bodyPr/>
          <a:lstStyle>
            <a:lvl1pPr>
              <a:defRPr b="0"/>
            </a:lvl1pPr>
          </a:lstStyle>
          <a:p>
            <a:pPr>
              <a:defRPr/>
            </a:pPr>
            <a:endParaRPr lang="en-US" dirty="0"/>
          </a:p>
        </p:txBody>
      </p:sp>
      <p:sp>
        <p:nvSpPr>
          <p:cNvPr id="5" name="Slide Number Placeholder 2"/>
          <p:cNvSpPr>
            <a:spLocks noGrp="1"/>
          </p:cNvSpPr>
          <p:nvPr>
            <p:ph type="sldNum" sz="quarter" idx="14"/>
          </p:nvPr>
        </p:nvSpPr>
        <p:spPr/>
        <p:txBody>
          <a:bodyPr/>
          <a:lstStyle>
            <a:lvl1pPr>
              <a:defRPr b="0" smtClean="0"/>
            </a:lvl1pPr>
          </a:lstStyle>
          <a:p>
            <a:pPr>
              <a:defRPr/>
            </a:pPr>
            <a:fld id="{3DCB2899-1E99-490F-A106-854BC41BB668}" type="slidenum">
              <a:rPr lang="en-US" altLang="en-US"/>
              <a:pPr>
                <a:defRPr/>
              </a:pPr>
              <a:t>‹#›</a:t>
            </a:fld>
            <a:endParaRPr lang="en-US" altLang="en-US" dirty="0"/>
          </a:p>
        </p:txBody>
      </p:sp>
    </p:spTree>
    <p:extLst>
      <p:ext uri="{BB962C8B-B14F-4D97-AF65-F5344CB8AC3E}">
        <p14:creationId xmlns:p14="http://schemas.microsoft.com/office/powerpoint/2010/main" val="3813347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3801533" y="2548685"/>
            <a:ext cx="3894667" cy="405295"/>
          </a:xfrm>
        </p:spPr>
        <p:txBody>
          <a:bodyPr/>
          <a:lstStyle>
            <a:lvl1pPr>
              <a:defRPr b="0">
                <a:solidFill>
                  <a:schemeClr val="tx1"/>
                </a:solidFill>
              </a:defRPr>
            </a:lvl1pPr>
          </a:lstStyle>
          <a:p>
            <a:pPr lvl="0"/>
            <a:r>
              <a:rPr lang="en-US" dirty="0"/>
              <a:t>Click to edit Master text styles</a:t>
            </a:r>
          </a:p>
        </p:txBody>
      </p:sp>
      <p:sp>
        <p:nvSpPr>
          <p:cNvPr id="16" name="Text Placeholder 15"/>
          <p:cNvSpPr>
            <a:spLocks noGrp="1"/>
          </p:cNvSpPr>
          <p:nvPr>
            <p:ph type="body" sz="quarter" idx="14"/>
          </p:nvPr>
        </p:nvSpPr>
        <p:spPr>
          <a:xfrm>
            <a:off x="3793069" y="2111935"/>
            <a:ext cx="3894667" cy="405295"/>
          </a:xfrm>
        </p:spPr>
        <p:txBody>
          <a:bodyPr/>
          <a:lstStyle>
            <a:lvl1pPr>
              <a:defRPr b="0">
                <a:solidFill>
                  <a:schemeClr val="tx1"/>
                </a:solidFill>
              </a:defRPr>
            </a:lvl1pPr>
          </a:lstStyle>
          <a:p>
            <a:pPr lvl="0"/>
            <a:r>
              <a:rPr lang="en-US" dirty="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8" name="Text Placeholder 15"/>
          <p:cNvSpPr>
            <a:spLocks noGrp="1"/>
          </p:cNvSpPr>
          <p:nvPr>
            <p:ph type="body" sz="quarter" idx="16"/>
          </p:nvPr>
        </p:nvSpPr>
        <p:spPr>
          <a:xfrm>
            <a:off x="3801532" y="3166556"/>
            <a:ext cx="4980517" cy="2158977"/>
          </a:xfrm>
        </p:spPr>
        <p:txBody>
          <a:bodyPr/>
          <a:lstStyle>
            <a:lvl1pPr>
              <a:defRPr b="0">
                <a:solidFill>
                  <a:schemeClr val="tx1"/>
                </a:solidFill>
              </a:defRPr>
            </a:lvl1pPr>
          </a:lstStyle>
          <a:p>
            <a:pPr lvl="0"/>
            <a:r>
              <a:rPr lang="en-US" dirty="0"/>
              <a:t>Click to edit Master text styles</a:t>
            </a:r>
          </a:p>
        </p:txBody>
      </p:sp>
      <p:sp>
        <p:nvSpPr>
          <p:cNvPr id="8" name="Footer Placeholder 1"/>
          <p:cNvSpPr>
            <a:spLocks noGrp="1"/>
          </p:cNvSpPr>
          <p:nvPr>
            <p:ph type="ftr" sz="quarter" idx="17"/>
          </p:nvPr>
        </p:nvSpPr>
        <p:spPr/>
        <p:txBody>
          <a:bodyPr/>
          <a:lstStyle>
            <a:lvl1pPr>
              <a:defRPr b="0"/>
            </a:lvl1pPr>
          </a:lstStyle>
          <a:p>
            <a:pPr>
              <a:defRPr/>
            </a:pPr>
            <a:endParaRPr lang="en-US" dirty="0"/>
          </a:p>
        </p:txBody>
      </p:sp>
      <p:sp>
        <p:nvSpPr>
          <p:cNvPr id="9" name="Slide Number Placeholder 2"/>
          <p:cNvSpPr>
            <a:spLocks noGrp="1"/>
          </p:cNvSpPr>
          <p:nvPr>
            <p:ph type="sldNum" sz="quarter" idx="18"/>
          </p:nvPr>
        </p:nvSpPr>
        <p:spPr/>
        <p:txBody>
          <a:bodyPr/>
          <a:lstStyle>
            <a:lvl1pPr>
              <a:defRPr b="0" smtClean="0"/>
            </a:lvl1pPr>
          </a:lstStyle>
          <a:p>
            <a:pPr>
              <a:defRPr/>
            </a:pPr>
            <a:fld id="{6512E13B-E942-4EF6-884F-1949C45AD2BE}" type="slidenum">
              <a:rPr lang="en-US" altLang="en-US"/>
              <a:pPr>
                <a:defRPr/>
              </a:pPr>
              <a:t>‹#›</a:t>
            </a:fld>
            <a:endParaRPr lang="en-US" altLang="en-US" dirty="0"/>
          </a:p>
        </p:txBody>
      </p:sp>
    </p:spTree>
    <p:extLst>
      <p:ext uri="{BB962C8B-B14F-4D97-AF65-F5344CB8AC3E}">
        <p14:creationId xmlns:p14="http://schemas.microsoft.com/office/powerpoint/2010/main" val="2006536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active_Title, A/B_2image placement">
    <p:spTree>
      <p:nvGrpSpPr>
        <p:cNvPr id="1" name=""/>
        <p:cNvGrpSpPr/>
        <p:nvPr/>
      </p:nvGrpSpPr>
      <p:grpSpPr>
        <a:xfrm>
          <a:off x="0" y="0"/>
          <a:ext cx="0" cy="0"/>
          <a:chOff x="0" y="0"/>
          <a:chExt cx="0" cy="0"/>
        </a:xfrm>
      </p:grpSpPr>
      <p:sp>
        <p:nvSpPr>
          <p:cNvPr id="5" name="Text Box 6"/>
          <p:cNvSpPr txBox="1">
            <a:spLocks noChangeArrowheads="1"/>
          </p:cNvSpPr>
          <p:nvPr userDrawn="1"/>
        </p:nvSpPr>
        <p:spPr bwMode="auto">
          <a:xfrm>
            <a:off x="1920875" y="1579563"/>
            <a:ext cx="5286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spcBef>
                <a:spcPct val="50000"/>
              </a:spcBef>
              <a:defRPr/>
            </a:pPr>
            <a:r>
              <a:rPr lang="en-US" dirty="0">
                <a:solidFill>
                  <a:srgbClr val="000000"/>
                </a:solidFill>
                <a:latin typeface="Arial Narrow"/>
                <a:ea typeface="ＭＳ Ｐゴシック" charset="0"/>
              </a:rPr>
              <a:t>A.</a:t>
            </a:r>
            <a:r>
              <a:rPr lang="en-US" b="1" dirty="0">
                <a:solidFill>
                  <a:srgbClr val="000000"/>
                </a:solidFill>
                <a:latin typeface="Arial Narrow"/>
                <a:ea typeface="ＭＳ Ｐゴシック" charset="0"/>
              </a:rPr>
              <a:t> </a:t>
            </a:r>
          </a:p>
        </p:txBody>
      </p:sp>
      <p:sp>
        <p:nvSpPr>
          <p:cNvPr id="6" name="Text Box 6"/>
          <p:cNvSpPr txBox="1">
            <a:spLocks noChangeArrowheads="1"/>
          </p:cNvSpPr>
          <p:nvPr userDrawn="1"/>
        </p:nvSpPr>
        <p:spPr bwMode="auto">
          <a:xfrm>
            <a:off x="5600700" y="1576388"/>
            <a:ext cx="5286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spcBef>
                <a:spcPct val="50000"/>
              </a:spcBef>
              <a:defRPr/>
            </a:pPr>
            <a:r>
              <a:rPr lang="en-US" dirty="0">
                <a:solidFill>
                  <a:srgbClr val="000000"/>
                </a:solidFill>
                <a:latin typeface="Arial Narrow"/>
                <a:ea typeface="ＭＳ Ｐゴシック" charset="0"/>
              </a:rPr>
              <a:t>B. </a:t>
            </a:r>
          </a:p>
        </p:txBody>
      </p:sp>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8" name="Footer Placeholder 1"/>
          <p:cNvSpPr>
            <a:spLocks noGrp="1"/>
          </p:cNvSpPr>
          <p:nvPr>
            <p:ph type="ftr" sz="quarter" idx="14"/>
          </p:nvPr>
        </p:nvSpPr>
        <p:spPr/>
        <p:txBody>
          <a:bodyPr/>
          <a:lstStyle>
            <a:lvl1pPr>
              <a:defRPr b="0"/>
            </a:lvl1pPr>
          </a:lstStyle>
          <a:p>
            <a:pPr>
              <a:defRPr/>
            </a:pPr>
            <a:endParaRPr lang="en-US" dirty="0"/>
          </a:p>
        </p:txBody>
      </p:sp>
      <p:sp>
        <p:nvSpPr>
          <p:cNvPr id="9" name="Slide Number Placeholder 2"/>
          <p:cNvSpPr>
            <a:spLocks noGrp="1"/>
          </p:cNvSpPr>
          <p:nvPr>
            <p:ph type="sldNum" sz="quarter" idx="15"/>
          </p:nvPr>
        </p:nvSpPr>
        <p:spPr/>
        <p:txBody>
          <a:bodyPr/>
          <a:lstStyle>
            <a:lvl1pPr>
              <a:defRPr b="0" smtClean="0"/>
            </a:lvl1pPr>
          </a:lstStyle>
          <a:p>
            <a:pPr>
              <a:defRPr/>
            </a:pPr>
            <a:fld id="{5E51A11B-5B02-425C-ADB0-8A2584630395}" type="slidenum">
              <a:rPr lang="en-US" altLang="en-US"/>
              <a:pPr>
                <a:defRPr/>
              </a:pPr>
              <a:t>‹#›</a:t>
            </a:fld>
            <a:endParaRPr lang="en-US" altLang="en-US" dirty="0"/>
          </a:p>
        </p:txBody>
      </p:sp>
    </p:spTree>
    <p:extLst>
      <p:ext uri="{BB962C8B-B14F-4D97-AF65-F5344CB8AC3E}">
        <p14:creationId xmlns:p14="http://schemas.microsoft.com/office/powerpoint/2010/main" val="116934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active_Title, Content, 2image_new build">
    <p:spTree>
      <p:nvGrpSpPr>
        <p:cNvPr id="1" name=""/>
        <p:cNvGrpSpPr/>
        <p:nvPr/>
      </p:nvGrpSpPr>
      <p:grpSpPr>
        <a:xfrm>
          <a:off x="0" y="0"/>
          <a:ext cx="0" cy="0"/>
          <a:chOff x="0" y="0"/>
          <a:chExt cx="0" cy="0"/>
        </a:xfrm>
      </p:grpSpPr>
      <p:sp>
        <p:nvSpPr>
          <p:cNvPr id="9" name="Text Box 6"/>
          <p:cNvSpPr txBox="1">
            <a:spLocks noChangeArrowheads="1"/>
          </p:cNvSpPr>
          <p:nvPr userDrawn="1"/>
        </p:nvSpPr>
        <p:spPr bwMode="auto">
          <a:xfrm>
            <a:off x="1920875" y="1579563"/>
            <a:ext cx="5286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spcBef>
                <a:spcPct val="50000"/>
              </a:spcBef>
              <a:defRPr/>
            </a:pPr>
            <a:r>
              <a:rPr lang="en-US" dirty="0">
                <a:solidFill>
                  <a:srgbClr val="000000"/>
                </a:solidFill>
                <a:latin typeface="Arial Narrow"/>
                <a:ea typeface="ＭＳ Ｐゴシック" charset="0"/>
              </a:rPr>
              <a:t>A.</a:t>
            </a:r>
            <a:r>
              <a:rPr lang="en-US" b="1" dirty="0">
                <a:solidFill>
                  <a:srgbClr val="000000"/>
                </a:solidFill>
                <a:latin typeface="Arial Narrow"/>
                <a:ea typeface="ＭＳ Ｐゴシック" charset="0"/>
              </a:rPr>
              <a:t> </a:t>
            </a:r>
          </a:p>
        </p:txBody>
      </p:sp>
      <p:sp>
        <p:nvSpPr>
          <p:cNvPr id="10" name="Text Box 6"/>
          <p:cNvSpPr txBox="1">
            <a:spLocks noChangeArrowheads="1"/>
          </p:cNvSpPr>
          <p:nvPr userDrawn="1"/>
        </p:nvSpPr>
        <p:spPr bwMode="auto">
          <a:xfrm>
            <a:off x="5600700" y="1576388"/>
            <a:ext cx="5286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spcBef>
                <a:spcPct val="50000"/>
              </a:spcBef>
              <a:defRPr/>
            </a:pPr>
            <a:r>
              <a:rPr lang="en-US" dirty="0">
                <a:solidFill>
                  <a:srgbClr val="000000"/>
                </a:solidFill>
                <a:latin typeface="Arial Narrow"/>
                <a:ea typeface="ＭＳ Ｐゴシック" charset="0"/>
              </a:rPr>
              <a:t>B. </a:t>
            </a:r>
          </a:p>
        </p:txBody>
      </p:sp>
      <p:sp>
        <p:nvSpPr>
          <p:cNvPr id="23" name="Text Placeholder 22"/>
          <p:cNvSpPr>
            <a:spLocks noGrp="1"/>
          </p:cNvSpPr>
          <p:nvPr>
            <p:ph type="body" sz="quarter" idx="17"/>
          </p:nvPr>
        </p:nvSpPr>
        <p:spPr>
          <a:xfrm>
            <a:off x="736600" y="5359400"/>
            <a:ext cx="7789863" cy="363538"/>
          </a:xfrm>
        </p:spPr>
        <p:txBody>
          <a:bodyPr/>
          <a:lstStyle>
            <a:lvl1pPr>
              <a:defRPr b="0">
                <a:solidFill>
                  <a:srgbClr val="FF0000"/>
                </a:solidFill>
              </a:defRPr>
            </a:lvl1pPr>
          </a:lstStyle>
          <a:p>
            <a:pPr lvl="0"/>
            <a:r>
              <a:rPr lang="en-US" dirty="0"/>
              <a:t>Click to edit Master text styles</a:t>
            </a:r>
          </a:p>
        </p:txBody>
      </p:sp>
      <p:sp>
        <p:nvSpPr>
          <p:cNvPr id="21" name="Text Placeholder 19"/>
          <p:cNvSpPr>
            <a:spLocks noGrp="1"/>
          </p:cNvSpPr>
          <p:nvPr>
            <p:ph type="body" sz="quarter" idx="16"/>
          </p:nvPr>
        </p:nvSpPr>
        <p:spPr>
          <a:xfrm>
            <a:off x="4532417" y="4878938"/>
            <a:ext cx="2639135" cy="390525"/>
          </a:xfrm>
        </p:spPr>
        <p:txBody>
          <a:bodyPr/>
          <a:lstStyle>
            <a:lvl1pPr>
              <a:defRPr b="0">
                <a:solidFill>
                  <a:schemeClr val="tx1"/>
                </a:solidFill>
              </a:defRPr>
            </a:lvl1pPr>
          </a:lstStyle>
          <a:p>
            <a:pPr lvl="0"/>
            <a:r>
              <a:rPr lang="en-US" dirty="0"/>
              <a:t>Click to edit Master text styles</a:t>
            </a:r>
          </a:p>
        </p:txBody>
      </p:sp>
      <p:sp>
        <p:nvSpPr>
          <p:cNvPr id="20" name="Text Placeholder 19"/>
          <p:cNvSpPr>
            <a:spLocks noGrp="1"/>
          </p:cNvSpPr>
          <p:nvPr>
            <p:ph type="body" sz="quarter" idx="15"/>
          </p:nvPr>
        </p:nvSpPr>
        <p:spPr>
          <a:xfrm>
            <a:off x="879755" y="4876800"/>
            <a:ext cx="2655286" cy="390525"/>
          </a:xfrm>
        </p:spPr>
        <p:txBody>
          <a:bodyPr/>
          <a:lstStyle>
            <a:lvl1pPr>
              <a:defRPr b="0">
                <a:solidFill>
                  <a:schemeClr val="tx1"/>
                </a:solidFill>
              </a:defRPr>
            </a:lvl1pPr>
          </a:lstStyle>
          <a:p>
            <a:pPr lvl="0"/>
            <a:r>
              <a:rPr lang="en-US" dirty="0"/>
              <a:t>Click to edit Master text styles</a:t>
            </a:r>
          </a:p>
        </p:txBody>
      </p:sp>
      <p:sp>
        <p:nvSpPr>
          <p:cNvPr id="16" name="Text Placeholder 15"/>
          <p:cNvSpPr>
            <a:spLocks noGrp="1"/>
          </p:cNvSpPr>
          <p:nvPr>
            <p:ph type="body" sz="quarter" idx="14"/>
          </p:nvPr>
        </p:nvSpPr>
        <p:spPr>
          <a:xfrm>
            <a:off x="400050" y="1047750"/>
            <a:ext cx="8602663" cy="457200"/>
          </a:xfrm>
        </p:spPr>
        <p:txBody>
          <a:bodyPr/>
          <a:lstStyle/>
          <a:p>
            <a:pPr lvl="0"/>
            <a:r>
              <a:rPr lang="en-US" dirty="0"/>
              <a:t>Click to edit Master text styles</a:t>
            </a:r>
          </a:p>
        </p:txBody>
      </p:sp>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11" name="Footer Placeholder 1"/>
          <p:cNvSpPr>
            <a:spLocks noGrp="1"/>
          </p:cNvSpPr>
          <p:nvPr>
            <p:ph type="ftr" sz="quarter" idx="18"/>
          </p:nvPr>
        </p:nvSpPr>
        <p:spPr/>
        <p:txBody>
          <a:bodyPr/>
          <a:lstStyle>
            <a:lvl1pPr>
              <a:defRPr b="0"/>
            </a:lvl1pPr>
          </a:lstStyle>
          <a:p>
            <a:pPr>
              <a:defRPr/>
            </a:pPr>
            <a:endParaRPr lang="en-US" dirty="0"/>
          </a:p>
        </p:txBody>
      </p:sp>
      <p:sp>
        <p:nvSpPr>
          <p:cNvPr id="12" name="Slide Number Placeholder 2"/>
          <p:cNvSpPr>
            <a:spLocks noGrp="1"/>
          </p:cNvSpPr>
          <p:nvPr>
            <p:ph type="sldNum" sz="quarter" idx="19"/>
          </p:nvPr>
        </p:nvSpPr>
        <p:spPr/>
        <p:txBody>
          <a:bodyPr/>
          <a:lstStyle>
            <a:lvl1pPr>
              <a:defRPr b="0" smtClean="0"/>
            </a:lvl1pPr>
          </a:lstStyle>
          <a:p>
            <a:pPr>
              <a:defRPr/>
            </a:pPr>
            <a:fld id="{FDB33AC5-30FA-4930-BF6C-0916F1BECDD9}" type="slidenum">
              <a:rPr lang="en-US" altLang="en-US"/>
              <a:pPr>
                <a:defRPr/>
              </a:pPr>
              <a:t>‹#›</a:t>
            </a:fld>
            <a:endParaRPr lang="en-US" altLang="en-US" dirty="0"/>
          </a:p>
        </p:txBody>
      </p:sp>
    </p:spTree>
    <p:extLst>
      <p:ext uri="{BB962C8B-B14F-4D97-AF65-F5344CB8AC3E}">
        <p14:creationId xmlns:p14="http://schemas.microsoft.com/office/powerpoint/2010/main" val="209474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active 1 image right_new build">
    <p:spTree>
      <p:nvGrpSpPr>
        <p:cNvPr id="1" name=""/>
        <p:cNvGrpSpPr/>
        <p:nvPr/>
      </p:nvGrpSpPr>
      <p:grpSpPr>
        <a:xfrm>
          <a:off x="0" y="0"/>
          <a:ext cx="0" cy="0"/>
          <a:chOff x="0" y="0"/>
          <a:chExt cx="0" cy="0"/>
        </a:xfrm>
      </p:grpSpPr>
      <p:sp>
        <p:nvSpPr>
          <p:cNvPr id="17" name="Text Placeholder 14"/>
          <p:cNvSpPr>
            <a:spLocks noGrp="1"/>
          </p:cNvSpPr>
          <p:nvPr>
            <p:ph type="body" sz="quarter" idx="16"/>
          </p:nvPr>
        </p:nvSpPr>
        <p:spPr>
          <a:xfrm>
            <a:off x="3714750" y="2914650"/>
            <a:ext cx="5295900" cy="461665"/>
          </a:xfrm>
        </p:spPr>
        <p:txBody>
          <a:bodyPr/>
          <a:lstStyle>
            <a:lvl1pPr>
              <a:defRPr b="0">
                <a:solidFill>
                  <a:schemeClr val="tx1"/>
                </a:solidFill>
              </a:defRPr>
            </a:lvl1pPr>
          </a:lstStyle>
          <a:p>
            <a:pPr lvl="0"/>
            <a:r>
              <a:rPr lang="en-US" dirty="0"/>
              <a:t>Click to edit Master text styles</a:t>
            </a:r>
          </a:p>
        </p:txBody>
      </p:sp>
      <p:sp>
        <p:nvSpPr>
          <p:cNvPr id="16" name="Text Placeholder 14"/>
          <p:cNvSpPr>
            <a:spLocks noGrp="1"/>
          </p:cNvSpPr>
          <p:nvPr>
            <p:ph type="body" sz="quarter" idx="15"/>
          </p:nvPr>
        </p:nvSpPr>
        <p:spPr>
          <a:xfrm>
            <a:off x="3714750" y="2452985"/>
            <a:ext cx="5295900" cy="461665"/>
          </a:xfrm>
        </p:spPr>
        <p:txBody>
          <a:bodyPr/>
          <a:lstStyle>
            <a:lvl1pPr>
              <a:defRPr b="0">
                <a:solidFill>
                  <a:schemeClr val="tx1"/>
                </a:solidFill>
              </a:defRPr>
            </a:lvl1pPr>
          </a:lstStyle>
          <a:p>
            <a:pPr lvl="0"/>
            <a:r>
              <a:rPr lang="en-US" dirty="0"/>
              <a:t>Click to edit Master text styles</a:t>
            </a:r>
          </a:p>
        </p:txBody>
      </p:sp>
      <p:sp>
        <p:nvSpPr>
          <p:cNvPr id="15" name="Text Placeholder 14"/>
          <p:cNvSpPr>
            <a:spLocks noGrp="1"/>
          </p:cNvSpPr>
          <p:nvPr>
            <p:ph type="body" sz="quarter" idx="14"/>
          </p:nvPr>
        </p:nvSpPr>
        <p:spPr>
          <a:xfrm>
            <a:off x="3714750" y="1976735"/>
            <a:ext cx="5295900" cy="461665"/>
          </a:xfrm>
        </p:spPr>
        <p:txBody>
          <a:bodyPr/>
          <a:lstStyle>
            <a:lvl1pPr>
              <a:defRPr b="0">
                <a:solidFill>
                  <a:schemeClr val="tx1"/>
                </a:solidFill>
              </a:defRPr>
            </a:lvl1pPr>
          </a:lstStyle>
          <a:p>
            <a:pPr lvl="0"/>
            <a:r>
              <a:rPr lang="en-US" dirty="0"/>
              <a:t>Click to edit Master text styles</a:t>
            </a:r>
          </a:p>
        </p:txBody>
      </p:sp>
      <p:sp>
        <p:nvSpPr>
          <p:cNvPr id="13" name="Text Placeholder 12"/>
          <p:cNvSpPr>
            <a:spLocks noGrp="1"/>
          </p:cNvSpPr>
          <p:nvPr>
            <p:ph type="body" sz="quarter" idx="13"/>
          </p:nvPr>
        </p:nvSpPr>
        <p:spPr>
          <a:xfrm>
            <a:off x="390525" y="1112838"/>
            <a:ext cx="8086725" cy="457200"/>
          </a:xfrm>
        </p:spPr>
        <p:txBody>
          <a:bodyPr/>
          <a:lstStyle/>
          <a:p>
            <a:pPr lvl="0"/>
            <a:r>
              <a:rPr lang="en-US" dirty="0"/>
              <a:t>Click to edit Master text styles</a:t>
            </a:r>
          </a:p>
        </p:txBody>
      </p:sp>
      <p:sp>
        <p:nvSpPr>
          <p:cNvPr id="11"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8" name="Text Placeholder 14"/>
          <p:cNvSpPr>
            <a:spLocks noGrp="1"/>
          </p:cNvSpPr>
          <p:nvPr>
            <p:ph type="body" sz="quarter" idx="17"/>
          </p:nvPr>
        </p:nvSpPr>
        <p:spPr>
          <a:xfrm>
            <a:off x="3714750" y="3395601"/>
            <a:ext cx="5295900" cy="461665"/>
          </a:xfrm>
        </p:spPr>
        <p:txBody>
          <a:bodyPr/>
          <a:lstStyle>
            <a:lvl1pPr>
              <a:defRPr b="0">
                <a:solidFill>
                  <a:schemeClr val="tx1"/>
                </a:solidFill>
              </a:defRPr>
            </a:lvl1pPr>
          </a:lstStyle>
          <a:p>
            <a:pPr lvl="0"/>
            <a:r>
              <a:rPr lang="en-US" dirty="0"/>
              <a:t>Click to edit Master text styles</a:t>
            </a:r>
          </a:p>
        </p:txBody>
      </p:sp>
      <p:sp>
        <p:nvSpPr>
          <p:cNvPr id="19" name="Title 1"/>
          <p:cNvSpPr>
            <a:spLocks noGrp="1"/>
          </p:cNvSpPr>
          <p:nvPr>
            <p:ph type="title"/>
          </p:nvPr>
        </p:nvSpPr>
        <p:spPr>
          <a:xfrm>
            <a:off x="400050" y="160338"/>
            <a:ext cx="8307388" cy="519112"/>
          </a:xfrm>
        </p:spPr>
        <p:txBody>
          <a:bodyPr/>
          <a:lstStyle/>
          <a:p>
            <a:r>
              <a:rPr lang="en-US"/>
              <a:t>Click to edit Master title style</a:t>
            </a:r>
          </a:p>
        </p:txBody>
      </p:sp>
      <p:sp>
        <p:nvSpPr>
          <p:cNvPr id="9" name="Footer Placeholder 1"/>
          <p:cNvSpPr>
            <a:spLocks noGrp="1"/>
          </p:cNvSpPr>
          <p:nvPr>
            <p:ph type="ftr" sz="quarter" idx="18"/>
          </p:nvPr>
        </p:nvSpPr>
        <p:spPr/>
        <p:txBody>
          <a:bodyPr/>
          <a:lstStyle>
            <a:lvl1pPr>
              <a:defRPr b="0"/>
            </a:lvl1pPr>
          </a:lstStyle>
          <a:p>
            <a:pPr>
              <a:defRPr/>
            </a:pPr>
            <a:endParaRPr lang="en-US" dirty="0"/>
          </a:p>
        </p:txBody>
      </p:sp>
      <p:sp>
        <p:nvSpPr>
          <p:cNvPr id="10" name="Slide Number Placeholder 2"/>
          <p:cNvSpPr>
            <a:spLocks noGrp="1"/>
          </p:cNvSpPr>
          <p:nvPr>
            <p:ph type="sldNum" sz="quarter" idx="19"/>
          </p:nvPr>
        </p:nvSpPr>
        <p:spPr/>
        <p:txBody>
          <a:bodyPr/>
          <a:lstStyle>
            <a:lvl1pPr>
              <a:defRPr b="0" smtClean="0"/>
            </a:lvl1pPr>
          </a:lstStyle>
          <a:p>
            <a:pPr>
              <a:defRPr/>
            </a:pPr>
            <a:fld id="{7AA1ACDB-AAD0-49A2-B3ED-A5B176B472B7}" type="slidenum">
              <a:rPr lang="en-US" altLang="en-US"/>
              <a:pPr>
                <a:defRPr/>
              </a:pPr>
              <a:t>‹#›</a:t>
            </a:fld>
            <a:endParaRPr lang="en-US" altLang="en-US" dirty="0"/>
          </a:p>
        </p:txBody>
      </p:sp>
    </p:spTree>
    <p:extLst>
      <p:ext uri="{BB962C8B-B14F-4D97-AF65-F5344CB8AC3E}">
        <p14:creationId xmlns:p14="http://schemas.microsoft.com/office/powerpoint/2010/main" val="3872640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VD lets watch">
    <p:spTree>
      <p:nvGrpSpPr>
        <p:cNvPr id="1" name=""/>
        <p:cNvGrpSpPr/>
        <p:nvPr/>
      </p:nvGrpSpPr>
      <p:grpSpPr>
        <a:xfrm>
          <a:off x="0" y="0"/>
          <a:ext cx="0" cy="0"/>
          <a:chOff x="0" y="0"/>
          <a:chExt cx="0" cy="0"/>
        </a:xfrm>
      </p:grpSpPr>
      <p:sp>
        <p:nvSpPr>
          <p:cNvPr id="8"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4" name="Footer Placeholder 1"/>
          <p:cNvSpPr>
            <a:spLocks noGrp="1"/>
          </p:cNvSpPr>
          <p:nvPr>
            <p:ph type="ftr" sz="quarter" idx="10"/>
          </p:nvPr>
        </p:nvSpPr>
        <p:spPr/>
        <p:txBody>
          <a:bodyPr/>
          <a:lstStyle>
            <a:lvl1pPr>
              <a:defRPr b="0"/>
            </a:lvl1pPr>
          </a:lstStyle>
          <a:p>
            <a:pPr>
              <a:defRPr/>
            </a:pPr>
            <a:endParaRPr lang="en-US" dirty="0"/>
          </a:p>
        </p:txBody>
      </p:sp>
      <p:sp>
        <p:nvSpPr>
          <p:cNvPr id="5" name="Slide Number Placeholder 2"/>
          <p:cNvSpPr>
            <a:spLocks noGrp="1"/>
          </p:cNvSpPr>
          <p:nvPr>
            <p:ph type="sldNum" sz="quarter" idx="11"/>
          </p:nvPr>
        </p:nvSpPr>
        <p:spPr/>
        <p:txBody>
          <a:bodyPr/>
          <a:lstStyle>
            <a:lvl1pPr>
              <a:defRPr b="0" smtClean="0"/>
            </a:lvl1pPr>
          </a:lstStyle>
          <a:p>
            <a:pPr>
              <a:defRPr/>
            </a:pPr>
            <a:fld id="{2ED7EA8E-D7ED-40F7-813E-AEE4489DA916}" type="slidenum">
              <a:rPr lang="en-US" altLang="en-US"/>
              <a:pPr>
                <a:defRPr/>
              </a:pPr>
              <a:t>‹#›</a:t>
            </a:fld>
            <a:endParaRPr lang="en-US" altLang="en-US" dirty="0"/>
          </a:p>
        </p:txBody>
      </p:sp>
    </p:spTree>
    <p:custDataLst>
      <p:tags r:id="rId1"/>
    </p:custDataLst>
    <p:extLst>
      <p:ext uri="{BB962C8B-B14F-4D97-AF65-F5344CB8AC3E}">
        <p14:creationId xmlns:p14="http://schemas.microsoft.com/office/powerpoint/2010/main" val="14716670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ethings to know">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90525" y="158750"/>
            <a:ext cx="8235950" cy="519112"/>
          </a:xfrm>
        </p:spPr>
        <p:txBody>
          <a:bodyPr/>
          <a:lstStyle>
            <a:lvl1pPr>
              <a:defRPr lang="en-US" smtClean="0">
                <a:latin typeface="Arial Narrow" charset="0"/>
              </a:defRPr>
            </a:lvl1pPr>
          </a:lstStyle>
          <a:p>
            <a:r>
              <a:rPr lang="en-US"/>
              <a:t>Click to edit Master title style</a:t>
            </a:r>
            <a:endParaRPr lang="en-US" dirty="0"/>
          </a:p>
        </p:txBody>
      </p:sp>
      <p:sp>
        <p:nvSpPr>
          <p:cNvPr id="7"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4" name="Footer Placeholder 1"/>
          <p:cNvSpPr>
            <a:spLocks noGrp="1"/>
          </p:cNvSpPr>
          <p:nvPr>
            <p:ph type="ftr" sz="quarter" idx="10"/>
          </p:nvPr>
        </p:nvSpPr>
        <p:spPr/>
        <p:txBody>
          <a:bodyPr/>
          <a:lstStyle>
            <a:lvl1pPr>
              <a:defRPr b="0"/>
            </a:lvl1pPr>
          </a:lstStyle>
          <a:p>
            <a:pPr>
              <a:defRPr/>
            </a:pPr>
            <a:endParaRPr lang="en-US" dirty="0"/>
          </a:p>
        </p:txBody>
      </p:sp>
      <p:sp>
        <p:nvSpPr>
          <p:cNvPr id="6" name="Slide Number Placeholder 2"/>
          <p:cNvSpPr>
            <a:spLocks noGrp="1"/>
          </p:cNvSpPr>
          <p:nvPr>
            <p:ph type="sldNum" sz="quarter" idx="11"/>
          </p:nvPr>
        </p:nvSpPr>
        <p:spPr/>
        <p:txBody>
          <a:bodyPr/>
          <a:lstStyle>
            <a:lvl1pPr>
              <a:defRPr b="0" smtClean="0"/>
            </a:lvl1pPr>
          </a:lstStyle>
          <a:p>
            <a:pPr>
              <a:defRPr/>
            </a:pPr>
            <a:fld id="{32DCC2C4-46EB-4BC6-AAE3-0C333D5F1168}" type="slidenum">
              <a:rPr lang="en-US" altLang="en-US"/>
              <a:pPr>
                <a:defRPr/>
              </a:pPr>
              <a:t>‹#›</a:t>
            </a:fld>
            <a:endParaRPr lang="en-US" altLang="en-US" dirty="0"/>
          </a:p>
        </p:txBody>
      </p:sp>
    </p:spTree>
    <p:extLst>
      <p:ext uri="{BB962C8B-B14F-4D97-AF65-F5344CB8AC3E}">
        <p14:creationId xmlns:p14="http://schemas.microsoft.com/office/powerpoint/2010/main" val="2475659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b="0"/>
            </a:lvl1pPr>
          </a:lstStyle>
          <a:p>
            <a:pPr>
              <a:defRPr/>
            </a:pPr>
            <a:endParaRPr lang="en-US" dirty="0"/>
          </a:p>
        </p:txBody>
      </p:sp>
      <p:sp>
        <p:nvSpPr>
          <p:cNvPr id="4" name="Slide Number Placeholder 2"/>
          <p:cNvSpPr>
            <a:spLocks noGrp="1"/>
          </p:cNvSpPr>
          <p:nvPr>
            <p:ph type="sldNum" sz="quarter" idx="11"/>
          </p:nvPr>
        </p:nvSpPr>
        <p:spPr/>
        <p:txBody>
          <a:bodyPr/>
          <a:lstStyle>
            <a:lvl1pPr>
              <a:defRPr b="0" smtClean="0"/>
            </a:lvl1pPr>
          </a:lstStyle>
          <a:p>
            <a:pPr>
              <a:defRPr/>
            </a:pPr>
            <a:fld id="{AA2BEAE5-12DB-4149-9EE3-286795BDFBCC}" type="slidenum">
              <a:rPr lang="en-US" altLang="en-US"/>
              <a:pPr>
                <a:defRPr/>
              </a:pPr>
              <a:t>‹#›</a:t>
            </a:fld>
            <a:endParaRPr lang="en-US" altLang="en-US" dirty="0"/>
          </a:p>
        </p:txBody>
      </p:sp>
    </p:spTree>
    <p:extLst>
      <p:ext uri="{BB962C8B-B14F-4D97-AF65-F5344CB8AC3E}">
        <p14:creationId xmlns:p14="http://schemas.microsoft.com/office/powerpoint/2010/main" val="3773484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9" name="Footer Placeholder 1"/>
          <p:cNvSpPr>
            <a:spLocks noGrp="1"/>
          </p:cNvSpPr>
          <p:nvPr>
            <p:ph type="ftr" sz="quarter" idx="23"/>
          </p:nvPr>
        </p:nvSpPr>
        <p:spPr/>
        <p:txBody>
          <a:bodyPr/>
          <a:lstStyle>
            <a:lvl1pPr>
              <a:defRPr b="0"/>
            </a:lvl1pPr>
          </a:lstStyle>
          <a:p>
            <a:pPr>
              <a:defRPr/>
            </a:pPr>
            <a:endParaRPr lang="en-US" dirty="0"/>
          </a:p>
        </p:txBody>
      </p:sp>
      <p:sp>
        <p:nvSpPr>
          <p:cNvPr id="10" name="Slide Number Placeholder 2"/>
          <p:cNvSpPr>
            <a:spLocks noGrp="1"/>
          </p:cNvSpPr>
          <p:nvPr>
            <p:ph type="sldNum" sz="quarter" idx="24"/>
          </p:nvPr>
        </p:nvSpPr>
        <p:spPr/>
        <p:txBody>
          <a:bodyPr/>
          <a:lstStyle>
            <a:lvl1pPr>
              <a:defRPr b="0" smtClean="0"/>
            </a:lvl1pPr>
          </a:lstStyle>
          <a:p>
            <a:pPr>
              <a:defRPr/>
            </a:pPr>
            <a:fld id="{D6E1DDF1-5CE7-42F6-8AEC-BCF1BF7C4244}" type="slidenum">
              <a:rPr lang="en-US" altLang="en-US"/>
              <a:pPr>
                <a:defRPr/>
              </a:pPr>
              <a:t>‹#›</a:t>
            </a:fld>
            <a:endParaRPr lang="en-US" altLang="en-US" dirty="0"/>
          </a:p>
        </p:txBody>
      </p:sp>
    </p:spTree>
    <p:extLst>
      <p:ext uri="{BB962C8B-B14F-4D97-AF65-F5344CB8AC3E}">
        <p14:creationId xmlns:p14="http://schemas.microsoft.com/office/powerpoint/2010/main" val="24232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Title Slide_ch1">
    <p:spTree>
      <p:nvGrpSpPr>
        <p:cNvPr id="1" name=""/>
        <p:cNvGrpSpPr/>
        <p:nvPr/>
      </p:nvGrpSpPr>
      <p:grpSpPr>
        <a:xfrm>
          <a:off x="0" y="0"/>
          <a:ext cx="0" cy="0"/>
          <a:chOff x="0" y="0"/>
          <a:chExt cx="0" cy="0"/>
        </a:xfrm>
      </p:grpSpPr>
      <p:pic>
        <p:nvPicPr>
          <p:cNvPr id="2"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 y="-7938"/>
            <a:ext cx="9144000"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43800" y="6019800"/>
            <a:ext cx="13858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0" y="5907088"/>
            <a:ext cx="9144000" cy="955675"/>
          </a:xfrm>
          <a:prstGeom prst="rect">
            <a:avLst/>
          </a:prstGeom>
          <a:solidFill>
            <a:srgbClr val="8BB8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eaLnBrk="1" hangingPunct="1">
              <a:defRPr/>
            </a:pPr>
            <a:endParaRPr lang="en-US" altLang="en-US" sz="3200" b="1" dirty="0">
              <a:solidFill>
                <a:srgbClr val="FFFFFF"/>
              </a:solidFill>
              <a:latin typeface="Arial" panose="020B0604020202020204" pitchFamily="34" charset="0"/>
            </a:endParaRPr>
          </a:p>
        </p:txBody>
      </p:sp>
      <p:sp>
        <p:nvSpPr>
          <p:cNvPr id="5" name="Rectangle 4"/>
          <p:cNvSpPr>
            <a:spLocks noChangeArrowheads="1"/>
          </p:cNvSpPr>
          <p:nvPr userDrawn="1"/>
        </p:nvSpPr>
        <p:spPr bwMode="auto">
          <a:xfrm>
            <a:off x="514350" y="3624263"/>
            <a:ext cx="2414588" cy="600075"/>
          </a:xfrm>
          <a:prstGeom prst="rect">
            <a:avLst/>
          </a:prstGeom>
          <a:solidFill>
            <a:srgbClr val="7F56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eaLnBrk="1" hangingPunct="1">
              <a:defRPr/>
            </a:pPr>
            <a:endParaRPr lang="en-US" altLang="en-US" sz="3200" b="1" dirty="0">
              <a:solidFill>
                <a:srgbClr val="FFFFFF"/>
              </a:solidFill>
              <a:latin typeface="Arial" panose="020B0604020202020204" pitchFamily="34" charset="0"/>
            </a:endParaRPr>
          </a:p>
        </p:txBody>
      </p:sp>
      <p:pic>
        <p:nvPicPr>
          <p:cNvPr id="6" name="Picture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53325" y="6029325"/>
            <a:ext cx="13858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622300" y="3219450"/>
            <a:ext cx="44481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809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10" name="Footer Placeholder 1"/>
          <p:cNvSpPr>
            <a:spLocks noGrp="1"/>
          </p:cNvSpPr>
          <p:nvPr>
            <p:ph type="ftr" sz="quarter" idx="23"/>
          </p:nvPr>
        </p:nvSpPr>
        <p:spPr/>
        <p:txBody>
          <a:bodyPr/>
          <a:lstStyle>
            <a:lvl1pPr>
              <a:defRPr b="0"/>
            </a:lvl1pPr>
          </a:lstStyle>
          <a:p>
            <a:pPr>
              <a:defRPr/>
            </a:pPr>
            <a:endParaRPr lang="en-US" dirty="0"/>
          </a:p>
        </p:txBody>
      </p:sp>
      <p:sp>
        <p:nvSpPr>
          <p:cNvPr id="12" name="Slide Number Placeholder 2"/>
          <p:cNvSpPr>
            <a:spLocks noGrp="1"/>
          </p:cNvSpPr>
          <p:nvPr>
            <p:ph type="sldNum" sz="quarter" idx="24"/>
          </p:nvPr>
        </p:nvSpPr>
        <p:spPr/>
        <p:txBody>
          <a:bodyPr/>
          <a:lstStyle>
            <a:lvl1pPr>
              <a:defRPr b="0" smtClean="0"/>
            </a:lvl1pPr>
          </a:lstStyle>
          <a:p>
            <a:pPr>
              <a:defRPr/>
            </a:pPr>
            <a:fld id="{269231FB-550E-4A8A-9726-4CBD840891DA}" type="slidenum">
              <a:rPr lang="en-US" altLang="en-US"/>
              <a:pPr>
                <a:defRPr/>
              </a:pPr>
              <a:t>‹#›</a:t>
            </a:fld>
            <a:endParaRPr lang="en-US" altLang="en-US" dirty="0"/>
          </a:p>
        </p:txBody>
      </p:sp>
    </p:spTree>
    <p:extLst>
      <p:ext uri="{BB962C8B-B14F-4D97-AF65-F5344CB8AC3E}">
        <p14:creationId xmlns:p14="http://schemas.microsoft.com/office/powerpoint/2010/main" val="3707387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1" name="Text Placeholder 21"/>
          <p:cNvSpPr>
            <a:spLocks noGrp="1"/>
          </p:cNvSpPr>
          <p:nvPr>
            <p:ph type="body" sz="quarter" idx="18"/>
          </p:nvPr>
        </p:nvSpPr>
        <p:spPr>
          <a:xfrm>
            <a:off x="4806502" y="2989650"/>
            <a:ext cx="2723578" cy="395287"/>
          </a:xfrm>
        </p:spPr>
        <p:txBody>
          <a:bodyPr/>
          <a:lstStyle>
            <a:lvl1pPr algn="ctr">
              <a:defRPr sz="2000" b="0">
                <a:solidFill>
                  <a:schemeClr val="tx1"/>
                </a:solidFill>
              </a:defRPr>
            </a:lvl1pPr>
          </a:lstStyle>
          <a:p>
            <a:pPr lvl="0"/>
            <a:r>
              <a:rPr lang="en-US" dirty="0"/>
              <a:t>Click to edit Master text styles</a:t>
            </a:r>
          </a:p>
        </p:txBody>
      </p:sp>
      <p:sp>
        <p:nvSpPr>
          <p:cNvPr id="32" name="Text Placeholder 21"/>
          <p:cNvSpPr>
            <a:spLocks noGrp="1"/>
          </p:cNvSpPr>
          <p:nvPr>
            <p:ph type="body" sz="quarter" idx="17"/>
          </p:nvPr>
        </p:nvSpPr>
        <p:spPr>
          <a:xfrm>
            <a:off x="1686856" y="2989650"/>
            <a:ext cx="2723578" cy="395287"/>
          </a:xfrm>
        </p:spPr>
        <p:txBody>
          <a:bodyPr/>
          <a:lstStyle>
            <a:lvl1pPr algn="ctr">
              <a:defRPr sz="2000" b="0">
                <a:solidFill>
                  <a:schemeClr val="tx1"/>
                </a:solidFill>
              </a:defRPr>
            </a:lvl1pPr>
          </a:lstStyle>
          <a:p>
            <a:pPr lvl="0"/>
            <a:r>
              <a:rPr lang="en-US" dirty="0"/>
              <a:t>Click to edit Master text styles</a:t>
            </a:r>
          </a:p>
        </p:txBody>
      </p:sp>
      <p:sp>
        <p:nvSpPr>
          <p:cNvPr id="33" name="Picture Placeholder 15"/>
          <p:cNvSpPr>
            <a:spLocks noGrp="1"/>
          </p:cNvSpPr>
          <p:nvPr>
            <p:ph type="pic" sz="quarter" idx="13"/>
          </p:nvPr>
        </p:nvSpPr>
        <p:spPr>
          <a:xfrm>
            <a:off x="5068571" y="1270385"/>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4" name="Picture Placeholder 15"/>
          <p:cNvSpPr>
            <a:spLocks noGrp="1"/>
          </p:cNvSpPr>
          <p:nvPr>
            <p:ph type="pic" sz="quarter" idx="12"/>
          </p:nvPr>
        </p:nvSpPr>
        <p:spPr>
          <a:xfrm>
            <a:off x="1916377" y="1270385"/>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5" name="Text Placeholder 21"/>
          <p:cNvSpPr>
            <a:spLocks noGrp="1"/>
          </p:cNvSpPr>
          <p:nvPr>
            <p:ph type="body" sz="quarter" idx="19"/>
          </p:nvPr>
        </p:nvSpPr>
        <p:spPr>
          <a:xfrm>
            <a:off x="4806502" y="5322508"/>
            <a:ext cx="2723578" cy="395287"/>
          </a:xfrm>
        </p:spPr>
        <p:txBody>
          <a:bodyPr/>
          <a:lstStyle>
            <a:lvl1pPr algn="ctr">
              <a:defRPr sz="2000" b="0">
                <a:solidFill>
                  <a:schemeClr val="tx1"/>
                </a:solidFill>
              </a:defRPr>
            </a:lvl1pPr>
          </a:lstStyle>
          <a:p>
            <a:pPr lvl="0"/>
            <a:r>
              <a:rPr lang="en-US" dirty="0"/>
              <a:t>Click to edit Master text styles</a:t>
            </a:r>
          </a:p>
        </p:txBody>
      </p:sp>
      <p:sp>
        <p:nvSpPr>
          <p:cNvPr id="36" name="Text Placeholder 21"/>
          <p:cNvSpPr>
            <a:spLocks noGrp="1"/>
          </p:cNvSpPr>
          <p:nvPr>
            <p:ph type="body" sz="quarter" idx="20"/>
          </p:nvPr>
        </p:nvSpPr>
        <p:spPr>
          <a:xfrm>
            <a:off x="1686856" y="5322508"/>
            <a:ext cx="2723578" cy="395287"/>
          </a:xfrm>
        </p:spPr>
        <p:txBody>
          <a:bodyPr/>
          <a:lstStyle>
            <a:lvl1pPr algn="ctr">
              <a:defRPr sz="2000" b="0">
                <a:solidFill>
                  <a:schemeClr val="tx1"/>
                </a:solidFill>
              </a:defRPr>
            </a:lvl1pPr>
          </a:lstStyle>
          <a:p>
            <a:pPr lvl="0"/>
            <a:r>
              <a:rPr lang="en-US" dirty="0"/>
              <a:t>Click to edit Master text styles</a:t>
            </a:r>
          </a:p>
        </p:txBody>
      </p:sp>
      <p:sp>
        <p:nvSpPr>
          <p:cNvPr id="39" name="Picture Placeholder 15"/>
          <p:cNvSpPr>
            <a:spLocks noGrp="1"/>
          </p:cNvSpPr>
          <p:nvPr>
            <p:ph type="pic" sz="quarter" idx="22"/>
          </p:nvPr>
        </p:nvSpPr>
        <p:spPr>
          <a:xfrm>
            <a:off x="1916377" y="3603487"/>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40" name="Picture Placeholder 15"/>
          <p:cNvSpPr>
            <a:spLocks noGrp="1"/>
          </p:cNvSpPr>
          <p:nvPr>
            <p:ph type="pic" sz="quarter" idx="23"/>
          </p:nvPr>
        </p:nvSpPr>
        <p:spPr>
          <a:xfrm>
            <a:off x="5068571" y="3603487"/>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1" name="Footer Placeholder 1"/>
          <p:cNvSpPr>
            <a:spLocks noGrp="1"/>
          </p:cNvSpPr>
          <p:nvPr>
            <p:ph type="ftr" sz="quarter" idx="24"/>
          </p:nvPr>
        </p:nvSpPr>
        <p:spPr/>
        <p:txBody>
          <a:bodyPr/>
          <a:lstStyle>
            <a:lvl1pPr>
              <a:defRPr b="0"/>
            </a:lvl1pPr>
          </a:lstStyle>
          <a:p>
            <a:pPr>
              <a:defRPr/>
            </a:pPr>
            <a:endParaRPr lang="en-US" dirty="0"/>
          </a:p>
        </p:txBody>
      </p:sp>
      <p:sp>
        <p:nvSpPr>
          <p:cNvPr id="12" name="Slide Number Placeholder 2"/>
          <p:cNvSpPr>
            <a:spLocks noGrp="1"/>
          </p:cNvSpPr>
          <p:nvPr>
            <p:ph type="sldNum" sz="quarter" idx="25"/>
          </p:nvPr>
        </p:nvSpPr>
        <p:spPr/>
        <p:txBody>
          <a:bodyPr/>
          <a:lstStyle>
            <a:lvl1pPr>
              <a:defRPr b="0" smtClean="0"/>
            </a:lvl1pPr>
          </a:lstStyle>
          <a:p>
            <a:pPr>
              <a:defRPr/>
            </a:pPr>
            <a:fld id="{82B5DF4C-5F07-4551-8CB4-AF320904D37C}" type="slidenum">
              <a:rPr lang="en-US" altLang="en-US"/>
              <a:pPr>
                <a:defRPr/>
              </a:pPr>
              <a:t>‹#›</a:t>
            </a:fld>
            <a:endParaRPr lang="en-US" altLang="en-US" dirty="0"/>
          </a:p>
        </p:txBody>
      </p:sp>
    </p:spTree>
    <p:extLst>
      <p:ext uri="{BB962C8B-B14F-4D97-AF65-F5344CB8AC3E}">
        <p14:creationId xmlns:p14="http://schemas.microsoft.com/office/powerpoint/2010/main" val="679395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31" name="Text Placeholder 21"/>
          <p:cNvSpPr>
            <a:spLocks noGrp="1"/>
          </p:cNvSpPr>
          <p:nvPr>
            <p:ph type="body" sz="quarter" idx="18"/>
          </p:nvPr>
        </p:nvSpPr>
        <p:spPr>
          <a:xfrm>
            <a:off x="4806502" y="3480714"/>
            <a:ext cx="2723578" cy="395287"/>
          </a:xfrm>
        </p:spPr>
        <p:txBody>
          <a:bodyPr/>
          <a:lstStyle>
            <a:lvl1pPr algn="ctr">
              <a:defRPr sz="2000" b="0">
                <a:solidFill>
                  <a:schemeClr val="tx1"/>
                </a:solidFill>
              </a:defRPr>
            </a:lvl1pPr>
          </a:lstStyle>
          <a:p>
            <a:pPr lvl="0"/>
            <a:r>
              <a:rPr lang="en-US" dirty="0"/>
              <a:t>Click to edit Master text styles</a:t>
            </a:r>
          </a:p>
        </p:txBody>
      </p:sp>
      <p:sp>
        <p:nvSpPr>
          <p:cNvPr id="32" name="Text Placeholder 21"/>
          <p:cNvSpPr>
            <a:spLocks noGrp="1"/>
          </p:cNvSpPr>
          <p:nvPr>
            <p:ph type="body" sz="quarter" idx="17"/>
          </p:nvPr>
        </p:nvSpPr>
        <p:spPr>
          <a:xfrm>
            <a:off x="1686856" y="3480714"/>
            <a:ext cx="2723578" cy="395287"/>
          </a:xfrm>
        </p:spPr>
        <p:txBody>
          <a:bodyPr/>
          <a:lstStyle>
            <a:lvl1pPr algn="ctr">
              <a:defRPr sz="2000" b="0">
                <a:solidFill>
                  <a:schemeClr val="tx1"/>
                </a:solidFill>
              </a:defRPr>
            </a:lvl1pPr>
          </a:lstStyle>
          <a:p>
            <a:pPr lvl="0"/>
            <a:r>
              <a:rPr lang="en-US" dirty="0"/>
              <a:t>Click to edit Master text styles</a:t>
            </a:r>
          </a:p>
        </p:txBody>
      </p:sp>
      <p:sp>
        <p:nvSpPr>
          <p:cNvPr id="33" name="Picture Placeholder 15"/>
          <p:cNvSpPr>
            <a:spLocks noGrp="1"/>
          </p:cNvSpPr>
          <p:nvPr>
            <p:ph type="pic" sz="quarter" idx="13"/>
          </p:nvPr>
        </p:nvSpPr>
        <p:spPr>
          <a:xfrm>
            <a:off x="5068571" y="1761449"/>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4" name="Picture Placeholder 15"/>
          <p:cNvSpPr>
            <a:spLocks noGrp="1"/>
          </p:cNvSpPr>
          <p:nvPr>
            <p:ph type="pic" sz="quarter" idx="12"/>
          </p:nvPr>
        </p:nvSpPr>
        <p:spPr>
          <a:xfrm>
            <a:off x="1916377" y="1761449"/>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5" name="Text Placeholder 21"/>
          <p:cNvSpPr>
            <a:spLocks noGrp="1"/>
          </p:cNvSpPr>
          <p:nvPr>
            <p:ph type="body" sz="quarter" idx="19"/>
          </p:nvPr>
        </p:nvSpPr>
        <p:spPr>
          <a:xfrm>
            <a:off x="4806502" y="5813572"/>
            <a:ext cx="2723578" cy="395287"/>
          </a:xfrm>
        </p:spPr>
        <p:txBody>
          <a:bodyPr/>
          <a:lstStyle>
            <a:lvl1pPr algn="ctr">
              <a:defRPr sz="2000" b="0">
                <a:solidFill>
                  <a:schemeClr val="tx1"/>
                </a:solidFill>
              </a:defRPr>
            </a:lvl1pPr>
          </a:lstStyle>
          <a:p>
            <a:pPr lvl="0"/>
            <a:r>
              <a:rPr lang="en-US" dirty="0"/>
              <a:t>Click to edit Master text styles</a:t>
            </a:r>
          </a:p>
        </p:txBody>
      </p:sp>
      <p:sp>
        <p:nvSpPr>
          <p:cNvPr id="36" name="Text Placeholder 21"/>
          <p:cNvSpPr>
            <a:spLocks noGrp="1"/>
          </p:cNvSpPr>
          <p:nvPr>
            <p:ph type="body" sz="quarter" idx="20"/>
          </p:nvPr>
        </p:nvSpPr>
        <p:spPr>
          <a:xfrm>
            <a:off x="1686856" y="5813572"/>
            <a:ext cx="2723578" cy="395287"/>
          </a:xfrm>
        </p:spPr>
        <p:txBody>
          <a:bodyPr/>
          <a:lstStyle>
            <a:lvl1pPr algn="ctr">
              <a:defRPr sz="2000" b="0">
                <a:solidFill>
                  <a:schemeClr val="tx1"/>
                </a:solidFill>
              </a:defRPr>
            </a:lvl1pPr>
          </a:lstStyle>
          <a:p>
            <a:pPr lvl="0"/>
            <a:r>
              <a:rPr lang="en-US" dirty="0"/>
              <a:t>Click to edit Master text styles</a:t>
            </a:r>
          </a:p>
        </p:txBody>
      </p:sp>
      <p:sp>
        <p:nvSpPr>
          <p:cNvPr id="39" name="Picture Placeholder 15"/>
          <p:cNvSpPr>
            <a:spLocks noGrp="1"/>
          </p:cNvSpPr>
          <p:nvPr>
            <p:ph type="pic" sz="quarter" idx="22"/>
          </p:nvPr>
        </p:nvSpPr>
        <p:spPr>
          <a:xfrm>
            <a:off x="1916377" y="4094551"/>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40" name="Picture Placeholder 15"/>
          <p:cNvSpPr>
            <a:spLocks noGrp="1"/>
          </p:cNvSpPr>
          <p:nvPr>
            <p:ph type="pic" sz="quarter" idx="23"/>
          </p:nvPr>
        </p:nvSpPr>
        <p:spPr>
          <a:xfrm>
            <a:off x="5068571" y="4094551"/>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2" name="Footer Placeholder 1"/>
          <p:cNvSpPr>
            <a:spLocks noGrp="1"/>
          </p:cNvSpPr>
          <p:nvPr>
            <p:ph type="ftr" sz="quarter" idx="24"/>
          </p:nvPr>
        </p:nvSpPr>
        <p:spPr/>
        <p:txBody>
          <a:bodyPr/>
          <a:lstStyle>
            <a:lvl1pPr>
              <a:defRPr b="0"/>
            </a:lvl1pPr>
          </a:lstStyle>
          <a:p>
            <a:pPr>
              <a:defRPr/>
            </a:pPr>
            <a:endParaRPr lang="en-US" dirty="0"/>
          </a:p>
        </p:txBody>
      </p:sp>
      <p:sp>
        <p:nvSpPr>
          <p:cNvPr id="13" name="Slide Number Placeholder 2"/>
          <p:cNvSpPr>
            <a:spLocks noGrp="1"/>
          </p:cNvSpPr>
          <p:nvPr>
            <p:ph type="sldNum" sz="quarter" idx="25"/>
          </p:nvPr>
        </p:nvSpPr>
        <p:spPr/>
        <p:txBody>
          <a:bodyPr/>
          <a:lstStyle>
            <a:lvl1pPr>
              <a:defRPr b="0" smtClean="0"/>
            </a:lvl1pPr>
          </a:lstStyle>
          <a:p>
            <a:pPr>
              <a:defRPr/>
            </a:pPr>
            <a:fld id="{FCDB09F3-8232-4B50-BBEC-D113E31C416F}" type="slidenum">
              <a:rPr lang="en-US" altLang="en-US"/>
              <a:pPr>
                <a:defRPr/>
              </a:pPr>
              <a:t>‹#›</a:t>
            </a:fld>
            <a:endParaRPr lang="en-US" altLang="en-US" dirty="0"/>
          </a:p>
        </p:txBody>
      </p:sp>
    </p:spTree>
    <p:extLst>
      <p:ext uri="{BB962C8B-B14F-4D97-AF65-F5344CB8AC3E}">
        <p14:creationId xmlns:p14="http://schemas.microsoft.com/office/powerpoint/2010/main" val="1770049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content_4 image_only">
    <p:spTree>
      <p:nvGrpSpPr>
        <p:cNvPr id="1" name=""/>
        <p:cNvGrpSpPr/>
        <p:nvPr/>
      </p:nvGrpSpPr>
      <p:grpSpPr>
        <a:xfrm>
          <a:off x="0" y="0"/>
          <a:ext cx="0" cy="0"/>
          <a:chOff x="0" y="0"/>
          <a:chExt cx="0" cy="0"/>
        </a:xfrm>
      </p:grpSpPr>
      <p:sp>
        <p:nvSpPr>
          <p:cNvPr id="20" name="Picture Placeholder 15"/>
          <p:cNvSpPr>
            <a:spLocks noGrp="1"/>
          </p:cNvSpPr>
          <p:nvPr>
            <p:ph type="pic" sz="quarter" idx="26"/>
          </p:nvPr>
        </p:nvSpPr>
        <p:spPr>
          <a:xfrm>
            <a:off x="4742761"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6" name="Picture Placeholder 15"/>
          <p:cNvSpPr>
            <a:spLocks noGrp="1"/>
          </p:cNvSpPr>
          <p:nvPr>
            <p:ph type="pic" sz="quarter" idx="12"/>
          </p:nvPr>
        </p:nvSpPr>
        <p:spPr>
          <a:xfrm>
            <a:off x="1880289"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8" name="Footer Placeholder 1"/>
          <p:cNvSpPr>
            <a:spLocks noGrp="1"/>
          </p:cNvSpPr>
          <p:nvPr>
            <p:ph type="ftr" sz="quarter" idx="31"/>
          </p:nvPr>
        </p:nvSpPr>
        <p:spPr/>
        <p:txBody>
          <a:bodyPr/>
          <a:lstStyle>
            <a:lvl1pPr>
              <a:defRPr b="0"/>
            </a:lvl1pPr>
          </a:lstStyle>
          <a:p>
            <a:pPr>
              <a:defRPr/>
            </a:pPr>
            <a:endParaRPr lang="en-US" dirty="0"/>
          </a:p>
        </p:txBody>
      </p:sp>
      <p:sp>
        <p:nvSpPr>
          <p:cNvPr id="9" name="Slide Number Placeholder 2"/>
          <p:cNvSpPr>
            <a:spLocks noGrp="1"/>
          </p:cNvSpPr>
          <p:nvPr>
            <p:ph type="sldNum" sz="quarter" idx="32"/>
          </p:nvPr>
        </p:nvSpPr>
        <p:spPr/>
        <p:txBody>
          <a:bodyPr/>
          <a:lstStyle>
            <a:lvl1pPr>
              <a:defRPr b="0" smtClean="0"/>
            </a:lvl1pPr>
          </a:lstStyle>
          <a:p>
            <a:pPr>
              <a:defRPr/>
            </a:pPr>
            <a:fld id="{AFA2472D-A603-42F9-B4BE-B9C6BD96A9FD}" type="slidenum">
              <a:rPr lang="en-US" altLang="en-US"/>
              <a:pPr>
                <a:defRPr/>
              </a:pPr>
              <a:t>‹#›</a:t>
            </a:fld>
            <a:endParaRPr lang="en-US" altLang="en-US" dirty="0"/>
          </a:p>
        </p:txBody>
      </p:sp>
    </p:spTree>
    <p:extLst>
      <p:ext uri="{BB962C8B-B14F-4D97-AF65-F5344CB8AC3E}">
        <p14:creationId xmlns:p14="http://schemas.microsoft.com/office/powerpoint/2010/main" val="3187533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404024"/>
            <a:ext cx="2723578" cy="395287"/>
          </a:xfrm>
        </p:spPr>
        <p:txBody>
          <a:bodyPr/>
          <a:lstStyle>
            <a:lvl1pPr algn="ctr">
              <a:defRPr sz="2000" b="0">
                <a:solidFill>
                  <a:schemeClr val="tx1"/>
                </a:solidFill>
              </a:defRPr>
            </a:lvl1pPr>
          </a:lstStyle>
          <a:p>
            <a:pPr lvl="0"/>
            <a:r>
              <a:rPr lang="en-US" dirty="0"/>
              <a:t>Click to edit Master text styles</a:t>
            </a:r>
          </a:p>
        </p:txBody>
      </p:sp>
      <p:sp>
        <p:nvSpPr>
          <p:cNvPr id="33" name="Text Placeholder 21"/>
          <p:cNvSpPr>
            <a:spLocks noGrp="1"/>
          </p:cNvSpPr>
          <p:nvPr>
            <p:ph type="body" sz="quarter" idx="20"/>
          </p:nvPr>
        </p:nvSpPr>
        <p:spPr>
          <a:xfrm>
            <a:off x="1815099" y="5404024"/>
            <a:ext cx="2723578" cy="395287"/>
          </a:xfrm>
        </p:spPr>
        <p:txBody>
          <a:bodyPr/>
          <a:lstStyle>
            <a:lvl1pPr algn="ctr">
              <a:defRPr sz="2000" b="0">
                <a:solidFill>
                  <a:schemeClr val="tx1"/>
                </a:solidFill>
              </a:defRPr>
            </a:lvl1pPr>
          </a:lstStyle>
          <a:p>
            <a:pPr lvl="0"/>
            <a:r>
              <a:rPr lang="en-US" dirty="0"/>
              <a:t>Click to edit Master text styles</a:t>
            </a:r>
          </a:p>
        </p:txBody>
      </p:sp>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a:t>Click to edit Master text styles</a:t>
            </a:r>
          </a:p>
        </p:txBody>
      </p:sp>
      <p:sp>
        <p:nvSpPr>
          <p:cNvPr id="20" name="Picture Placeholder 15"/>
          <p:cNvSpPr>
            <a:spLocks noGrp="1"/>
          </p:cNvSpPr>
          <p:nvPr>
            <p:ph type="pic" sz="quarter" idx="16"/>
          </p:nvPr>
        </p:nvSpPr>
        <p:spPr>
          <a:xfrm>
            <a:off x="5126493" y="3775522"/>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9" name="Picture Placeholder 15"/>
          <p:cNvSpPr>
            <a:spLocks noGrp="1"/>
          </p:cNvSpPr>
          <p:nvPr>
            <p:ph type="pic" sz="quarter" idx="15"/>
          </p:nvPr>
        </p:nvSpPr>
        <p:spPr>
          <a:xfrm>
            <a:off x="2129932" y="378352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13" name="Footer Placeholder 1"/>
          <p:cNvSpPr>
            <a:spLocks noGrp="1"/>
          </p:cNvSpPr>
          <p:nvPr>
            <p:ph type="ftr" sz="quarter" idx="22"/>
          </p:nvPr>
        </p:nvSpPr>
        <p:spPr/>
        <p:txBody>
          <a:bodyPr/>
          <a:lstStyle>
            <a:lvl1pPr>
              <a:defRPr b="0"/>
            </a:lvl1pPr>
          </a:lstStyle>
          <a:p>
            <a:pPr>
              <a:defRPr/>
            </a:pPr>
            <a:endParaRPr lang="en-US" dirty="0"/>
          </a:p>
        </p:txBody>
      </p:sp>
      <p:sp>
        <p:nvSpPr>
          <p:cNvPr id="14" name="Slide Number Placeholder 2"/>
          <p:cNvSpPr>
            <a:spLocks noGrp="1"/>
          </p:cNvSpPr>
          <p:nvPr>
            <p:ph type="sldNum" sz="quarter" idx="23"/>
          </p:nvPr>
        </p:nvSpPr>
        <p:spPr/>
        <p:txBody>
          <a:bodyPr/>
          <a:lstStyle>
            <a:lvl1pPr>
              <a:defRPr b="0" smtClean="0"/>
            </a:lvl1pPr>
          </a:lstStyle>
          <a:p>
            <a:pPr>
              <a:defRPr/>
            </a:pPr>
            <a:fld id="{ECBAC199-3EEF-48E6-8AB8-6D79268D2EC2}" type="slidenum">
              <a:rPr lang="en-US" altLang="en-US"/>
              <a:pPr>
                <a:defRPr/>
              </a:pPr>
              <a:t>‹#›</a:t>
            </a:fld>
            <a:endParaRPr lang="en-US" altLang="en-US" dirty="0"/>
          </a:p>
        </p:txBody>
      </p:sp>
    </p:spTree>
    <p:extLst>
      <p:ext uri="{BB962C8B-B14F-4D97-AF65-F5344CB8AC3E}">
        <p14:creationId xmlns:p14="http://schemas.microsoft.com/office/powerpoint/2010/main" val="2431013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content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945895"/>
            <a:ext cx="2723578" cy="395287"/>
          </a:xfrm>
        </p:spPr>
        <p:txBody>
          <a:bodyPr/>
          <a:lstStyle>
            <a:lvl1pPr algn="ctr">
              <a:defRPr sz="2000" b="0">
                <a:solidFill>
                  <a:schemeClr val="tx1"/>
                </a:solidFill>
              </a:defRPr>
            </a:lvl1pPr>
          </a:lstStyle>
          <a:p>
            <a:pPr lvl="0"/>
            <a:r>
              <a:rPr lang="en-US" dirty="0"/>
              <a:t>Click to edit Master text styles</a:t>
            </a:r>
          </a:p>
        </p:txBody>
      </p:sp>
      <p:sp>
        <p:nvSpPr>
          <p:cNvPr id="33" name="Text Placeholder 21"/>
          <p:cNvSpPr>
            <a:spLocks noGrp="1"/>
          </p:cNvSpPr>
          <p:nvPr>
            <p:ph type="body" sz="quarter" idx="20"/>
          </p:nvPr>
        </p:nvSpPr>
        <p:spPr>
          <a:xfrm>
            <a:off x="1815099" y="5945895"/>
            <a:ext cx="2723578" cy="395287"/>
          </a:xfrm>
        </p:spPr>
        <p:txBody>
          <a:bodyPr/>
          <a:lstStyle>
            <a:lvl1pPr algn="ctr">
              <a:defRPr sz="2000" b="0">
                <a:solidFill>
                  <a:schemeClr val="tx1"/>
                </a:solidFill>
              </a:defRPr>
            </a:lvl1pPr>
          </a:lstStyle>
          <a:p>
            <a:pPr lvl="0"/>
            <a:r>
              <a:rPr lang="en-US" dirty="0"/>
              <a:t>Click to edit Master text styles</a:t>
            </a:r>
          </a:p>
        </p:txBody>
      </p:sp>
      <p:sp>
        <p:nvSpPr>
          <p:cNvPr id="32" name="Text Placeholder 21"/>
          <p:cNvSpPr>
            <a:spLocks noGrp="1"/>
          </p:cNvSpPr>
          <p:nvPr>
            <p:ph type="body" sz="quarter" idx="19"/>
          </p:nvPr>
        </p:nvSpPr>
        <p:spPr>
          <a:xfrm>
            <a:off x="6339636" y="3370652"/>
            <a:ext cx="2723578" cy="395287"/>
          </a:xfrm>
        </p:spPr>
        <p:txBody>
          <a:bodyPr/>
          <a:lstStyle>
            <a:lvl1pPr algn="ctr">
              <a:defRPr sz="2000" b="0">
                <a:solidFill>
                  <a:schemeClr val="tx1"/>
                </a:solidFill>
              </a:defRPr>
            </a:lvl1pPr>
          </a:lstStyle>
          <a:p>
            <a:pPr lvl="0"/>
            <a:r>
              <a:rPr lang="en-US" dirty="0"/>
              <a:t>Click to edit Master text styles</a:t>
            </a:r>
          </a:p>
        </p:txBody>
      </p:sp>
      <p:sp>
        <p:nvSpPr>
          <p:cNvPr id="31" name="Text Placeholder 21"/>
          <p:cNvSpPr>
            <a:spLocks noGrp="1"/>
          </p:cNvSpPr>
          <p:nvPr>
            <p:ph type="body" sz="quarter" idx="18"/>
          </p:nvPr>
        </p:nvSpPr>
        <p:spPr>
          <a:xfrm>
            <a:off x="3564805" y="3370652"/>
            <a:ext cx="2723578" cy="395287"/>
          </a:xfrm>
        </p:spPr>
        <p:txBody>
          <a:bodyPr/>
          <a:lstStyle>
            <a:lvl1pPr algn="ctr">
              <a:defRPr sz="2000" b="0">
                <a:solidFill>
                  <a:schemeClr val="tx1"/>
                </a:solidFill>
              </a:defRPr>
            </a:lvl1pPr>
          </a:lstStyle>
          <a:p>
            <a:pPr lvl="0"/>
            <a:r>
              <a:rPr lang="en-US" dirty="0"/>
              <a:t>Click to edit Master text styles</a:t>
            </a:r>
          </a:p>
        </p:txBody>
      </p:sp>
      <p:sp>
        <p:nvSpPr>
          <p:cNvPr id="22" name="Text Placeholder 21"/>
          <p:cNvSpPr>
            <a:spLocks noGrp="1"/>
          </p:cNvSpPr>
          <p:nvPr>
            <p:ph type="body" sz="quarter" idx="17"/>
          </p:nvPr>
        </p:nvSpPr>
        <p:spPr>
          <a:xfrm>
            <a:off x="800767" y="3370652"/>
            <a:ext cx="2723578" cy="395287"/>
          </a:xfrm>
        </p:spPr>
        <p:txBody>
          <a:bodyPr/>
          <a:lstStyle>
            <a:lvl1pPr algn="ctr">
              <a:defRPr sz="2000" b="0">
                <a:solidFill>
                  <a:schemeClr val="tx1"/>
                </a:solidFill>
              </a:defRPr>
            </a:lvl1pPr>
          </a:lstStyle>
          <a:p>
            <a:pPr lvl="0"/>
            <a:r>
              <a:rPr lang="en-US" dirty="0"/>
              <a:t>Click to edit Master text styles</a:t>
            </a:r>
          </a:p>
        </p:txBody>
      </p:sp>
      <p:sp>
        <p:nvSpPr>
          <p:cNvPr id="20" name="Picture Placeholder 15"/>
          <p:cNvSpPr>
            <a:spLocks noGrp="1"/>
          </p:cNvSpPr>
          <p:nvPr>
            <p:ph type="pic" sz="quarter" idx="16"/>
          </p:nvPr>
        </p:nvSpPr>
        <p:spPr>
          <a:xfrm>
            <a:off x="5126493" y="431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9" name="Picture Placeholder 15"/>
          <p:cNvSpPr>
            <a:spLocks noGrp="1"/>
          </p:cNvSpPr>
          <p:nvPr>
            <p:ph type="pic" sz="quarter" idx="15"/>
          </p:nvPr>
        </p:nvSpPr>
        <p:spPr>
          <a:xfrm>
            <a:off x="2129932" y="432539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8" name="Picture Placeholder 15"/>
          <p:cNvSpPr>
            <a:spLocks noGrp="1"/>
          </p:cNvSpPr>
          <p:nvPr>
            <p:ph type="pic" sz="quarter" idx="14"/>
          </p:nvPr>
        </p:nvSpPr>
        <p:spPr>
          <a:xfrm>
            <a:off x="6540597"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7" name="Picture Placeholder 15"/>
          <p:cNvSpPr>
            <a:spLocks noGrp="1"/>
          </p:cNvSpPr>
          <p:nvPr>
            <p:ph type="pic" sz="quarter" idx="13"/>
          </p:nvPr>
        </p:nvSpPr>
        <p:spPr>
          <a:xfrm>
            <a:off x="3826874"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6" name="Picture Placeholder 15"/>
          <p:cNvSpPr>
            <a:spLocks noGrp="1"/>
          </p:cNvSpPr>
          <p:nvPr>
            <p:ph type="pic" sz="quarter" idx="12"/>
          </p:nvPr>
        </p:nvSpPr>
        <p:spPr>
          <a:xfrm>
            <a:off x="1030288" y="179399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14" name="Footer Placeholder 1"/>
          <p:cNvSpPr>
            <a:spLocks noGrp="1"/>
          </p:cNvSpPr>
          <p:nvPr>
            <p:ph type="ftr" sz="quarter" idx="22"/>
          </p:nvPr>
        </p:nvSpPr>
        <p:spPr/>
        <p:txBody>
          <a:bodyPr/>
          <a:lstStyle>
            <a:lvl1pPr>
              <a:defRPr b="0"/>
            </a:lvl1pPr>
          </a:lstStyle>
          <a:p>
            <a:pPr>
              <a:defRPr/>
            </a:pPr>
            <a:endParaRPr lang="en-US" dirty="0"/>
          </a:p>
        </p:txBody>
      </p:sp>
      <p:sp>
        <p:nvSpPr>
          <p:cNvPr id="21" name="Slide Number Placeholder 2"/>
          <p:cNvSpPr>
            <a:spLocks noGrp="1"/>
          </p:cNvSpPr>
          <p:nvPr>
            <p:ph type="sldNum" sz="quarter" idx="23"/>
          </p:nvPr>
        </p:nvSpPr>
        <p:spPr/>
        <p:txBody>
          <a:bodyPr/>
          <a:lstStyle>
            <a:lvl1pPr>
              <a:defRPr b="0" smtClean="0"/>
            </a:lvl1pPr>
          </a:lstStyle>
          <a:p>
            <a:pPr>
              <a:defRPr/>
            </a:pPr>
            <a:fld id="{EC37A2A5-51DC-4462-94EF-91B3591DEBD4}" type="slidenum">
              <a:rPr lang="en-US" altLang="en-US"/>
              <a:pPr>
                <a:defRPr/>
              </a:pPr>
              <a:t>‹#›</a:t>
            </a:fld>
            <a:endParaRPr lang="en-US" altLang="en-US" dirty="0"/>
          </a:p>
        </p:txBody>
      </p:sp>
    </p:spTree>
    <p:extLst>
      <p:ext uri="{BB962C8B-B14F-4D97-AF65-F5344CB8AC3E}">
        <p14:creationId xmlns:p14="http://schemas.microsoft.com/office/powerpoint/2010/main" val="1823250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content_4 across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499859"/>
            <a:ext cx="2093913" cy="843539"/>
          </a:xfrm>
        </p:spPr>
        <p:txBody>
          <a:bodyPr/>
          <a:lstStyle>
            <a:lvl1pPr algn="ctr">
              <a:defRPr sz="2000" b="0">
                <a:solidFill>
                  <a:schemeClr val="tx1"/>
                </a:solidFill>
              </a:defRPr>
            </a:lvl1pPr>
          </a:lstStyle>
          <a:p>
            <a:pPr lvl="0"/>
            <a:r>
              <a:rPr lang="en-US" dirty="0"/>
              <a:t>Click to edit Master text styles</a:t>
            </a:r>
          </a:p>
        </p:txBody>
      </p:sp>
      <p:sp>
        <p:nvSpPr>
          <p:cNvPr id="16" name="Picture Placeholder 15"/>
          <p:cNvSpPr>
            <a:spLocks noGrp="1"/>
          </p:cNvSpPr>
          <p:nvPr>
            <p:ph type="pic" sz="quarter" idx="12"/>
          </p:nvPr>
        </p:nvSpPr>
        <p:spPr>
          <a:xfrm>
            <a:off x="195401"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21" name="Text Placeholder 21"/>
          <p:cNvSpPr>
            <a:spLocks noGrp="1"/>
          </p:cNvSpPr>
          <p:nvPr>
            <p:ph type="body" sz="quarter" idx="18"/>
          </p:nvPr>
        </p:nvSpPr>
        <p:spPr>
          <a:xfrm>
            <a:off x="2421768" y="3499859"/>
            <a:ext cx="2093913" cy="843539"/>
          </a:xfrm>
        </p:spPr>
        <p:txBody>
          <a:bodyPr/>
          <a:lstStyle>
            <a:lvl1pPr algn="ctr">
              <a:defRPr sz="2000" b="0">
                <a:solidFill>
                  <a:schemeClr val="tx1"/>
                </a:solidFill>
              </a:defRPr>
            </a:lvl1pPr>
          </a:lstStyle>
          <a:p>
            <a:pPr lvl="0"/>
            <a:r>
              <a:rPr lang="en-US" dirty="0"/>
              <a:t>Click to edit Master text styles</a:t>
            </a:r>
          </a:p>
        </p:txBody>
      </p:sp>
      <p:sp>
        <p:nvSpPr>
          <p:cNvPr id="23" name="Picture Placeholder 15"/>
          <p:cNvSpPr>
            <a:spLocks noGrp="1"/>
          </p:cNvSpPr>
          <p:nvPr>
            <p:ph type="pic" sz="quarter" idx="19"/>
          </p:nvPr>
        </p:nvSpPr>
        <p:spPr>
          <a:xfrm>
            <a:off x="242176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4" name="Text Placeholder 21"/>
          <p:cNvSpPr>
            <a:spLocks noGrp="1"/>
          </p:cNvSpPr>
          <p:nvPr>
            <p:ph type="body" sz="quarter" idx="20"/>
          </p:nvPr>
        </p:nvSpPr>
        <p:spPr>
          <a:xfrm>
            <a:off x="4628258" y="3499859"/>
            <a:ext cx="2093913" cy="843539"/>
          </a:xfrm>
        </p:spPr>
        <p:txBody>
          <a:bodyPr/>
          <a:lstStyle>
            <a:lvl1pPr algn="ctr">
              <a:defRPr sz="2000" b="0">
                <a:solidFill>
                  <a:schemeClr val="tx1"/>
                </a:solidFill>
              </a:defRPr>
            </a:lvl1pPr>
          </a:lstStyle>
          <a:p>
            <a:pPr lvl="0"/>
            <a:r>
              <a:rPr lang="en-US" dirty="0"/>
              <a:t>Click to edit Master text styles</a:t>
            </a:r>
          </a:p>
        </p:txBody>
      </p:sp>
      <p:sp>
        <p:nvSpPr>
          <p:cNvPr id="25" name="Picture Placeholder 15"/>
          <p:cNvSpPr>
            <a:spLocks noGrp="1"/>
          </p:cNvSpPr>
          <p:nvPr>
            <p:ph type="pic" sz="quarter" idx="21"/>
          </p:nvPr>
        </p:nvSpPr>
        <p:spPr>
          <a:xfrm>
            <a:off x="462825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6" name="Text Placeholder 21"/>
          <p:cNvSpPr>
            <a:spLocks noGrp="1"/>
          </p:cNvSpPr>
          <p:nvPr>
            <p:ph type="body" sz="quarter" idx="22"/>
          </p:nvPr>
        </p:nvSpPr>
        <p:spPr>
          <a:xfrm>
            <a:off x="6854624" y="3499859"/>
            <a:ext cx="2093913" cy="843539"/>
          </a:xfrm>
        </p:spPr>
        <p:txBody>
          <a:bodyPr/>
          <a:lstStyle>
            <a:lvl1pPr algn="ctr">
              <a:defRPr sz="2000" b="0">
                <a:solidFill>
                  <a:schemeClr val="tx1"/>
                </a:solidFill>
              </a:defRPr>
            </a:lvl1pPr>
          </a:lstStyle>
          <a:p>
            <a:pPr lvl="0"/>
            <a:r>
              <a:rPr lang="en-US" dirty="0"/>
              <a:t>Click to edit Master text styles</a:t>
            </a:r>
          </a:p>
        </p:txBody>
      </p:sp>
      <p:sp>
        <p:nvSpPr>
          <p:cNvPr id="27" name="Picture Placeholder 15"/>
          <p:cNvSpPr>
            <a:spLocks noGrp="1"/>
          </p:cNvSpPr>
          <p:nvPr>
            <p:ph type="pic" sz="quarter" idx="23"/>
          </p:nvPr>
        </p:nvSpPr>
        <p:spPr>
          <a:xfrm>
            <a:off x="6854625"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2" name="Footer Placeholder 1"/>
          <p:cNvSpPr>
            <a:spLocks noGrp="1"/>
          </p:cNvSpPr>
          <p:nvPr>
            <p:ph type="ftr" sz="quarter" idx="24"/>
          </p:nvPr>
        </p:nvSpPr>
        <p:spPr/>
        <p:txBody>
          <a:bodyPr/>
          <a:lstStyle>
            <a:lvl1pPr>
              <a:defRPr b="0"/>
            </a:lvl1pPr>
          </a:lstStyle>
          <a:p>
            <a:pPr>
              <a:defRPr/>
            </a:pPr>
            <a:endParaRPr lang="en-US" dirty="0"/>
          </a:p>
        </p:txBody>
      </p:sp>
      <p:sp>
        <p:nvSpPr>
          <p:cNvPr id="13" name="Slide Number Placeholder 2"/>
          <p:cNvSpPr>
            <a:spLocks noGrp="1"/>
          </p:cNvSpPr>
          <p:nvPr>
            <p:ph type="sldNum" sz="quarter" idx="25"/>
          </p:nvPr>
        </p:nvSpPr>
        <p:spPr/>
        <p:txBody>
          <a:bodyPr/>
          <a:lstStyle>
            <a:lvl1pPr>
              <a:defRPr b="0" smtClean="0"/>
            </a:lvl1pPr>
          </a:lstStyle>
          <a:p>
            <a:pPr>
              <a:defRPr/>
            </a:pPr>
            <a:fld id="{2568E59D-AF86-41D4-8F3B-0A6CC86CCCF8}" type="slidenum">
              <a:rPr lang="en-US" altLang="en-US"/>
              <a:pPr>
                <a:defRPr/>
              </a:pPr>
              <a:t>‹#›</a:t>
            </a:fld>
            <a:endParaRPr lang="en-US" altLang="en-US" dirty="0"/>
          </a:p>
        </p:txBody>
      </p:sp>
    </p:spTree>
    <p:extLst>
      <p:ext uri="{BB962C8B-B14F-4D97-AF65-F5344CB8AC3E}">
        <p14:creationId xmlns:p14="http://schemas.microsoft.com/office/powerpoint/2010/main" val="1377330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content_5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9" name="Footer Placeholder 1"/>
          <p:cNvSpPr>
            <a:spLocks noGrp="1"/>
          </p:cNvSpPr>
          <p:nvPr>
            <p:ph type="ftr" sz="quarter" idx="31"/>
          </p:nvPr>
        </p:nvSpPr>
        <p:spPr/>
        <p:txBody>
          <a:bodyPr/>
          <a:lstStyle>
            <a:lvl1pPr>
              <a:defRPr b="0"/>
            </a:lvl1pPr>
          </a:lstStyle>
          <a:p>
            <a:pPr>
              <a:defRPr/>
            </a:pPr>
            <a:endParaRPr lang="en-US" dirty="0"/>
          </a:p>
        </p:txBody>
      </p:sp>
      <p:sp>
        <p:nvSpPr>
          <p:cNvPr id="10" name="Slide Number Placeholder 2"/>
          <p:cNvSpPr>
            <a:spLocks noGrp="1"/>
          </p:cNvSpPr>
          <p:nvPr>
            <p:ph type="sldNum" sz="quarter" idx="32"/>
          </p:nvPr>
        </p:nvSpPr>
        <p:spPr/>
        <p:txBody>
          <a:bodyPr/>
          <a:lstStyle>
            <a:lvl1pPr>
              <a:defRPr b="0" smtClean="0"/>
            </a:lvl1pPr>
          </a:lstStyle>
          <a:p>
            <a:pPr>
              <a:defRPr/>
            </a:pPr>
            <a:fld id="{1F81F483-E8E1-4B2E-8992-993BAC1F855C}" type="slidenum">
              <a:rPr lang="en-US" altLang="en-US"/>
              <a:pPr>
                <a:defRPr/>
              </a:pPr>
              <a:t>‹#›</a:t>
            </a:fld>
            <a:endParaRPr lang="en-US" altLang="en-US" dirty="0"/>
          </a:p>
        </p:txBody>
      </p:sp>
    </p:spTree>
    <p:extLst>
      <p:ext uri="{BB962C8B-B14F-4D97-AF65-F5344CB8AC3E}">
        <p14:creationId xmlns:p14="http://schemas.microsoft.com/office/powerpoint/2010/main" val="1002681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a:t>Click to edit Master text styles</a:t>
            </a:r>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15" name="Text Placeholder 21"/>
          <p:cNvSpPr>
            <a:spLocks noGrp="1"/>
          </p:cNvSpPr>
          <p:nvPr>
            <p:ph type="body" sz="quarter" idx="20"/>
          </p:nvPr>
        </p:nvSpPr>
        <p:spPr>
          <a:xfrm>
            <a:off x="6339636" y="5373161"/>
            <a:ext cx="2723578" cy="395287"/>
          </a:xfrm>
        </p:spPr>
        <p:txBody>
          <a:bodyPr/>
          <a:lstStyle>
            <a:lvl1pPr algn="ctr">
              <a:defRPr sz="2000" b="0">
                <a:solidFill>
                  <a:schemeClr val="tx1"/>
                </a:solidFill>
              </a:defRPr>
            </a:lvl1pPr>
          </a:lstStyle>
          <a:p>
            <a:pPr lvl="0"/>
            <a:r>
              <a:rPr lang="en-US" dirty="0"/>
              <a:t>Click to edit Master text styles</a:t>
            </a:r>
          </a:p>
        </p:txBody>
      </p:sp>
      <p:sp>
        <p:nvSpPr>
          <p:cNvPr id="21" name="Text Placeholder 21"/>
          <p:cNvSpPr>
            <a:spLocks noGrp="1"/>
          </p:cNvSpPr>
          <p:nvPr>
            <p:ph type="body" sz="quarter" idx="21"/>
          </p:nvPr>
        </p:nvSpPr>
        <p:spPr>
          <a:xfrm>
            <a:off x="3564805" y="5373161"/>
            <a:ext cx="2723578" cy="395287"/>
          </a:xfrm>
        </p:spPr>
        <p:txBody>
          <a:bodyPr/>
          <a:lstStyle>
            <a:lvl1pPr algn="ctr">
              <a:defRPr sz="2000" b="0">
                <a:solidFill>
                  <a:schemeClr val="tx1"/>
                </a:solidFill>
              </a:defRPr>
            </a:lvl1pPr>
          </a:lstStyle>
          <a:p>
            <a:pPr lvl="0"/>
            <a:r>
              <a:rPr lang="en-US" dirty="0"/>
              <a:t>Click to edit Master text styles</a:t>
            </a:r>
          </a:p>
        </p:txBody>
      </p:sp>
      <p:sp>
        <p:nvSpPr>
          <p:cNvPr id="23" name="Text Placeholder 21"/>
          <p:cNvSpPr>
            <a:spLocks noGrp="1"/>
          </p:cNvSpPr>
          <p:nvPr>
            <p:ph type="body" sz="quarter" idx="22"/>
          </p:nvPr>
        </p:nvSpPr>
        <p:spPr>
          <a:xfrm>
            <a:off x="800767" y="5373161"/>
            <a:ext cx="2723578" cy="395287"/>
          </a:xfrm>
        </p:spPr>
        <p:txBody>
          <a:bodyPr/>
          <a:lstStyle>
            <a:lvl1pPr algn="ctr">
              <a:defRPr sz="2000" b="0">
                <a:solidFill>
                  <a:schemeClr val="tx1"/>
                </a:solidFill>
              </a:defRPr>
            </a:lvl1pPr>
          </a:lstStyle>
          <a:p>
            <a:pPr lvl="0"/>
            <a:r>
              <a:rPr lang="en-US" dirty="0"/>
              <a:t>Click to edit Master text styles</a:t>
            </a:r>
          </a:p>
        </p:txBody>
      </p:sp>
      <p:sp>
        <p:nvSpPr>
          <p:cNvPr id="24" name="Picture Placeholder 15"/>
          <p:cNvSpPr>
            <a:spLocks noGrp="1"/>
          </p:cNvSpPr>
          <p:nvPr>
            <p:ph type="pic" sz="quarter" idx="23"/>
          </p:nvPr>
        </p:nvSpPr>
        <p:spPr>
          <a:xfrm>
            <a:off x="6540597"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5" name="Picture Placeholder 15"/>
          <p:cNvSpPr>
            <a:spLocks noGrp="1"/>
          </p:cNvSpPr>
          <p:nvPr>
            <p:ph type="pic" sz="quarter" idx="24"/>
          </p:nvPr>
        </p:nvSpPr>
        <p:spPr>
          <a:xfrm>
            <a:off x="3826874"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6" name="Picture Placeholder 15"/>
          <p:cNvSpPr>
            <a:spLocks noGrp="1"/>
          </p:cNvSpPr>
          <p:nvPr>
            <p:ph type="pic" sz="quarter" idx="25"/>
          </p:nvPr>
        </p:nvSpPr>
        <p:spPr>
          <a:xfrm>
            <a:off x="1030288" y="379650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9" name="Footer Placeholder 1"/>
          <p:cNvSpPr>
            <a:spLocks noGrp="1"/>
          </p:cNvSpPr>
          <p:nvPr>
            <p:ph type="ftr" sz="quarter" idx="26"/>
          </p:nvPr>
        </p:nvSpPr>
        <p:spPr/>
        <p:txBody>
          <a:bodyPr/>
          <a:lstStyle>
            <a:lvl1pPr>
              <a:defRPr b="0"/>
            </a:lvl1pPr>
          </a:lstStyle>
          <a:p>
            <a:pPr>
              <a:defRPr/>
            </a:pPr>
            <a:endParaRPr lang="en-US" dirty="0"/>
          </a:p>
        </p:txBody>
      </p:sp>
      <p:sp>
        <p:nvSpPr>
          <p:cNvPr id="20" name="Slide Number Placeholder 2"/>
          <p:cNvSpPr>
            <a:spLocks noGrp="1"/>
          </p:cNvSpPr>
          <p:nvPr>
            <p:ph type="sldNum" sz="quarter" idx="27"/>
          </p:nvPr>
        </p:nvSpPr>
        <p:spPr/>
        <p:txBody>
          <a:bodyPr/>
          <a:lstStyle>
            <a:lvl1pPr>
              <a:defRPr b="0" smtClean="0"/>
            </a:lvl1pPr>
          </a:lstStyle>
          <a:p>
            <a:pPr>
              <a:defRPr/>
            </a:pPr>
            <a:fld id="{BD1EB4F4-8F2B-4376-B098-14F6DA70C329}" type="slidenum">
              <a:rPr lang="en-US" altLang="en-US"/>
              <a:pPr>
                <a:defRPr/>
              </a:pPr>
              <a:t>‹#›</a:t>
            </a:fld>
            <a:endParaRPr lang="en-US" altLang="en-US" dirty="0"/>
          </a:p>
        </p:txBody>
      </p:sp>
    </p:spTree>
    <p:extLst>
      <p:ext uri="{BB962C8B-B14F-4D97-AF65-F5344CB8AC3E}">
        <p14:creationId xmlns:p14="http://schemas.microsoft.com/office/powerpoint/2010/main" val="3839835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3387588"/>
            <a:ext cx="2723578" cy="395287"/>
          </a:xfrm>
        </p:spPr>
        <p:txBody>
          <a:bodyPr/>
          <a:lstStyle>
            <a:lvl1pPr algn="ctr">
              <a:defRPr sz="2000" b="0">
                <a:solidFill>
                  <a:schemeClr val="tx1"/>
                </a:solidFill>
              </a:defRPr>
            </a:lvl1pPr>
          </a:lstStyle>
          <a:p>
            <a:pPr lvl="0"/>
            <a:r>
              <a:rPr lang="en-US" dirty="0"/>
              <a:t>Click to edit Master text styles</a:t>
            </a:r>
          </a:p>
        </p:txBody>
      </p:sp>
      <p:sp>
        <p:nvSpPr>
          <p:cNvPr id="31" name="Text Placeholder 21"/>
          <p:cNvSpPr>
            <a:spLocks noGrp="1"/>
          </p:cNvSpPr>
          <p:nvPr>
            <p:ph type="body" sz="quarter" idx="18"/>
          </p:nvPr>
        </p:nvSpPr>
        <p:spPr>
          <a:xfrm>
            <a:off x="3564805" y="3387588"/>
            <a:ext cx="2723578" cy="395287"/>
          </a:xfrm>
        </p:spPr>
        <p:txBody>
          <a:bodyPr/>
          <a:lstStyle>
            <a:lvl1pPr algn="ctr">
              <a:defRPr sz="2000" b="0">
                <a:solidFill>
                  <a:schemeClr val="tx1"/>
                </a:solidFill>
              </a:defRPr>
            </a:lvl1pPr>
          </a:lstStyle>
          <a:p>
            <a:pPr lvl="0"/>
            <a:r>
              <a:rPr lang="en-US" dirty="0"/>
              <a:t>Click to edit Master text styles</a:t>
            </a:r>
          </a:p>
        </p:txBody>
      </p:sp>
      <p:sp>
        <p:nvSpPr>
          <p:cNvPr id="22" name="Text Placeholder 21"/>
          <p:cNvSpPr>
            <a:spLocks noGrp="1"/>
          </p:cNvSpPr>
          <p:nvPr>
            <p:ph type="body" sz="quarter" idx="17"/>
          </p:nvPr>
        </p:nvSpPr>
        <p:spPr>
          <a:xfrm>
            <a:off x="800767" y="3387588"/>
            <a:ext cx="2723578" cy="395287"/>
          </a:xfrm>
        </p:spPr>
        <p:txBody>
          <a:bodyPr/>
          <a:lstStyle>
            <a:lvl1pPr algn="ctr">
              <a:defRPr sz="2000" b="0">
                <a:solidFill>
                  <a:schemeClr val="tx1"/>
                </a:solidFill>
              </a:defRPr>
            </a:lvl1pPr>
          </a:lstStyle>
          <a:p>
            <a:pPr lvl="0"/>
            <a:r>
              <a:rPr lang="en-US" dirty="0"/>
              <a:t>Click to edit Master text styles</a:t>
            </a:r>
          </a:p>
        </p:txBody>
      </p:sp>
      <p:sp>
        <p:nvSpPr>
          <p:cNvPr id="18" name="Picture Placeholder 15"/>
          <p:cNvSpPr>
            <a:spLocks noGrp="1"/>
          </p:cNvSpPr>
          <p:nvPr>
            <p:ph type="pic" sz="quarter" idx="14"/>
          </p:nvPr>
        </p:nvSpPr>
        <p:spPr>
          <a:xfrm>
            <a:off x="6540597"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7" name="Picture Placeholder 15"/>
          <p:cNvSpPr>
            <a:spLocks noGrp="1"/>
          </p:cNvSpPr>
          <p:nvPr>
            <p:ph type="pic" sz="quarter" idx="13"/>
          </p:nvPr>
        </p:nvSpPr>
        <p:spPr>
          <a:xfrm>
            <a:off x="3826874"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6" name="Picture Placeholder 15"/>
          <p:cNvSpPr>
            <a:spLocks noGrp="1"/>
          </p:cNvSpPr>
          <p:nvPr>
            <p:ph type="pic" sz="quarter" idx="12"/>
          </p:nvPr>
        </p:nvSpPr>
        <p:spPr>
          <a:xfrm>
            <a:off x="1030288" y="181093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15" name="Text Placeholder 21"/>
          <p:cNvSpPr>
            <a:spLocks noGrp="1"/>
          </p:cNvSpPr>
          <p:nvPr>
            <p:ph type="body" sz="quarter" idx="20"/>
          </p:nvPr>
        </p:nvSpPr>
        <p:spPr>
          <a:xfrm>
            <a:off x="6339636" y="5931968"/>
            <a:ext cx="2723578" cy="395287"/>
          </a:xfrm>
        </p:spPr>
        <p:txBody>
          <a:bodyPr/>
          <a:lstStyle>
            <a:lvl1pPr algn="ctr">
              <a:defRPr sz="2000" b="0">
                <a:solidFill>
                  <a:schemeClr val="tx1"/>
                </a:solidFill>
              </a:defRPr>
            </a:lvl1pPr>
          </a:lstStyle>
          <a:p>
            <a:pPr lvl="0"/>
            <a:r>
              <a:rPr lang="en-US" dirty="0"/>
              <a:t>Click to edit Master text styles</a:t>
            </a:r>
          </a:p>
        </p:txBody>
      </p:sp>
      <p:sp>
        <p:nvSpPr>
          <p:cNvPr id="21" name="Text Placeholder 21"/>
          <p:cNvSpPr>
            <a:spLocks noGrp="1"/>
          </p:cNvSpPr>
          <p:nvPr>
            <p:ph type="body" sz="quarter" idx="21"/>
          </p:nvPr>
        </p:nvSpPr>
        <p:spPr>
          <a:xfrm>
            <a:off x="3564805" y="5931968"/>
            <a:ext cx="2723578" cy="395287"/>
          </a:xfrm>
        </p:spPr>
        <p:txBody>
          <a:bodyPr/>
          <a:lstStyle>
            <a:lvl1pPr algn="ctr">
              <a:defRPr sz="2000" b="0">
                <a:solidFill>
                  <a:schemeClr val="tx1"/>
                </a:solidFill>
              </a:defRPr>
            </a:lvl1pPr>
          </a:lstStyle>
          <a:p>
            <a:pPr lvl="0"/>
            <a:r>
              <a:rPr lang="en-US" dirty="0"/>
              <a:t>Click to edit Master text styles</a:t>
            </a:r>
          </a:p>
        </p:txBody>
      </p:sp>
      <p:sp>
        <p:nvSpPr>
          <p:cNvPr id="23" name="Text Placeholder 21"/>
          <p:cNvSpPr>
            <a:spLocks noGrp="1"/>
          </p:cNvSpPr>
          <p:nvPr>
            <p:ph type="body" sz="quarter" idx="22"/>
          </p:nvPr>
        </p:nvSpPr>
        <p:spPr>
          <a:xfrm>
            <a:off x="800767" y="5931968"/>
            <a:ext cx="2723578" cy="395287"/>
          </a:xfrm>
        </p:spPr>
        <p:txBody>
          <a:bodyPr/>
          <a:lstStyle>
            <a:lvl1pPr algn="ctr">
              <a:defRPr sz="2000" b="0">
                <a:solidFill>
                  <a:schemeClr val="tx1"/>
                </a:solidFill>
              </a:defRPr>
            </a:lvl1pPr>
          </a:lstStyle>
          <a:p>
            <a:pPr lvl="0"/>
            <a:r>
              <a:rPr lang="en-US" dirty="0"/>
              <a:t>Click to edit Master text styles</a:t>
            </a:r>
          </a:p>
        </p:txBody>
      </p:sp>
      <p:sp>
        <p:nvSpPr>
          <p:cNvPr id="24" name="Picture Placeholder 15"/>
          <p:cNvSpPr>
            <a:spLocks noGrp="1"/>
          </p:cNvSpPr>
          <p:nvPr>
            <p:ph type="pic" sz="quarter" idx="23"/>
          </p:nvPr>
        </p:nvSpPr>
        <p:spPr>
          <a:xfrm>
            <a:off x="6540597"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5" name="Picture Placeholder 15"/>
          <p:cNvSpPr>
            <a:spLocks noGrp="1"/>
          </p:cNvSpPr>
          <p:nvPr>
            <p:ph type="pic" sz="quarter" idx="24"/>
          </p:nvPr>
        </p:nvSpPr>
        <p:spPr>
          <a:xfrm>
            <a:off x="3826874"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6" name="Picture Placeholder 15"/>
          <p:cNvSpPr>
            <a:spLocks noGrp="1"/>
          </p:cNvSpPr>
          <p:nvPr>
            <p:ph type="pic" sz="quarter" idx="25"/>
          </p:nvPr>
        </p:nvSpPr>
        <p:spPr>
          <a:xfrm>
            <a:off x="1030288" y="435531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9"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20" name="Footer Placeholder 1"/>
          <p:cNvSpPr>
            <a:spLocks noGrp="1"/>
          </p:cNvSpPr>
          <p:nvPr>
            <p:ph type="ftr" sz="quarter" idx="26"/>
          </p:nvPr>
        </p:nvSpPr>
        <p:spPr/>
        <p:txBody>
          <a:bodyPr/>
          <a:lstStyle>
            <a:lvl1pPr>
              <a:defRPr b="0"/>
            </a:lvl1pPr>
          </a:lstStyle>
          <a:p>
            <a:pPr>
              <a:defRPr/>
            </a:pPr>
            <a:endParaRPr lang="en-US" dirty="0"/>
          </a:p>
        </p:txBody>
      </p:sp>
      <p:sp>
        <p:nvSpPr>
          <p:cNvPr id="27" name="Slide Number Placeholder 2"/>
          <p:cNvSpPr>
            <a:spLocks noGrp="1"/>
          </p:cNvSpPr>
          <p:nvPr>
            <p:ph type="sldNum" sz="quarter" idx="27"/>
          </p:nvPr>
        </p:nvSpPr>
        <p:spPr/>
        <p:txBody>
          <a:bodyPr/>
          <a:lstStyle>
            <a:lvl1pPr>
              <a:defRPr b="0" smtClean="0"/>
            </a:lvl1pPr>
          </a:lstStyle>
          <a:p>
            <a:pPr>
              <a:defRPr/>
            </a:pPr>
            <a:fld id="{741142F9-E521-499A-99ED-4626D86749FF}" type="slidenum">
              <a:rPr lang="en-US" altLang="en-US"/>
              <a:pPr>
                <a:defRPr/>
              </a:pPr>
              <a:t>‹#›</a:t>
            </a:fld>
            <a:endParaRPr lang="en-US" altLang="en-US" dirty="0"/>
          </a:p>
        </p:txBody>
      </p:sp>
    </p:spTree>
    <p:extLst>
      <p:ext uri="{BB962C8B-B14F-4D97-AF65-F5344CB8AC3E}">
        <p14:creationId xmlns:p14="http://schemas.microsoft.com/office/powerpoint/2010/main" val="103367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Title Slide_ch1">
    <p:spTree>
      <p:nvGrpSpPr>
        <p:cNvPr id="1" name=""/>
        <p:cNvGrpSpPr/>
        <p:nvPr/>
      </p:nvGrpSpPr>
      <p:grpSpPr>
        <a:xfrm>
          <a:off x="0" y="0"/>
          <a:ext cx="0" cy="0"/>
          <a:chOff x="0" y="0"/>
          <a:chExt cx="0" cy="0"/>
        </a:xfrm>
      </p:grpSpPr>
      <p:pic>
        <p:nvPicPr>
          <p:cNvPr id="2"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0" y="-7938"/>
            <a:ext cx="9143999"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43800" y="6019800"/>
            <a:ext cx="13858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0" y="5907088"/>
            <a:ext cx="9144000" cy="955675"/>
          </a:xfrm>
          <a:prstGeom prst="rect">
            <a:avLst/>
          </a:prstGeom>
          <a:solidFill>
            <a:srgbClr val="8BB8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eaLnBrk="1" hangingPunct="1">
              <a:defRPr/>
            </a:pPr>
            <a:endParaRPr lang="en-US" altLang="en-US" sz="3200" b="1" dirty="0">
              <a:solidFill>
                <a:srgbClr val="FFFFFF"/>
              </a:solidFill>
              <a:latin typeface="Arial" panose="020B0604020202020204" pitchFamily="34" charset="0"/>
            </a:endParaRPr>
          </a:p>
        </p:txBody>
      </p:sp>
      <p:sp>
        <p:nvSpPr>
          <p:cNvPr id="5" name="Rectangle 4"/>
          <p:cNvSpPr>
            <a:spLocks noChangeArrowheads="1"/>
          </p:cNvSpPr>
          <p:nvPr userDrawn="1"/>
        </p:nvSpPr>
        <p:spPr bwMode="auto">
          <a:xfrm>
            <a:off x="514350" y="3624263"/>
            <a:ext cx="2405063" cy="600075"/>
          </a:xfrm>
          <a:prstGeom prst="rect">
            <a:avLst/>
          </a:prstGeom>
          <a:solidFill>
            <a:srgbClr val="7F56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eaLnBrk="1" hangingPunct="1">
              <a:defRPr/>
            </a:pPr>
            <a:endParaRPr lang="en-US" altLang="en-US" sz="3200" b="1" dirty="0">
              <a:solidFill>
                <a:srgbClr val="FFFFFF"/>
              </a:solidFill>
              <a:latin typeface="Arial" panose="020B0604020202020204" pitchFamily="34" charset="0"/>
            </a:endParaRPr>
          </a:p>
        </p:txBody>
      </p:sp>
      <p:pic>
        <p:nvPicPr>
          <p:cNvPr id="6" name="Picture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53325" y="6029325"/>
            <a:ext cx="13858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622300" y="3219450"/>
            <a:ext cx="31242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990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content_6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28" name="Picture Placeholder 15"/>
          <p:cNvSpPr>
            <a:spLocks noGrp="1"/>
          </p:cNvSpPr>
          <p:nvPr>
            <p:ph type="pic" sz="quarter" idx="28"/>
          </p:nvPr>
        </p:nvSpPr>
        <p:spPr>
          <a:xfrm>
            <a:off x="6283324"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9" name="Picture Placeholder 15"/>
          <p:cNvSpPr>
            <a:spLocks noGrp="1"/>
          </p:cNvSpPr>
          <p:nvPr>
            <p:ph type="pic" sz="quarter" idx="29"/>
          </p:nvPr>
        </p:nvSpPr>
        <p:spPr>
          <a:xfrm>
            <a:off x="3410917"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0" name="Picture Placeholder 15"/>
          <p:cNvSpPr>
            <a:spLocks noGrp="1"/>
          </p:cNvSpPr>
          <p:nvPr>
            <p:ph type="pic" sz="quarter" idx="30"/>
          </p:nvPr>
        </p:nvSpPr>
        <p:spPr>
          <a:xfrm>
            <a:off x="548445"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10" name="Footer Placeholder 1"/>
          <p:cNvSpPr>
            <a:spLocks noGrp="1"/>
          </p:cNvSpPr>
          <p:nvPr>
            <p:ph type="ftr" sz="quarter" idx="31"/>
          </p:nvPr>
        </p:nvSpPr>
        <p:spPr/>
        <p:txBody>
          <a:bodyPr/>
          <a:lstStyle>
            <a:lvl1pPr>
              <a:defRPr b="0"/>
            </a:lvl1pPr>
          </a:lstStyle>
          <a:p>
            <a:pPr>
              <a:defRPr/>
            </a:pPr>
            <a:endParaRPr lang="en-US" dirty="0"/>
          </a:p>
        </p:txBody>
      </p:sp>
      <p:sp>
        <p:nvSpPr>
          <p:cNvPr id="11" name="Slide Number Placeholder 2"/>
          <p:cNvSpPr>
            <a:spLocks noGrp="1"/>
          </p:cNvSpPr>
          <p:nvPr>
            <p:ph type="sldNum" sz="quarter" idx="32"/>
          </p:nvPr>
        </p:nvSpPr>
        <p:spPr/>
        <p:txBody>
          <a:bodyPr/>
          <a:lstStyle>
            <a:lvl1pPr>
              <a:defRPr b="0" smtClean="0"/>
            </a:lvl1pPr>
          </a:lstStyle>
          <a:p>
            <a:pPr>
              <a:defRPr/>
            </a:pPr>
            <a:fld id="{2C6D3383-7FF8-4B8C-9425-61BBE5C9B00F}" type="slidenum">
              <a:rPr lang="en-US" altLang="en-US"/>
              <a:pPr>
                <a:defRPr/>
              </a:pPr>
              <a:t>‹#›</a:t>
            </a:fld>
            <a:endParaRPr lang="en-US" altLang="en-US" dirty="0"/>
          </a:p>
        </p:txBody>
      </p:sp>
    </p:spTree>
    <p:extLst>
      <p:ext uri="{BB962C8B-B14F-4D97-AF65-F5344CB8AC3E}">
        <p14:creationId xmlns:p14="http://schemas.microsoft.com/office/powerpoint/2010/main" val="3994134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content_8 image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301079"/>
            <a:ext cx="2093913" cy="843539"/>
          </a:xfrm>
        </p:spPr>
        <p:txBody>
          <a:bodyPr/>
          <a:lstStyle>
            <a:lvl1pPr algn="ctr">
              <a:defRPr sz="2000" b="0">
                <a:solidFill>
                  <a:schemeClr val="tx1"/>
                </a:solidFill>
              </a:defRPr>
            </a:lvl1pPr>
          </a:lstStyle>
          <a:p>
            <a:pPr lvl="0"/>
            <a:r>
              <a:rPr lang="en-US" dirty="0"/>
              <a:t>Click to edit Master text styles</a:t>
            </a:r>
          </a:p>
        </p:txBody>
      </p:sp>
      <p:sp>
        <p:nvSpPr>
          <p:cNvPr id="16" name="Picture Placeholder 15"/>
          <p:cNvSpPr>
            <a:spLocks noGrp="1"/>
          </p:cNvSpPr>
          <p:nvPr>
            <p:ph type="pic" sz="quarter" idx="12"/>
          </p:nvPr>
        </p:nvSpPr>
        <p:spPr>
          <a:xfrm>
            <a:off x="195401"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21" name="Text Placeholder 21"/>
          <p:cNvSpPr>
            <a:spLocks noGrp="1"/>
          </p:cNvSpPr>
          <p:nvPr>
            <p:ph type="body" sz="quarter" idx="18"/>
          </p:nvPr>
        </p:nvSpPr>
        <p:spPr>
          <a:xfrm>
            <a:off x="2421768" y="3301079"/>
            <a:ext cx="2093913" cy="843539"/>
          </a:xfrm>
        </p:spPr>
        <p:txBody>
          <a:bodyPr/>
          <a:lstStyle>
            <a:lvl1pPr algn="ctr">
              <a:defRPr sz="2000" b="0">
                <a:solidFill>
                  <a:schemeClr val="tx1"/>
                </a:solidFill>
              </a:defRPr>
            </a:lvl1pPr>
          </a:lstStyle>
          <a:p>
            <a:pPr lvl="0"/>
            <a:r>
              <a:rPr lang="en-US" dirty="0"/>
              <a:t>Click to edit Master text styles</a:t>
            </a:r>
          </a:p>
        </p:txBody>
      </p:sp>
      <p:sp>
        <p:nvSpPr>
          <p:cNvPr id="23" name="Picture Placeholder 15"/>
          <p:cNvSpPr>
            <a:spLocks noGrp="1"/>
          </p:cNvSpPr>
          <p:nvPr>
            <p:ph type="pic" sz="quarter" idx="19"/>
          </p:nvPr>
        </p:nvSpPr>
        <p:spPr>
          <a:xfrm>
            <a:off x="242176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4" name="Text Placeholder 21"/>
          <p:cNvSpPr>
            <a:spLocks noGrp="1"/>
          </p:cNvSpPr>
          <p:nvPr>
            <p:ph type="body" sz="quarter" idx="20"/>
          </p:nvPr>
        </p:nvSpPr>
        <p:spPr>
          <a:xfrm>
            <a:off x="4628258" y="3301079"/>
            <a:ext cx="2093913" cy="843539"/>
          </a:xfrm>
        </p:spPr>
        <p:txBody>
          <a:bodyPr/>
          <a:lstStyle>
            <a:lvl1pPr algn="ctr">
              <a:defRPr sz="2000" b="0">
                <a:solidFill>
                  <a:schemeClr val="tx1"/>
                </a:solidFill>
              </a:defRPr>
            </a:lvl1pPr>
          </a:lstStyle>
          <a:p>
            <a:pPr lvl="0"/>
            <a:r>
              <a:rPr lang="en-US" dirty="0"/>
              <a:t>Click to edit Master text styles</a:t>
            </a:r>
          </a:p>
        </p:txBody>
      </p:sp>
      <p:sp>
        <p:nvSpPr>
          <p:cNvPr id="25" name="Picture Placeholder 15"/>
          <p:cNvSpPr>
            <a:spLocks noGrp="1"/>
          </p:cNvSpPr>
          <p:nvPr>
            <p:ph type="pic" sz="quarter" idx="21"/>
          </p:nvPr>
        </p:nvSpPr>
        <p:spPr>
          <a:xfrm>
            <a:off x="462825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6" name="Text Placeholder 21"/>
          <p:cNvSpPr>
            <a:spLocks noGrp="1"/>
          </p:cNvSpPr>
          <p:nvPr>
            <p:ph type="body" sz="quarter" idx="22"/>
          </p:nvPr>
        </p:nvSpPr>
        <p:spPr>
          <a:xfrm>
            <a:off x="6854624" y="3301079"/>
            <a:ext cx="2093913" cy="843539"/>
          </a:xfrm>
        </p:spPr>
        <p:txBody>
          <a:bodyPr/>
          <a:lstStyle>
            <a:lvl1pPr algn="ctr">
              <a:defRPr sz="2000" b="0">
                <a:solidFill>
                  <a:schemeClr val="tx1"/>
                </a:solidFill>
              </a:defRPr>
            </a:lvl1pPr>
          </a:lstStyle>
          <a:p>
            <a:pPr lvl="0"/>
            <a:r>
              <a:rPr lang="en-US" dirty="0"/>
              <a:t>Click to edit Master text styles</a:t>
            </a:r>
          </a:p>
        </p:txBody>
      </p:sp>
      <p:sp>
        <p:nvSpPr>
          <p:cNvPr id="27" name="Picture Placeholder 15"/>
          <p:cNvSpPr>
            <a:spLocks noGrp="1"/>
          </p:cNvSpPr>
          <p:nvPr>
            <p:ph type="pic" sz="quarter" idx="23"/>
          </p:nvPr>
        </p:nvSpPr>
        <p:spPr>
          <a:xfrm>
            <a:off x="6854625"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4" name="Text Placeholder 21"/>
          <p:cNvSpPr>
            <a:spLocks noGrp="1"/>
          </p:cNvSpPr>
          <p:nvPr>
            <p:ph type="body" sz="quarter" idx="24"/>
          </p:nvPr>
        </p:nvSpPr>
        <p:spPr>
          <a:xfrm>
            <a:off x="225218" y="5765983"/>
            <a:ext cx="2093913" cy="843539"/>
          </a:xfrm>
        </p:spPr>
        <p:txBody>
          <a:bodyPr/>
          <a:lstStyle>
            <a:lvl1pPr algn="ctr">
              <a:defRPr sz="2000" b="0">
                <a:solidFill>
                  <a:schemeClr val="tx1"/>
                </a:solidFill>
              </a:defRPr>
            </a:lvl1pPr>
          </a:lstStyle>
          <a:p>
            <a:pPr lvl="0"/>
            <a:r>
              <a:rPr lang="en-US" dirty="0"/>
              <a:t>Click to edit Master text styles</a:t>
            </a:r>
          </a:p>
        </p:txBody>
      </p:sp>
      <p:sp>
        <p:nvSpPr>
          <p:cNvPr id="17" name="Picture Placeholder 15"/>
          <p:cNvSpPr>
            <a:spLocks noGrp="1"/>
          </p:cNvSpPr>
          <p:nvPr>
            <p:ph type="pic" sz="quarter" idx="25"/>
          </p:nvPr>
        </p:nvSpPr>
        <p:spPr>
          <a:xfrm>
            <a:off x="225219"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8" name="Text Placeholder 21"/>
          <p:cNvSpPr>
            <a:spLocks noGrp="1"/>
          </p:cNvSpPr>
          <p:nvPr>
            <p:ph type="body" sz="quarter" idx="26"/>
          </p:nvPr>
        </p:nvSpPr>
        <p:spPr>
          <a:xfrm>
            <a:off x="2451586" y="5765983"/>
            <a:ext cx="2093913" cy="843539"/>
          </a:xfrm>
        </p:spPr>
        <p:txBody>
          <a:bodyPr/>
          <a:lstStyle>
            <a:lvl1pPr algn="ctr">
              <a:defRPr sz="2000" b="0">
                <a:solidFill>
                  <a:schemeClr val="tx1"/>
                </a:solidFill>
              </a:defRPr>
            </a:lvl1pPr>
          </a:lstStyle>
          <a:p>
            <a:pPr lvl="0"/>
            <a:r>
              <a:rPr lang="en-US" dirty="0"/>
              <a:t>Click to edit Master text styles</a:t>
            </a:r>
          </a:p>
        </p:txBody>
      </p:sp>
      <p:sp>
        <p:nvSpPr>
          <p:cNvPr id="19" name="Picture Placeholder 15"/>
          <p:cNvSpPr>
            <a:spLocks noGrp="1"/>
          </p:cNvSpPr>
          <p:nvPr>
            <p:ph type="pic" sz="quarter" idx="27"/>
          </p:nvPr>
        </p:nvSpPr>
        <p:spPr>
          <a:xfrm>
            <a:off x="245158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0" name="Text Placeholder 21"/>
          <p:cNvSpPr>
            <a:spLocks noGrp="1"/>
          </p:cNvSpPr>
          <p:nvPr>
            <p:ph type="body" sz="quarter" idx="28"/>
          </p:nvPr>
        </p:nvSpPr>
        <p:spPr>
          <a:xfrm>
            <a:off x="4658076" y="5765983"/>
            <a:ext cx="2093913" cy="843539"/>
          </a:xfrm>
        </p:spPr>
        <p:txBody>
          <a:bodyPr/>
          <a:lstStyle>
            <a:lvl1pPr algn="ctr">
              <a:defRPr sz="2000" b="0">
                <a:solidFill>
                  <a:schemeClr val="tx1"/>
                </a:solidFill>
              </a:defRPr>
            </a:lvl1pPr>
          </a:lstStyle>
          <a:p>
            <a:pPr lvl="0"/>
            <a:r>
              <a:rPr lang="en-US" dirty="0"/>
              <a:t>Click to edit Master text styles</a:t>
            </a:r>
          </a:p>
        </p:txBody>
      </p:sp>
      <p:sp>
        <p:nvSpPr>
          <p:cNvPr id="28" name="Picture Placeholder 15"/>
          <p:cNvSpPr>
            <a:spLocks noGrp="1"/>
          </p:cNvSpPr>
          <p:nvPr>
            <p:ph type="pic" sz="quarter" idx="29"/>
          </p:nvPr>
        </p:nvSpPr>
        <p:spPr>
          <a:xfrm>
            <a:off x="465807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9" name="Text Placeholder 21"/>
          <p:cNvSpPr>
            <a:spLocks noGrp="1"/>
          </p:cNvSpPr>
          <p:nvPr>
            <p:ph type="body" sz="quarter" idx="30"/>
          </p:nvPr>
        </p:nvSpPr>
        <p:spPr>
          <a:xfrm>
            <a:off x="6884442" y="5765983"/>
            <a:ext cx="2093913" cy="843539"/>
          </a:xfrm>
        </p:spPr>
        <p:txBody>
          <a:bodyPr/>
          <a:lstStyle>
            <a:lvl1pPr algn="ctr">
              <a:defRPr sz="2000" b="0">
                <a:solidFill>
                  <a:schemeClr val="tx1"/>
                </a:solidFill>
              </a:defRPr>
            </a:lvl1pPr>
          </a:lstStyle>
          <a:p>
            <a:pPr lvl="0"/>
            <a:r>
              <a:rPr lang="en-US" dirty="0"/>
              <a:t>Click to edit Master text styles</a:t>
            </a:r>
          </a:p>
        </p:txBody>
      </p:sp>
      <p:sp>
        <p:nvSpPr>
          <p:cNvPr id="30" name="Picture Placeholder 15"/>
          <p:cNvSpPr>
            <a:spLocks noGrp="1"/>
          </p:cNvSpPr>
          <p:nvPr>
            <p:ph type="pic" sz="quarter" idx="31"/>
          </p:nvPr>
        </p:nvSpPr>
        <p:spPr>
          <a:xfrm>
            <a:off x="6884443"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1" name="Footer Placeholder 1"/>
          <p:cNvSpPr>
            <a:spLocks noGrp="1"/>
          </p:cNvSpPr>
          <p:nvPr>
            <p:ph type="ftr" sz="quarter" idx="32"/>
          </p:nvPr>
        </p:nvSpPr>
        <p:spPr/>
        <p:txBody>
          <a:bodyPr/>
          <a:lstStyle>
            <a:lvl1pPr>
              <a:defRPr b="0"/>
            </a:lvl1pPr>
          </a:lstStyle>
          <a:p>
            <a:pPr>
              <a:defRPr/>
            </a:pPr>
            <a:endParaRPr lang="en-US" dirty="0"/>
          </a:p>
        </p:txBody>
      </p:sp>
      <p:sp>
        <p:nvSpPr>
          <p:cNvPr id="32" name="Slide Number Placeholder 2"/>
          <p:cNvSpPr>
            <a:spLocks noGrp="1"/>
          </p:cNvSpPr>
          <p:nvPr>
            <p:ph type="sldNum" sz="quarter" idx="33"/>
          </p:nvPr>
        </p:nvSpPr>
        <p:spPr/>
        <p:txBody>
          <a:bodyPr/>
          <a:lstStyle>
            <a:lvl1pPr>
              <a:defRPr b="0" smtClean="0"/>
            </a:lvl1pPr>
          </a:lstStyle>
          <a:p>
            <a:pPr>
              <a:defRPr/>
            </a:pPr>
            <a:fld id="{972BDEA1-A5F9-4DC8-82DA-EEA0996595D2}" type="slidenum">
              <a:rPr lang="en-US" altLang="en-US"/>
              <a:pPr>
                <a:defRPr/>
              </a:pPr>
              <a:t>‹#›</a:t>
            </a:fld>
            <a:endParaRPr lang="en-US" altLang="en-US" dirty="0"/>
          </a:p>
        </p:txBody>
      </p:sp>
    </p:spTree>
    <p:extLst>
      <p:ext uri="{BB962C8B-B14F-4D97-AF65-F5344CB8AC3E}">
        <p14:creationId xmlns:p14="http://schemas.microsoft.com/office/powerpoint/2010/main" val="3886082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8" name="Picture Placeholder 15"/>
          <p:cNvSpPr>
            <a:spLocks noGrp="1"/>
          </p:cNvSpPr>
          <p:nvPr>
            <p:ph type="pic" sz="quarter" idx="32"/>
          </p:nvPr>
        </p:nvSpPr>
        <p:spPr>
          <a:xfrm>
            <a:off x="225219"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9" name="Picture Placeholder 15"/>
          <p:cNvSpPr>
            <a:spLocks noGrp="1"/>
          </p:cNvSpPr>
          <p:nvPr>
            <p:ph type="pic" sz="quarter" idx="33"/>
          </p:nvPr>
        </p:nvSpPr>
        <p:spPr>
          <a:xfrm>
            <a:off x="2451587"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2" name="Footer Placeholder 1"/>
          <p:cNvSpPr>
            <a:spLocks noGrp="1"/>
          </p:cNvSpPr>
          <p:nvPr>
            <p:ph type="ftr" sz="quarter" idx="34"/>
          </p:nvPr>
        </p:nvSpPr>
        <p:spPr/>
        <p:txBody>
          <a:bodyPr/>
          <a:lstStyle>
            <a:lvl1pPr>
              <a:defRPr b="0"/>
            </a:lvl1pPr>
          </a:lstStyle>
          <a:p>
            <a:pPr>
              <a:defRPr/>
            </a:pPr>
            <a:endParaRPr lang="en-US" dirty="0"/>
          </a:p>
        </p:txBody>
      </p:sp>
      <p:sp>
        <p:nvSpPr>
          <p:cNvPr id="13" name="Slide Number Placeholder 2"/>
          <p:cNvSpPr>
            <a:spLocks noGrp="1"/>
          </p:cNvSpPr>
          <p:nvPr>
            <p:ph type="sldNum" sz="quarter" idx="35"/>
          </p:nvPr>
        </p:nvSpPr>
        <p:spPr/>
        <p:txBody>
          <a:bodyPr/>
          <a:lstStyle>
            <a:lvl1pPr>
              <a:defRPr b="0" smtClean="0"/>
            </a:lvl1pPr>
          </a:lstStyle>
          <a:p>
            <a:pPr>
              <a:defRPr/>
            </a:pPr>
            <a:fld id="{490BD100-63B8-4127-BA07-00108674AECD}" type="slidenum">
              <a:rPr lang="en-US" altLang="en-US"/>
              <a:pPr>
                <a:defRPr/>
              </a:pPr>
              <a:t>‹#›</a:t>
            </a:fld>
            <a:endParaRPr lang="en-US" altLang="en-US" dirty="0"/>
          </a:p>
        </p:txBody>
      </p:sp>
    </p:spTree>
    <p:extLst>
      <p:ext uri="{BB962C8B-B14F-4D97-AF65-F5344CB8AC3E}">
        <p14:creationId xmlns:p14="http://schemas.microsoft.com/office/powerpoint/2010/main" val="1949357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8 imag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95401"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23" name="Picture Placeholder 15"/>
          <p:cNvSpPr>
            <a:spLocks noGrp="1"/>
          </p:cNvSpPr>
          <p:nvPr>
            <p:ph type="pic" sz="quarter" idx="19"/>
          </p:nvPr>
        </p:nvSpPr>
        <p:spPr>
          <a:xfrm>
            <a:off x="242176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1" name="Footer Placeholder 1"/>
          <p:cNvSpPr>
            <a:spLocks noGrp="1"/>
          </p:cNvSpPr>
          <p:nvPr>
            <p:ph type="ftr" sz="quarter" idx="32"/>
          </p:nvPr>
        </p:nvSpPr>
        <p:spPr/>
        <p:txBody>
          <a:bodyPr/>
          <a:lstStyle>
            <a:lvl1pPr>
              <a:defRPr b="0"/>
            </a:lvl1pPr>
          </a:lstStyle>
          <a:p>
            <a:pPr>
              <a:defRPr/>
            </a:pPr>
            <a:endParaRPr lang="en-US" dirty="0"/>
          </a:p>
        </p:txBody>
      </p:sp>
      <p:sp>
        <p:nvSpPr>
          <p:cNvPr id="12" name="Slide Number Placeholder 2"/>
          <p:cNvSpPr>
            <a:spLocks noGrp="1"/>
          </p:cNvSpPr>
          <p:nvPr>
            <p:ph type="sldNum" sz="quarter" idx="33"/>
          </p:nvPr>
        </p:nvSpPr>
        <p:spPr/>
        <p:txBody>
          <a:bodyPr/>
          <a:lstStyle>
            <a:lvl1pPr>
              <a:defRPr b="0" smtClean="0"/>
            </a:lvl1pPr>
          </a:lstStyle>
          <a:p>
            <a:pPr>
              <a:defRPr/>
            </a:pPr>
            <a:fld id="{226867AD-22D3-4FB8-99DE-B4B81AA77F53}" type="slidenum">
              <a:rPr lang="en-US" altLang="en-US"/>
              <a:pPr>
                <a:defRPr/>
              </a:pPr>
              <a:t>‹#›</a:t>
            </a:fld>
            <a:endParaRPr lang="en-US" altLang="en-US" dirty="0"/>
          </a:p>
        </p:txBody>
      </p:sp>
    </p:spTree>
    <p:extLst>
      <p:ext uri="{BB962C8B-B14F-4D97-AF65-F5344CB8AC3E}">
        <p14:creationId xmlns:p14="http://schemas.microsoft.com/office/powerpoint/2010/main" val="3903769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38" name="Picture Placeholder 15"/>
          <p:cNvSpPr>
            <a:spLocks noGrp="1"/>
          </p:cNvSpPr>
          <p:nvPr>
            <p:ph type="pic" sz="quarter" idx="32"/>
          </p:nvPr>
        </p:nvSpPr>
        <p:spPr>
          <a:xfrm>
            <a:off x="582988"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4" name="Picture Placeholder 15"/>
          <p:cNvSpPr>
            <a:spLocks noGrp="1"/>
          </p:cNvSpPr>
          <p:nvPr>
            <p:ph type="pic" sz="quarter" idx="33"/>
          </p:nvPr>
        </p:nvSpPr>
        <p:spPr>
          <a:xfrm>
            <a:off x="2252762"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6" name="Picture Placeholder 15"/>
          <p:cNvSpPr>
            <a:spLocks noGrp="1"/>
          </p:cNvSpPr>
          <p:nvPr>
            <p:ph type="pic" sz="quarter" idx="34"/>
          </p:nvPr>
        </p:nvSpPr>
        <p:spPr>
          <a:xfrm>
            <a:off x="3912597"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8" name="Picture Placeholder 15"/>
          <p:cNvSpPr>
            <a:spLocks noGrp="1"/>
          </p:cNvSpPr>
          <p:nvPr>
            <p:ph type="pic" sz="quarter" idx="35"/>
          </p:nvPr>
        </p:nvSpPr>
        <p:spPr>
          <a:xfrm>
            <a:off x="5592311"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0" name="Picture Placeholder 15"/>
          <p:cNvSpPr>
            <a:spLocks noGrp="1"/>
          </p:cNvSpPr>
          <p:nvPr>
            <p:ph type="pic" sz="quarter" idx="36"/>
          </p:nvPr>
        </p:nvSpPr>
        <p:spPr>
          <a:xfrm>
            <a:off x="7262085" y="253311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1" name="Picture Placeholder 15"/>
          <p:cNvSpPr>
            <a:spLocks noGrp="1"/>
          </p:cNvSpPr>
          <p:nvPr>
            <p:ph type="pic" sz="quarter" idx="37"/>
          </p:nvPr>
        </p:nvSpPr>
        <p:spPr>
          <a:xfrm>
            <a:off x="582988"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2" name="Picture Placeholder 15"/>
          <p:cNvSpPr>
            <a:spLocks noGrp="1"/>
          </p:cNvSpPr>
          <p:nvPr>
            <p:ph type="pic" sz="quarter" idx="38"/>
          </p:nvPr>
        </p:nvSpPr>
        <p:spPr>
          <a:xfrm>
            <a:off x="2252762"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3" name="Picture Placeholder 15"/>
          <p:cNvSpPr>
            <a:spLocks noGrp="1"/>
          </p:cNvSpPr>
          <p:nvPr>
            <p:ph type="pic" sz="quarter" idx="39"/>
          </p:nvPr>
        </p:nvSpPr>
        <p:spPr>
          <a:xfrm>
            <a:off x="3912597"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4" name="Picture Placeholder 15"/>
          <p:cNvSpPr>
            <a:spLocks noGrp="1"/>
          </p:cNvSpPr>
          <p:nvPr>
            <p:ph type="pic" sz="quarter" idx="40"/>
          </p:nvPr>
        </p:nvSpPr>
        <p:spPr>
          <a:xfrm>
            <a:off x="5592311"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6" name="Picture Placeholder 15"/>
          <p:cNvSpPr>
            <a:spLocks noGrp="1"/>
          </p:cNvSpPr>
          <p:nvPr>
            <p:ph type="pic" sz="quarter" idx="41"/>
          </p:nvPr>
        </p:nvSpPr>
        <p:spPr>
          <a:xfrm>
            <a:off x="7262085" y="472966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9" name="Text Placeholder 21"/>
          <p:cNvSpPr>
            <a:spLocks noGrp="1"/>
          </p:cNvSpPr>
          <p:nvPr>
            <p:ph type="body" sz="quarter" idx="17"/>
          </p:nvPr>
        </p:nvSpPr>
        <p:spPr>
          <a:xfrm>
            <a:off x="582988" y="1794065"/>
            <a:ext cx="2895708" cy="659535"/>
          </a:xfrm>
        </p:spPr>
        <p:txBody>
          <a:bodyPr/>
          <a:lstStyle>
            <a:lvl1pPr algn="l">
              <a:defRPr sz="2000" b="0">
                <a:solidFill>
                  <a:schemeClr val="tx1"/>
                </a:solidFill>
              </a:defRPr>
            </a:lvl1pPr>
          </a:lstStyle>
          <a:p>
            <a:pPr lvl="0"/>
            <a:r>
              <a:rPr lang="en-US" dirty="0"/>
              <a:t>Click to edit Master text styles</a:t>
            </a:r>
          </a:p>
        </p:txBody>
      </p:sp>
      <p:sp>
        <p:nvSpPr>
          <p:cNvPr id="31" name="Text Placeholder 21"/>
          <p:cNvSpPr>
            <a:spLocks noGrp="1"/>
          </p:cNvSpPr>
          <p:nvPr>
            <p:ph type="body" sz="quarter" idx="42"/>
          </p:nvPr>
        </p:nvSpPr>
        <p:spPr>
          <a:xfrm>
            <a:off x="622744" y="3970735"/>
            <a:ext cx="2895708" cy="659535"/>
          </a:xfrm>
        </p:spPr>
        <p:txBody>
          <a:bodyPr/>
          <a:lstStyle>
            <a:lvl1pPr algn="l">
              <a:defRPr sz="2000" b="0">
                <a:solidFill>
                  <a:schemeClr val="tx1"/>
                </a:solidFill>
              </a:defRPr>
            </a:lvl1pPr>
          </a:lstStyle>
          <a:p>
            <a:pPr lvl="0"/>
            <a:r>
              <a:rPr lang="en-US" dirty="0"/>
              <a:t>Click to edit Master text styles</a:t>
            </a:r>
          </a:p>
        </p:txBody>
      </p:sp>
      <p:sp>
        <p:nvSpPr>
          <p:cNvPr id="17" name="Footer Placeholder 1"/>
          <p:cNvSpPr>
            <a:spLocks noGrp="1"/>
          </p:cNvSpPr>
          <p:nvPr>
            <p:ph type="ftr" sz="quarter" idx="43"/>
          </p:nvPr>
        </p:nvSpPr>
        <p:spPr/>
        <p:txBody>
          <a:bodyPr/>
          <a:lstStyle>
            <a:lvl1pPr>
              <a:defRPr b="0"/>
            </a:lvl1pPr>
          </a:lstStyle>
          <a:p>
            <a:pPr>
              <a:defRPr/>
            </a:pPr>
            <a:endParaRPr lang="en-US" dirty="0"/>
          </a:p>
        </p:txBody>
      </p:sp>
      <p:sp>
        <p:nvSpPr>
          <p:cNvPr id="19" name="Slide Number Placeholder 2"/>
          <p:cNvSpPr>
            <a:spLocks noGrp="1"/>
          </p:cNvSpPr>
          <p:nvPr>
            <p:ph type="sldNum" sz="quarter" idx="44"/>
          </p:nvPr>
        </p:nvSpPr>
        <p:spPr/>
        <p:txBody>
          <a:bodyPr/>
          <a:lstStyle>
            <a:lvl1pPr>
              <a:defRPr b="0" smtClean="0"/>
            </a:lvl1pPr>
          </a:lstStyle>
          <a:p>
            <a:pPr>
              <a:defRPr/>
            </a:pPr>
            <a:fld id="{35AE4240-06AE-462A-B04E-A37D61ED21E4}" type="slidenum">
              <a:rPr lang="en-US" altLang="en-US"/>
              <a:pPr>
                <a:defRPr/>
              </a:pPr>
              <a:t>‹#›</a:t>
            </a:fld>
            <a:endParaRPr lang="en-US" altLang="en-US" dirty="0"/>
          </a:p>
        </p:txBody>
      </p:sp>
    </p:spTree>
    <p:extLst>
      <p:ext uri="{BB962C8B-B14F-4D97-AF65-F5344CB8AC3E}">
        <p14:creationId xmlns:p14="http://schemas.microsoft.com/office/powerpoint/2010/main" val="38628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top left Image, table">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285750" y="992819"/>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562225" y="1143001"/>
            <a:ext cx="6067425" cy="914400"/>
          </a:xfrm>
        </p:spPr>
        <p:txBody>
          <a:bodyPr/>
          <a:lstStyle>
            <a:lvl1pPr>
              <a:defRPr>
                <a:solidFill>
                  <a:schemeClr val="tx1"/>
                </a:solidFill>
              </a:defRPr>
            </a:lvl1pPr>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5" name="Footer Placeholder 1"/>
          <p:cNvSpPr>
            <a:spLocks noGrp="1"/>
          </p:cNvSpPr>
          <p:nvPr>
            <p:ph type="ftr" sz="quarter" idx="13"/>
          </p:nvPr>
        </p:nvSpPr>
        <p:spPr/>
        <p:txBody>
          <a:bodyPr/>
          <a:lstStyle>
            <a:lvl1pPr>
              <a:defRPr b="0"/>
            </a:lvl1pPr>
          </a:lstStyle>
          <a:p>
            <a:pPr>
              <a:defRPr/>
            </a:pPr>
            <a:endParaRPr lang="en-US" dirty="0"/>
          </a:p>
        </p:txBody>
      </p:sp>
      <p:sp>
        <p:nvSpPr>
          <p:cNvPr id="6" name="Slide Number Placeholder 2"/>
          <p:cNvSpPr>
            <a:spLocks noGrp="1"/>
          </p:cNvSpPr>
          <p:nvPr>
            <p:ph type="sldNum" sz="quarter" idx="14"/>
          </p:nvPr>
        </p:nvSpPr>
        <p:spPr/>
        <p:txBody>
          <a:bodyPr/>
          <a:lstStyle>
            <a:lvl1pPr>
              <a:defRPr b="0" smtClean="0"/>
            </a:lvl1pPr>
          </a:lstStyle>
          <a:p>
            <a:pPr>
              <a:defRPr/>
            </a:pPr>
            <a:fld id="{45C6449F-3B21-4384-A736-8C326ABB1B51}" type="slidenum">
              <a:rPr lang="en-US" altLang="en-US"/>
              <a:pPr>
                <a:defRPr/>
              </a:pPr>
              <a:t>‹#›</a:t>
            </a:fld>
            <a:endParaRPr lang="en-US" altLang="en-US" dirty="0"/>
          </a:p>
        </p:txBody>
      </p:sp>
    </p:spTree>
    <p:extLst>
      <p:ext uri="{BB962C8B-B14F-4D97-AF65-F5344CB8AC3E}">
        <p14:creationId xmlns:p14="http://schemas.microsoft.com/office/powerpoint/2010/main" val="22041936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b="0"/>
            </a:lvl1pPr>
          </a:lstStyle>
          <a:p>
            <a:pPr>
              <a:defRPr/>
            </a:pPr>
            <a:endParaRPr lang="en-US" dirty="0"/>
          </a:p>
        </p:txBody>
      </p:sp>
      <p:sp>
        <p:nvSpPr>
          <p:cNvPr id="3" name="Slide Number Placeholder 2"/>
          <p:cNvSpPr>
            <a:spLocks noGrp="1"/>
          </p:cNvSpPr>
          <p:nvPr>
            <p:ph type="sldNum" sz="quarter" idx="11"/>
          </p:nvPr>
        </p:nvSpPr>
        <p:spPr/>
        <p:txBody>
          <a:bodyPr/>
          <a:lstStyle>
            <a:lvl1pPr>
              <a:defRPr b="0" smtClean="0"/>
            </a:lvl1pPr>
          </a:lstStyle>
          <a:p>
            <a:pPr>
              <a:defRPr/>
            </a:pPr>
            <a:fld id="{B1D4F602-E053-4DC8-8185-8AF3B536FCD6}" type="slidenum">
              <a:rPr lang="en-US" altLang="en-US"/>
              <a:pPr>
                <a:defRPr/>
              </a:pPr>
              <a:t>‹#›</a:t>
            </a:fld>
            <a:endParaRPr lang="en-US" altLang="en-US" dirty="0"/>
          </a:p>
        </p:txBody>
      </p:sp>
    </p:spTree>
    <p:extLst>
      <p:ext uri="{BB962C8B-B14F-4D97-AF65-F5344CB8AC3E}">
        <p14:creationId xmlns:p14="http://schemas.microsoft.com/office/powerpoint/2010/main" val="1650360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a:t>Click to edit Master title style</a:t>
            </a:r>
          </a:p>
        </p:txBody>
      </p:sp>
      <p:sp>
        <p:nvSpPr>
          <p:cNvPr id="3" name="Table Placeholder 2"/>
          <p:cNvSpPr>
            <a:spLocks noGrp="1"/>
          </p:cNvSpPr>
          <p:nvPr>
            <p:ph type="tbl" idx="1"/>
          </p:nvPr>
        </p:nvSpPr>
        <p:spPr>
          <a:xfrm>
            <a:off x="400049" y="1143001"/>
            <a:ext cx="8239125" cy="4648200"/>
          </a:xfrm>
        </p:spPr>
        <p:txBody>
          <a:bodyPr/>
          <a:lstStyle/>
          <a:p>
            <a:pPr lvl="0"/>
            <a:r>
              <a:rPr lang="en-US" noProof="0" dirty="0"/>
              <a:t>Click icon to add table</a:t>
            </a:r>
          </a:p>
        </p:txBody>
      </p:sp>
      <p:sp>
        <p:nvSpPr>
          <p:cNvPr id="4" name="Footer Placeholder 1"/>
          <p:cNvSpPr>
            <a:spLocks noGrp="1"/>
          </p:cNvSpPr>
          <p:nvPr>
            <p:ph type="ftr" sz="quarter" idx="10"/>
          </p:nvPr>
        </p:nvSpPr>
        <p:spPr/>
        <p:txBody>
          <a:bodyPr/>
          <a:lstStyle>
            <a:lvl1pPr>
              <a:defRPr b="0"/>
            </a:lvl1pPr>
          </a:lstStyle>
          <a:p>
            <a:pPr>
              <a:defRPr/>
            </a:pPr>
            <a:endParaRPr lang="en-US" dirty="0"/>
          </a:p>
        </p:txBody>
      </p:sp>
      <p:sp>
        <p:nvSpPr>
          <p:cNvPr id="5" name="Slide Number Placeholder 2"/>
          <p:cNvSpPr>
            <a:spLocks noGrp="1"/>
          </p:cNvSpPr>
          <p:nvPr>
            <p:ph type="sldNum" sz="quarter" idx="11"/>
          </p:nvPr>
        </p:nvSpPr>
        <p:spPr/>
        <p:txBody>
          <a:bodyPr/>
          <a:lstStyle>
            <a:lvl1pPr>
              <a:defRPr b="0" smtClean="0"/>
            </a:lvl1pPr>
          </a:lstStyle>
          <a:p>
            <a:pPr>
              <a:defRPr/>
            </a:pPr>
            <a:fld id="{75E8BE08-F9FC-4B3A-B8D3-E79DC479F19B}" type="slidenum">
              <a:rPr lang="en-US" altLang="en-US"/>
              <a:pPr>
                <a:defRPr/>
              </a:pPr>
              <a:t>‹#›</a:t>
            </a:fld>
            <a:endParaRPr lang="en-US" altLang="en-US" dirty="0"/>
          </a:p>
        </p:txBody>
      </p:sp>
    </p:spTree>
    <p:extLst>
      <p:ext uri="{BB962C8B-B14F-4D97-AF65-F5344CB8AC3E}">
        <p14:creationId xmlns:p14="http://schemas.microsoft.com/office/powerpoint/2010/main" val="3321039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2 colum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a:t>Click to edit Master title style</a:t>
            </a:r>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1"/>
          <p:cNvSpPr>
            <a:spLocks noGrp="1"/>
          </p:cNvSpPr>
          <p:nvPr>
            <p:ph type="ftr" sz="quarter" idx="10"/>
          </p:nvPr>
        </p:nvSpPr>
        <p:spPr/>
        <p:txBody>
          <a:bodyPr/>
          <a:lstStyle>
            <a:lvl1pPr>
              <a:defRPr b="0"/>
            </a:lvl1pPr>
          </a:lstStyle>
          <a:p>
            <a:pPr>
              <a:defRPr/>
            </a:pPr>
            <a:endParaRPr lang="en-US" dirty="0"/>
          </a:p>
        </p:txBody>
      </p:sp>
      <p:sp>
        <p:nvSpPr>
          <p:cNvPr id="6" name="Slide Number Placeholder 2"/>
          <p:cNvSpPr>
            <a:spLocks noGrp="1"/>
          </p:cNvSpPr>
          <p:nvPr>
            <p:ph type="sldNum" sz="quarter" idx="11"/>
          </p:nvPr>
        </p:nvSpPr>
        <p:spPr/>
        <p:txBody>
          <a:bodyPr/>
          <a:lstStyle>
            <a:lvl1pPr>
              <a:defRPr b="0" smtClean="0"/>
            </a:lvl1pPr>
          </a:lstStyle>
          <a:p>
            <a:pPr>
              <a:defRPr/>
            </a:pPr>
            <a:fld id="{1C807909-8AEC-4932-934A-979FE4DA8AEC}" type="slidenum">
              <a:rPr lang="en-US" altLang="en-US"/>
              <a:pPr>
                <a:defRPr/>
              </a:pPr>
              <a:t>‹#›</a:t>
            </a:fld>
            <a:endParaRPr lang="en-US" altLang="en-US" dirty="0"/>
          </a:p>
        </p:txBody>
      </p:sp>
    </p:spTree>
    <p:extLst>
      <p:ext uri="{BB962C8B-B14F-4D97-AF65-F5344CB8AC3E}">
        <p14:creationId xmlns:p14="http://schemas.microsoft.com/office/powerpoint/2010/main" val="39625322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oLetters_Interactive_Title, Content, 2image_new build">
    <p:spTree>
      <p:nvGrpSpPr>
        <p:cNvPr id="1" name=""/>
        <p:cNvGrpSpPr/>
        <p:nvPr/>
      </p:nvGrpSpPr>
      <p:grpSpPr>
        <a:xfrm>
          <a:off x="0" y="0"/>
          <a:ext cx="0" cy="0"/>
          <a:chOff x="0" y="0"/>
          <a:chExt cx="0" cy="0"/>
        </a:xfrm>
      </p:grpSpPr>
      <p:sp>
        <p:nvSpPr>
          <p:cNvPr id="23" name="Text Placeholder 22"/>
          <p:cNvSpPr>
            <a:spLocks noGrp="1"/>
          </p:cNvSpPr>
          <p:nvPr>
            <p:ph type="body" sz="quarter" idx="17"/>
          </p:nvPr>
        </p:nvSpPr>
        <p:spPr>
          <a:xfrm>
            <a:off x="736600" y="5359400"/>
            <a:ext cx="7789863" cy="363538"/>
          </a:xfrm>
        </p:spPr>
        <p:txBody>
          <a:bodyPr/>
          <a:lstStyle>
            <a:lvl1pPr>
              <a:defRPr b="0">
                <a:solidFill>
                  <a:srgbClr val="FF0000"/>
                </a:solidFill>
              </a:defRPr>
            </a:lvl1pPr>
          </a:lstStyle>
          <a:p>
            <a:pPr lvl="0"/>
            <a:r>
              <a:rPr lang="en-US" dirty="0"/>
              <a:t>Click to edit Master text styles</a:t>
            </a:r>
          </a:p>
        </p:txBody>
      </p:sp>
      <p:sp>
        <p:nvSpPr>
          <p:cNvPr id="21" name="Text Placeholder 19"/>
          <p:cNvSpPr>
            <a:spLocks noGrp="1"/>
          </p:cNvSpPr>
          <p:nvPr>
            <p:ph type="body" sz="quarter" idx="16"/>
          </p:nvPr>
        </p:nvSpPr>
        <p:spPr>
          <a:xfrm>
            <a:off x="4532417" y="4878938"/>
            <a:ext cx="2639135" cy="390525"/>
          </a:xfrm>
        </p:spPr>
        <p:txBody>
          <a:bodyPr/>
          <a:lstStyle>
            <a:lvl1pPr>
              <a:defRPr b="0">
                <a:solidFill>
                  <a:schemeClr val="tx1"/>
                </a:solidFill>
              </a:defRPr>
            </a:lvl1pPr>
          </a:lstStyle>
          <a:p>
            <a:pPr lvl="0"/>
            <a:r>
              <a:rPr lang="en-US" dirty="0"/>
              <a:t>Click to edit Master text styles</a:t>
            </a:r>
          </a:p>
        </p:txBody>
      </p:sp>
      <p:sp>
        <p:nvSpPr>
          <p:cNvPr id="20" name="Text Placeholder 19"/>
          <p:cNvSpPr>
            <a:spLocks noGrp="1"/>
          </p:cNvSpPr>
          <p:nvPr>
            <p:ph type="body" sz="quarter" idx="15"/>
          </p:nvPr>
        </p:nvSpPr>
        <p:spPr>
          <a:xfrm>
            <a:off x="879755" y="4876800"/>
            <a:ext cx="2655286" cy="390525"/>
          </a:xfrm>
        </p:spPr>
        <p:txBody>
          <a:bodyPr/>
          <a:lstStyle>
            <a:lvl1pPr>
              <a:defRPr b="0">
                <a:solidFill>
                  <a:schemeClr val="tx1"/>
                </a:solidFill>
              </a:defRPr>
            </a:lvl1pPr>
          </a:lstStyle>
          <a:p>
            <a:pPr lvl="0"/>
            <a:r>
              <a:rPr lang="en-US" dirty="0"/>
              <a:t>Click to edit Master text styles</a:t>
            </a:r>
          </a:p>
        </p:txBody>
      </p:sp>
      <p:sp>
        <p:nvSpPr>
          <p:cNvPr id="16" name="Text Placeholder 15"/>
          <p:cNvSpPr>
            <a:spLocks noGrp="1"/>
          </p:cNvSpPr>
          <p:nvPr>
            <p:ph type="body" sz="quarter" idx="14"/>
          </p:nvPr>
        </p:nvSpPr>
        <p:spPr>
          <a:xfrm>
            <a:off x="400050" y="1047750"/>
            <a:ext cx="8602663" cy="457200"/>
          </a:xfrm>
        </p:spPr>
        <p:txBody>
          <a:bodyPr/>
          <a:lstStyle/>
          <a:p>
            <a:pPr lvl="0"/>
            <a:r>
              <a:rPr lang="en-US" dirty="0"/>
              <a:t>Click to edit Master text styles</a:t>
            </a:r>
          </a:p>
        </p:txBody>
      </p:sp>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9" name="Footer Placeholder 1">
            <a:extLst>
              <a:ext uri="{FF2B5EF4-FFF2-40B4-BE49-F238E27FC236}">
                <a16:creationId xmlns:a16="http://schemas.microsoft.com/office/drawing/2014/main" id="{3E04492A-E5D2-421E-9BBD-484AAA7FBD67}"/>
              </a:ext>
            </a:extLst>
          </p:cNvPr>
          <p:cNvSpPr>
            <a:spLocks noGrp="1"/>
          </p:cNvSpPr>
          <p:nvPr>
            <p:ph type="ftr" sz="quarter" idx="18"/>
          </p:nvPr>
        </p:nvSpPr>
        <p:spPr/>
        <p:txBody>
          <a:bodyPr/>
          <a:lstStyle>
            <a:lvl1pPr>
              <a:defRPr b="0"/>
            </a:lvl1pPr>
          </a:lstStyle>
          <a:p>
            <a:pPr>
              <a:defRPr/>
            </a:pPr>
            <a:endParaRPr lang="en-US" dirty="0"/>
          </a:p>
        </p:txBody>
      </p:sp>
      <p:sp>
        <p:nvSpPr>
          <p:cNvPr id="10" name="Slide Number Placeholder 2">
            <a:extLst>
              <a:ext uri="{FF2B5EF4-FFF2-40B4-BE49-F238E27FC236}">
                <a16:creationId xmlns:a16="http://schemas.microsoft.com/office/drawing/2014/main" id="{4DB32498-AB51-4D2F-9A79-58AF2E9DB384}"/>
              </a:ext>
            </a:extLst>
          </p:cNvPr>
          <p:cNvSpPr>
            <a:spLocks noGrp="1"/>
          </p:cNvSpPr>
          <p:nvPr>
            <p:ph type="sldNum" sz="quarter" idx="19"/>
          </p:nvPr>
        </p:nvSpPr>
        <p:spPr/>
        <p:txBody>
          <a:bodyPr/>
          <a:lstStyle>
            <a:lvl1pPr>
              <a:defRPr b="0"/>
            </a:lvl1pPr>
          </a:lstStyle>
          <a:p>
            <a:pPr>
              <a:defRPr/>
            </a:pPr>
            <a:fld id="{A33B612E-5DA4-40A2-AF91-A12EA857BBB5}" type="slidenum">
              <a:rPr lang="en-US" altLang="en-US"/>
              <a:pPr>
                <a:defRPr/>
              </a:pPr>
              <a:t>‹#›</a:t>
            </a:fld>
            <a:endParaRPr lang="en-US" altLang="en-US" dirty="0"/>
          </a:p>
        </p:txBody>
      </p:sp>
    </p:spTree>
    <p:extLst>
      <p:ext uri="{BB962C8B-B14F-4D97-AF65-F5344CB8AC3E}">
        <p14:creationId xmlns:p14="http://schemas.microsoft.com/office/powerpoint/2010/main" val="248029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Title Slide_ch1">
    <p:spTree>
      <p:nvGrpSpPr>
        <p:cNvPr id="1" name=""/>
        <p:cNvGrpSpPr/>
        <p:nvPr/>
      </p:nvGrpSpPr>
      <p:grpSpPr>
        <a:xfrm>
          <a:off x="0" y="0"/>
          <a:ext cx="0" cy="0"/>
          <a:chOff x="0" y="0"/>
          <a:chExt cx="0" cy="0"/>
        </a:xfrm>
      </p:grpSpPr>
      <p:pic>
        <p:nvPicPr>
          <p:cNvPr id="2"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938"/>
            <a:ext cx="9144000"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43800" y="6019800"/>
            <a:ext cx="13858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0" y="5907088"/>
            <a:ext cx="9144000" cy="955675"/>
          </a:xfrm>
          <a:prstGeom prst="rect">
            <a:avLst/>
          </a:prstGeom>
          <a:solidFill>
            <a:srgbClr val="8BB8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eaLnBrk="1" hangingPunct="1">
              <a:defRPr/>
            </a:pPr>
            <a:endParaRPr lang="en-US" altLang="en-US" sz="3200" b="1" dirty="0">
              <a:solidFill>
                <a:srgbClr val="FFFFFF"/>
              </a:solidFill>
              <a:latin typeface="Arial" panose="020B0604020202020204" pitchFamily="34" charset="0"/>
            </a:endParaRPr>
          </a:p>
        </p:txBody>
      </p:sp>
      <p:sp>
        <p:nvSpPr>
          <p:cNvPr id="5" name="Rectangle 4"/>
          <p:cNvSpPr>
            <a:spLocks noChangeArrowheads="1"/>
          </p:cNvSpPr>
          <p:nvPr userDrawn="1"/>
        </p:nvSpPr>
        <p:spPr bwMode="auto">
          <a:xfrm>
            <a:off x="514350" y="3624263"/>
            <a:ext cx="2414588" cy="600075"/>
          </a:xfrm>
          <a:prstGeom prst="rect">
            <a:avLst/>
          </a:prstGeom>
          <a:solidFill>
            <a:srgbClr val="7F56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eaLnBrk="1" hangingPunct="1">
              <a:defRPr/>
            </a:pPr>
            <a:endParaRPr lang="en-US" altLang="en-US" sz="3200" b="1" dirty="0">
              <a:solidFill>
                <a:srgbClr val="FFFFFF"/>
              </a:solidFill>
              <a:latin typeface="Arial" panose="020B0604020202020204" pitchFamily="34" charset="0"/>
            </a:endParaRPr>
          </a:p>
        </p:txBody>
      </p:sp>
      <p:pic>
        <p:nvPicPr>
          <p:cNvPr id="6" name="Picture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53325" y="6029325"/>
            <a:ext cx="13858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622300" y="3219450"/>
            <a:ext cx="32956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119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Title Slide_ch1">
    <p:spTree>
      <p:nvGrpSpPr>
        <p:cNvPr id="1" name=""/>
        <p:cNvGrpSpPr/>
        <p:nvPr/>
      </p:nvGrpSpPr>
      <p:grpSpPr>
        <a:xfrm>
          <a:off x="0" y="0"/>
          <a:ext cx="0" cy="0"/>
          <a:chOff x="0" y="0"/>
          <a:chExt cx="0" cy="0"/>
        </a:xfrm>
      </p:grpSpPr>
      <p:pic>
        <p:nvPicPr>
          <p:cNvPr id="2" name="Picture 6" descr="GettyImages-660613688.jpg"/>
          <p:cNvPicPr>
            <a:picLocks noChangeAspect="1"/>
          </p:cNvPicPr>
          <p:nvPr userDrawn="1"/>
        </p:nvPicPr>
        <p:blipFill>
          <a:blip r:embed="rId2" cstate="screen">
            <a:extLst>
              <a:ext uri="{28A0092B-C50C-407E-A947-70E740481C1C}">
                <a14:useLocalDpi xmlns:a14="http://schemas.microsoft.com/office/drawing/2010/main"/>
              </a:ext>
            </a:extLst>
          </a:blip>
          <a:srcRect r="-93"/>
          <a:stretch>
            <a:fillRect/>
          </a:stretch>
        </p:blipFill>
        <p:spPr bwMode="auto">
          <a:xfrm>
            <a:off x="0" y="0"/>
            <a:ext cx="91440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43800" y="6019800"/>
            <a:ext cx="13858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0" y="5907088"/>
            <a:ext cx="9144000" cy="955675"/>
          </a:xfrm>
          <a:prstGeom prst="rect">
            <a:avLst/>
          </a:prstGeom>
          <a:solidFill>
            <a:srgbClr val="8BB8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eaLnBrk="1" hangingPunct="1">
              <a:defRPr/>
            </a:pPr>
            <a:endParaRPr lang="en-US" altLang="en-US" sz="3200" b="1" dirty="0">
              <a:solidFill>
                <a:srgbClr val="FFFFFF"/>
              </a:solidFill>
              <a:latin typeface="Arial" panose="020B0604020202020204" pitchFamily="34" charset="0"/>
            </a:endParaRPr>
          </a:p>
        </p:txBody>
      </p:sp>
      <p:sp>
        <p:nvSpPr>
          <p:cNvPr id="5" name="Rectangle 4"/>
          <p:cNvSpPr>
            <a:spLocks noChangeArrowheads="1"/>
          </p:cNvSpPr>
          <p:nvPr userDrawn="1"/>
        </p:nvSpPr>
        <p:spPr bwMode="auto">
          <a:xfrm>
            <a:off x="514350" y="3624263"/>
            <a:ext cx="2506663" cy="600075"/>
          </a:xfrm>
          <a:prstGeom prst="rect">
            <a:avLst/>
          </a:prstGeom>
          <a:solidFill>
            <a:srgbClr val="7F56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eaLnBrk="1" hangingPunct="1">
              <a:defRPr/>
            </a:pPr>
            <a:endParaRPr lang="en-US" altLang="en-US" sz="3200" b="1" dirty="0">
              <a:solidFill>
                <a:srgbClr val="FFFFFF"/>
              </a:solidFill>
              <a:latin typeface="Arial" panose="020B0604020202020204" pitchFamily="34" charset="0"/>
            </a:endParaRPr>
          </a:p>
        </p:txBody>
      </p:sp>
      <p:pic>
        <p:nvPicPr>
          <p:cNvPr id="6" name="Picture 10"/>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620713" y="3214688"/>
            <a:ext cx="394652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53325" y="6029325"/>
            <a:ext cx="13858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510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VD lets watch">
    <p:spTree>
      <p:nvGrpSpPr>
        <p:cNvPr id="1" name=""/>
        <p:cNvGrpSpPr/>
        <p:nvPr/>
      </p:nvGrpSpPr>
      <p:grpSpPr>
        <a:xfrm>
          <a:off x="0" y="0"/>
          <a:ext cx="0" cy="0"/>
          <a:chOff x="0" y="0"/>
          <a:chExt cx="0" cy="0"/>
        </a:xfrm>
      </p:grpSpPr>
      <p:sp>
        <p:nvSpPr>
          <p:cNvPr id="8"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a:t>Click to edit Master text styles</a:t>
            </a:r>
          </a:p>
        </p:txBody>
      </p:sp>
      <p:sp>
        <p:nvSpPr>
          <p:cNvPr id="4" name="Footer Placeholder 1"/>
          <p:cNvSpPr>
            <a:spLocks noGrp="1"/>
          </p:cNvSpPr>
          <p:nvPr>
            <p:ph type="ftr" sz="quarter" idx="10"/>
          </p:nvPr>
        </p:nvSpPr>
        <p:spPr/>
        <p:txBody>
          <a:bodyPr/>
          <a:lstStyle>
            <a:lvl1pPr>
              <a:defRPr b="0"/>
            </a:lvl1pPr>
          </a:lstStyle>
          <a:p>
            <a:pPr>
              <a:defRPr/>
            </a:pPr>
            <a:endParaRPr lang="en-US" dirty="0"/>
          </a:p>
        </p:txBody>
      </p:sp>
      <p:sp>
        <p:nvSpPr>
          <p:cNvPr id="5" name="Slide Number Placeholder 2"/>
          <p:cNvSpPr>
            <a:spLocks noGrp="1"/>
          </p:cNvSpPr>
          <p:nvPr>
            <p:ph type="sldNum" sz="quarter" idx="11"/>
          </p:nvPr>
        </p:nvSpPr>
        <p:spPr/>
        <p:txBody>
          <a:bodyPr/>
          <a:lstStyle>
            <a:lvl1pPr>
              <a:defRPr b="0"/>
            </a:lvl1pPr>
          </a:lstStyle>
          <a:p>
            <a:pPr>
              <a:defRPr/>
            </a:pPr>
            <a:fld id="{E31B94EF-76A2-46E0-AAF8-475521BB3FC6}" type="slidenum">
              <a:rPr lang="en-US" altLang="en-US"/>
              <a:pPr>
                <a:defRPr/>
              </a:pPr>
              <a:t>‹#›</a:t>
            </a:fld>
            <a:endParaRPr lang="en-US" altLang="en-US" dirty="0"/>
          </a:p>
        </p:txBody>
      </p:sp>
    </p:spTree>
    <p:custDataLst>
      <p:tags r:id="rId1"/>
    </p:custDataLst>
    <p:extLst>
      <p:ext uri="{BB962C8B-B14F-4D97-AF65-F5344CB8AC3E}">
        <p14:creationId xmlns:p14="http://schemas.microsoft.com/office/powerpoint/2010/main" val="2777560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rgbClr val="7F56C5"/>
              </a:buClr>
              <a:defRPr/>
            </a:lvl2pPr>
            <a:lvl3pPr>
              <a:buClr>
                <a:srgbClr val="7F56C5"/>
              </a:buClr>
              <a:defRPr/>
            </a:lvl3pPr>
            <a:lvl4pPr>
              <a:buClr>
                <a:srgbClr val="7F56C5"/>
              </a:buClr>
              <a:defRPr/>
            </a:lvl4pPr>
            <a:lvl5pPr>
              <a:buClr>
                <a:srgbClr val="7F56C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
          <p:cNvSpPr>
            <a:spLocks noGrp="1"/>
          </p:cNvSpPr>
          <p:nvPr>
            <p:ph type="ftr" sz="quarter" idx="10"/>
          </p:nvPr>
        </p:nvSpPr>
        <p:spPr/>
        <p:txBody>
          <a:bodyPr/>
          <a:lstStyle>
            <a:lvl1pPr>
              <a:defRPr b="0"/>
            </a:lvl1pPr>
          </a:lstStyle>
          <a:p>
            <a:pPr>
              <a:defRPr/>
            </a:pPr>
            <a:endParaRPr lang="en-US" dirty="0"/>
          </a:p>
        </p:txBody>
      </p:sp>
      <p:sp>
        <p:nvSpPr>
          <p:cNvPr id="5" name="Slide Number Placeholder 2"/>
          <p:cNvSpPr>
            <a:spLocks noGrp="1"/>
          </p:cNvSpPr>
          <p:nvPr>
            <p:ph type="sldNum" sz="quarter" idx="11"/>
          </p:nvPr>
        </p:nvSpPr>
        <p:spPr/>
        <p:txBody>
          <a:bodyPr/>
          <a:lstStyle>
            <a:lvl1pPr>
              <a:defRPr b="0"/>
            </a:lvl1pPr>
          </a:lstStyle>
          <a:p>
            <a:pPr>
              <a:defRPr/>
            </a:pPr>
            <a:fld id="{6C18A114-C054-4FCE-84C6-6F0DE8F8B828}" type="slidenum">
              <a:rPr lang="en-US" altLang="en-US"/>
              <a:pPr>
                <a:defRPr/>
              </a:pPr>
              <a:t>‹#›</a:t>
            </a:fld>
            <a:endParaRPr lang="en-US" altLang="en-US" dirty="0"/>
          </a:p>
        </p:txBody>
      </p:sp>
    </p:spTree>
    <p:extLst>
      <p:ext uri="{BB962C8B-B14F-4D97-AF65-F5344CB8AC3E}">
        <p14:creationId xmlns:p14="http://schemas.microsoft.com/office/powerpoint/2010/main" val="14153655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nteractive_Title, Content_2 answer_why?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1109131" y="2787071"/>
            <a:ext cx="7882469" cy="405295"/>
          </a:xfrm>
        </p:spPr>
        <p:txBody>
          <a:bodyPr/>
          <a:lstStyle>
            <a:lvl1pPr>
              <a:defRPr b="0">
                <a:solidFill>
                  <a:schemeClr val="tx1"/>
                </a:solidFill>
              </a:defRPr>
            </a:lvl1pPr>
          </a:lstStyle>
          <a:p>
            <a:pPr lvl="0"/>
            <a:r>
              <a:rPr lang="en-US" dirty="0"/>
              <a:t>Click to edit Master text styles</a:t>
            </a:r>
          </a:p>
        </p:txBody>
      </p:sp>
      <p:sp>
        <p:nvSpPr>
          <p:cNvPr id="16" name="Text Placeholder 15"/>
          <p:cNvSpPr>
            <a:spLocks noGrp="1"/>
          </p:cNvSpPr>
          <p:nvPr>
            <p:ph type="body" sz="quarter" idx="14"/>
          </p:nvPr>
        </p:nvSpPr>
        <p:spPr>
          <a:xfrm>
            <a:off x="1092197" y="2145803"/>
            <a:ext cx="7899403" cy="405295"/>
          </a:xfrm>
        </p:spPr>
        <p:txBody>
          <a:bodyPr/>
          <a:lstStyle>
            <a:lvl1pPr>
              <a:defRPr b="0">
                <a:solidFill>
                  <a:schemeClr val="tx1"/>
                </a:solidFill>
              </a:defRPr>
            </a:lvl1pPr>
          </a:lstStyle>
          <a:p>
            <a:pPr lvl="0"/>
            <a:r>
              <a:rPr lang="en-US" dirty="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8" name="Text Placeholder 15"/>
          <p:cNvSpPr>
            <a:spLocks noGrp="1"/>
          </p:cNvSpPr>
          <p:nvPr>
            <p:ph type="body" sz="quarter" idx="16"/>
          </p:nvPr>
        </p:nvSpPr>
        <p:spPr>
          <a:xfrm>
            <a:off x="3742263" y="3327423"/>
            <a:ext cx="4980517" cy="2158977"/>
          </a:xfrm>
        </p:spPr>
        <p:txBody>
          <a:bodyPr/>
          <a:lstStyle>
            <a:lvl1pPr>
              <a:defRPr b="0">
                <a:solidFill>
                  <a:schemeClr val="tx1"/>
                </a:solidFill>
              </a:defRPr>
            </a:lvl1pPr>
          </a:lstStyle>
          <a:p>
            <a:endParaRPr lang="en-US" dirty="0"/>
          </a:p>
        </p:txBody>
      </p:sp>
      <p:sp>
        <p:nvSpPr>
          <p:cNvPr id="7" name="Footer Placeholder 1"/>
          <p:cNvSpPr>
            <a:spLocks noGrp="1"/>
          </p:cNvSpPr>
          <p:nvPr>
            <p:ph type="ftr" sz="quarter" idx="17"/>
          </p:nvPr>
        </p:nvSpPr>
        <p:spPr/>
        <p:txBody>
          <a:bodyPr/>
          <a:lstStyle>
            <a:lvl1pPr>
              <a:defRPr b="0"/>
            </a:lvl1pPr>
          </a:lstStyle>
          <a:p>
            <a:pPr>
              <a:defRPr/>
            </a:pPr>
            <a:endParaRPr lang="en-US" dirty="0"/>
          </a:p>
        </p:txBody>
      </p:sp>
      <p:sp>
        <p:nvSpPr>
          <p:cNvPr id="8" name="Slide Number Placeholder 2"/>
          <p:cNvSpPr>
            <a:spLocks noGrp="1"/>
          </p:cNvSpPr>
          <p:nvPr>
            <p:ph type="sldNum" sz="quarter" idx="18"/>
          </p:nvPr>
        </p:nvSpPr>
        <p:spPr/>
        <p:txBody>
          <a:bodyPr/>
          <a:lstStyle>
            <a:lvl1pPr>
              <a:defRPr b="0"/>
            </a:lvl1pPr>
          </a:lstStyle>
          <a:p>
            <a:pPr>
              <a:defRPr/>
            </a:pPr>
            <a:fld id="{283AF3B8-7BAE-4485-8E39-57F62E8AAD10}" type="slidenum">
              <a:rPr lang="en-US" altLang="en-US"/>
              <a:pPr>
                <a:defRPr/>
              </a:pPr>
              <a:t>‹#›</a:t>
            </a:fld>
            <a:endParaRPr lang="en-US" altLang="en-US" dirty="0"/>
          </a:p>
        </p:txBody>
      </p:sp>
    </p:spTree>
    <p:extLst>
      <p:ext uri="{BB962C8B-B14F-4D97-AF65-F5344CB8AC3E}">
        <p14:creationId xmlns:p14="http://schemas.microsoft.com/office/powerpoint/2010/main" val="2447320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content, 1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523038" y="1243013"/>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9575" y="1143000"/>
            <a:ext cx="5339375" cy="4983163"/>
          </a:xfrm>
        </p:spPr>
        <p:txBody>
          <a:bodyPr/>
          <a:lstStyle>
            <a:lvl2pPr>
              <a:buClr>
                <a:srgbClr val="7F56C5"/>
              </a:buClr>
              <a:defRPr/>
            </a:lvl2pPr>
            <a:lvl3pPr>
              <a:buClr>
                <a:srgbClr val="7F56C5"/>
              </a:buClr>
              <a:defRPr/>
            </a:lvl3pPr>
            <a:lvl4pPr>
              <a:buClr>
                <a:srgbClr val="7F56C5"/>
              </a:buClr>
              <a:defRPr/>
            </a:lvl4pPr>
            <a:lvl5pPr>
              <a:buClr>
                <a:srgbClr val="7F56C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1"/>
          <p:cNvSpPr>
            <a:spLocks noGrp="1"/>
          </p:cNvSpPr>
          <p:nvPr>
            <p:ph type="ftr" sz="quarter" idx="13"/>
          </p:nvPr>
        </p:nvSpPr>
        <p:spPr/>
        <p:txBody>
          <a:bodyPr/>
          <a:lstStyle>
            <a:lvl1pPr>
              <a:defRPr b="0"/>
            </a:lvl1pPr>
          </a:lstStyle>
          <a:p>
            <a:pPr>
              <a:defRPr/>
            </a:pPr>
            <a:endParaRPr lang="en-US" dirty="0"/>
          </a:p>
        </p:txBody>
      </p:sp>
      <p:sp>
        <p:nvSpPr>
          <p:cNvPr id="6" name="Slide Number Placeholder 2"/>
          <p:cNvSpPr>
            <a:spLocks noGrp="1"/>
          </p:cNvSpPr>
          <p:nvPr>
            <p:ph type="sldNum" sz="quarter" idx="14"/>
          </p:nvPr>
        </p:nvSpPr>
        <p:spPr/>
        <p:txBody>
          <a:bodyPr/>
          <a:lstStyle>
            <a:lvl1pPr>
              <a:defRPr b="0"/>
            </a:lvl1pPr>
          </a:lstStyle>
          <a:p>
            <a:pPr>
              <a:defRPr/>
            </a:pPr>
            <a:fld id="{7D14F1E0-BC06-408C-A747-2F46E4B394CB}" type="slidenum">
              <a:rPr lang="en-US" altLang="en-US"/>
              <a:pPr>
                <a:defRPr/>
              </a:pPr>
              <a:t>‹#›</a:t>
            </a:fld>
            <a:endParaRPr lang="en-US" altLang="en-US" dirty="0"/>
          </a:p>
        </p:txBody>
      </p:sp>
    </p:spTree>
    <p:extLst>
      <p:ext uri="{BB962C8B-B14F-4D97-AF65-F5344CB8AC3E}">
        <p14:creationId xmlns:p14="http://schemas.microsoft.com/office/powerpoint/2010/main" val="1394434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nagerbook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5284788" y="0"/>
            <a:ext cx="3859212" cy="6858000"/>
          </a:xfrm>
          <a:prstGeom prst="rect">
            <a:avLst/>
          </a:prstGeom>
          <a:solidFill>
            <a:srgbClr val="8BB836"/>
          </a:solidFill>
          <a:ln>
            <a:noFill/>
          </a:ln>
        </p:spPr>
        <p:txBody>
          <a:bodyPr anchor="b">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eaLnBrk="1" hangingPunct="1">
              <a:defRPr/>
            </a:pPr>
            <a:endParaRPr lang="en-US" altLang="en-US" sz="3200" b="1" dirty="0">
              <a:solidFill>
                <a:srgbClr val="FFFFFF"/>
              </a:solidFill>
            </a:endParaRPr>
          </a:p>
        </p:txBody>
      </p:sp>
      <p:pic>
        <p:nvPicPr>
          <p:cNvPr id="5"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531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543800" y="6019800"/>
            <a:ext cx="13858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5372100" y="1028700"/>
            <a:ext cx="3307316"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eaLnBrk="1" hangingPunct="1">
              <a:lnSpc>
                <a:spcPct val="80000"/>
              </a:lnSpc>
              <a:defRPr/>
            </a:pPr>
            <a:r>
              <a:rPr lang="en-US" altLang="en-US" dirty="0">
                <a:solidFill>
                  <a:schemeClr val="bg1"/>
                </a:solidFill>
                <a:latin typeface="Arial" panose="020B0604020202020204" pitchFamily="34" charset="0"/>
                <a:cs typeface="Arial" panose="020B0604020202020204" pitchFamily="34" charset="0"/>
              </a:rPr>
              <a:t>3rd Edition </a:t>
            </a:r>
            <a:br>
              <a:rPr lang="en-US" altLang="en-US" dirty="0">
                <a:solidFill>
                  <a:schemeClr val="bg1"/>
                </a:solidFill>
                <a:latin typeface="Arial" panose="020B0604020202020204" pitchFamily="34" charset="0"/>
                <a:cs typeface="Arial" panose="020B0604020202020204" pitchFamily="34" charset="0"/>
              </a:rPr>
            </a:br>
            <a:r>
              <a:rPr lang="en-US" altLang="en-US" sz="3000" b="1" dirty="0" err="1">
                <a:solidFill>
                  <a:schemeClr val="bg1"/>
                </a:solidFill>
                <a:latin typeface="Arial" panose="020B0604020202020204" pitchFamily="34" charset="0"/>
                <a:cs typeface="Arial" panose="020B0604020202020204" pitchFamily="34" charset="0"/>
              </a:rPr>
              <a:t>ServSafe</a:t>
            </a:r>
            <a:r>
              <a:rPr lang="en-US" altLang="en-US" sz="900" b="1" baseline="0" dirty="0">
                <a:solidFill>
                  <a:schemeClr val="bg1"/>
                </a:solidFill>
                <a:latin typeface="Arial" panose="020B0604020202020204" pitchFamily="34" charset="0"/>
                <a:cs typeface="Arial" panose="020B0604020202020204" pitchFamily="34" charset="0"/>
              </a:rPr>
              <a:t> </a:t>
            </a:r>
            <a:r>
              <a:rPr lang="en-US" altLang="en-US" sz="1900" baseline="30000" dirty="0">
                <a:solidFill>
                  <a:schemeClr val="bg1"/>
                </a:solidFill>
                <a:latin typeface="Arial" panose="020B0604020202020204" pitchFamily="34" charset="0"/>
                <a:cs typeface="Arial" panose="020B0604020202020204" pitchFamily="34" charset="0"/>
              </a:rPr>
              <a:t>®</a:t>
            </a:r>
            <a:r>
              <a:rPr lang="en-US" altLang="en-US" sz="3000" b="1" dirty="0">
                <a:solidFill>
                  <a:schemeClr val="bg1"/>
                </a:solidFill>
                <a:latin typeface="Arial" panose="020B0604020202020204" pitchFamily="34" charset="0"/>
                <a:cs typeface="Arial" panose="020B0604020202020204" pitchFamily="34" charset="0"/>
              </a:rPr>
              <a:t> </a:t>
            </a:r>
            <a:br>
              <a:rPr lang="en-US" altLang="en-US" sz="3000" b="1" dirty="0">
                <a:solidFill>
                  <a:schemeClr val="bg1"/>
                </a:solidFill>
                <a:latin typeface="Arial" panose="020B0604020202020204" pitchFamily="34" charset="0"/>
                <a:cs typeface="Arial" panose="020B0604020202020204" pitchFamily="34" charset="0"/>
              </a:rPr>
            </a:br>
            <a:r>
              <a:rPr lang="en-US" altLang="en-US" sz="3000" b="1" dirty="0">
                <a:solidFill>
                  <a:schemeClr val="bg1"/>
                </a:solidFill>
                <a:latin typeface="Arial" panose="020B0604020202020204" pitchFamily="34" charset="0"/>
                <a:cs typeface="Arial" panose="020B0604020202020204" pitchFamily="34" charset="0"/>
              </a:rPr>
              <a:t>Alcohol Course</a:t>
            </a:r>
          </a:p>
          <a:p>
            <a:pPr eaLnBrk="1" hangingPunct="1">
              <a:lnSpc>
                <a:spcPct val="80000"/>
              </a:lnSpc>
              <a:defRPr/>
            </a:pPr>
            <a:r>
              <a:rPr lang="en-US" altLang="en-US" sz="3000" b="1" dirty="0">
                <a:solidFill>
                  <a:schemeClr val="bg1"/>
                </a:solidFill>
                <a:latin typeface="Arial" panose="020B0604020202020204" pitchFamily="34" charset="0"/>
                <a:cs typeface="Arial" panose="020B0604020202020204" pitchFamily="34" charset="0"/>
              </a:rPr>
              <a:t>Alabama Edition </a:t>
            </a:r>
          </a:p>
        </p:txBody>
      </p:sp>
      <p:sp>
        <p:nvSpPr>
          <p:cNvPr id="3" name="Text Placeholder 2"/>
          <p:cNvSpPr>
            <a:spLocks noGrp="1"/>
          </p:cNvSpPr>
          <p:nvPr>
            <p:ph type="body" sz="quarter" idx="10"/>
          </p:nvPr>
        </p:nvSpPr>
        <p:spPr>
          <a:xfrm>
            <a:off x="5324236" y="3455255"/>
            <a:ext cx="3819764" cy="1997404"/>
          </a:xfrm>
        </p:spPr>
        <p:txBody>
          <a:bodyPr/>
          <a:lstStyle>
            <a:lvl1pPr marL="0" indent="0" algn="ctr">
              <a:buFontTx/>
              <a:buNone/>
              <a:defRPr sz="4000">
                <a:solidFill>
                  <a:schemeClr val="bg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71226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rgbClr val="7F56C5"/>
              </a:buClr>
              <a:defRPr/>
            </a:lvl2pPr>
            <a:lvl3pPr>
              <a:buClr>
                <a:srgbClr val="7F56C5"/>
              </a:buClr>
              <a:defRPr/>
            </a:lvl3pPr>
            <a:lvl4pPr>
              <a:buClr>
                <a:srgbClr val="7F56C5"/>
              </a:buClr>
              <a:defRPr/>
            </a:lvl4pPr>
            <a:lvl5pPr>
              <a:buClr>
                <a:srgbClr val="7F56C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
          <p:cNvSpPr>
            <a:spLocks noGrp="1"/>
          </p:cNvSpPr>
          <p:nvPr>
            <p:ph type="ftr" sz="quarter" idx="10"/>
          </p:nvPr>
        </p:nvSpPr>
        <p:spPr/>
        <p:txBody>
          <a:bodyPr/>
          <a:lstStyle>
            <a:lvl1pPr>
              <a:defRPr b="0"/>
            </a:lvl1pPr>
          </a:lstStyle>
          <a:p>
            <a:pPr>
              <a:defRPr/>
            </a:pPr>
            <a:endParaRPr lang="en-US" dirty="0"/>
          </a:p>
        </p:txBody>
      </p:sp>
      <p:sp>
        <p:nvSpPr>
          <p:cNvPr id="5" name="Slide Number Placeholder 2"/>
          <p:cNvSpPr>
            <a:spLocks noGrp="1"/>
          </p:cNvSpPr>
          <p:nvPr>
            <p:ph type="sldNum" sz="quarter" idx="11"/>
          </p:nvPr>
        </p:nvSpPr>
        <p:spPr/>
        <p:txBody>
          <a:bodyPr/>
          <a:lstStyle>
            <a:lvl1pPr>
              <a:defRPr b="0" smtClean="0"/>
            </a:lvl1pPr>
          </a:lstStyle>
          <a:p>
            <a:pPr>
              <a:defRPr/>
            </a:pPr>
            <a:fld id="{0842FA4B-8609-43A7-AC19-745632FA5CC2}" type="slidenum">
              <a:rPr lang="en-US" altLang="en-US"/>
              <a:pPr>
                <a:defRPr/>
              </a:pPr>
              <a:t>‹#›</a:t>
            </a:fld>
            <a:endParaRPr lang="en-US" altLang="en-US" dirty="0"/>
          </a:p>
        </p:txBody>
      </p:sp>
    </p:spTree>
    <p:extLst>
      <p:ext uri="{BB962C8B-B14F-4D97-AF65-F5344CB8AC3E}">
        <p14:creationId xmlns:p14="http://schemas.microsoft.com/office/powerpoint/2010/main" val="32826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3 image right">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6522896" y="24257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2" name="Picture Placeholder 9"/>
          <p:cNvSpPr>
            <a:spLocks noGrp="1"/>
          </p:cNvSpPr>
          <p:nvPr>
            <p:ph type="pic" sz="quarter" idx="14"/>
          </p:nvPr>
        </p:nvSpPr>
        <p:spPr>
          <a:xfrm>
            <a:off x="6522896" y="36576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10" name="Picture Placeholder 9"/>
          <p:cNvSpPr>
            <a:spLocks noGrp="1"/>
          </p:cNvSpPr>
          <p:nvPr>
            <p:ph type="pic" sz="quarter" idx="12"/>
          </p:nvPr>
        </p:nvSpPr>
        <p:spPr>
          <a:xfrm>
            <a:off x="6523038" y="1243013"/>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9575" y="1143000"/>
            <a:ext cx="5610225" cy="4983163"/>
          </a:xfrm>
        </p:spPr>
        <p:txBody>
          <a:bodyPr/>
          <a:lstStyle>
            <a:lvl2pPr>
              <a:buClr>
                <a:srgbClr val="7F56C5"/>
              </a:buClr>
              <a:defRPr/>
            </a:lvl2pPr>
            <a:lvl3pPr>
              <a:buClr>
                <a:srgbClr val="7F56C5"/>
              </a:buClr>
              <a:defRPr/>
            </a:lvl3pPr>
            <a:lvl4pPr>
              <a:buClr>
                <a:srgbClr val="7F56C5"/>
              </a:buClr>
              <a:defRPr/>
            </a:lvl4pPr>
            <a:lvl5pPr>
              <a:buClr>
                <a:srgbClr val="7F56C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1"/>
          <p:cNvSpPr>
            <a:spLocks noGrp="1"/>
          </p:cNvSpPr>
          <p:nvPr>
            <p:ph type="ftr" sz="quarter" idx="15"/>
          </p:nvPr>
        </p:nvSpPr>
        <p:spPr/>
        <p:txBody>
          <a:bodyPr/>
          <a:lstStyle>
            <a:lvl1pPr>
              <a:defRPr b="0"/>
            </a:lvl1pPr>
          </a:lstStyle>
          <a:p>
            <a:pPr>
              <a:defRPr/>
            </a:pPr>
            <a:endParaRPr lang="en-US" dirty="0"/>
          </a:p>
        </p:txBody>
      </p:sp>
      <p:sp>
        <p:nvSpPr>
          <p:cNvPr id="8" name="Slide Number Placeholder 2"/>
          <p:cNvSpPr>
            <a:spLocks noGrp="1"/>
          </p:cNvSpPr>
          <p:nvPr>
            <p:ph type="sldNum" sz="quarter" idx="16"/>
          </p:nvPr>
        </p:nvSpPr>
        <p:spPr/>
        <p:txBody>
          <a:bodyPr/>
          <a:lstStyle>
            <a:lvl1pPr>
              <a:defRPr b="0" smtClean="0"/>
            </a:lvl1pPr>
          </a:lstStyle>
          <a:p>
            <a:pPr>
              <a:defRPr/>
            </a:pPr>
            <a:fld id="{4C788B28-612A-4189-A0D6-831541140B20}" type="slidenum">
              <a:rPr lang="en-US" altLang="en-US"/>
              <a:pPr>
                <a:defRPr/>
              </a:pPr>
              <a:t>‹#›</a:t>
            </a:fld>
            <a:endParaRPr lang="en-US" altLang="en-US" dirty="0"/>
          </a:p>
        </p:txBody>
      </p:sp>
    </p:spTree>
    <p:extLst>
      <p:ext uri="{BB962C8B-B14F-4D97-AF65-F5344CB8AC3E}">
        <p14:creationId xmlns:p14="http://schemas.microsoft.com/office/powerpoint/2010/main" val="326670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1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523038" y="1243013"/>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9575" y="1143000"/>
            <a:ext cx="5339375" cy="4983163"/>
          </a:xfrm>
        </p:spPr>
        <p:txBody>
          <a:bodyPr/>
          <a:lstStyle>
            <a:lvl2pPr>
              <a:buClr>
                <a:srgbClr val="7F56C5"/>
              </a:buClr>
              <a:defRPr/>
            </a:lvl2pPr>
            <a:lvl3pPr>
              <a:buClr>
                <a:srgbClr val="7F56C5"/>
              </a:buClr>
              <a:defRPr/>
            </a:lvl3pPr>
            <a:lvl4pPr>
              <a:buClr>
                <a:srgbClr val="7F56C5"/>
              </a:buClr>
              <a:defRPr/>
            </a:lvl4pPr>
            <a:lvl5pPr>
              <a:buClr>
                <a:srgbClr val="7F56C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1"/>
          <p:cNvSpPr>
            <a:spLocks noGrp="1"/>
          </p:cNvSpPr>
          <p:nvPr>
            <p:ph type="ftr" sz="quarter" idx="13"/>
          </p:nvPr>
        </p:nvSpPr>
        <p:spPr/>
        <p:txBody>
          <a:bodyPr/>
          <a:lstStyle>
            <a:lvl1pPr>
              <a:defRPr b="0"/>
            </a:lvl1pPr>
          </a:lstStyle>
          <a:p>
            <a:pPr>
              <a:defRPr/>
            </a:pPr>
            <a:endParaRPr lang="en-US" dirty="0"/>
          </a:p>
        </p:txBody>
      </p:sp>
      <p:sp>
        <p:nvSpPr>
          <p:cNvPr id="6" name="Slide Number Placeholder 2"/>
          <p:cNvSpPr>
            <a:spLocks noGrp="1"/>
          </p:cNvSpPr>
          <p:nvPr>
            <p:ph type="sldNum" sz="quarter" idx="14"/>
          </p:nvPr>
        </p:nvSpPr>
        <p:spPr/>
        <p:txBody>
          <a:bodyPr/>
          <a:lstStyle>
            <a:lvl1pPr>
              <a:defRPr b="0" smtClean="0"/>
            </a:lvl1pPr>
          </a:lstStyle>
          <a:p>
            <a:pPr>
              <a:defRPr/>
            </a:pPr>
            <a:fld id="{E8BFF0C6-08D9-4C3E-ADF6-C3CD775E947B}" type="slidenum">
              <a:rPr lang="en-US" altLang="en-US"/>
              <a:pPr>
                <a:defRPr/>
              </a:pPr>
              <a:t>‹#›</a:t>
            </a:fld>
            <a:endParaRPr lang="en-US" altLang="en-US" dirty="0"/>
          </a:p>
        </p:txBody>
      </p:sp>
    </p:spTree>
    <p:extLst>
      <p:ext uri="{BB962C8B-B14F-4D97-AF65-F5344CB8AC3E}">
        <p14:creationId xmlns:p14="http://schemas.microsoft.com/office/powerpoint/2010/main" val="20211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1 large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102626" y="1243013"/>
            <a:ext cx="2604812" cy="4184904"/>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pPr lvl="0"/>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9575" y="1143000"/>
            <a:ext cx="5339375" cy="4983163"/>
          </a:xfrm>
        </p:spPr>
        <p:txBody>
          <a:bodyPr/>
          <a:lstStyle>
            <a:lvl2pPr>
              <a:buClr>
                <a:srgbClr val="7F56C5"/>
              </a:buClr>
              <a:defRPr/>
            </a:lvl2pPr>
            <a:lvl3pPr>
              <a:buClr>
                <a:srgbClr val="7F56C5"/>
              </a:buClr>
              <a:defRPr/>
            </a:lvl3pPr>
            <a:lvl4pPr>
              <a:buClr>
                <a:srgbClr val="7F56C5"/>
              </a:buClr>
              <a:defRPr/>
            </a:lvl4pPr>
            <a:lvl5pPr>
              <a:buClr>
                <a:srgbClr val="7F56C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1"/>
          <p:cNvSpPr>
            <a:spLocks noGrp="1"/>
          </p:cNvSpPr>
          <p:nvPr>
            <p:ph type="ftr" sz="quarter" idx="13"/>
          </p:nvPr>
        </p:nvSpPr>
        <p:spPr/>
        <p:txBody>
          <a:bodyPr/>
          <a:lstStyle>
            <a:lvl1pPr>
              <a:defRPr b="0"/>
            </a:lvl1pPr>
          </a:lstStyle>
          <a:p>
            <a:pPr>
              <a:defRPr/>
            </a:pPr>
            <a:endParaRPr lang="en-US" dirty="0"/>
          </a:p>
        </p:txBody>
      </p:sp>
      <p:sp>
        <p:nvSpPr>
          <p:cNvPr id="6" name="Slide Number Placeholder 2"/>
          <p:cNvSpPr>
            <a:spLocks noGrp="1"/>
          </p:cNvSpPr>
          <p:nvPr>
            <p:ph type="sldNum" sz="quarter" idx="14"/>
          </p:nvPr>
        </p:nvSpPr>
        <p:spPr/>
        <p:txBody>
          <a:bodyPr/>
          <a:lstStyle>
            <a:lvl1pPr>
              <a:defRPr b="0" smtClean="0"/>
            </a:lvl1pPr>
          </a:lstStyle>
          <a:p>
            <a:pPr>
              <a:defRPr/>
            </a:pPr>
            <a:fld id="{58FE770C-85DA-4FD0-9E37-21BF7961E6D9}" type="slidenum">
              <a:rPr lang="en-US" altLang="en-US"/>
              <a:pPr>
                <a:defRPr/>
              </a:pPr>
              <a:t>‹#›</a:t>
            </a:fld>
            <a:endParaRPr lang="en-US" altLang="en-US" dirty="0"/>
          </a:p>
        </p:txBody>
      </p:sp>
    </p:spTree>
    <p:extLst>
      <p:ext uri="{BB962C8B-B14F-4D97-AF65-F5344CB8AC3E}">
        <p14:creationId xmlns:p14="http://schemas.microsoft.com/office/powerpoint/2010/main" val="622127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2.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7506" name="Rectangle 5"/>
          <p:cNvSpPr>
            <a:spLocks noChangeArrowheads="1"/>
          </p:cNvSpPr>
          <p:nvPr userDrawn="1"/>
        </p:nvSpPr>
        <p:spPr bwMode="auto">
          <a:xfrm>
            <a:off x="0" y="0"/>
            <a:ext cx="9144000" cy="792163"/>
          </a:xfrm>
          <a:prstGeom prst="rect">
            <a:avLst/>
          </a:prstGeom>
          <a:solidFill>
            <a:srgbClr val="8BB8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eaLnBrk="1" hangingPunct="1">
              <a:defRPr/>
            </a:pPr>
            <a:endParaRPr lang="en-US" altLang="en-US" sz="3200" b="1" dirty="0">
              <a:solidFill>
                <a:srgbClr val="FFFFFF"/>
              </a:solidFill>
              <a:latin typeface="Arial" panose="020B0604020202020204" pitchFamily="34" charset="0"/>
            </a:endParaRPr>
          </a:p>
        </p:txBody>
      </p:sp>
      <p:sp>
        <p:nvSpPr>
          <p:cNvPr id="1027" name="Rectangle 3"/>
          <p:cNvSpPr>
            <a:spLocks noGrp="1" noChangeArrowheads="1"/>
          </p:cNvSpPr>
          <p:nvPr>
            <p:ph type="title"/>
          </p:nvPr>
        </p:nvSpPr>
        <p:spPr bwMode="auto">
          <a:xfrm>
            <a:off x="400050" y="160338"/>
            <a:ext cx="8307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09575" y="11430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b="1">
                <a:solidFill>
                  <a:srgbClr val="000000">
                    <a:tint val="75000"/>
                  </a:srgbClr>
                </a:solidFill>
                <a:latin typeface="Times New Roman" charset="0"/>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1" smtClean="0">
                <a:solidFill>
                  <a:srgbClr val="6F7C91"/>
                </a:solidFill>
                <a:latin typeface="Arial Narrow" panose="020B0606020202030204" pitchFamily="34" charset="0"/>
              </a:defRPr>
            </a:lvl1pPr>
          </a:lstStyle>
          <a:p>
            <a:pPr>
              <a:defRPr/>
            </a:pPr>
            <a:fld id="{E6C5E93F-EA1A-4CF5-B023-09619A4F938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 id="2147483839" r:id="rId27"/>
    <p:sldLayoutId id="2147483840" r:id="rId28"/>
    <p:sldLayoutId id="2147483841" r:id="rId29"/>
    <p:sldLayoutId id="2147483842" r:id="rId30"/>
    <p:sldLayoutId id="2147483843" r:id="rId31"/>
    <p:sldLayoutId id="2147483844" r:id="rId32"/>
    <p:sldLayoutId id="2147483845" r:id="rId33"/>
    <p:sldLayoutId id="2147483846" r:id="rId34"/>
    <p:sldLayoutId id="2147483847" r:id="rId35"/>
    <p:sldLayoutId id="2147483848" r:id="rId36"/>
    <p:sldLayoutId id="2147483849" r:id="rId37"/>
    <p:sldLayoutId id="2147483850" r:id="rId38"/>
    <p:sldLayoutId id="2147483858" r:id="rId39"/>
  </p:sldLayoutIdLst>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7F56C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7F56C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7F56C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7F56C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7506" name="Rectangle 5"/>
          <p:cNvSpPr>
            <a:spLocks noChangeArrowheads="1"/>
          </p:cNvSpPr>
          <p:nvPr userDrawn="1"/>
        </p:nvSpPr>
        <p:spPr bwMode="auto">
          <a:xfrm>
            <a:off x="0" y="0"/>
            <a:ext cx="9144000" cy="792163"/>
          </a:xfrm>
          <a:prstGeom prst="rect">
            <a:avLst/>
          </a:prstGeom>
          <a:solidFill>
            <a:srgbClr val="8BB8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eaLnBrk="1" hangingPunct="1">
              <a:defRPr/>
            </a:pPr>
            <a:endParaRPr lang="en-US" altLang="en-US" sz="3200" b="1" dirty="0">
              <a:solidFill>
                <a:srgbClr val="FFFFFF"/>
              </a:solidFill>
              <a:latin typeface="Arial" panose="020B0604020202020204" pitchFamily="34" charset="0"/>
            </a:endParaRPr>
          </a:p>
        </p:txBody>
      </p:sp>
      <p:sp>
        <p:nvSpPr>
          <p:cNvPr id="1027" name="Rectangle 3"/>
          <p:cNvSpPr>
            <a:spLocks noGrp="1" noChangeArrowheads="1"/>
          </p:cNvSpPr>
          <p:nvPr>
            <p:ph type="title"/>
          </p:nvPr>
        </p:nvSpPr>
        <p:spPr bwMode="auto">
          <a:xfrm>
            <a:off x="400050" y="160338"/>
            <a:ext cx="8307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09575" y="11430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b="1">
                <a:solidFill>
                  <a:srgbClr val="000000">
                    <a:tint val="75000"/>
                  </a:srgbClr>
                </a:solidFill>
                <a:latin typeface="Times New Roman" charset="0"/>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1">
                <a:solidFill>
                  <a:srgbClr val="6F7C91"/>
                </a:solidFill>
                <a:latin typeface="Arial Narrow" panose="020B0606020202030204" pitchFamily="34" charset="0"/>
              </a:defRPr>
            </a:lvl1pPr>
          </a:lstStyle>
          <a:p>
            <a:pPr>
              <a:defRPr/>
            </a:pPr>
            <a:fld id="{FDBA80F6-9B96-426B-AA5A-17A6037C427F}" type="slidenum">
              <a:rPr lang="en-US" altLang="en-US"/>
              <a:pPr>
                <a:defRPr/>
              </a:pPr>
              <a:t>‹#›</a:t>
            </a:fld>
            <a:endParaRPr lang="en-US" altLang="en-US" dirty="0"/>
          </a:p>
        </p:txBody>
      </p:sp>
    </p:spTree>
    <p:extLst>
      <p:ext uri="{BB962C8B-B14F-4D97-AF65-F5344CB8AC3E}">
        <p14:creationId xmlns:p14="http://schemas.microsoft.com/office/powerpoint/2010/main" val="718368199"/>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Lst>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7F56C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7F56C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7F56C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7F56C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7506" name="Rectangle 5">
            <a:extLst>
              <a:ext uri="{FF2B5EF4-FFF2-40B4-BE49-F238E27FC236}">
                <a16:creationId xmlns:a16="http://schemas.microsoft.com/office/drawing/2014/main" id="{DFEC1325-0836-489C-8583-5716FB6A83D7}"/>
              </a:ext>
            </a:extLst>
          </p:cNvPr>
          <p:cNvSpPr>
            <a:spLocks noChangeArrowheads="1"/>
          </p:cNvSpPr>
          <p:nvPr userDrawn="1"/>
        </p:nvSpPr>
        <p:spPr bwMode="auto">
          <a:xfrm>
            <a:off x="0" y="0"/>
            <a:ext cx="9144000" cy="792163"/>
          </a:xfrm>
          <a:prstGeom prst="rect">
            <a:avLst/>
          </a:prstGeom>
          <a:solidFill>
            <a:srgbClr val="8BB8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eaLnBrk="1" hangingPunct="1">
              <a:defRPr/>
            </a:pPr>
            <a:endParaRPr lang="en-US" altLang="en-US" sz="3200" b="1" dirty="0">
              <a:solidFill>
                <a:srgbClr val="FFFFFF"/>
              </a:solidFill>
              <a:latin typeface="Arial" panose="020B0604020202020204" pitchFamily="34" charset="0"/>
            </a:endParaRPr>
          </a:p>
        </p:txBody>
      </p:sp>
      <p:sp>
        <p:nvSpPr>
          <p:cNvPr id="1027" name="Rectangle 3"/>
          <p:cNvSpPr>
            <a:spLocks noGrp="1" noChangeArrowheads="1"/>
          </p:cNvSpPr>
          <p:nvPr>
            <p:ph type="title"/>
          </p:nvPr>
        </p:nvSpPr>
        <p:spPr bwMode="auto">
          <a:xfrm>
            <a:off x="400050" y="160338"/>
            <a:ext cx="8307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09575" y="11430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C452354A-2FCF-498C-B88D-B3FF7725523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b="1">
                <a:solidFill>
                  <a:srgbClr val="000000">
                    <a:tint val="75000"/>
                  </a:srgbClr>
                </a:solidFill>
                <a:latin typeface="Times New Roman" charset="0"/>
                <a:ea typeface="+mn-ea"/>
                <a:cs typeface="+mn-cs"/>
              </a:defRPr>
            </a:lvl1pPr>
          </a:lstStyle>
          <a:p>
            <a:pPr>
              <a:defRPr/>
            </a:pPr>
            <a:endParaRPr lang="en-US" dirty="0"/>
          </a:p>
        </p:txBody>
      </p:sp>
      <p:sp>
        <p:nvSpPr>
          <p:cNvPr id="3" name="Slide Number Placeholder 2">
            <a:extLst>
              <a:ext uri="{FF2B5EF4-FFF2-40B4-BE49-F238E27FC236}">
                <a16:creationId xmlns:a16="http://schemas.microsoft.com/office/drawing/2014/main" id="{FC7E992E-65B1-460F-A46C-252EDD7DF39B}"/>
              </a:ext>
            </a:extLst>
          </p:cNvPr>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1">
                <a:solidFill>
                  <a:srgbClr val="6F7C91"/>
                </a:solidFill>
                <a:latin typeface="Arial Narrow" panose="020B0606020202030204" pitchFamily="34" charset="0"/>
              </a:defRPr>
            </a:lvl1pPr>
          </a:lstStyle>
          <a:p>
            <a:pPr>
              <a:defRPr/>
            </a:pPr>
            <a:fld id="{57E8041D-5A5F-4CB1-88A9-F96301A7915F}" type="slidenum">
              <a:rPr lang="en-US" altLang="en-US"/>
              <a:pPr>
                <a:defRPr/>
              </a:pPr>
              <a:t>‹#›</a:t>
            </a:fld>
            <a:endParaRPr lang="en-US" altLang="en-US" dirty="0"/>
          </a:p>
        </p:txBody>
      </p:sp>
    </p:spTree>
    <p:extLst>
      <p:ext uri="{BB962C8B-B14F-4D97-AF65-F5344CB8AC3E}">
        <p14:creationId xmlns:p14="http://schemas.microsoft.com/office/powerpoint/2010/main" val="2036779480"/>
      </p:ext>
    </p:extLst>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7F56C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7F56C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7F56C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7F56C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4.xml"/><Relationship Id="rId1" Type="http://schemas.openxmlformats.org/officeDocument/2006/relationships/tags" Target="../tags/tag14.xml"/><Relationship Id="rId4" Type="http://schemas.openxmlformats.org/officeDocument/2006/relationships/image" Target="../media/image11.jpe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41.xml"/><Relationship Id="rId1" Type="http://schemas.openxmlformats.org/officeDocument/2006/relationships/tags" Target="../tags/tag104.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41.xml"/><Relationship Id="rId1" Type="http://schemas.openxmlformats.org/officeDocument/2006/relationships/tags" Target="../tags/tag105.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41.xml"/><Relationship Id="rId1" Type="http://schemas.openxmlformats.org/officeDocument/2006/relationships/tags" Target="../tags/tag106.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41.xml"/><Relationship Id="rId1" Type="http://schemas.openxmlformats.org/officeDocument/2006/relationships/tags" Target="../tags/tag107.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41.xml"/><Relationship Id="rId1" Type="http://schemas.openxmlformats.org/officeDocument/2006/relationships/tags" Target="../tags/tag108.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41.xml"/><Relationship Id="rId1" Type="http://schemas.openxmlformats.org/officeDocument/2006/relationships/tags" Target="../tags/tag109.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43.xml"/><Relationship Id="rId1" Type="http://schemas.openxmlformats.org/officeDocument/2006/relationships/tags" Target="../tags/tag110.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42.xml"/><Relationship Id="rId1" Type="http://schemas.openxmlformats.org/officeDocument/2006/relationships/tags" Target="../tags/tag111.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41.xml"/><Relationship Id="rId1" Type="http://schemas.openxmlformats.org/officeDocument/2006/relationships/tags" Target="../tags/tag11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41.xml"/><Relationship Id="rId1" Type="http://schemas.openxmlformats.org/officeDocument/2006/relationships/tags" Target="../tags/tag1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4.xml"/><Relationship Id="rId1" Type="http://schemas.openxmlformats.org/officeDocument/2006/relationships/tags" Target="../tags/tag15.xml"/><Relationship Id="rId4" Type="http://schemas.openxmlformats.org/officeDocument/2006/relationships/image" Target="../media/image12.jpe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41.xml"/><Relationship Id="rId1" Type="http://schemas.openxmlformats.org/officeDocument/2006/relationships/tags" Target="../tags/tag114.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41.xml"/><Relationship Id="rId1" Type="http://schemas.openxmlformats.org/officeDocument/2006/relationships/tags" Target="../tags/tag115.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42.xml"/><Relationship Id="rId1" Type="http://schemas.openxmlformats.org/officeDocument/2006/relationships/tags" Target="../tags/tag116.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41.xml"/><Relationship Id="rId1" Type="http://schemas.openxmlformats.org/officeDocument/2006/relationships/tags" Target="../tags/tag117.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41.xml"/><Relationship Id="rId1" Type="http://schemas.openxmlformats.org/officeDocument/2006/relationships/tags" Target="../tags/tag118.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41.xml"/><Relationship Id="rId1" Type="http://schemas.openxmlformats.org/officeDocument/2006/relationships/tags" Target="../tags/tag119.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41.xml"/><Relationship Id="rId1" Type="http://schemas.openxmlformats.org/officeDocument/2006/relationships/tags" Target="../tags/tag120.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42.xml"/><Relationship Id="rId1" Type="http://schemas.openxmlformats.org/officeDocument/2006/relationships/tags" Target="../tags/tag121.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41.xml"/><Relationship Id="rId1" Type="http://schemas.openxmlformats.org/officeDocument/2006/relationships/tags" Target="../tags/tag12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41.xml"/><Relationship Id="rId1" Type="http://schemas.openxmlformats.org/officeDocument/2006/relationships/tags" Target="../tags/tag1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1.xml"/><Relationship Id="rId1" Type="http://schemas.openxmlformats.org/officeDocument/2006/relationships/tags" Target="../tags/tag16.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41.xml"/><Relationship Id="rId1" Type="http://schemas.openxmlformats.org/officeDocument/2006/relationships/tags" Target="../tags/tag124.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42.xml"/><Relationship Id="rId1" Type="http://schemas.openxmlformats.org/officeDocument/2006/relationships/tags" Target="../tags/tag125.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42.xml"/><Relationship Id="rId1" Type="http://schemas.openxmlformats.org/officeDocument/2006/relationships/tags" Target="../tags/tag126.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41.xml"/><Relationship Id="rId1" Type="http://schemas.openxmlformats.org/officeDocument/2006/relationships/tags" Target="../tags/tag127.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41.xml"/><Relationship Id="rId1" Type="http://schemas.openxmlformats.org/officeDocument/2006/relationships/tags" Target="../tags/tag128.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41.xml"/><Relationship Id="rId1" Type="http://schemas.openxmlformats.org/officeDocument/2006/relationships/tags" Target="../tags/tag129.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41.xml"/><Relationship Id="rId1" Type="http://schemas.openxmlformats.org/officeDocument/2006/relationships/tags" Target="../tags/tag130.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41.xml"/><Relationship Id="rId1" Type="http://schemas.openxmlformats.org/officeDocument/2006/relationships/tags" Target="../tags/tag131.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42.xml"/><Relationship Id="rId1" Type="http://schemas.openxmlformats.org/officeDocument/2006/relationships/tags" Target="../tags/tag132.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41.xml"/><Relationship Id="rId1" Type="http://schemas.openxmlformats.org/officeDocument/2006/relationships/tags" Target="../tags/tag13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4.xml"/><Relationship Id="rId1" Type="http://schemas.openxmlformats.org/officeDocument/2006/relationships/tags" Target="../tags/tag17.xml"/><Relationship Id="rId4" Type="http://schemas.openxmlformats.org/officeDocument/2006/relationships/image" Target="../media/image13.jpe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41.xml"/><Relationship Id="rId1" Type="http://schemas.openxmlformats.org/officeDocument/2006/relationships/tags" Target="../tags/tag134.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41.xml"/><Relationship Id="rId1" Type="http://schemas.openxmlformats.org/officeDocument/2006/relationships/tags" Target="../tags/tag135.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41.xml"/><Relationship Id="rId1" Type="http://schemas.openxmlformats.org/officeDocument/2006/relationships/tags" Target="../tags/tag136.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41.xml"/><Relationship Id="rId1" Type="http://schemas.openxmlformats.org/officeDocument/2006/relationships/tags" Target="../tags/tag137.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41.xml"/><Relationship Id="rId1" Type="http://schemas.openxmlformats.org/officeDocument/2006/relationships/tags" Target="../tags/tag138.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42.xml"/><Relationship Id="rId1" Type="http://schemas.openxmlformats.org/officeDocument/2006/relationships/tags" Target="../tags/tag139.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41.xml"/><Relationship Id="rId1" Type="http://schemas.openxmlformats.org/officeDocument/2006/relationships/tags" Target="../tags/tag140.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41.xml"/><Relationship Id="rId1" Type="http://schemas.openxmlformats.org/officeDocument/2006/relationships/tags" Target="../tags/tag141.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41.xml"/><Relationship Id="rId1" Type="http://schemas.openxmlformats.org/officeDocument/2006/relationships/tags" Target="../tags/tag142.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41.xml"/><Relationship Id="rId1" Type="http://schemas.openxmlformats.org/officeDocument/2006/relationships/tags" Target="../tags/tag14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3.xml"/><Relationship Id="rId1" Type="http://schemas.openxmlformats.org/officeDocument/2006/relationships/tags" Target="../tags/tag18.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41.xml"/><Relationship Id="rId1" Type="http://schemas.openxmlformats.org/officeDocument/2006/relationships/tags" Target="../tags/tag144.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41.xml"/><Relationship Id="rId1" Type="http://schemas.openxmlformats.org/officeDocument/2006/relationships/tags" Target="../tags/tag145.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41.xml"/><Relationship Id="rId1" Type="http://schemas.openxmlformats.org/officeDocument/2006/relationships/tags" Target="../tags/tag146.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41.xml"/><Relationship Id="rId1" Type="http://schemas.openxmlformats.org/officeDocument/2006/relationships/tags" Target="../tags/tag147.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42.xml"/><Relationship Id="rId1" Type="http://schemas.openxmlformats.org/officeDocument/2006/relationships/tags" Target="../tags/tag148.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41.xml"/><Relationship Id="rId1" Type="http://schemas.openxmlformats.org/officeDocument/2006/relationships/tags" Target="../tags/tag149.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41.xml"/><Relationship Id="rId1" Type="http://schemas.openxmlformats.org/officeDocument/2006/relationships/tags" Target="../tags/tag150.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41.xml"/><Relationship Id="rId1" Type="http://schemas.openxmlformats.org/officeDocument/2006/relationships/tags" Target="../tags/tag151.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41.xml"/><Relationship Id="rId1" Type="http://schemas.openxmlformats.org/officeDocument/2006/relationships/tags" Target="../tags/tag152.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41.xml"/><Relationship Id="rId1" Type="http://schemas.openxmlformats.org/officeDocument/2006/relationships/tags" Target="../tags/tag15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1.xml"/><Relationship Id="rId1" Type="http://schemas.openxmlformats.org/officeDocument/2006/relationships/tags" Target="../tags/tag19.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41.xml"/><Relationship Id="rId1" Type="http://schemas.openxmlformats.org/officeDocument/2006/relationships/tags" Target="../tags/tag154.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41.xml"/><Relationship Id="rId1" Type="http://schemas.openxmlformats.org/officeDocument/2006/relationships/tags" Target="../tags/tag155.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42.xml"/><Relationship Id="rId1" Type="http://schemas.openxmlformats.org/officeDocument/2006/relationships/tags" Target="../tags/tag156.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41.xml"/><Relationship Id="rId1" Type="http://schemas.openxmlformats.org/officeDocument/2006/relationships/tags" Target="../tags/tag157.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41.xml"/><Relationship Id="rId1" Type="http://schemas.openxmlformats.org/officeDocument/2006/relationships/tags" Target="../tags/tag158.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41.xml"/><Relationship Id="rId1" Type="http://schemas.openxmlformats.org/officeDocument/2006/relationships/tags" Target="../tags/tag159.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42.xml"/><Relationship Id="rId1" Type="http://schemas.openxmlformats.org/officeDocument/2006/relationships/tags" Target="../tags/tag160.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41.xml"/><Relationship Id="rId1" Type="http://schemas.openxmlformats.org/officeDocument/2006/relationships/tags" Target="../tags/tag161.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41.xml"/><Relationship Id="rId1" Type="http://schemas.openxmlformats.org/officeDocument/2006/relationships/tags" Target="../tags/tag162.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41.xml"/><Relationship Id="rId1" Type="http://schemas.openxmlformats.org/officeDocument/2006/relationships/tags" Target="../tags/tag16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1.xml"/><Relationship Id="rId1" Type="http://schemas.openxmlformats.org/officeDocument/2006/relationships/tags" Target="../tags/tag20.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41.xml"/><Relationship Id="rId1" Type="http://schemas.openxmlformats.org/officeDocument/2006/relationships/tags" Target="../tags/tag164.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42.xml"/><Relationship Id="rId1" Type="http://schemas.openxmlformats.org/officeDocument/2006/relationships/tags" Target="../tags/tag165.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41.xml"/><Relationship Id="rId1" Type="http://schemas.openxmlformats.org/officeDocument/2006/relationships/tags" Target="../tags/tag166.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41.xml"/><Relationship Id="rId1" Type="http://schemas.openxmlformats.org/officeDocument/2006/relationships/tags" Target="../tags/tag167.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41.xml"/><Relationship Id="rId1" Type="http://schemas.openxmlformats.org/officeDocument/2006/relationships/tags" Target="../tags/tag168.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tags" Target="../tags/tag169.xm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tags" Target="../tags/tag171.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8.xml"/><Relationship Id="rId1" Type="http://schemas.openxmlformats.org/officeDocument/2006/relationships/tags" Target="../tags/tag172.xml"/><Relationship Id="rId4" Type="http://schemas.openxmlformats.org/officeDocument/2006/relationships/image" Target="../media/image23.jpeg"/></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6.xml"/><Relationship Id="rId1" Type="http://schemas.openxmlformats.org/officeDocument/2006/relationships/tags" Target="../tags/tag17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1.xml"/><Relationship Id="rId1" Type="http://schemas.openxmlformats.org/officeDocument/2006/relationships/tags" Target="../tags/tag21.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tags" Target="../tags/tag174.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8.xml"/><Relationship Id="rId1" Type="http://schemas.openxmlformats.org/officeDocument/2006/relationships/tags" Target="../tags/tag175.xml"/><Relationship Id="rId4" Type="http://schemas.openxmlformats.org/officeDocument/2006/relationships/image" Target="../media/image24.jpeg"/></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8.xml"/><Relationship Id="rId1" Type="http://schemas.openxmlformats.org/officeDocument/2006/relationships/tags" Target="../tags/tag176.xml"/><Relationship Id="rId4" Type="http://schemas.openxmlformats.org/officeDocument/2006/relationships/image" Target="../media/image25.jpeg"/></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10.xml"/><Relationship Id="rId1" Type="http://schemas.openxmlformats.org/officeDocument/2006/relationships/tags" Target="../tags/tag177.xm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10.xml"/><Relationship Id="rId1" Type="http://schemas.openxmlformats.org/officeDocument/2006/relationships/tags" Target="../tags/tag178.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8.xml"/><Relationship Id="rId1" Type="http://schemas.openxmlformats.org/officeDocument/2006/relationships/tags" Target="../tags/tag179.xml"/><Relationship Id="rId4" Type="http://schemas.openxmlformats.org/officeDocument/2006/relationships/image" Target="../media/image26.jpeg"/></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8.xml"/><Relationship Id="rId1" Type="http://schemas.openxmlformats.org/officeDocument/2006/relationships/tags" Target="../tags/tag180.xml"/><Relationship Id="rId4" Type="http://schemas.openxmlformats.org/officeDocument/2006/relationships/image" Target="../media/image27.jpeg"/></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6.xml"/><Relationship Id="rId1" Type="http://schemas.openxmlformats.org/officeDocument/2006/relationships/tags" Target="../tags/tag181.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10.xml"/><Relationship Id="rId1" Type="http://schemas.openxmlformats.org/officeDocument/2006/relationships/tags" Target="../tags/tag182.xm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6.xml"/><Relationship Id="rId1" Type="http://schemas.openxmlformats.org/officeDocument/2006/relationships/tags" Target="../tags/tag18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1.xml"/><Relationship Id="rId1" Type="http://schemas.openxmlformats.org/officeDocument/2006/relationships/tags" Target="../tags/tag22.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6.xml"/><Relationship Id="rId1" Type="http://schemas.openxmlformats.org/officeDocument/2006/relationships/tags" Target="../tags/tag184.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tags" Target="../tags/tag185.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6.xml"/><Relationship Id="rId1" Type="http://schemas.openxmlformats.org/officeDocument/2006/relationships/tags" Target="../tags/tag186.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6.xml"/><Relationship Id="rId1" Type="http://schemas.openxmlformats.org/officeDocument/2006/relationships/tags" Target="../tags/tag187.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tags" Target="../tags/tag188.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10.xml"/><Relationship Id="rId1" Type="http://schemas.openxmlformats.org/officeDocument/2006/relationships/tags" Target="../tags/tag189.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10.xml"/><Relationship Id="rId1" Type="http://schemas.openxmlformats.org/officeDocument/2006/relationships/tags" Target="../tags/tag190.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8.xml"/><Relationship Id="rId1" Type="http://schemas.openxmlformats.org/officeDocument/2006/relationships/tags" Target="../tags/tag191.xml"/><Relationship Id="rId4" Type="http://schemas.openxmlformats.org/officeDocument/2006/relationships/image" Target="../media/image28.jpeg"/></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8.xml"/><Relationship Id="rId1" Type="http://schemas.openxmlformats.org/officeDocument/2006/relationships/tags" Target="../tags/tag192.xml"/><Relationship Id="rId4" Type="http://schemas.openxmlformats.org/officeDocument/2006/relationships/image" Target="../media/image29.jpeg"/></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8.xml"/><Relationship Id="rId1" Type="http://schemas.openxmlformats.org/officeDocument/2006/relationships/tags" Target="../tags/tag193.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4.xml"/><Relationship Id="rId1" Type="http://schemas.openxmlformats.org/officeDocument/2006/relationships/tags" Target="../tags/tag23.xml"/><Relationship Id="rId4" Type="http://schemas.openxmlformats.org/officeDocument/2006/relationships/image" Target="../media/image14.jpeg"/></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6.xml"/><Relationship Id="rId1" Type="http://schemas.openxmlformats.org/officeDocument/2006/relationships/tags" Target="../tags/tag194.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6.xml"/><Relationship Id="rId1" Type="http://schemas.openxmlformats.org/officeDocument/2006/relationships/tags" Target="../tags/tag195.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6.xml"/><Relationship Id="rId1" Type="http://schemas.openxmlformats.org/officeDocument/2006/relationships/tags" Target="../tags/tag196.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8.xml"/><Relationship Id="rId1" Type="http://schemas.openxmlformats.org/officeDocument/2006/relationships/tags" Target="../tags/tag197.xml"/><Relationship Id="rId4" Type="http://schemas.openxmlformats.org/officeDocument/2006/relationships/image" Target="../media/image31.jpeg"/></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6.xml"/><Relationship Id="rId1" Type="http://schemas.openxmlformats.org/officeDocument/2006/relationships/tags" Target="../tags/tag198.xml"/><Relationship Id="rId4" Type="http://schemas.openxmlformats.org/officeDocument/2006/relationships/image" Target="../media/image32.jpg"/></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10.xml"/><Relationship Id="rId1" Type="http://schemas.openxmlformats.org/officeDocument/2006/relationships/tags" Target="../tags/tag199.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6.xml"/><Relationship Id="rId1" Type="http://schemas.openxmlformats.org/officeDocument/2006/relationships/tags" Target="../tags/tag200.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8.xml"/><Relationship Id="rId1" Type="http://schemas.openxmlformats.org/officeDocument/2006/relationships/tags" Target="../tags/tag201.xml"/><Relationship Id="rId4" Type="http://schemas.openxmlformats.org/officeDocument/2006/relationships/image" Target="../media/image33.jpeg"/></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8.xml"/><Relationship Id="rId1" Type="http://schemas.openxmlformats.org/officeDocument/2006/relationships/tags" Target="../tags/tag202.xml"/><Relationship Id="rId4" Type="http://schemas.openxmlformats.org/officeDocument/2006/relationships/image" Target="../media/image34.jpeg"/></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8.xml"/><Relationship Id="rId1" Type="http://schemas.openxmlformats.org/officeDocument/2006/relationships/tags" Target="../tags/tag20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1.xml"/><Relationship Id="rId1" Type="http://schemas.openxmlformats.org/officeDocument/2006/relationships/tags" Target="../tags/tag24.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6.xml"/><Relationship Id="rId1" Type="http://schemas.openxmlformats.org/officeDocument/2006/relationships/tags" Target="../tags/tag204.xml"/></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8.xml"/><Relationship Id="rId1" Type="http://schemas.openxmlformats.org/officeDocument/2006/relationships/tags" Target="../tags/tag205.xml"/><Relationship Id="rId4" Type="http://schemas.openxmlformats.org/officeDocument/2006/relationships/image" Target="../media/image35.jpeg"/></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8.xml"/><Relationship Id="rId1" Type="http://schemas.openxmlformats.org/officeDocument/2006/relationships/tags" Target="../tags/tag206.xml"/><Relationship Id="rId4" Type="http://schemas.openxmlformats.org/officeDocument/2006/relationships/image" Target="../media/image36.jpeg"/></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6.xml"/><Relationship Id="rId1" Type="http://schemas.openxmlformats.org/officeDocument/2006/relationships/tags" Target="../tags/tag207.xml"/><Relationship Id="rId4" Type="http://schemas.openxmlformats.org/officeDocument/2006/relationships/image" Target="../media/image37.jpg"/></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6.xml"/><Relationship Id="rId1" Type="http://schemas.openxmlformats.org/officeDocument/2006/relationships/tags" Target="../tags/tag208.xm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6.xml"/><Relationship Id="rId1" Type="http://schemas.openxmlformats.org/officeDocument/2006/relationships/tags" Target="../tags/tag209.xml"/></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8.xml"/><Relationship Id="rId1" Type="http://schemas.openxmlformats.org/officeDocument/2006/relationships/tags" Target="../tags/tag210.xml"/><Relationship Id="rId4" Type="http://schemas.openxmlformats.org/officeDocument/2006/relationships/image" Target="../media/image38.jpeg"/></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8.xml"/><Relationship Id="rId1" Type="http://schemas.openxmlformats.org/officeDocument/2006/relationships/tags" Target="../tags/tag211.xml"/><Relationship Id="rId4" Type="http://schemas.openxmlformats.org/officeDocument/2006/relationships/image" Target="../media/image39.jpeg"/></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8.xml"/><Relationship Id="rId1" Type="http://schemas.openxmlformats.org/officeDocument/2006/relationships/tags" Target="../tags/tag212.xml"/><Relationship Id="rId4" Type="http://schemas.openxmlformats.org/officeDocument/2006/relationships/image" Target="../media/image40.jpeg"/></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8.xml"/><Relationship Id="rId1" Type="http://schemas.openxmlformats.org/officeDocument/2006/relationships/tags" Target="../tags/tag213.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3.xml"/><Relationship Id="rId1" Type="http://schemas.openxmlformats.org/officeDocument/2006/relationships/tags" Target="../tags/tag25.xml"/></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8.xml"/><Relationship Id="rId1" Type="http://schemas.openxmlformats.org/officeDocument/2006/relationships/tags" Target="../tags/tag214.xml"/><Relationship Id="rId4" Type="http://schemas.openxmlformats.org/officeDocument/2006/relationships/image" Target="../media/image42.png"/></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8.xml"/><Relationship Id="rId1" Type="http://schemas.openxmlformats.org/officeDocument/2006/relationships/tags" Target="../tags/tag215.xml"/><Relationship Id="rId4" Type="http://schemas.openxmlformats.org/officeDocument/2006/relationships/image" Target="../media/image43.jpeg"/></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8.xml"/><Relationship Id="rId1" Type="http://schemas.openxmlformats.org/officeDocument/2006/relationships/tags" Target="../tags/tag216.xml"/><Relationship Id="rId4" Type="http://schemas.openxmlformats.org/officeDocument/2006/relationships/image" Target="../media/image43.jpeg"/></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8.xml"/><Relationship Id="rId1" Type="http://schemas.openxmlformats.org/officeDocument/2006/relationships/tags" Target="../tags/tag217.xml"/><Relationship Id="rId4" Type="http://schemas.openxmlformats.org/officeDocument/2006/relationships/image" Target="../media/image44.jpeg"/></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8.xml"/><Relationship Id="rId1" Type="http://schemas.openxmlformats.org/officeDocument/2006/relationships/tags" Target="../tags/tag218.xml"/><Relationship Id="rId4" Type="http://schemas.openxmlformats.org/officeDocument/2006/relationships/image" Target="../media/image44.jpeg"/></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8.xml"/><Relationship Id="rId1" Type="http://schemas.openxmlformats.org/officeDocument/2006/relationships/tags" Target="../tags/tag219.xml"/><Relationship Id="rId4" Type="http://schemas.openxmlformats.org/officeDocument/2006/relationships/image" Target="../media/image45.jpeg"/></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8.xml"/><Relationship Id="rId1" Type="http://schemas.openxmlformats.org/officeDocument/2006/relationships/tags" Target="../tags/tag220.xml"/><Relationship Id="rId4" Type="http://schemas.openxmlformats.org/officeDocument/2006/relationships/image" Target="../media/image46.jpeg"/></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8.xml"/><Relationship Id="rId1" Type="http://schemas.openxmlformats.org/officeDocument/2006/relationships/tags" Target="../tags/tag221.xml"/><Relationship Id="rId4" Type="http://schemas.openxmlformats.org/officeDocument/2006/relationships/image" Target="../media/image46.jpeg"/></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8.xml"/><Relationship Id="rId1" Type="http://schemas.openxmlformats.org/officeDocument/2006/relationships/tags" Target="../tags/tag222.xml"/><Relationship Id="rId4" Type="http://schemas.openxmlformats.org/officeDocument/2006/relationships/image" Target="../media/image47.png"/></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8.xml"/><Relationship Id="rId1" Type="http://schemas.openxmlformats.org/officeDocument/2006/relationships/tags" Target="../tags/tag223.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4.xml"/><Relationship Id="rId1" Type="http://schemas.openxmlformats.org/officeDocument/2006/relationships/tags" Target="../tags/tag26.xml"/><Relationship Id="rId4" Type="http://schemas.openxmlformats.org/officeDocument/2006/relationships/image" Target="../media/image15.jpeg"/></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10.xml"/><Relationship Id="rId1" Type="http://schemas.openxmlformats.org/officeDocument/2006/relationships/tags" Target="../tags/tag224.xml"/><Relationship Id="rId4" Type="http://schemas.openxmlformats.org/officeDocument/2006/relationships/image" Target="../media/image48.jpeg"/></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8.xml"/><Relationship Id="rId1" Type="http://schemas.openxmlformats.org/officeDocument/2006/relationships/tags" Target="../tags/tag225.xml"/><Relationship Id="rId4" Type="http://schemas.openxmlformats.org/officeDocument/2006/relationships/image" Target="../media/image49.jpeg"/></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10.xml"/><Relationship Id="rId1" Type="http://schemas.openxmlformats.org/officeDocument/2006/relationships/tags" Target="../tags/tag226.xml"/><Relationship Id="rId4" Type="http://schemas.openxmlformats.org/officeDocument/2006/relationships/image" Target="../media/image49.jpeg"/></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222.xml"/><Relationship Id="rId2" Type="http://schemas.openxmlformats.org/officeDocument/2006/relationships/slideLayout" Target="../slideLayouts/slideLayout8.xml"/><Relationship Id="rId1" Type="http://schemas.openxmlformats.org/officeDocument/2006/relationships/tags" Target="../tags/tag227.xml"/><Relationship Id="rId4" Type="http://schemas.openxmlformats.org/officeDocument/2006/relationships/image" Target="../media/image50.jpeg"/></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10.xml"/><Relationship Id="rId1" Type="http://schemas.openxmlformats.org/officeDocument/2006/relationships/tags" Target="../tags/tag228.xml"/><Relationship Id="rId4" Type="http://schemas.openxmlformats.org/officeDocument/2006/relationships/image" Target="../media/image50.jpeg"/></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224.xml"/><Relationship Id="rId2" Type="http://schemas.openxmlformats.org/officeDocument/2006/relationships/slideLayout" Target="../slideLayouts/slideLayout8.xml"/><Relationship Id="rId1" Type="http://schemas.openxmlformats.org/officeDocument/2006/relationships/tags" Target="../tags/tag229.xml"/><Relationship Id="rId4" Type="http://schemas.openxmlformats.org/officeDocument/2006/relationships/image" Target="../media/image51.jpeg"/></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10.xml"/><Relationship Id="rId1" Type="http://schemas.openxmlformats.org/officeDocument/2006/relationships/tags" Target="../tags/tag230.xml"/><Relationship Id="rId4" Type="http://schemas.openxmlformats.org/officeDocument/2006/relationships/image" Target="../media/image51.jpeg"/></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8.xml"/><Relationship Id="rId1" Type="http://schemas.openxmlformats.org/officeDocument/2006/relationships/tags" Target="../tags/tag231.xml"/><Relationship Id="rId4" Type="http://schemas.openxmlformats.org/officeDocument/2006/relationships/image" Target="../media/image52.jpeg"/></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10.xml"/><Relationship Id="rId1" Type="http://schemas.openxmlformats.org/officeDocument/2006/relationships/tags" Target="../tags/tag232.xml"/><Relationship Id="rId4" Type="http://schemas.openxmlformats.org/officeDocument/2006/relationships/image" Target="../media/image52.jpeg"/></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8.xml"/><Relationship Id="rId1" Type="http://schemas.openxmlformats.org/officeDocument/2006/relationships/tags" Target="../tags/tag233.xm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2.xml"/><Relationship Id="rId1" Type="http://schemas.openxmlformats.org/officeDocument/2006/relationships/tags" Target="../tags/tag27.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8.xml"/><Relationship Id="rId1" Type="http://schemas.openxmlformats.org/officeDocument/2006/relationships/tags" Target="../tags/tag234.xml"/><Relationship Id="rId4" Type="http://schemas.openxmlformats.org/officeDocument/2006/relationships/image" Target="../media/image54.jpeg"/></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8.xml"/><Relationship Id="rId1" Type="http://schemas.openxmlformats.org/officeDocument/2006/relationships/tags" Target="../tags/tag235.xml"/><Relationship Id="rId4" Type="http://schemas.openxmlformats.org/officeDocument/2006/relationships/image" Target="../media/image55.jpeg"/></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6.xml"/><Relationship Id="rId1" Type="http://schemas.openxmlformats.org/officeDocument/2006/relationships/tags" Target="../tags/tag236.xml"/></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3.xml"/><Relationship Id="rId1" Type="http://schemas.openxmlformats.org/officeDocument/2006/relationships/tags" Target="../tags/tag237.xml"/></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39.xml"/><Relationship Id="rId1" Type="http://schemas.openxmlformats.org/officeDocument/2006/relationships/tags" Target="../tags/tag238.xml"/></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6.xml"/><Relationship Id="rId1" Type="http://schemas.openxmlformats.org/officeDocument/2006/relationships/tags" Target="../tags/tag239.xml"/></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39.xml"/><Relationship Id="rId1" Type="http://schemas.openxmlformats.org/officeDocument/2006/relationships/tags" Target="../tags/tag240.xml"/></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8.xml"/><Relationship Id="rId1" Type="http://schemas.openxmlformats.org/officeDocument/2006/relationships/tags" Target="../tags/tag241.xml"/><Relationship Id="rId4" Type="http://schemas.openxmlformats.org/officeDocument/2006/relationships/image" Target="../media/image56.png"/></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9.xml"/><Relationship Id="rId1" Type="http://schemas.openxmlformats.org/officeDocument/2006/relationships/tags" Target="../tags/tag242.xml"/><Relationship Id="rId4" Type="http://schemas.openxmlformats.org/officeDocument/2006/relationships/image" Target="../media/image57.jpeg"/></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38.xml"/><Relationship Id="rId2" Type="http://schemas.openxmlformats.org/officeDocument/2006/relationships/slideLayout" Target="../slideLayouts/slideLayout10.xml"/><Relationship Id="rId1" Type="http://schemas.openxmlformats.org/officeDocument/2006/relationships/tags" Target="../tags/tag24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4.xml"/><Relationship Id="rId1" Type="http://schemas.openxmlformats.org/officeDocument/2006/relationships/tags" Target="../tags/tag28.xml"/><Relationship Id="rId4" Type="http://schemas.openxmlformats.org/officeDocument/2006/relationships/image" Target="../media/image16.jpeg"/></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39.xml"/><Relationship Id="rId2" Type="http://schemas.openxmlformats.org/officeDocument/2006/relationships/slideLayout" Target="../slideLayouts/slideLayout9.xml"/><Relationship Id="rId1" Type="http://schemas.openxmlformats.org/officeDocument/2006/relationships/tags" Target="../tags/tag244.xml"/><Relationship Id="rId4" Type="http://schemas.openxmlformats.org/officeDocument/2006/relationships/image" Target="../media/image58.jpeg"/></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40.xml"/><Relationship Id="rId2" Type="http://schemas.openxmlformats.org/officeDocument/2006/relationships/slideLayout" Target="../slideLayouts/slideLayout8.xml"/><Relationship Id="rId1" Type="http://schemas.openxmlformats.org/officeDocument/2006/relationships/tags" Target="../tags/tag245.xml"/><Relationship Id="rId4" Type="http://schemas.openxmlformats.org/officeDocument/2006/relationships/image" Target="../media/image59.png"/></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12.xml"/><Relationship Id="rId1" Type="http://schemas.openxmlformats.org/officeDocument/2006/relationships/tags" Target="../tags/tag246.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8.xml"/><Relationship Id="rId1" Type="http://schemas.openxmlformats.org/officeDocument/2006/relationships/tags" Target="../tags/tag247.xml"/><Relationship Id="rId4" Type="http://schemas.openxmlformats.org/officeDocument/2006/relationships/image" Target="../media/image59.png"/></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8.xml"/><Relationship Id="rId1" Type="http://schemas.openxmlformats.org/officeDocument/2006/relationships/tags" Target="../tags/tag248.xml"/><Relationship Id="rId4" Type="http://schemas.openxmlformats.org/officeDocument/2006/relationships/image" Target="../media/image60.jpeg"/></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8.xml"/><Relationship Id="rId1" Type="http://schemas.openxmlformats.org/officeDocument/2006/relationships/tags" Target="../tags/tag249.xml"/><Relationship Id="rId4" Type="http://schemas.openxmlformats.org/officeDocument/2006/relationships/image" Target="../media/image61.jpeg"/></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16.xml"/><Relationship Id="rId1" Type="http://schemas.openxmlformats.org/officeDocument/2006/relationships/tags" Target="../tags/tag250.xml"/></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46.xml"/><Relationship Id="rId2" Type="http://schemas.openxmlformats.org/officeDocument/2006/relationships/slideLayout" Target="../slideLayouts/slideLayout10.xml"/><Relationship Id="rId1" Type="http://schemas.openxmlformats.org/officeDocument/2006/relationships/tags" Target="../tags/tag251.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8.xml"/><Relationship Id="rId1" Type="http://schemas.openxmlformats.org/officeDocument/2006/relationships/tags" Target="../tags/tag252.xml"/><Relationship Id="rId4" Type="http://schemas.openxmlformats.org/officeDocument/2006/relationships/image" Target="../media/image62.jpg"/></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48.xml"/><Relationship Id="rId2" Type="http://schemas.openxmlformats.org/officeDocument/2006/relationships/slideLayout" Target="../slideLayouts/slideLayout8.xml"/><Relationship Id="rId1" Type="http://schemas.openxmlformats.org/officeDocument/2006/relationships/tags" Target="../tags/tag253.xml"/><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4.xml"/><Relationship Id="rId1" Type="http://schemas.openxmlformats.org/officeDocument/2006/relationships/tags" Target="../tags/tag29.xml"/><Relationship Id="rId4" Type="http://schemas.openxmlformats.org/officeDocument/2006/relationships/image" Target="../media/image17.jpeg"/></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8.xml"/><Relationship Id="rId1" Type="http://schemas.openxmlformats.org/officeDocument/2006/relationships/tags" Target="../tags/tag254.xml"/><Relationship Id="rId4" Type="http://schemas.openxmlformats.org/officeDocument/2006/relationships/image" Target="../media/image63.jpeg"/></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8.xml"/><Relationship Id="rId1" Type="http://schemas.openxmlformats.org/officeDocument/2006/relationships/tags" Target="../tags/tag255.xml"/><Relationship Id="rId4" Type="http://schemas.openxmlformats.org/officeDocument/2006/relationships/image" Target="../media/image64.jpeg"/></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51.xml"/><Relationship Id="rId2" Type="http://schemas.openxmlformats.org/officeDocument/2006/relationships/slideLayout" Target="../slideLayouts/slideLayout10.xml"/><Relationship Id="rId1" Type="http://schemas.openxmlformats.org/officeDocument/2006/relationships/tags" Target="../tags/tag256.xml"/></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10.xml"/><Relationship Id="rId1" Type="http://schemas.openxmlformats.org/officeDocument/2006/relationships/tags" Target="../tags/tag257.xml"/></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53.xml"/><Relationship Id="rId2" Type="http://schemas.openxmlformats.org/officeDocument/2006/relationships/slideLayout" Target="../slideLayouts/slideLayout9.xml"/><Relationship Id="rId1" Type="http://schemas.openxmlformats.org/officeDocument/2006/relationships/tags" Target="../tags/tag258.xml"/></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54.xml"/><Relationship Id="rId2" Type="http://schemas.openxmlformats.org/officeDocument/2006/relationships/slideLayout" Target="../slideLayouts/slideLayout6.xml"/><Relationship Id="rId1" Type="http://schemas.openxmlformats.org/officeDocument/2006/relationships/tags" Target="../tags/tag259.xml"/><Relationship Id="rId4" Type="http://schemas.openxmlformats.org/officeDocument/2006/relationships/image" Target="../media/image65.jpeg"/></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55.xml"/><Relationship Id="rId2" Type="http://schemas.openxmlformats.org/officeDocument/2006/relationships/slideLayout" Target="../slideLayouts/slideLayout8.xml"/><Relationship Id="rId1" Type="http://schemas.openxmlformats.org/officeDocument/2006/relationships/tags" Target="../tags/tag260.xml"/><Relationship Id="rId4" Type="http://schemas.openxmlformats.org/officeDocument/2006/relationships/image" Target="../media/image65.jpeg"/></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56.xml"/><Relationship Id="rId2" Type="http://schemas.openxmlformats.org/officeDocument/2006/relationships/slideLayout" Target="../slideLayouts/slideLayout8.xml"/><Relationship Id="rId1" Type="http://schemas.openxmlformats.org/officeDocument/2006/relationships/tags" Target="../tags/tag261.xml"/><Relationship Id="rId4" Type="http://schemas.openxmlformats.org/officeDocument/2006/relationships/image" Target="../media/image66.jpeg"/></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8.xml"/><Relationship Id="rId1" Type="http://schemas.openxmlformats.org/officeDocument/2006/relationships/tags" Target="../tags/tag262.xml"/><Relationship Id="rId4" Type="http://schemas.openxmlformats.org/officeDocument/2006/relationships/image" Target="../media/image67.png"/></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58.xml"/><Relationship Id="rId2" Type="http://schemas.openxmlformats.org/officeDocument/2006/relationships/slideLayout" Target="../slideLayouts/slideLayout8.xml"/><Relationship Id="rId1" Type="http://schemas.openxmlformats.org/officeDocument/2006/relationships/tags" Target="../tags/tag263.xml"/><Relationship Id="rId4" Type="http://schemas.openxmlformats.org/officeDocument/2006/relationships/image" Target="../media/image6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1.xml"/><Relationship Id="rId1" Type="http://schemas.openxmlformats.org/officeDocument/2006/relationships/tags" Target="../tags/tag30.xml"/></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59.xml"/><Relationship Id="rId2" Type="http://schemas.openxmlformats.org/officeDocument/2006/relationships/slideLayout" Target="../slideLayouts/slideLayout8.xml"/><Relationship Id="rId1" Type="http://schemas.openxmlformats.org/officeDocument/2006/relationships/tags" Target="../tags/tag264.xml"/><Relationship Id="rId4" Type="http://schemas.openxmlformats.org/officeDocument/2006/relationships/image" Target="../media/image69.jpeg"/></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60.xml"/><Relationship Id="rId2" Type="http://schemas.openxmlformats.org/officeDocument/2006/relationships/slideLayout" Target="../slideLayouts/slideLayout8.xml"/><Relationship Id="rId1" Type="http://schemas.openxmlformats.org/officeDocument/2006/relationships/tags" Target="../tags/tag265.xml"/></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61.xml"/><Relationship Id="rId2" Type="http://schemas.openxmlformats.org/officeDocument/2006/relationships/slideLayout" Target="../slideLayouts/slideLayout6.xml"/><Relationship Id="rId1" Type="http://schemas.openxmlformats.org/officeDocument/2006/relationships/tags" Target="../tags/tag266.xml"/><Relationship Id="rId4" Type="http://schemas.openxmlformats.org/officeDocument/2006/relationships/image" Target="../media/image70.jpeg"/></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62.xml"/><Relationship Id="rId2" Type="http://schemas.openxmlformats.org/officeDocument/2006/relationships/slideLayout" Target="../slideLayouts/slideLayout6.xml"/><Relationship Id="rId1" Type="http://schemas.openxmlformats.org/officeDocument/2006/relationships/tags" Target="../tags/tag267.xml"/><Relationship Id="rId4" Type="http://schemas.openxmlformats.org/officeDocument/2006/relationships/image" Target="../media/image71.jpeg"/></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263.xml"/><Relationship Id="rId2" Type="http://schemas.openxmlformats.org/officeDocument/2006/relationships/slideLayout" Target="../slideLayouts/slideLayout10.xml"/><Relationship Id="rId1" Type="http://schemas.openxmlformats.org/officeDocument/2006/relationships/tags" Target="../tags/tag268.xml"/></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64.xml"/><Relationship Id="rId2" Type="http://schemas.openxmlformats.org/officeDocument/2006/relationships/slideLayout" Target="../slideLayouts/slideLayout6.xml"/><Relationship Id="rId1" Type="http://schemas.openxmlformats.org/officeDocument/2006/relationships/tags" Target="../tags/tag269.xml"/><Relationship Id="rId4" Type="http://schemas.openxmlformats.org/officeDocument/2006/relationships/image" Target="../media/image72.jpeg"/></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65.xml"/><Relationship Id="rId2" Type="http://schemas.openxmlformats.org/officeDocument/2006/relationships/slideLayout" Target="../slideLayouts/slideLayout8.xml"/><Relationship Id="rId1" Type="http://schemas.openxmlformats.org/officeDocument/2006/relationships/tags" Target="../tags/tag270.xml"/><Relationship Id="rId4" Type="http://schemas.openxmlformats.org/officeDocument/2006/relationships/image" Target="../media/image73.jpeg"/></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266.xml"/><Relationship Id="rId2" Type="http://schemas.openxmlformats.org/officeDocument/2006/relationships/slideLayout" Target="../slideLayouts/slideLayout10.xml"/><Relationship Id="rId1" Type="http://schemas.openxmlformats.org/officeDocument/2006/relationships/tags" Target="../tags/tag271.xml"/></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267.xml"/><Relationship Id="rId2" Type="http://schemas.openxmlformats.org/officeDocument/2006/relationships/slideLayout" Target="../slideLayouts/slideLayout8.xml"/><Relationship Id="rId1" Type="http://schemas.openxmlformats.org/officeDocument/2006/relationships/tags" Target="../tags/tag272.xml"/><Relationship Id="rId4" Type="http://schemas.openxmlformats.org/officeDocument/2006/relationships/image" Target="../media/image74.jpeg"/></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268.xml"/><Relationship Id="rId2" Type="http://schemas.openxmlformats.org/officeDocument/2006/relationships/slideLayout" Target="../slideLayouts/slideLayout10.xml"/><Relationship Id="rId1" Type="http://schemas.openxmlformats.org/officeDocument/2006/relationships/tags" Target="../tags/tag27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4.xml"/><Relationship Id="rId1" Type="http://schemas.openxmlformats.org/officeDocument/2006/relationships/tags" Target="../tags/tag31.xml"/><Relationship Id="rId4" Type="http://schemas.openxmlformats.org/officeDocument/2006/relationships/image" Target="../media/image18.jpeg"/></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269.xml"/><Relationship Id="rId2" Type="http://schemas.openxmlformats.org/officeDocument/2006/relationships/slideLayout" Target="../slideLayouts/slideLayout8.xml"/><Relationship Id="rId1" Type="http://schemas.openxmlformats.org/officeDocument/2006/relationships/tags" Target="../tags/tag274.xml"/><Relationship Id="rId4" Type="http://schemas.openxmlformats.org/officeDocument/2006/relationships/image" Target="../media/image75.jpeg"/></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70.xml"/><Relationship Id="rId2" Type="http://schemas.openxmlformats.org/officeDocument/2006/relationships/slideLayout" Target="../slideLayouts/slideLayout10.xml"/><Relationship Id="rId1" Type="http://schemas.openxmlformats.org/officeDocument/2006/relationships/tags" Target="../tags/tag275.xml"/></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71.xml"/><Relationship Id="rId2" Type="http://schemas.openxmlformats.org/officeDocument/2006/relationships/slideLayout" Target="../slideLayouts/slideLayout8.xml"/><Relationship Id="rId1" Type="http://schemas.openxmlformats.org/officeDocument/2006/relationships/tags" Target="../tags/tag276.xml"/><Relationship Id="rId4" Type="http://schemas.openxmlformats.org/officeDocument/2006/relationships/image" Target="../media/image76.jpeg"/></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72.xml"/><Relationship Id="rId2" Type="http://schemas.openxmlformats.org/officeDocument/2006/relationships/slideLayout" Target="../slideLayouts/slideLayout10.xml"/><Relationship Id="rId1" Type="http://schemas.openxmlformats.org/officeDocument/2006/relationships/tags" Target="../tags/tag277.xml"/></Relationships>
</file>

<file path=ppt/slides/_rels/slide274.xml.rels><?xml version="1.0" encoding="UTF-8" standalone="yes"?>
<Relationships xmlns="http://schemas.openxmlformats.org/package/2006/relationships"><Relationship Id="rId3" Type="http://schemas.openxmlformats.org/officeDocument/2006/relationships/notesSlide" Target="../notesSlides/notesSlide273.xml"/><Relationship Id="rId2" Type="http://schemas.openxmlformats.org/officeDocument/2006/relationships/slideLayout" Target="../slideLayouts/slideLayout8.xml"/><Relationship Id="rId1" Type="http://schemas.openxmlformats.org/officeDocument/2006/relationships/tags" Target="../tags/tag278.xml"/><Relationship Id="rId4" Type="http://schemas.openxmlformats.org/officeDocument/2006/relationships/image" Target="../media/image77.jpeg"/></Relationships>
</file>

<file path=ppt/slides/_rels/slide275.xml.rels><?xml version="1.0" encoding="UTF-8" standalone="yes"?>
<Relationships xmlns="http://schemas.openxmlformats.org/package/2006/relationships"><Relationship Id="rId3" Type="http://schemas.openxmlformats.org/officeDocument/2006/relationships/notesSlide" Target="../notesSlides/notesSlide274.xml"/><Relationship Id="rId2" Type="http://schemas.openxmlformats.org/officeDocument/2006/relationships/slideLayout" Target="../slideLayouts/slideLayout10.xml"/><Relationship Id="rId1" Type="http://schemas.openxmlformats.org/officeDocument/2006/relationships/tags" Target="../tags/tag279.xml"/></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75.xml"/><Relationship Id="rId2" Type="http://schemas.openxmlformats.org/officeDocument/2006/relationships/slideLayout" Target="../slideLayouts/slideLayout6.xml"/><Relationship Id="rId1" Type="http://schemas.openxmlformats.org/officeDocument/2006/relationships/tags" Target="../tags/tag280.xml"/></Relationships>
</file>

<file path=ppt/slides/_rels/slide27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1.xml"/></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76.xml"/><Relationship Id="rId2" Type="http://schemas.openxmlformats.org/officeDocument/2006/relationships/slideLayout" Target="../slideLayouts/slideLayout39.xml"/><Relationship Id="rId1" Type="http://schemas.openxmlformats.org/officeDocument/2006/relationships/tags" Target="../tags/tag282.xml"/></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77.xml"/><Relationship Id="rId2" Type="http://schemas.openxmlformats.org/officeDocument/2006/relationships/slideLayout" Target="../slideLayouts/slideLayout6.xml"/><Relationship Id="rId1" Type="http://schemas.openxmlformats.org/officeDocument/2006/relationships/tags" Target="../tags/tag28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1.xml"/><Relationship Id="rId1" Type="http://schemas.openxmlformats.org/officeDocument/2006/relationships/tags" Target="../tags/tag32.xml"/></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78.xml"/><Relationship Id="rId2" Type="http://schemas.openxmlformats.org/officeDocument/2006/relationships/slideLayout" Target="../slideLayouts/slideLayout9.xml"/><Relationship Id="rId1" Type="http://schemas.openxmlformats.org/officeDocument/2006/relationships/tags" Target="../tags/tag284.xml"/><Relationship Id="rId4" Type="http://schemas.openxmlformats.org/officeDocument/2006/relationships/image" Target="../media/image78.png"/></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79.xml"/><Relationship Id="rId2" Type="http://schemas.openxmlformats.org/officeDocument/2006/relationships/slideLayout" Target="../slideLayouts/slideLayout6.xml"/><Relationship Id="rId1" Type="http://schemas.openxmlformats.org/officeDocument/2006/relationships/tags" Target="../tags/tag285.xml"/><Relationship Id="rId4" Type="http://schemas.openxmlformats.org/officeDocument/2006/relationships/image" Target="../media/image79.jpeg"/></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80.xml"/><Relationship Id="rId2" Type="http://schemas.openxmlformats.org/officeDocument/2006/relationships/slideLayout" Target="../slideLayouts/slideLayout8.xml"/><Relationship Id="rId1" Type="http://schemas.openxmlformats.org/officeDocument/2006/relationships/tags" Target="../tags/tag286.xml"/><Relationship Id="rId4" Type="http://schemas.openxmlformats.org/officeDocument/2006/relationships/image" Target="../media/image80.png"/></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81.xml"/><Relationship Id="rId2" Type="http://schemas.openxmlformats.org/officeDocument/2006/relationships/slideLayout" Target="../slideLayouts/slideLayout10.xml"/><Relationship Id="rId1" Type="http://schemas.openxmlformats.org/officeDocument/2006/relationships/tags" Target="../tags/tag287.xml"/></Relationships>
</file>

<file path=ppt/slides/_rels/slide284.xml.rels><?xml version="1.0" encoding="UTF-8" standalone="yes"?>
<Relationships xmlns="http://schemas.openxmlformats.org/package/2006/relationships"><Relationship Id="rId3" Type="http://schemas.openxmlformats.org/officeDocument/2006/relationships/notesSlide" Target="../notesSlides/notesSlide282.xml"/><Relationship Id="rId2" Type="http://schemas.openxmlformats.org/officeDocument/2006/relationships/slideLayout" Target="../slideLayouts/slideLayout8.xml"/><Relationship Id="rId1" Type="http://schemas.openxmlformats.org/officeDocument/2006/relationships/tags" Target="../tags/tag288.xml"/><Relationship Id="rId4" Type="http://schemas.openxmlformats.org/officeDocument/2006/relationships/image" Target="../media/image80.png"/></Relationships>
</file>

<file path=ppt/slides/_rels/slide285.xml.rels><?xml version="1.0" encoding="UTF-8" standalone="yes"?>
<Relationships xmlns="http://schemas.openxmlformats.org/package/2006/relationships"><Relationship Id="rId3" Type="http://schemas.openxmlformats.org/officeDocument/2006/relationships/notesSlide" Target="../notesSlides/notesSlide283.xml"/><Relationship Id="rId2" Type="http://schemas.openxmlformats.org/officeDocument/2006/relationships/slideLayout" Target="../slideLayouts/slideLayout8.xml"/><Relationship Id="rId1" Type="http://schemas.openxmlformats.org/officeDocument/2006/relationships/tags" Target="../tags/tag289.xml"/><Relationship Id="rId4" Type="http://schemas.openxmlformats.org/officeDocument/2006/relationships/image" Target="../media/image81.jpeg"/></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84.xml"/><Relationship Id="rId2" Type="http://schemas.openxmlformats.org/officeDocument/2006/relationships/slideLayout" Target="../slideLayouts/slideLayout8.xml"/><Relationship Id="rId1" Type="http://schemas.openxmlformats.org/officeDocument/2006/relationships/tags" Target="../tags/tag290.xml"/><Relationship Id="rId4" Type="http://schemas.openxmlformats.org/officeDocument/2006/relationships/image" Target="../media/image82.jpeg"/></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85.xml"/><Relationship Id="rId2" Type="http://schemas.openxmlformats.org/officeDocument/2006/relationships/slideLayout" Target="../slideLayouts/slideLayout8.xml"/><Relationship Id="rId1" Type="http://schemas.openxmlformats.org/officeDocument/2006/relationships/tags" Target="../tags/tag291.xml"/><Relationship Id="rId4" Type="http://schemas.openxmlformats.org/officeDocument/2006/relationships/image" Target="../media/image83.jpeg"/></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86.xml"/><Relationship Id="rId2" Type="http://schemas.openxmlformats.org/officeDocument/2006/relationships/slideLayout" Target="../slideLayouts/slideLayout8.xml"/><Relationship Id="rId1" Type="http://schemas.openxmlformats.org/officeDocument/2006/relationships/tags" Target="../tags/tag292.xml"/><Relationship Id="rId4" Type="http://schemas.openxmlformats.org/officeDocument/2006/relationships/image" Target="../media/image84.jpeg"/></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287.xml"/><Relationship Id="rId2" Type="http://schemas.openxmlformats.org/officeDocument/2006/relationships/slideLayout" Target="../slideLayouts/slideLayout8.xml"/><Relationship Id="rId1" Type="http://schemas.openxmlformats.org/officeDocument/2006/relationships/tags" Target="../tags/tag293.xml"/><Relationship Id="rId4" Type="http://schemas.openxmlformats.org/officeDocument/2006/relationships/image" Target="../media/image8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1.xml"/><Relationship Id="rId1" Type="http://schemas.openxmlformats.org/officeDocument/2006/relationships/tags" Target="../tags/tag33.xml"/></Relationships>
</file>

<file path=ppt/slides/_rels/slide290.xml.rels><?xml version="1.0" encoding="UTF-8" standalone="yes"?>
<Relationships xmlns="http://schemas.openxmlformats.org/package/2006/relationships"><Relationship Id="rId3" Type="http://schemas.openxmlformats.org/officeDocument/2006/relationships/notesSlide" Target="../notesSlides/notesSlide288.xml"/><Relationship Id="rId2" Type="http://schemas.openxmlformats.org/officeDocument/2006/relationships/slideLayout" Target="../slideLayouts/slideLayout10.xml"/><Relationship Id="rId1" Type="http://schemas.openxmlformats.org/officeDocument/2006/relationships/tags" Target="../tags/tag294.xml"/></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89.xml"/><Relationship Id="rId2" Type="http://schemas.openxmlformats.org/officeDocument/2006/relationships/slideLayout" Target="../slideLayouts/slideLayout6.xml"/><Relationship Id="rId1" Type="http://schemas.openxmlformats.org/officeDocument/2006/relationships/tags" Target="../tags/tag295.xml"/><Relationship Id="rId4" Type="http://schemas.openxmlformats.org/officeDocument/2006/relationships/image" Target="../media/image86.jpeg"/></Relationships>
</file>

<file path=ppt/slides/_rels/slide292.xml.rels><?xml version="1.0" encoding="UTF-8" standalone="yes"?>
<Relationships xmlns="http://schemas.openxmlformats.org/package/2006/relationships"><Relationship Id="rId3" Type="http://schemas.openxmlformats.org/officeDocument/2006/relationships/notesSlide" Target="../notesSlides/notesSlide290.xml"/><Relationship Id="rId2" Type="http://schemas.openxmlformats.org/officeDocument/2006/relationships/slideLayout" Target="../slideLayouts/slideLayout6.xml"/><Relationship Id="rId1" Type="http://schemas.openxmlformats.org/officeDocument/2006/relationships/tags" Target="../tags/tag296.xml"/><Relationship Id="rId4" Type="http://schemas.openxmlformats.org/officeDocument/2006/relationships/image" Target="../media/image86.jpeg"/></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291.xml"/><Relationship Id="rId2" Type="http://schemas.openxmlformats.org/officeDocument/2006/relationships/slideLayout" Target="../slideLayouts/slideLayout10.xml"/><Relationship Id="rId1" Type="http://schemas.openxmlformats.org/officeDocument/2006/relationships/tags" Target="../tags/tag297.xml"/></Relationships>
</file>

<file path=ppt/slides/_rels/slide294.xml.rels><?xml version="1.0" encoding="UTF-8" standalone="yes"?>
<Relationships xmlns="http://schemas.openxmlformats.org/package/2006/relationships"><Relationship Id="rId3" Type="http://schemas.openxmlformats.org/officeDocument/2006/relationships/notesSlide" Target="../notesSlides/notesSlide292.xml"/><Relationship Id="rId2" Type="http://schemas.openxmlformats.org/officeDocument/2006/relationships/slideLayout" Target="../slideLayouts/slideLayout6.xml"/><Relationship Id="rId1" Type="http://schemas.openxmlformats.org/officeDocument/2006/relationships/tags" Target="../tags/tag298.xml"/><Relationship Id="rId4" Type="http://schemas.openxmlformats.org/officeDocument/2006/relationships/image" Target="../media/image86.jpeg"/></Relationships>
</file>

<file path=ppt/slides/_rels/slide295.xml.rels><?xml version="1.0" encoding="UTF-8" standalone="yes"?>
<Relationships xmlns="http://schemas.openxmlformats.org/package/2006/relationships"><Relationship Id="rId3" Type="http://schemas.openxmlformats.org/officeDocument/2006/relationships/notesSlide" Target="../notesSlides/notesSlide293.xml"/><Relationship Id="rId2" Type="http://schemas.openxmlformats.org/officeDocument/2006/relationships/slideLayout" Target="../slideLayouts/slideLayout10.xml"/><Relationship Id="rId1" Type="http://schemas.openxmlformats.org/officeDocument/2006/relationships/tags" Target="../tags/tag299.xml"/></Relationships>
</file>

<file path=ppt/slides/_rels/slide296.xml.rels><?xml version="1.0" encoding="UTF-8" standalone="yes"?>
<Relationships xmlns="http://schemas.openxmlformats.org/package/2006/relationships"><Relationship Id="rId3" Type="http://schemas.openxmlformats.org/officeDocument/2006/relationships/notesSlide" Target="../notesSlides/notesSlide294.xml"/><Relationship Id="rId2" Type="http://schemas.openxmlformats.org/officeDocument/2006/relationships/slideLayout" Target="../slideLayouts/slideLayout6.xml"/><Relationship Id="rId1" Type="http://schemas.openxmlformats.org/officeDocument/2006/relationships/tags" Target="../tags/tag300.xml"/><Relationship Id="rId4" Type="http://schemas.openxmlformats.org/officeDocument/2006/relationships/image" Target="../media/image86.jpeg"/></Relationships>
</file>

<file path=ppt/slides/_rels/slide297.xml.rels><?xml version="1.0" encoding="UTF-8" standalone="yes"?>
<Relationships xmlns="http://schemas.openxmlformats.org/package/2006/relationships"><Relationship Id="rId3" Type="http://schemas.openxmlformats.org/officeDocument/2006/relationships/notesSlide" Target="../notesSlides/notesSlide295.xml"/><Relationship Id="rId2" Type="http://schemas.openxmlformats.org/officeDocument/2006/relationships/slideLayout" Target="../slideLayouts/slideLayout10.xml"/><Relationship Id="rId1" Type="http://schemas.openxmlformats.org/officeDocument/2006/relationships/tags" Target="../tags/tag301.xml"/></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96.xml"/><Relationship Id="rId2" Type="http://schemas.openxmlformats.org/officeDocument/2006/relationships/slideLayout" Target="../slideLayouts/slideLayout6.xml"/><Relationship Id="rId1" Type="http://schemas.openxmlformats.org/officeDocument/2006/relationships/tags" Target="../tags/tag302.xml"/><Relationship Id="rId4" Type="http://schemas.openxmlformats.org/officeDocument/2006/relationships/image" Target="../media/image86.jpeg"/></Relationships>
</file>

<file path=ppt/slides/_rels/slide299.xml.rels><?xml version="1.0" encoding="UTF-8" standalone="yes"?>
<Relationships xmlns="http://schemas.openxmlformats.org/package/2006/relationships"><Relationship Id="rId3" Type="http://schemas.openxmlformats.org/officeDocument/2006/relationships/notesSlide" Target="../notesSlides/notesSlide297.xml"/><Relationship Id="rId2" Type="http://schemas.openxmlformats.org/officeDocument/2006/relationships/slideLayout" Target="../slideLayouts/slideLayout8.xml"/><Relationship Id="rId1" Type="http://schemas.openxmlformats.org/officeDocument/2006/relationships/tags" Target="../tags/tag303.xml"/><Relationship Id="rId4" Type="http://schemas.openxmlformats.org/officeDocument/2006/relationships/image" Target="../media/image8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1.xml"/><Relationship Id="rId1" Type="http://schemas.openxmlformats.org/officeDocument/2006/relationships/tags" Target="../tags/tag34.xml"/></Relationships>
</file>

<file path=ppt/slides/_rels/slide300.xml.rels><?xml version="1.0" encoding="UTF-8" standalone="yes"?>
<Relationships xmlns="http://schemas.openxmlformats.org/package/2006/relationships"><Relationship Id="rId3" Type="http://schemas.openxmlformats.org/officeDocument/2006/relationships/notesSlide" Target="../notesSlides/notesSlide298.xml"/><Relationship Id="rId2" Type="http://schemas.openxmlformats.org/officeDocument/2006/relationships/slideLayout" Target="../slideLayouts/slideLayout10.xml"/><Relationship Id="rId1" Type="http://schemas.openxmlformats.org/officeDocument/2006/relationships/tags" Target="../tags/tag304.xml"/><Relationship Id="rId4" Type="http://schemas.openxmlformats.org/officeDocument/2006/relationships/image" Target="../media/image87.jpeg"/></Relationships>
</file>

<file path=ppt/slides/_rels/slide301.xml.rels><?xml version="1.0" encoding="UTF-8" standalone="yes"?>
<Relationships xmlns="http://schemas.openxmlformats.org/package/2006/relationships"><Relationship Id="rId3" Type="http://schemas.openxmlformats.org/officeDocument/2006/relationships/notesSlide" Target="../notesSlides/notesSlide299.xml"/><Relationship Id="rId2" Type="http://schemas.openxmlformats.org/officeDocument/2006/relationships/slideLayout" Target="../slideLayouts/slideLayout8.xml"/><Relationship Id="rId1" Type="http://schemas.openxmlformats.org/officeDocument/2006/relationships/tags" Target="../tags/tag305.xml"/><Relationship Id="rId4" Type="http://schemas.openxmlformats.org/officeDocument/2006/relationships/image" Target="../media/image88.jpeg"/></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300.xml"/><Relationship Id="rId2" Type="http://schemas.openxmlformats.org/officeDocument/2006/relationships/slideLayout" Target="../slideLayouts/slideLayout10.xml"/><Relationship Id="rId1" Type="http://schemas.openxmlformats.org/officeDocument/2006/relationships/tags" Target="../tags/tag306.xml"/><Relationship Id="rId4" Type="http://schemas.openxmlformats.org/officeDocument/2006/relationships/image" Target="../media/image88.jpeg"/></Relationships>
</file>

<file path=ppt/slides/_rels/slide303.xml.rels><?xml version="1.0" encoding="UTF-8" standalone="yes"?>
<Relationships xmlns="http://schemas.openxmlformats.org/package/2006/relationships"><Relationship Id="rId3" Type="http://schemas.openxmlformats.org/officeDocument/2006/relationships/notesSlide" Target="../notesSlides/notesSlide301.xml"/><Relationship Id="rId2" Type="http://schemas.openxmlformats.org/officeDocument/2006/relationships/slideLayout" Target="../slideLayouts/slideLayout8.xml"/><Relationship Id="rId1" Type="http://schemas.openxmlformats.org/officeDocument/2006/relationships/tags" Target="../tags/tag307.xml"/><Relationship Id="rId4" Type="http://schemas.openxmlformats.org/officeDocument/2006/relationships/image" Target="../media/image89.jpeg"/></Relationships>
</file>

<file path=ppt/slides/_rels/slide304.xml.rels><?xml version="1.0" encoding="UTF-8" standalone="yes"?>
<Relationships xmlns="http://schemas.openxmlformats.org/package/2006/relationships"><Relationship Id="rId3" Type="http://schemas.openxmlformats.org/officeDocument/2006/relationships/notesSlide" Target="../notesSlides/notesSlide302.xml"/><Relationship Id="rId2" Type="http://schemas.openxmlformats.org/officeDocument/2006/relationships/slideLayout" Target="../slideLayouts/slideLayout10.xml"/><Relationship Id="rId1" Type="http://schemas.openxmlformats.org/officeDocument/2006/relationships/tags" Target="../tags/tag308.xml"/><Relationship Id="rId4" Type="http://schemas.openxmlformats.org/officeDocument/2006/relationships/image" Target="../media/image89.jpeg"/></Relationships>
</file>

<file path=ppt/slides/_rels/slide305.xml.rels><?xml version="1.0" encoding="UTF-8" standalone="yes"?>
<Relationships xmlns="http://schemas.openxmlformats.org/package/2006/relationships"><Relationship Id="rId3" Type="http://schemas.openxmlformats.org/officeDocument/2006/relationships/notesSlide" Target="../notesSlides/notesSlide303.xml"/><Relationship Id="rId2" Type="http://schemas.openxmlformats.org/officeDocument/2006/relationships/slideLayout" Target="../slideLayouts/slideLayout8.xml"/><Relationship Id="rId1" Type="http://schemas.openxmlformats.org/officeDocument/2006/relationships/tags" Target="../tags/tag309.xml"/><Relationship Id="rId4" Type="http://schemas.openxmlformats.org/officeDocument/2006/relationships/image" Target="../media/image90.jpeg"/></Relationships>
</file>

<file path=ppt/slides/_rels/slide306.xml.rels><?xml version="1.0" encoding="UTF-8" standalone="yes"?>
<Relationships xmlns="http://schemas.openxmlformats.org/package/2006/relationships"><Relationship Id="rId3" Type="http://schemas.openxmlformats.org/officeDocument/2006/relationships/notesSlide" Target="../notesSlides/notesSlide304.xml"/><Relationship Id="rId2" Type="http://schemas.openxmlformats.org/officeDocument/2006/relationships/slideLayout" Target="../slideLayouts/slideLayout10.xml"/><Relationship Id="rId1" Type="http://schemas.openxmlformats.org/officeDocument/2006/relationships/tags" Target="../tags/tag310.xml"/><Relationship Id="rId4" Type="http://schemas.openxmlformats.org/officeDocument/2006/relationships/image" Target="../media/image90.jpeg"/></Relationships>
</file>

<file path=ppt/slides/_rels/slide307.xml.rels><?xml version="1.0" encoding="UTF-8" standalone="yes"?>
<Relationships xmlns="http://schemas.openxmlformats.org/package/2006/relationships"><Relationship Id="rId3" Type="http://schemas.openxmlformats.org/officeDocument/2006/relationships/notesSlide" Target="../notesSlides/notesSlide305.xml"/><Relationship Id="rId2" Type="http://schemas.openxmlformats.org/officeDocument/2006/relationships/slideLayout" Target="../slideLayouts/slideLayout8.xml"/><Relationship Id="rId1" Type="http://schemas.openxmlformats.org/officeDocument/2006/relationships/tags" Target="../tags/tag311.xml"/><Relationship Id="rId4" Type="http://schemas.openxmlformats.org/officeDocument/2006/relationships/image" Target="../media/image91.png"/></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306.xml"/><Relationship Id="rId2" Type="http://schemas.openxmlformats.org/officeDocument/2006/relationships/slideLayout" Target="../slideLayouts/slideLayout8.xml"/><Relationship Id="rId1" Type="http://schemas.openxmlformats.org/officeDocument/2006/relationships/tags" Target="../tags/tag312.xml"/><Relationship Id="rId4" Type="http://schemas.openxmlformats.org/officeDocument/2006/relationships/image" Target="../media/image92.jpeg"/></Relationships>
</file>

<file path=ppt/slides/_rels/slide309.xml.rels><?xml version="1.0" encoding="UTF-8" standalone="yes"?>
<Relationships xmlns="http://schemas.openxmlformats.org/package/2006/relationships"><Relationship Id="rId3" Type="http://schemas.openxmlformats.org/officeDocument/2006/relationships/notesSlide" Target="../notesSlides/notesSlide307.xml"/><Relationship Id="rId2" Type="http://schemas.openxmlformats.org/officeDocument/2006/relationships/slideLayout" Target="../slideLayouts/slideLayout10.xml"/><Relationship Id="rId1" Type="http://schemas.openxmlformats.org/officeDocument/2006/relationships/tags" Target="../tags/tag313.xml"/><Relationship Id="rId4" Type="http://schemas.openxmlformats.org/officeDocument/2006/relationships/image" Target="../media/image9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3.xml"/><Relationship Id="rId1" Type="http://schemas.openxmlformats.org/officeDocument/2006/relationships/tags" Target="../tags/tag35.xml"/></Relationships>
</file>

<file path=ppt/slides/_rels/slide310.xml.rels><?xml version="1.0" encoding="UTF-8" standalone="yes"?>
<Relationships xmlns="http://schemas.openxmlformats.org/package/2006/relationships"><Relationship Id="rId3" Type="http://schemas.openxmlformats.org/officeDocument/2006/relationships/notesSlide" Target="../notesSlides/notesSlide308.xml"/><Relationship Id="rId2" Type="http://schemas.openxmlformats.org/officeDocument/2006/relationships/slideLayout" Target="../slideLayouts/slideLayout8.xml"/><Relationship Id="rId1" Type="http://schemas.openxmlformats.org/officeDocument/2006/relationships/tags" Target="../tags/tag314.xml"/><Relationship Id="rId4" Type="http://schemas.openxmlformats.org/officeDocument/2006/relationships/image" Target="../media/image93.jpeg"/></Relationships>
</file>

<file path=ppt/slides/_rels/slide311.xml.rels><?xml version="1.0" encoding="UTF-8" standalone="yes"?>
<Relationships xmlns="http://schemas.openxmlformats.org/package/2006/relationships"><Relationship Id="rId3" Type="http://schemas.openxmlformats.org/officeDocument/2006/relationships/notesSlide" Target="../notesSlides/notesSlide309.xml"/><Relationship Id="rId2" Type="http://schemas.openxmlformats.org/officeDocument/2006/relationships/slideLayout" Target="../slideLayouts/slideLayout10.xml"/><Relationship Id="rId1" Type="http://schemas.openxmlformats.org/officeDocument/2006/relationships/tags" Target="../tags/tag315.xml"/></Relationships>
</file>

<file path=ppt/slides/_rels/slide312.xml.rels><?xml version="1.0" encoding="UTF-8" standalone="yes"?>
<Relationships xmlns="http://schemas.openxmlformats.org/package/2006/relationships"><Relationship Id="rId3" Type="http://schemas.openxmlformats.org/officeDocument/2006/relationships/notesSlide" Target="../notesSlides/notesSlide310.xml"/><Relationship Id="rId2" Type="http://schemas.openxmlformats.org/officeDocument/2006/relationships/slideLayout" Target="../slideLayouts/slideLayout8.xml"/><Relationship Id="rId1" Type="http://schemas.openxmlformats.org/officeDocument/2006/relationships/tags" Target="../tags/tag316.xml"/><Relationship Id="rId4" Type="http://schemas.openxmlformats.org/officeDocument/2006/relationships/image" Target="../media/image94.jpeg"/></Relationships>
</file>

<file path=ppt/slides/_rels/slide313.xml.rels><?xml version="1.0" encoding="UTF-8" standalone="yes"?>
<Relationships xmlns="http://schemas.openxmlformats.org/package/2006/relationships"><Relationship Id="rId3" Type="http://schemas.openxmlformats.org/officeDocument/2006/relationships/notesSlide" Target="../notesSlides/notesSlide311.xml"/><Relationship Id="rId2" Type="http://schemas.openxmlformats.org/officeDocument/2006/relationships/slideLayout" Target="../slideLayouts/slideLayout10.xml"/><Relationship Id="rId1" Type="http://schemas.openxmlformats.org/officeDocument/2006/relationships/tags" Target="../tags/tag317.xml"/></Relationships>
</file>

<file path=ppt/slides/_rels/slide314.xml.rels><?xml version="1.0" encoding="UTF-8" standalone="yes"?>
<Relationships xmlns="http://schemas.openxmlformats.org/package/2006/relationships"><Relationship Id="rId3" Type="http://schemas.openxmlformats.org/officeDocument/2006/relationships/notesSlide" Target="../notesSlides/notesSlide312.xml"/><Relationship Id="rId2" Type="http://schemas.openxmlformats.org/officeDocument/2006/relationships/slideLayout" Target="../slideLayouts/slideLayout10.xml"/><Relationship Id="rId1" Type="http://schemas.openxmlformats.org/officeDocument/2006/relationships/tags" Target="../tags/tag318.xml"/></Relationships>
</file>

<file path=ppt/slides/_rels/slide315.xml.rels><?xml version="1.0" encoding="UTF-8" standalone="yes"?>
<Relationships xmlns="http://schemas.openxmlformats.org/package/2006/relationships"><Relationship Id="rId3" Type="http://schemas.openxmlformats.org/officeDocument/2006/relationships/notesSlide" Target="../notesSlides/notesSlide313.xml"/><Relationship Id="rId2" Type="http://schemas.openxmlformats.org/officeDocument/2006/relationships/slideLayout" Target="../slideLayouts/slideLayout8.xml"/><Relationship Id="rId1" Type="http://schemas.openxmlformats.org/officeDocument/2006/relationships/tags" Target="../tags/tag319.xml"/><Relationship Id="rId4" Type="http://schemas.openxmlformats.org/officeDocument/2006/relationships/image" Target="../media/image95.jpeg"/></Relationships>
</file>

<file path=ppt/slides/_rels/slide316.xml.rels><?xml version="1.0" encoding="UTF-8" standalone="yes"?>
<Relationships xmlns="http://schemas.openxmlformats.org/package/2006/relationships"><Relationship Id="rId3" Type="http://schemas.openxmlformats.org/officeDocument/2006/relationships/notesSlide" Target="../notesSlides/notesSlide314.xml"/><Relationship Id="rId2" Type="http://schemas.openxmlformats.org/officeDocument/2006/relationships/slideLayout" Target="../slideLayouts/slideLayout8.xml"/><Relationship Id="rId1" Type="http://schemas.openxmlformats.org/officeDocument/2006/relationships/tags" Target="../tags/tag320.xml"/><Relationship Id="rId4" Type="http://schemas.openxmlformats.org/officeDocument/2006/relationships/image" Target="../media/image96.jpeg"/></Relationships>
</file>

<file path=ppt/slides/_rels/slide317.xml.rels><?xml version="1.0" encoding="UTF-8" standalone="yes"?>
<Relationships xmlns="http://schemas.openxmlformats.org/package/2006/relationships"><Relationship Id="rId3" Type="http://schemas.openxmlformats.org/officeDocument/2006/relationships/notesSlide" Target="../notesSlides/notesSlide315.xml"/><Relationship Id="rId2" Type="http://schemas.openxmlformats.org/officeDocument/2006/relationships/slideLayout" Target="../slideLayouts/slideLayout8.xml"/><Relationship Id="rId1" Type="http://schemas.openxmlformats.org/officeDocument/2006/relationships/tags" Target="../tags/tag321.xml"/><Relationship Id="rId4" Type="http://schemas.openxmlformats.org/officeDocument/2006/relationships/image" Target="../media/image96.jpeg"/></Relationships>
</file>

<file path=ppt/slides/_rels/slide318.xml.rels><?xml version="1.0" encoding="UTF-8" standalone="yes"?>
<Relationships xmlns="http://schemas.openxmlformats.org/package/2006/relationships"><Relationship Id="rId3" Type="http://schemas.openxmlformats.org/officeDocument/2006/relationships/notesSlide" Target="../notesSlides/notesSlide316.xml"/><Relationship Id="rId2" Type="http://schemas.openxmlformats.org/officeDocument/2006/relationships/slideLayout" Target="../slideLayouts/slideLayout8.xml"/><Relationship Id="rId1" Type="http://schemas.openxmlformats.org/officeDocument/2006/relationships/tags" Target="../tags/tag322.xml"/><Relationship Id="rId4" Type="http://schemas.openxmlformats.org/officeDocument/2006/relationships/image" Target="../media/image97.jpeg"/></Relationships>
</file>

<file path=ppt/slides/_rels/slide319.xml.rels><?xml version="1.0" encoding="UTF-8" standalone="yes"?>
<Relationships xmlns="http://schemas.openxmlformats.org/package/2006/relationships"><Relationship Id="rId3" Type="http://schemas.openxmlformats.org/officeDocument/2006/relationships/notesSlide" Target="../notesSlides/notesSlide317.xml"/><Relationship Id="rId2" Type="http://schemas.openxmlformats.org/officeDocument/2006/relationships/slideLayout" Target="../slideLayouts/slideLayout8.xml"/><Relationship Id="rId1" Type="http://schemas.openxmlformats.org/officeDocument/2006/relationships/tags" Target="../tags/tag323.xml"/><Relationship Id="rId4" Type="http://schemas.openxmlformats.org/officeDocument/2006/relationships/image" Target="../media/image9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4.xml"/><Relationship Id="rId1" Type="http://schemas.openxmlformats.org/officeDocument/2006/relationships/tags" Target="../tags/tag36.xml"/><Relationship Id="rId4" Type="http://schemas.openxmlformats.org/officeDocument/2006/relationships/image" Target="../media/image19.jpeg"/></Relationships>
</file>

<file path=ppt/slides/_rels/slide32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8.xml"/><Relationship Id="rId1" Type="http://schemas.openxmlformats.org/officeDocument/2006/relationships/tags" Target="../tags/tag324.xml"/></Relationships>
</file>

<file path=ppt/slides/_rels/slide321.xml.rels><?xml version="1.0" encoding="UTF-8" standalone="yes"?>
<Relationships xmlns="http://schemas.openxmlformats.org/package/2006/relationships"><Relationship Id="rId3" Type="http://schemas.openxmlformats.org/officeDocument/2006/relationships/notesSlide" Target="../notesSlides/notesSlide318.xml"/><Relationship Id="rId2" Type="http://schemas.openxmlformats.org/officeDocument/2006/relationships/slideLayout" Target="../slideLayouts/slideLayout10.xml"/><Relationship Id="rId1" Type="http://schemas.openxmlformats.org/officeDocument/2006/relationships/tags" Target="../tags/tag325.xml"/></Relationships>
</file>

<file path=ppt/slides/_rels/slide32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8.xml"/><Relationship Id="rId1" Type="http://schemas.openxmlformats.org/officeDocument/2006/relationships/tags" Target="../tags/tag326.xml"/></Relationships>
</file>

<file path=ppt/slides/_rels/slide323.xml.rels><?xml version="1.0" encoding="UTF-8" standalone="yes"?>
<Relationships xmlns="http://schemas.openxmlformats.org/package/2006/relationships"><Relationship Id="rId3" Type="http://schemas.openxmlformats.org/officeDocument/2006/relationships/notesSlide" Target="../notesSlides/notesSlide319.xml"/><Relationship Id="rId2" Type="http://schemas.openxmlformats.org/officeDocument/2006/relationships/slideLayout" Target="../slideLayouts/slideLayout10.xml"/><Relationship Id="rId1" Type="http://schemas.openxmlformats.org/officeDocument/2006/relationships/tags" Target="../tags/tag327.xml"/></Relationships>
</file>

<file path=ppt/slides/_rels/slide324.xml.rels><?xml version="1.0" encoding="UTF-8" standalone="yes"?>
<Relationships xmlns="http://schemas.openxmlformats.org/package/2006/relationships"><Relationship Id="rId3" Type="http://schemas.openxmlformats.org/officeDocument/2006/relationships/notesSlide" Target="../notesSlides/notesSlide320.xml"/><Relationship Id="rId2" Type="http://schemas.openxmlformats.org/officeDocument/2006/relationships/slideLayout" Target="../slideLayouts/slideLayout8.xml"/><Relationship Id="rId1" Type="http://schemas.openxmlformats.org/officeDocument/2006/relationships/tags" Target="../tags/tag328.xml"/><Relationship Id="rId4" Type="http://schemas.openxmlformats.org/officeDocument/2006/relationships/image" Target="../media/image100.jpeg"/></Relationships>
</file>

<file path=ppt/slides/_rels/slide325.xml.rels><?xml version="1.0" encoding="UTF-8" standalone="yes"?>
<Relationships xmlns="http://schemas.openxmlformats.org/package/2006/relationships"><Relationship Id="rId3" Type="http://schemas.openxmlformats.org/officeDocument/2006/relationships/notesSlide" Target="../notesSlides/notesSlide321.xml"/><Relationship Id="rId2" Type="http://schemas.openxmlformats.org/officeDocument/2006/relationships/slideLayout" Target="../slideLayouts/slideLayout8.xml"/><Relationship Id="rId1" Type="http://schemas.openxmlformats.org/officeDocument/2006/relationships/tags" Target="../tags/tag329.xml"/><Relationship Id="rId4" Type="http://schemas.openxmlformats.org/officeDocument/2006/relationships/image" Target="../media/image101.jpeg"/></Relationships>
</file>

<file path=ppt/slides/_rels/slide326.xml.rels><?xml version="1.0" encoding="UTF-8" standalone="yes"?>
<Relationships xmlns="http://schemas.openxmlformats.org/package/2006/relationships"><Relationship Id="rId3" Type="http://schemas.openxmlformats.org/officeDocument/2006/relationships/notesSlide" Target="../notesSlides/notesSlide322.xml"/><Relationship Id="rId2" Type="http://schemas.openxmlformats.org/officeDocument/2006/relationships/slideLayout" Target="../slideLayouts/slideLayout8.xml"/><Relationship Id="rId1" Type="http://schemas.openxmlformats.org/officeDocument/2006/relationships/tags" Target="../tags/tag330.xml"/><Relationship Id="rId4" Type="http://schemas.openxmlformats.org/officeDocument/2006/relationships/image" Target="../media/image102.jpeg"/></Relationships>
</file>

<file path=ppt/slides/_rels/slide327.xml.rels><?xml version="1.0" encoding="UTF-8" standalone="yes"?>
<Relationships xmlns="http://schemas.openxmlformats.org/package/2006/relationships"><Relationship Id="rId3" Type="http://schemas.openxmlformats.org/officeDocument/2006/relationships/notesSlide" Target="../notesSlides/notesSlide323.xml"/><Relationship Id="rId2" Type="http://schemas.openxmlformats.org/officeDocument/2006/relationships/slideLayout" Target="../slideLayouts/slideLayout8.xml"/><Relationship Id="rId1" Type="http://schemas.openxmlformats.org/officeDocument/2006/relationships/tags" Target="../tags/tag331.xml"/><Relationship Id="rId4" Type="http://schemas.openxmlformats.org/officeDocument/2006/relationships/image" Target="../media/image103.jpeg"/></Relationships>
</file>

<file path=ppt/slides/_rels/slide328.xml.rels><?xml version="1.0" encoding="UTF-8" standalone="yes"?>
<Relationships xmlns="http://schemas.openxmlformats.org/package/2006/relationships"><Relationship Id="rId3" Type="http://schemas.openxmlformats.org/officeDocument/2006/relationships/notesSlide" Target="../notesSlides/notesSlide324.xml"/><Relationship Id="rId2" Type="http://schemas.openxmlformats.org/officeDocument/2006/relationships/slideLayout" Target="../slideLayouts/slideLayout8.xml"/><Relationship Id="rId1" Type="http://schemas.openxmlformats.org/officeDocument/2006/relationships/tags" Target="../tags/tag332.xml"/><Relationship Id="rId4" Type="http://schemas.openxmlformats.org/officeDocument/2006/relationships/image" Target="../media/image67.png"/></Relationships>
</file>

<file path=ppt/slides/_rels/slide329.xml.rels><?xml version="1.0" encoding="UTF-8" standalone="yes"?>
<Relationships xmlns="http://schemas.openxmlformats.org/package/2006/relationships"><Relationship Id="rId3" Type="http://schemas.openxmlformats.org/officeDocument/2006/relationships/notesSlide" Target="../notesSlides/notesSlide325.xml"/><Relationship Id="rId2" Type="http://schemas.openxmlformats.org/officeDocument/2006/relationships/slideLayout" Target="../slideLayouts/slideLayout8.xml"/><Relationship Id="rId1" Type="http://schemas.openxmlformats.org/officeDocument/2006/relationships/tags" Target="../tags/tag3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1.xml"/><Relationship Id="rId1" Type="http://schemas.openxmlformats.org/officeDocument/2006/relationships/tags" Target="../tags/tag37.xml"/></Relationships>
</file>

<file path=ppt/slides/_rels/slide330.xml.rels><?xml version="1.0" encoding="UTF-8" standalone="yes"?>
<Relationships xmlns="http://schemas.openxmlformats.org/package/2006/relationships"><Relationship Id="rId3" Type="http://schemas.openxmlformats.org/officeDocument/2006/relationships/notesSlide" Target="../notesSlides/notesSlide326.xml"/><Relationship Id="rId2" Type="http://schemas.openxmlformats.org/officeDocument/2006/relationships/slideLayout" Target="../slideLayouts/slideLayout10.xml"/><Relationship Id="rId1" Type="http://schemas.openxmlformats.org/officeDocument/2006/relationships/tags" Target="../tags/tag334.xml"/></Relationships>
</file>

<file path=ppt/slides/_rels/slide331.xml.rels><?xml version="1.0" encoding="UTF-8" standalone="yes"?>
<Relationships xmlns="http://schemas.openxmlformats.org/package/2006/relationships"><Relationship Id="rId3" Type="http://schemas.openxmlformats.org/officeDocument/2006/relationships/notesSlide" Target="../notesSlides/notesSlide327.xml"/><Relationship Id="rId2" Type="http://schemas.openxmlformats.org/officeDocument/2006/relationships/slideLayout" Target="../slideLayouts/slideLayout16.xml"/><Relationship Id="rId1" Type="http://schemas.openxmlformats.org/officeDocument/2006/relationships/tags" Target="../tags/tag335.xml"/></Relationships>
</file>

<file path=ppt/slides/_rels/slide332.xml.rels><?xml version="1.0" encoding="UTF-8" standalone="yes"?>
<Relationships xmlns="http://schemas.openxmlformats.org/package/2006/relationships"><Relationship Id="rId3" Type="http://schemas.openxmlformats.org/officeDocument/2006/relationships/notesSlide" Target="../notesSlides/notesSlide328.xml"/><Relationship Id="rId2" Type="http://schemas.openxmlformats.org/officeDocument/2006/relationships/slideLayout" Target="../slideLayouts/slideLayout6.xml"/><Relationship Id="rId1" Type="http://schemas.openxmlformats.org/officeDocument/2006/relationships/tags" Target="../tags/tag336.xml"/></Relationships>
</file>

<file path=ppt/slides/_rels/slide3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6.xml"/><Relationship Id="rId1" Type="http://schemas.openxmlformats.org/officeDocument/2006/relationships/tags" Target="../tags/tag33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4.xml"/><Relationship Id="rId1" Type="http://schemas.openxmlformats.org/officeDocument/2006/relationships/tags" Target="../tags/tag38.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3.xml"/><Relationship Id="rId1" Type="http://schemas.openxmlformats.org/officeDocument/2006/relationships/tags" Target="../tags/tag3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1.xml"/><Relationship Id="rId1" Type="http://schemas.openxmlformats.org/officeDocument/2006/relationships/tags" Target="../tags/tag4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1.xml"/><Relationship Id="rId1" Type="http://schemas.openxmlformats.org/officeDocument/2006/relationships/tags" Target="../tags/tag4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1.xml"/><Relationship Id="rId1" Type="http://schemas.openxmlformats.org/officeDocument/2006/relationships/tags" Target="../tags/tag4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4.xml"/><Relationship Id="rId1" Type="http://schemas.openxmlformats.org/officeDocument/2006/relationships/tags" Target="../tags/tag43.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1.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1.xml"/><Relationship Id="rId1" Type="http://schemas.openxmlformats.org/officeDocument/2006/relationships/tags" Target="../tags/tag4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1.xml"/><Relationship Id="rId1" Type="http://schemas.openxmlformats.org/officeDocument/2006/relationships/tags" Target="../tags/tag4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1.xml"/><Relationship Id="rId1" Type="http://schemas.openxmlformats.org/officeDocument/2006/relationships/tags" Target="../tags/tag4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3.xml"/><Relationship Id="rId1" Type="http://schemas.openxmlformats.org/officeDocument/2006/relationships/tags" Target="../tags/tag4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1.xml"/><Relationship Id="rId1" Type="http://schemas.openxmlformats.org/officeDocument/2006/relationships/tags" Target="../tags/tag4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3.xml"/><Relationship Id="rId1" Type="http://schemas.openxmlformats.org/officeDocument/2006/relationships/tags" Target="../tags/tag4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3.xml"/><Relationship Id="rId1" Type="http://schemas.openxmlformats.org/officeDocument/2006/relationships/tags" Target="../tags/tag5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2.xml"/><Relationship Id="rId1" Type="http://schemas.openxmlformats.org/officeDocument/2006/relationships/tags" Target="../tags/tag5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2.xml"/><Relationship Id="rId1" Type="http://schemas.openxmlformats.org/officeDocument/2006/relationships/tags" Target="../tags/tag5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3.xml"/><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2.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3.xml"/><Relationship Id="rId1" Type="http://schemas.openxmlformats.org/officeDocument/2006/relationships/tags" Target="../tags/tag5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3.xml"/><Relationship Id="rId1" Type="http://schemas.openxmlformats.org/officeDocument/2006/relationships/tags" Target="../tags/tag5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3.xml"/><Relationship Id="rId1" Type="http://schemas.openxmlformats.org/officeDocument/2006/relationships/tags" Target="../tags/tag5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3.xml"/><Relationship Id="rId1" Type="http://schemas.openxmlformats.org/officeDocument/2006/relationships/tags" Target="../tags/tag5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3.xml"/><Relationship Id="rId1" Type="http://schemas.openxmlformats.org/officeDocument/2006/relationships/tags" Target="../tags/tag5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3.xml"/><Relationship Id="rId1" Type="http://schemas.openxmlformats.org/officeDocument/2006/relationships/tags" Target="../tags/tag5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3.xml"/><Relationship Id="rId1" Type="http://schemas.openxmlformats.org/officeDocument/2006/relationships/tags" Target="../tags/tag6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3.xml"/><Relationship Id="rId1" Type="http://schemas.openxmlformats.org/officeDocument/2006/relationships/tags" Target="../tags/tag6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3.xml"/><Relationship Id="rId1" Type="http://schemas.openxmlformats.org/officeDocument/2006/relationships/tags" Target="../tags/tag6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3.xml"/><Relationship Id="rId1" Type="http://schemas.openxmlformats.org/officeDocument/2006/relationships/tags" Target="../tags/tag6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tags" Target="../tags/tag1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2.xml"/><Relationship Id="rId1" Type="http://schemas.openxmlformats.org/officeDocument/2006/relationships/tags" Target="../tags/tag6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3.xml"/><Relationship Id="rId1" Type="http://schemas.openxmlformats.org/officeDocument/2006/relationships/tags" Target="../tags/tag6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3.xml"/><Relationship Id="rId1" Type="http://schemas.openxmlformats.org/officeDocument/2006/relationships/tags" Target="../tags/tag6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3.xml"/><Relationship Id="rId1" Type="http://schemas.openxmlformats.org/officeDocument/2006/relationships/tags" Target="../tags/tag6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3.xml"/><Relationship Id="rId1" Type="http://schemas.openxmlformats.org/officeDocument/2006/relationships/tags" Target="../tags/tag68.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3.xml"/><Relationship Id="rId1" Type="http://schemas.openxmlformats.org/officeDocument/2006/relationships/tags" Target="../tags/tag69.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3.xml"/><Relationship Id="rId1" Type="http://schemas.openxmlformats.org/officeDocument/2006/relationships/tags" Target="../tags/tag7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2.xml"/><Relationship Id="rId1" Type="http://schemas.openxmlformats.org/officeDocument/2006/relationships/tags" Target="../tags/tag7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3.xml"/><Relationship Id="rId1" Type="http://schemas.openxmlformats.org/officeDocument/2006/relationships/tags" Target="../tags/tag7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3.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tags" Target="../tags/tag1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3.xml"/><Relationship Id="rId1" Type="http://schemas.openxmlformats.org/officeDocument/2006/relationships/tags" Target="../tags/tag7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3.xml"/><Relationship Id="rId1" Type="http://schemas.openxmlformats.org/officeDocument/2006/relationships/tags" Target="../tags/tag75.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3.xml"/><Relationship Id="rId1" Type="http://schemas.openxmlformats.org/officeDocument/2006/relationships/tags" Target="../tags/tag7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3.xml"/><Relationship Id="rId1" Type="http://schemas.openxmlformats.org/officeDocument/2006/relationships/tags" Target="../tags/tag7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3.xml"/><Relationship Id="rId1" Type="http://schemas.openxmlformats.org/officeDocument/2006/relationships/tags" Target="../tags/tag78.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3.xml"/><Relationship Id="rId1" Type="http://schemas.openxmlformats.org/officeDocument/2006/relationships/tags" Target="../tags/tag79.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3.xml"/><Relationship Id="rId1" Type="http://schemas.openxmlformats.org/officeDocument/2006/relationships/tags" Target="../tags/tag80.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3.xml"/><Relationship Id="rId1" Type="http://schemas.openxmlformats.org/officeDocument/2006/relationships/tags" Target="../tags/tag8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3.xml"/><Relationship Id="rId1" Type="http://schemas.openxmlformats.org/officeDocument/2006/relationships/tags" Target="../tags/tag8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3.xml"/><Relationship Id="rId1" Type="http://schemas.openxmlformats.org/officeDocument/2006/relationships/tags" Target="../tags/tag8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3.xml"/><Relationship Id="rId1" Type="http://schemas.openxmlformats.org/officeDocument/2006/relationships/tags" Target="../tags/tag1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3.xml"/><Relationship Id="rId1" Type="http://schemas.openxmlformats.org/officeDocument/2006/relationships/tags" Target="../tags/tag84.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3.xml"/><Relationship Id="rId1" Type="http://schemas.openxmlformats.org/officeDocument/2006/relationships/tags" Target="../tags/tag85.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3.xml"/><Relationship Id="rId1" Type="http://schemas.openxmlformats.org/officeDocument/2006/relationships/tags" Target="../tags/tag86.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3.xml"/><Relationship Id="rId1" Type="http://schemas.openxmlformats.org/officeDocument/2006/relationships/tags" Target="../tags/tag8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43.xml"/><Relationship Id="rId1" Type="http://schemas.openxmlformats.org/officeDocument/2006/relationships/tags" Target="../tags/tag88.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43.xml"/><Relationship Id="rId1" Type="http://schemas.openxmlformats.org/officeDocument/2006/relationships/tags" Target="../tags/tag89.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43.xml"/><Relationship Id="rId1" Type="http://schemas.openxmlformats.org/officeDocument/2006/relationships/tags" Target="../tags/tag90.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43.xml"/><Relationship Id="rId1" Type="http://schemas.openxmlformats.org/officeDocument/2006/relationships/tags" Target="../tags/tag9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43.xml"/><Relationship Id="rId1" Type="http://schemas.openxmlformats.org/officeDocument/2006/relationships/tags" Target="../tags/tag9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43.xml"/><Relationship Id="rId1" Type="http://schemas.openxmlformats.org/officeDocument/2006/relationships/tags" Target="../tags/tag9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1.xml"/><Relationship Id="rId1" Type="http://schemas.openxmlformats.org/officeDocument/2006/relationships/tags" Target="../tags/tag13.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43.xml"/><Relationship Id="rId1" Type="http://schemas.openxmlformats.org/officeDocument/2006/relationships/tags" Target="../tags/tag94.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43.xml"/><Relationship Id="rId1" Type="http://schemas.openxmlformats.org/officeDocument/2006/relationships/tags" Target="../tags/tag95.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43.xml"/><Relationship Id="rId1" Type="http://schemas.openxmlformats.org/officeDocument/2006/relationships/tags" Target="../tags/tag96.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44.xml"/><Relationship Id="rId1" Type="http://schemas.openxmlformats.org/officeDocument/2006/relationships/tags" Target="../tags/tag97.xml"/><Relationship Id="rId4" Type="http://schemas.openxmlformats.org/officeDocument/2006/relationships/image" Target="../media/image22.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41.xml"/><Relationship Id="rId1" Type="http://schemas.openxmlformats.org/officeDocument/2006/relationships/tags" Target="../tags/tag98.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41.xml"/><Relationship Id="rId1" Type="http://schemas.openxmlformats.org/officeDocument/2006/relationships/tags" Target="../tags/tag99.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41.xml"/><Relationship Id="rId1" Type="http://schemas.openxmlformats.org/officeDocument/2006/relationships/tags" Target="../tags/tag100.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41.xml"/><Relationship Id="rId1" Type="http://schemas.openxmlformats.org/officeDocument/2006/relationships/tags" Target="../tags/tag101.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41.xml"/><Relationship Id="rId1" Type="http://schemas.openxmlformats.org/officeDocument/2006/relationships/tags" Target="../tags/tag10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41.xml"/><Relationship Id="rId1" Type="http://schemas.openxmlformats.org/officeDocument/2006/relationships/tags" Target="../tags/tag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Welcome</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2192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altLang="en-US" sz="2400" b="1" i="0" u="none" strike="noStrike" kern="0" cap="none" spc="0" normalizeH="0" baseline="0" noProof="0" dirty="0">
              <a:ln>
                <a:noFill/>
              </a:ln>
              <a:solidFill>
                <a:srgbClr val="7F56C5"/>
              </a:solidFill>
              <a:effectLst/>
              <a:uLnTx/>
              <a:uFillTx/>
              <a:latin typeface="Arial Narrow"/>
              <a:ea typeface="MS PGothic" panose="020B0600070205080204" pitchFamily="34" charset="-128"/>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Arial Narrow"/>
                <a:ea typeface="MS PGothic" panose="020B0600070205080204" pitchFamily="34" charset="-128"/>
              </a:rPr>
              <a:t>Types of Liability</a:t>
            </a:r>
            <a:endPar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
        <p:nvSpPr>
          <p:cNvPr id="8" name="Content Placeholder 7"/>
          <p:cNvSpPr>
            <a:spLocks noGrp="1"/>
          </p:cNvSpPr>
          <p:nvPr>
            <p:ph idx="1"/>
          </p:nvPr>
        </p:nvSpPr>
        <p:spPr/>
        <p:txBody>
          <a:bodyPr/>
          <a:lstStyle/>
          <a:p>
            <a:pPr marL="0" lvl="0" indent="0">
              <a:defRPr/>
            </a:pPr>
            <a:r>
              <a:rPr lang="en-US" altLang="en-US" kern="1200" dirty="0"/>
              <a:t>Criminal Liability</a:t>
            </a:r>
          </a:p>
          <a:p>
            <a:pPr lvl="1">
              <a:buClr>
                <a:srgbClr val="E97635"/>
              </a:buClr>
              <a:defRPr/>
            </a:pPr>
            <a:r>
              <a:rPr lang="en-US" altLang="en-US" dirty="0"/>
              <a:t>You are responsible for making sure you don’t break alcohol laws</a:t>
            </a:r>
          </a:p>
          <a:p>
            <a:pPr lvl="1">
              <a:buClr>
                <a:srgbClr val="E97635"/>
              </a:buClr>
              <a:defRPr/>
            </a:pPr>
            <a:r>
              <a:rPr lang="en-US" altLang="en-US" dirty="0"/>
              <a:t>If you do, you can be held responsible for committing a crime</a:t>
            </a:r>
          </a:p>
          <a:p>
            <a:pPr lvl="1">
              <a:buClr>
                <a:srgbClr val="E97635"/>
              </a:buClr>
              <a:defRPr/>
            </a:pPr>
            <a:r>
              <a:rPr lang="en-US" altLang="en-US" dirty="0"/>
              <a:t>This is criminal liability</a:t>
            </a:r>
          </a:p>
          <a:p>
            <a:pPr marL="0" lvl="0" indent="0">
              <a:defRPr/>
            </a:pPr>
            <a:r>
              <a:rPr lang="en-US" altLang="en-US" dirty="0"/>
              <a:t>For what two actions will you be held criminally liable in most states?</a:t>
            </a:r>
          </a:p>
          <a:p>
            <a:pPr lvl="1">
              <a:buClr>
                <a:srgbClr val="E97635"/>
              </a:buClr>
              <a:defRPr/>
            </a:pPr>
            <a:r>
              <a:rPr lang="en-US" altLang="en-US" dirty="0"/>
              <a:t>Serving someone who is underage</a:t>
            </a:r>
          </a:p>
          <a:p>
            <a:pPr lvl="1">
              <a:buClr>
                <a:srgbClr val="E97635"/>
              </a:buClr>
              <a:defRPr/>
            </a:pPr>
            <a:r>
              <a:rPr lang="en-US" altLang="en-US" dirty="0"/>
              <a:t>Serving someone who is intoxicated</a:t>
            </a:r>
            <a:endParaRPr lang="en-US" dirty="0"/>
          </a:p>
        </p:txBody>
      </p:sp>
      <p:pic>
        <p:nvPicPr>
          <p:cNvPr id="3" name="Picture Placeholder 2">
            <a:extLst>
              <a:ext uri="{FF2B5EF4-FFF2-40B4-BE49-F238E27FC236}">
                <a16:creationId xmlns:a16="http://schemas.microsoft.com/office/drawing/2014/main" id="{81848280-C8A2-7248-87FA-F4AC1F653D71}"/>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365228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animEffect transition="in" filter="fade">
                                      <p:cBhvr>
                                        <p:cTn id="20"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Drinking contests</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lang="en-US" altLang="en-US" dirty="0">
                <a:latin typeface="Arial Narrow"/>
              </a:rPr>
              <a:t>Section: 20-X-6-.02(3)</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defRPr/>
            </a:pPr>
            <a:r>
              <a:rPr lang="en-US" altLang="en-US" sz="2200" b="0" kern="0" dirty="0">
                <a:solidFill>
                  <a:srgbClr val="231F20"/>
                </a:solidFill>
                <a:cs typeface="+mn-cs"/>
              </a:rPr>
              <a:t>An ABC Board on-premises licensee is prohibited from conducting, sponsoring or allowing any type of contest which requires participants to consume alcoholic beverages on the licensed premises.</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6150908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Unlawful distribution of a</a:t>
            </a:r>
            <a:r>
              <a:rPr kumimoji="0" lang="en-US" altLang="en-US" sz="2400" b="1" i="0" u="none" strike="noStrike" kern="1200" cap="none" spc="0" normalizeH="0" noProof="0" dirty="0">
                <a:ln>
                  <a:noFill/>
                </a:ln>
                <a:solidFill>
                  <a:srgbClr val="7F56C5"/>
                </a:solidFill>
                <a:effectLst/>
                <a:uLnTx/>
                <a:uFillTx/>
                <a:latin typeface="Arial Narrow"/>
                <a:ea typeface="MS PGothic" panose="020B0600070205080204" pitchFamily="34" charset="-128"/>
              </a:rPr>
              <a:t> controlled substance </a:t>
            </a:r>
          </a:p>
          <a:p>
            <a:pPr marL="0" indent="0">
              <a:lnSpc>
                <a:spcPct val="100000"/>
              </a:lnSpc>
              <a:spcBef>
                <a:spcPts val="0"/>
              </a:spcBef>
              <a:defRPr/>
            </a:pPr>
            <a:r>
              <a:rPr lang="en-US" dirty="0"/>
              <a:t>Section 13A-12-211(a)(b)</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344488" indent="-344488"/>
            <a:r>
              <a:rPr lang="en-US" sz="2200" b="0" kern="0" dirty="0">
                <a:solidFill>
                  <a:srgbClr val="231F20"/>
                </a:solidFill>
                <a:cs typeface="+mn-cs"/>
              </a:rPr>
              <a:t>(a) A person commits the crime of unlawful distribution of controlled substances if, except as otherwise authorized, he or she sells, furnishes, gives away, delivers, or distributes a controlled substance enumerated in Schedules I through V.</a:t>
            </a:r>
          </a:p>
          <a:p>
            <a:r>
              <a:rPr lang="en-US" sz="2200" b="0" kern="0" dirty="0">
                <a:solidFill>
                  <a:srgbClr val="231F20"/>
                </a:solidFill>
                <a:cs typeface="+mn-cs"/>
              </a:rPr>
              <a:t>(b) Unlawful distribution of controlled substances is a Class B felony.</a:t>
            </a:r>
          </a:p>
          <a:p>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8154026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Limitations on </a:t>
            </a:r>
            <a:r>
              <a:rPr lang="en-US" altLang="en-US" dirty="0">
                <a:latin typeface="Arial Narrow"/>
              </a:rPr>
              <a:t>h</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appy</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hour and </a:t>
            </a:r>
            <a:r>
              <a:rPr lang="en-US" altLang="en-US" dirty="0">
                <a:latin typeface="Arial Narrow"/>
              </a:rPr>
              <a:t>s</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imilar</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price </a:t>
            </a:r>
            <a:r>
              <a:rPr lang="en-US" altLang="en-US" dirty="0">
                <a:latin typeface="Arial Narrow"/>
              </a:rPr>
              <a:t>r</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eductions</a:t>
            </a:r>
            <a:endParaRPr lang="en-US" altLang="en-US" dirty="0">
              <a:latin typeface="Arial Narrow"/>
            </a:endParaRPr>
          </a:p>
          <a:p>
            <a:pPr marL="0" lvl="0" indent="0">
              <a:lnSpc>
                <a:spcPct val="100000"/>
              </a:lnSpc>
              <a:spcBef>
                <a:spcPts val="0"/>
              </a:spcBef>
              <a:defRPr/>
            </a:pPr>
            <a:r>
              <a:rPr lang="en-US" dirty="0"/>
              <a:t>Section 20-X-6-.13</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r>
              <a:rPr lang="en-US" sz="2200" b="0" dirty="0">
                <a:solidFill>
                  <a:schemeClr val="tx1"/>
                </a:solidFill>
              </a:rPr>
              <a:t>(1) It shall be unlawful for any ABC Board licensee to: </a:t>
            </a:r>
          </a:p>
          <a:p>
            <a:pPr marL="685800" lvl="2" indent="-223838">
              <a:spcBef>
                <a:spcPts val="0"/>
              </a:spcBef>
              <a:buNone/>
            </a:pPr>
            <a:r>
              <a:rPr lang="en-US" b="0" dirty="0">
                <a:solidFill>
                  <a:schemeClr val="tx1"/>
                </a:solidFill>
              </a:rPr>
              <a:t>(a) Serve multiple drinks for a single price. </a:t>
            </a:r>
          </a:p>
          <a:p>
            <a:pPr marL="795338" lvl="2" indent="-333375">
              <a:spcBef>
                <a:spcPts val="0"/>
              </a:spcBef>
              <a:buNone/>
            </a:pPr>
            <a:r>
              <a:rPr lang="en-US" b="0" dirty="0">
                <a:solidFill>
                  <a:schemeClr val="tx1"/>
                </a:solidFill>
              </a:rPr>
              <a:t>(b) Establish a single retail price based upon the required purchase of two or more drinks. </a:t>
            </a:r>
          </a:p>
          <a:p>
            <a:pPr marL="795338" lvl="2" indent="-333375">
              <a:spcBef>
                <a:spcPts val="0"/>
              </a:spcBef>
              <a:buNone/>
            </a:pPr>
            <a:r>
              <a:rPr lang="en-US" b="0" dirty="0">
                <a:solidFill>
                  <a:schemeClr val="tx1"/>
                </a:solidFill>
              </a:rPr>
              <a:t>(c) Sell or otherwise furnish drinks before 10 a.m. or after 9 p.m. at a price which is reduced from the usual customary or established retail price charged for such drinks. </a:t>
            </a:r>
          </a:p>
          <a:p>
            <a:pPr marL="795338" lvl="2" indent="-333375">
              <a:spcBef>
                <a:spcPts val="0"/>
              </a:spcBef>
              <a:buNone/>
            </a:pPr>
            <a:r>
              <a:rPr lang="en-US" b="0" dirty="0">
                <a:solidFill>
                  <a:schemeClr val="tx1"/>
                </a:solidFill>
              </a:rPr>
              <a:t>(d) Sell or provide one person or group of persons drinks at prices less than those charged the general public for that day. </a:t>
            </a:r>
          </a:p>
          <a:p>
            <a:pPr marL="795338" marR="0" lvl="0" indent="-333375"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59258808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lang="en-US" altLang="en-US" dirty="0"/>
              <a:t>Limitations on happy hour and similar price reductions </a:t>
            </a:r>
            <a:r>
              <a:rPr lang="en-US" i="1" dirty="0"/>
              <a:t>cont.</a:t>
            </a:r>
            <a:r>
              <a:rPr lang="en-US" altLang="en-US" i="1" dirty="0"/>
              <a:t> </a:t>
            </a:r>
            <a:endParaRPr lang="en-US" altLang="en-US" dirty="0">
              <a:latin typeface="Arial Narrow"/>
            </a:endParaRPr>
          </a:p>
          <a:p>
            <a:pPr marL="0" lvl="0" indent="0">
              <a:lnSpc>
                <a:spcPct val="100000"/>
              </a:lnSpc>
              <a:spcBef>
                <a:spcPts val="0"/>
              </a:spcBef>
              <a:defRPr/>
            </a:pPr>
            <a:r>
              <a:rPr lang="en-US" dirty="0"/>
              <a:t>Section 20-X-6-.13</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r>
              <a:rPr lang="en-US" sz="2200" b="0" dirty="0">
                <a:solidFill>
                  <a:schemeClr val="tx1"/>
                </a:solidFill>
              </a:rPr>
              <a:t>(2)  Nothing herein contained shall be construed to prohibit the dispensing of drinks customarily sold in pitchers, provided such pitchers shall be available at all times the licensee is open for business.  The usual, customary or established retail price thereof shall not be reduced before 10 a.m. or after 9 p.m. </a:t>
            </a: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8838920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lang="en-US" altLang="en-US" dirty="0"/>
              <a:t>Limitations on happy hour and similar price reductions </a:t>
            </a:r>
            <a:r>
              <a:rPr lang="en-US" i="1" dirty="0"/>
              <a:t>cont.</a:t>
            </a:r>
            <a:r>
              <a:rPr lang="en-US" altLang="en-US" i="1" dirty="0"/>
              <a:t> </a:t>
            </a:r>
            <a:endParaRPr lang="en-US" altLang="en-US" dirty="0">
              <a:latin typeface="Arial Narrow"/>
            </a:endParaRPr>
          </a:p>
          <a:p>
            <a:pPr marL="0" lvl="0" indent="0">
              <a:lnSpc>
                <a:spcPct val="100000"/>
              </a:lnSpc>
              <a:spcBef>
                <a:spcPts val="0"/>
              </a:spcBef>
              <a:defRPr/>
            </a:pPr>
            <a:r>
              <a:rPr lang="en-US" dirty="0"/>
              <a:t>Section 20-X-6-.13</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398463" indent="-398463">
              <a:defRPr/>
            </a:pPr>
            <a:r>
              <a:rPr lang="en-US" sz="2200" b="0" dirty="0">
                <a:solidFill>
                  <a:schemeClr val="tx1"/>
                </a:solidFill>
              </a:rPr>
              <a:t> (3) The term "drink" or "drinks" is defined herein to mean any beverage containing any quantity of alcohol.  "Multiple drinks" is defined to mean two or more drinks containing any quantity of alcohol or a single container which contains more than the normal quantity of alcohol for an individual drink in accordance with ABC Board Regulation 20-X-6-.04(2).  The term "pitcher" is defined to mean any receptacle containing a minimum of sixty (60) fluid ounces of beverages. </a:t>
            </a:r>
          </a:p>
          <a:p>
            <a:pPr marL="344488" indent="-344488">
              <a:defRPr/>
            </a:pPr>
            <a:r>
              <a:rPr lang="en-US" sz="2200" b="0" dirty="0">
                <a:solidFill>
                  <a:schemeClr val="tx1"/>
                </a:solidFill>
              </a:rPr>
              <a:t>(4) This regulation shall not apply to legitimate, prearranged private parties, functions, or events where guests thereof are served in a room or rooms so designated and used exclusively therefor.</a:t>
            </a: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9099820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Discrimination Against Guests</a:t>
            </a: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r>
              <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rPr>
              <a:t>States also</a:t>
            </a:r>
            <a:r>
              <a:rPr kumimoji="0" lang="en-US" altLang="en-US" sz="2200" b="0" i="0" u="none" strike="noStrike" kern="0" cap="none" spc="0" normalizeH="0" noProof="0" dirty="0">
                <a:ln>
                  <a:noFill/>
                </a:ln>
                <a:solidFill>
                  <a:srgbClr val="231F20"/>
                </a:solidFill>
                <a:effectLst/>
                <a:uLnTx/>
                <a:uFillTx/>
                <a:latin typeface="Arial Narrow"/>
                <a:ea typeface="MS PGothic" panose="020B0600070205080204" pitchFamily="34" charset="-128"/>
                <a:cs typeface="+mn-cs"/>
              </a:rPr>
              <a:t> hold the owners and operators of establishments and their employees liable if they discriminate against guests due to:</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r>
              <a:rPr kumimoji="0" lang="en-US" altLang="en-US" b="0" i="0" u="none" strike="noStrike" kern="1200" cap="none" spc="0" normalizeH="0" baseline="0" noProof="0" dirty="0">
                <a:ln>
                  <a:noFill/>
                </a:ln>
                <a:solidFill>
                  <a:srgbClr val="231F20"/>
                </a:solidFill>
                <a:effectLst/>
                <a:uLnTx/>
                <a:uFillTx/>
                <a:latin typeface="Arial Narrow"/>
              </a:rPr>
              <a:t>Race</a:t>
            </a:r>
            <a:endParaRPr kumimoji="0" lang="en-US" altLang="en-US" b="0" i="0" u="none" strike="noStrike" kern="0" cap="none" spc="0" normalizeH="0" baseline="0" noProof="0" dirty="0">
              <a:ln>
                <a:noFill/>
              </a:ln>
              <a:solidFill>
                <a:srgbClr val="231F20"/>
              </a:solidFill>
              <a:effectLst/>
              <a:uLnTx/>
              <a:uFillTx/>
              <a:latin typeface="Arial Narrow"/>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r>
              <a:rPr kumimoji="0" lang="en-US" altLang="en-US" b="0" i="0" u="none" strike="noStrike" kern="1200" cap="none" spc="0" normalizeH="0" baseline="0" noProof="0" dirty="0">
                <a:ln>
                  <a:noFill/>
                </a:ln>
                <a:solidFill>
                  <a:srgbClr val="231F20"/>
                </a:solidFill>
                <a:effectLst/>
                <a:uLnTx/>
                <a:uFillTx/>
                <a:latin typeface="Arial Narrow"/>
              </a:rPr>
              <a:t>Color</a:t>
            </a: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r>
              <a:rPr kumimoji="0" lang="en-US" altLang="en-US" b="0" i="0" u="none" strike="noStrike" kern="1200" cap="none" spc="0" normalizeH="0" baseline="0" noProof="0" dirty="0">
                <a:ln>
                  <a:noFill/>
                </a:ln>
                <a:solidFill>
                  <a:srgbClr val="231F20"/>
                </a:solidFill>
                <a:effectLst/>
                <a:uLnTx/>
                <a:uFillTx/>
                <a:latin typeface="Arial Narrow"/>
              </a:rPr>
              <a:t>Gender</a:t>
            </a:r>
            <a:endParaRPr kumimoji="0" lang="en-US" altLang="en-US" b="0" i="0" u="none" strike="noStrike" kern="0" cap="none" spc="0" normalizeH="0" baseline="0" noProof="0" dirty="0">
              <a:ln>
                <a:noFill/>
              </a:ln>
              <a:solidFill>
                <a:srgbClr val="231F20"/>
              </a:solidFill>
              <a:effectLst/>
              <a:uLnTx/>
              <a:uFillTx/>
              <a:latin typeface="Arial Narrow"/>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r>
              <a:rPr kumimoji="0" lang="en-US" altLang="en-US" b="0" i="0" u="none" strike="noStrike" kern="1200" cap="none" spc="0" normalizeH="0" baseline="0" noProof="0" dirty="0">
                <a:ln>
                  <a:noFill/>
                </a:ln>
                <a:solidFill>
                  <a:srgbClr val="231F20"/>
                </a:solidFill>
                <a:effectLst/>
                <a:uLnTx/>
                <a:uFillTx/>
                <a:latin typeface="Arial Narrow"/>
              </a:rPr>
              <a:t>Sexual orientation</a:t>
            </a: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r>
              <a:rPr lang="en-US" altLang="en-US" dirty="0">
                <a:latin typeface="Arial Narrow"/>
              </a:rPr>
              <a:t>Age</a:t>
            </a: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r>
              <a:rPr kumimoji="0" lang="en-US" altLang="en-US" b="0" i="0" u="none" strike="noStrike" kern="1200" cap="none" spc="0" normalizeH="0" baseline="0" noProof="0" dirty="0">
                <a:ln>
                  <a:noFill/>
                </a:ln>
                <a:solidFill>
                  <a:srgbClr val="231F20"/>
                </a:solidFill>
                <a:effectLst/>
                <a:uLnTx/>
                <a:uFillTx/>
                <a:latin typeface="Arial Narrow"/>
              </a:rPr>
              <a:t>Disability</a:t>
            </a: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r>
              <a:rPr lang="en-US" altLang="en-US" dirty="0">
                <a:latin typeface="Arial Narrow"/>
              </a:rPr>
              <a:t>Religion or creed</a:t>
            </a:r>
            <a:endParaRPr kumimoji="0" lang="en-US" altLang="en-US" b="0" i="0" u="none" strike="noStrike" kern="1200" cap="none" spc="0" normalizeH="0" baseline="0" noProof="0" dirty="0">
              <a:ln>
                <a:noFill/>
              </a:ln>
              <a:solidFill>
                <a:srgbClr val="231F20"/>
              </a:solidFill>
              <a:effectLst/>
              <a:uLnTx/>
              <a:uFillTx/>
              <a:latin typeface="Arial Narrow"/>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4"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a:t>
            </a:r>
          </a:p>
        </p:txBody>
      </p:sp>
    </p:spTree>
    <p:custDataLst>
      <p:tags r:id="rId1"/>
    </p:custDataLst>
    <p:extLst>
      <p:ext uri="{BB962C8B-B14F-4D97-AF65-F5344CB8AC3E}">
        <p14:creationId xmlns:p14="http://schemas.microsoft.com/office/powerpoint/2010/main" val="409950008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092200" y="2660650"/>
            <a:ext cx="7881938" cy="404813"/>
          </a:xfrm>
        </p:spPr>
        <p:txBody>
          <a:bodyPr/>
          <a:lstStyle/>
          <a:p>
            <a:pPr marL="0" indent="0"/>
            <a:r>
              <a:rPr lang="en-US" altLang="en-US" dirty="0"/>
              <a:t>B. No</a:t>
            </a:r>
          </a:p>
        </p:txBody>
      </p:sp>
      <p:sp>
        <p:nvSpPr>
          <p:cNvPr id="74755" name="Text Placeholder 2"/>
          <p:cNvSpPr>
            <a:spLocks noGrp="1"/>
          </p:cNvSpPr>
          <p:nvPr>
            <p:ph type="body" sz="quarter" idx="14"/>
          </p:nvPr>
        </p:nvSpPr>
        <p:spPr>
          <a:xfrm>
            <a:off x="1092200" y="2146300"/>
            <a:ext cx="7899400" cy="404813"/>
          </a:xfrm>
        </p:spPr>
        <p:txBody>
          <a:bodyPr/>
          <a:lstStyle/>
          <a:p>
            <a:pPr marL="0" indent="0"/>
            <a:r>
              <a:rPr lang="en-US" altLang="en-US" dirty="0"/>
              <a:t>A. Yes</a:t>
            </a:r>
          </a:p>
        </p:txBody>
      </p:sp>
      <p:sp>
        <p:nvSpPr>
          <p:cNvPr id="74756" name="Text Placeholder 3"/>
          <p:cNvSpPr>
            <a:spLocks noGrp="1"/>
          </p:cNvSpPr>
          <p:nvPr>
            <p:ph type="body" sz="quarter" idx="13"/>
          </p:nvPr>
        </p:nvSpPr>
        <p:spPr>
          <a:xfrm>
            <a:off x="390525" y="1150938"/>
            <a:ext cx="8612188" cy="457200"/>
          </a:xfrm>
        </p:spPr>
        <p:txBody>
          <a:bodyPr/>
          <a:lstStyle/>
          <a:p>
            <a:pPr marL="0" indent="0"/>
            <a:r>
              <a:rPr lang="en-US" altLang="en-US" dirty="0"/>
              <a:t>Can you refuse alcohol service to a pregnant woman? </a:t>
            </a:r>
          </a:p>
        </p:txBody>
      </p:sp>
      <p:sp>
        <p:nvSpPr>
          <p:cNvPr id="74757" name="Title 4"/>
          <p:cNvSpPr>
            <a:spLocks noGrp="1"/>
          </p:cNvSpPr>
          <p:nvPr>
            <p:ph type="title"/>
          </p:nvPr>
        </p:nvSpPr>
        <p:spPr/>
        <p:txBody>
          <a:bodyPr/>
          <a:lstStyle/>
          <a:p>
            <a:r>
              <a:rPr lang="en-US" altLang="en-US" dirty="0"/>
              <a:t>What Do You Think?</a:t>
            </a:r>
          </a:p>
        </p:txBody>
      </p:sp>
      <p:sp>
        <p:nvSpPr>
          <p:cNvPr id="6" name="Text Placeholder 5"/>
          <p:cNvSpPr>
            <a:spLocks noGrp="1"/>
          </p:cNvSpPr>
          <p:nvPr>
            <p:ph type="body" sz="quarter" idx="16"/>
          </p:nvPr>
        </p:nvSpPr>
        <p:spPr>
          <a:xfrm>
            <a:off x="3741738" y="4013200"/>
            <a:ext cx="4981575" cy="2159000"/>
          </a:xfrm>
        </p:spPr>
        <p:txBody>
          <a:bodyPr/>
          <a:lstStyle/>
          <a:p>
            <a:pPr marL="0" indent="0"/>
            <a:r>
              <a:rPr lang="en-US" altLang="en-US" b="1" dirty="0"/>
              <a:t>Why? </a:t>
            </a:r>
            <a:r>
              <a:rPr lang="en-US" altLang="en-US" dirty="0"/>
              <a:t>Refusing to serve alcohol to a woman because she’s pregnant is gender discrimination.</a:t>
            </a:r>
          </a:p>
        </p:txBody>
      </p:sp>
      <p:sp>
        <p:nvSpPr>
          <p:cNvPr id="7" name="Text Placeholder 1"/>
          <p:cNvSpPr txBox="1">
            <a:spLocks/>
          </p:cNvSpPr>
          <p:nvPr/>
        </p:nvSpPr>
        <p:spPr bwMode="auto">
          <a:xfrm>
            <a:off x="1092200" y="3176588"/>
            <a:ext cx="78819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0">
                <a:solidFill>
                  <a:schemeClr val="tx1"/>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7F56C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7F56C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7F56C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7F56C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defRPr/>
            </a:pPr>
            <a:r>
              <a:rPr lang="en-US" kern="0" dirty="0">
                <a:solidFill>
                  <a:srgbClr val="000000"/>
                </a:solidFill>
              </a:rPr>
              <a:t>C. It depends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lgn="ctr"/>
            <a:endParaRPr lang="en-US" altLang="en-US" dirty="0"/>
          </a:p>
          <a:p>
            <a:pPr algn="ctr"/>
            <a:endParaRPr lang="en-US" altLang="en-US" dirty="0"/>
          </a:p>
          <a:p>
            <a:pPr algn="ctr"/>
            <a:r>
              <a:rPr lang="en-US" altLang="en-US" sz="4800" dirty="0"/>
              <a:t>The Premises</a:t>
            </a:r>
          </a:p>
          <a:p>
            <a:pPr marL="0" lvl="1" indent="0">
              <a:buNone/>
            </a:pPr>
            <a:endParaRPr lang="en-US" altLang="en-US" dirty="0"/>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49901307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Mechanisms to gain access to licensed premises</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20-X-6-.01(13)</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defRPr/>
            </a:pPr>
            <a:r>
              <a:rPr lang="en-US" sz="2200" b="0" dirty="0">
                <a:solidFill>
                  <a:srgbClr val="000000"/>
                </a:solidFill>
              </a:rPr>
              <a:t>Any ABC Board licensee which requires its members or patrons to possess keys, card keys, code numbers, membership cards or other such mechanisms as a condition to gaining access to its licensed premises, shall provide and supply to the ABC Board upon initial issuance of the license and/or renewal, as the case may be, access to and evidence of such mechanisms so as to allow entry by ABC Board personnel upon the licensed premises at any time during normal business hours for the purpose of observing the normal operation thereof.  Any changes or modifications to said premise entry mechanisms during the license year shall be brought to the attention of the ABC Board immediately.  Failure to provide said above information shall, at the ABC Board’s discretion, be grounds for disciplinary action against the licensee. </a:t>
            </a:r>
            <a:endParaRPr kumimoji="0" lang="en-US" sz="2200" b="0" i="0" u="none" strike="noStrike" kern="1200" cap="none" spc="0" normalizeH="0" baseline="0" noProof="0" dirty="0">
              <a:ln>
                <a:noFill/>
              </a:ln>
              <a:solidFill>
                <a:srgbClr val="7F56C5"/>
              </a:solidFill>
              <a:effectLst/>
              <a:uLnTx/>
              <a:uFillTx/>
              <a:latin typeface="Arial Narrow"/>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8371933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Sale of alcoholic beverages by retail licensees: Adequate lighting</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20-X-6-.04(6)</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344488" lvl="0" indent="-344488">
              <a:defRPr/>
            </a:pPr>
            <a:r>
              <a:rPr lang="en-US" sz="2200" b="0" dirty="0">
                <a:solidFill>
                  <a:srgbClr val="000000"/>
                </a:solidFill>
              </a:rPr>
              <a:t>(6) All ABC Board retail licensed premises shall be adequately lighted for purposes of observing the operation thereof or patrons therein. </a:t>
            </a:r>
            <a:endParaRPr kumimoji="0" lang="en-US" sz="2200" b="0" i="0" u="none" strike="noStrike" kern="1200" cap="none" spc="0" normalizeH="0" baseline="0" noProof="0" dirty="0">
              <a:ln>
                <a:noFill/>
              </a:ln>
              <a:solidFill>
                <a:srgbClr val="7F56C5"/>
              </a:solidFill>
              <a:effectLst/>
              <a:uLnTx/>
              <a:uFillTx/>
              <a:latin typeface="Arial Narrow"/>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908356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Arial Narrow"/>
                <a:ea typeface="MS PGothic" panose="020B0600070205080204" pitchFamily="34" charset="-128"/>
              </a:rPr>
              <a:t>Types of Liability</a:t>
            </a:r>
            <a:endPar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pic>
        <p:nvPicPr>
          <p:cNvPr id="4" name="Picture Placeholder 3">
            <a:extLst>
              <a:ext uri="{FF2B5EF4-FFF2-40B4-BE49-F238E27FC236}">
                <a16:creationId xmlns:a16="http://schemas.microsoft.com/office/drawing/2014/main" id="{19931384-CC2B-424C-96A5-DC43D1CB6A5E}"/>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idx="1"/>
          </p:nvPr>
        </p:nvSpPr>
        <p:spPr/>
        <p:txBody>
          <a:bodyPr/>
          <a:lstStyle/>
          <a:p>
            <a:pPr marL="0" lvl="0" indent="0">
              <a:defRPr/>
            </a:pPr>
            <a:r>
              <a:rPr lang="en-US" altLang="en-US" kern="1200" dirty="0"/>
              <a:t>What are the penalties related to criminal liability?</a:t>
            </a:r>
          </a:p>
          <a:p>
            <a:pPr lvl="1">
              <a:buClr>
                <a:srgbClr val="E97635"/>
              </a:buClr>
              <a:defRPr/>
            </a:pPr>
            <a:r>
              <a:rPr lang="en-US" altLang="en-US" dirty="0"/>
              <a:t>Jail time</a:t>
            </a:r>
          </a:p>
          <a:p>
            <a:pPr lvl="1">
              <a:buClr>
                <a:srgbClr val="E97635"/>
              </a:buClr>
              <a:defRPr/>
            </a:pPr>
            <a:r>
              <a:rPr lang="en-US" altLang="en-US" dirty="0"/>
              <a:t>Probation</a:t>
            </a:r>
          </a:p>
          <a:p>
            <a:pPr lvl="1">
              <a:buClr>
                <a:srgbClr val="E97635"/>
              </a:buClr>
              <a:defRPr/>
            </a:pPr>
            <a:r>
              <a:rPr lang="en-US" altLang="en-US" dirty="0"/>
              <a:t>Fines</a:t>
            </a:r>
          </a:p>
        </p:txBody>
      </p:sp>
    </p:spTree>
    <p:custDataLst>
      <p:tags r:id="rId1"/>
    </p:custDataLst>
    <p:extLst>
      <p:ext uri="{BB962C8B-B14F-4D97-AF65-F5344CB8AC3E}">
        <p14:creationId xmlns:p14="http://schemas.microsoft.com/office/powerpoint/2010/main" val="164897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Refusing to</a:t>
            </a:r>
            <a:r>
              <a:rPr kumimoji="0" lang="en-US" altLang="en-US" sz="2400" b="1" i="0" u="none" strike="noStrike" kern="1200" cap="none" spc="0" normalizeH="0" noProof="0" dirty="0">
                <a:ln>
                  <a:noFill/>
                </a:ln>
                <a:solidFill>
                  <a:srgbClr val="7F56C5"/>
                </a:solidFill>
                <a:effectLst/>
                <a:uLnTx/>
                <a:uFillTx/>
                <a:latin typeface="Arial Narrow"/>
                <a:ea typeface="MS PGothic" panose="020B0600070205080204" pitchFamily="34" charset="-128"/>
              </a:rPr>
              <a:t> allow inspection</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28-3A-25-(a)(6)</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lang="en-US" sz="2200" b="0" dirty="0">
                <a:solidFill>
                  <a:srgbClr val="000000"/>
                </a:solidFill>
                <a:latin typeface="Arial Narrow"/>
              </a:rPr>
              <a:t>(a) It shall be unlawful:</a:t>
            </a:r>
          </a:p>
          <a:p>
            <a:pPr marL="344488" lvl="0" indent="-344488">
              <a:defRPr/>
            </a:pPr>
            <a:r>
              <a:rPr lang="en-US" sz="2200" b="0" dirty="0">
                <a:solidFill>
                  <a:srgbClr val="000000"/>
                </a:solidFill>
                <a:latin typeface="Arial Narrow"/>
              </a:rPr>
              <a:t>(6) For any licensee or the servants, agents, or employees of the same to refuse the board, any of its authorized employees, or any duly commissioned law enforcement officer the right to completely inspect the entire licensed premises at any time the premises are open for business.</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02056112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Refusing to allow inspection: Penalties</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28-3A-25-(b)(1)</a:t>
            </a:r>
          </a:p>
          <a:p>
            <a:pPr marL="0" lvl="0" indent="0">
              <a:lnSpc>
                <a:spcPct val="100000"/>
              </a:lnSpc>
              <a:spcBef>
                <a:spcPts val="0"/>
              </a:spcBef>
              <a:defRPr/>
            </a:pPr>
            <a:endParaRPr lang="en-US" sz="2200" b="0" dirty="0">
              <a:solidFill>
                <a:srgbClr val="000000"/>
              </a:solidFill>
            </a:endParaRPr>
          </a:p>
          <a:p>
            <a:pPr marL="0" lvl="0" indent="0">
              <a:lnSpc>
                <a:spcPct val="100000"/>
              </a:lnSpc>
              <a:spcBef>
                <a:spcPts val="0"/>
              </a:spcBef>
              <a:defRPr/>
            </a:pPr>
            <a:r>
              <a:rPr lang="en-US" sz="2200" b="0" dirty="0">
                <a:solidFill>
                  <a:srgbClr val="000000"/>
                </a:solidFill>
              </a:rPr>
              <a:t>(b)(1) Any violation of subdivision 6 of subsection (a) shall be a misdemeanor punishable by a fine of not less than one hundred dollars ($100) nor more than one thousand dollars ($1,000), to which, at the discretion of the court or judge trying the case, may be added imprisonment in the county jail or at hard labor for the county for not more than six months for the first conviction; and, on the second conviction of a violation of the subdivisions, the offense shall, in addition to the aforementioned fine, be punishable by imprisonment or at hard labor for the county for not less than three months nor more than six months to be imposed by the court or judge trying the case; and, on the third conviction and every subsequent conviction of a violation of the subdivisions, the offense shall, in addition to a fine within the limits </a:t>
            </a:r>
            <a:r>
              <a:rPr lang="en-US" sz="2200" b="0" dirty="0" err="1">
                <a:solidFill>
                  <a:srgbClr val="000000"/>
                </a:solidFill>
              </a:rPr>
              <a:t>abovenamed</a:t>
            </a:r>
            <a:r>
              <a:rPr lang="en-US" sz="2200" b="0" dirty="0">
                <a:solidFill>
                  <a:srgbClr val="000000"/>
                </a:solidFill>
              </a:rPr>
              <a:t>, be punishable by imprisonment or at hard labor for the county for not less than six months nor more than 12 months.</a:t>
            </a:r>
            <a:endParaRPr lang="en-US" altLang="en-US" sz="2200" b="0" dirty="0">
              <a:solidFill>
                <a:srgbClr val="000000"/>
              </a:solidFill>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5652503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lgn="ctr"/>
            <a:endParaRPr lang="en-US" altLang="en-US" dirty="0"/>
          </a:p>
          <a:p>
            <a:pPr algn="ctr"/>
            <a:endParaRPr lang="en-US" altLang="en-US" dirty="0"/>
          </a:p>
          <a:p>
            <a:pPr algn="ctr"/>
            <a:r>
              <a:rPr lang="en-US" altLang="en-US" sz="4800" dirty="0"/>
              <a:t>Required Postings</a:t>
            </a:r>
          </a:p>
          <a:p>
            <a:pPr marL="0" lvl="1" indent="0">
              <a:buNone/>
            </a:pPr>
            <a:endParaRPr lang="en-US" altLang="en-US" dirty="0"/>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3983955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2192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Sale of alcoholic beverages by retail licensees</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20-X-6-.04(2)</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344488" lvl="0" indent="-344488">
              <a:defRPr/>
            </a:pPr>
            <a:r>
              <a:rPr lang="en-US" sz="2200" b="0" dirty="0">
                <a:solidFill>
                  <a:srgbClr val="000000"/>
                </a:solidFill>
              </a:rPr>
              <a:t>(2) The quantity of liquor served in an individual drink shall be posted within the licensed premises in a conspicuous place on or behind the service area and on any food or beverage menu.  Said notice, except in food or beverage menus, shall be no less than 12" x 20" and shall read, "All drinks contain __ ounces of liquor, unless special ordered."  Letters shall be no less than two (2) inches in height.</a:t>
            </a:r>
            <a:endParaRPr kumimoji="0" lang="en-US" sz="2200" b="0" i="0" u="none" strike="noStrike" kern="1200" cap="none" spc="0" normalizeH="0" baseline="0" noProof="0" dirty="0">
              <a:ln>
                <a:noFill/>
              </a:ln>
              <a:solidFill>
                <a:srgbClr val="7F56C5"/>
              </a:solidFill>
              <a:effectLst/>
              <a:uLnTx/>
              <a:uFillTx/>
              <a:latin typeface="Arial Narrow"/>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20952285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Person in charge</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20-X-6-.06</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defRPr/>
            </a:pPr>
            <a:r>
              <a:rPr lang="en-US" sz="2200" b="0" dirty="0">
                <a:solidFill>
                  <a:srgbClr val="000000"/>
                </a:solidFill>
              </a:rPr>
              <a:t>Each licensee, except a licensed individual who is on the premises, shall have a designated person who is at least 21 years of age present and in actual charge of the business being conducted under the license at any time the licensed establishment is kept open for business, whether or not the privileges of the license are being exercised.  The name of the designated person of every retail licensee shall be posted in an area of the establishment, readily available to ABC Board personnel, in letters not less than one inch in size, during the time he is in charge. </a:t>
            </a:r>
            <a:endParaRPr kumimoji="0" lang="en-US" sz="2200" b="0" i="0" u="none" strike="noStrike" kern="1200" cap="none" spc="0" normalizeH="0" baseline="0" noProof="0" dirty="0">
              <a:ln>
                <a:noFill/>
              </a:ln>
              <a:solidFill>
                <a:srgbClr val="7F56C5"/>
              </a:solidFill>
              <a:effectLst/>
              <a:uLnTx/>
              <a:uFillTx/>
              <a:latin typeface="Arial Narrow"/>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21833426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Posting of signs</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20-X-12-.04(1)(e)3</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(3)  Responsible</a:t>
            </a:r>
            <a:r>
              <a:rPr kumimoji="0" lang="en-US" sz="2200" b="0" i="0" u="none" strike="noStrike" kern="1200" cap="none" spc="0" normalizeH="0" noProof="0" dirty="0">
                <a:ln>
                  <a:noFill/>
                </a:ln>
                <a:solidFill>
                  <a:srgbClr val="000000"/>
                </a:solidFill>
                <a:effectLst/>
                <a:uLnTx/>
                <a:uFillTx/>
                <a:latin typeface="Arial Narrow"/>
                <a:ea typeface="MS PGothic" panose="020B0600070205080204" pitchFamily="34" charset="-128"/>
              </a:rPr>
              <a:t> vendors shall display signs on the licensed premises informing customers of the vendor’s policy against serving or selling alcoholic beverages to underage persons and/or intoxicated customers. These signs must measure no less than 8 inches by 13 inches with type sufficiently large to be easily read, and be placed at customer entrance(s) of the licensed premises or at cash registers and on or near the area where alcoholic beverages are displayed or dispensed. All signs shall be situated in areas easily viewed by the public. </a:t>
            </a:r>
            <a:endPar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68634158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2192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Displaying the beverage </a:t>
            </a:r>
            <a:r>
              <a:rPr lang="en-US" altLang="en-US" dirty="0">
                <a:latin typeface="Arial Narrow"/>
              </a:rPr>
              <a:t>l</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icense</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20-X-6-.01(10)</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lang="en-US" dirty="0">
              <a:latin typeface="Arial Narrow"/>
            </a:endParaRPr>
          </a:p>
          <a:p>
            <a:pPr marL="0" lvl="0" indent="0">
              <a:lnSpc>
                <a:spcPct val="100000"/>
              </a:lnSpc>
              <a:spcBef>
                <a:spcPts val="0"/>
              </a:spcBef>
              <a:defRPr/>
            </a:pPr>
            <a:r>
              <a:rPr lang="en-US" sz="2200" b="0" dirty="0">
                <a:solidFill>
                  <a:srgbClr val="000000"/>
                </a:solidFill>
              </a:rPr>
              <a:t>(10) All ABC Board licensees shall display their current ABC licenses in public view on the licensed premises. </a:t>
            </a:r>
            <a:endParaRPr kumimoji="0" lang="en-US" sz="2200" b="0" i="0" u="none" strike="noStrike" kern="1200" cap="none" spc="0" normalizeH="0" baseline="0" noProof="0" dirty="0">
              <a:ln>
                <a:noFill/>
              </a:ln>
              <a:solidFill>
                <a:srgbClr val="7F56C5"/>
              </a:solidFill>
              <a:effectLst/>
              <a:uLnTx/>
              <a:uFillTx/>
              <a:latin typeface="Arial Narrow"/>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891034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lgn="ctr"/>
            <a:endParaRPr lang="en-US" altLang="en-US" dirty="0"/>
          </a:p>
          <a:p>
            <a:pPr algn="ctr"/>
            <a:endParaRPr lang="en-US" altLang="en-US" dirty="0"/>
          </a:p>
          <a:p>
            <a:pPr algn="ctr"/>
            <a:r>
              <a:rPr lang="en-US" altLang="en-US" sz="4800" dirty="0"/>
              <a:t>Training</a:t>
            </a:r>
          </a:p>
          <a:p>
            <a:pPr marL="0" lvl="1" indent="0">
              <a:buNone/>
            </a:pPr>
            <a:endParaRPr lang="en-US" altLang="en-US" dirty="0"/>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20038968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Training within 30 days</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20-X-12-.06(2)(</a:t>
            </a:r>
            <a:r>
              <a:rPr lang="en-US" dirty="0">
                <a:latin typeface="Arial Narrow"/>
              </a:rPr>
              <a:t>a)</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(a)  Responsible vendors shall require new or transferred sellers, servers, and managers to complete the course</a:t>
            </a:r>
            <a:r>
              <a:rPr kumimoji="0" lang="en-US" sz="2200" b="0" i="0" u="none" strike="noStrike" kern="1200" cap="none" spc="0" normalizeH="0" noProof="0" dirty="0">
                <a:ln>
                  <a:noFill/>
                </a:ln>
                <a:solidFill>
                  <a:srgbClr val="000000"/>
                </a:solidFill>
                <a:effectLst/>
                <a:uLnTx/>
                <a:uFillTx/>
                <a:latin typeface="Arial Narrow"/>
                <a:ea typeface="MS PGothic" panose="020B0600070205080204" pitchFamily="34" charset="-128"/>
              </a:rPr>
              <a:t> of instruction and pass the appropriate examination within 30 days of commencing employment. Responsible vendors who allow new or transferred employees to sell, serve or manage before training should strive to do so under the direct supervision of a trained seller, server, or manager. </a:t>
            </a:r>
            <a:endPar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70447741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Semi-annuals</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20-X-12-.06(2)(</a:t>
            </a:r>
            <a:r>
              <a:rPr lang="en-US" dirty="0">
                <a:latin typeface="Arial Narrow"/>
              </a:rPr>
              <a:t>c)</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(c)  Responsible vendors shall require each server, seller and manager to attend meetings semi-annually,</a:t>
            </a:r>
            <a:r>
              <a:rPr kumimoji="0" lang="en-US" sz="2200" b="0" i="0" u="none" strike="noStrike" kern="1200" cap="none" spc="0" normalizeH="0" noProof="0" dirty="0">
                <a:ln>
                  <a:noFill/>
                </a:ln>
                <a:solidFill>
                  <a:srgbClr val="000000"/>
                </a:solidFill>
                <a:effectLst/>
                <a:uLnTx/>
                <a:uFillTx/>
                <a:latin typeface="Arial Narrow"/>
                <a:ea typeface="MS PGothic" panose="020B0600070205080204" pitchFamily="34" charset="-128"/>
              </a:rPr>
              <a:t> or more frequently as deemed appropriate. A register with names and social security numbers of all employees who attend the meeting, the date of each meeting, the person conducting the meeting, and the subjects covered shall be maintained by the responsible vendor or agent thereof.</a:t>
            </a:r>
            <a:endPar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525751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2192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Complicity (</a:t>
            </a:r>
            <a:r>
              <a:rPr lang="en-US" dirty="0">
                <a:latin typeface="Arial Narrow"/>
              </a:rPr>
              <a:t>Criminal liability based upon behavior of another)</a:t>
            </a:r>
            <a:endParaRPr lang="en-US" altLang="en-US" dirty="0">
              <a:latin typeface="Arial Narrow"/>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lang="en-US" dirty="0">
                <a:latin typeface="Arial Narrow"/>
              </a:rPr>
              <a:t>Section 13A-2-23</a:t>
            </a:r>
            <a:r>
              <a:rPr lang="en-US" sz="2200" b="0" dirty="0">
                <a:solidFill>
                  <a:srgbClr val="231F20"/>
                </a:solidFill>
                <a:cs typeface="+mn-cs"/>
              </a:rPr>
              <a:t/>
            </a:r>
            <a:br>
              <a:rPr lang="en-US" sz="2200" b="0" dirty="0">
                <a:solidFill>
                  <a:srgbClr val="231F20"/>
                </a:solidFill>
                <a:cs typeface="+mn-cs"/>
              </a:rPr>
            </a:br>
            <a:endParaRPr lang="en-US" sz="2200" b="0" dirty="0">
              <a:solidFill>
                <a:srgbClr val="231F20"/>
              </a:solidFill>
              <a:cs typeface="+mn-cs"/>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lang="en-US" sz="2200" b="0" dirty="0">
                <a:solidFill>
                  <a:srgbClr val="231F20"/>
                </a:solidFill>
                <a:cs typeface="+mn-cs"/>
              </a:rPr>
              <a:t>A person is legally accountable for the behavior of another constituting a criminal offense if, with the intent to promote or assist the commission of the offense:</a:t>
            </a:r>
          </a:p>
          <a:p>
            <a:pPr marL="688975" lvl="2" indent="-341313">
              <a:buNone/>
            </a:pPr>
            <a:r>
              <a:rPr lang="en-US" b="0" dirty="0">
                <a:solidFill>
                  <a:srgbClr val="231F20"/>
                </a:solidFill>
                <a:cs typeface="+mn-cs"/>
              </a:rPr>
              <a:t>(1) He procures, induces or causes such other person to commit the offense; or</a:t>
            </a:r>
          </a:p>
          <a:p>
            <a:pPr marL="347663" lvl="2" indent="0">
              <a:buNone/>
            </a:pPr>
            <a:r>
              <a:rPr lang="en-US" b="0" dirty="0">
                <a:solidFill>
                  <a:srgbClr val="231F20"/>
                </a:solidFill>
                <a:cs typeface="+mn-cs"/>
              </a:rPr>
              <a:t>(2) He aids or abets such other person in committing the offense; or</a:t>
            </a:r>
          </a:p>
          <a:p>
            <a:pPr marL="688975" lvl="2" indent="-341313">
              <a:buNone/>
            </a:pPr>
            <a:r>
              <a:rPr lang="en-US" b="0" dirty="0">
                <a:solidFill>
                  <a:srgbClr val="231F20"/>
                </a:solidFill>
                <a:cs typeface="+mn-cs"/>
              </a:rPr>
              <a:t>(3) Having a legal duty to prevent the commission of the offense, he fails to make an effort he is legally required to make</a:t>
            </a:r>
          </a:p>
          <a:p>
            <a:pPr marL="0" marR="0" lvl="1" indent="0" algn="l" defTabSz="914400" rtl="0" eaLnBrk="0" fontAlgn="base" latinLnBrk="0" hangingPunct="0">
              <a:lnSpc>
                <a:spcPct val="100000"/>
              </a:lnSpc>
              <a:spcBef>
                <a:spcPts val="900"/>
              </a:spcBef>
              <a:spcAft>
                <a:spcPct val="0"/>
              </a:spcAft>
              <a:buClr>
                <a:srgbClr val="E97635"/>
              </a:buClr>
              <a:buSzPct val="75000"/>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r>
              <a:rPr lang="en-US" altLang="en-US" kern="0" dirty="0"/>
              <a:t>Types of Liability: Alabama</a:t>
            </a:r>
          </a:p>
        </p:txBody>
      </p:sp>
    </p:spTree>
    <p:custDataLst>
      <p:tags r:id="rId1"/>
    </p:custDataLst>
    <p:extLst>
      <p:ext uri="{BB962C8B-B14F-4D97-AF65-F5344CB8AC3E}">
        <p14:creationId xmlns:p14="http://schemas.microsoft.com/office/powerpoint/2010/main" val="59267279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Satisfactory </a:t>
            </a:r>
            <a:r>
              <a:rPr lang="en-US" altLang="en-US" dirty="0">
                <a:latin typeface="Arial Narrow"/>
              </a:rPr>
              <a:t>c</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ompletion</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/Passing </a:t>
            </a:r>
            <a:r>
              <a:rPr lang="en-US" altLang="en-US" dirty="0">
                <a:latin typeface="Arial Narrow"/>
              </a:rPr>
              <a:t>g</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rade</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20-X-12-.09(5)</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(5)  Satisfactory</a:t>
            </a:r>
            <a:r>
              <a:rPr kumimoji="0" lang="en-US" sz="2200" b="0" i="0" u="none" strike="noStrike" kern="1200" cap="none" spc="0" normalizeH="0" noProof="0" dirty="0">
                <a:ln>
                  <a:noFill/>
                </a:ln>
                <a:solidFill>
                  <a:srgbClr val="000000"/>
                </a:solidFill>
                <a:effectLst/>
                <a:uLnTx/>
                <a:uFillTx/>
                <a:latin typeface="Arial Narrow"/>
                <a:ea typeface="MS PGothic" panose="020B0600070205080204" pitchFamily="34" charset="-128"/>
              </a:rPr>
              <a:t> completion of each course of instruction shall be demonstrated by achieving a passing grade of 80% or higher. Incorrect examination questions shall be reviewed and initiated by the employee with the correct answer(s) being provided and discussed. An examination may be repeated once in order to attain a satisfactory score of 80%, after which time retraining shall be necessary. </a:t>
            </a:r>
            <a:endPar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5712761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lgn="ctr"/>
            <a:endParaRPr lang="en-US" altLang="en-US" dirty="0"/>
          </a:p>
          <a:p>
            <a:pPr algn="ctr"/>
            <a:endParaRPr lang="en-US" altLang="en-US" dirty="0"/>
          </a:p>
          <a:p>
            <a:pPr algn="ctr"/>
            <a:r>
              <a:rPr lang="en-US" altLang="en-US" sz="4800" dirty="0"/>
              <a:t>Beverage License Types</a:t>
            </a:r>
          </a:p>
          <a:p>
            <a:pPr marL="0" lvl="1" indent="0">
              <a:buNone/>
            </a:pPr>
            <a:endParaRPr lang="en-US" altLang="en-US" dirty="0"/>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69175248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lgn="ctr"/>
            <a:endParaRPr lang="en-US" altLang="en-US" dirty="0"/>
          </a:p>
          <a:p>
            <a:pPr algn="ctr"/>
            <a:endParaRPr lang="en-US" altLang="en-US" dirty="0"/>
          </a:p>
          <a:p>
            <a:pPr algn="ctr"/>
            <a:r>
              <a:rPr lang="en-US" altLang="en-US" sz="4800" dirty="0"/>
              <a:t>Lounge Retail Liquor License</a:t>
            </a:r>
          </a:p>
          <a:p>
            <a:pPr marL="0" lvl="1" indent="0">
              <a:buNone/>
            </a:pPr>
            <a:endParaRPr lang="en-US" altLang="en-US" dirty="0"/>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72744964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Lounge Retail Liquor License</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28-3A-11</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Upon applicant's compliance with the provisions of this chapter and the regulations made thereunder, the board shall, where the application is accompanied by a certificate from the clerk or proper officer setting out that the applicant has presented his application to the governing authority of the municipality, if the licensed premises is to be located therein, and has obtained its consent and approval, issue a retail liquor license…</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92870132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Lounge Retail Liquor License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28-3A-11</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defRPr/>
            </a:pPr>
            <a:r>
              <a:rPr lang="en-US" sz="2200" b="0" dirty="0">
                <a:solidFill>
                  <a:srgbClr val="000000"/>
                </a:solidFill>
                <a:latin typeface="Arial Narrow"/>
              </a:rPr>
              <a:t>…which will authorize the licensee to purchase liquor and wine from the board or as authorized by the board and to purchase table wine, and beer, including draft or keg beer in any county or municipality in which the sale thereof is permitted, from any wholesaler licensee of the board and to sell at retail liquor and wine, dispensed from containers of any size, and beer, including draft or keg beer in any county or municipality in which the sale thereof is permitted, to patrons…</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92089573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Lounge Retail Liquor License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28-3A-11</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defRPr/>
            </a:pPr>
            <a:r>
              <a:rPr lang="en-US" sz="2200" b="0" dirty="0">
                <a:solidFill>
                  <a:srgbClr val="000000"/>
                </a:solidFill>
                <a:latin typeface="Arial Narrow"/>
              </a:rPr>
              <a:t>…</a:t>
            </a:r>
            <a:r>
              <a:rPr lang="en-US" sz="2200" b="0" dirty="0">
                <a:solidFill>
                  <a:srgbClr val="000000"/>
                </a:solidFill>
              </a:rPr>
              <a:t>A lounge liquor licensee may permit dancing or provide other lawful entertainment on the licensed premises. No person under 19 years of age shall be admitted on the premises of any lounge liquor licensee as a patron or employee, and it shall be unlawful for any such licensee to admit any minor to the premises as a patron or employee.</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3659544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Lounge Retail Liquor License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20-X-5-.04</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344488" lvl="0" indent="-344488">
              <a:defRPr/>
            </a:pPr>
            <a:r>
              <a:rPr lang="en-US" sz="2200" b="0" dirty="0">
                <a:solidFill>
                  <a:srgbClr val="000000"/>
                </a:solidFill>
              </a:rPr>
              <a:t>(1) A Lounge Retail Liquor License may be issued to any person, partnership, association, or corporation duly authorized to do business in the State of Alabama once all state and local requirements are met and approval is granted. </a:t>
            </a:r>
            <a:endParaRPr kumimoji="0" lang="en-US" sz="2200" b="0" i="0" u="none" strike="noStrike" kern="1200" cap="none" spc="0" normalizeH="0" baseline="0" noProof="0" dirty="0">
              <a:ln>
                <a:noFill/>
              </a:ln>
              <a:solidFill>
                <a:srgbClr val="000000"/>
              </a:solidFill>
              <a:effectLst/>
              <a:uLnTx/>
              <a:uFillTx/>
              <a:latin typeface="Arial Narrow"/>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922290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
        <p:nvSpPr>
          <p:cNvPr id="8"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lang="en-US" altLang="en-US" dirty="0"/>
              <a:t>Lounge Retail Liquor License </a:t>
            </a:r>
            <a:r>
              <a:rPr lang="en-US" i="1" dirty="0"/>
              <a:t>cont.</a:t>
            </a:r>
            <a:r>
              <a:rPr lang="en-US" altLang="en-US" i="1" dirty="0"/>
              <a:t> </a:t>
            </a:r>
            <a:endParaRPr lang="en-US" altLang="en-US" dirty="0"/>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lang="en-US" altLang="en-US" dirty="0">
                <a:latin typeface="Arial Narrow"/>
              </a:rPr>
              <a:t>Section: 20-X-5-.04</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r>
              <a:rPr lang="en-US" sz="2200" b="0" dirty="0">
                <a:solidFill>
                  <a:schemeClr val="tx1"/>
                </a:solidFill>
              </a:rPr>
              <a:t>(2) There shall be two classes of Lounge Retail Liquor Licenses. </a:t>
            </a:r>
          </a:p>
          <a:p>
            <a:pPr marL="795338" indent="-333375"/>
            <a:r>
              <a:rPr lang="en-US" sz="2000" b="0" dirty="0">
                <a:solidFill>
                  <a:schemeClr val="tx1"/>
                </a:solidFill>
              </a:rPr>
              <a:t>(a)  Class I will permit the licensee to sell alcoholic beverages for on-premises and off-premises consumption.  All sales for off-premises consumption shall be in original unopened containers. </a:t>
            </a:r>
          </a:p>
          <a:p>
            <a:pPr marL="795338" indent="-333375"/>
            <a:r>
              <a:rPr lang="en-US" sz="2000" b="0" dirty="0">
                <a:solidFill>
                  <a:schemeClr val="tx1"/>
                </a:solidFill>
              </a:rPr>
              <a:t>(b)  Class II will permit the licensee to sell alcoholic beverages only for off-premises consumption in the original unopened containers and shall comply with the requirements of 20-X-5-.13. </a:t>
            </a:r>
          </a:p>
          <a:p>
            <a:r>
              <a:rPr lang="en-US" b="0" dirty="0">
                <a:solidFill>
                  <a:schemeClr val="tx1"/>
                </a:solidFill>
              </a:rPr>
              <a:t>  </a:t>
            </a:r>
          </a:p>
          <a:p>
            <a:pPr marL="0" indent="0"/>
            <a:r>
              <a:rPr lang="en-US" dirty="0"/>
              <a:t> </a:t>
            </a:r>
          </a:p>
          <a:p>
            <a:pPr marL="0" lvl="0" indent="0">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273408243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lgn="ctr"/>
            <a:endParaRPr lang="en-US" altLang="en-US" dirty="0"/>
          </a:p>
          <a:p>
            <a:pPr algn="ctr"/>
            <a:endParaRPr lang="en-US" altLang="en-US" dirty="0"/>
          </a:p>
          <a:p>
            <a:pPr algn="ctr"/>
            <a:r>
              <a:rPr lang="en-US" altLang="en-US" sz="4800" dirty="0"/>
              <a:t>Restaurant Retail Liquor License</a:t>
            </a:r>
          </a:p>
          <a:p>
            <a:pPr marL="0" lvl="1" indent="0">
              <a:buNone/>
            </a:pPr>
            <a:endParaRPr lang="en-US" altLang="en-US" dirty="0"/>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41262399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Restaurant Retail Liquor License</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28-3A-13</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lang="en-US" sz="2200" b="0" dirty="0">
                <a:solidFill>
                  <a:srgbClr val="000000"/>
                </a:solidFill>
                <a:latin typeface="Arial Narrow"/>
              </a:rPr>
              <a:t>Upon applicant's compliance with the provisions of this chapter and the regulations made thereunder, the board shall, where the application is accompanied by a certificate from the clerk or proper officer setting out that the applicant has presented his application to the governing authority of the municipality, if the licensed premises is to be located therein, and has obtained its consent and approval issue a restaurant liquor license for a hotel, restaurant, civic center authority or dinner theater…</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513760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2192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Arial Narrow"/>
                <a:ea typeface="MS PGothic" panose="020B0600070205080204" pitchFamily="34" charset="-128"/>
              </a:rPr>
              <a:t>Types of Liability</a:t>
            </a:r>
            <a:endPar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
        <p:nvSpPr>
          <p:cNvPr id="3" name="Content Placeholder 2"/>
          <p:cNvSpPr>
            <a:spLocks noGrp="1"/>
          </p:cNvSpPr>
          <p:nvPr>
            <p:ph idx="1"/>
          </p:nvPr>
        </p:nvSpPr>
        <p:spPr/>
        <p:txBody>
          <a:bodyPr/>
          <a:lstStyle/>
          <a:p>
            <a:pPr marL="0" lvl="0" indent="0">
              <a:defRPr/>
            </a:pPr>
            <a:r>
              <a:rPr lang="en-US" altLang="en-US" kern="1200" dirty="0"/>
              <a:t>Civil Liability</a:t>
            </a:r>
          </a:p>
          <a:p>
            <a:pPr lvl="1">
              <a:buClr>
                <a:srgbClr val="E97635"/>
              </a:buClr>
              <a:defRPr/>
            </a:pPr>
            <a:r>
              <a:rPr lang="en-US" altLang="en-US" dirty="0"/>
              <a:t>Focuses on compensating people hurt by someone who was negligent</a:t>
            </a:r>
          </a:p>
          <a:p>
            <a:pPr lvl="2">
              <a:buClr>
                <a:srgbClr val="E97635"/>
              </a:buClr>
              <a:buFont typeface="Wingdings" panose="05000000000000000000" pitchFamily="2" charset="2"/>
              <a:buChar char="l"/>
              <a:defRPr/>
            </a:pPr>
            <a:r>
              <a:rPr lang="en-US" altLang="en-US" sz="2200" dirty="0"/>
              <a:t>Someone who does not serve responsibly is negligent</a:t>
            </a:r>
          </a:p>
          <a:p>
            <a:pPr lvl="2">
              <a:buClr>
                <a:srgbClr val="E97635"/>
              </a:buClr>
              <a:buFont typeface="Wingdings" panose="05000000000000000000" pitchFamily="2" charset="2"/>
              <a:buChar char="l"/>
              <a:defRPr/>
            </a:pPr>
            <a:r>
              <a:rPr lang="en-US" altLang="en-US" sz="2200" dirty="0"/>
              <a:t>They can be sued and forced to pay damages if they contributed to an injury</a:t>
            </a:r>
          </a:p>
          <a:p>
            <a:endParaRPr lang="en-US" dirty="0"/>
          </a:p>
        </p:txBody>
      </p:sp>
      <p:pic>
        <p:nvPicPr>
          <p:cNvPr id="9" name="Picture Placeholder 8">
            <a:extLst>
              <a:ext uri="{FF2B5EF4-FFF2-40B4-BE49-F238E27FC236}">
                <a16:creationId xmlns:a16="http://schemas.microsoft.com/office/drawing/2014/main" id="{F0EF63DD-4A29-BD4E-ACC5-BED4F6ABD78F}"/>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404428798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Restaurant Retail Liquor License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28-3A-13</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defRPr/>
            </a:pPr>
            <a:r>
              <a:rPr lang="en-US" sz="2200" b="0" dirty="0">
                <a:solidFill>
                  <a:srgbClr val="000000"/>
                </a:solidFill>
              </a:rPr>
              <a:t>…which will authorize the licensee to purchase liquor and wine from the board or as authorized by the board and to purchase table wine and beer, including draft or keg beer in any county or municipality in which the sale thereof is permitted, from any wholesale licensee of the board and, in that part of the hotel, restaurant, club or dinner theater set out in the license, to sell liquor and wine, dispensed from containers of any size, and beer, including draft or keg beer, in any county or municipality in which the sale thereof is permitted,…</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6364927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Restaurant Retail Liquor License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28-3A-13</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defRPr/>
            </a:pPr>
            <a:r>
              <a:rPr lang="en-US" sz="2200" b="0" dirty="0">
                <a:solidFill>
                  <a:srgbClr val="000000"/>
                </a:solidFill>
              </a:rPr>
              <a:t>…to the patrons, guests or members for on-premises consumption in any part of the civic center or in that part of the hotel, restaurant or dinner theater habitually used for serving meals to patrons, guests or members, or other public or private rooms of the building in accordance with the provisions of this chapter and the regulations made thereunder, and where a restaurant located in a hotel, but not operated by the owner of the hotel, is licensed to sell alcoholic beverages in the restaurant, it may also sell alcoholic beverages to guests in private rooms in the hotel. </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88580911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Restaurant Retail Liquor License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20-X-5-.05</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344488" lvl="0" indent="-344488">
              <a:defRPr/>
            </a:pPr>
            <a:r>
              <a:rPr lang="en-US" sz="2200" b="0" dirty="0">
                <a:solidFill>
                  <a:srgbClr val="000000"/>
                </a:solidFill>
              </a:rPr>
              <a:t>(1) Restaurant Retail Liquor licenses shall be issued only to reputable persons for locations which are “habitually and principally” used for the purpose of preparing and serving meals for the public to consume on the licensed premises during normal and reasonable dining hours.  Only those locations whose customary and primary business is preparing and serving meals to the public will be issued a Restaurant Retail Liquor license. </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89938821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Restaurant Retail Liquor License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20-X-5-.05</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344488" lvl="0" indent="-344488">
              <a:defRPr/>
            </a:pPr>
            <a:r>
              <a:rPr lang="en-US" sz="2200" b="0" dirty="0">
                <a:solidFill>
                  <a:srgbClr val="000000"/>
                </a:solidFill>
              </a:rPr>
              <a:t>(2) Restaurant Retail Liquor license applicants shall comply with all pertinent and related requirements of state, county, and where applicable, municipal health departments prior to licensing and shall remain in compliance thereafter for as long as said license shall remain valid.</a:t>
            </a:r>
          </a:p>
          <a:p>
            <a:pPr marL="344488" lvl="0" indent="-344488">
              <a:defRPr/>
            </a:pPr>
            <a:r>
              <a:rPr lang="en-US" sz="2200" b="0" dirty="0">
                <a:solidFill>
                  <a:srgbClr val="000000"/>
                </a:solidFill>
              </a:rPr>
              <a:t>(3) All Restaurant Retail Liquor licensees shall have a fully equipped and operational kitchen on the licensed premises.  The licensee shall maintain and operate said kitchen and shall, upon order of a customer, prepare and serve all food items shown on its menu during normal and reasonable dining hours.  Exceptions shall be made where there is a known and provable shortage or temporary unavailable supply of a food item. </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401807316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Restaurant Retail Liquor License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20-X-5-.05</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344488" lvl="0" indent="-344488">
              <a:defRPr/>
            </a:pPr>
            <a:r>
              <a:rPr lang="en-US" sz="2200" b="0" dirty="0">
                <a:solidFill>
                  <a:srgbClr val="000000"/>
                </a:solidFill>
              </a:rPr>
              <a:t>(4) Any applicant or licensee shall, upon request, provide to the ABC Board, any records, books, ledgers, menus, receipts, or other documentation necessary to demonstrate compliance with this regulation. </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88493913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lgn="ctr"/>
            <a:endParaRPr lang="en-US" altLang="en-US" dirty="0"/>
          </a:p>
          <a:p>
            <a:pPr algn="ctr"/>
            <a:endParaRPr lang="en-US" altLang="en-US" dirty="0"/>
          </a:p>
          <a:p>
            <a:pPr algn="ctr"/>
            <a:r>
              <a:rPr lang="en-US" altLang="en-US" sz="4800" dirty="0"/>
              <a:t>Club Liquor Class 1</a:t>
            </a:r>
          </a:p>
          <a:p>
            <a:pPr marL="0" lvl="1" indent="0">
              <a:buNone/>
            </a:pPr>
            <a:endParaRPr lang="en-US" altLang="en-US" dirty="0"/>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1188174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Club Liquor Class 1</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28-3-1(7)(a)</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290513" lvl="0" indent="-290513">
              <a:defRPr/>
            </a:pPr>
            <a:r>
              <a:rPr lang="en-US" sz="2200" b="0" dirty="0">
                <a:solidFill>
                  <a:srgbClr val="000000"/>
                </a:solidFill>
                <a:latin typeface="Arial Narrow"/>
              </a:rPr>
              <a:t>a. Class I. A corporation or association organized or formed in good faith by authority of law and which must have at least 150 paid-up members. It must be the owner, lessee, or occupant of an establishment operated solely for the objects of a national, social, patriotic, political, or athletic nature or the like, but not for pecuniary gain,…</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07059648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Club Liquor Class 1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28-3-1(7)(a)</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defRPr/>
            </a:pPr>
            <a:r>
              <a:rPr lang="en-US" sz="2200" b="0" dirty="0">
                <a:solidFill>
                  <a:srgbClr val="000000"/>
                </a:solidFill>
                <a:latin typeface="Arial Narrow"/>
              </a:rPr>
              <a:t>…and the property as well as the advantages of which, belong to all the members and which maintains an establishment provided with special space and accommodations where, in consideration of payment, food with or without lodging is habitually served. The club shall hold regular meetings, continue its business through officers regularly elected, admit members by written application, investigation, and ballot and charge and collect dues from elected members.  </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81079276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Club Liquor Class 1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20-X-5-.03</a:t>
            </a:r>
          </a:p>
          <a:p>
            <a:r>
              <a:rPr lang="en-US" sz="2200" b="0" dirty="0">
                <a:solidFill>
                  <a:schemeClr val="tx1"/>
                </a:solidFill>
              </a:rPr>
              <a:t>(1) All membership applications shall contain at least the following:</a:t>
            </a:r>
          </a:p>
          <a:p>
            <a:pPr indent="4763"/>
            <a:r>
              <a:rPr lang="en-US" sz="2000" b="0" dirty="0">
                <a:solidFill>
                  <a:schemeClr val="tx1"/>
                </a:solidFill>
              </a:rPr>
              <a:t>(a) Applicant's name and date of birth. </a:t>
            </a:r>
          </a:p>
          <a:p>
            <a:pPr indent="4763"/>
            <a:r>
              <a:rPr lang="en-US" sz="2000" b="0" dirty="0">
                <a:solidFill>
                  <a:schemeClr val="tx1"/>
                </a:solidFill>
              </a:rPr>
              <a:t>(b) Home address and telephone number.</a:t>
            </a:r>
          </a:p>
          <a:p>
            <a:pPr indent="4763"/>
            <a:r>
              <a:rPr lang="en-US" sz="2000" b="0" dirty="0">
                <a:solidFill>
                  <a:schemeClr val="tx1"/>
                </a:solidFill>
              </a:rPr>
              <a:t>(c) Occupation and place of employment</a:t>
            </a:r>
          </a:p>
          <a:p>
            <a:r>
              <a:rPr lang="en-US" b="0" dirty="0">
                <a:solidFill>
                  <a:schemeClr val="tx1"/>
                </a:solidFill>
              </a:rPr>
              <a:t> </a:t>
            </a: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lang="en-US" altLang="en-US" dirty="0">
              <a:latin typeface="Arial Narrow"/>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05809556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Club Liquor Class 1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20-X-5-.03</a:t>
            </a:r>
          </a:p>
          <a:p>
            <a:r>
              <a:rPr lang="en-US" sz="2200" b="0" dirty="0">
                <a:solidFill>
                  <a:schemeClr val="tx1"/>
                </a:solidFill>
              </a:rPr>
              <a:t>(2) An applicant's true identity shall be verified by the club by use of any of the following:</a:t>
            </a:r>
          </a:p>
          <a:p>
            <a:pPr marL="344488" indent="117475"/>
            <a:r>
              <a:rPr lang="en-US" sz="2000" b="0" dirty="0">
                <a:solidFill>
                  <a:schemeClr val="tx1"/>
                </a:solidFill>
              </a:rPr>
              <a:t>(a) A valid driver's license of any state.</a:t>
            </a:r>
          </a:p>
          <a:p>
            <a:pPr marL="344488" indent="117475"/>
            <a:r>
              <a:rPr lang="en-US" sz="2000" b="0" dirty="0">
                <a:solidFill>
                  <a:schemeClr val="tx1"/>
                </a:solidFill>
              </a:rPr>
              <a:t>(b) A valid United States Uniformed Service Identification.</a:t>
            </a:r>
          </a:p>
          <a:p>
            <a:pPr marL="344488" indent="117475"/>
            <a:r>
              <a:rPr lang="en-US" sz="2000" b="0" dirty="0">
                <a:solidFill>
                  <a:schemeClr val="tx1"/>
                </a:solidFill>
              </a:rPr>
              <a:t>(c) A valid passport.</a:t>
            </a:r>
          </a:p>
          <a:p>
            <a:pPr marL="742950" indent="-280988"/>
            <a:r>
              <a:rPr lang="en-US" sz="2000" b="0" dirty="0">
                <a:solidFill>
                  <a:schemeClr val="tx1"/>
                </a:solidFill>
              </a:rPr>
              <a:t>(d) A valid identification issued by any agency of a state for the purpose of identification, bearing a photograph and date of birth of the individual in question.  </a:t>
            </a:r>
            <a:endParaRPr kumimoji="0" lang="en-US" sz="2000" b="1" i="0" u="none" strike="noStrike" kern="1200" cap="none" spc="0" normalizeH="0" baseline="0" noProof="0" dirty="0">
              <a:ln>
                <a:noFill/>
              </a:ln>
              <a:solidFill>
                <a:srgbClr val="7F56C5"/>
              </a:solidFill>
              <a:effectLst/>
              <a:uLnTx/>
              <a:uFillTx/>
              <a:latin typeface="Arial Narrow"/>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lang="en-US" altLang="en-US" dirty="0">
              <a:latin typeface="Arial Narrow"/>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385783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1109663" y="2787650"/>
            <a:ext cx="7881937" cy="404813"/>
          </a:xfrm>
        </p:spPr>
        <p:txBody>
          <a:bodyPr/>
          <a:lstStyle/>
          <a:p>
            <a:pPr marL="0" indent="0"/>
            <a:r>
              <a:rPr lang="en-US" altLang="en-US" dirty="0"/>
              <a:t>B. No</a:t>
            </a:r>
          </a:p>
        </p:txBody>
      </p:sp>
      <p:sp>
        <p:nvSpPr>
          <p:cNvPr id="49155" name="Text Placeholder 7"/>
          <p:cNvSpPr>
            <a:spLocks noGrp="1"/>
          </p:cNvSpPr>
          <p:nvPr>
            <p:ph type="body" sz="quarter" idx="14"/>
          </p:nvPr>
        </p:nvSpPr>
        <p:spPr>
          <a:xfrm>
            <a:off x="1092200" y="2146300"/>
            <a:ext cx="7899400" cy="404813"/>
          </a:xfrm>
        </p:spPr>
        <p:txBody>
          <a:bodyPr/>
          <a:lstStyle/>
          <a:p>
            <a:pPr marL="0" indent="0"/>
            <a:r>
              <a:rPr lang="en-US" altLang="en-US" dirty="0"/>
              <a:t>A. Yes</a:t>
            </a:r>
          </a:p>
        </p:txBody>
      </p:sp>
      <p:sp>
        <p:nvSpPr>
          <p:cNvPr id="49156" name="Text Placeholder 3"/>
          <p:cNvSpPr>
            <a:spLocks noGrp="1"/>
          </p:cNvSpPr>
          <p:nvPr>
            <p:ph type="body" sz="quarter" idx="13"/>
          </p:nvPr>
        </p:nvSpPr>
        <p:spPr>
          <a:xfrm>
            <a:off x="390525" y="1150938"/>
            <a:ext cx="8612188" cy="457200"/>
          </a:xfrm>
        </p:spPr>
        <p:txBody>
          <a:bodyPr/>
          <a:lstStyle/>
          <a:p>
            <a:pPr marL="0" indent="0">
              <a:spcBef>
                <a:spcPts val="0"/>
              </a:spcBef>
            </a:pPr>
            <a:r>
              <a:rPr lang="en-US" altLang="en-US" dirty="0"/>
              <a:t>Can you be sued and forced to pay damages if you didn’t </a:t>
            </a:r>
          </a:p>
          <a:p>
            <a:pPr marL="0" indent="0">
              <a:spcBef>
                <a:spcPts val="0"/>
              </a:spcBef>
            </a:pPr>
            <a:r>
              <a:rPr lang="en-US" altLang="en-US" dirty="0"/>
              <a:t>cause the injury?</a:t>
            </a:r>
          </a:p>
        </p:txBody>
      </p:sp>
      <p:sp>
        <p:nvSpPr>
          <p:cNvPr id="10" name="Text Placeholder 9"/>
          <p:cNvSpPr>
            <a:spLocks noGrp="1"/>
          </p:cNvSpPr>
          <p:nvPr>
            <p:ph type="body" sz="quarter" idx="16"/>
          </p:nvPr>
        </p:nvSpPr>
        <p:spPr>
          <a:xfrm>
            <a:off x="3741738" y="3327400"/>
            <a:ext cx="4981575" cy="2159000"/>
          </a:xfrm>
        </p:spPr>
        <p:txBody>
          <a:bodyPr/>
          <a:lstStyle/>
          <a:p>
            <a:pPr marL="0" indent="0"/>
            <a:r>
              <a:rPr lang="en-US" altLang="en-US" b="1" dirty="0"/>
              <a:t>Why? </a:t>
            </a:r>
            <a:r>
              <a:rPr lang="en-US" altLang="en-US" dirty="0"/>
              <a:t>Yes. You can be sued and forced to pay damages if you contributed to the injury OR if you did not prevent it.</a:t>
            </a:r>
          </a:p>
        </p:txBody>
      </p:sp>
      <p:sp>
        <p:nvSpPr>
          <p:cNvPr id="8" name="Title 4"/>
          <p:cNvSpPr>
            <a:spLocks noGrp="1" noChangeArrowheads="1"/>
          </p:cNvSpPr>
          <p:nvPr>
            <p:ph type="title"/>
          </p:nvPr>
        </p:nvSpPr>
        <p:spPr>
          <a:xfrm>
            <a:off x="400050" y="160338"/>
            <a:ext cx="8307388" cy="519112"/>
          </a:xfrm>
        </p:spPr>
        <p:txBody>
          <a:bodyPr/>
          <a:lstStyle/>
          <a:p>
            <a:r>
              <a:rPr lang="en-US" altLang="en-US" dirty="0"/>
              <a:t>What Do You Think?</a:t>
            </a:r>
          </a:p>
        </p:txBody>
      </p:sp>
    </p:spTree>
    <p:custDataLst>
      <p:tags r:id="rId1"/>
    </p:custDataLst>
    <p:extLst>
      <p:ext uri="{BB962C8B-B14F-4D97-AF65-F5344CB8AC3E}">
        <p14:creationId xmlns:p14="http://schemas.microsoft.com/office/powerpoint/2010/main" val="1207662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49155">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Club Liquor Class 1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20-X-5-.03</a:t>
            </a:r>
          </a:p>
          <a:p>
            <a:pPr marL="398463" indent="-398463"/>
            <a:r>
              <a:rPr lang="en-US" sz="2200" b="0" dirty="0">
                <a:solidFill>
                  <a:schemeClr val="tx1"/>
                </a:solidFill>
              </a:rPr>
              <a:t>(3) Upon filing by an applicant of a bona fide membership application, a club may, at its discretion, issue a temporary membership card which will allow the applicant to use the facilities of the club until the application is processed.  A temporary membership card shall only be valid for a maximum of thirty calendar days from date of issue.  An applicant may receive only one temporary membership card per year, per club. </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lang="en-US" altLang="en-US" dirty="0">
              <a:latin typeface="Arial Narrow"/>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5385712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Club Liquor Class 1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20-X-5-.03</a:t>
            </a:r>
          </a:p>
          <a:p>
            <a:pPr marL="398463" indent="-398463"/>
            <a:r>
              <a:rPr lang="en-US" sz="2200" b="0" dirty="0">
                <a:solidFill>
                  <a:schemeClr val="tx1"/>
                </a:solidFill>
              </a:rPr>
              <a:t>(4) A complete club membership record shall be maintained, showing the date of application of all proposed members, the date of admission after election, the date initiation fees and dues are paid and the amounts paid.  The record shall also reflect the name of the applicant’s sponsor and other remarks deemed desirable.  This record shall be either on a standard form or, preferably, a card index or a computer disk, showing the name of the member, the address of the member and the serial number of the membership card issued.  Dues shall be accumulated and posted to the proper column in the income records.  A separate form or card shall be prepared for each member, and when members are removed or resign, their cards shall be removed from the active file and placed in an inactive file for a period of two years. </a:t>
            </a:r>
            <a:endParaRPr lang="en-US" altLang="en-US" sz="2200" dirty="0">
              <a:latin typeface="Arial Narrow"/>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01601737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Club Liquor Class 1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20-X-5-.03</a:t>
            </a:r>
          </a:p>
          <a:p>
            <a:pPr marL="398463" indent="-398463"/>
            <a:r>
              <a:rPr lang="en-US" sz="2200" b="0" dirty="0">
                <a:solidFill>
                  <a:schemeClr val="tx1"/>
                </a:solidFill>
              </a:rPr>
              <a:t>(5) Only a permanent club member may bring bona fide guests on the premises of the club at any time.  The presence of a non-member (other than a club employee, a person making a sale or delivery to the club, or other individual similarly present solely in connection with the provision of services or materials to or for the club) on the premises of the club, who is not a bona fide guest of a permanent club member shall be a violation of this regulation.</a:t>
            </a:r>
          </a:p>
          <a:p>
            <a:pPr marL="398463" indent="-398463"/>
            <a:r>
              <a:rPr lang="en-US" sz="2200" b="0" dirty="0">
                <a:solidFill>
                  <a:schemeClr val="tx1"/>
                </a:solidFill>
              </a:rPr>
              <a:t> (6) A bona fide guest is deemed to be a person who has a social, civic, business, or charitable relationship with their host, and shall not include persons whose primary purpose in attendance is for the pecuniary benefit of the club.  The bona fide guest’s host member shall not be an employee of the club then on duty.</a:t>
            </a:r>
            <a:endParaRPr kumimoji="0" lang="en-US" altLang="en-US" sz="2200" b="1" i="0" u="none" strike="noStrike" kern="1200" cap="none" spc="0" normalizeH="0" baseline="0" noProof="0" dirty="0">
              <a:ln>
                <a:noFill/>
              </a:ln>
              <a:solidFill>
                <a:srgbClr val="7F56C5"/>
              </a:solidFill>
              <a:effectLst/>
              <a:uLnTx/>
              <a:uFillTx/>
              <a:latin typeface="Arial Narrow"/>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38752184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Club Liquor Class 1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20-X-5-.03</a:t>
            </a:r>
          </a:p>
          <a:p>
            <a:pPr marL="344488" indent="-344488"/>
            <a:r>
              <a:rPr lang="en-US" sz="2200" b="0" dirty="0">
                <a:solidFill>
                  <a:schemeClr val="tx1"/>
                </a:solidFill>
              </a:rPr>
              <a:t>(7) Upon initial application for a Class I Club Liquor Retail License and with each renewal thereafter, the applicant shall present to the ABC Board as part of the application process, good and sufficient evidence that the applicant is a bona fide non-profit organization and exists solely for the objects set forth in Section 28-3-1(7)(a)(b), Code of Ala. 1975. </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413880069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lgn="ctr"/>
            <a:endParaRPr lang="en-US" altLang="en-US" dirty="0"/>
          </a:p>
          <a:p>
            <a:pPr algn="ctr"/>
            <a:endParaRPr lang="en-US" altLang="en-US" dirty="0"/>
          </a:p>
          <a:p>
            <a:pPr algn="ctr"/>
            <a:r>
              <a:rPr lang="en-US" altLang="en-US" sz="4800" dirty="0"/>
              <a:t>Club Liquor Class 2</a:t>
            </a:r>
          </a:p>
          <a:p>
            <a:pPr marL="0" lvl="1" indent="0">
              <a:buNone/>
            </a:pPr>
            <a:endParaRPr lang="en-US" altLang="en-US" dirty="0"/>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56884593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Club Liquor Class 2</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28-3-1(7)(b)</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290513" marR="0" lvl="0" indent="-290513"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lang="en-US" sz="2200" b="0" dirty="0">
                <a:solidFill>
                  <a:srgbClr val="000000"/>
                </a:solidFill>
                <a:latin typeface="Arial Narrow"/>
              </a:rPr>
              <a:t>b. Class II. A corporation or association organized or formed in good faith by authority of law and which must have at least 100 paid-up members. It must be the owner, lessee, or occupant of an establishment operated solely for the objects of a national, social, patriotic, political, or athletic nature or the like. The club shall hold regular meetings, continue its business through officers regularly elected, admit members by written application, investigation and ballot and charge and collect dues from elected members. </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21281399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Club Liquor Class 2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20-X-5-.03</a:t>
            </a: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(1) All membership applications shall contain at least the following:</a:t>
            </a:r>
          </a:p>
          <a:p>
            <a:pPr marR="0" lvl="0" indent="4763"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(a) Applicant's name and date of birth. </a:t>
            </a:r>
          </a:p>
          <a:p>
            <a:pPr marR="0" lvl="0" indent="4763"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(b) Home address and telephone number.</a:t>
            </a:r>
          </a:p>
          <a:p>
            <a:pPr marR="0" lvl="0" indent="4763"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(c) Occupation and place of employment</a:t>
            </a: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27601489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Club Liquor Class 2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20-X-5-.03</a:t>
            </a:r>
          </a:p>
          <a:p>
            <a:pPr marL="344488" marR="0" lvl="0" indent="-344488"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(2) An applicant's true identity shall be verified by the club by use of any of the following:</a:t>
            </a:r>
          </a:p>
          <a:p>
            <a:pPr marL="344488"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(a) A valid driver's license of any state.</a:t>
            </a:r>
          </a:p>
          <a:p>
            <a:pPr marL="344488"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(b) A valid United States Uniformed Service Identification.</a:t>
            </a:r>
          </a:p>
          <a:p>
            <a:pPr marL="344488"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(c) A valid passport</a:t>
            </a:r>
          </a:p>
          <a:p>
            <a:pPr marL="623888" marR="0" lvl="0" indent="-2794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(d) A valid identification issued by any agency of a state for the purpose of identification, bearing a photograph and date of birth of the individual in question.  </a:t>
            </a:r>
            <a:endParaRPr kumimoji="0" lang="en-US" sz="20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76030216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Club Liquor Class 2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20-X-5-.03</a:t>
            </a:r>
          </a:p>
          <a:p>
            <a:pPr marL="398463" marR="0" lvl="0" indent="-398463"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(3) Upon filing by an applicant of a bona fide membership application, a club may, at its discretion, issue a temporary membership card which will allow the applicant to use the facilities of the club until the application is processed.  A temporary membership card shall only be valid for a maximum of thirty calendar days from date of issue.  An applicant may receive only one temporary membership card per year, per club. </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50108944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Club Liquor Class 2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20-X-5-.03</a:t>
            </a:r>
          </a:p>
          <a:p>
            <a:pPr marL="344488" marR="0" lvl="0" indent="-344488"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(4) A complete club membership record shall be maintained, showing the date of application of all proposed members, the date of admission after election, the date initiation fees and dues are paid and the amounts paid.  The record shall also reflect the name of the applicant’s sponsor and other remarks deemed desirable.  This record shall be either on a standard form or, preferably, a card index or a computer disk, showing the name of the member, the address of the member and the serial number of the membership card issued.  Dues shall be accumulated and posted to the proper column in the income records.  A separate form or card shall be prepared for each member, and when members are removed or resign, their cards shall be removed from the active file and placed in an inactive file for a period of two years. </a:t>
            </a:r>
            <a:endParaRPr kumimoji="0" lang="en-US" altLang="en-US" sz="22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993925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2192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Dram Shop Laws</a:t>
            </a: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r>
              <a:rPr lang="en-US" altLang="en-US" kern="0" noProof="0" dirty="0">
                <a:latin typeface="Arial Narrow"/>
              </a:rPr>
              <a:t>A s</a:t>
            </a:r>
            <a:r>
              <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rPr>
              <a:t>pecial kind of civil liability for people who sell alcohol</a:t>
            </a: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r>
              <a:rPr lang="en-US" altLang="en-US" kern="0" dirty="0">
                <a:latin typeface="Arial Narrow"/>
              </a:rPr>
              <a:t>Allow a person who was not even at the business to sue for injuries caused by a guest drinking there</a:t>
            </a: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r>
              <a:rPr lang="en-US" altLang="en-US" kern="0" dirty="0">
                <a:latin typeface="Arial Narrow"/>
              </a:rPr>
              <a:t>Example</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lvl="2">
              <a:buFont typeface="Wingdings" panose="05000000000000000000" pitchFamily="2" charset="2"/>
              <a:buChar char="l"/>
              <a:defRPr/>
            </a:pPr>
            <a:r>
              <a:rPr kumimoji="0" lang="en-US" altLang="en-US"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rPr>
              <a:t>A person has several drinks and leaves an establishment intoxicated</a:t>
            </a:r>
          </a:p>
          <a:p>
            <a:pPr lvl="2">
              <a:buFont typeface="Wingdings" panose="05000000000000000000" pitchFamily="2" charset="2"/>
              <a:buChar char="l"/>
              <a:defRPr/>
            </a:pPr>
            <a:r>
              <a:rPr lang="en-US" altLang="en-US" kern="0" dirty="0">
                <a:latin typeface="Arial Narrow"/>
              </a:rPr>
              <a:t>While driving home the person kills another driver</a:t>
            </a:r>
          </a:p>
          <a:p>
            <a:pPr lvl="2">
              <a:buFont typeface="Wingdings" panose="05000000000000000000" pitchFamily="2" charset="2"/>
              <a:buChar char="l"/>
              <a:defRPr/>
            </a:pPr>
            <a:r>
              <a:rPr lang="en-US" altLang="en-US" kern="0" dirty="0">
                <a:latin typeface="Arial Narrow"/>
              </a:rPr>
              <a:t>The business, owner, manager, and employee are sued for the death of the driver</a:t>
            </a:r>
          </a:p>
          <a:p>
            <a:pPr marL="0" marR="0" lvl="1" indent="0" algn="l" defTabSz="914400" rtl="0" eaLnBrk="0" fontAlgn="base" latinLnBrk="0" hangingPunct="0">
              <a:lnSpc>
                <a:spcPct val="100000"/>
              </a:lnSpc>
              <a:spcBef>
                <a:spcPts val="900"/>
              </a:spcBef>
              <a:spcAft>
                <a:spcPct val="0"/>
              </a:spcAft>
              <a:buClr>
                <a:srgbClr val="E97635"/>
              </a:buClr>
              <a:buSzPct val="75000"/>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r>
              <a:rPr lang="en-US" altLang="en-US" kern="0"/>
              <a:t>Types of Liability</a:t>
            </a:r>
            <a:endParaRPr lang="en-US" altLang="en-US" kern="0" dirty="0"/>
          </a:p>
        </p:txBody>
      </p:sp>
    </p:spTree>
    <p:custDataLst>
      <p:tags r:id="rId1"/>
    </p:custDataLst>
    <p:extLst>
      <p:ext uri="{BB962C8B-B14F-4D97-AF65-F5344CB8AC3E}">
        <p14:creationId xmlns:p14="http://schemas.microsoft.com/office/powerpoint/2010/main" val="425235149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Club Liquor Class 2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20-X-5-.03</a:t>
            </a:r>
          </a:p>
          <a:p>
            <a:pPr marL="344488" marR="0" lvl="0" indent="-344488"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(5) Only a permanent club member may bring bona fide guests on the premises of the club at any time.  The presence of a non-member (other than a club employee, a person making a sale or delivery to the club, or other individual similarly present solely in connection with the provision of services or materials to or for the club) on the premises of the club, who is not a bona fide guest of a permanent club member shall be a violation of this regulation.</a:t>
            </a:r>
          </a:p>
          <a:p>
            <a:pPr marL="398463" marR="0" lvl="0" indent="-398463"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(6) A bona fide guest is deemed to be a person who has a social, civic, business, or charitable relationship with their host, and shall not include persons whose primary purpose in attendance is for the pecuniary benefit of the club.  The bona fide guest’s host member shall not be an employee of the club then on duty.</a:t>
            </a:r>
            <a:endParaRPr kumimoji="0" lang="en-US" altLang="en-US" sz="22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31575729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Club Liquor Class 2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20-X-5-.03</a:t>
            </a:r>
          </a:p>
          <a:p>
            <a:pPr marL="344488" marR="0" lvl="0" indent="-344488"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(7) Upon initial application for a Class I Club Liquor Retail License and with each renewal thereafter, the applicant shall present to the ABC Board as part of the application process, good and sufficient evidence that the applicant is a bona fide non-profit organization and exists solely for the objects set forth in Section 28-3-1(7)(a)(b), Code of Ala. 1975. </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985289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lgn="ctr"/>
            <a:endParaRPr lang="en-US" altLang="en-US" dirty="0"/>
          </a:p>
          <a:p>
            <a:pPr algn="ctr"/>
            <a:endParaRPr lang="en-US" altLang="en-US" dirty="0"/>
          </a:p>
          <a:p>
            <a:pPr algn="ctr"/>
            <a:r>
              <a:rPr lang="en-US" altLang="en-US" sz="4800" dirty="0"/>
              <a:t>Retail Beer (On or Off premises)</a:t>
            </a:r>
          </a:p>
          <a:p>
            <a:pPr marL="0" lvl="1" indent="0">
              <a:buNone/>
            </a:pPr>
            <a:endParaRPr lang="en-US" altLang="en-US" dirty="0"/>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31115104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Retail</a:t>
            </a:r>
            <a:r>
              <a:rPr kumimoji="0" lang="en-US" altLang="en-US" sz="2400" b="1" i="0" u="none" strike="noStrike" kern="1200" cap="none" spc="0" normalizeH="0" noProof="0" dirty="0">
                <a:ln>
                  <a:noFill/>
                </a:ln>
                <a:solidFill>
                  <a:srgbClr val="7F56C5"/>
                </a:solidFill>
                <a:effectLst/>
                <a:uLnTx/>
                <a:uFillTx/>
                <a:latin typeface="Arial Narrow"/>
                <a:ea typeface="MS PGothic" panose="020B0600070205080204" pitchFamily="34" charset="-128"/>
              </a:rPr>
              <a:t> Beer </a:t>
            </a:r>
            <a:r>
              <a:rPr lang="en-US" altLang="en-US" dirty="0"/>
              <a:t>(On or Off premises)</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28-3A-16</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defRPr/>
            </a:pPr>
            <a:r>
              <a:rPr lang="en-US" sz="2200" b="0" dirty="0">
                <a:solidFill>
                  <a:srgbClr val="000000"/>
                </a:solidFill>
                <a:latin typeface="Arial Narrow"/>
              </a:rPr>
              <a:t>Upon applicant's compliance with the provisions of this chapter and the regulations made thereunder, the board shall issue to applicant a retail beer license which will authorize the licensee to purchase beer, including draft beer in counties or municipalities where the sale thereof is permitted, from a licensed wholesaler and to sell at retail for on-premises consumption in a room or rooms or place on the licensed premises at all times accessible to the use and accommodation of the general public, and in original unopened containers for off-premises consumption, where such use of the proposed location is not, at the time of the original application, prohibited by a valid zoning ordinance or other ordinance in the valid exercise of police power by the governing body of the municipality or county in which the outlet is located.</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48388274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lang="en-US" altLang="en-US" dirty="0"/>
              <a:t>Retail Beer (On or Off premises) </a:t>
            </a:r>
            <a:r>
              <a:rPr lang="en-US" i="1" dirty="0"/>
              <a:t>cont.</a:t>
            </a:r>
            <a:r>
              <a:rPr lang="en-US" altLang="en-US" i="1" dirty="0"/>
              <a:t> </a:t>
            </a:r>
            <a:endParaRPr lang="en-US" altLang="en-US" dirty="0"/>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20-X-6-.02(6)(7)</a:t>
            </a:r>
          </a:p>
          <a:p>
            <a:pPr marL="344488" lvl="0" indent="-344488"/>
            <a:r>
              <a:rPr lang="en-US" sz="2200" b="0" dirty="0">
                <a:solidFill>
                  <a:srgbClr val="000000"/>
                </a:solidFill>
              </a:rPr>
              <a:t>(6) All ABC Board licensees authorized to conduct retail sales on-premises shall designate and mark an area no smaller than 500 square feet solely for service and consumption on-premises.  The on-premises consumption area shall not contain sales or display items.</a:t>
            </a:r>
            <a:endParaRPr kumimoji="0" lang="en-US" sz="2200" b="0" i="0" u="none" strike="noStrike" kern="1200" cap="none" spc="0" normalizeH="0" baseline="0" noProof="0" dirty="0">
              <a:ln>
                <a:noFill/>
              </a:ln>
              <a:solidFill>
                <a:srgbClr val="000000"/>
              </a:solidFill>
              <a:effectLst/>
              <a:uLnTx/>
              <a:uFillTx/>
              <a:latin typeface="Arial Narrow"/>
            </a:endParaRPr>
          </a:p>
          <a:p>
            <a:pPr marL="742950" lvl="0" indent="-280988"/>
            <a:r>
              <a:rPr kumimoji="0" lang="en-US" sz="2000" b="0" i="0" u="none" strike="noStrike" kern="1200" cap="none" spc="0" normalizeH="0" baseline="0" noProof="0" dirty="0">
                <a:ln>
                  <a:noFill/>
                </a:ln>
                <a:solidFill>
                  <a:srgbClr val="000000"/>
                </a:solidFill>
                <a:effectLst/>
                <a:uLnTx/>
                <a:uFillTx/>
                <a:latin typeface="Arial Narrow"/>
              </a:rPr>
              <a:t>(</a:t>
            </a:r>
            <a:r>
              <a:rPr lang="en-US" sz="2000" b="0" dirty="0">
                <a:solidFill>
                  <a:srgbClr val="000000"/>
                </a:solidFill>
                <a:latin typeface="Arial Narrow"/>
              </a:rPr>
              <a:t>a</a:t>
            </a:r>
            <a:r>
              <a:rPr lang="en-US" sz="2000" b="0" dirty="0">
                <a:solidFill>
                  <a:srgbClr val="000000"/>
                </a:solidFill>
              </a:rPr>
              <a:t>) This area shall be open and available to customers for </a:t>
            </a:r>
            <a:r>
              <a:rPr lang="en-US" sz="2000" b="0" dirty="0" err="1">
                <a:solidFill>
                  <a:srgbClr val="000000"/>
                </a:solidFill>
              </a:rPr>
              <a:t>on-premise</a:t>
            </a:r>
            <a:r>
              <a:rPr lang="en-US" sz="2000" b="0" dirty="0">
                <a:solidFill>
                  <a:srgbClr val="000000"/>
                </a:solidFill>
              </a:rPr>
              <a:t> consumption at all times that alcoholic beverages are available for sale at that premises.</a:t>
            </a:r>
            <a:endParaRPr kumimoji="0" lang="en-US" sz="2000" b="0" i="0" u="none" strike="noStrike" kern="1200" cap="none" spc="0" normalizeH="0" baseline="0" noProof="0" dirty="0">
              <a:ln>
                <a:noFill/>
              </a:ln>
              <a:solidFill>
                <a:srgbClr val="000000"/>
              </a:solidFill>
              <a:effectLst/>
              <a:uLnTx/>
              <a:uFillTx/>
              <a:latin typeface="Arial Narrow"/>
            </a:endParaRPr>
          </a:p>
          <a:p>
            <a:pPr marL="742950" lvl="0" indent="-280988"/>
            <a:r>
              <a:rPr kumimoji="0" lang="en-US" sz="2000" b="0" i="0" u="none" strike="noStrike" kern="1200" cap="none" spc="0" normalizeH="0" baseline="0" noProof="0" dirty="0">
                <a:ln>
                  <a:noFill/>
                </a:ln>
                <a:solidFill>
                  <a:srgbClr val="000000"/>
                </a:solidFill>
                <a:effectLst/>
                <a:uLnTx/>
                <a:uFillTx/>
                <a:latin typeface="Arial Narrow"/>
              </a:rPr>
              <a:t>(b</a:t>
            </a:r>
            <a:r>
              <a:rPr lang="en-US" sz="2000" b="0" dirty="0">
                <a:solidFill>
                  <a:srgbClr val="000000"/>
                </a:solidFill>
              </a:rPr>
              <a:t>) An employee shall be present in and maintain control of the on-premises area at all times the business is open for operation.</a:t>
            </a:r>
            <a:endParaRPr kumimoji="0" lang="en-US" altLang="en-US" sz="2000" b="1" i="0" u="none" strike="noStrike" kern="1200" cap="none" spc="0" normalizeH="0" baseline="0" noProof="0" dirty="0">
              <a:ln>
                <a:noFill/>
              </a:ln>
              <a:solidFill>
                <a:srgbClr val="7F56C5"/>
              </a:solidFill>
              <a:effectLst/>
              <a:uLnTx/>
              <a:uFillTx/>
              <a:latin typeface="Arial Narrow"/>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78065570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lang="en-US" altLang="en-US" dirty="0"/>
              <a:t>Retail Beer (On or Off premises) </a:t>
            </a:r>
            <a:r>
              <a:rPr lang="en-US" i="1" dirty="0"/>
              <a:t>cont.</a:t>
            </a:r>
            <a:r>
              <a:rPr lang="en-US" altLang="en-US" i="1" dirty="0"/>
              <a:t> </a:t>
            </a:r>
            <a:endParaRPr lang="en-US" altLang="en-US" dirty="0"/>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20-X-6-.02(6)(7)</a:t>
            </a:r>
          </a:p>
          <a:p>
            <a:pPr marL="795338" lvl="0" indent="-333375"/>
            <a:r>
              <a:rPr lang="en-US" sz="2000" b="0" dirty="0">
                <a:solidFill>
                  <a:srgbClr val="000000"/>
                </a:solidFill>
              </a:rPr>
              <a:t>(c) No patron shall be allowed to leave the on-premises area or the licensed premises with an open container of alcoholic beverage.</a:t>
            </a:r>
          </a:p>
          <a:p>
            <a:pPr marL="344488" lvl="0" indent="-344488"/>
            <a:r>
              <a:rPr lang="en-US" sz="2200" b="0" dirty="0">
                <a:solidFill>
                  <a:srgbClr val="000000"/>
                </a:solidFill>
              </a:rPr>
              <a:t>(7) All ABC Board licensees authorized to conduct retail sales on-premises shall at all times provide tables and seating adequate to accommodate no less than 16 persons within the designated on-premises consumption area.  </a:t>
            </a:r>
            <a:endParaRPr kumimoji="0" lang="en-US" altLang="en-US" sz="2200" b="1" i="0" u="none" strike="noStrike" kern="1200" cap="none" spc="0" normalizeH="0" baseline="0" noProof="0" dirty="0">
              <a:ln>
                <a:noFill/>
              </a:ln>
              <a:solidFill>
                <a:srgbClr val="7F56C5"/>
              </a:solidFill>
              <a:effectLst/>
              <a:uLnTx/>
              <a:uFillTx/>
              <a:latin typeface="Arial Narrow"/>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3976784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lgn="ctr"/>
            <a:endParaRPr lang="en-US" altLang="en-US" dirty="0"/>
          </a:p>
          <a:p>
            <a:pPr algn="ctr"/>
            <a:endParaRPr lang="en-US" altLang="en-US" dirty="0"/>
          </a:p>
          <a:p>
            <a:pPr algn="ctr"/>
            <a:r>
              <a:rPr lang="en-US" altLang="en-US" sz="4800" dirty="0"/>
              <a:t>Retail Table Wine                        (On or Off premises)</a:t>
            </a:r>
          </a:p>
          <a:p>
            <a:pPr marL="0" lvl="1" indent="0">
              <a:buNone/>
            </a:pPr>
            <a:endParaRPr lang="en-US" altLang="en-US" dirty="0"/>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81691175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Retail Table Wine (On or Off premises)</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28-3A-14</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defRPr/>
            </a:pPr>
            <a:r>
              <a:rPr lang="en-US" sz="2200" b="0" dirty="0">
                <a:solidFill>
                  <a:srgbClr val="000000"/>
                </a:solidFill>
                <a:latin typeface="Arial Narrow"/>
              </a:rPr>
              <a:t>Upon applicant's compliance with the provisions of this chapter and the regulations made thereunder, the board shall issue to applicant a retail table wine license which will authorize the licensee to purchase table wine from the board or from a licensed wholesaler in counties and municipalities where authorized, and to sell at retail, in unopened original containers or dispense from containers of any size, for on-premises consumption in a room or rooms or place on the licensed premises at all times accessible to the use and accommodation of the general public, and in original unopened containers for off-premises consumption,…</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50630106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Retail Table Wine (On or Off premises)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28-3A-14</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defRPr/>
            </a:pPr>
            <a:r>
              <a:rPr lang="en-US" sz="2200" b="0" dirty="0">
                <a:solidFill>
                  <a:srgbClr val="000000"/>
                </a:solidFill>
                <a:latin typeface="Arial Narrow"/>
              </a:rPr>
              <a:t>…where such use of the proposed location is not, at the time of the original application, prohibited by a valid zoning ordinance or other ordinance in the valid exercise of police power by the governing body of the municipality or county in which the outlet is located.</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53906731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lang="en-US" altLang="en-US" dirty="0"/>
              <a:t>Retail Table Wine (On </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or Off premises)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20-X-6-.02(6)(7)</a:t>
            </a:r>
          </a:p>
          <a:p>
            <a:pPr marL="344488" marR="0" lvl="0" indent="-344488"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(6) All ABC Board licensees authorized to conduct retail sales on-premises shall designate and mark an area no smaller than 500 square feet solely for service and consumption on-premises.  The on-premises consumption area shall not contain sales or display items.</a:t>
            </a:r>
          </a:p>
          <a:p>
            <a:pPr marL="742950" marR="0" lvl="0" indent="-280988"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(a) This area shall be open and available to customers for </a:t>
            </a:r>
            <a:r>
              <a:rPr kumimoji="0" lang="en-US" sz="2000" b="0" i="0" u="none" strike="noStrike" kern="1200" cap="none" spc="0" normalizeH="0" baseline="0" noProof="0" dirty="0" err="1">
                <a:ln>
                  <a:noFill/>
                </a:ln>
                <a:solidFill>
                  <a:srgbClr val="000000"/>
                </a:solidFill>
                <a:effectLst/>
                <a:uLnTx/>
                <a:uFillTx/>
                <a:latin typeface="Arial Narrow"/>
                <a:ea typeface="MS PGothic" panose="020B0600070205080204" pitchFamily="34" charset="-128"/>
              </a:rPr>
              <a:t>on-premise</a:t>
            </a:r>
            <a:r>
              <a:rPr kumimoji="0" lang="en-US" sz="20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consumption at all times that alcoholic beverages are available for sale at that premises.</a:t>
            </a:r>
          </a:p>
          <a:p>
            <a:pPr marL="742950" marR="0" lvl="0" indent="-280988"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(b) An employee shall be present in and maintain control of the on-premises area at all times the business is open for operation.</a:t>
            </a:r>
            <a:endParaRPr kumimoji="0" lang="en-US" altLang="en-US" sz="20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4127914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143000"/>
            <a:ext cx="82200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lang="en-US" altLang="en-US" dirty="0"/>
              <a:t>Dram Shop Laws </a:t>
            </a:r>
          </a:p>
          <a:p>
            <a:pPr marL="0" indent="0">
              <a:lnSpc>
                <a:spcPct val="100000"/>
              </a:lnSpc>
              <a:spcBef>
                <a:spcPts val="0"/>
              </a:spcBef>
              <a:defRPr/>
            </a:pPr>
            <a:r>
              <a:rPr lang="en-US" dirty="0"/>
              <a:t>6-5-71</a:t>
            </a:r>
            <a:endParaRPr lang="en-US" altLang="en-US" dirty="0"/>
          </a:p>
          <a:p>
            <a:pPr marL="344488" lvl="1" indent="-344488">
              <a:buNone/>
              <a:defRPr/>
            </a:pPr>
            <a:r>
              <a:rPr lang="en-US" dirty="0"/>
              <a:t>(a) Every wife, child, parent, or other person who shall be injured in person, property, or means of support by any intoxicated person or in consequence of the intoxication of any person shall have a right of action against any person who shall, by selling, giving, or otherwise disposing of to another, contrary to the provisions of law, any liquors or beverages, cause the intoxication of such person for all damages actually sustained, as well as exemplary damages.</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r>
              <a:rPr lang="en-US" altLang="en-US" kern="0" dirty="0"/>
              <a:t>Types of Liability: Alabama</a:t>
            </a:r>
          </a:p>
        </p:txBody>
      </p:sp>
    </p:spTree>
    <p:custDataLst>
      <p:tags r:id="rId1"/>
    </p:custDataLst>
    <p:extLst>
      <p:ext uri="{BB962C8B-B14F-4D97-AF65-F5344CB8AC3E}">
        <p14:creationId xmlns:p14="http://schemas.microsoft.com/office/powerpoint/2010/main" val="126846795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lang="en-US" altLang="en-US" dirty="0"/>
              <a:t>Retail Table Wine (On </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or Off premises)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20-X-6-.02(6)(7)</a:t>
            </a:r>
          </a:p>
          <a:p>
            <a:pPr marL="742950" marR="0" lvl="0" indent="-280988"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(c) No patron shall be allowed to leave the on-premises area or the licensed premises with an open container of alcoholic beverage.</a:t>
            </a:r>
          </a:p>
          <a:p>
            <a:pPr marL="344488" marR="0" lvl="0" indent="-344488"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(7) All ABC Board licensees authorized to conduct retail sales on-premises shall at all times provide tables and seating adequate to accommodate no less than 16 persons within the designated on-premises consumption area.  </a:t>
            </a:r>
            <a:endParaRPr kumimoji="0" lang="en-US" altLang="en-US" sz="22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67806953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lgn="ctr"/>
            <a:endParaRPr lang="en-US" altLang="en-US" dirty="0"/>
          </a:p>
          <a:p>
            <a:pPr algn="ctr"/>
            <a:endParaRPr lang="en-US" altLang="en-US" dirty="0"/>
          </a:p>
          <a:p>
            <a:pPr algn="ctr"/>
            <a:r>
              <a:rPr lang="en-US" altLang="en-US" sz="4800" dirty="0"/>
              <a:t>Special Events Retail License</a:t>
            </a:r>
            <a:endParaRPr lang="en-US" altLang="en-US" dirty="0"/>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8550995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Special Events Retail License</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28-3A-19</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defRPr/>
            </a:pPr>
            <a:r>
              <a:rPr lang="en-US" sz="2200" b="0" dirty="0">
                <a:solidFill>
                  <a:srgbClr val="000000"/>
                </a:solidFill>
                <a:latin typeface="Arial Narrow"/>
              </a:rPr>
              <a:t>Upon applicant's compliance with the provisions of this chapter and the regulations made thereunder, the board shall issue a special retail license in wet counties for a state park, racing commission, fair authority, airport authority, or civic center authority, or the franchises or concessionaire of such park, commission or authority, and may, in its discretion, issue a special retail license to any other valid responsible organization of good reputation for such period of time not to exceed one year and upon such terms and conditions as the board shall prescribe,… </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85306159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Special Events Retail License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28-3A-19</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defRPr/>
            </a:pPr>
            <a:r>
              <a:rPr lang="en-US" sz="2200" b="0" dirty="0">
                <a:solidFill>
                  <a:srgbClr val="000000"/>
                </a:solidFill>
              </a:rPr>
              <a:t>…which will authorize the licensee to purchase, where the retail sale thereof is authorized by the board, liquor and wine from the board or as authorized by the board and table wine and beer from any wholesale licensee of the board and to sell at retail and dispense such alcoholic beverages as are authorized by the board at such locations authorized by the board upon such terms and conditions as prescribed by the board. Provided, however, no sale of alcoholic beverages shall be permitted on any Sunday after the hour of 2:00 A.M.</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33746742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2192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Special Events Retail License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20-X-5-.12</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defRPr/>
            </a:pPr>
            <a:r>
              <a:rPr lang="en-US" sz="2200" b="0" dirty="0">
                <a:solidFill>
                  <a:srgbClr val="000000"/>
                </a:solidFill>
              </a:rPr>
              <a:t>A Special Events Retail license may be issued only after all the requirements of Section 28-3A-20, Code of Ala. 1975, have been met and only for a special event.  A Special Retail license may be issued only after all the requirements of Section 28-3A-19, Code of Ala. 1975, have been met.  A Special Retail license will not be issued for an occurrence that is in essence, a special event. </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97957970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noChangeArrowheads="1"/>
          </p:cNvSpPr>
          <p:nvPr>
            <p:ph type="title"/>
          </p:nvPr>
        </p:nvSpPr>
        <p:spPr/>
        <p:txBody>
          <a:bodyPr/>
          <a:lstStyle/>
          <a:p>
            <a:r>
              <a:rPr lang="en-US" altLang="en-US" dirty="0"/>
              <a:t>Apply Your Knowledge: Self-Check</a:t>
            </a:r>
          </a:p>
        </p:txBody>
      </p:sp>
      <p:sp>
        <p:nvSpPr>
          <p:cNvPr id="62467" name="Content Placeholder 3"/>
          <p:cNvSpPr>
            <a:spLocks noGrp="1" noChangeArrowheads="1"/>
          </p:cNvSpPr>
          <p:nvPr>
            <p:ph idx="1"/>
          </p:nvPr>
        </p:nvSpPr>
        <p:spPr/>
        <p:txBody>
          <a:bodyPr/>
          <a:lstStyle/>
          <a:p>
            <a:pPr marL="0" indent="0"/>
            <a:r>
              <a:rPr lang="en-US" altLang="en-US" dirty="0"/>
              <a:t>Complete the </a:t>
            </a:r>
            <a:r>
              <a:rPr lang="en-US" altLang="en-US" i="1" dirty="0"/>
              <a:t>Self-Check </a:t>
            </a:r>
            <a:r>
              <a:rPr lang="en-US" altLang="en-US" dirty="0"/>
              <a:t>on page 1-11 in </a:t>
            </a:r>
            <a:r>
              <a:rPr lang="en-US" altLang="en-US" i="1" dirty="0"/>
              <a:t>ServSafe Alcohol Guide.</a:t>
            </a:r>
            <a:endParaRPr lang="en-US" altLang="en-US" dirty="0"/>
          </a:p>
        </p:txBody>
      </p:sp>
    </p:spTree>
    <p:custDataLst>
      <p:tags r:id="rId1"/>
    </p:custDataLst>
    <p:extLst>
      <p:ext uri="{BB962C8B-B14F-4D97-AF65-F5344CB8AC3E}">
        <p14:creationId xmlns:p14="http://schemas.microsoft.com/office/powerpoint/2010/main" val="131057614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8230141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lstStyle/>
          <a:p>
            <a:r>
              <a:rPr lang="en-US" altLang="en-US" dirty="0"/>
              <a:t>Objectives</a:t>
            </a:r>
          </a:p>
        </p:txBody>
      </p:sp>
      <p:sp>
        <p:nvSpPr>
          <p:cNvPr id="46083" name="Content Placeholder 2"/>
          <p:cNvSpPr>
            <a:spLocks noGrp="1" noChangeArrowheads="1"/>
          </p:cNvSpPr>
          <p:nvPr>
            <p:ph idx="1"/>
          </p:nvPr>
        </p:nvSpPr>
        <p:spPr/>
        <p:txBody>
          <a:bodyPr/>
          <a:lstStyle/>
          <a:p>
            <a:pPr marL="0" indent="0"/>
            <a:r>
              <a:rPr lang="en-US" altLang="en-US" dirty="0"/>
              <a:t>After completing this topic, you will be able to identify </a:t>
            </a:r>
            <a:br>
              <a:rPr lang="en-US" altLang="en-US" dirty="0"/>
            </a:br>
            <a:r>
              <a:rPr lang="en-US" altLang="en-US" dirty="0"/>
              <a:t>the following:</a:t>
            </a:r>
          </a:p>
          <a:p>
            <a:pPr lvl="1"/>
            <a:r>
              <a:rPr lang="en-US" altLang="en-US" dirty="0"/>
              <a:t>What alcohol is and how it moves through the body</a:t>
            </a:r>
          </a:p>
          <a:p>
            <a:pPr lvl="1"/>
            <a:r>
              <a:rPr lang="en-US" altLang="en-US" dirty="0"/>
              <a:t>Factors that affect BAC</a:t>
            </a:r>
          </a:p>
          <a:p>
            <a:pPr lvl="1"/>
            <a:r>
              <a:rPr lang="en-US" altLang="en-US" dirty="0"/>
              <a:t>How to assess guests</a:t>
            </a:r>
          </a:p>
          <a:p>
            <a:pPr lvl="1"/>
            <a:r>
              <a:rPr lang="en-US" altLang="en-US" dirty="0"/>
              <a:t>How to count drinks and estimate BAC</a:t>
            </a:r>
          </a:p>
          <a:p>
            <a:pPr lvl="1"/>
            <a:r>
              <a:rPr lang="en-US" altLang="en-US" dirty="0"/>
              <a:t>Signs of intoxication</a:t>
            </a:r>
          </a:p>
          <a:p>
            <a:pPr lvl="1"/>
            <a:r>
              <a:rPr lang="en-US" altLang="en-US" dirty="0"/>
              <a:t>How to prevent intoxication</a:t>
            </a:r>
          </a:p>
        </p:txBody>
      </p:sp>
    </p:spTree>
    <p:custDataLst>
      <p:tags r:id="rId1"/>
    </p:custDataLst>
    <p:extLst>
      <p:ext uri="{BB962C8B-B14F-4D97-AF65-F5344CB8AC3E}">
        <p14:creationId xmlns:p14="http://schemas.microsoft.com/office/powerpoint/2010/main" val="389943163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72B01E3D-8BA4-8646-B29B-F9499B7A1D86}"/>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4" name="Title 3"/>
          <p:cNvSpPr>
            <a:spLocks noGrp="1"/>
          </p:cNvSpPr>
          <p:nvPr>
            <p:ph type="title"/>
          </p:nvPr>
        </p:nvSpPr>
        <p:spPr>
          <a:xfrm>
            <a:off x="400050" y="156230"/>
            <a:ext cx="8307388" cy="523220"/>
          </a:xfrm>
        </p:spPr>
        <p:txBody>
          <a:bodyPr/>
          <a:lstStyle/>
          <a:p>
            <a:r>
              <a:rPr lang="en-US" dirty="0">
                <a:solidFill>
                  <a:srgbClr val="FFFFFF"/>
                </a:solidFill>
              </a:rPr>
              <a:t>What Alcohol Is</a:t>
            </a:r>
            <a:endParaRPr lang="en-US" dirty="0"/>
          </a:p>
        </p:txBody>
      </p:sp>
      <p:sp>
        <p:nvSpPr>
          <p:cNvPr id="48130" name="Content Placeholder 1"/>
          <p:cNvSpPr>
            <a:spLocks noGrp="1" noChangeArrowheads="1"/>
          </p:cNvSpPr>
          <p:nvPr>
            <p:ph idx="1"/>
          </p:nvPr>
        </p:nvSpPr>
        <p:spPr/>
        <p:txBody>
          <a:bodyPr/>
          <a:lstStyle/>
          <a:p>
            <a:pPr marL="0"/>
            <a:r>
              <a:rPr lang="en-US" altLang="en-US" dirty="0"/>
              <a:t>What kind of alcohol do we drink, and how is it made?</a:t>
            </a:r>
          </a:p>
          <a:p>
            <a:pPr lvl="1"/>
            <a:r>
              <a:rPr lang="en-US" kern="1200" dirty="0">
                <a:solidFill>
                  <a:schemeClr val="tx1"/>
                </a:solidFill>
              </a:rPr>
              <a:t>There are different kinds of alcohol. </a:t>
            </a:r>
            <a:r>
              <a:rPr lang="en-US" altLang="en-US" dirty="0"/>
              <a:t>The kind we drink is called beverage alcohol or ethanol.</a:t>
            </a:r>
          </a:p>
          <a:p>
            <a:pPr lvl="1"/>
            <a:r>
              <a:rPr lang="en-US" altLang="en-US" dirty="0"/>
              <a:t>Some alcohol, such as beer and wine, is made by fermenting plants or grains.</a:t>
            </a:r>
          </a:p>
          <a:p>
            <a:pPr lvl="1"/>
            <a:r>
              <a:rPr lang="en-US" altLang="en-US" dirty="0"/>
              <a:t>Other types, such as vodka and whiskey, are made by fermenting plants and grain, then distilling the product. This removes water and makes the drink stronger. </a:t>
            </a:r>
          </a:p>
          <a:p>
            <a:pPr>
              <a:buFont typeface="Arial" panose="020B0604020202020204" pitchFamily="34" charset="0"/>
              <a:buChar char="•"/>
            </a:pPr>
            <a:endParaRPr lang="en-US" altLang="en-US" dirty="0"/>
          </a:p>
        </p:txBody>
      </p:sp>
      <p:sp>
        <p:nvSpPr>
          <p:cNvPr id="3" name="Title 1">
            <a:extLst>
              <a:ext uri="{FF2B5EF4-FFF2-40B4-BE49-F238E27FC236}">
                <a16:creationId xmlns:a16="http://schemas.microsoft.com/office/drawing/2014/main" id="{6BFD20AB-50B9-4A6C-9CC6-D142A5CBF0E8}"/>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31538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p:cNvSpPr txBox="1">
            <a:spLocks noChangeArrowheads="1"/>
          </p:cNvSpPr>
          <p:nvPr/>
        </p:nvSpPr>
        <p:spPr bwMode="auto">
          <a:xfrm>
            <a:off x="416504" y="1149929"/>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7F56C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7F56C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7F56C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7F56C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defTabSz="914400"/>
            <a:r>
              <a:rPr lang="en-US" altLang="en-US" kern="0" dirty="0"/>
              <a:t>Complete the </a:t>
            </a:r>
            <a:r>
              <a:rPr lang="en-US" altLang="en-US" i="1" dirty="0"/>
              <a:t>Which is stronger</a:t>
            </a:r>
            <a:r>
              <a:rPr lang="en-US" altLang="en-US" i="1" kern="0" dirty="0"/>
              <a:t>? </a:t>
            </a:r>
            <a:r>
              <a:rPr lang="en-US" altLang="en-US" kern="0" dirty="0"/>
              <a:t>activity on page 2-3 in the </a:t>
            </a:r>
            <a:r>
              <a:rPr lang="en-US" altLang="en-US" i="1" kern="0" dirty="0"/>
              <a:t>ServSafe Alcohol Guide.</a:t>
            </a:r>
            <a:endParaRPr lang="en-US" altLang="en-US" dirty="0"/>
          </a:p>
          <a:p>
            <a:pPr marL="0" lvl="1" indent="0" defTabSz="914400">
              <a:buNone/>
            </a:pPr>
            <a:endParaRPr lang="en-US" altLang="en-US" dirty="0"/>
          </a:p>
        </p:txBody>
      </p:sp>
      <p:sp>
        <p:nvSpPr>
          <p:cNvPr id="6" name="Title 5"/>
          <p:cNvSpPr>
            <a:spLocks noGrp="1"/>
          </p:cNvSpPr>
          <p:nvPr>
            <p:ph type="title"/>
          </p:nvPr>
        </p:nvSpPr>
        <p:spPr>
          <a:xfrm>
            <a:off x="400050" y="156230"/>
            <a:ext cx="8307388" cy="523220"/>
          </a:xfrm>
        </p:spPr>
        <p:txBody>
          <a:bodyPr/>
          <a:lstStyle/>
          <a:p>
            <a:r>
              <a:rPr lang="en-US" dirty="0">
                <a:solidFill>
                  <a:srgbClr val="FFFFFF"/>
                </a:solidFill>
              </a:rPr>
              <a:t>What Alcohol Is</a:t>
            </a:r>
            <a:endParaRPr lang="en-US" dirty="0"/>
          </a:p>
        </p:txBody>
      </p:sp>
      <p:sp>
        <p:nvSpPr>
          <p:cNvPr id="3" name="Title 1">
            <a:extLst>
              <a:ext uri="{FF2B5EF4-FFF2-40B4-BE49-F238E27FC236}">
                <a16:creationId xmlns:a16="http://schemas.microsoft.com/office/drawing/2014/main" id="{6BFD20AB-50B9-4A6C-9CC6-D142A5CBF0E8}"/>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3698671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143000"/>
            <a:ext cx="82200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lang="en-US" altLang="en-US" dirty="0"/>
              <a:t>Dram Shop Laws </a:t>
            </a:r>
            <a:r>
              <a:rPr lang="en-US" i="1" dirty="0"/>
              <a:t>cont.</a:t>
            </a:r>
            <a:r>
              <a:rPr lang="en-US" altLang="en-US" i="1" dirty="0"/>
              <a:t> </a:t>
            </a:r>
          </a:p>
          <a:p>
            <a:pPr marL="0" indent="0">
              <a:lnSpc>
                <a:spcPct val="100000"/>
              </a:lnSpc>
              <a:spcBef>
                <a:spcPts val="0"/>
              </a:spcBef>
              <a:defRPr/>
            </a:pPr>
            <a:r>
              <a:rPr lang="en-US" dirty="0"/>
              <a:t>6-5-71</a:t>
            </a:r>
            <a:endParaRPr lang="en-US" altLang="en-US" dirty="0"/>
          </a:p>
          <a:p>
            <a:pPr marL="344488" indent="-344488"/>
            <a:r>
              <a:rPr lang="en-US" sz="2200" b="0" dirty="0">
                <a:solidFill>
                  <a:srgbClr val="231F20"/>
                </a:solidFill>
              </a:rPr>
              <a:t>(b) </a:t>
            </a:r>
            <a:r>
              <a:rPr lang="en-US" sz="2200" b="0" dirty="0">
                <a:solidFill>
                  <a:srgbClr val="231F20"/>
                </a:solidFill>
                <a:cs typeface="+mn-cs"/>
              </a:rPr>
              <a:t>Upon the death of any party, the action or right of action will survive to or against his executor or administrator.</a:t>
            </a:r>
          </a:p>
          <a:p>
            <a:pPr marL="344488" indent="-344488"/>
            <a:r>
              <a:rPr lang="en-US" sz="2200" b="0" dirty="0">
                <a:solidFill>
                  <a:srgbClr val="231F20"/>
                </a:solidFill>
              </a:rPr>
              <a:t>(c) The party injured, or his legal representative, may commence a joint or separate action against the person intoxicated or the person who furnished the liquor, and all such claims shall be by civil action in any court having jurisdiction thereof.</a:t>
            </a:r>
          </a:p>
          <a:p>
            <a:pPr marL="0" marR="0" lvl="1" indent="0" algn="l" defTabSz="914400" rtl="0" eaLnBrk="0" fontAlgn="base" latinLnBrk="0" hangingPunct="0">
              <a:lnSpc>
                <a:spcPct val="100000"/>
              </a:lnSpc>
              <a:spcBef>
                <a:spcPts val="900"/>
              </a:spcBef>
              <a:spcAft>
                <a:spcPct val="0"/>
              </a:spcAft>
              <a:buClr>
                <a:srgbClr val="E97635"/>
              </a:buClr>
              <a:buSzPct val="75000"/>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r>
              <a:rPr lang="en-US" altLang="en-US" kern="0" dirty="0"/>
              <a:t>Types of Liability: Alabama</a:t>
            </a:r>
          </a:p>
        </p:txBody>
      </p:sp>
    </p:spTree>
    <p:custDataLst>
      <p:tags r:id="rId1"/>
    </p:custDataLst>
    <p:extLst>
      <p:ext uri="{BB962C8B-B14F-4D97-AF65-F5344CB8AC3E}">
        <p14:creationId xmlns:p14="http://schemas.microsoft.com/office/powerpoint/2010/main" val="25023121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0050" y="156230"/>
            <a:ext cx="8307388" cy="523220"/>
          </a:xfrm>
        </p:spPr>
        <p:txBody>
          <a:bodyPr/>
          <a:lstStyle/>
          <a:p>
            <a:r>
              <a:rPr lang="en-US" dirty="0">
                <a:solidFill>
                  <a:srgbClr val="FFFFFF"/>
                </a:solidFill>
              </a:rPr>
              <a:t>What Alcohol Is</a:t>
            </a:r>
            <a:endParaRPr lang="en-US" dirty="0"/>
          </a:p>
        </p:txBody>
      </p:sp>
      <p:sp>
        <p:nvSpPr>
          <p:cNvPr id="48130" name="Content Placeholder 1"/>
          <p:cNvSpPr>
            <a:spLocks noGrp="1" noChangeArrowheads="1"/>
          </p:cNvSpPr>
          <p:nvPr>
            <p:ph idx="1"/>
          </p:nvPr>
        </p:nvSpPr>
        <p:spPr/>
        <p:txBody>
          <a:bodyPr/>
          <a:lstStyle/>
          <a:p>
            <a:r>
              <a:rPr lang="en-US" altLang="en-US" dirty="0"/>
              <a:t>How is alcohol strength measured?</a:t>
            </a:r>
          </a:p>
          <a:p>
            <a:pPr lvl="1" defTabSz="914400"/>
            <a:r>
              <a:rPr lang="en-US" dirty="0"/>
              <a:t>The term “proof” historically has been used to indicate the strength of liquor. </a:t>
            </a:r>
          </a:p>
          <a:p>
            <a:pPr lvl="1" defTabSz="914400"/>
            <a:r>
              <a:rPr lang="en-US" dirty="0"/>
              <a:t>By dividing the proof by two, you can determine how much alcohol a liquor contains. </a:t>
            </a:r>
          </a:p>
          <a:p>
            <a:pPr lvl="1" defTabSz="914400"/>
            <a:r>
              <a:rPr lang="en-US" dirty="0"/>
              <a:t>Here’s the formula: </a:t>
            </a:r>
            <a:r>
              <a:rPr lang="en-US" altLang="en-US" dirty="0"/>
              <a:t>Strength of liquor = proof ÷ 2</a:t>
            </a:r>
          </a:p>
          <a:p>
            <a:pPr lvl="1" defTabSz="914400"/>
            <a:endParaRPr lang="en-US" altLang="en-US" dirty="0"/>
          </a:p>
          <a:p>
            <a:endParaRPr lang="en-US" altLang="en-US" dirty="0"/>
          </a:p>
          <a:p>
            <a:endParaRPr lang="en-US" altLang="en-US" dirty="0"/>
          </a:p>
        </p:txBody>
      </p:sp>
      <p:sp>
        <p:nvSpPr>
          <p:cNvPr id="3" name="Title 1">
            <a:extLst>
              <a:ext uri="{FF2B5EF4-FFF2-40B4-BE49-F238E27FC236}">
                <a16:creationId xmlns:a16="http://schemas.microsoft.com/office/drawing/2014/main" id="{6BFD20AB-50B9-4A6C-9CC6-D142A5CBF0E8}"/>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362432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C20E31E7-1D98-0B42-985B-1C7ECF93CA1E}"/>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6" name="Title 5"/>
          <p:cNvSpPr>
            <a:spLocks noGrp="1"/>
          </p:cNvSpPr>
          <p:nvPr>
            <p:ph type="title"/>
          </p:nvPr>
        </p:nvSpPr>
        <p:spPr/>
        <p:txBody>
          <a:bodyPr/>
          <a:lstStyle/>
          <a:p>
            <a:r>
              <a:rPr lang="en-US" dirty="0">
                <a:solidFill>
                  <a:srgbClr val="FFFFFF"/>
                </a:solidFill>
              </a:rPr>
              <a:t>What Alcohol Is</a:t>
            </a:r>
            <a:endParaRPr lang="en-US" dirty="0"/>
          </a:p>
        </p:txBody>
      </p:sp>
      <p:sp>
        <p:nvSpPr>
          <p:cNvPr id="48130" name="Content Placeholder 1"/>
          <p:cNvSpPr>
            <a:spLocks noGrp="1" noChangeArrowheads="1"/>
          </p:cNvSpPr>
          <p:nvPr>
            <p:ph idx="1"/>
          </p:nvPr>
        </p:nvSpPr>
        <p:spPr/>
        <p:txBody>
          <a:bodyPr/>
          <a:lstStyle/>
          <a:p>
            <a:r>
              <a:rPr lang="en-US" altLang="en-US" dirty="0"/>
              <a:t>Calculating alcohol strength</a:t>
            </a:r>
          </a:p>
          <a:p>
            <a:pPr lvl="1" defTabSz="914400"/>
            <a:r>
              <a:rPr lang="en-US" dirty="0"/>
              <a:t>For example, 100 proof whiskey is 50% alcohol.</a:t>
            </a:r>
          </a:p>
          <a:p>
            <a:pPr lvl="1" defTabSz="914400"/>
            <a:r>
              <a:rPr lang="en-US" dirty="0"/>
              <a:t>100 proof ÷2 = 50% alcohol</a:t>
            </a:r>
            <a:endParaRPr lang="en-US" altLang="en-US" dirty="0"/>
          </a:p>
          <a:p>
            <a:endParaRPr lang="en-US" altLang="en-US" dirty="0"/>
          </a:p>
          <a:p>
            <a:endParaRPr lang="en-US" altLang="en-US" dirty="0"/>
          </a:p>
        </p:txBody>
      </p:sp>
      <p:sp>
        <p:nvSpPr>
          <p:cNvPr id="3" name="Title 1">
            <a:extLst>
              <a:ext uri="{FF2B5EF4-FFF2-40B4-BE49-F238E27FC236}">
                <a16:creationId xmlns:a16="http://schemas.microsoft.com/office/drawing/2014/main" id="{6BFD20AB-50B9-4A6C-9CC6-D142A5CBF0E8}"/>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258541494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8784DCB-870C-2247-B1B1-F067FEE9E7BB}"/>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a:solidFill>
                  <a:srgbClr val="FFFFFF"/>
                </a:solidFill>
              </a:rPr>
              <a:t>What Alcohol Is</a:t>
            </a:r>
            <a:endParaRPr lang="en-US" dirty="0"/>
          </a:p>
        </p:txBody>
      </p:sp>
      <p:sp>
        <p:nvSpPr>
          <p:cNvPr id="4" name="Content Placeholder 3"/>
          <p:cNvSpPr>
            <a:spLocks noGrp="1"/>
          </p:cNvSpPr>
          <p:nvPr>
            <p:ph idx="1"/>
          </p:nvPr>
        </p:nvSpPr>
        <p:spPr/>
        <p:txBody>
          <a:bodyPr/>
          <a:lstStyle/>
          <a:p>
            <a:r>
              <a:rPr lang="en-US" dirty="0"/>
              <a:t>ABV (Alcohol by Volume)</a:t>
            </a:r>
          </a:p>
          <a:p>
            <a:pPr lvl="1" defTabSz="914400"/>
            <a:r>
              <a:rPr lang="en-US" dirty="0"/>
              <a:t>The ABV is the percentage of a drink that is alcohol.</a:t>
            </a:r>
          </a:p>
          <a:p>
            <a:pPr lvl="1" defTabSz="914400"/>
            <a:r>
              <a:rPr lang="en-US" altLang="en-US" dirty="0"/>
              <a:t>For example, if a bottle of vodka has an ABV of 40%, that means that 40% of the liquid in the bottle is alcohol.</a:t>
            </a:r>
          </a:p>
        </p:txBody>
      </p:sp>
    </p:spTree>
    <p:custDataLst>
      <p:tags r:id="rId1"/>
    </p:custDataLst>
    <p:extLst>
      <p:ext uri="{BB962C8B-B14F-4D97-AF65-F5344CB8AC3E}">
        <p14:creationId xmlns:p14="http://schemas.microsoft.com/office/powerpoint/2010/main" val="326024075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6% to 9%</a:t>
            </a:r>
          </a:p>
        </p:txBody>
      </p:sp>
      <p:sp>
        <p:nvSpPr>
          <p:cNvPr id="3"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4% to 6%</a:t>
            </a:r>
          </a:p>
        </p:txBody>
      </p:sp>
      <p:sp>
        <p:nvSpPr>
          <p:cNvPr id="50180"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What’s the typical alcohol content of beer in the U.S.?</a:t>
            </a:r>
          </a:p>
        </p:txBody>
      </p:sp>
      <p:sp>
        <p:nvSpPr>
          <p:cNvPr id="50181" name="Title 4"/>
          <p:cNvSpPr>
            <a:spLocks noGrp="1" noChangeArrowheads="1"/>
          </p:cNvSpPr>
          <p:nvPr>
            <p:ph type="title"/>
          </p:nvPr>
        </p:nvSpPr>
        <p:spPr/>
        <p:txBody>
          <a:bodyPr/>
          <a:lstStyle/>
          <a:p>
            <a:r>
              <a:rPr lang="en-US" altLang="en-US" dirty="0"/>
              <a:t>What Do You Think?</a:t>
            </a:r>
          </a:p>
        </p:txBody>
      </p:sp>
      <p:sp>
        <p:nvSpPr>
          <p:cNvPr id="6" name="Text Placeholder 5"/>
          <p:cNvSpPr>
            <a:spLocks noGrp="1" noChangeArrowheads="1"/>
          </p:cNvSpPr>
          <p:nvPr>
            <p:ph type="body" sz="quarter" idx="16"/>
          </p:nvPr>
        </p:nvSpPr>
        <p:spPr>
          <a:xfrm>
            <a:off x="3709988" y="4114800"/>
            <a:ext cx="4979987" cy="2159000"/>
          </a:xfrm>
        </p:spPr>
        <p:txBody>
          <a:bodyPr/>
          <a:lstStyle/>
          <a:p>
            <a:pPr marL="0" indent="0"/>
            <a:r>
              <a:rPr lang="en-US" altLang="en-US" b="1" dirty="0"/>
              <a:t>Why? </a:t>
            </a:r>
            <a:r>
              <a:rPr lang="en-US" altLang="en-US" dirty="0"/>
              <a:t>Four to 6% is the typical ABV for beer. But craft beers can range anywhere from 2.5% to 15% ABV.                            </a:t>
            </a:r>
          </a:p>
        </p:txBody>
      </p:sp>
      <p:sp>
        <p:nvSpPr>
          <p:cNvPr id="7" name="Text Placeholder 1">
            <a:extLst>
              <a:ext uri="{FF2B5EF4-FFF2-40B4-BE49-F238E27FC236}">
                <a16:creationId xmlns:a16="http://schemas.microsoft.com/office/drawing/2014/main" id="{98A6A8A2-5920-4575-A7E2-A84833285B39}"/>
              </a:ext>
            </a:extLst>
          </p:cNvPr>
          <p:cNvSpPr txBox="1">
            <a:spLocks/>
          </p:cNvSpPr>
          <p:nvPr/>
        </p:nvSpPr>
        <p:spPr bwMode="auto">
          <a:xfrm>
            <a:off x="1109663" y="3368675"/>
            <a:ext cx="3894137" cy="4064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0">
                <a:solidFill>
                  <a:schemeClr val="tx1"/>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7F56C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7F56C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7F56C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7F56C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0" i="0" u="none" strike="noStrike" kern="0" cap="none" spc="0" normalizeH="0" baseline="0" noProof="0" dirty="0">
                <a:ln>
                  <a:noFill/>
                </a:ln>
                <a:solidFill>
                  <a:srgbClr val="000000"/>
                </a:solidFill>
                <a:effectLst/>
                <a:uLnTx/>
                <a:uFillTx/>
                <a:latin typeface="Arial Narrow"/>
                <a:ea typeface="MS PGothic" panose="020B0600070205080204" pitchFamily="34" charset="-128"/>
              </a:rPr>
              <a:t>C. It depends</a:t>
            </a:r>
          </a:p>
        </p:txBody>
      </p:sp>
    </p:spTree>
    <p:custDataLst>
      <p:tags r:id="rId1"/>
    </p:custDataLst>
    <p:extLst>
      <p:ext uri="{BB962C8B-B14F-4D97-AF65-F5344CB8AC3E}">
        <p14:creationId xmlns:p14="http://schemas.microsoft.com/office/powerpoint/2010/main" val="736208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12% to 14%</a:t>
            </a:r>
          </a:p>
        </p:txBody>
      </p:sp>
      <p:sp>
        <p:nvSpPr>
          <p:cNvPr id="52227"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6% to 9%</a:t>
            </a:r>
          </a:p>
        </p:txBody>
      </p:sp>
      <p:sp>
        <p:nvSpPr>
          <p:cNvPr id="52228"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What’s the typical alcohol content of wine?</a:t>
            </a:r>
          </a:p>
        </p:txBody>
      </p:sp>
      <p:sp>
        <p:nvSpPr>
          <p:cNvPr id="52229" name="Title 4"/>
          <p:cNvSpPr>
            <a:spLocks noGrp="1" noChangeArrowheads="1"/>
          </p:cNvSpPr>
          <p:nvPr>
            <p:ph type="title"/>
          </p:nvPr>
        </p:nvSpPr>
        <p:spPr/>
        <p:txBody>
          <a:bodyPr/>
          <a:lstStyle/>
          <a:p>
            <a:r>
              <a:rPr lang="en-US" altLang="en-US" dirty="0"/>
              <a:t>What Do You Think?</a:t>
            </a:r>
          </a:p>
        </p:txBody>
      </p:sp>
      <p:sp>
        <p:nvSpPr>
          <p:cNvPr id="6" name="Text Placeholder 5"/>
          <p:cNvSpPr>
            <a:spLocks noGrp="1" noChangeArrowheads="1"/>
          </p:cNvSpPr>
          <p:nvPr>
            <p:ph type="body" sz="quarter" idx="16"/>
          </p:nvPr>
        </p:nvSpPr>
        <p:spPr>
          <a:xfrm>
            <a:off x="3709988" y="4114800"/>
            <a:ext cx="4979987" cy="2159000"/>
          </a:xfrm>
        </p:spPr>
        <p:txBody>
          <a:bodyPr/>
          <a:lstStyle/>
          <a:p>
            <a:pPr marL="0" indent="0"/>
            <a:r>
              <a:rPr lang="en-US" altLang="en-US" b="1" dirty="0"/>
              <a:t>Why? </a:t>
            </a:r>
            <a:r>
              <a:rPr lang="en-US" altLang="en-US" dirty="0"/>
              <a:t>This is true for wine in the U.S. But some types containing distilled spirits can have an ABV even higher.                            </a:t>
            </a:r>
          </a:p>
        </p:txBody>
      </p:sp>
      <p:sp>
        <p:nvSpPr>
          <p:cNvPr id="7" name="Text Placeholder 1">
            <a:extLst>
              <a:ext uri="{FF2B5EF4-FFF2-40B4-BE49-F238E27FC236}">
                <a16:creationId xmlns:a16="http://schemas.microsoft.com/office/drawing/2014/main" id="{98A6A8A2-5920-4575-A7E2-A84833285B39}"/>
              </a:ext>
            </a:extLst>
          </p:cNvPr>
          <p:cNvSpPr txBox="1">
            <a:spLocks/>
          </p:cNvSpPr>
          <p:nvPr/>
        </p:nvSpPr>
        <p:spPr bwMode="auto">
          <a:xfrm>
            <a:off x="1109663" y="3368675"/>
            <a:ext cx="3894137" cy="4064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0">
                <a:solidFill>
                  <a:schemeClr val="tx1"/>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7F56C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7F56C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7F56C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7F56C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0" i="0" u="none" strike="noStrike" kern="0" cap="none" spc="0" normalizeH="0" baseline="0" noProof="0" dirty="0">
                <a:ln>
                  <a:noFill/>
                </a:ln>
                <a:solidFill>
                  <a:srgbClr val="000000"/>
                </a:solidFill>
                <a:effectLst/>
                <a:uLnTx/>
                <a:uFillTx/>
                <a:latin typeface="Arial Narrow"/>
                <a:ea typeface="MS PGothic" panose="020B0600070205080204" pitchFamily="34" charset="-128"/>
              </a:rPr>
              <a:t>C. It depends</a:t>
            </a:r>
          </a:p>
        </p:txBody>
      </p:sp>
    </p:spTree>
    <p:custDataLst>
      <p:tags r:id="rId1"/>
    </p:custDataLst>
    <p:extLst>
      <p:ext uri="{BB962C8B-B14F-4D97-AF65-F5344CB8AC3E}">
        <p14:creationId xmlns:p14="http://schemas.microsoft.com/office/powerpoint/2010/main" val="4289678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3F69403-4B0C-1440-A5DA-4293792AF9E6}"/>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p:spPr>
      </p:pic>
      <p:sp>
        <p:nvSpPr>
          <p:cNvPr id="2" name="Title 1"/>
          <p:cNvSpPr>
            <a:spLocks noGrp="1"/>
          </p:cNvSpPr>
          <p:nvPr>
            <p:ph type="title"/>
          </p:nvPr>
        </p:nvSpPr>
        <p:spPr>
          <a:xfrm>
            <a:off x="400050" y="156230"/>
            <a:ext cx="8307388" cy="523220"/>
          </a:xfrm>
        </p:spPr>
        <p:txBody>
          <a:bodyPr/>
          <a:lstStyle/>
          <a:p>
            <a:r>
              <a:rPr lang="en-US" dirty="0">
                <a:solidFill>
                  <a:srgbClr val="FFFFFF"/>
                </a:solidFill>
              </a:rPr>
              <a:t>Alcohol’s Path Through the Body</a:t>
            </a:r>
            <a:endParaRPr lang="en-US" dirty="0"/>
          </a:p>
        </p:txBody>
      </p:sp>
      <p:sp>
        <p:nvSpPr>
          <p:cNvPr id="54274" name="Content Placeholder 1"/>
          <p:cNvSpPr>
            <a:spLocks noGrp="1" noChangeArrowheads="1"/>
          </p:cNvSpPr>
          <p:nvPr>
            <p:ph idx="1"/>
          </p:nvPr>
        </p:nvSpPr>
        <p:spPr/>
        <p:txBody>
          <a:bodyPr/>
          <a:lstStyle/>
          <a:p>
            <a:r>
              <a:rPr lang="en-US" altLang="en-US" dirty="0"/>
              <a:t>How does alcohol move through the body?</a:t>
            </a:r>
          </a:p>
          <a:p>
            <a:pPr marL="457200" lvl="1" indent="-457200">
              <a:buFont typeface="+mj-lt"/>
              <a:buAutoNum type="arabicPeriod"/>
            </a:pPr>
            <a:r>
              <a:rPr lang="en-US" altLang="en-US" b="1" dirty="0"/>
              <a:t>Mouth</a:t>
            </a:r>
            <a:r>
              <a:rPr lang="en-US" altLang="en-US" dirty="0"/>
              <a:t>: A small amount of alcohol is immediately absorbed from the mouth into the bloodstream.</a:t>
            </a:r>
          </a:p>
          <a:p>
            <a:pPr marL="457200" lvl="1" indent="-457200">
              <a:buFont typeface="+mj-lt"/>
              <a:buAutoNum type="arabicPeriod"/>
            </a:pPr>
            <a:r>
              <a:rPr lang="en-US" altLang="en-US" b="1" dirty="0"/>
              <a:t>Stomach</a:t>
            </a:r>
            <a:r>
              <a:rPr lang="en-US" altLang="en-US" dirty="0"/>
              <a:t>: The rest of the alcohol moves into the stomach. Some is absorbed into the bloodstream through the stomach wall.</a:t>
            </a:r>
          </a:p>
          <a:p>
            <a:pPr marL="457200" lvl="1" indent="-457200">
              <a:buFont typeface="+mj-lt"/>
              <a:buAutoNum type="arabicPeriod"/>
            </a:pPr>
            <a:r>
              <a:rPr lang="en-US" altLang="en-US" b="1" dirty="0"/>
              <a:t>Small Intestine</a:t>
            </a:r>
            <a:r>
              <a:rPr lang="en-US" altLang="en-US" dirty="0"/>
              <a:t>: From the stomach, the alcohol moves into the small intestine. Most of the alcohol is absorbed into the bloodstream from here.</a:t>
            </a:r>
          </a:p>
          <a:p>
            <a:pPr marL="457200" lvl="1" indent="-457200">
              <a:buFont typeface="+mj-lt"/>
              <a:buAutoNum type="arabicPeriod"/>
            </a:pPr>
            <a:r>
              <a:rPr lang="en-US" altLang="en-US" b="1" dirty="0"/>
              <a:t>Brain</a:t>
            </a:r>
            <a:r>
              <a:rPr lang="en-US" altLang="en-US" dirty="0"/>
              <a:t>: Once in the bloodstream, alcohol travels quickly throughout the body. It reaches the brain in minutes.</a:t>
            </a:r>
          </a:p>
          <a:p>
            <a:pPr marL="457200" lvl="1" indent="-457200">
              <a:buFont typeface="+mj-lt"/>
              <a:buAutoNum type="arabicPeriod"/>
            </a:pPr>
            <a:endParaRPr lang="en-US" altLang="en-US" dirty="0"/>
          </a:p>
          <a:p>
            <a:pPr lvl="1"/>
            <a:endParaRPr lang="en-US" altLang="en-US" dirty="0"/>
          </a:p>
          <a:p>
            <a:pPr lvl="1"/>
            <a:endParaRPr lang="en-US" altLang="en-US" dirty="0"/>
          </a:p>
        </p:txBody>
      </p:sp>
      <p:sp>
        <p:nvSpPr>
          <p:cNvPr id="3" name="Title 1">
            <a:extLst>
              <a:ext uri="{FF2B5EF4-FFF2-40B4-BE49-F238E27FC236}">
                <a16:creationId xmlns:a16="http://schemas.microsoft.com/office/drawing/2014/main" id="{C997AEA5-7E14-4F36-AB4A-297B9C55E784}"/>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254151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81944995-6D4C-7B40-82FF-154629549297}"/>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p:txBody>
          <a:bodyPr/>
          <a:lstStyle/>
          <a:p>
            <a:r>
              <a:rPr lang="en-US" dirty="0">
                <a:solidFill>
                  <a:srgbClr val="FFFFFF"/>
                </a:solidFill>
              </a:rPr>
              <a:t>Alcohol’s Path Through the Body</a:t>
            </a:r>
            <a:endParaRPr lang="en-US" dirty="0"/>
          </a:p>
        </p:txBody>
      </p:sp>
      <p:sp>
        <p:nvSpPr>
          <p:cNvPr id="54274" name="Content Placeholder 1"/>
          <p:cNvSpPr>
            <a:spLocks noGrp="1" noChangeArrowheads="1"/>
          </p:cNvSpPr>
          <p:nvPr>
            <p:ph idx="1"/>
          </p:nvPr>
        </p:nvSpPr>
        <p:spPr/>
        <p:txBody>
          <a:bodyPr/>
          <a:lstStyle/>
          <a:p>
            <a:pPr marL="0"/>
            <a:r>
              <a:rPr lang="en-US" altLang="en-US" dirty="0"/>
              <a:t>Alcohol is a depressant </a:t>
            </a:r>
          </a:p>
          <a:p>
            <a:pPr lvl="1"/>
            <a:r>
              <a:rPr lang="en-US" altLang="en-US" dirty="0"/>
              <a:t>It slows or reduces brain activity</a:t>
            </a:r>
          </a:p>
          <a:p>
            <a:pPr lvl="1"/>
            <a:r>
              <a:rPr lang="en-US" altLang="en-US" dirty="0"/>
              <a:t>It affects areas of the brain as people drink</a:t>
            </a:r>
          </a:p>
          <a:p>
            <a:pPr lvl="1"/>
            <a:r>
              <a:rPr lang="en-US" altLang="en-US" dirty="0"/>
              <a:t>These brain process are especially impacted:</a:t>
            </a:r>
          </a:p>
          <a:p>
            <a:pPr lvl="2"/>
            <a:r>
              <a:rPr lang="en-US" altLang="en-US" dirty="0"/>
              <a:t>Major motor skills</a:t>
            </a:r>
          </a:p>
          <a:p>
            <a:pPr lvl="2"/>
            <a:r>
              <a:rPr lang="en-US" altLang="en-US" dirty="0"/>
              <a:t>Coordination</a:t>
            </a:r>
          </a:p>
          <a:p>
            <a:pPr lvl="2"/>
            <a:r>
              <a:rPr lang="en-US" altLang="en-US" dirty="0"/>
              <a:t>Memory</a:t>
            </a:r>
          </a:p>
          <a:p>
            <a:pPr lvl="2"/>
            <a:r>
              <a:rPr lang="en-US" altLang="en-US" dirty="0"/>
              <a:t>Judgment</a:t>
            </a:r>
          </a:p>
          <a:p>
            <a:pPr lvl="1"/>
            <a:r>
              <a:rPr lang="en-US" altLang="en-US" dirty="0"/>
              <a:t>This can make tasks dangerous, especially driving</a:t>
            </a:r>
          </a:p>
        </p:txBody>
      </p:sp>
      <p:sp>
        <p:nvSpPr>
          <p:cNvPr id="3" name="Title 1">
            <a:extLst>
              <a:ext uri="{FF2B5EF4-FFF2-40B4-BE49-F238E27FC236}">
                <a16:creationId xmlns:a16="http://schemas.microsoft.com/office/drawing/2014/main" id="{C997AEA5-7E14-4F36-AB4A-297B9C55E784}"/>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160247559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noChangeArrowheads="1"/>
          </p:cNvSpPr>
          <p:nvPr>
            <p:ph idx="1"/>
          </p:nvPr>
        </p:nvSpPr>
        <p:spPr/>
        <p:txBody>
          <a:bodyPr/>
          <a:lstStyle/>
          <a:p>
            <a:r>
              <a:rPr lang="en-US" altLang="en-US" dirty="0"/>
              <a:t>What is Blood Alcohol Content (BAC)?</a:t>
            </a:r>
          </a:p>
          <a:p>
            <a:pPr lvl="1"/>
            <a:r>
              <a:rPr lang="en-US" altLang="en-US" dirty="0"/>
              <a:t>Also called Blood Alcohol Concentration</a:t>
            </a:r>
          </a:p>
          <a:p>
            <a:pPr lvl="2"/>
            <a:r>
              <a:rPr lang="en-US" altLang="en-US" dirty="0"/>
              <a:t>The amount of alcohol in a person’s bloodstream</a:t>
            </a:r>
          </a:p>
          <a:p>
            <a:pPr lvl="2"/>
            <a:r>
              <a:rPr lang="en-US" altLang="en-US" dirty="0"/>
              <a:t>The percentage of a person’s blood that is alcohol</a:t>
            </a:r>
          </a:p>
          <a:p>
            <a:pPr marL="0" lvl="1" indent="0">
              <a:buNone/>
            </a:pPr>
            <a:endParaRPr lang="en-US" altLang="en-US" dirty="0"/>
          </a:p>
          <a:p>
            <a:pPr marL="0" lvl="1" indent="0">
              <a:buNone/>
            </a:pPr>
            <a:r>
              <a:rPr lang="en-US" altLang="en-US" sz="2400" b="1" dirty="0">
                <a:solidFill>
                  <a:srgbClr val="7F56C5"/>
                </a:solidFill>
                <a:cs typeface="ＭＳ Ｐゴシック" charset="0"/>
              </a:rPr>
              <a:t>How much alcohol can be in the bloodstream before the brain is affected?</a:t>
            </a:r>
          </a:p>
          <a:p>
            <a:pPr lvl="1"/>
            <a:r>
              <a:rPr lang="en-US" altLang="en-US" sz="2400" dirty="0"/>
              <a:t>Only a small amount in the bloodstream will affect the brain</a:t>
            </a:r>
          </a:p>
          <a:p>
            <a:pPr lvl="1"/>
            <a:r>
              <a:rPr lang="en-US" altLang="en-US" sz="2400" dirty="0"/>
              <a:t>Just a teaspoonful of ethanol in the bloodstream of a 150 lb. man can raise BAC to .08</a:t>
            </a:r>
            <a:endParaRPr lang="en-US" altLang="en-US" dirty="0"/>
          </a:p>
        </p:txBody>
      </p:sp>
      <p:sp>
        <p:nvSpPr>
          <p:cNvPr id="5" name="Title 1"/>
          <p:cNvSpPr>
            <a:spLocks noGrp="1"/>
          </p:cNvSpPr>
          <p:nvPr>
            <p:ph type="title"/>
          </p:nvPr>
        </p:nvSpPr>
        <p:spPr>
          <a:xfrm>
            <a:off x="400050" y="160338"/>
            <a:ext cx="8307388" cy="519112"/>
          </a:xfrm>
        </p:spPr>
        <p:txBody>
          <a:bodyPr/>
          <a:lstStyle/>
          <a:p>
            <a:r>
              <a:rPr lang="en-US" dirty="0">
                <a:solidFill>
                  <a:srgbClr val="FFFFFF"/>
                </a:solidFill>
              </a:rPr>
              <a:t>Alcohol’s Path Through the Body</a:t>
            </a:r>
            <a:endParaRPr lang="en-US" dirty="0"/>
          </a:p>
        </p:txBody>
      </p:sp>
    </p:spTree>
    <p:custDataLst>
      <p:tags r:id="rId1"/>
    </p:custDataLst>
    <p:extLst>
      <p:ext uri="{BB962C8B-B14F-4D97-AF65-F5344CB8AC3E}">
        <p14:creationId xmlns:p14="http://schemas.microsoft.com/office/powerpoint/2010/main" val="366863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fade">
                                      <p:cBhvr>
                                        <p:cTn id="7" dur="500"/>
                                        <p:tgtEl>
                                          <p:spTgt spid="5632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6323">
                                            <p:txEl>
                                              <p:pRg st="2" end="2"/>
                                            </p:txEl>
                                          </p:spTgt>
                                        </p:tgtEl>
                                        <p:attrNameLst>
                                          <p:attrName>style.visibility</p:attrName>
                                        </p:attrNameLst>
                                      </p:cBhvr>
                                      <p:to>
                                        <p:strVal val="visible"/>
                                      </p:to>
                                    </p:set>
                                    <p:animEffect transition="in" filter="fade">
                                      <p:cBhvr>
                                        <p:cTn id="10" dur="500"/>
                                        <p:tgtEl>
                                          <p:spTgt spid="5632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6323">
                                            <p:txEl>
                                              <p:pRg st="3" end="3"/>
                                            </p:txEl>
                                          </p:spTgt>
                                        </p:tgtEl>
                                        <p:attrNameLst>
                                          <p:attrName>style.visibility</p:attrName>
                                        </p:attrNameLst>
                                      </p:cBhvr>
                                      <p:to>
                                        <p:strVal val="visible"/>
                                      </p:to>
                                    </p:set>
                                    <p:animEffect transition="in" filter="fade">
                                      <p:cBhvr>
                                        <p:cTn id="13" dur="500"/>
                                        <p:tgtEl>
                                          <p:spTgt spid="5632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6323">
                                            <p:txEl>
                                              <p:pRg st="5" end="5"/>
                                            </p:txEl>
                                          </p:spTgt>
                                        </p:tgtEl>
                                        <p:attrNameLst>
                                          <p:attrName>style.visibility</p:attrName>
                                        </p:attrNameLst>
                                      </p:cBhvr>
                                      <p:to>
                                        <p:strVal val="visible"/>
                                      </p:to>
                                    </p:set>
                                    <p:animEffect transition="in" filter="fade">
                                      <p:cBhvr>
                                        <p:cTn id="18" dur="500"/>
                                        <p:tgtEl>
                                          <p:spTgt spid="5632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6323">
                                            <p:txEl>
                                              <p:pRg st="6" end="6"/>
                                            </p:txEl>
                                          </p:spTgt>
                                        </p:tgtEl>
                                        <p:attrNameLst>
                                          <p:attrName>style.visibility</p:attrName>
                                        </p:attrNameLst>
                                      </p:cBhvr>
                                      <p:to>
                                        <p:strVal val="visible"/>
                                      </p:to>
                                    </p:set>
                                    <p:animEffect transition="in" filter="fade">
                                      <p:cBhvr>
                                        <p:cTn id="23" dur="500"/>
                                        <p:tgtEl>
                                          <p:spTgt spid="5632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6323">
                                            <p:txEl>
                                              <p:pRg st="7" end="7"/>
                                            </p:txEl>
                                          </p:spTgt>
                                        </p:tgtEl>
                                        <p:attrNameLst>
                                          <p:attrName>style.visibility</p:attrName>
                                        </p:attrNameLst>
                                      </p:cBhvr>
                                      <p:to>
                                        <p:strVal val="visible"/>
                                      </p:to>
                                    </p:set>
                                    <p:animEffect transition="in" filter="fade">
                                      <p:cBhvr>
                                        <p:cTn id="26" dur="500"/>
                                        <p:tgtEl>
                                          <p:spTgt spid="563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.10</a:t>
            </a:r>
          </a:p>
        </p:txBody>
      </p:sp>
      <p:sp>
        <p:nvSpPr>
          <p:cNvPr id="3"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.08</a:t>
            </a:r>
          </a:p>
        </p:txBody>
      </p:sp>
      <p:sp>
        <p:nvSpPr>
          <p:cNvPr id="58372"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In most states, what’s the legal level for intoxication when driving?</a:t>
            </a:r>
          </a:p>
        </p:txBody>
      </p:sp>
      <p:sp>
        <p:nvSpPr>
          <p:cNvPr id="58373" name="Title 4"/>
          <p:cNvSpPr>
            <a:spLocks noGrp="1" noChangeArrowheads="1"/>
          </p:cNvSpPr>
          <p:nvPr>
            <p:ph type="title"/>
          </p:nvPr>
        </p:nvSpPr>
        <p:spPr/>
        <p:txBody>
          <a:bodyPr/>
          <a:lstStyle/>
          <a:p>
            <a:r>
              <a:rPr lang="en-US" altLang="en-US" dirty="0"/>
              <a:t>What Do You Think?</a:t>
            </a:r>
          </a:p>
        </p:txBody>
      </p:sp>
      <p:sp>
        <p:nvSpPr>
          <p:cNvPr id="6" name="Text Placeholder 5"/>
          <p:cNvSpPr>
            <a:spLocks noGrp="1" noChangeArrowheads="1"/>
          </p:cNvSpPr>
          <p:nvPr>
            <p:ph type="body" sz="quarter" idx="16"/>
          </p:nvPr>
        </p:nvSpPr>
        <p:spPr>
          <a:xfrm>
            <a:off x="3709988" y="4114800"/>
            <a:ext cx="4979987" cy="2159000"/>
          </a:xfrm>
        </p:spPr>
        <p:txBody>
          <a:bodyPr/>
          <a:lstStyle/>
          <a:p>
            <a:pPr marL="0" indent="0"/>
            <a:r>
              <a:rPr lang="en-US" altLang="en-US" b="1" dirty="0"/>
              <a:t>Why? </a:t>
            </a:r>
            <a:r>
              <a:rPr lang="en-US" altLang="en-US" dirty="0"/>
              <a:t>Research has shown that a person’s motor skills can be significantly affected at .08.                            </a:t>
            </a:r>
          </a:p>
        </p:txBody>
      </p:sp>
    </p:spTree>
    <p:custDataLst>
      <p:tags r:id="rId1"/>
    </p:custDataLst>
    <p:extLst>
      <p:ext uri="{BB962C8B-B14F-4D97-AF65-F5344CB8AC3E}">
        <p14:creationId xmlns:p14="http://schemas.microsoft.com/office/powerpoint/2010/main" val="1778845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Blood Alcohol Content (BAC) and Driving: Alabama</a:t>
            </a:r>
            <a:endParaRPr lang="en-US" dirty="0"/>
          </a:p>
        </p:txBody>
      </p:sp>
      <p:sp>
        <p:nvSpPr>
          <p:cNvPr id="8" name="Content Placeholder 7"/>
          <p:cNvSpPr>
            <a:spLocks noGrp="1"/>
          </p:cNvSpPr>
          <p:nvPr>
            <p:ph idx="1"/>
          </p:nvPr>
        </p:nvSpPr>
        <p:spPr>
          <a:xfrm>
            <a:off x="409575" y="1123950"/>
            <a:ext cx="8220075" cy="4983163"/>
          </a:xfrm>
        </p:spPr>
        <p:txBody>
          <a:bodyPr/>
          <a:lstStyle/>
          <a:p>
            <a:pPr marL="0" indent="0">
              <a:lnSpc>
                <a:spcPct val="100000"/>
              </a:lnSpc>
              <a:spcBef>
                <a:spcPts val="0"/>
              </a:spcBef>
            </a:pPr>
            <a:r>
              <a:rPr lang="en-US" altLang="en-US" dirty="0"/>
              <a:t>Alabama law relating to driving under the influence (alcohol, controlled substances, etc.)</a:t>
            </a:r>
          </a:p>
          <a:p>
            <a:pPr marL="0" lvl="1" indent="0">
              <a:spcBef>
                <a:spcPts val="0"/>
              </a:spcBef>
              <a:buNone/>
            </a:pPr>
            <a:r>
              <a:rPr lang="en-US" altLang="en-US" sz="2400" b="1" dirty="0">
                <a:solidFill>
                  <a:srgbClr val="7F56C5"/>
                </a:solidFill>
                <a:cs typeface="ＭＳ Ｐゴシック" charset="0"/>
              </a:rPr>
              <a:t>Section 32-5A-191</a:t>
            </a:r>
            <a:endParaRPr lang="en-US" altLang="en-US" dirty="0"/>
          </a:p>
          <a:p>
            <a:pPr marL="0" lvl="1" indent="0">
              <a:buNone/>
            </a:pPr>
            <a:r>
              <a:rPr lang="en-US" altLang="en-US" dirty="0"/>
              <a:t>(a) A person shall not drive or be in actual physical control of any vehicle while:</a:t>
            </a:r>
          </a:p>
          <a:p>
            <a:pPr marL="292100" lvl="1" indent="58738">
              <a:buNone/>
            </a:pPr>
            <a:r>
              <a:rPr lang="en-US" altLang="en-US" dirty="0"/>
              <a:t>(1) There is 0.08 percent or more by weight of alcohol in his or her blood;</a:t>
            </a:r>
          </a:p>
          <a:p>
            <a:pPr marL="292100" lvl="1" indent="58738">
              <a:buNone/>
            </a:pPr>
            <a:r>
              <a:rPr lang="en-US" altLang="en-US" dirty="0"/>
              <a:t>(2) Under the influence of alcohol;</a:t>
            </a:r>
          </a:p>
          <a:p>
            <a:pPr marL="681038" lvl="1" indent="-330200">
              <a:buNone/>
            </a:pPr>
            <a:r>
              <a:rPr lang="en-US" altLang="en-US" dirty="0"/>
              <a:t>(3) Under the influence of a controlled substance to a degree which renders him or her incapable of safely driving;</a:t>
            </a:r>
          </a:p>
          <a:p>
            <a:pPr marL="681038" lvl="1" indent="-330200">
              <a:buNone/>
            </a:pPr>
            <a:r>
              <a:rPr lang="en-US" altLang="en-US" dirty="0"/>
              <a:t>(4) Under the combined influence of alcohol and a controlled substance to a degree which renders him or her incapable of safely driving; or</a:t>
            </a:r>
          </a:p>
          <a:p>
            <a:pPr marL="681038" lvl="1" indent="-330200">
              <a:buNone/>
            </a:pPr>
            <a:r>
              <a:rPr lang="en-US" altLang="en-US" dirty="0"/>
              <a:t>5) Under the influence of any substance which impairs the mental or physical faculties of such person to a degree which renders him or her incapable of safely driving.</a:t>
            </a:r>
          </a:p>
          <a:p>
            <a:pPr marL="0" lvl="1" indent="0">
              <a:buNone/>
            </a:pPr>
            <a:endParaRPr lang="en-US" altLang="en-US" dirty="0"/>
          </a:p>
        </p:txBody>
      </p:sp>
    </p:spTree>
    <p:custDataLst>
      <p:tags r:id="rId1"/>
    </p:custDataLst>
    <p:extLst>
      <p:ext uri="{BB962C8B-B14F-4D97-AF65-F5344CB8AC3E}">
        <p14:creationId xmlns:p14="http://schemas.microsoft.com/office/powerpoint/2010/main" val="2013002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2192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lang="en-US" altLang="en-US" dirty="0"/>
              <a:t>Dram Shop Laws (Furnishing Liquor to Minors)  </a:t>
            </a:r>
          </a:p>
          <a:p>
            <a:pPr marL="0" indent="0">
              <a:lnSpc>
                <a:spcPct val="100000"/>
              </a:lnSpc>
              <a:spcBef>
                <a:spcPts val="0"/>
              </a:spcBef>
              <a:defRPr/>
            </a:pPr>
            <a:r>
              <a:rPr lang="en-US" dirty="0"/>
              <a:t>6-5-70</a:t>
            </a:r>
            <a:endParaRPr lang="en-US" altLang="en-US" dirty="0"/>
          </a:p>
          <a:p>
            <a:pPr marL="0" lvl="1" indent="0">
              <a:buNone/>
              <a:defRPr/>
            </a:pPr>
            <a:r>
              <a:rPr lang="en-US" dirty="0"/>
              <a:t>Either parent of a minor, guardian, or a person standing in loco parentis to the minor having neither father nor mother shall have a right of action against any person who unlawfully sells or furnishes spirituous liquors to such minor and may recover such damages as the jury may assess, provided the person selling or furnishing liquor to the minor had knowledge of or was chargeable with notice or knowledge of such minority. Only one action may be commenced for each offense under this section.</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r>
              <a:rPr lang="en-US" altLang="en-US" kern="0" dirty="0"/>
              <a:t>Types of Liability: Alabama</a:t>
            </a:r>
          </a:p>
        </p:txBody>
      </p:sp>
    </p:spTree>
    <p:custDataLst>
      <p:tags r:id="rId1"/>
    </p:custDataLst>
    <p:extLst>
      <p:ext uri="{BB962C8B-B14F-4D97-AF65-F5344CB8AC3E}">
        <p14:creationId xmlns:p14="http://schemas.microsoft.com/office/powerpoint/2010/main" val="222191975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r>
              <a:rPr lang="en-US" altLang="en-US" dirty="0"/>
              <a:t>Alabama law relating to driving under the influence </a:t>
            </a:r>
            <a:r>
              <a:rPr lang="en-US" altLang="en-US" i="1" dirty="0"/>
              <a:t>cont.</a:t>
            </a:r>
          </a:p>
          <a:p>
            <a:pPr marL="292100" lvl="1" indent="-292100">
              <a:buNone/>
            </a:pPr>
            <a:r>
              <a:rPr lang="en-US" altLang="en-US" dirty="0"/>
              <a:t>(b) A person who is under the age of 21 years shall not drive or be in actual physical control of any vehicle if there is 0.02 percent or more by weight of alcohol in his or her blood. The Department of Public Safety shall suspend or revoke the driver's license of any person, including, but not limited to, a juvenile, child, or youthful offender, convicted or adjudicated of, or subjected to a finding of, delinquency based on this subsection. Notwithstanding the foregoing, upon the first violation of this subsection by a person whose blood alcohol level is between 0.02 and 0.08, the person's driver's license or driving privilege shall be suspended for a period of 30 days in lieu of any penalties provided in subsection (e) of this section, and there shall be no disclosure, other than to courts, law enforcement agencies, the person's attorney of record, and the person's employer, by any entity or person of any information, documents, or records relating to the person's arrest, conviction, or adjudication of or finding of delinquency based on this subsection.</a:t>
            </a:r>
          </a:p>
        </p:txBody>
      </p:sp>
      <p:sp>
        <p:nvSpPr>
          <p:cNvPr id="5" name="Title 6"/>
          <p:cNvSpPr>
            <a:spLocks noGrp="1"/>
          </p:cNvSpPr>
          <p:nvPr>
            <p:ph type="title"/>
          </p:nvPr>
        </p:nvSpPr>
        <p:spPr>
          <a:xfrm>
            <a:off x="400050" y="160338"/>
            <a:ext cx="8307388" cy="519112"/>
          </a:xfrm>
        </p:spPr>
        <p:txBody>
          <a:bodyPr/>
          <a:lstStyle/>
          <a:p>
            <a:r>
              <a:rPr lang="en-US" altLang="en-US" dirty="0"/>
              <a:t>Blood Alcohol Content (BAC) and Driving: Alabama</a:t>
            </a:r>
            <a:endParaRPr lang="en-US" dirty="0"/>
          </a:p>
        </p:txBody>
      </p:sp>
    </p:spTree>
    <p:custDataLst>
      <p:tags r:id="rId1"/>
    </p:custDataLst>
    <p:extLst>
      <p:ext uri="{BB962C8B-B14F-4D97-AF65-F5344CB8AC3E}">
        <p14:creationId xmlns:p14="http://schemas.microsoft.com/office/powerpoint/2010/main" val="167847652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r>
              <a:rPr lang="en-US" altLang="en-US" dirty="0"/>
              <a:t>Alabama law relating to driving under the influence </a:t>
            </a:r>
            <a:r>
              <a:rPr lang="en-US" altLang="en-US" i="1" dirty="0"/>
              <a:t>cont.</a:t>
            </a:r>
          </a:p>
          <a:p>
            <a:pPr marL="0" lvl="1" indent="0">
              <a:buNone/>
            </a:pPr>
            <a:r>
              <a:rPr lang="en-US" altLang="en-US" dirty="0"/>
              <a:t>All persons, except as otherwise provided in this subsection for a first offense, including, but not limited to, a juvenile, child, or youthful offender, convicted or adjudicated of or subjected to a finding of delinquency based on this subsection shall be fined pursuant to this section, notwithstanding any other law to the contrary, and the person shall also be required to attend and complete a DUI or substance abuse court referral program in accordance with subsection (k).</a:t>
            </a:r>
          </a:p>
          <a:p>
            <a:pPr marL="0" lvl="1" indent="0">
              <a:buNone/>
            </a:pPr>
            <a:endParaRPr lang="en-US" altLang="en-US" dirty="0"/>
          </a:p>
        </p:txBody>
      </p:sp>
      <p:sp>
        <p:nvSpPr>
          <p:cNvPr id="5" name="Title 6"/>
          <p:cNvSpPr>
            <a:spLocks noGrp="1"/>
          </p:cNvSpPr>
          <p:nvPr>
            <p:ph type="title"/>
          </p:nvPr>
        </p:nvSpPr>
        <p:spPr>
          <a:xfrm>
            <a:off x="400050" y="160338"/>
            <a:ext cx="8307388" cy="519112"/>
          </a:xfrm>
        </p:spPr>
        <p:txBody>
          <a:bodyPr/>
          <a:lstStyle/>
          <a:p>
            <a:r>
              <a:rPr lang="en-US" altLang="en-US" dirty="0"/>
              <a:t>Blood Alcohol Content (BAC) and Driving: Alabama</a:t>
            </a:r>
            <a:endParaRPr lang="en-US" dirty="0"/>
          </a:p>
        </p:txBody>
      </p:sp>
    </p:spTree>
    <p:custDataLst>
      <p:tags r:id="rId1"/>
    </p:custDataLst>
    <p:extLst>
      <p:ext uri="{BB962C8B-B14F-4D97-AF65-F5344CB8AC3E}">
        <p14:creationId xmlns:p14="http://schemas.microsoft.com/office/powerpoint/2010/main" val="247764078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FF"/>
                </a:solidFill>
              </a:rPr>
              <a:t>Other Risk Factors for Intoxication</a:t>
            </a:r>
            <a:endParaRPr lang="en-US" dirty="0"/>
          </a:p>
        </p:txBody>
      </p:sp>
      <p:sp>
        <p:nvSpPr>
          <p:cNvPr id="6" name="Content Placeholder 5"/>
          <p:cNvSpPr>
            <a:spLocks noGrp="1"/>
          </p:cNvSpPr>
          <p:nvPr>
            <p:ph idx="1"/>
          </p:nvPr>
        </p:nvSpPr>
        <p:spPr/>
        <p:txBody>
          <a:bodyPr/>
          <a:lstStyle/>
          <a:p>
            <a:pPr marL="0" indent="0"/>
            <a:r>
              <a:rPr lang="en-US" altLang="en-US" dirty="0"/>
              <a:t>Risks of Excessive Consumption:</a:t>
            </a:r>
          </a:p>
          <a:p>
            <a:pPr lvl="1"/>
            <a:r>
              <a:rPr lang="en-US" altLang="en-US" dirty="0"/>
              <a:t>BAC’s of .30 or higher can lead to coma or death</a:t>
            </a:r>
          </a:p>
          <a:p>
            <a:pPr lvl="1"/>
            <a:r>
              <a:rPr lang="en-US" altLang="en-US" dirty="0"/>
              <a:t>That’s why binge drinking is dangerous</a:t>
            </a:r>
          </a:p>
          <a:p>
            <a:pPr lvl="2"/>
            <a:r>
              <a:rPr lang="en-US" altLang="en-US" dirty="0"/>
              <a:t>Binge drinking is drinking large amounts of alcohol in a short amount of time</a:t>
            </a:r>
          </a:p>
          <a:p>
            <a:pPr marL="0" lvl="1" indent="0">
              <a:buNone/>
            </a:pPr>
            <a:endParaRPr lang="en-US" altLang="en-US" dirty="0"/>
          </a:p>
          <a:p>
            <a:endParaRPr lang="en-US" dirty="0"/>
          </a:p>
        </p:txBody>
      </p:sp>
    </p:spTree>
    <p:custDataLst>
      <p:tags r:id="rId1"/>
    </p:custDataLst>
    <p:extLst>
      <p:ext uri="{BB962C8B-B14F-4D97-AF65-F5344CB8AC3E}">
        <p14:creationId xmlns:p14="http://schemas.microsoft.com/office/powerpoint/2010/main" val="182677873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noChangeArrowheads="1"/>
          </p:cNvSpPr>
          <p:nvPr>
            <p:ph idx="1"/>
          </p:nvPr>
        </p:nvSpPr>
        <p:spPr/>
        <p:txBody>
          <a:bodyPr/>
          <a:lstStyle/>
          <a:p>
            <a:pPr marL="0" indent="0"/>
            <a:r>
              <a:rPr lang="en-US" altLang="en-US" dirty="0"/>
              <a:t>Read the </a:t>
            </a:r>
            <a:r>
              <a:rPr lang="en-US" altLang="en-US" i="1" dirty="0"/>
              <a:t>In The News </a:t>
            </a:r>
            <a:r>
              <a:rPr lang="en-US" altLang="en-US" dirty="0"/>
              <a:t>story</a:t>
            </a:r>
            <a:r>
              <a:rPr lang="en-US" altLang="en-US" i="1" dirty="0"/>
              <a:t> </a:t>
            </a:r>
            <a:r>
              <a:rPr lang="en-US" altLang="en-US" dirty="0"/>
              <a:t>on page 2-7 in the </a:t>
            </a:r>
            <a:r>
              <a:rPr lang="en-US" altLang="en-US" i="1" dirty="0"/>
              <a:t>ServSafe Alcohol Guide.</a:t>
            </a:r>
            <a:endParaRPr lang="en-US" altLang="en-US" dirty="0"/>
          </a:p>
        </p:txBody>
      </p:sp>
      <p:sp>
        <p:nvSpPr>
          <p:cNvPr id="3" name="Title 1">
            <a:extLst>
              <a:ext uri="{FF2B5EF4-FFF2-40B4-BE49-F238E27FC236}">
                <a16:creationId xmlns:a16="http://schemas.microsoft.com/office/drawing/2014/main" id="{23579947-DB49-4829-8293-7F4BA738DDED}"/>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
        <p:nvSpPr>
          <p:cNvPr id="6" name="Title 1"/>
          <p:cNvSpPr>
            <a:spLocks noGrp="1"/>
          </p:cNvSpPr>
          <p:nvPr>
            <p:ph type="title"/>
          </p:nvPr>
        </p:nvSpPr>
        <p:spPr>
          <a:xfrm>
            <a:off x="400050" y="160338"/>
            <a:ext cx="8307388" cy="519112"/>
          </a:xfrm>
        </p:spPr>
        <p:txBody>
          <a:bodyPr/>
          <a:lstStyle/>
          <a:p>
            <a:r>
              <a:rPr lang="en-US" dirty="0">
                <a:solidFill>
                  <a:srgbClr val="FFFFFF"/>
                </a:solidFill>
              </a:rPr>
              <a:t>Alcohol’s Path Through the Body</a:t>
            </a:r>
            <a:endParaRPr lang="en-US" dirty="0"/>
          </a:p>
        </p:txBody>
      </p:sp>
    </p:spTree>
    <p:custDataLst>
      <p:tags r:id="rId1"/>
    </p:custDataLst>
    <p:extLst>
      <p:ext uri="{BB962C8B-B14F-4D97-AF65-F5344CB8AC3E}">
        <p14:creationId xmlns:p14="http://schemas.microsoft.com/office/powerpoint/2010/main" val="234436808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noChangeArrowheads="1"/>
          </p:cNvSpPr>
          <p:nvPr>
            <p:ph type="title"/>
          </p:nvPr>
        </p:nvSpPr>
        <p:spPr/>
        <p:txBody>
          <a:bodyPr/>
          <a:lstStyle/>
          <a:p>
            <a:r>
              <a:rPr lang="en-US" altLang="en-US" dirty="0"/>
              <a:t>Apply Your Knowledge: Fact or Myth?</a:t>
            </a:r>
          </a:p>
        </p:txBody>
      </p:sp>
      <p:sp>
        <p:nvSpPr>
          <p:cNvPr id="62467" name="Content Placeholder 3"/>
          <p:cNvSpPr>
            <a:spLocks noGrp="1" noChangeArrowheads="1"/>
          </p:cNvSpPr>
          <p:nvPr>
            <p:ph idx="1"/>
          </p:nvPr>
        </p:nvSpPr>
        <p:spPr/>
        <p:txBody>
          <a:bodyPr/>
          <a:lstStyle/>
          <a:p>
            <a:pPr marL="0" indent="0"/>
            <a:r>
              <a:rPr lang="en-US" altLang="en-US" dirty="0"/>
              <a:t>Complete the </a:t>
            </a:r>
            <a:r>
              <a:rPr lang="en-US" altLang="en-US" i="1" dirty="0"/>
              <a:t>Fact or myth? </a:t>
            </a:r>
            <a:r>
              <a:rPr lang="en-US" altLang="en-US" dirty="0"/>
              <a:t>activity on page 2-8 in </a:t>
            </a:r>
            <a:r>
              <a:rPr lang="en-US" altLang="en-US" i="1" dirty="0"/>
              <a:t>ServSafe Alcohol Guide.</a:t>
            </a:r>
            <a:endParaRPr lang="en-US" altLang="en-US" dirty="0"/>
          </a:p>
        </p:txBody>
      </p:sp>
    </p:spTree>
    <p:custDataLst>
      <p:tags r:id="rId1"/>
    </p:custDataLst>
    <p:extLst>
      <p:ext uri="{BB962C8B-B14F-4D97-AF65-F5344CB8AC3E}">
        <p14:creationId xmlns:p14="http://schemas.microsoft.com/office/powerpoint/2010/main" val="293325296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1"/>
          <p:cNvSpPr>
            <a:spLocks noGrp="1" noChangeArrowheads="1"/>
          </p:cNvSpPr>
          <p:nvPr>
            <p:ph type="body" sz="quarter" idx="15"/>
          </p:nvPr>
        </p:nvSpPr>
        <p:spPr>
          <a:xfrm>
            <a:off x="1109663" y="2787650"/>
            <a:ext cx="3894137" cy="404813"/>
          </a:xfrm>
        </p:spPr>
        <p:txBody>
          <a:bodyPr/>
          <a:lstStyle/>
          <a:p>
            <a:r>
              <a:rPr lang="en-US" dirty="0"/>
              <a:t>B. Two drinks per hour</a:t>
            </a:r>
          </a:p>
        </p:txBody>
      </p:sp>
      <p:sp>
        <p:nvSpPr>
          <p:cNvPr id="3" name="Text Placeholder 2"/>
          <p:cNvSpPr>
            <a:spLocks noGrp="1" noChangeArrowheads="1"/>
          </p:cNvSpPr>
          <p:nvPr>
            <p:ph type="body" sz="quarter" idx="14"/>
          </p:nvPr>
        </p:nvSpPr>
        <p:spPr>
          <a:xfrm>
            <a:off x="1092200" y="2146300"/>
            <a:ext cx="3894138" cy="404813"/>
          </a:xfrm>
        </p:spPr>
        <p:txBody>
          <a:bodyPr/>
          <a:lstStyle/>
          <a:p>
            <a:r>
              <a:rPr lang="en-US" dirty="0"/>
              <a:t>A. One drink per hour</a:t>
            </a:r>
          </a:p>
        </p:txBody>
      </p:sp>
      <p:sp>
        <p:nvSpPr>
          <p:cNvPr id="58372" name="Text Placeholder 3"/>
          <p:cNvSpPr>
            <a:spLocks noGrp="1" noChangeArrowheads="1"/>
          </p:cNvSpPr>
          <p:nvPr>
            <p:ph type="body" sz="quarter" idx="13"/>
          </p:nvPr>
        </p:nvSpPr>
        <p:spPr>
          <a:xfrm>
            <a:off x="390525" y="1150938"/>
            <a:ext cx="8612188" cy="457200"/>
          </a:xfrm>
        </p:spPr>
        <p:txBody>
          <a:bodyPr/>
          <a:lstStyle/>
          <a:p>
            <a:r>
              <a:rPr lang="en-US" altLang="en-US" dirty="0"/>
              <a:t>How fast does the liver break down alcohol in the bloodstream?</a:t>
            </a:r>
          </a:p>
        </p:txBody>
      </p:sp>
      <p:sp>
        <p:nvSpPr>
          <p:cNvPr id="58373" name="Title 4"/>
          <p:cNvSpPr>
            <a:spLocks noGrp="1" noChangeArrowheads="1"/>
          </p:cNvSpPr>
          <p:nvPr>
            <p:ph type="title"/>
          </p:nvPr>
        </p:nvSpPr>
        <p:spPr/>
        <p:txBody>
          <a:bodyPr/>
          <a:lstStyle/>
          <a:p>
            <a:r>
              <a:rPr lang="en-US" altLang="en-US" dirty="0"/>
              <a:t>What Do You Think?</a:t>
            </a:r>
          </a:p>
        </p:txBody>
      </p:sp>
      <p:sp>
        <p:nvSpPr>
          <p:cNvPr id="6" name="Text Placeholder 5"/>
          <p:cNvSpPr>
            <a:spLocks noGrp="1" noChangeArrowheads="1"/>
          </p:cNvSpPr>
          <p:nvPr>
            <p:ph type="body" sz="quarter" idx="16"/>
          </p:nvPr>
        </p:nvSpPr>
        <p:spPr>
          <a:xfrm>
            <a:off x="3709988" y="4114800"/>
            <a:ext cx="4979987" cy="2159000"/>
          </a:xfrm>
        </p:spPr>
        <p:txBody>
          <a:bodyPr/>
          <a:lstStyle/>
          <a:p>
            <a:r>
              <a:rPr lang="en-US" b="1" dirty="0"/>
              <a:t>Why? </a:t>
            </a:r>
            <a:r>
              <a:rPr lang="en-US" dirty="0"/>
              <a:t>A healthy liver processes alcohol at a constant rate of about one drink per hour. </a:t>
            </a:r>
          </a:p>
        </p:txBody>
      </p:sp>
    </p:spTree>
    <p:custDataLst>
      <p:tags r:id="rId1"/>
    </p:custDataLst>
    <p:extLst>
      <p:ext uri="{BB962C8B-B14F-4D97-AF65-F5344CB8AC3E}">
        <p14:creationId xmlns:p14="http://schemas.microsoft.com/office/powerpoint/2010/main" val="12964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1"/>
          <p:cNvSpPr>
            <a:spLocks noGrp="1" noChangeArrowheads="1"/>
          </p:cNvSpPr>
          <p:nvPr>
            <p:ph type="body" sz="quarter" idx="15"/>
          </p:nvPr>
        </p:nvSpPr>
        <p:spPr>
          <a:xfrm>
            <a:off x="1097940" y="2166331"/>
            <a:ext cx="3894137" cy="404813"/>
          </a:xfrm>
        </p:spPr>
        <p:txBody>
          <a:bodyPr/>
          <a:lstStyle/>
          <a:p>
            <a:r>
              <a:rPr lang="en-US" dirty="0"/>
              <a:t>A. BAC will remain steady at .08</a:t>
            </a:r>
          </a:p>
          <a:p>
            <a:endParaRPr lang="en-US" dirty="0"/>
          </a:p>
        </p:txBody>
      </p:sp>
      <p:sp>
        <p:nvSpPr>
          <p:cNvPr id="3" name="Text Placeholder 2"/>
          <p:cNvSpPr>
            <a:spLocks noGrp="1" noChangeArrowheads="1"/>
          </p:cNvSpPr>
          <p:nvPr>
            <p:ph type="body" sz="quarter" idx="14"/>
          </p:nvPr>
        </p:nvSpPr>
        <p:spPr>
          <a:xfrm>
            <a:off x="1092200" y="2814511"/>
            <a:ext cx="3894138" cy="404813"/>
          </a:xfrm>
        </p:spPr>
        <p:txBody>
          <a:bodyPr/>
          <a:lstStyle/>
          <a:p>
            <a:r>
              <a:rPr lang="en-US" dirty="0"/>
              <a:t>B. BAC will continue to increase</a:t>
            </a:r>
          </a:p>
        </p:txBody>
      </p:sp>
      <p:sp>
        <p:nvSpPr>
          <p:cNvPr id="58372" name="Text Placeholder 3"/>
          <p:cNvSpPr>
            <a:spLocks noGrp="1" noChangeArrowheads="1"/>
          </p:cNvSpPr>
          <p:nvPr>
            <p:ph type="body" sz="quarter" idx="13"/>
          </p:nvPr>
        </p:nvSpPr>
        <p:spPr>
          <a:xfrm>
            <a:off x="390525" y="1150938"/>
            <a:ext cx="8612188" cy="457200"/>
          </a:xfrm>
        </p:spPr>
        <p:txBody>
          <a:bodyPr/>
          <a:lstStyle/>
          <a:p>
            <a:pPr marL="0"/>
            <a:r>
              <a:rPr lang="en-US" altLang="en-US" dirty="0"/>
              <a:t>What will happen to a person who drinks more than 1 drink </a:t>
            </a:r>
            <a:br>
              <a:rPr lang="en-US" altLang="en-US" dirty="0"/>
            </a:br>
            <a:r>
              <a:rPr lang="en-US" altLang="en-US" dirty="0"/>
              <a:t>per hour?</a:t>
            </a:r>
          </a:p>
        </p:txBody>
      </p:sp>
      <p:sp>
        <p:nvSpPr>
          <p:cNvPr id="58373" name="Title 4"/>
          <p:cNvSpPr>
            <a:spLocks noGrp="1" noChangeArrowheads="1"/>
          </p:cNvSpPr>
          <p:nvPr>
            <p:ph type="title"/>
          </p:nvPr>
        </p:nvSpPr>
        <p:spPr/>
        <p:txBody>
          <a:bodyPr/>
          <a:lstStyle/>
          <a:p>
            <a:r>
              <a:rPr lang="en-US" altLang="en-US" dirty="0"/>
              <a:t>What Do You Think?</a:t>
            </a:r>
          </a:p>
        </p:txBody>
      </p:sp>
      <p:sp>
        <p:nvSpPr>
          <p:cNvPr id="6" name="Text Placeholder 5"/>
          <p:cNvSpPr>
            <a:spLocks noGrp="1" noChangeArrowheads="1"/>
          </p:cNvSpPr>
          <p:nvPr>
            <p:ph type="body" sz="quarter" idx="16"/>
          </p:nvPr>
        </p:nvSpPr>
        <p:spPr>
          <a:xfrm>
            <a:off x="3709988" y="4114800"/>
            <a:ext cx="4979987" cy="2159000"/>
          </a:xfrm>
        </p:spPr>
        <p:txBody>
          <a:bodyPr/>
          <a:lstStyle/>
          <a:p>
            <a:r>
              <a:rPr lang="en-US" b="1" dirty="0"/>
              <a:t>Why?</a:t>
            </a:r>
            <a:r>
              <a:rPr lang="en-US" dirty="0"/>
              <a:t> It takes the liver a whole hour to remove a single drink from the body. If a person drinks any more than that, the alcohol will build up in the bloodstream and raise the BAC.</a:t>
            </a:r>
          </a:p>
        </p:txBody>
      </p:sp>
    </p:spTree>
    <p:custDataLst>
      <p:tags r:id="rId1"/>
    </p:custDataLst>
    <p:extLst>
      <p:ext uri="{BB962C8B-B14F-4D97-AF65-F5344CB8AC3E}">
        <p14:creationId xmlns:p14="http://schemas.microsoft.com/office/powerpoint/2010/main" val="3368787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6523038" y="1243013"/>
            <a:ext cx="2103437" cy="2103437"/>
          </a:xfrm>
          <a:prstGeom prst="roundRect">
            <a:avLst>
              <a:gd name="adj" fmla="val 6764"/>
            </a:avLst>
          </a:prstGeom>
          <a:ln w="9525"/>
          <a:extLst>
            <a:ext uri="{91240B29-F687-4F45-9708-019B960494DF}">
              <a14:hiddenLine xmlns:a14="http://schemas.microsoft.com/office/drawing/2010/main" w="25400" cap="flat" algn="ctr">
                <a:solidFill>
                  <a:srgbClr val="000000"/>
                </a:solidFill>
                <a:round/>
                <a:headEnd/>
                <a:tailEnd/>
              </a14:hiddenLine>
            </a:ext>
          </a:extLst>
        </p:spPr>
      </p:pic>
      <p:sp>
        <p:nvSpPr>
          <p:cNvPr id="66563" name="Title 2"/>
          <p:cNvSpPr>
            <a:spLocks noGrp="1" noChangeArrowheads="1"/>
          </p:cNvSpPr>
          <p:nvPr>
            <p:ph type="title"/>
          </p:nvPr>
        </p:nvSpPr>
        <p:spPr/>
        <p:txBody>
          <a:bodyPr/>
          <a:lstStyle/>
          <a:p>
            <a:r>
              <a:rPr lang="en-US" altLang="en-US" dirty="0"/>
              <a:t>Apply Your Knowledge: </a:t>
            </a:r>
            <a:r>
              <a:rPr lang="en-US" altLang="en-US" i="1" dirty="0"/>
              <a:t>Who’s BAC Is Higher?</a:t>
            </a:r>
            <a:endParaRPr lang="en-US" altLang="en-US" dirty="0"/>
          </a:p>
        </p:txBody>
      </p:sp>
      <p:sp>
        <p:nvSpPr>
          <p:cNvPr id="66564" name="Content Placeholder 3"/>
          <p:cNvSpPr>
            <a:spLocks noGrp="1" noChangeArrowheads="1"/>
          </p:cNvSpPr>
          <p:nvPr>
            <p:ph idx="1"/>
          </p:nvPr>
        </p:nvSpPr>
        <p:spPr>
          <a:xfrm>
            <a:off x="409575" y="1143000"/>
            <a:ext cx="5338763" cy="4983163"/>
          </a:xfrm>
        </p:spPr>
        <p:txBody>
          <a:bodyPr/>
          <a:lstStyle/>
          <a:p>
            <a:pPr marL="0" indent="0"/>
            <a:r>
              <a:rPr lang="en-US" altLang="en-US" dirty="0"/>
              <a:t>Complete the </a:t>
            </a:r>
            <a:r>
              <a:rPr lang="en-US" altLang="en-US" i="1" dirty="0"/>
              <a:t>Who’s BAC Is Higher? </a:t>
            </a:r>
            <a:r>
              <a:rPr lang="en-US" altLang="en-US" dirty="0"/>
              <a:t>activity in the </a:t>
            </a:r>
            <a:r>
              <a:rPr lang="en-US" altLang="en-US" i="1" dirty="0"/>
              <a:t>ServSafe Alcohol Guide </a:t>
            </a:r>
            <a:r>
              <a:rPr lang="en-US" altLang="en-US" dirty="0"/>
              <a:t>on pages 2-9 and 2-10.</a:t>
            </a:r>
          </a:p>
        </p:txBody>
      </p:sp>
    </p:spTree>
    <p:custDataLst>
      <p:tags r:id="rId1"/>
    </p:custDataLst>
    <p:extLst>
      <p:ext uri="{BB962C8B-B14F-4D97-AF65-F5344CB8AC3E}">
        <p14:creationId xmlns:p14="http://schemas.microsoft.com/office/powerpoint/2010/main" val="295778363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1467" t="-2" r="-771" b="-11814"/>
          <a:stretch/>
        </p:blipFill>
        <p:spPr>
          <a:xfrm>
            <a:off x="6523038" y="1243013"/>
            <a:ext cx="2103437" cy="2103437"/>
          </a:xfrm>
          <a:prstGeom prst="roundRect">
            <a:avLst>
              <a:gd name="adj" fmla="val 6764"/>
            </a:avLst>
          </a:prstGeom>
          <a:ln w="9525"/>
          <a:extLst>
            <a:ext uri="{91240B29-F687-4F45-9708-019B960494DF}">
              <a14:hiddenLine xmlns:a14="http://schemas.microsoft.com/office/drawing/2010/main" w="25400" cap="flat" algn="ctr">
                <a:solidFill>
                  <a:srgbClr val="000000"/>
                </a:solidFill>
                <a:round/>
                <a:headEnd/>
                <a:tailEnd/>
              </a14:hiddenLine>
            </a:ext>
          </a:extLst>
        </p:spPr>
      </p:pic>
      <p:sp>
        <p:nvSpPr>
          <p:cNvPr id="70659" name="Title 2"/>
          <p:cNvSpPr>
            <a:spLocks noGrp="1" noChangeArrowheads="1"/>
          </p:cNvSpPr>
          <p:nvPr>
            <p:ph type="title"/>
          </p:nvPr>
        </p:nvSpPr>
        <p:spPr/>
        <p:txBody>
          <a:bodyPr/>
          <a:lstStyle/>
          <a:p>
            <a:r>
              <a:rPr lang="en-US" altLang="en-US" dirty="0"/>
              <a:t>Apply Your Knowledge: </a:t>
            </a:r>
            <a:r>
              <a:rPr lang="en-US" altLang="en-US" i="1" dirty="0"/>
              <a:t>Which Food?</a:t>
            </a:r>
          </a:p>
        </p:txBody>
      </p:sp>
      <p:sp>
        <p:nvSpPr>
          <p:cNvPr id="70660" name="Content Placeholder 3"/>
          <p:cNvSpPr>
            <a:spLocks noGrp="1" noChangeArrowheads="1"/>
          </p:cNvSpPr>
          <p:nvPr>
            <p:ph idx="1"/>
          </p:nvPr>
        </p:nvSpPr>
        <p:spPr>
          <a:xfrm>
            <a:off x="409575" y="1143000"/>
            <a:ext cx="5338763" cy="4983163"/>
          </a:xfrm>
        </p:spPr>
        <p:txBody>
          <a:bodyPr/>
          <a:lstStyle/>
          <a:p>
            <a:pPr marL="0" indent="0"/>
            <a:r>
              <a:rPr lang="en-US" altLang="en-US" dirty="0"/>
              <a:t>Complete the </a:t>
            </a:r>
            <a:r>
              <a:rPr lang="en-US" altLang="en-US" i="1" dirty="0"/>
              <a:t>Which Food Items Are Better for Slowing the Movement of Alcohol? </a:t>
            </a:r>
            <a:r>
              <a:rPr lang="en-US" altLang="en-US" dirty="0"/>
              <a:t>activity in the </a:t>
            </a:r>
            <a:r>
              <a:rPr lang="en-US" altLang="en-US" i="1" dirty="0"/>
              <a:t>ServSafe Alcohol Guide </a:t>
            </a:r>
            <a:r>
              <a:rPr lang="en-US" altLang="en-US" dirty="0"/>
              <a:t>on page 2-13.</a:t>
            </a:r>
          </a:p>
        </p:txBody>
      </p:sp>
    </p:spTree>
    <p:custDataLst>
      <p:tags r:id="rId1"/>
    </p:custDataLst>
    <p:extLst>
      <p:ext uri="{BB962C8B-B14F-4D97-AF65-F5344CB8AC3E}">
        <p14:creationId xmlns:p14="http://schemas.microsoft.com/office/powerpoint/2010/main" val="21197611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F249FB1-5D2F-CE48-945D-A0A3F65504F3}"/>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400050" y="156230"/>
            <a:ext cx="8307388" cy="523220"/>
          </a:xfrm>
        </p:spPr>
        <p:txBody>
          <a:bodyPr/>
          <a:lstStyle/>
          <a:p>
            <a:r>
              <a:rPr lang="en-US" dirty="0">
                <a:solidFill>
                  <a:srgbClr val="FFFFFF"/>
                </a:solidFill>
              </a:rPr>
              <a:t>Factors That Affect Blood Alcohol Content (BAC)</a:t>
            </a:r>
            <a:endParaRPr lang="en-US" dirty="0"/>
          </a:p>
        </p:txBody>
      </p:sp>
      <p:sp>
        <p:nvSpPr>
          <p:cNvPr id="72706" name="Content Placeholder 1"/>
          <p:cNvSpPr>
            <a:spLocks noGrp="1" noChangeArrowheads="1"/>
          </p:cNvSpPr>
          <p:nvPr>
            <p:ph idx="1"/>
          </p:nvPr>
        </p:nvSpPr>
        <p:spPr/>
        <p:txBody>
          <a:bodyPr/>
          <a:lstStyle/>
          <a:p>
            <a:pPr marL="0" indent="0"/>
            <a:r>
              <a:rPr lang="en-US" altLang="en-US" dirty="0"/>
              <a:t>Other risk factors should be considered red flags when observing guests:</a:t>
            </a:r>
          </a:p>
          <a:p>
            <a:pPr lvl="1"/>
            <a:r>
              <a:rPr lang="en-US" altLang="en-US" dirty="0"/>
              <a:t>Feeling stressed, depressed, angry, or tired.</a:t>
            </a:r>
          </a:p>
          <a:p>
            <a:pPr lvl="2"/>
            <a:r>
              <a:rPr lang="en-US" altLang="en-US" dirty="0"/>
              <a:t>This may cause people to be more susceptible to the effects of alcohol.</a:t>
            </a:r>
          </a:p>
          <a:p>
            <a:pPr lvl="1"/>
            <a:r>
              <a:rPr lang="en-US" altLang="en-US" dirty="0"/>
              <a:t>Taking medications or illegal drugs.</a:t>
            </a:r>
          </a:p>
          <a:p>
            <a:pPr lvl="2"/>
            <a:r>
              <a:rPr lang="en-US" altLang="en-US" dirty="0"/>
              <a:t>This can result in dangerous drug-alcohol interactions and/or intensified effects.</a:t>
            </a:r>
          </a:p>
          <a:p>
            <a:pPr lvl="1"/>
            <a:r>
              <a:rPr lang="en-US" altLang="en-US" dirty="0"/>
              <a:t>Certain health conditions such as cirrhosis of the liver, diabetes, and transplants.</a:t>
            </a:r>
          </a:p>
          <a:p>
            <a:pPr lvl="2"/>
            <a:r>
              <a:rPr lang="en-US" altLang="en-US" dirty="0"/>
              <a:t>People with these conditions are more likely to feel the effects of alcohol.</a:t>
            </a:r>
          </a:p>
          <a:p>
            <a:pPr marL="0" indent="0"/>
            <a:endParaRPr lang="en-US" altLang="en-US" dirty="0"/>
          </a:p>
          <a:p>
            <a:pPr marL="342900" indent="-342900">
              <a:buFont typeface="Arial" panose="020B0604020202020204" pitchFamily="34" charset="0"/>
              <a:buChar char="•"/>
            </a:pPr>
            <a:endParaRPr lang="en-US" altLang="en-US" dirty="0"/>
          </a:p>
        </p:txBody>
      </p:sp>
    </p:spTree>
    <p:custDataLst>
      <p:tags r:id="rId1"/>
    </p:custDataLst>
    <p:extLst>
      <p:ext uri="{BB962C8B-B14F-4D97-AF65-F5344CB8AC3E}">
        <p14:creationId xmlns:p14="http://schemas.microsoft.com/office/powerpoint/2010/main" val="1400329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2192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Arial Narrow"/>
                <a:ea typeface="MS PGothic" panose="020B0600070205080204" pitchFamily="34" charset="-128"/>
              </a:rPr>
              <a:t>Types of Liability</a:t>
            </a:r>
            <a:endPar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
        <p:nvSpPr>
          <p:cNvPr id="3" name="Content Placeholder 2"/>
          <p:cNvSpPr>
            <a:spLocks noGrp="1"/>
          </p:cNvSpPr>
          <p:nvPr>
            <p:ph idx="1"/>
          </p:nvPr>
        </p:nvSpPr>
        <p:spPr/>
        <p:txBody>
          <a:bodyPr/>
          <a:lstStyle/>
          <a:p>
            <a:pPr marL="0" lvl="0" indent="0">
              <a:defRPr/>
            </a:pPr>
            <a:r>
              <a:rPr lang="en-US" altLang="en-US" kern="1200" dirty="0"/>
              <a:t>Administrative Liability</a:t>
            </a:r>
          </a:p>
          <a:p>
            <a:pPr lvl="1">
              <a:buClr>
                <a:srgbClr val="E97635"/>
              </a:buClr>
              <a:defRPr/>
            </a:pPr>
            <a:r>
              <a:rPr lang="en-US" altLang="en-US" dirty="0"/>
              <a:t>Deals with penalties for establishments and employees who do not follow alcohol laws</a:t>
            </a:r>
          </a:p>
          <a:p>
            <a:pPr lvl="1">
              <a:buClr>
                <a:srgbClr val="E97635"/>
              </a:buClr>
              <a:defRPr/>
            </a:pPr>
            <a:r>
              <a:rPr lang="en-US" altLang="en-US" dirty="0"/>
              <a:t>Penalties are given by agencies called “liquor authorities”</a:t>
            </a:r>
          </a:p>
          <a:p>
            <a:pPr lvl="1">
              <a:buClr>
                <a:srgbClr val="E97635"/>
              </a:buClr>
              <a:defRPr/>
            </a:pPr>
            <a:r>
              <a:rPr lang="en-US" altLang="en-US" dirty="0"/>
              <a:t>Each state and many municipalities have one</a:t>
            </a:r>
          </a:p>
        </p:txBody>
      </p:sp>
      <p:pic>
        <p:nvPicPr>
          <p:cNvPr id="9" name="Picture Placeholder 8">
            <a:extLst>
              <a:ext uri="{FF2B5EF4-FFF2-40B4-BE49-F238E27FC236}">
                <a16:creationId xmlns:a16="http://schemas.microsoft.com/office/drawing/2014/main" id="{97CC61FC-2AFA-0840-8B42-A98A78DF3266}"/>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246831089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r>
              <a:rPr lang="en-US" altLang="en-US" dirty="0"/>
              <a:t>Other risk factors should be considered red flags when observing guests: </a:t>
            </a:r>
            <a:r>
              <a:rPr lang="en-US" altLang="en-US" i="1" dirty="0"/>
              <a:t>cont.</a:t>
            </a:r>
          </a:p>
          <a:p>
            <a:pPr lvl="1"/>
            <a:r>
              <a:rPr lang="en-US" altLang="en-US" dirty="0"/>
              <a:t>Intent on becoming intoxicated</a:t>
            </a:r>
          </a:p>
          <a:p>
            <a:pPr lvl="1"/>
            <a:r>
              <a:rPr lang="en-US" altLang="en-US" dirty="0"/>
              <a:t>A person may be at a higher risk based on why they are drinking</a:t>
            </a:r>
          </a:p>
          <a:p>
            <a:pPr lvl="1"/>
            <a:r>
              <a:rPr lang="en-US" altLang="en-US" dirty="0"/>
              <a:t>Certain events can trigger emotions that can cause guests to drink more:</a:t>
            </a:r>
          </a:p>
          <a:p>
            <a:pPr lvl="2"/>
            <a:r>
              <a:rPr lang="en-US" altLang="en-US" dirty="0"/>
              <a:t>To forget about a sad event, such as a funeral</a:t>
            </a:r>
          </a:p>
          <a:p>
            <a:pPr lvl="2"/>
            <a:r>
              <a:rPr lang="en-US" altLang="en-US" dirty="0"/>
              <a:t>To celebrate a special event, such as a wedding</a:t>
            </a:r>
          </a:p>
          <a:p>
            <a:pPr lvl="2"/>
            <a:r>
              <a:rPr lang="en-US" altLang="en-US" dirty="0"/>
              <a:t>To catch up to friends who have had more drinks</a:t>
            </a:r>
          </a:p>
          <a:p>
            <a:pPr lvl="2"/>
            <a:r>
              <a:rPr lang="en-US" altLang="en-US" dirty="0"/>
              <a:t>While watching a sports event</a:t>
            </a:r>
          </a:p>
        </p:txBody>
      </p:sp>
      <p:sp>
        <p:nvSpPr>
          <p:cNvPr id="7" name="Title 1"/>
          <p:cNvSpPr>
            <a:spLocks noGrp="1"/>
          </p:cNvSpPr>
          <p:nvPr>
            <p:ph type="title"/>
          </p:nvPr>
        </p:nvSpPr>
        <p:spPr>
          <a:xfrm>
            <a:off x="400050" y="156230"/>
            <a:ext cx="8307388" cy="523220"/>
          </a:xfrm>
        </p:spPr>
        <p:txBody>
          <a:bodyPr/>
          <a:lstStyle/>
          <a:p>
            <a:r>
              <a:rPr lang="en-US" dirty="0">
                <a:solidFill>
                  <a:srgbClr val="FFFFFF"/>
                </a:solidFill>
              </a:rPr>
              <a:t>Factors That Affect Blood Alcohol Content (BAC)</a:t>
            </a:r>
            <a:endParaRPr lang="en-US" dirty="0"/>
          </a:p>
        </p:txBody>
      </p:sp>
    </p:spTree>
    <p:custDataLst>
      <p:tags r:id="rId1"/>
    </p:custDataLst>
    <p:extLst>
      <p:ext uri="{BB962C8B-B14F-4D97-AF65-F5344CB8AC3E}">
        <p14:creationId xmlns:p14="http://schemas.microsoft.com/office/powerpoint/2010/main" val="238304381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r>
              <a:rPr lang="en-US" altLang="en-US" dirty="0"/>
              <a:t>Other risk factors should be considered red flags when observing guests: </a:t>
            </a:r>
            <a:r>
              <a:rPr lang="en-US" altLang="en-US" i="1" dirty="0"/>
              <a:t>cont.</a:t>
            </a:r>
          </a:p>
          <a:p>
            <a:pPr lvl="1"/>
            <a:r>
              <a:rPr lang="en-US" sz="2200" b="0" dirty="0">
                <a:solidFill>
                  <a:srgbClr val="231F20"/>
                </a:solidFill>
              </a:rPr>
              <a:t>Keep in mind that some people will be affected by a combination of risk factors</a:t>
            </a:r>
          </a:p>
          <a:p>
            <a:pPr lvl="2"/>
            <a:r>
              <a:rPr lang="en-US" altLang="en-US" dirty="0"/>
              <a:t>This means they are at an even higher risk for intoxication</a:t>
            </a:r>
          </a:p>
          <a:p>
            <a:pPr lvl="2"/>
            <a:r>
              <a:rPr lang="en-US" altLang="en-US" dirty="0"/>
              <a:t>These people will need more attention to prevent intoxication</a:t>
            </a:r>
          </a:p>
          <a:p>
            <a:pPr lvl="1"/>
            <a:endParaRPr lang="en-US" sz="2200" b="0" dirty="0">
              <a:solidFill>
                <a:srgbClr val="231F20"/>
              </a:solidFill>
            </a:endParaRPr>
          </a:p>
        </p:txBody>
      </p:sp>
      <p:sp>
        <p:nvSpPr>
          <p:cNvPr id="7" name="Title 1"/>
          <p:cNvSpPr>
            <a:spLocks noGrp="1"/>
          </p:cNvSpPr>
          <p:nvPr>
            <p:ph type="title"/>
          </p:nvPr>
        </p:nvSpPr>
        <p:spPr>
          <a:xfrm>
            <a:off x="400050" y="156230"/>
            <a:ext cx="8307388" cy="523220"/>
          </a:xfrm>
        </p:spPr>
        <p:txBody>
          <a:bodyPr/>
          <a:lstStyle/>
          <a:p>
            <a:r>
              <a:rPr lang="en-US" dirty="0">
                <a:solidFill>
                  <a:srgbClr val="FFFFFF"/>
                </a:solidFill>
              </a:rPr>
              <a:t>Factors That Affect Blood Alcohol Content (BAC)</a:t>
            </a:r>
            <a:endParaRPr lang="en-US" dirty="0"/>
          </a:p>
        </p:txBody>
      </p:sp>
    </p:spTree>
    <p:custDataLst>
      <p:tags r:id="rId1"/>
    </p:custDataLst>
    <p:extLst>
      <p:ext uri="{BB962C8B-B14F-4D97-AF65-F5344CB8AC3E}">
        <p14:creationId xmlns:p14="http://schemas.microsoft.com/office/powerpoint/2010/main" val="398311719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noChangeArrowheads="1"/>
          </p:cNvSpPr>
          <p:nvPr>
            <p:ph type="title"/>
          </p:nvPr>
        </p:nvSpPr>
        <p:spPr/>
        <p:txBody>
          <a:bodyPr/>
          <a:lstStyle/>
          <a:p>
            <a:r>
              <a:rPr lang="en-US" altLang="en-US" dirty="0"/>
              <a:t>Assessing a Guest’s Level of Intoxication</a:t>
            </a:r>
          </a:p>
        </p:txBody>
      </p:sp>
      <p:sp>
        <p:nvSpPr>
          <p:cNvPr id="74755" name="Content Placeholder 2"/>
          <p:cNvSpPr>
            <a:spLocks noGrp="1" noChangeArrowheads="1"/>
          </p:cNvSpPr>
          <p:nvPr>
            <p:ph idx="1"/>
          </p:nvPr>
        </p:nvSpPr>
        <p:spPr/>
        <p:txBody>
          <a:bodyPr/>
          <a:lstStyle/>
          <a:p>
            <a:r>
              <a:rPr lang="en-US" altLang="en-US" dirty="0"/>
              <a:t>A guest’s level of intoxication can be assessed two ways:</a:t>
            </a:r>
          </a:p>
          <a:p>
            <a:pPr marL="457200" lvl="1" indent="-457200">
              <a:buFont typeface="Arial Narrow" panose="020B0606020202030204" pitchFamily="34" charset="0"/>
              <a:buAutoNum type="arabicPeriod"/>
            </a:pPr>
            <a:r>
              <a:rPr lang="en-US" altLang="en-US" dirty="0"/>
              <a:t>Count the number of drinks you serve.</a:t>
            </a:r>
          </a:p>
          <a:p>
            <a:pPr marL="457200" lvl="1" indent="-457200">
              <a:buFont typeface="Arial Narrow" panose="020B0606020202030204" pitchFamily="34" charset="0"/>
              <a:buAutoNum type="arabicPeriod"/>
            </a:pPr>
            <a:r>
              <a:rPr lang="en-US" altLang="en-US" dirty="0"/>
              <a:t>Observe the guest’s behavior.</a:t>
            </a:r>
          </a:p>
          <a:p>
            <a:pPr marL="0" indent="0"/>
            <a:r>
              <a:rPr lang="en-US" altLang="en-US" dirty="0"/>
              <a:t>Using a combination of the two is the best approach for preventing over-service.</a:t>
            </a:r>
          </a:p>
        </p:txBody>
      </p:sp>
    </p:spTree>
    <p:custDataLst>
      <p:tags r:id="rId1"/>
    </p:custDataLst>
    <p:extLst>
      <p:ext uri="{BB962C8B-B14F-4D97-AF65-F5344CB8AC3E}">
        <p14:creationId xmlns:p14="http://schemas.microsoft.com/office/powerpoint/2010/main" val="65087097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7DCA379-0895-A04A-85AD-B72D226DF2BA}"/>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76802" name="Content Placeholder 1"/>
          <p:cNvSpPr>
            <a:spLocks noGrp="1" noChangeArrowheads="1"/>
          </p:cNvSpPr>
          <p:nvPr>
            <p:ph idx="1"/>
          </p:nvPr>
        </p:nvSpPr>
        <p:spPr/>
        <p:txBody>
          <a:bodyPr/>
          <a:lstStyle/>
          <a:p>
            <a:pPr marL="0" indent="0"/>
            <a:r>
              <a:rPr lang="en-US" altLang="en-US" dirty="0"/>
              <a:t>When should you start assessing your guest’s level of intoxication?</a:t>
            </a:r>
          </a:p>
          <a:p>
            <a:pPr lvl="1"/>
            <a:r>
              <a:rPr lang="en-US" altLang="en-US" dirty="0"/>
              <a:t>Assess people from the time they enter the establishment until they leave.</a:t>
            </a:r>
          </a:p>
          <a:p>
            <a:pPr lvl="1"/>
            <a:r>
              <a:rPr lang="en-US" altLang="en-US" dirty="0"/>
              <a:t>Watching guests’ behavior from the time they arrive will serve as a reference point to spot changes in behavior.</a:t>
            </a:r>
          </a:p>
          <a:p>
            <a:pPr lvl="1"/>
            <a:r>
              <a:rPr lang="en-US" altLang="en-US" dirty="0"/>
              <a:t>You are responsible from the moment guests arrive, during their time on the premises, and even after they leave.</a:t>
            </a:r>
          </a:p>
          <a:p>
            <a:pPr lvl="1"/>
            <a:r>
              <a:rPr lang="en-US" altLang="en-US" dirty="0"/>
              <a:t>If a person is showing signs of intoxication or you are concerned about a guest’s alcohol consumption, tell your manager and coworkers and stop service.</a:t>
            </a:r>
          </a:p>
          <a:p>
            <a:pPr marL="0" indent="0"/>
            <a:endParaRPr lang="en-US" altLang="en-US" dirty="0"/>
          </a:p>
        </p:txBody>
      </p:sp>
      <p:sp>
        <p:nvSpPr>
          <p:cNvPr id="3" name="Title 1">
            <a:extLst>
              <a:ext uri="{FF2B5EF4-FFF2-40B4-BE49-F238E27FC236}">
                <a16:creationId xmlns:a16="http://schemas.microsoft.com/office/drawing/2014/main" id="{89FAAC60-F33C-48DB-B24B-D4FC96E10131}"/>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
        <p:nvSpPr>
          <p:cNvPr id="7" name="Title 1"/>
          <p:cNvSpPr>
            <a:spLocks noGrp="1" noChangeArrowheads="1"/>
          </p:cNvSpPr>
          <p:nvPr>
            <p:ph type="title"/>
          </p:nvPr>
        </p:nvSpPr>
        <p:spPr>
          <a:xfrm>
            <a:off x="400050" y="160338"/>
            <a:ext cx="8307388" cy="519112"/>
          </a:xfrm>
        </p:spPr>
        <p:txBody>
          <a:bodyPr/>
          <a:lstStyle/>
          <a:p>
            <a:r>
              <a:rPr lang="en-US" altLang="en-US" dirty="0"/>
              <a:t>Assessing a Guest’s Level of Intoxication</a:t>
            </a:r>
          </a:p>
        </p:txBody>
      </p:sp>
    </p:spTree>
    <p:custDataLst>
      <p:tags r:id="rId1"/>
    </p:custDataLst>
    <p:extLst>
      <p:ext uri="{BB962C8B-B14F-4D97-AF65-F5344CB8AC3E}">
        <p14:creationId xmlns:p14="http://schemas.microsoft.com/office/powerpoint/2010/main" val="20537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0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8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solidFill>
                  <a:srgbClr val="FFFFFF"/>
                </a:solidFill>
              </a:rPr>
              <a:t>Counting Drinks</a:t>
            </a:r>
            <a:endParaRPr lang="en-US" dirty="0"/>
          </a:p>
        </p:txBody>
      </p:sp>
      <p:sp>
        <p:nvSpPr>
          <p:cNvPr id="78850" name="Content Placeholder 1"/>
          <p:cNvSpPr>
            <a:spLocks noGrp="1" noChangeArrowheads="1"/>
          </p:cNvSpPr>
          <p:nvPr>
            <p:ph idx="1"/>
          </p:nvPr>
        </p:nvSpPr>
        <p:spPr>
          <a:xfrm>
            <a:off x="409575" y="1143000"/>
            <a:ext cx="8220075" cy="1018309"/>
          </a:xfrm>
        </p:spPr>
        <p:txBody>
          <a:bodyPr/>
          <a:lstStyle/>
          <a:p>
            <a:pPr marL="0" indent="0"/>
            <a:r>
              <a:rPr lang="en-US" altLang="en-US" dirty="0"/>
              <a:t>All of these drinks contain the same amount of alcohol, and are considered one “standard drink.”</a:t>
            </a:r>
          </a:p>
        </p:txBody>
      </p:sp>
      <p:sp>
        <p:nvSpPr>
          <p:cNvPr id="3" name="Title 1">
            <a:extLst>
              <a:ext uri="{FF2B5EF4-FFF2-40B4-BE49-F238E27FC236}">
                <a16:creationId xmlns:a16="http://schemas.microsoft.com/office/drawing/2014/main" id="{56302451-BA5A-43D1-BE14-4A8576368A05}"/>
              </a:ext>
            </a:extLst>
          </p:cNvPr>
          <p:cNvSpPr txBox="1">
            <a:spLocks/>
          </p:cNvSpPr>
          <p:nvPr/>
        </p:nvSpPr>
        <p:spPr>
          <a:xfrm>
            <a:off x="-3113809" y="3487882"/>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rcRect/>
          <a:stretch/>
        </p:blipFill>
        <p:spPr>
          <a:xfrm>
            <a:off x="842528" y="2310842"/>
            <a:ext cx="7251989" cy="3097203"/>
          </a:xfrm>
          <a:prstGeom prst="rect">
            <a:avLst/>
          </a:prstGeom>
        </p:spPr>
      </p:pic>
    </p:spTree>
    <p:custDataLst>
      <p:tags r:id="rId1"/>
    </p:custDataLst>
    <p:extLst>
      <p:ext uri="{BB962C8B-B14F-4D97-AF65-F5344CB8AC3E}">
        <p14:creationId xmlns:p14="http://schemas.microsoft.com/office/powerpoint/2010/main" val="27933006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No</a:t>
            </a:r>
          </a:p>
        </p:txBody>
      </p:sp>
      <p:sp>
        <p:nvSpPr>
          <p:cNvPr id="3"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Yes</a:t>
            </a:r>
          </a:p>
        </p:txBody>
      </p:sp>
      <p:sp>
        <p:nvSpPr>
          <p:cNvPr id="58372" name="Text Placeholder 3"/>
          <p:cNvSpPr>
            <a:spLocks noGrp="1" noChangeArrowheads="1"/>
          </p:cNvSpPr>
          <p:nvPr>
            <p:ph type="body" sz="quarter" idx="13"/>
          </p:nvPr>
        </p:nvSpPr>
        <p:spPr>
          <a:xfrm>
            <a:off x="390525" y="1150938"/>
            <a:ext cx="8612188" cy="457200"/>
          </a:xfrm>
        </p:spPr>
        <p:txBody>
          <a:bodyPr/>
          <a:lstStyle/>
          <a:p>
            <a:r>
              <a:rPr lang="en-US" dirty="0"/>
              <a:t>Can a beverage contain more alcohol than a “standard drink”?</a:t>
            </a:r>
          </a:p>
        </p:txBody>
      </p:sp>
      <p:sp>
        <p:nvSpPr>
          <p:cNvPr id="58373" name="Title 4"/>
          <p:cNvSpPr>
            <a:spLocks noGrp="1" noChangeArrowheads="1"/>
          </p:cNvSpPr>
          <p:nvPr>
            <p:ph type="title"/>
          </p:nvPr>
        </p:nvSpPr>
        <p:spPr/>
        <p:txBody>
          <a:bodyPr/>
          <a:lstStyle/>
          <a:p>
            <a:r>
              <a:rPr lang="en-US" altLang="en-US" dirty="0"/>
              <a:t>What Do You Think?</a:t>
            </a:r>
          </a:p>
        </p:txBody>
      </p:sp>
      <p:sp>
        <p:nvSpPr>
          <p:cNvPr id="6" name="Text Placeholder 5"/>
          <p:cNvSpPr>
            <a:spLocks noGrp="1" noChangeArrowheads="1"/>
          </p:cNvSpPr>
          <p:nvPr>
            <p:ph type="body" sz="quarter" idx="16"/>
          </p:nvPr>
        </p:nvSpPr>
        <p:spPr>
          <a:xfrm>
            <a:off x="3709988" y="4114800"/>
            <a:ext cx="4979987" cy="2159000"/>
          </a:xfrm>
        </p:spPr>
        <p:txBody>
          <a:bodyPr/>
          <a:lstStyle/>
          <a:p>
            <a:r>
              <a:rPr lang="en-US" b="1" dirty="0"/>
              <a:t>Why? </a:t>
            </a:r>
            <a:r>
              <a:rPr lang="en-US" dirty="0"/>
              <a:t>The size of a beverage and its contents also affect the way it is counted. Some beverages contain more alcohol than the standard drinks.</a:t>
            </a:r>
          </a:p>
        </p:txBody>
      </p:sp>
    </p:spTree>
    <p:custDataLst>
      <p:tags r:id="rId1"/>
    </p:custDataLst>
    <p:extLst>
      <p:ext uri="{BB962C8B-B14F-4D97-AF65-F5344CB8AC3E}">
        <p14:creationId xmlns:p14="http://schemas.microsoft.com/office/powerpoint/2010/main" val="1130622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FFFFFF"/>
                </a:solidFill>
              </a:rPr>
              <a:t>Counting Drinks</a:t>
            </a:r>
            <a:endParaRPr lang="en-US" dirty="0"/>
          </a:p>
        </p:txBody>
      </p:sp>
      <p:sp>
        <p:nvSpPr>
          <p:cNvPr id="8" name="Content Placeholder 7"/>
          <p:cNvSpPr>
            <a:spLocks noGrp="1"/>
          </p:cNvSpPr>
          <p:nvPr>
            <p:ph idx="1"/>
          </p:nvPr>
        </p:nvSpPr>
        <p:spPr>
          <a:xfrm>
            <a:off x="409575" y="1143001"/>
            <a:ext cx="8220075" cy="1371600"/>
          </a:xfrm>
        </p:spPr>
        <p:txBody>
          <a:bodyPr/>
          <a:lstStyle/>
          <a:p>
            <a:pPr marL="0"/>
            <a:r>
              <a:rPr lang="en-US" dirty="0"/>
              <a:t>To calculate the standard number of drinks in a beverage:</a:t>
            </a:r>
          </a:p>
          <a:p>
            <a:pPr marL="0"/>
            <a:endParaRPr lang="en-US" dirty="0"/>
          </a:p>
        </p:txBody>
      </p:sp>
      <p:sp>
        <p:nvSpPr>
          <p:cNvPr id="9" name="TextBox 8"/>
          <p:cNvSpPr txBox="1"/>
          <p:nvPr/>
        </p:nvSpPr>
        <p:spPr>
          <a:xfrm>
            <a:off x="249379" y="3210199"/>
            <a:ext cx="2628900" cy="830997"/>
          </a:xfrm>
          <a:prstGeom prst="rect">
            <a:avLst/>
          </a:prstGeom>
          <a:noFill/>
        </p:spPr>
        <p:txBody>
          <a:bodyPr wrap="square" rtlCol="0">
            <a:spAutoFit/>
          </a:bodyPr>
          <a:lstStyle/>
          <a:p>
            <a:pPr algn="ctr"/>
            <a:r>
              <a:rPr lang="en-US" sz="2400" dirty="0">
                <a:solidFill>
                  <a:schemeClr val="tx1"/>
                </a:solidFill>
              </a:rPr>
              <a:t>Amount of liquor in the beverage</a:t>
            </a:r>
          </a:p>
        </p:txBody>
      </p:sp>
      <p:sp>
        <p:nvSpPr>
          <p:cNvPr id="10" name="TextBox 9"/>
          <p:cNvSpPr txBox="1"/>
          <p:nvPr/>
        </p:nvSpPr>
        <p:spPr>
          <a:xfrm>
            <a:off x="2798962" y="3394865"/>
            <a:ext cx="492443" cy="461665"/>
          </a:xfrm>
          <a:prstGeom prst="rect">
            <a:avLst/>
          </a:prstGeom>
          <a:noFill/>
        </p:spPr>
        <p:txBody>
          <a:bodyPr wrap="none" rtlCol="0">
            <a:spAutoFit/>
          </a:bodyPr>
          <a:lstStyle/>
          <a:p>
            <a:pPr algn="ctr"/>
            <a:r>
              <a:rPr lang="en-US" sz="2400" dirty="0">
                <a:solidFill>
                  <a:schemeClr val="tx1"/>
                </a:solidFill>
              </a:rPr>
              <a:t>÷</a:t>
            </a:r>
          </a:p>
        </p:txBody>
      </p:sp>
      <p:sp>
        <p:nvSpPr>
          <p:cNvPr id="11" name="TextBox 10"/>
          <p:cNvSpPr txBox="1"/>
          <p:nvPr/>
        </p:nvSpPr>
        <p:spPr>
          <a:xfrm>
            <a:off x="3315882" y="3210199"/>
            <a:ext cx="2700453" cy="830997"/>
          </a:xfrm>
          <a:prstGeom prst="rect">
            <a:avLst/>
          </a:prstGeom>
          <a:noFill/>
        </p:spPr>
        <p:txBody>
          <a:bodyPr wrap="square" rtlCol="0">
            <a:spAutoFit/>
          </a:bodyPr>
          <a:lstStyle/>
          <a:p>
            <a:pPr algn="ctr"/>
            <a:r>
              <a:rPr lang="en-US" sz="2400" dirty="0">
                <a:solidFill>
                  <a:schemeClr val="tx1"/>
                </a:solidFill>
              </a:rPr>
              <a:t>Amount of liquor in 1 standard drink</a:t>
            </a:r>
          </a:p>
        </p:txBody>
      </p:sp>
      <p:sp>
        <p:nvSpPr>
          <p:cNvPr id="12" name="TextBox 11"/>
          <p:cNvSpPr txBox="1"/>
          <p:nvPr/>
        </p:nvSpPr>
        <p:spPr>
          <a:xfrm>
            <a:off x="6049498" y="3394865"/>
            <a:ext cx="364202" cy="461665"/>
          </a:xfrm>
          <a:prstGeom prst="rect">
            <a:avLst/>
          </a:prstGeom>
          <a:noFill/>
        </p:spPr>
        <p:txBody>
          <a:bodyPr wrap="none" rtlCol="0">
            <a:spAutoFit/>
          </a:bodyPr>
          <a:lstStyle/>
          <a:p>
            <a:pPr algn="ctr"/>
            <a:r>
              <a:rPr lang="en-US" sz="2400" b="1" dirty="0">
                <a:solidFill>
                  <a:schemeClr val="tx1"/>
                </a:solidFill>
              </a:rPr>
              <a:t>=</a:t>
            </a:r>
          </a:p>
        </p:txBody>
      </p:sp>
      <p:sp>
        <p:nvSpPr>
          <p:cNvPr id="13" name="TextBox 12"/>
          <p:cNvSpPr txBox="1"/>
          <p:nvPr/>
        </p:nvSpPr>
        <p:spPr>
          <a:xfrm>
            <a:off x="6369621" y="3210199"/>
            <a:ext cx="2660081" cy="830997"/>
          </a:xfrm>
          <a:prstGeom prst="rect">
            <a:avLst/>
          </a:prstGeom>
          <a:noFill/>
        </p:spPr>
        <p:txBody>
          <a:bodyPr wrap="square" rtlCol="0">
            <a:spAutoFit/>
          </a:bodyPr>
          <a:lstStyle/>
          <a:p>
            <a:pPr algn="ctr"/>
            <a:r>
              <a:rPr lang="en-US" sz="2400" dirty="0">
                <a:solidFill>
                  <a:schemeClr val="tx1"/>
                </a:solidFill>
              </a:rPr>
              <a:t>Number of drinks in beverage</a:t>
            </a:r>
          </a:p>
        </p:txBody>
      </p:sp>
    </p:spTree>
    <p:custDataLst>
      <p:tags r:id="rId1"/>
    </p:custDataLst>
    <p:extLst>
      <p:ext uri="{BB962C8B-B14F-4D97-AF65-F5344CB8AC3E}">
        <p14:creationId xmlns:p14="http://schemas.microsoft.com/office/powerpoint/2010/main" val="40545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631AB59-E05A-C544-8C65-546826D956F2}"/>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p:spPr>
      </p:pic>
      <p:sp>
        <p:nvSpPr>
          <p:cNvPr id="7" name="Title 6"/>
          <p:cNvSpPr>
            <a:spLocks noGrp="1"/>
          </p:cNvSpPr>
          <p:nvPr>
            <p:ph type="title"/>
          </p:nvPr>
        </p:nvSpPr>
        <p:spPr/>
        <p:txBody>
          <a:bodyPr/>
          <a:lstStyle/>
          <a:p>
            <a:r>
              <a:rPr lang="en-US" dirty="0">
                <a:solidFill>
                  <a:srgbClr val="FFFFFF"/>
                </a:solidFill>
              </a:rPr>
              <a:t>Counting Drinks</a:t>
            </a:r>
            <a:endParaRPr lang="en-US" dirty="0"/>
          </a:p>
        </p:txBody>
      </p:sp>
      <p:sp>
        <p:nvSpPr>
          <p:cNvPr id="8" name="Content Placeholder 7"/>
          <p:cNvSpPr>
            <a:spLocks noGrp="1"/>
          </p:cNvSpPr>
          <p:nvPr>
            <p:ph idx="1"/>
          </p:nvPr>
        </p:nvSpPr>
        <p:spPr/>
        <p:txBody>
          <a:bodyPr/>
          <a:lstStyle/>
          <a:p>
            <a:pPr marL="0"/>
            <a:r>
              <a:rPr lang="en-US" dirty="0"/>
              <a:t>How many standard drinks are in a three ounce glass of 80-proof whiskey?</a:t>
            </a:r>
          </a:p>
          <a:p>
            <a:pPr marL="0"/>
            <a:endParaRPr lang="en-US" dirty="0"/>
          </a:p>
        </p:txBody>
      </p:sp>
      <p:grpSp>
        <p:nvGrpSpPr>
          <p:cNvPr id="4" name="Group 3"/>
          <p:cNvGrpSpPr/>
          <p:nvPr/>
        </p:nvGrpSpPr>
        <p:grpSpPr>
          <a:xfrm>
            <a:off x="145473" y="4444348"/>
            <a:ext cx="7903758" cy="1569660"/>
            <a:chOff x="145473" y="4444348"/>
            <a:chExt cx="7903758" cy="1569660"/>
          </a:xfrm>
        </p:grpSpPr>
        <p:sp>
          <p:nvSpPr>
            <p:cNvPr id="9" name="TextBox 8"/>
            <p:cNvSpPr txBox="1"/>
            <p:nvPr/>
          </p:nvSpPr>
          <p:spPr>
            <a:xfrm>
              <a:off x="145473" y="4444348"/>
              <a:ext cx="2732806" cy="1200329"/>
            </a:xfrm>
            <a:prstGeom prst="rect">
              <a:avLst/>
            </a:prstGeom>
            <a:noFill/>
          </p:spPr>
          <p:txBody>
            <a:bodyPr wrap="square" rtlCol="0">
              <a:spAutoFit/>
            </a:bodyPr>
            <a:lstStyle/>
            <a:p>
              <a:pPr algn="ctr"/>
              <a:r>
                <a:rPr lang="en-US" sz="2400" b="1" dirty="0">
                  <a:solidFill>
                    <a:schemeClr val="tx1"/>
                  </a:solidFill>
                </a:rPr>
                <a:t>3</a:t>
              </a:r>
            </a:p>
            <a:p>
              <a:pPr algn="ctr"/>
              <a:r>
                <a:rPr lang="en-US" sz="2400" dirty="0">
                  <a:solidFill>
                    <a:schemeClr val="tx1"/>
                  </a:solidFill>
                </a:rPr>
                <a:t> ounces of 80-proof whiskey</a:t>
              </a:r>
            </a:p>
          </p:txBody>
        </p:sp>
        <p:sp>
          <p:nvSpPr>
            <p:cNvPr id="10" name="TextBox 9"/>
            <p:cNvSpPr txBox="1"/>
            <p:nvPr/>
          </p:nvSpPr>
          <p:spPr>
            <a:xfrm>
              <a:off x="2798160" y="4444348"/>
              <a:ext cx="494046" cy="461665"/>
            </a:xfrm>
            <a:prstGeom prst="rect">
              <a:avLst/>
            </a:prstGeom>
            <a:noFill/>
          </p:spPr>
          <p:txBody>
            <a:bodyPr wrap="none" rtlCol="0">
              <a:spAutoFit/>
            </a:bodyPr>
            <a:lstStyle/>
            <a:p>
              <a:pPr algn="ctr"/>
              <a:r>
                <a:rPr lang="en-US" sz="2400" b="1" dirty="0">
                  <a:solidFill>
                    <a:schemeClr val="tx1"/>
                  </a:solidFill>
                </a:rPr>
                <a:t>÷</a:t>
              </a:r>
            </a:p>
          </p:txBody>
        </p:sp>
        <p:sp>
          <p:nvSpPr>
            <p:cNvPr id="11" name="TextBox 10"/>
            <p:cNvSpPr txBox="1"/>
            <p:nvPr/>
          </p:nvSpPr>
          <p:spPr>
            <a:xfrm>
              <a:off x="3280713" y="4444348"/>
              <a:ext cx="2700453" cy="1569660"/>
            </a:xfrm>
            <a:prstGeom prst="rect">
              <a:avLst/>
            </a:prstGeom>
            <a:noFill/>
          </p:spPr>
          <p:txBody>
            <a:bodyPr wrap="square" rtlCol="0">
              <a:spAutoFit/>
            </a:bodyPr>
            <a:lstStyle/>
            <a:p>
              <a:pPr algn="ctr"/>
              <a:r>
                <a:rPr lang="en-US" sz="2400" b="1" dirty="0">
                  <a:solidFill>
                    <a:schemeClr val="tx1"/>
                  </a:solidFill>
                </a:rPr>
                <a:t>1.5</a:t>
              </a:r>
            </a:p>
            <a:p>
              <a:pPr algn="ctr"/>
              <a:r>
                <a:rPr lang="en-US" sz="2400" dirty="0">
                  <a:solidFill>
                    <a:schemeClr val="tx1"/>
                  </a:solidFill>
                </a:rPr>
                <a:t>ounces  of 80-proof liquor in 1 standard drink</a:t>
              </a:r>
            </a:p>
          </p:txBody>
        </p:sp>
        <p:sp>
          <p:nvSpPr>
            <p:cNvPr id="12" name="TextBox 11"/>
            <p:cNvSpPr txBox="1"/>
            <p:nvPr/>
          </p:nvSpPr>
          <p:spPr>
            <a:xfrm>
              <a:off x="5967437" y="4444348"/>
              <a:ext cx="364202" cy="461665"/>
            </a:xfrm>
            <a:prstGeom prst="rect">
              <a:avLst/>
            </a:prstGeom>
            <a:noFill/>
          </p:spPr>
          <p:txBody>
            <a:bodyPr wrap="none" rtlCol="0">
              <a:spAutoFit/>
            </a:bodyPr>
            <a:lstStyle/>
            <a:p>
              <a:pPr algn="ctr"/>
              <a:r>
                <a:rPr lang="en-US" sz="2400" b="1" dirty="0">
                  <a:solidFill>
                    <a:schemeClr val="tx1"/>
                  </a:solidFill>
                </a:rPr>
                <a:t>=</a:t>
              </a:r>
            </a:p>
          </p:txBody>
        </p:sp>
        <p:sp>
          <p:nvSpPr>
            <p:cNvPr id="13" name="TextBox 12"/>
            <p:cNvSpPr txBox="1"/>
            <p:nvPr/>
          </p:nvSpPr>
          <p:spPr>
            <a:xfrm>
              <a:off x="6295298" y="4444348"/>
              <a:ext cx="1753933" cy="830997"/>
            </a:xfrm>
            <a:prstGeom prst="rect">
              <a:avLst/>
            </a:prstGeom>
            <a:noFill/>
          </p:spPr>
          <p:txBody>
            <a:bodyPr wrap="square" rtlCol="0">
              <a:spAutoFit/>
            </a:bodyPr>
            <a:lstStyle/>
            <a:p>
              <a:pPr algn="ctr"/>
              <a:r>
                <a:rPr lang="en-US" sz="2400" b="1" dirty="0">
                  <a:solidFill>
                    <a:schemeClr val="tx1"/>
                  </a:solidFill>
                </a:rPr>
                <a:t>2</a:t>
              </a:r>
            </a:p>
            <a:p>
              <a:pPr algn="ctr"/>
              <a:r>
                <a:rPr lang="en-US" sz="2400" dirty="0">
                  <a:solidFill>
                    <a:schemeClr val="tx1"/>
                  </a:solidFill>
                </a:rPr>
                <a:t> drinks</a:t>
              </a:r>
            </a:p>
          </p:txBody>
        </p:sp>
      </p:grpSp>
      <p:sp>
        <p:nvSpPr>
          <p:cNvPr id="14" name="TextBox 13"/>
          <p:cNvSpPr txBox="1"/>
          <p:nvPr/>
        </p:nvSpPr>
        <p:spPr>
          <a:xfrm>
            <a:off x="6508665" y="3403748"/>
            <a:ext cx="2235196" cy="461665"/>
          </a:xfrm>
          <a:prstGeom prst="rect">
            <a:avLst/>
          </a:prstGeom>
          <a:noFill/>
        </p:spPr>
        <p:txBody>
          <a:bodyPr wrap="square" rtlCol="0">
            <a:spAutoFit/>
          </a:bodyPr>
          <a:lstStyle/>
          <a:p>
            <a:pPr algn="ctr"/>
            <a:r>
              <a:rPr lang="en-US" sz="2400" dirty="0">
                <a:solidFill>
                  <a:schemeClr val="tx1"/>
                </a:solidFill>
              </a:rPr>
              <a:t>2</a:t>
            </a:r>
            <a:r>
              <a:rPr lang="en-US" sz="2400" b="1" dirty="0">
                <a:solidFill>
                  <a:schemeClr val="tx1"/>
                </a:solidFill>
              </a:rPr>
              <a:t> </a:t>
            </a:r>
            <a:r>
              <a:rPr lang="en-US" sz="2400" dirty="0">
                <a:solidFill>
                  <a:schemeClr val="tx1"/>
                </a:solidFill>
              </a:rPr>
              <a:t>drinks</a:t>
            </a:r>
          </a:p>
        </p:txBody>
      </p:sp>
    </p:spTree>
    <p:custDataLst>
      <p:tags r:id="rId1"/>
    </p:custDataLst>
    <p:extLst>
      <p:ext uri="{BB962C8B-B14F-4D97-AF65-F5344CB8AC3E}">
        <p14:creationId xmlns:p14="http://schemas.microsoft.com/office/powerpoint/2010/main" val="391496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6CDEF25-FA53-2A4E-8878-D3397394DD83}"/>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7" name="Title 6"/>
          <p:cNvSpPr>
            <a:spLocks noGrp="1"/>
          </p:cNvSpPr>
          <p:nvPr>
            <p:ph type="title"/>
          </p:nvPr>
        </p:nvSpPr>
        <p:spPr/>
        <p:txBody>
          <a:bodyPr/>
          <a:lstStyle/>
          <a:p>
            <a:r>
              <a:rPr lang="en-US" dirty="0">
                <a:solidFill>
                  <a:srgbClr val="FFFFFF"/>
                </a:solidFill>
              </a:rPr>
              <a:t>Counting Drinks</a:t>
            </a:r>
            <a:endParaRPr lang="en-US" dirty="0">
              <a:solidFill>
                <a:srgbClr val="FF0000"/>
              </a:solidFill>
            </a:endParaRPr>
          </a:p>
        </p:txBody>
      </p:sp>
      <p:sp>
        <p:nvSpPr>
          <p:cNvPr id="8" name="Content Placeholder 7"/>
          <p:cNvSpPr>
            <a:spLocks noGrp="1"/>
          </p:cNvSpPr>
          <p:nvPr>
            <p:ph idx="1"/>
          </p:nvPr>
        </p:nvSpPr>
        <p:spPr/>
        <p:txBody>
          <a:bodyPr/>
          <a:lstStyle/>
          <a:p>
            <a:pPr marL="0"/>
            <a:r>
              <a:rPr lang="en-US" dirty="0"/>
              <a:t>How many standard drinks are in a 16 ounce glass of 5% ABV beer?</a:t>
            </a:r>
          </a:p>
          <a:p>
            <a:pPr marL="0"/>
            <a:endParaRPr lang="en-US" dirty="0"/>
          </a:p>
        </p:txBody>
      </p:sp>
      <p:grpSp>
        <p:nvGrpSpPr>
          <p:cNvPr id="5" name="Group 4"/>
          <p:cNvGrpSpPr/>
          <p:nvPr/>
        </p:nvGrpSpPr>
        <p:grpSpPr>
          <a:xfrm>
            <a:off x="450271" y="4363856"/>
            <a:ext cx="7805172" cy="1200329"/>
            <a:chOff x="450271" y="4363856"/>
            <a:chExt cx="7805172" cy="1200329"/>
          </a:xfrm>
        </p:grpSpPr>
        <p:sp>
          <p:nvSpPr>
            <p:cNvPr id="9" name="TextBox 8"/>
            <p:cNvSpPr txBox="1"/>
            <p:nvPr/>
          </p:nvSpPr>
          <p:spPr>
            <a:xfrm>
              <a:off x="450271" y="4363856"/>
              <a:ext cx="2468773" cy="1200329"/>
            </a:xfrm>
            <a:prstGeom prst="rect">
              <a:avLst/>
            </a:prstGeom>
            <a:noFill/>
          </p:spPr>
          <p:txBody>
            <a:bodyPr wrap="square" rtlCol="0">
              <a:spAutoFit/>
            </a:bodyPr>
            <a:lstStyle/>
            <a:p>
              <a:pPr algn="ctr"/>
              <a:r>
                <a:rPr lang="en-US" sz="2400" b="1" dirty="0">
                  <a:solidFill>
                    <a:schemeClr val="tx1"/>
                  </a:solidFill>
                </a:rPr>
                <a:t>16</a:t>
              </a:r>
              <a:r>
                <a:rPr lang="en-US" sz="2400" dirty="0">
                  <a:solidFill>
                    <a:schemeClr val="tx1"/>
                  </a:solidFill>
                </a:rPr>
                <a:t> </a:t>
              </a:r>
            </a:p>
            <a:p>
              <a:pPr algn="ctr"/>
              <a:r>
                <a:rPr lang="en-US" sz="2400" dirty="0">
                  <a:solidFill>
                    <a:schemeClr val="tx1"/>
                  </a:solidFill>
                </a:rPr>
                <a:t>ounces of </a:t>
              </a:r>
              <a:endParaRPr lang="en-US" sz="2400" dirty="0" smtClean="0">
                <a:solidFill>
                  <a:schemeClr val="tx1"/>
                </a:solidFill>
              </a:endParaRPr>
            </a:p>
            <a:p>
              <a:pPr algn="ctr"/>
              <a:r>
                <a:rPr lang="en-US" dirty="0">
                  <a:solidFill>
                    <a:schemeClr val="tx1"/>
                  </a:solidFill>
                </a:rPr>
                <a:t>5% beer</a:t>
              </a:r>
              <a:endParaRPr lang="en-US" sz="2400" dirty="0">
                <a:solidFill>
                  <a:schemeClr val="tx1"/>
                </a:solidFill>
              </a:endParaRPr>
            </a:p>
          </p:txBody>
        </p:sp>
        <p:sp>
          <p:nvSpPr>
            <p:cNvPr id="10" name="TextBox 9"/>
            <p:cNvSpPr txBox="1"/>
            <p:nvPr/>
          </p:nvSpPr>
          <p:spPr>
            <a:xfrm>
              <a:off x="2798160" y="4363856"/>
              <a:ext cx="494046" cy="461665"/>
            </a:xfrm>
            <a:prstGeom prst="rect">
              <a:avLst/>
            </a:prstGeom>
            <a:noFill/>
          </p:spPr>
          <p:txBody>
            <a:bodyPr wrap="none" rtlCol="0">
              <a:spAutoFit/>
            </a:bodyPr>
            <a:lstStyle/>
            <a:p>
              <a:pPr algn="ctr"/>
              <a:r>
                <a:rPr lang="en-US" sz="2400" b="1" dirty="0">
                  <a:solidFill>
                    <a:schemeClr val="tx1"/>
                  </a:solidFill>
                </a:rPr>
                <a:t>÷</a:t>
              </a:r>
            </a:p>
          </p:txBody>
        </p:sp>
        <p:sp>
          <p:nvSpPr>
            <p:cNvPr id="11" name="TextBox 10"/>
            <p:cNvSpPr txBox="1"/>
            <p:nvPr/>
          </p:nvSpPr>
          <p:spPr>
            <a:xfrm>
              <a:off x="3315882" y="4363856"/>
              <a:ext cx="2700453" cy="1200329"/>
            </a:xfrm>
            <a:prstGeom prst="rect">
              <a:avLst/>
            </a:prstGeom>
            <a:noFill/>
          </p:spPr>
          <p:txBody>
            <a:bodyPr wrap="square" rtlCol="0">
              <a:spAutoFit/>
            </a:bodyPr>
            <a:lstStyle/>
            <a:p>
              <a:pPr algn="ctr"/>
              <a:r>
                <a:rPr lang="en-US" sz="2400" b="1" dirty="0">
                  <a:solidFill>
                    <a:schemeClr val="tx1"/>
                  </a:solidFill>
                </a:rPr>
                <a:t>12</a:t>
              </a:r>
              <a:r>
                <a:rPr lang="en-US" sz="2400" dirty="0">
                  <a:solidFill>
                    <a:schemeClr val="tx1"/>
                  </a:solidFill>
                </a:rPr>
                <a:t> </a:t>
              </a:r>
            </a:p>
            <a:p>
              <a:pPr algn="ctr"/>
              <a:r>
                <a:rPr lang="en-US" sz="2400" dirty="0">
                  <a:solidFill>
                    <a:schemeClr val="tx1"/>
                  </a:solidFill>
                </a:rPr>
                <a:t>ounces of beer (5%) in 1 standard drink</a:t>
              </a:r>
            </a:p>
          </p:txBody>
        </p:sp>
        <p:sp>
          <p:nvSpPr>
            <p:cNvPr id="12" name="TextBox 11"/>
            <p:cNvSpPr txBox="1"/>
            <p:nvPr/>
          </p:nvSpPr>
          <p:spPr>
            <a:xfrm>
              <a:off x="6049498" y="4363856"/>
              <a:ext cx="364202" cy="461665"/>
            </a:xfrm>
            <a:prstGeom prst="rect">
              <a:avLst/>
            </a:prstGeom>
            <a:noFill/>
          </p:spPr>
          <p:txBody>
            <a:bodyPr wrap="none" rtlCol="0">
              <a:spAutoFit/>
            </a:bodyPr>
            <a:lstStyle/>
            <a:p>
              <a:pPr algn="ctr"/>
              <a:r>
                <a:rPr lang="en-US" sz="2400" b="1" dirty="0">
                  <a:solidFill>
                    <a:schemeClr val="tx1"/>
                  </a:solidFill>
                </a:rPr>
                <a:t>=</a:t>
              </a:r>
            </a:p>
          </p:txBody>
        </p:sp>
        <p:sp>
          <p:nvSpPr>
            <p:cNvPr id="13" name="TextBox 12"/>
            <p:cNvSpPr txBox="1"/>
            <p:nvPr/>
          </p:nvSpPr>
          <p:spPr>
            <a:xfrm>
              <a:off x="6435969" y="4363856"/>
              <a:ext cx="1819474" cy="830997"/>
            </a:xfrm>
            <a:prstGeom prst="rect">
              <a:avLst/>
            </a:prstGeom>
            <a:noFill/>
          </p:spPr>
          <p:txBody>
            <a:bodyPr wrap="square" rtlCol="0">
              <a:spAutoFit/>
            </a:bodyPr>
            <a:lstStyle/>
            <a:p>
              <a:pPr algn="ctr"/>
              <a:r>
                <a:rPr lang="en-US" sz="2400" b="1" dirty="0">
                  <a:solidFill>
                    <a:schemeClr val="tx1"/>
                  </a:solidFill>
                </a:rPr>
                <a:t>1.33 </a:t>
              </a:r>
            </a:p>
            <a:p>
              <a:pPr algn="ctr"/>
              <a:r>
                <a:rPr lang="en-US" sz="2400" dirty="0">
                  <a:solidFill>
                    <a:schemeClr val="tx1"/>
                  </a:solidFill>
                </a:rPr>
                <a:t>drinks</a:t>
              </a:r>
            </a:p>
          </p:txBody>
        </p:sp>
      </p:grpSp>
      <p:sp>
        <p:nvSpPr>
          <p:cNvPr id="14" name="TextBox 13"/>
          <p:cNvSpPr txBox="1"/>
          <p:nvPr/>
        </p:nvSpPr>
        <p:spPr>
          <a:xfrm>
            <a:off x="6665019" y="3346133"/>
            <a:ext cx="1819474" cy="461665"/>
          </a:xfrm>
          <a:prstGeom prst="rect">
            <a:avLst/>
          </a:prstGeom>
          <a:noFill/>
        </p:spPr>
        <p:txBody>
          <a:bodyPr wrap="square" rtlCol="0">
            <a:spAutoFit/>
          </a:bodyPr>
          <a:lstStyle/>
          <a:p>
            <a:pPr algn="ctr"/>
            <a:r>
              <a:rPr lang="en-US" sz="2400" dirty="0">
                <a:solidFill>
                  <a:schemeClr val="tx1"/>
                </a:solidFill>
              </a:rPr>
              <a:t>1.33</a:t>
            </a:r>
            <a:r>
              <a:rPr lang="en-US" sz="2400" b="1" dirty="0">
                <a:solidFill>
                  <a:schemeClr val="tx1"/>
                </a:solidFill>
              </a:rPr>
              <a:t> </a:t>
            </a:r>
            <a:r>
              <a:rPr lang="en-US" sz="2400" dirty="0">
                <a:solidFill>
                  <a:schemeClr val="tx1"/>
                </a:solidFill>
              </a:rPr>
              <a:t>drinks</a:t>
            </a:r>
          </a:p>
        </p:txBody>
      </p:sp>
    </p:spTree>
    <p:custDataLst>
      <p:tags r:id="rId1"/>
    </p:custDataLst>
    <p:extLst>
      <p:ext uri="{BB962C8B-B14F-4D97-AF65-F5344CB8AC3E}">
        <p14:creationId xmlns:p14="http://schemas.microsoft.com/office/powerpoint/2010/main" val="75856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1"/>
          <p:cNvSpPr>
            <a:spLocks noGrp="1" noChangeArrowheads="1"/>
          </p:cNvSpPr>
          <p:nvPr>
            <p:ph idx="1"/>
          </p:nvPr>
        </p:nvSpPr>
        <p:spPr>
          <a:xfrm>
            <a:off x="409575" y="1143000"/>
            <a:ext cx="8410868" cy="4983163"/>
          </a:xfrm>
        </p:spPr>
        <p:txBody>
          <a:bodyPr/>
          <a:lstStyle/>
          <a:p>
            <a:pPr marL="0" indent="0"/>
            <a:r>
              <a:rPr lang="en-US" altLang="en-US" dirty="0"/>
              <a:t>Mixed Drinks</a:t>
            </a:r>
          </a:p>
          <a:p>
            <a:pPr lvl="1"/>
            <a:r>
              <a:rPr lang="en-US" altLang="en-US" dirty="0"/>
              <a:t>Often contain multiple liquors.</a:t>
            </a:r>
          </a:p>
          <a:p>
            <a:pPr lvl="1"/>
            <a:r>
              <a:rPr lang="en-US" altLang="en-US" dirty="0"/>
              <a:t>This makes counting them a challenge, especially if the liquors each have different amounts of alcohol.</a:t>
            </a:r>
          </a:p>
          <a:p>
            <a:pPr lvl="1"/>
            <a:r>
              <a:rPr lang="en-US" altLang="en-US" dirty="0"/>
              <a:t>Always remember to round up when counting drinks.</a:t>
            </a:r>
          </a:p>
          <a:p>
            <a:pPr marL="0" indent="0"/>
            <a:endParaRPr lang="en-US" altLang="en-US" dirty="0"/>
          </a:p>
        </p:txBody>
      </p:sp>
      <p:sp>
        <p:nvSpPr>
          <p:cNvPr id="3" name="Title 1">
            <a:extLst>
              <a:ext uri="{FF2B5EF4-FFF2-40B4-BE49-F238E27FC236}">
                <a16:creationId xmlns:a16="http://schemas.microsoft.com/office/drawing/2014/main" id="{89FAAC60-F33C-48DB-B24B-D4FC96E10131}"/>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
        <p:nvSpPr>
          <p:cNvPr id="9" name="Title 6"/>
          <p:cNvSpPr>
            <a:spLocks noGrp="1"/>
          </p:cNvSpPr>
          <p:nvPr>
            <p:ph type="title"/>
          </p:nvPr>
        </p:nvSpPr>
        <p:spPr>
          <a:xfrm>
            <a:off x="400050" y="160338"/>
            <a:ext cx="8307388" cy="519112"/>
          </a:xfrm>
        </p:spPr>
        <p:txBody>
          <a:bodyPr/>
          <a:lstStyle/>
          <a:p>
            <a:r>
              <a:rPr lang="en-US" dirty="0">
                <a:solidFill>
                  <a:srgbClr val="FFFFFF"/>
                </a:solidFill>
              </a:rPr>
              <a:t>Counting Drinks</a:t>
            </a:r>
            <a:endParaRPr lang="en-US" dirty="0">
              <a:solidFill>
                <a:srgbClr val="FF0000"/>
              </a:solidFill>
            </a:endParaRPr>
          </a:p>
        </p:txBody>
      </p:sp>
    </p:spTree>
    <p:custDataLst>
      <p:tags r:id="rId1"/>
    </p:custDataLst>
    <p:extLst>
      <p:ext uri="{BB962C8B-B14F-4D97-AF65-F5344CB8AC3E}">
        <p14:creationId xmlns:p14="http://schemas.microsoft.com/office/powerpoint/2010/main" val="1288838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Welcome!</a:t>
            </a:r>
          </a:p>
        </p:txBody>
      </p:sp>
      <p:sp>
        <p:nvSpPr>
          <p:cNvPr id="45059" name="Content Placeholder 2"/>
          <p:cNvSpPr>
            <a:spLocks noGrp="1"/>
          </p:cNvSpPr>
          <p:nvPr>
            <p:ph idx="1"/>
          </p:nvPr>
        </p:nvSpPr>
        <p:spPr/>
        <p:txBody>
          <a:bodyPr/>
          <a:lstStyle/>
          <a:p>
            <a:r>
              <a:rPr lang="en-US" altLang="en-US" dirty="0"/>
              <a:t>Topics that will be covered: </a:t>
            </a:r>
          </a:p>
          <a:p>
            <a:pPr lvl="1"/>
            <a:r>
              <a:rPr lang="en-US" altLang="en-US" dirty="0"/>
              <a:t>Alcohol Law and Your Responsibility</a:t>
            </a:r>
          </a:p>
          <a:p>
            <a:pPr lvl="1"/>
            <a:r>
              <a:rPr lang="en-US" altLang="en-US" dirty="0"/>
              <a:t>Recognizing and Preventing Intoxication</a:t>
            </a:r>
          </a:p>
          <a:p>
            <a:pPr lvl="1"/>
            <a:r>
              <a:rPr lang="en-US" altLang="en-US" dirty="0"/>
              <a:t>Checking Identification</a:t>
            </a:r>
          </a:p>
          <a:p>
            <a:pPr lvl="1"/>
            <a:r>
              <a:rPr lang="en-US" altLang="en-US" dirty="0"/>
              <a:t>Handling Difficult Situations</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2192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Liquor authorities</a:t>
            </a: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r>
              <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rPr>
              <a:t>Grant liquor licenses</a:t>
            </a: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r>
              <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rPr>
              <a:t>Help enforce state and local liquor laws</a:t>
            </a: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r>
              <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rPr>
              <a:t>Can penalize establishments and employees who break alcohol laws</a:t>
            </a: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Arial Narrow"/>
                <a:ea typeface="MS PGothic" panose="020B0600070205080204" pitchFamily="34" charset="-128"/>
              </a:rPr>
              <a:t>Types of Liability</a:t>
            </a:r>
            <a:endPar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417186389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noChangeArrowheads="1"/>
          </p:cNvSpPr>
          <p:nvPr>
            <p:ph type="title"/>
          </p:nvPr>
        </p:nvSpPr>
        <p:spPr/>
        <p:txBody>
          <a:bodyPr/>
          <a:lstStyle/>
          <a:p>
            <a:r>
              <a:rPr lang="en-US" altLang="en-US" dirty="0"/>
              <a:t>Apply Your Knowledge: Calculating Drinks</a:t>
            </a:r>
          </a:p>
        </p:txBody>
      </p:sp>
      <p:sp>
        <p:nvSpPr>
          <p:cNvPr id="62467" name="Content Placeholder 3"/>
          <p:cNvSpPr>
            <a:spLocks noGrp="1" noChangeArrowheads="1"/>
          </p:cNvSpPr>
          <p:nvPr>
            <p:ph idx="1"/>
          </p:nvPr>
        </p:nvSpPr>
        <p:spPr/>
        <p:txBody>
          <a:bodyPr/>
          <a:lstStyle/>
          <a:p>
            <a:pPr marL="0" indent="0"/>
            <a:r>
              <a:rPr lang="en-US" altLang="en-US" dirty="0"/>
              <a:t>Complete the </a:t>
            </a:r>
            <a:r>
              <a:rPr lang="en-US" altLang="en-US" i="1" dirty="0"/>
              <a:t>Calculating Drinks </a:t>
            </a:r>
            <a:r>
              <a:rPr lang="en-US" altLang="en-US" dirty="0"/>
              <a:t>activity on page 2-18 in </a:t>
            </a:r>
            <a:r>
              <a:rPr lang="en-US" altLang="en-US" i="1" dirty="0"/>
              <a:t>ServSafe Alcohol Guide.</a:t>
            </a:r>
            <a:endParaRPr lang="en-US" altLang="en-US" dirty="0"/>
          </a:p>
        </p:txBody>
      </p:sp>
    </p:spTree>
    <p:custDataLst>
      <p:tags r:id="rId1"/>
    </p:custDataLst>
    <p:extLst>
      <p:ext uri="{BB962C8B-B14F-4D97-AF65-F5344CB8AC3E}">
        <p14:creationId xmlns:p14="http://schemas.microsoft.com/office/powerpoint/2010/main" val="842236476"/>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D42A635-B15F-C04E-B939-0147ECC4BA42}"/>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a:xfrm>
            <a:off x="400050" y="156230"/>
            <a:ext cx="8307388" cy="523220"/>
          </a:xfrm>
        </p:spPr>
        <p:txBody>
          <a:bodyPr/>
          <a:lstStyle/>
          <a:p>
            <a:r>
              <a:rPr lang="en-US" dirty="0">
                <a:solidFill>
                  <a:srgbClr val="FFFFFF"/>
                </a:solidFill>
              </a:rPr>
              <a:t>Estimating BAC</a:t>
            </a:r>
            <a:endParaRPr lang="en-US" dirty="0"/>
          </a:p>
        </p:txBody>
      </p:sp>
      <p:sp>
        <p:nvSpPr>
          <p:cNvPr id="4" name="Content Placeholder 3"/>
          <p:cNvSpPr>
            <a:spLocks noGrp="1"/>
          </p:cNvSpPr>
          <p:nvPr>
            <p:ph idx="1"/>
          </p:nvPr>
        </p:nvSpPr>
        <p:spPr/>
        <p:txBody>
          <a:bodyPr/>
          <a:lstStyle/>
          <a:p>
            <a:r>
              <a:rPr lang="en-US" altLang="en-US" dirty="0"/>
              <a:t>Steps when estimating BAC:</a:t>
            </a:r>
          </a:p>
          <a:p>
            <a:pPr marL="457200" lvl="1" indent="-457200">
              <a:buFont typeface="+mj-lt"/>
              <a:buAutoNum type="arabicPeriod"/>
            </a:pPr>
            <a:r>
              <a:rPr lang="en-US" altLang="en-US" dirty="0"/>
              <a:t>Count the number of standard drinks the person was served.</a:t>
            </a:r>
          </a:p>
          <a:p>
            <a:pPr marL="457200" lvl="1" indent="-457200">
              <a:buFont typeface="+mj-lt"/>
              <a:buAutoNum type="arabicPeriod"/>
            </a:pPr>
            <a:r>
              <a:rPr lang="en-US" altLang="en-US" dirty="0"/>
              <a:t>Estimate the person’s weight.</a:t>
            </a:r>
          </a:p>
          <a:p>
            <a:pPr marL="457200" lvl="1" indent="-457200">
              <a:buFont typeface="+mj-lt"/>
              <a:buAutoNum type="arabicPeriod"/>
            </a:pPr>
            <a:r>
              <a:rPr lang="en-US" altLang="en-US" dirty="0"/>
              <a:t>Determine the person’s BAC using a BAC chart.</a:t>
            </a:r>
          </a:p>
          <a:p>
            <a:endParaRPr lang="en-US" dirty="0"/>
          </a:p>
        </p:txBody>
      </p:sp>
    </p:spTree>
    <p:custDataLst>
      <p:tags r:id="rId1"/>
    </p:custDataLst>
    <p:extLst>
      <p:ext uri="{BB962C8B-B14F-4D97-AF65-F5344CB8AC3E}">
        <p14:creationId xmlns:p14="http://schemas.microsoft.com/office/powerpoint/2010/main" val="3505277371"/>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6EE1964-8C1F-3C47-9D0D-0A4FAD6BB873}"/>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a:solidFill>
                  <a:srgbClr val="FFFFFF"/>
                </a:solidFill>
              </a:rPr>
              <a:t>Estimating BAC</a:t>
            </a:r>
            <a:endParaRPr lang="en-US" dirty="0"/>
          </a:p>
        </p:txBody>
      </p:sp>
      <p:sp>
        <p:nvSpPr>
          <p:cNvPr id="4" name="Content Placeholder 3"/>
          <p:cNvSpPr>
            <a:spLocks noGrp="1"/>
          </p:cNvSpPr>
          <p:nvPr>
            <p:ph idx="1"/>
          </p:nvPr>
        </p:nvSpPr>
        <p:spPr/>
        <p:txBody>
          <a:bodyPr/>
          <a:lstStyle/>
          <a:p>
            <a:r>
              <a:rPr lang="en-US" altLang="en-US" dirty="0"/>
              <a:t>BAC Charts</a:t>
            </a:r>
          </a:p>
          <a:p>
            <a:pPr lvl="1"/>
            <a:r>
              <a:rPr lang="en-US" altLang="en-US" dirty="0"/>
              <a:t>There are different BAC charts for men and women.</a:t>
            </a:r>
          </a:p>
          <a:p>
            <a:pPr lvl="1"/>
            <a:r>
              <a:rPr lang="en-US" altLang="en-US" dirty="0"/>
              <a:t>The ServSafe Alcohol BAC charts are based on:</a:t>
            </a:r>
          </a:p>
          <a:p>
            <a:pPr lvl="2"/>
            <a:r>
              <a:rPr lang="en-US" altLang="en-US" dirty="0"/>
              <a:t>Number of drinks consumed in one hour</a:t>
            </a:r>
          </a:p>
          <a:p>
            <a:pPr lvl="2"/>
            <a:r>
              <a:rPr lang="en-US" altLang="en-US" dirty="0"/>
              <a:t>Assumption that a person’s liver breaks down one drink per hour</a:t>
            </a:r>
          </a:p>
          <a:p>
            <a:pPr lvl="1"/>
            <a:r>
              <a:rPr lang="en-US" altLang="en-US" dirty="0"/>
              <a:t>The charts highlight BACs of .08 or higher by putting them in red.</a:t>
            </a:r>
          </a:p>
        </p:txBody>
      </p:sp>
    </p:spTree>
    <p:custDataLst>
      <p:tags r:id="rId1"/>
    </p:custDataLst>
    <p:extLst>
      <p:ext uri="{BB962C8B-B14F-4D97-AF65-F5344CB8AC3E}">
        <p14:creationId xmlns:p14="http://schemas.microsoft.com/office/powerpoint/2010/main" val="178886646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FF"/>
                </a:solidFill>
              </a:rPr>
              <a:t>Estimating BAC</a:t>
            </a:r>
            <a:endParaRPr lang="en-US" dirty="0"/>
          </a:p>
        </p:txBody>
      </p:sp>
      <p:sp>
        <p:nvSpPr>
          <p:cNvPr id="6" name="Content Placeholder 5"/>
          <p:cNvSpPr>
            <a:spLocks noGrp="1"/>
          </p:cNvSpPr>
          <p:nvPr>
            <p:ph idx="1"/>
          </p:nvPr>
        </p:nvSpPr>
        <p:spPr/>
        <p:txBody>
          <a:bodyPr/>
          <a:lstStyle/>
          <a:p>
            <a:r>
              <a:rPr lang="en-US" altLang="en-US" dirty="0"/>
              <a:t>To use the BAC chart:</a:t>
            </a:r>
          </a:p>
          <a:p>
            <a:pPr marL="457200" lvl="1" indent="-457200">
              <a:buFont typeface="+mj-lt"/>
              <a:buAutoNum type="arabicPeriod"/>
            </a:pPr>
            <a:r>
              <a:rPr lang="en-US" dirty="0"/>
              <a:t>Go to the row for the number of drinks.</a:t>
            </a:r>
          </a:p>
          <a:p>
            <a:pPr marL="457200" lvl="1" indent="-457200">
              <a:buFont typeface="+mj-lt"/>
              <a:buAutoNum type="arabicPeriod"/>
            </a:pPr>
            <a:r>
              <a:rPr lang="en-US" dirty="0"/>
              <a:t>Follow the row across until you have reached the column with the person’s estimated weight.</a:t>
            </a:r>
          </a:p>
          <a:p>
            <a:pPr marL="457200" lvl="1" indent="-457200">
              <a:buFont typeface="+mj-lt"/>
              <a:buAutoNum type="arabicPeriod"/>
            </a:pPr>
            <a:r>
              <a:rPr lang="en-US" dirty="0"/>
              <a:t>Where the row and column meet, you will find the person’s estimated BAC.</a:t>
            </a:r>
          </a:p>
          <a:p>
            <a:pPr marL="457200" lvl="1" indent="-457200">
              <a:buFont typeface="+mj-lt"/>
              <a:buAutoNum type="arabicPeriod"/>
            </a:pP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rcRect/>
          <a:stretch/>
        </p:blipFill>
        <p:spPr>
          <a:xfrm>
            <a:off x="1899806" y="3361609"/>
            <a:ext cx="5564764" cy="3239759"/>
          </a:xfrm>
          <a:prstGeom prst="rect">
            <a:avLst/>
          </a:prstGeom>
        </p:spPr>
      </p:pic>
      <p:sp>
        <p:nvSpPr>
          <p:cNvPr id="11" name="Rectangle 10"/>
          <p:cNvSpPr/>
          <p:nvPr/>
        </p:nvSpPr>
        <p:spPr bwMode="auto">
          <a:xfrm>
            <a:off x="2026228" y="4769427"/>
            <a:ext cx="2514600" cy="259773"/>
          </a:xfrm>
          <a:prstGeom prst="rect">
            <a:avLst/>
          </a:prstGeom>
          <a:noFill/>
          <a:ln w="38100">
            <a:solidFill>
              <a:srgbClr val="70AC2E"/>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FFFFFF"/>
              </a:solidFill>
              <a:effectLst/>
              <a:latin typeface="Arial" charset="0"/>
            </a:endParaRPr>
          </a:p>
        </p:txBody>
      </p:sp>
      <p:sp>
        <p:nvSpPr>
          <p:cNvPr id="12" name="Rectangle 11"/>
          <p:cNvSpPr/>
          <p:nvPr/>
        </p:nvSpPr>
        <p:spPr bwMode="auto">
          <a:xfrm rot="16200000">
            <a:off x="3217719" y="4339937"/>
            <a:ext cx="964622" cy="517813"/>
          </a:xfrm>
          <a:prstGeom prst="rect">
            <a:avLst/>
          </a:prstGeom>
          <a:noFill/>
          <a:ln w="38100">
            <a:solidFill>
              <a:srgbClr val="70AC2E"/>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FFFFFF"/>
              </a:solidFill>
              <a:effectLst/>
              <a:latin typeface="Arial" charset="0"/>
            </a:endParaRPr>
          </a:p>
        </p:txBody>
      </p:sp>
      <p:sp>
        <p:nvSpPr>
          <p:cNvPr id="14" name="Oval 13"/>
          <p:cNvSpPr/>
          <p:nvPr/>
        </p:nvSpPr>
        <p:spPr bwMode="auto">
          <a:xfrm>
            <a:off x="3439392" y="4696691"/>
            <a:ext cx="498764" cy="467591"/>
          </a:xfrm>
          <a:prstGeom prst="ellipse">
            <a:avLst/>
          </a:prstGeom>
          <a:noFill/>
          <a:ln w="76200">
            <a:solidFill>
              <a:srgbClr val="92D050"/>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defTabSz="914400" fontAlgn="base">
              <a:spcBef>
                <a:spcPct val="0"/>
              </a:spcBef>
              <a:spcAft>
                <a:spcPct val="0"/>
              </a:spcAft>
            </a:pPr>
            <a:endParaRPr lang="en-US" sz="3200" b="1">
              <a:solidFill>
                <a:srgbClr val="FFFFFF"/>
              </a:solidFill>
              <a:latin typeface="Arial" charset="0"/>
            </a:endParaRPr>
          </a:p>
        </p:txBody>
      </p:sp>
    </p:spTree>
    <p:custDataLst>
      <p:tags r:id="rId1"/>
    </p:custDataLst>
    <p:extLst>
      <p:ext uri="{BB962C8B-B14F-4D97-AF65-F5344CB8AC3E}">
        <p14:creationId xmlns:p14="http://schemas.microsoft.com/office/powerpoint/2010/main" val="85414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22" presetClass="entr" presetSubtype="8" fill="hold" grpId="0"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wipe(left)">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noChangeArrowheads="1"/>
          </p:cNvSpPr>
          <p:nvPr>
            <p:ph type="title"/>
          </p:nvPr>
        </p:nvSpPr>
        <p:spPr/>
        <p:txBody>
          <a:bodyPr/>
          <a:lstStyle/>
          <a:p>
            <a:r>
              <a:rPr lang="en-US" altLang="en-US" dirty="0"/>
              <a:t>Estimating BAC</a:t>
            </a:r>
          </a:p>
        </p:txBody>
      </p:sp>
      <p:sp>
        <p:nvSpPr>
          <p:cNvPr id="82947" name="Content Placeholder 2"/>
          <p:cNvSpPr>
            <a:spLocks noGrp="1" noChangeArrowheads="1"/>
          </p:cNvSpPr>
          <p:nvPr>
            <p:ph idx="1"/>
          </p:nvPr>
        </p:nvSpPr>
        <p:spPr/>
        <p:txBody>
          <a:bodyPr/>
          <a:lstStyle/>
          <a:p>
            <a:r>
              <a:rPr lang="en-US" altLang="en-US" dirty="0"/>
              <a:t>When estimating BAC, keep in mind:</a:t>
            </a:r>
          </a:p>
          <a:p>
            <a:pPr lvl="1"/>
            <a:r>
              <a:rPr lang="en-US" altLang="en-US" dirty="0"/>
              <a:t>A person's actual BAC may be higher or lower than the chart.</a:t>
            </a:r>
          </a:p>
          <a:p>
            <a:pPr lvl="1"/>
            <a:r>
              <a:rPr lang="en-US" altLang="en-US" dirty="0"/>
              <a:t>BAC charts cannot account for other factors:</a:t>
            </a:r>
          </a:p>
          <a:p>
            <a:pPr lvl="2"/>
            <a:r>
              <a:rPr lang="en-US" altLang="en-US" dirty="0"/>
              <a:t>Prior drinking</a:t>
            </a:r>
          </a:p>
          <a:p>
            <a:pPr lvl="2"/>
            <a:r>
              <a:rPr lang="en-US" altLang="en-US" dirty="0"/>
              <a:t>Physical condition</a:t>
            </a:r>
          </a:p>
          <a:p>
            <a:pPr lvl="2"/>
            <a:r>
              <a:rPr lang="en-US" altLang="en-US" dirty="0"/>
              <a:t>Emotional state</a:t>
            </a:r>
          </a:p>
          <a:p>
            <a:pPr lvl="2"/>
            <a:r>
              <a:rPr lang="en-US" altLang="en-US" dirty="0"/>
              <a:t>Prior eating</a:t>
            </a:r>
          </a:p>
          <a:p>
            <a:pPr lvl="2"/>
            <a:r>
              <a:rPr lang="en-US" altLang="en-US" dirty="0"/>
              <a:t>Medication that has been taken</a:t>
            </a:r>
          </a:p>
          <a:p>
            <a:pPr lvl="1"/>
            <a:r>
              <a:rPr lang="en-US" altLang="en-US" dirty="0"/>
              <a:t> BAC charts should only be used as a reference.</a:t>
            </a:r>
          </a:p>
        </p:txBody>
      </p:sp>
    </p:spTree>
    <p:custDataLst>
      <p:tags r:id="rId1"/>
    </p:custDataLst>
    <p:extLst>
      <p:ext uri="{BB962C8B-B14F-4D97-AF65-F5344CB8AC3E}">
        <p14:creationId xmlns:p14="http://schemas.microsoft.com/office/powerpoint/2010/main" val="3897553233"/>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noChangeArrowheads="1"/>
          </p:cNvSpPr>
          <p:nvPr>
            <p:ph type="title"/>
          </p:nvPr>
        </p:nvSpPr>
        <p:spPr/>
        <p:txBody>
          <a:bodyPr/>
          <a:lstStyle/>
          <a:p>
            <a:r>
              <a:rPr lang="en-US" altLang="en-US" dirty="0"/>
              <a:t>Apply Your Knowledge: Using a BAC chart</a:t>
            </a:r>
          </a:p>
        </p:txBody>
      </p:sp>
      <p:sp>
        <p:nvSpPr>
          <p:cNvPr id="62467" name="Content Placeholder 3"/>
          <p:cNvSpPr>
            <a:spLocks noGrp="1" noChangeArrowheads="1"/>
          </p:cNvSpPr>
          <p:nvPr>
            <p:ph idx="1"/>
          </p:nvPr>
        </p:nvSpPr>
        <p:spPr/>
        <p:txBody>
          <a:bodyPr/>
          <a:lstStyle/>
          <a:p>
            <a:pPr marL="0" indent="0"/>
            <a:r>
              <a:rPr lang="en-US" altLang="en-US" dirty="0"/>
              <a:t>Complete the </a:t>
            </a:r>
            <a:r>
              <a:rPr lang="en-US" altLang="en-US" i="1" dirty="0"/>
              <a:t>Using a BAC Chart </a:t>
            </a:r>
            <a:r>
              <a:rPr lang="en-US" altLang="en-US" dirty="0"/>
              <a:t>activity on page 2-21 in </a:t>
            </a:r>
            <a:r>
              <a:rPr lang="en-US" altLang="en-US" i="1" dirty="0"/>
              <a:t>ServSafe Alcohol Guide.</a:t>
            </a:r>
            <a:endParaRPr lang="en-US" altLang="en-US" dirty="0"/>
          </a:p>
        </p:txBody>
      </p:sp>
    </p:spTree>
    <p:custDataLst>
      <p:tags r:id="rId1"/>
    </p:custDataLst>
    <p:extLst>
      <p:ext uri="{BB962C8B-B14F-4D97-AF65-F5344CB8AC3E}">
        <p14:creationId xmlns:p14="http://schemas.microsoft.com/office/powerpoint/2010/main" val="2732406574"/>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14CDE34-2978-8A4D-8A3D-2016E4BB0EBF}"/>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p:spPr>
      </p:pic>
      <p:sp>
        <p:nvSpPr>
          <p:cNvPr id="2" name="Title 1"/>
          <p:cNvSpPr>
            <a:spLocks noGrp="1"/>
          </p:cNvSpPr>
          <p:nvPr>
            <p:ph type="title"/>
          </p:nvPr>
        </p:nvSpPr>
        <p:spPr>
          <a:xfrm>
            <a:off x="400050" y="156230"/>
            <a:ext cx="8307388" cy="523220"/>
          </a:xfrm>
        </p:spPr>
        <p:txBody>
          <a:bodyPr/>
          <a:lstStyle/>
          <a:p>
            <a:r>
              <a:rPr lang="en-US" dirty="0">
                <a:solidFill>
                  <a:srgbClr val="FFFFFF"/>
                </a:solidFill>
              </a:rPr>
              <a:t>Tracking Drink Counts</a:t>
            </a:r>
            <a:endParaRPr lang="en-US" dirty="0"/>
          </a:p>
        </p:txBody>
      </p:sp>
      <p:sp>
        <p:nvSpPr>
          <p:cNvPr id="84994" name="Content Placeholder 1"/>
          <p:cNvSpPr>
            <a:spLocks noGrp="1" noChangeArrowheads="1"/>
          </p:cNvSpPr>
          <p:nvPr>
            <p:ph idx="1"/>
          </p:nvPr>
        </p:nvSpPr>
        <p:spPr/>
        <p:txBody>
          <a:bodyPr/>
          <a:lstStyle/>
          <a:p>
            <a:pPr marL="0"/>
            <a:r>
              <a:rPr lang="en-US" altLang="en-US" dirty="0"/>
              <a:t>How do you track drink counts in your operation?</a:t>
            </a:r>
          </a:p>
          <a:p>
            <a:pPr lvl="1"/>
            <a:r>
              <a:rPr lang="en-US" altLang="en-US" dirty="0"/>
              <a:t>Use a physical tally sheet.</a:t>
            </a:r>
          </a:p>
          <a:p>
            <a:pPr lvl="1"/>
            <a:r>
              <a:rPr lang="en-US" altLang="en-US" dirty="0"/>
              <a:t>Mark drinks on a coaster or napkin.</a:t>
            </a:r>
          </a:p>
          <a:p>
            <a:pPr lvl="1"/>
            <a:r>
              <a:rPr lang="en-US" altLang="en-US" dirty="0"/>
              <a:t>Place a printed receipt in front of the guest, </a:t>
            </a:r>
            <a:br>
              <a:rPr lang="en-US" altLang="en-US" dirty="0"/>
            </a:br>
            <a:r>
              <a:rPr lang="en-US" altLang="en-US" dirty="0"/>
              <a:t>and update it each time the guest is served another drink.</a:t>
            </a:r>
          </a:p>
          <a:p>
            <a:pPr lvl="1"/>
            <a:r>
              <a:rPr lang="en-US" altLang="en-US" dirty="0"/>
              <a:t>Use the point-of-sale system.</a:t>
            </a:r>
          </a:p>
          <a:p>
            <a:pPr lvl="1"/>
            <a:r>
              <a:rPr lang="en-US" altLang="en-US" dirty="0"/>
              <a:t>Keep a drink tally on the back of the guest check.</a:t>
            </a:r>
          </a:p>
        </p:txBody>
      </p:sp>
    </p:spTree>
    <p:custDataLst>
      <p:tags r:id="rId1"/>
    </p:custDataLst>
    <p:extLst>
      <p:ext uri="{BB962C8B-B14F-4D97-AF65-F5344CB8AC3E}">
        <p14:creationId xmlns:p14="http://schemas.microsoft.com/office/powerpoint/2010/main" val="76229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99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99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9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5E9D0AB-0F96-E84F-A825-091CFBD749FF}"/>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a:solidFill>
                  <a:srgbClr val="FFFFFF"/>
                </a:solidFill>
              </a:rPr>
              <a:t>Tracking Drink Counts</a:t>
            </a:r>
            <a:endParaRPr lang="en-US" dirty="0"/>
          </a:p>
        </p:txBody>
      </p:sp>
      <p:sp>
        <p:nvSpPr>
          <p:cNvPr id="4" name="Content Placeholder 3"/>
          <p:cNvSpPr>
            <a:spLocks noGrp="1"/>
          </p:cNvSpPr>
          <p:nvPr>
            <p:ph idx="1"/>
          </p:nvPr>
        </p:nvSpPr>
        <p:spPr/>
        <p:txBody>
          <a:bodyPr/>
          <a:lstStyle/>
          <a:p>
            <a:pPr marL="0"/>
            <a:r>
              <a:rPr lang="en-US" altLang="en-US" dirty="0"/>
              <a:t>Some situations can make it difficult to track drink counts.</a:t>
            </a:r>
          </a:p>
          <a:p>
            <a:pPr lvl="1"/>
            <a:r>
              <a:rPr lang="en-US" altLang="en-US" b="1" dirty="0"/>
              <a:t>Bottle Service</a:t>
            </a:r>
            <a:r>
              <a:rPr lang="en-US" altLang="en-US" dirty="0"/>
              <a:t>: Bottles of liquor are sold to the table and guests can mix their own drinks.</a:t>
            </a:r>
          </a:p>
          <a:p>
            <a:pPr lvl="1"/>
            <a:r>
              <a:rPr lang="en-US" altLang="en-US" b="1" dirty="0"/>
              <a:t>Tableside Dispensers</a:t>
            </a:r>
            <a:r>
              <a:rPr lang="en-US" altLang="en-US" dirty="0"/>
              <a:t>: Beer and wine tableside dispensers allow guests to serve themselves.</a:t>
            </a:r>
          </a:p>
          <a:p>
            <a:pPr lvl="1"/>
            <a:r>
              <a:rPr lang="en-US" altLang="en-US" dirty="0"/>
              <a:t>Establishments with self-service options must create and follow policies to monitor guests.</a:t>
            </a:r>
          </a:p>
          <a:p>
            <a:endParaRPr lang="en-US" dirty="0"/>
          </a:p>
        </p:txBody>
      </p:sp>
    </p:spTree>
    <p:custDataLst>
      <p:tags r:id="rId1"/>
    </p:custDataLst>
    <p:extLst>
      <p:ext uri="{BB962C8B-B14F-4D97-AF65-F5344CB8AC3E}">
        <p14:creationId xmlns:p14="http://schemas.microsoft.com/office/powerpoint/2010/main" val="2761809632"/>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9780BD6-C7B8-E742-A914-463BE462BD74}"/>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a:solidFill>
                  <a:srgbClr val="FFFFFF"/>
                </a:solidFill>
              </a:rPr>
              <a:t>Tracking Drink Counts</a:t>
            </a:r>
            <a:endParaRPr lang="en-US" dirty="0"/>
          </a:p>
        </p:txBody>
      </p:sp>
      <p:sp>
        <p:nvSpPr>
          <p:cNvPr id="4" name="Content Placeholder 3"/>
          <p:cNvSpPr>
            <a:spLocks noGrp="1"/>
          </p:cNvSpPr>
          <p:nvPr>
            <p:ph idx="1"/>
          </p:nvPr>
        </p:nvSpPr>
        <p:spPr/>
        <p:txBody>
          <a:bodyPr/>
          <a:lstStyle/>
          <a:p>
            <a:pPr marL="0"/>
            <a:r>
              <a:rPr lang="en-US" dirty="0"/>
              <a:t>Over-pouring </a:t>
            </a:r>
            <a:r>
              <a:rPr lang="en-US" dirty="0"/>
              <a:t>m</a:t>
            </a:r>
            <a:r>
              <a:rPr lang="en-US" dirty="0" smtClean="0"/>
              <a:t>akes it difficult to track drink counts</a:t>
            </a:r>
            <a:r>
              <a:rPr lang="en-US" altLang="en-US" dirty="0" smtClean="0"/>
              <a:t>.</a:t>
            </a:r>
            <a:endParaRPr lang="en-US" altLang="en-US" dirty="0"/>
          </a:p>
          <a:p>
            <a:pPr lvl="1"/>
            <a:r>
              <a:rPr lang="en-US" altLang="en-US" dirty="0"/>
              <a:t>For example, three ½ ounce over-pours of 80-proof liquor will equal one additional standard drink.</a:t>
            </a:r>
          </a:p>
          <a:p>
            <a:pPr lvl="1"/>
            <a:r>
              <a:rPr lang="en-US" dirty="0"/>
              <a:t>Bartenders must know and follow recipes.</a:t>
            </a:r>
          </a:p>
          <a:p>
            <a:pPr lvl="1"/>
            <a:r>
              <a:rPr lang="en-US" dirty="0"/>
              <a:t>Bartenders should be tested on this knowledge.</a:t>
            </a:r>
          </a:p>
          <a:p>
            <a:pPr lvl="1"/>
            <a:r>
              <a:rPr lang="en-US" dirty="0"/>
              <a:t>Always use the right-size glass. This is especially true for wine, as it can be easy to over-pour.</a:t>
            </a:r>
          </a:p>
        </p:txBody>
      </p:sp>
    </p:spTree>
    <p:custDataLst>
      <p:tags r:id="rId1"/>
    </p:custDataLst>
    <p:extLst>
      <p:ext uri="{BB962C8B-B14F-4D97-AF65-F5344CB8AC3E}">
        <p14:creationId xmlns:p14="http://schemas.microsoft.com/office/powerpoint/2010/main" val="2024599240"/>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2068" t="1070" r="3424" b="4422"/>
          <a:stretch/>
        </p:blipFill>
        <p:spPr>
          <a:xfrm>
            <a:off x="6523038" y="1243013"/>
            <a:ext cx="2103437" cy="2103437"/>
          </a:xfrm>
          <a:prstGeom prst="roundRect">
            <a:avLst>
              <a:gd name="adj" fmla="val 6764"/>
            </a:avLst>
          </a:prstGeom>
          <a:ln w="6350" cap="flat" algn="ctr">
            <a:solidFill>
              <a:schemeClr val="tx1"/>
            </a:solidFill>
            <a:round/>
            <a:headEnd/>
            <a:tailEnd/>
          </a:ln>
        </p:spPr>
      </p:pic>
      <p:sp>
        <p:nvSpPr>
          <p:cNvPr id="87043" name="Title 1"/>
          <p:cNvSpPr>
            <a:spLocks noGrp="1" noChangeArrowheads="1"/>
          </p:cNvSpPr>
          <p:nvPr>
            <p:ph type="title"/>
          </p:nvPr>
        </p:nvSpPr>
        <p:spPr/>
        <p:txBody>
          <a:bodyPr/>
          <a:lstStyle/>
          <a:p>
            <a:r>
              <a:rPr lang="en-US" altLang="en-US" dirty="0"/>
              <a:t>Observing Guests for Signs of Intoxication</a:t>
            </a:r>
          </a:p>
        </p:txBody>
      </p:sp>
      <p:sp>
        <p:nvSpPr>
          <p:cNvPr id="87044" name="Content Placeholder 2"/>
          <p:cNvSpPr>
            <a:spLocks noGrp="1" noChangeArrowheads="1"/>
          </p:cNvSpPr>
          <p:nvPr>
            <p:ph idx="1"/>
          </p:nvPr>
        </p:nvSpPr>
        <p:spPr>
          <a:xfrm>
            <a:off x="409575" y="1143000"/>
            <a:ext cx="5338763" cy="4983163"/>
          </a:xfrm>
        </p:spPr>
        <p:txBody>
          <a:bodyPr/>
          <a:lstStyle/>
          <a:p>
            <a:r>
              <a:rPr lang="en-US" altLang="en-US" dirty="0"/>
              <a:t>What you should look for:</a:t>
            </a:r>
          </a:p>
          <a:p>
            <a:pPr lvl="1"/>
            <a:r>
              <a:rPr lang="en-US" altLang="en-US" dirty="0"/>
              <a:t>Physical and behavioral changes </a:t>
            </a:r>
          </a:p>
          <a:p>
            <a:pPr lvl="2"/>
            <a:r>
              <a:rPr lang="en-US" altLang="en-US" dirty="0"/>
              <a:t>A change in behavior is more revealing than the actual behavior</a:t>
            </a:r>
          </a:p>
          <a:p>
            <a:pPr lvl="1"/>
            <a:r>
              <a:rPr lang="en-US" altLang="en-US" dirty="0"/>
              <a:t>Why the guest is there</a:t>
            </a:r>
          </a:p>
          <a:p>
            <a:pPr lvl="2"/>
            <a:r>
              <a:rPr lang="en-US" altLang="en-US" dirty="0"/>
              <a:t>Talk to the guest </a:t>
            </a:r>
          </a:p>
          <a:p>
            <a:pPr lvl="2"/>
            <a:r>
              <a:rPr lang="en-US" altLang="en-US" dirty="0"/>
              <a:t>Keep talking throughout their stay</a:t>
            </a:r>
          </a:p>
          <a:p>
            <a:pPr lvl="2"/>
            <a:r>
              <a:rPr lang="en-US" altLang="en-US" dirty="0"/>
              <a:t>Lets you know intent and if the guest is becoming intoxicated</a:t>
            </a:r>
          </a:p>
        </p:txBody>
      </p:sp>
    </p:spTree>
    <p:custDataLst>
      <p:tags r:id="rId1"/>
    </p:custDataLst>
    <p:extLst>
      <p:ext uri="{BB962C8B-B14F-4D97-AF65-F5344CB8AC3E}">
        <p14:creationId xmlns:p14="http://schemas.microsoft.com/office/powerpoint/2010/main" val="2908715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1109663" y="2787650"/>
            <a:ext cx="7881937" cy="404813"/>
          </a:xfrm>
        </p:spPr>
        <p:txBody>
          <a:bodyPr/>
          <a:lstStyle/>
          <a:p>
            <a:pPr marL="0" indent="0"/>
            <a:r>
              <a:rPr lang="en-US" altLang="en-US" dirty="0"/>
              <a:t>B. Fines against owners and staff</a:t>
            </a:r>
          </a:p>
        </p:txBody>
      </p:sp>
      <p:sp>
        <p:nvSpPr>
          <p:cNvPr id="49155" name="Text Placeholder 7"/>
          <p:cNvSpPr>
            <a:spLocks noGrp="1"/>
          </p:cNvSpPr>
          <p:nvPr>
            <p:ph type="body" sz="quarter" idx="14"/>
          </p:nvPr>
        </p:nvSpPr>
        <p:spPr>
          <a:xfrm>
            <a:off x="1092200" y="2146300"/>
            <a:ext cx="7899400" cy="404813"/>
          </a:xfrm>
        </p:spPr>
        <p:txBody>
          <a:bodyPr/>
          <a:lstStyle/>
          <a:p>
            <a:pPr marL="0" indent="0"/>
            <a:r>
              <a:rPr lang="en-US" altLang="en-US" dirty="0"/>
              <a:t>A. Suspension or loss of the liquor license</a:t>
            </a:r>
          </a:p>
        </p:txBody>
      </p:sp>
      <p:sp>
        <p:nvSpPr>
          <p:cNvPr id="49156" name="Text Placeholder 3"/>
          <p:cNvSpPr>
            <a:spLocks noGrp="1"/>
          </p:cNvSpPr>
          <p:nvPr>
            <p:ph type="body" sz="quarter" idx="13"/>
          </p:nvPr>
        </p:nvSpPr>
        <p:spPr>
          <a:xfrm>
            <a:off x="390525" y="1150938"/>
            <a:ext cx="8612188" cy="457200"/>
          </a:xfrm>
        </p:spPr>
        <p:txBody>
          <a:bodyPr/>
          <a:lstStyle/>
          <a:p>
            <a:pPr marL="0" indent="0">
              <a:spcBef>
                <a:spcPts val="0"/>
              </a:spcBef>
            </a:pPr>
            <a:r>
              <a:rPr lang="en-US" altLang="en-US" dirty="0"/>
              <a:t>Which is a penalty that can be imposed by a liquor authority?</a:t>
            </a:r>
          </a:p>
        </p:txBody>
      </p:sp>
      <p:sp>
        <p:nvSpPr>
          <p:cNvPr id="10" name="Text Placeholder 9"/>
          <p:cNvSpPr>
            <a:spLocks noGrp="1"/>
          </p:cNvSpPr>
          <p:nvPr>
            <p:ph type="body" sz="quarter" idx="16"/>
          </p:nvPr>
        </p:nvSpPr>
        <p:spPr>
          <a:xfrm>
            <a:off x="3741738" y="3327400"/>
            <a:ext cx="4981575" cy="2159000"/>
          </a:xfrm>
        </p:spPr>
        <p:txBody>
          <a:bodyPr/>
          <a:lstStyle/>
          <a:p>
            <a:pPr marL="0" indent="0"/>
            <a:r>
              <a:rPr lang="en-US" altLang="en-US" b="1" dirty="0"/>
              <a:t>Why? </a:t>
            </a:r>
            <a:r>
              <a:rPr lang="en-US" altLang="en-US" dirty="0"/>
              <a:t>Both A and B. Penalties can include, but are not limited to: suspension or loss of the establishment’s liquor license; loss of a server’s right to serve; fines against owners and staff.</a:t>
            </a:r>
          </a:p>
        </p:txBody>
      </p:sp>
      <p:sp>
        <p:nvSpPr>
          <p:cNvPr id="8" name="Title 4"/>
          <p:cNvSpPr>
            <a:spLocks noGrp="1" noChangeArrowheads="1"/>
          </p:cNvSpPr>
          <p:nvPr>
            <p:ph type="title"/>
          </p:nvPr>
        </p:nvSpPr>
        <p:spPr>
          <a:xfrm>
            <a:off x="400050" y="160338"/>
            <a:ext cx="8307388" cy="519112"/>
          </a:xfrm>
        </p:spPr>
        <p:txBody>
          <a:bodyPr/>
          <a:lstStyle/>
          <a:p>
            <a:r>
              <a:rPr lang="en-US" altLang="en-US" dirty="0"/>
              <a:t>What Do You Think?</a:t>
            </a:r>
          </a:p>
        </p:txBody>
      </p:sp>
    </p:spTree>
    <p:custDataLst>
      <p:tags r:id="rId1"/>
    </p:custDataLst>
    <p:extLst>
      <p:ext uri="{BB962C8B-B14F-4D97-AF65-F5344CB8AC3E}">
        <p14:creationId xmlns:p14="http://schemas.microsoft.com/office/powerpoint/2010/main" val="361006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9">
                                            <p:txEl>
                                              <p:pRg st="0" end="0"/>
                                            </p:txEl>
                                          </p:spTgt>
                                        </p:tgtEl>
                                        <p:attrNameLst>
                                          <p:attrName>style.color</p:attrName>
                                        </p:attrNameLst>
                                      </p:cBhvr>
                                      <p:to>
                                        <a:srgbClr val="00B050"/>
                                      </p:to>
                                    </p:animClr>
                                  </p:childTnLst>
                                </p:cTn>
                              </p:par>
                              <p:par>
                                <p:cTn id="7" presetID="3" presetClass="emph" presetSubtype="2" fill="hold" grpId="0" nodeType="withEffect">
                                  <p:stCondLst>
                                    <p:cond delay="0"/>
                                  </p:stCondLst>
                                  <p:childTnLst>
                                    <p:animClr clrSpc="rgb" dir="cw">
                                      <p:cBhvr override="childStyle">
                                        <p:cTn id="8" dur="500" fill="hold"/>
                                        <p:tgtEl>
                                          <p:spTgt spid="49155">
                                            <p:txEl>
                                              <p:pRg st="0" end="0"/>
                                            </p:txEl>
                                          </p:spTgt>
                                        </p:tgtEl>
                                        <p:attrNameLst>
                                          <p:attrName>style.color</p:attrName>
                                        </p:attrNameLst>
                                      </p:cBhvr>
                                      <p:to>
                                        <a:srgbClr val="00B050"/>
                                      </p:to>
                                    </p:animClr>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49155" grpId="0"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49905" t="-2494" r="-65524" b="2326"/>
          <a:stretch/>
        </p:blipFill>
        <p:spPr>
          <a:xfrm flipH="1">
            <a:off x="6523038" y="1243013"/>
            <a:ext cx="2103437" cy="2103437"/>
          </a:xfrm>
          <a:prstGeom prst="roundRect">
            <a:avLst>
              <a:gd name="adj" fmla="val 6764"/>
            </a:avLst>
          </a:prstGeom>
          <a:ln w="9525"/>
          <a:extLst>
            <a:ext uri="{91240B29-F687-4F45-9708-019B960494DF}">
              <a14:hiddenLine xmlns:a14="http://schemas.microsoft.com/office/drawing/2010/main" w="25400" cap="flat" algn="ctr">
                <a:solidFill>
                  <a:srgbClr val="000000"/>
                </a:solidFill>
                <a:round/>
                <a:headEnd/>
                <a:tailEnd/>
              </a14:hiddenLine>
            </a:ext>
          </a:extLst>
        </p:spPr>
      </p:pic>
      <p:sp>
        <p:nvSpPr>
          <p:cNvPr id="89091" name="Title 2"/>
          <p:cNvSpPr>
            <a:spLocks noGrp="1" noChangeArrowheads="1"/>
          </p:cNvSpPr>
          <p:nvPr>
            <p:ph type="title"/>
          </p:nvPr>
        </p:nvSpPr>
        <p:spPr/>
        <p:txBody>
          <a:bodyPr/>
          <a:lstStyle/>
          <a:p>
            <a:r>
              <a:rPr lang="en-US" altLang="en-US" dirty="0"/>
              <a:t>Observing Guests for Signs of Intoxication</a:t>
            </a:r>
          </a:p>
        </p:txBody>
      </p:sp>
      <p:sp>
        <p:nvSpPr>
          <p:cNvPr id="89092" name="Content Placeholder 3"/>
          <p:cNvSpPr>
            <a:spLocks noGrp="1" noChangeArrowheads="1"/>
          </p:cNvSpPr>
          <p:nvPr>
            <p:ph idx="1"/>
          </p:nvPr>
        </p:nvSpPr>
        <p:spPr>
          <a:xfrm>
            <a:off x="409575" y="1143000"/>
            <a:ext cx="5338763" cy="4983163"/>
          </a:xfrm>
        </p:spPr>
        <p:txBody>
          <a:bodyPr/>
          <a:lstStyle/>
          <a:p>
            <a:pPr marL="0" indent="0"/>
            <a:r>
              <a:rPr lang="en-US" altLang="en-US" dirty="0"/>
              <a:t>Signs of intoxication:</a:t>
            </a:r>
          </a:p>
          <a:p>
            <a:pPr lvl="1"/>
            <a:r>
              <a:rPr lang="en-US" altLang="en-US" dirty="0"/>
              <a:t>Relaxed inhibitions</a:t>
            </a:r>
          </a:p>
          <a:p>
            <a:pPr lvl="1"/>
            <a:r>
              <a:rPr lang="en-US" altLang="en-US" dirty="0"/>
              <a:t>Impaired judgment</a:t>
            </a:r>
          </a:p>
          <a:p>
            <a:pPr lvl="1"/>
            <a:r>
              <a:rPr lang="en-US" altLang="en-US" dirty="0"/>
              <a:t>Slowed reaction time</a:t>
            </a:r>
          </a:p>
          <a:p>
            <a:pPr lvl="1"/>
            <a:r>
              <a:rPr lang="en-US" altLang="en-US" dirty="0"/>
              <a:t>Impaired motor coordination</a:t>
            </a:r>
          </a:p>
        </p:txBody>
      </p:sp>
    </p:spTree>
    <p:custDataLst>
      <p:tags r:id="rId1"/>
    </p:custDataLst>
    <p:extLst>
      <p:ext uri="{BB962C8B-B14F-4D97-AF65-F5344CB8AC3E}">
        <p14:creationId xmlns:p14="http://schemas.microsoft.com/office/powerpoint/2010/main" val="312376829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333177D-2558-7C4D-987D-5DF9F0CE757A}"/>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p:spPr>
      </p:pic>
      <p:sp>
        <p:nvSpPr>
          <p:cNvPr id="2" name="Title 1"/>
          <p:cNvSpPr>
            <a:spLocks noGrp="1"/>
          </p:cNvSpPr>
          <p:nvPr>
            <p:ph type="title"/>
          </p:nvPr>
        </p:nvSpPr>
        <p:spPr>
          <a:xfrm>
            <a:off x="400050" y="156230"/>
            <a:ext cx="8307388" cy="523220"/>
          </a:xfrm>
        </p:spPr>
        <p:txBody>
          <a:bodyPr/>
          <a:lstStyle/>
          <a:p>
            <a:r>
              <a:rPr lang="en-US" altLang="en-US" dirty="0"/>
              <a:t>Observing Guests for Signs of Intoxication</a:t>
            </a:r>
            <a:endParaRPr lang="en-US" dirty="0"/>
          </a:p>
        </p:txBody>
      </p:sp>
      <p:sp>
        <p:nvSpPr>
          <p:cNvPr id="91138" name="Content Placeholder 1"/>
          <p:cNvSpPr>
            <a:spLocks noGrp="1" noChangeArrowheads="1"/>
          </p:cNvSpPr>
          <p:nvPr>
            <p:ph idx="1"/>
          </p:nvPr>
        </p:nvSpPr>
        <p:spPr/>
        <p:txBody>
          <a:bodyPr/>
          <a:lstStyle/>
          <a:p>
            <a:pPr marL="0" indent="0"/>
            <a:r>
              <a:rPr lang="en-US" altLang="en-US" dirty="0"/>
              <a:t>Relaxed Inhibitions:</a:t>
            </a:r>
          </a:p>
          <a:p>
            <a:pPr lvl="1"/>
            <a:r>
              <a:rPr lang="en-US" altLang="en-US" dirty="0"/>
              <a:t>Inhibitions prevent people from saying or doing things that may be unacceptable</a:t>
            </a:r>
          </a:p>
          <a:p>
            <a:pPr lvl="1"/>
            <a:r>
              <a:rPr lang="en-US" altLang="en-US" dirty="0"/>
              <a:t>As people drink, their inhibitions become relaxed</a:t>
            </a:r>
          </a:p>
        </p:txBody>
      </p:sp>
      <p:sp>
        <p:nvSpPr>
          <p:cNvPr id="3" name="Title 1">
            <a:extLst>
              <a:ext uri="{FF2B5EF4-FFF2-40B4-BE49-F238E27FC236}">
                <a16:creationId xmlns:a16="http://schemas.microsoft.com/office/drawing/2014/main" id="{5931B922-3674-4B28-AF36-438F64CF43A1}"/>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647760513"/>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333177D-2558-7C4D-987D-5DF9F0CE757A}"/>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p:spPr>
      </p:pic>
      <p:sp>
        <p:nvSpPr>
          <p:cNvPr id="2" name="Title 1"/>
          <p:cNvSpPr>
            <a:spLocks noGrp="1"/>
          </p:cNvSpPr>
          <p:nvPr>
            <p:ph type="title"/>
          </p:nvPr>
        </p:nvSpPr>
        <p:spPr>
          <a:xfrm>
            <a:off x="400050" y="156230"/>
            <a:ext cx="8307388" cy="523220"/>
          </a:xfrm>
        </p:spPr>
        <p:txBody>
          <a:bodyPr/>
          <a:lstStyle/>
          <a:p>
            <a:r>
              <a:rPr lang="en-US" altLang="en-US" dirty="0"/>
              <a:t>Observing Guests for Signs of Intoxication</a:t>
            </a:r>
            <a:endParaRPr lang="en-US" dirty="0"/>
          </a:p>
        </p:txBody>
      </p:sp>
      <p:sp>
        <p:nvSpPr>
          <p:cNvPr id="91138" name="Content Placeholder 1"/>
          <p:cNvSpPr>
            <a:spLocks noGrp="1" noChangeArrowheads="1"/>
          </p:cNvSpPr>
          <p:nvPr>
            <p:ph idx="1"/>
          </p:nvPr>
        </p:nvSpPr>
        <p:spPr/>
        <p:txBody>
          <a:bodyPr/>
          <a:lstStyle/>
          <a:p>
            <a:pPr marL="0" indent="0"/>
            <a:r>
              <a:rPr lang="en-US" altLang="en-US" dirty="0"/>
              <a:t>What are some signs of relaxed inhibitions?</a:t>
            </a:r>
          </a:p>
          <a:p>
            <a:pPr lvl="1"/>
            <a:r>
              <a:rPr lang="en-US" altLang="en-US" dirty="0"/>
              <a:t>Guests with relaxed inhibitions may show these behaviors</a:t>
            </a:r>
          </a:p>
          <a:p>
            <a:pPr lvl="2"/>
            <a:r>
              <a:rPr lang="en-US" altLang="en-US" dirty="0"/>
              <a:t>Be overly friendly</a:t>
            </a:r>
          </a:p>
          <a:p>
            <a:pPr lvl="2"/>
            <a:r>
              <a:rPr lang="en-US" altLang="en-US" dirty="0"/>
              <a:t>Be unfriendly, depressed, or quiet</a:t>
            </a:r>
          </a:p>
          <a:p>
            <a:pPr lvl="2"/>
            <a:r>
              <a:rPr lang="en-US" altLang="en-US" dirty="0"/>
              <a:t>Become loud</a:t>
            </a:r>
          </a:p>
          <a:p>
            <a:pPr lvl="2"/>
            <a:r>
              <a:rPr lang="en-US" altLang="en-US" dirty="0"/>
              <a:t>Make rude comments</a:t>
            </a:r>
          </a:p>
          <a:p>
            <a:pPr lvl="2"/>
            <a:r>
              <a:rPr lang="en-US" altLang="en-US" dirty="0"/>
              <a:t>Use foul language</a:t>
            </a:r>
          </a:p>
        </p:txBody>
      </p:sp>
      <p:sp>
        <p:nvSpPr>
          <p:cNvPr id="3" name="Title 1">
            <a:extLst>
              <a:ext uri="{FF2B5EF4-FFF2-40B4-BE49-F238E27FC236}">
                <a16:creationId xmlns:a16="http://schemas.microsoft.com/office/drawing/2014/main" id="{5931B922-3674-4B28-AF36-438F64CF43A1}"/>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39191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138">
                                            <p:txEl>
                                              <p:pRg st="1" end="1"/>
                                            </p:txEl>
                                          </p:spTgt>
                                        </p:tgtEl>
                                        <p:attrNameLst>
                                          <p:attrName>style.visibility</p:attrName>
                                        </p:attrNameLst>
                                      </p:cBhvr>
                                      <p:to>
                                        <p:strVal val="visible"/>
                                      </p:to>
                                    </p:set>
                                    <p:animEffect transition="in" filter="fade">
                                      <p:cBhvr>
                                        <p:cTn id="7" dur="500"/>
                                        <p:tgtEl>
                                          <p:spTgt spid="9113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1138">
                                            <p:txEl>
                                              <p:pRg st="2" end="2"/>
                                            </p:txEl>
                                          </p:spTgt>
                                        </p:tgtEl>
                                        <p:attrNameLst>
                                          <p:attrName>style.visibility</p:attrName>
                                        </p:attrNameLst>
                                      </p:cBhvr>
                                      <p:to>
                                        <p:strVal val="visible"/>
                                      </p:to>
                                    </p:set>
                                    <p:animEffect transition="in" filter="fade">
                                      <p:cBhvr>
                                        <p:cTn id="10" dur="500"/>
                                        <p:tgtEl>
                                          <p:spTgt spid="9113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1138">
                                            <p:txEl>
                                              <p:pRg st="3" end="3"/>
                                            </p:txEl>
                                          </p:spTgt>
                                        </p:tgtEl>
                                        <p:attrNameLst>
                                          <p:attrName>style.visibility</p:attrName>
                                        </p:attrNameLst>
                                      </p:cBhvr>
                                      <p:to>
                                        <p:strVal val="visible"/>
                                      </p:to>
                                    </p:set>
                                    <p:animEffect transition="in" filter="fade">
                                      <p:cBhvr>
                                        <p:cTn id="13" dur="500"/>
                                        <p:tgtEl>
                                          <p:spTgt spid="9113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1138">
                                            <p:txEl>
                                              <p:pRg st="4" end="4"/>
                                            </p:txEl>
                                          </p:spTgt>
                                        </p:tgtEl>
                                        <p:attrNameLst>
                                          <p:attrName>style.visibility</p:attrName>
                                        </p:attrNameLst>
                                      </p:cBhvr>
                                      <p:to>
                                        <p:strVal val="visible"/>
                                      </p:to>
                                    </p:set>
                                    <p:animEffect transition="in" filter="fade">
                                      <p:cBhvr>
                                        <p:cTn id="16" dur="500"/>
                                        <p:tgtEl>
                                          <p:spTgt spid="91138">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1138">
                                            <p:txEl>
                                              <p:pRg st="5" end="5"/>
                                            </p:txEl>
                                          </p:spTgt>
                                        </p:tgtEl>
                                        <p:attrNameLst>
                                          <p:attrName>style.visibility</p:attrName>
                                        </p:attrNameLst>
                                      </p:cBhvr>
                                      <p:to>
                                        <p:strVal val="visible"/>
                                      </p:to>
                                    </p:set>
                                    <p:animEffect transition="in" filter="fade">
                                      <p:cBhvr>
                                        <p:cTn id="19" dur="500"/>
                                        <p:tgtEl>
                                          <p:spTgt spid="91138">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1138">
                                            <p:txEl>
                                              <p:pRg st="6" end="6"/>
                                            </p:txEl>
                                          </p:spTgt>
                                        </p:tgtEl>
                                        <p:attrNameLst>
                                          <p:attrName>style.visibility</p:attrName>
                                        </p:attrNameLst>
                                      </p:cBhvr>
                                      <p:to>
                                        <p:strVal val="visible"/>
                                      </p:to>
                                    </p:set>
                                    <p:animEffect transition="in" filter="fade">
                                      <p:cBhvr>
                                        <p:cTn id="22" dur="500"/>
                                        <p:tgtEl>
                                          <p:spTgt spid="911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3FAA1DC-ADF3-B54A-833F-BFA9E1F5967B}"/>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400050" y="156230"/>
            <a:ext cx="8307388" cy="523220"/>
          </a:xfrm>
        </p:spPr>
        <p:txBody>
          <a:bodyPr/>
          <a:lstStyle/>
          <a:p>
            <a:r>
              <a:rPr lang="en-US" altLang="en-US" dirty="0"/>
              <a:t>Observing Guests for Signs of Intoxication</a:t>
            </a:r>
            <a:endParaRPr lang="en-US" dirty="0"/>
          </a:p>
        </p:txBody>
      </p:sp>
      <p:sp>
        <p:nvSpPr>
          <p:cNvPr id="93186" name="Content Placeholder 1"/>
          <p:cNvSpPr>
            <a:spLocks noGrp="1" noChangeArrowheads="1"/>
          </p:cNvSpPr>
          <p:nvPr>
            <p:ph idx="1"/>
          </p:nvPr>
        </p:nvSpPr>
        <p:spPr/>
        <p:txBody>
          <a:bodyPr/>
          <a:lstStyle/>
          <a:p>
            <a:pPr marL="0" indent="0"/>
            <a:r>
              <a:rPr lang="en-US" altLang="en-US" dirty="0"/>
              <a:t>Impaired Judgment:</a:t>
            </a:r>
          </a:p>
          <a:p>
            <a:pPr lvl="1"/>
            <a:r>
              <a:rPr lang="en-US" altLang="en-US" dirty="0"/>
              <a:t>As people drink, the alcohol starts to impair their judgment</a:t>
            </a:r>
          </a:p>
          <a:p>
            <a:pPr lvl="1"/>
            <a:r>
              <a:rPr lang="en-US" altLang="en-US" dirty="0"/>
              <a:t>They lose the ability to make sensible decisions</a:t>
            </a:r>
          </a:p>
        </p:txBody>
      </p:sp>
      <p:sp>
        <p:nvSpPr>
          <p:cNvPr id="3" name="Title 1">
            <a:extLst>
              <a:ext uri="{FF2B5EF4-FFF2-40B4-BE49-F238E27FC236}">
                <a16:creationId xmlns:a16="http://schemas.microsoft.com/office/drawing/2014/main" id="{1C39287D-4252-4CC1-B331-905DDE54D07A}"/>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a:defRPr/>
            </a:pPr>
            <a:endParaRPr lang="en-US" kern="0" dirty="0">
              <a:solidFill>
                <a:srgbClr val="FFFFFF"/>
              </a:solidFill>
            </a:endParaRPr>
          </a:p>
        </p:txBody>
      </p:sp>
    </p:spTree>
    <p:custDataLst>
      <p:tags r:id="rId1"/>
    </p:custDataLst>
    <p:extLst>
      <p:ext uri="{BB962C8B-B14F-4D97-AF65-F5344CB8AC3E}">
        <p14:creationId xmlns:p14="http://schemas.microsoft.com/office/powerpoint/2010/main" val="2543877697"/>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3FAA1DC-ADF3-B54A-833F-BFA9E1F5967B}"/>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400050" y="156230"/>
            <a:ext cx="8307388" cy="523220"/>
          </a:xfrm>
        </p:spPr>
        <p:txBody>
          <a:bodyPr/>
          <a:lstStyle/>
          <a:p>
            <a:r>
              <a:rPr lang="en-US" altLang="en-US" dirty="0"/>
              <a:t>Observing Guests for Signs of Intoxication</a:t>
            </a:r>
            <a:endParaRPr lang="en-US" dirty="0"/>
          </a:p>
        </p:txBody>
      </p:sp>
      <p:sp>
        <p:nvSpPr>
          <p:cNvPr id="93186" name="Content Placeholder 1"/>
          <p:cNvSpPr>
            <a:spLocks noGrp="1" noChangeArrowheads="1"/>
          </p:cNvSpPr>
          <p:nvPr>
            <p:ph idx="1"/>
          </p:nvPr>
        </p:nvSpPr>
        <p:spPr/>
        <p:txBody>
          <a:bodyPr/>
          <a:lstStyle/>
          <a:p>
            <a:pPr marL="0" lvl="1" indent="0">
              <a:buNone/>
            </a:pPr>
            <a:r>
              <a:rPr lang="en-US" altLang="en-US" sz="2400" b="1" dirty="0">
                <a:solidFill>
                  <a:srgbClr val="7F56C5"/>
                </a:solidFill>
                <a:cs typeface="ＭＳ Ｐゴシック" charset="0"/>
              </a:rPr>
              <a:t>What are some signs of impaired judgment?</a:t>
            </a:r>
          </a:p>
          <a:p>
            <a:pPr lvl="1"/>
            <a:r>
              <a:rPr lang="en-US" altLang="en-US" dirty="0"/>
              <a:t>Guests with impaired judgment may show these behaviors:</a:t>
            </a:r>
          </a:p>
          <a:p>
            <a:pPr lvl="2"/>
            <a:r>
              <a:rPr lang="en-US" altLang="en-US" dirty="0"/>
              <a:t>Complain about the strength of a drink after drinking others of the same strength</a:t>
            </a:r>
          </a:p>
          <a:p>
            <a:pPr lvl="2"/>
            <a:r>
              <a:rPr lang="en-US" altLang="en-US" dirty="0"/>
              <a:t>Begin drinking faster or switch to larger or stronger drinks</a:t>
            </a:r>
          </a:p>
          <a:p>
            <a:pPr lvl="2"/>
            <a:r>
              <a:rPr lang="en-US" altLang="en-US" dirty="0"/>
              <a:t>Make irrational or argumentative statements</a:t>
            </a:r>
          </a:p>
          <a:p>
            <a:pPr lvl="2"/>
            <a:r>
              <a:rPr lang="en-US" altLang="en-US" dirty="0"/>
              <a:t>Become careless with money, such as buying drinks for strangers</a:t>
            </a:r>
          </a:p>
        </p:txBody>
      </p:sp>
      <p:sp>
        <p:nvSpPr>
          <p:cNvPr id="3" name="Title 1">
            <a:extLst>
              <a:ext uri="{FF2B5EF4-FFF2-40B4-BE49-F238E27FC236}">
                <a16:creationId xmlns:a16="http://schemas.microsoft.com/office/drawing/2014/main" id="{1C39287D-4252-4CC1-B331-905DDE54D07A}"/>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a:defRPr/>
            </a:pPr>
            <a:endParaRPr lang="en-US" kern="0" dirty="0">
              <a:solidFill>
                <a:srgbClr val="FFFFFF"/>
              </a:solidFill>
            </a:endParaRPr>
          </a:p>
        </p:txBody>
      </p:sp>
    </p:spTree>
    <p:custDataLst>
      <p:tags r:id="rId1"/>
    </p:custDataLst>
    <p:extLst>
      <p:ext uri="{BB962C8B-B14F-4D97-AF65-F5344CB8AC3E}">
        <p14:creationId xmlns:p14="http://schemas.microsoft.com/office/powerpoint/2010/main" val="267729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86">
                                            <p:txEl>
                                              <p:pRg st="1" end="1"/>
                                            </p:txEl>
                                          </p:spTgt>
                                        </p:tgtEl>
                                        <p:attrNameLst>
                                          <p:attrName>style.visibility</p:attrName>
                                        </p:attrNameLst>
                                      </p:cBhvr>
                                      <p:to>
                                        <p:strVal val="visible"/>
                                      </p:to>
                                    </p:set>
                                    <p:animEffect transition="in" filter="fade">
                                      <p:cBhvr>
                                        <p:cTn id="7" dur="500"/>
                                        <p:tgtEl>
                                          <p:spTgt spid="9318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3186">
                                            <p:txEl>
                                              <p:pRg st="2" end="2"/>
                                            </p:txEl>
                                          </p:spTgt>
                                        </p:tgtEl>
                                        <p:attrNameLst>
                                          <p:attrName>style.visibility</p:attrName>
                                        </p:attrNameLst>
                                      </p:cBhvr>
                                      <p:to>
                                        <p:strVal val="visible"/>
                                      </p:to>
                                    </p:set>
                                    <p:animEffect transition="in" filter="fade">
                                      <p:cBhvr>
                                        <p:cTn id="10" dur="500"/>
                                        <p:tgtEl>
                                          <p:spTgt spid="9318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3186">
                                            <p:txEl>
                                              <p:pRg st="3" end="3"/>
                                            </p:txEl>
                                          </p:spTgt>
                                        </p:tgtEl>
                                        <p:attrNameLst>
                                          <p:attrName>style.visibility</p:attrName>
                                        </p:attrNameLst>
                                      </p:cBhvr>
                                      <p:to>
                                        <p:strVal val="visible"/>
                                      </p:to>
                                    </p:set>
                                    <p:animEffect transition="in" filter="fade">
                                      <p:cBhvr>
                                        <p:cTn id="13" dur="500"/>
                                        <p:tgtEl>
                                          <p:spTgt spid="9318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3186">
                                            <p:txEl>
                                              <p:pRg st="4" end="4"/>
                                            </p:txEl>
                                          </p:spTgt>
                                        </p:tgtEl>
                                        <p:attrNameLst>
                                          <p:attrName>style.visibility</p:attrName>
                                        </p:attrNameLst>
                                      </p:cBhvr>
                                      <p:to>
                                        <p:strVal val="visible"/>
                                      </p:to>
                                    </p:set>
                                    <p:animEffect transition="in" filter="fade">
                                      <p:cBhvr>
                                        <p:cTn id="16" dur="500"/>
                                        <p:tgtEl>
                                          <p:spTgt spid="93186">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3186">
                                            <p:txEl>
                                              <p:pRg st="5" end="5"/>
                                            </p:txEl>
                                          </p:spTgt>
                                        </p:tgtEl>
                                        <p:attrNameLst>
                                          <p:attrName>style.visibility</p:attrName>
                                        </p:attrNameLst>
                                      </p:cBhvr>
                                      <p:to>
                                        <p:strVal val="visible"/>
                                      </p:to>
                                    </p:set>
                                    <p:animEffect transition="in" filter="fade">
                                      <p:cBhvr>
                                        <p:cTn id="19" dur="500"/>
                                        <p:tgtEl>
                                          <p:spTgt spid="931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F5A1688-7D83-6D44-BEB8-83B3A2E0D19D}"/>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p:txBody>
          <a:bodyPr/>
          <a:lstStyle/>
          <a:p>
            <a:r>
              <a:rPr lang="en-US" altLang="en-US" dirty="0"/>
              <a:t>Observing Guests for Signs of Intoxication</a:t>
            </a:r>
            <a:r>
              <a:rPr lang="en-US" dirty="0"/>
              <a:t> 	</a:t>
            </a:r>
          </a:p>
        </p:txBody>
      </p:sp>
      <p:sp>
        <p:nvSpPr>
          <p:cNvPr id="95234" name="Content Placeholder 1"/>
          <p:cNvSpPr>
            <a:spLocks noGrp="1" noChangeArrowheads="1"/>
          </p:cNvSpPr>
          <p:nvPr>
            <p:ph idx="1"/>
          </p:nvPr>
        </p:nvSpPr>
        <p:spPr>
          <a:xfrm>
            <a:off x="409575" y="1143000"/>
            <a:ext cx="5471680" cy="5083629"/>
          </a:xfrm>
        </p:spPr>
        <p:txBody>
          <a:bodyPr/>
          <a:lstStyle/>
          <a:p>
            <a:pPr marL="0" indent="0"/>
            <a:r>
              <a:rPr lang="en-US" altLang="en-US" dirty="0"/>
              <a:t>Slowed Reaction Time: </a:t>
            </a:r>
          </a:p>
          <a:p>
            <a:pPr lvl="1"/>
            <a:r>
              <a:rPr lang="en-US" altLang="en-US" dirty="0"/>
              <a:t>Guests’ reaction time and responses will become slower as they drink</a:t>
            </a:r>
          </a:p>
          <a:p>
            <a:pPr marL="0" lvl="1" indent="0">
              <a:buNone/>
            </a:pPr>
            <a:r>
              <a:rPr lang="en-US" altLang="en-US" sz="2400" b="1" dirty="0">
                <a:solidFill>
                  <a:srgbClr val="7F56C5"/>
                </a:solidFill>
                <a:cs typeface="ＭＳ Ｐゴシック" charset="0"/>
              </a:rPr>
              <a:t>What are some signs of slowed reaction time?</a:t>
            </a:r>
          </a:p>
          <a:p>
            <a:pPr lvl="1"/>
            <a:r>
              <a:rPr lang="en-US" altLang="en-US" dirty="0"/>
              <a:t>Guests with slowed reaction time may show these behaviors:</a:t>
            </a:r>
          </a:p>
          <a:p>
            <a:pPr lvl="2"/>
            <a:r>
              <a:rPr lang="en-US" altLang="en-US" dirty="0"/>
              <a:t>Talk or move slowly</a:t>
            </a:r>
          </a:p>
          <a:p>
            <a:pPr lvl="2"/>
            <a:r>
              <a:rPr lang="en-US" altLang="en-US" dirty="0"/>
              <a:t>Be unable to concentrate, lose their train of thought, or become forgetful</a:t>
            </a:r>
          </a:p>
          <a:p>
            <a:pPr lvl="2"/>
            <a:r>
              <a:rPr lang="en-US" altLang="en-US" dirty="0"/>
              <a:t>Become drowsy</a:t>
            </a:r>
          </a:p>
          <a:p>
            <a:pPr lvl="2"/>
            <a:r>
              <a:rPr lang="en-US" altLang="en-US" dirty="0"/>
              <a:t>Become glassy eyed, lose eye contact, or become unable to focus</a:t>
            </a:r>
          </a:p>
        </p:txBody>
      </p:sp>
    </p:spTree>
    <p:custDataLst>
      <p:tags r:id="rId1"/>
    </p:custDataLst>
    <p:extLst>
      <p:ext uri="{BB962C8B-B14F-4D97-AF65-F5344CB8AC3E}">
        <p14:creationId xmlns:p14="http://schemas.microsoft.com/office/powerpoint/2010/main" val="170046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4">
                                            <p:txEl>
                                              <p:pRg st="2" end="2"/>
                                            </p:txEl>
                                          </p:spTgt>
                                        </p:tgtEl>
                                        <p:attrNameLst>
                                          <p:attrName>style.visibility</p:attrName>
                                        </p:attrNameLst>
                                      </p:cBhvr>
                                      <p:to>
                                        <p:strVal val="visible"/>
                                      </p:to>
                                    </p:set>
                                    <p:animEffect transition="in" filter="fade">
                                      <p:cBhvr>
                                        <p:cTn id="7" dur="500"/>
                                        <p:tgtEl>
                                          <p:spTgt spid="952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34">
                                            <p:txEl>
                                              <p:pRg st="3" end="3"/>
                                            </p:txEl>
                                          </p:spTgt>
                                        </p:tgtEl>
                                        <p:attrNameLst>
                                          <p:attrName>style.visibility</p:attrName>
                                        </p:attrNameLst>
                                      </p:cBhvr>
                                      <p:to>
                                        <p:strVal val="visible"/>
                                      </p:to>
                                    </p:set>
                                    <p:animEffect transition="in" filter="fade">
                                      <p:cBhvr>
                                        <p:cTn id="12" dur="500"/>
                                        <p:tgtEl>
                                          <p:spTgt spid="9523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5234">
                                            <p:txEl>
                                              <p:pRg st="4" end="4"/>
                                            </p:txEl>
                                          </p:spTgt>
                                        </p:tgtEl>
                                        <p:attrNameLst>
                                          <p:attrName>style.visibility</p:attrName>
                                        </p:attrNameLst>
                                      </p:cBhvr>
                                      <p:to>
                                        <p:strVal val="visible"/>
                                      </p:to>
                                    </p:set>
                                    <p:animEffect transition="in" filter="fade">
                                      <p:cBhvr>
                                        <p:cTn id="15" dur="500"/>
                                        <p:tgtEl>
                                          <p:spTgt spid="9523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5234">
                                            <p:txEl>
                                              <p:pRg st="5" end="5"/>
                                            </p:txEl>
                                          </p:spTgt>
                                        </p:tgtEl>
                                        <p:attrNameLst>
                                          <p:attrName>style.visibility</p:attrName>
                                        </p:attrNameLst>
                                      </p:cBhvr>
                                      <p:to>
                                        <p:strVal val="visible"/>
                                      </p:to>
                                    </p:set>
                                    <p:animEffect transition="in" filter="fade">
                                      <p:cBhvr>
                                        <p:cTn id="18" dur="500"/>
                                        <p:tgtEl>
                                          <p:spTgt spid="9523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5234">
                                            <p:txEl>
                                              <p:pRg st="6" end="6"/>
                                            </p:txEl>
                                          </p:spTgt>
                                        </p:tgtEl>
                                        <p:attrNameLst>
                                          <p:attrName>style.visibility</p:attrName>
                                        </p:attrNameLst>
                                      </p:cBhvr>
                                      <p:to>
                                        <p:strVal val="visible"/>
                                      </p:to>
                                    </p:set>
                                    <p:animEffect transition="in" filter="fade">
                                      <p:cBhvr>
                                        <p:cTn id="21" dur="500"/>
                                        <p:tgtEl>
                                          <p:spTgt spid="95234">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5234">
                                            <p:txEl>
                                              <p:pRg st="7" end="7"/>
                                            </p:txEl>
                                          </p:spTgt>
                                        </p:tgtEl>
                                        <p:attrNameLst>
                                          <p:attrName>style.visibility</p:attrName>
                                        </p:attrNameLst>
                                      </p:cBhvr>
                                      <p:to>
                                        <p:strVal val="visible"/>
                                      </p:to>
                                    </p:set>
                                    <p:animEffect transition="in" filter="fade">
                                      <p:cBhvr>
                                        <p:cTn id="24" dur="500"/>
                                        <p:tgtEl>
                                          <p:spTgt spid="952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FAD2237-968C-2245-A1D7-E9806E7C715D}"/>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p:txBody>
          <a:bodyPr/>
          <a:lstStyle/>
          <a:p>
            <a:r>
              <a:rPr lang="en-US" altLang="en-US" dirty="0"/>
              <a:t>Observing Guests for Signs of Intoxication</a:t>
            </a:r>
            <a:r>
              <a:rPr lang="en-US" dirty="0"/>
              <a:t> 	</a:t>
            </a:r>
          </a:p>
        </p:txBody>
      </p:sp>
      <p:sp>
        <p:nvSpPr>
          <p:cNvPr id="95234" name="Content Placeholder 1"/>
          <p:cNvSpPr>
            <a:spLocks noGrp="1" noChangeArrowheads="1"/>
          </p:cNvSpPr>
          <p:nvPr>
            <p:ph idx="1"/>
          </p:nvPr>
        </p:nvSpPr>
        <p:spPr>
          <a:xfrm>
            <a:off x="409575" y="1143000"/>
            <a:ext cx="5471680" cy="4983163"/>
          </a:xfrm>
        </p:spPr>
        <p:txBody>
          <a:bodyPr/>
          <a:lstStyle/>
          <a:p>
            <a:pPr marL="0" indent="0"/>
            <a:r>
              <a:rPr lang="en-US" altLang="en-US" dirty="0"/>
              <a:t>Impaired Motor Coordination:</a:t>
            </a:r>
          </a:p>
          <a:p>
            <a:pPr lvl="1"/>
            <a:r>
              <a:rPr lang="en-US" altLang="en-US" dirty="0"/>
              <a:t>Guests’ motor skills will be affected as they drink</a:t>
            </a:r>
          </a:p>
          <a:p>
            <a:pPr lvl="1"/>
            <a:r>
              <a:rPr lang="en-US" altLang="en-US" dirty="0"/>
              <a:t>These people are easy to spot as they will exhibit the classic signs</a:t>
            </a:r>
          </a:p>
        </p:txBody>
      </p:sp>
    </p:spTree>
    <p:custDataLst>
      <p:tags r:id="rId1"/>
    </p:custDataLst>
    <p:extLst>
      <p:ext uri="{BB962C8B-B14F-4D97-AF65-F5344CB8AC3E}">
        <p14:creationId xmlns:p14="http://schemas.microsoft.com/office/powerpoint/2010/main" val="272700633"/>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FAD2237-968C-2245-A1D7-E9806E7C715D}"/>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p:txBody>
          <a:bodyPr/>
          <a:lstStyle/>
          <a:p>
            <a:r>
              <a:rPr lang="en-US" altLang="en-US" dirty="0"/>
              <a:t>Observing Guests for Signs of Intoxication</a:t>
            </a:r>
            <a:r>
              <a:rPr lang="en-US" dirty="0"/>
              <a:t> 	</a:t>
            </a:r>
          </a:p>
        </p:txBody>
      </p:sp>
      <p:sp>
        <p:nvSpPr>
          <p:cNvPr id="95234" name="Content Placeholder 1"/>
          <p:cNvSpPr>
            <a:spLocks noGrp="1" noChangeArrowheads="1"/>
          </p:cNvSpPr>
          <p:nvPr>
            <p:ph idx="1"/>
          </p:nvPr>
        </p:nvSpPr>
        <p:spPr>
          <a:xfrm>
            <a:off x="409575" y="1143000"/>
            <a:ext cx="5471680" cy="4983163"/>
          </a:xfrm>
        </p:spPr>
        <p:txBody>
          <a:bodyPr/>
          <a:lstStyle/>
          <a:p>
            <a:pPr marL="0" lvl="1" indent="0">
              <a:buNone/>
            </a:pPr>
            <a:r>
              <a:rPr lang="en-US" altLang="en-US" sz="2400" b="1" dirty="0">
                <a:solidFill>
                  <a:srgbClr val="7F56C5"/>
                </a:solidFill>
                <a:cs typeface="ＭＳ Ｐゴシック" charset="0"/>
              </a:rPr>
              <a:t>What are some signs of impaired motor skills?</a:t>
            </a:r>
            <a:endParaRPr lang="en-US" altLang="en-US" dirty="0"/>
          </a:p>
          <a:p>
            <a:pPr lvl="1"/>
            <a:r>
              <a:rPr lang="en-US" altLang="en-US" dirty="0"/>
              <a:t>Guests with impaired motor coordination may show these behaviors:</a:t>
            </a:r>
          </a:p>
          <a:p>
            <a:pPr lvl="2"/>
            <a:r>
              <a:rPr lang="en-US" altLang="en-US" dirty="0"/>
              <a:t>Stagger, stumble, fall down, bump objects, or sway when sitting or standing</a:t>
            </a:r>
          </a:p>
          <a:p>
            <a:pPr lvl="2"/>
            <a:r>
              <a:rPr lang="en-US" altLang="en-US" dirty="0"/>
              <a:t>Be unable to pick up objects or may drop them</a:t>
            </a:r>
          </a:p>
          <a:p>
            <a:pPr lvl="2"/>
            <a:r>
              <a:rPr lang="en-US" altLang="en-US" dirty="0"/>
              <a:t>Spill drinks or miss their mouths when drinking</a:t>
            </a:r>
          </a:p>
          <a:p>
            <a:pPr lvl="2"/>
            <a:r>
              <a:rPr lang="en-US" altLang="en-US" dirty="0"/>
              <a:t>Slur their speech</a:t>
            </a:r>
          </a:p>
        </p:txBody>
      </p:sp>
    </p:spTree>
    <p:custDataLst>
      <p:tags r:id="rId1"/>
    </p:custDataLst>
    <p:extLst>
      <p:ext uri="{BB962C8B-B14F-4D97-AF65-F5344CB8AC3E}">
        <p14:creationId xmlns:p14="http://schemas.microsoft.com/office/powerpoint/2010/main" val="90396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4">
                                            <p:txEl>
                                              <p:pRg st="1" end="1"/>
                                            </p:txEl>
                                          </p:spTgt>
                                        </p:tgtEl>
                                        <p:attrNameLst>
                                          <p:attrName>style.visibility</p:attrName>
                                        </p:attrNameLst>
                                      </p:cBhvr>
                                      <p:to>
                                        <p:strVal val="visible"/>
                                      </p:to>
                                    </p:set>
                                    <p:animEffect transition="in" filter="fade">
                                      <p:cBhvr>
                                        <p:cTn id="7" dur="500"/>
                                        <p:tgtEl>
                                          <p:spTgt spid="9523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5234">
                                            <p:txEl>
                                              <p:pRg st="2" end="2"/>
                                            </p:txEl>
                                          </p:spTgt>
                                        </p:tgtEl>
                                        <p:attrNameLst>
                                          <p:attrName>style.visibility</p:attrName>
                                        </p:attrNameLst>
                                      </p:cBhvr>
                                      <p:to>
                                        <p:strVal val="visible"/>
                                      </p:to>
                                    </p:set>
                                    <p:animEffect transition="in" filter="fade">
                                      <p:cBhvr>
                                        <p:cTn id="10" dur="500"/>
                                        <p:tgtEl>
                                          <p:spTgt spid="9523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5234">
                                            <p:txEl>
                                              <p:pRg st="3" end="3"/>
                                            </p:txEl>
                                          </p:spTgt>
                                        </p:tgtEl>
                                        <p:attrNameLst>
                                          <p:attrName>style.visibility</p:attrName>
                                        </p:attrNameLst>
                                      </p:cBhvr>
                                      <p:to>
                                        <p:strVal val="visible"/>
                                      </p:to>
                                    </p:set>
                                    <p:animEffect transition="in" filter="fade">
                                      <p:cBhvr>
                                        <p:cTn id="13" dur="500"/>
                                        <p:tgtEl>
                                          <p:spTgt spid="9523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5234">
                                            <p:txEl>
                                              <p:pRg st="4" end="4"/>
                                            </p:txEl>
                                          </p:spTgt>
                                        </p:tgtEl>
                                        <p:attrNameLst>
                                          <p:attrName>style.visibility</p:attrName>
                                        </p:attrNameLst>
                                      </p:cBhvr>
                                      <p:to>
                                        <p:strVal val="visible"/>
                                      </p:to>
                                    </p:set>
                                    <p:animEffect transition="in" filter="fade">
                                      <p:cBhvr>
                                        <p:cTn id="16" dur="500"/>
                                        <p:tgtEl>
                                          <p:spTgt spid="9523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5234">
                                            <p:txEl>
                                              <p:pRg st="5" end="5"/>
                                            </p:txEl>
                                          </p:spTgt>
                                        </p:tgtEl>
                                        <p:attrNameLst>
                                          <p:attrName>style.visibility</p:attrName>
                                        </p:attrNameLst>
                                      </p:cBhvr>
                                      <p:to>
                                        <p:strVal val="visible"/>
                                      </p:to>
                                    </p:set>
                                    <p:animEffect transition="in" filter="fade">
                                      <p:cBhvr>
                                        <p:cTn id="19" dur="500"/>
                                        <p:tgtEl>
                                          <p:spTgt spid="952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10324" t="9628" r="-8618" b="10144"/>
          <a:stretch/>
        </p:blipFill>
        <p:spPr>
          <a:xfrm>
            <a:off x="6523038" y="1243013"/>
            <a:ext cx="2103437" cy="2103437"/>
          </a:xfrm>
          <a:prstGeom prst="roundRect">
            <a:avLst>
              <a:gd name="adj" fmla="val 6764"/>
            </a:avLst>
          </a:prstGeom>
          <a:ln w="6350" cap="flat" algn="ctr">
            <a:solidFill>
              <a:schemeClr val="tx1"/>
            </a:solidFill>
            <a:round/>
            <a:headEnd/>
            <a:tailEnd/>
          </a:ln>
        </p:spPr>
      </p:pic>
      <p:sp>
        <p:nvSpPr>
          <p:cNvPr id="99332" name="Content Placeholder 3"/>
          <p:cNvSpPr>
            <a:spLocks noGrp="1" noChangeArrowheads="1"/>
          </p:cNvSpPr>
          <p:nvPr>
            <p:ph idx="1"/>
          </p:nvPr>
        </p:nvSpPr>
        <p:spPr>
          <a:xfrm>
            <a:off x="409575" y="1143000"/>
            <a:ext cx="5338763" cy="4983163"/>
          </a:xfrm>
        </p:spPr>
        <p:txBody>
          <a:bodyPr/>
          <a:lstStyle/>
          <a:p>
            <a:pPr marL="0" indent="0"/>
            <a:r>
              <a:rPr lang="en-US" altLang="en-US" dirty="0"/>
              <a:t>Some people can handle the effects of alcohol without showing signs:</a:t>
            </a:r>
          </a:p>
          <a:p>
            <a:pPr lvl="1"/>
            <a:r>
              <a:rPr lang="en-US" altLang="en-US" dirty="0"/>
              <a:t>This is called </a:t>
            </a:r>
            <a:r>
              <a:rPr lang="en-US" altLang="en-US" b="1" dirty="0"/>
              <a:t>tolerance</a:t>
            </a:r>
          </a:p>
          <a:p>
            <a:pPr lvl="1"/>
            <a:r>
              <a:rPr lang="en-US" altLang="en-US" dirty="0"/>
              <a:t>Tolerance does not affect BAC</a:t>
            </a:r>
          </a:p>
          <a:p>
            <a:pPr lvl="1"/>
            <a:r>
              <a:rPr lang="en-US" altLang="en-US" dirty="0"/>
              <a:t>The only way to tell if an experienced drinker is intoxicated is by counting drinks</a:t>
            </a:r>
          </a:p>
          <a:p>
            <a:pPr lvl="1"/>
            <a:endParaRPr lang="en-US" altLang="en-US" dirty="0"/>
          </a:p>
          <a:p>
            <a:r>
              <a:rPr lang="en-US" altLang="en-US" dirty="0"/>
              <a:t>Inexperienced drinkers:</a:t>
            </a:r>
          </a:p>
          <a:p>
            <a:pPr lvl="1"/>
            <a:r>
              <a:rPr lang="en-US" altLang="en-US" dirty="0"/>
              <a:t>Show signs of intoxication after drinking small amounts of alcohol</a:t>
            </a:r>
          </a:p>
          <a:p>
            <a:pPr lvl="1"/>
            <a:r>
              <a:rPr lang="en-US" altLang="en-US" dirty="0"/>
              <a:t>Their bodies are not used to it</a:t>
            </a:r>
          </a:p>
        </p:txBody>
      </p:sp>
      <p:sp>
        <p:nvSpPr>
          <p:cNvPr id="6" name="Title 1"/>
          <p:cNvSpPr>
            <a:spLocks noGrp="1"/>
          </p:cNvSpPr>
          <p:nvPr>
            <p:ph type="title"/>
          </p:nvPr>
        </p:nvSpPr>
        <p:spPr>
          <a:xfrm>
            <a:off x="400050" y="160338"/>
            <a:ext cx="8307388" cy="519112"/>
          </a:xfrm>
        </p:spPr>
        <p:txBody>
          <a:bodyPr/>
          <a:lstStyle/>
          <a:p>
            <a:r>
              <a:rPr lang="en-US" altLang="en-US" dirty="0"/>
              <a:t>Observing Guests for Signs of Intoxication</a:t>
            </a:r>
            <a:r>
              <a:rPr lang="en-US" dirty="0"/>
              <a:t> 	</a:t>
            </a:r>
          </a:p>
        </p:txBody>
      </p:sp>
    </p:spTree>
    <p:custDataLst>
      <p:tags r:id="rId1"/>
    </p:custDataLst>
    <p:extLst>
      <p:ext uri="{BB962C8B-B14F-4D97-AF65-F5344CB8AC3E}">
        <p14:creationId xmlns:p14="http://schemas.microsoft.com/office/powerpoint/2010/main" val="162181186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1A1093E-622C-6349-9628-DA7D5DE03357}"/>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altLang="en-US" dirty="0"/>
              <a:t>Is This Person Intoxicated? Scenario 1</a:t>
            </a:r>
            <a:endParaRPr lang="en-US" dirty="0"/>
          </a:p>
        </p:txBody>
      </p:sp>
      <p:sp>
        <p:nvSpPr>
          <p:cNvPr id="4" name="Content Placeholder 3"/>
          <p:cNvSpPr>
            <a:spLocks noGrp="1"/>
          </p:cNvSpPr>
          <p:nvPr>
            <p:ph idx="1"/>
          </p:nvPr>
        </p:nvSpPr>
        <p:spPr/>
        <p:txBody>
          <a:bodyPr/>
          <a:lstStyle/>
          <a:p>
            <a:pPr marL="0" indent="0"/>
            <a:r>
              <a:rPr lang="en-US" altLang="en-US" dirty="0"/>
              <a:t>Tiffany:</a:t>
            </a:r>
          </a:p>
          <a:p>
            <a:pPr lvl="1"/>
            <a:r>
              <a:rPr lang="en-US" altLang="en-US" dirty="0"/>
              <a:t>Tiffany is unhappy. She accuses the bartender of scamming her by watering down her drinks, and calls him a cheat. </a:t>
            </a:r>
          </a:p>
          <a:p>
            <a:pPr lvl="1"/>
            <a:r>
              <a:rPr lang="en-US" altLang="en-US" dirty="0"/>
              <a:t>She says that her first drink was fine, but the last two just tasted like water, ice, and lime. </a:t>
            </a:r>
          </a:p>
          <a:p>
            <a:pPr lvl="1"/>
            <a:r>
              <a:rPr lang="en-US" altLang="en-US" dirty="0"/>
              <a:t>When the bartender explains that he measures all of his drinks the same way, Tiffany cuts him off and demands “a real drink.” </a:t>
            </a:r>
          </a:p>
          <a:p>
            <a:pPr lvl="1"/>
            <a:r>
              <a:rPr lang="en-US" altLang="en-US" dirty="0"/>
              <a:t>She says that she’ll pay more for extra vodka if she has to. </a:t>
            </a:r>
          </a:p>
          <a:p>
            <a:endParaRPr lang="en-US" dirty="0"/>
          </a:p>
        </p:txBody>
      </p:sp>
    </p:spTree>
    <p:custDataLst>
      <p:tags r:id="rId1"/>
    </p:custDataLst>
    <p:extLst>
      <p:ext uri="{BB962C8B-B14F-4D97-AF65-F5344CB8AC3E}">
        <p14:creationId xmlns:p14="http://schemas.microsoft.com/office/powerpoint/2010/main" val="1076571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2192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Types of Liability: Alabama</a:t>
            </a:r>
          </a:p>
        </p:txBody>
      </p:sp>
      <p:sp>
        <p:nvSpPr>
          <p:cNvPr id="6" name="Content Placeholder 5"/>
          <p:cNvSpPr>
            <a:spLocks noGrp="1"/>
          </p:cNvSpPr>
          <p:nvPr>
            <p:ph idx="1"/>
          </p:nvPr>
        </p:nvSpPr>
        <p:spPr/>
        <p:txBody>
          <a:bodyPr/>
          <a:lstStyle/>
          <a:p>
            <a:pPr marL="0" lvl="0" indent="0">
              <a:defRPr/>
            </a:pPr>
            <a:r>
              <a:rPr lang="en-US" altLang="en-US" kern="1200" dirty="0"/>
              <a:t>Penalties</a:t>
            </a:r>
          </a:p>
          <a:p>
            <a:pPr lvl="1">
              <a:buClr>
                <a:srgbClr val="E97635"/>
              </a:buClr>
              <a:defRPr/>
            </a:pPr>
            <a:r>
              <a:rPr lang="en-US" altLang="en-US" dirty="0"/>
              <a:t>Licensees are responsible for administrative penalties for violations by employees</a:t>
            </a:r>
          </a:p>
          <a:p>
            <a:pPr lvl="1">
              <a:buClr>
                <a:srgbClr val="E97635"/>
              </a:buClr>
              <a:defRPr/>
            </a:pPr>
            <a:r>
              <a:rPr lang="en-US" altLang="en-US" dirty="0"/>
              <a:t>Employees are responsible for paying criminal fines</a:t>
            </a:r>
          </a:p>
        </p:txBody>
      </p:sp>
      <p:pic>
        <p:nvPicPr>
          <p:cNvPr id="9" name="Picture Placeholder 8">
            <a:extLst>
              <a:ext uri="{FF2B5EF4-FFF2-40B4-BE49-F238E27FC236}">
                <a16:creationId xmlns:a16="http://schemas.microsoft.com/office/drawing/2014/main" id="{46C66BD8-2C55-4F41-B31B-334EF7D2B0C8}"/>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1107486112"/>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No</a:t>
            </a:r>
          </a:p>
        </p:txBody>
      </p:sp>
      <p:sp>
        <p:nvSpPr>
          <p:cNvPr id="123907"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Yes</a:t>
            </a:r>
          </a:p>
        </p:txBody>
      </p:sp>
      <p:sp>
        <p:nvSpPr>
          <p:cNvPr id="103428"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Is the guest intoxicated?</a:t>
            </a:r>
          </a:p>
        </p:txBody>
      </p:sp>
      <p:sp>
        <p:nvSpPr>
          <p:cNvPr id="103429" name="Title 4"/>
          <p:cNvSpPr>
            <a:spLocks noGrp="1" noChangeArrowheads="1"/>
          </p:cNvSpPr>
          <p:nvPr>
            <p:ph type="title"/>
          </p:nvPr>
        </p:nvSpPr>
        <p:spPr/>
        <p:txBody>
          <a:bodyPr/>
          <a:lstStyle/>
          <a:p>
            <a:r>
              <a:rPr lang="en-US" altLang="en-US" dirty="0"/>
              <a:t>Is This Person Intoxicated? Scenario 1</a:t>
            </a:r>
          </a:p>
        </p:txBody>
      </p:sp>
      <p:sp>
        <p:nvSpPr>
          <p:cNvPr id="121862" name="Text Placeholder 5"/>
          <p:cNvSpPr>
            <a:spLocks noGrp="1" noChangeArrowheads="1"/>
          </p:cNvSpPr>
          <p:nvPr>
            <p:ph type="body" sz="quarter" idx="16"/>
          </p:nvPr>
        </p:nvSpPr>
        <p:spPr>
          <a:xfrm>
            <a:off x="3727450" y="4105275"/>
            <a:ext cx="4979988" cy="2159000"/>
          </a:xfrm>
        </p:spPr>
        <p:txBody>
          <a:bodyPr/>
          <a:lstStyle/>
          <a:p>
            <a:pPr marL="0" indent="0"/>
            <a:r>
              <a:rPr lang="en-US" altLang="en-US" b="1" dirty="0"/>
              <a:t>Why? </a:t>
            </a:r>
            <a:r>
              <a:rPr lang="en-US" altLang="en-US" dirty="0"/>
              <a:t>She is complaining about the strength of her drinks and being argumentative—both signs of impaired judgment. She also made several rude comments, which may be a sign of relaxed inhibitions.</a:t>
            </a:r>
          </a:p>
        </p:txBody>
      </p:sp>
      <p:pic>
        <p:nvPicPr>
          <p:cNvPr id="9" name="Picture Placeholder 7">
            <a:extLst>
              <a:ext uri="{FF2B5EF4-FFF2-40B4-BE49-F238E27FC236}">
                <a16:creationId xmlns:a16="http://schemas.microsoft.com/office/drawing/2014/main" id="{15F2BDAF-2E2E-C24C-AF0F-81716163E49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523038" y="1243013"/>
            <a:ext cx="2103437" cy="2103120"/>
          </a:xfrm>
          <a:prstGeom prst="roundRect">
            <a:avLst>
              <a:gd name="adj" fmla="val 6766"/>
            </a:avLst>
          </a:prstGeom>
        </p:spPr>
      </p:pic>
    </p:spTree>
    <p:custDataLst>
      <p:tags r:id="rId1"/>
    </p:custDataLst>
    <p:extLst>
      <p:ext uri="{BB962C8B-B14F-4D97-AF65-F5344CB8AC3E}">
        <p14:creationId xmlns:p14="http://schemas.microsoft.com/office/powerpoint/2010/main" val="3935336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23907">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2E1AEFF-9102-6843-B182-1B5147B8D5F1}"/>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400050" y="156230"/>
            <a:ext cx="8307388" cy="523220"/>
          </a:xfrm>
        </p:spPr>
        <p:txBody>
          <a:bodyPr/>
          <a:lstStyle/>
          <a:p>
            <a:r>
              <a:rPr lang="en-US" dirty="0">
                <a:solidFill>
                  <a:srgbClr val="FFFFFF"/>
                </a:solidFill>
              </a:rPr>
              <a:t>Is This Person Intoxicated? Scenario 2</a:t>
            </a:r>
            <a:endParaRPr lang="en-US" dirty="0"/>
          </a:p>
        </p:txBody>
      </p:sp>
      <p:sp>
        <p:nvSpPr>
          <p:cNvPr id="105475" name="Content Placeholder 1"/>
          <p:cNvSpPr>
            <a:spLocks noGrp="1" noChangeArrowheads="1"/>
          </p:cNvSpPr>
          <p:nvPr>
            <p:ph idx="1"/>
          </p:nvPr>
        </p:nvSpPr>
        <p:spPr/>
        <p:txBody>
          <a:bodyPr/>
          <a:lstStyle/>
          <a:p>
            <a:pPr marL="0" indent="0"/>
            <a:r>
              <a:rPr lang="en-US" altLang="en-US" dirty="0"/>
              <a:t>Steve:</a:t>
            </a:r>
          </a:p>
          <a:p>
            <a:pPr lvl="1"/>
            <a:r>
              <a:rPr lang="en-US" altLang="en-US" dirty="0"/>
              <a:t>Steve is having a great night, and his current tab shows that he’s had four rum and cokes. </a:t>
            </a:r>
          </a:p>
          <a:p>
            <a:pPr lvl="1"/>
            <a:r>
              <a:rPr lang="en-US" altLang="en-US" dirty="0"/>
              <a:t>He compliments the bartender and says “I don’t know what you’re putting in these, but they’re really hitting the spot!”</a:t>
            </a:r>
          </a:p>
          <a:p>
            <a:pPr lvl="1"/>
            <a:r>
              <a:rPr lang="en-US" altLang="en-US" dirty="0"/>
              <a:t>Steve chugs his current drink, and orders another. He adds “Hey, make it a double!” </a:t>
            </a:r>
          </a:p>
        </p:txBody>
      </p:sp>
      <p:sp>
        <p:nvSpPr>
          <p:cNvPr id="3" name="Title 1">
            <a:extLst>
              <a:ext uri="{FF2B5EF4-FFF2-40B4-BE49-F238E27FC236}">
                <a16:creationId xmlns:a16="http://schemas.microsoft.com/office/drawing/2014/main" id="{74AE089F-A011-4B68-9BC4-074644DDF7A7}"/>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3141714422"/>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No</a:t>
            </a:r>
          </a:p>
        </p:txBody>
      </p:sp>
      <p:sp>
        <p:nvSpPr>
          <p:cNvPr id="123907"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Yes</a:t>
            </a:r>
          </a:p>
        </p:txBody>
      </p:sp>
      <p:sp>
        <p:nvSpPr>
          <p:cNvPr id="107524"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Is the guest intoxicated?</a:t>
            </a:r>
          </a:p>
        </p:txBody>
      </p:sp>
      <p:sp>
        <p:nvSpPr>
          <p:cNvPr id="107525" name="Title 4"/>
          <p:cNvSpPr>
            <a:spLocks noGrp="1" noChangeArrowheads="1"/>
          </p:cNvSpPr>
          <p:nvPr>
            <p:ph type="title"/>
          </p:nvPr>
        </p:nvSpPr>
        <p:spPr/>
        <p:txBody>
          <a:bodyPr/>
          <a:lstStyle/>
          <a:p>
            <a:r>
              <a:rPr lang="en-US" altLang="en-US" dirty="0"/>
              <a:t>Is This Person Intoxicated? Scenario 2</a:t>
            </a:r>
          </a:p>
        </p:txBody>
      </p:sp>
      <p:sp>
        <p:nvSpPr>
          <p:cNvPr id="121862" name="Text Placeholder 5"/>
          <p:cNvSpPr>
            <a:spLocks noGrp="1" noChangeArrowheads="1"/>
          </p:cNvSpPr>
          <p:nvPr>
            <p:ph type="body" sz="quarter" idx="16"/>
          </p:nvPr>
        </p:nvSpPr>
        <p:spPr>
          <a:xfrm>
            <a:off x="3727450" y="4105275"/>
            <a:ext cx="4979988" cy="2159000"/>
          </a:xfrm>
        </p:spPr>
        <p:txBody>
          <a:bodyPr/>
          <a:lstStyle/>
          <a:p>
            <a:pPr marL="0" indent="0"/>
            <a:r>
              <a:rPr lang="en-US" altLang="en-US" b="1" dirty="0"/>
              <a:t>Why? </a:t>
            </a:r>
            <a:r>
              <a:rPr lang="en-US" altLang="en-US" dirty="0"/>
              <a:t>He is drinking fast, and he wants to switch to a double—a much stronger drink. These are classic signs of impaired judgment.</a:t>
            </a:r>
          </a:p>
        </p:txBody>
      </p:sp>
      <p:pic>
        <p:nvPicPr>
          <p:cNvPr id="9" name="Picture Placeholder 4">
            <a:extLst>
              <a:ext uri="{FF2B5EF4-FFF2-40B4-BE49-F238E27FC236}">
                <a16:creationId xmlns:a16="http://schemas.microsoft.com/office/drawing/2014/main" id="{17F05603-B90B-E140-8BBB-C210A2D1A1E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523038" y="1243013"/>
            <a:ext cx="2103437" cy="2103120"/>
          </a:xfrm>
          <a:prstGeom prst="roundRect">
            <a:avLst>
              <a:gd name="adj" fmla="val 6766"/>
            </a:avLst>
          </a:prstGeom>
        </p:spPr>
      </p:pic>
    </p:spTree>
    <p:custDataLst>
      <p:tags r:id="rId1"/>
    </p:custDataLst>
    <p:extLst>
      <p:ext uri="{BB962C8B-B14F-4D97-AF65-F5344CB8AC3E}">
        <p14:creationId xmlns:p14="http://schemas.microsoft.com/office/powerpoint/2010/main" val="2474329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23907">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7887C7A-3D7F-0949-8D3E-97F8F317AC47}"/>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p:spPr>
      </p:pic>
      <p:sp>
        <p:nvSpPr>
          <p:cNvPr id="2" name="Title 1"/>
          <p:cNvSpPr>
            <a:spLocks noGrp="1"/>
          </p:cNvSpPr>
          <p:nvPr>
            <p:ph type="title"/>
          </p:nvPr>
        </p:nvSpPr>
        <p:spPr>
          <a:xfrm>
            <a:off x="400050" y="156230"/>
            <a:ext cx="8307388" cy="523220"/>
          </a:xfrm>
        </p:spPr>
        <p:txBody>
          <a:bodyPr/>
          <a:lstStyle/>
          <a:p>
            <a:r>
              <a:rPr lang="en-US" dirty="0">
                <a:solidFill>
                  <a:srgbClr val="FFFFFF"/>
                </a:solidFill>
              </a:rPr>
              <a:t>Is This Person Intoxicated? Scenario 3</a:t>
            </a:r>
            <a:endParaRPr lang="en-US" dirty="0"/>
          </a:p>
        </p:txBody>
      </p:sp>
      <p:sp>
        <p:nvSpPr>
          <p:cNvPr id="109571" name="Content Placeholder 1"/>
          <p:cNvSpPr>
            <a:spLocks noGrp="1" noChangeArrowheads="1"/>
          </p:cNvSpPr>
          <p:nvPr>
            <p:ph idx="1"/>
          </p:nvPr>
        </p:nvSpPr>
        <p:spPr/>
        <p:txBody>
          <a:bodyPr/>
          <a:lstStyle/>
          <a:p>
            <a:pPr marL="0" indent="0"/>
            <a:r>
              <a:rPr lang="en-US" altLang="en-US" dirty="0"/>
              <a:t>Jerry and Donna:</a:t>
            </a:r>
          </a:p>
          <a:p>
            <a:pPr lvl="1"/>
            <a:r>
              <a:rPr lang="en-US" altLang="en-US" dirty="0"/>
              <a:t>Jerry and Donna are coworkers. They are having a working dinner while reviewing papers. </a:t>
            </a:r>
          </a:p>
          <a:p>
            <a:pPr lvl="1"/>
            <a:r>
              <a:rPr lang="en-US" altLang="en-US" dirty="0"/>
              <a:t>As they finish up a round of sliders, they discuss whether or not to order more.</a:t>
            </a:r>
          </a:p>
          <a:p>
            <a:pPr lvl="1"/>
            <a:r>
              <a:rPr lang="en-US" altLang="en-US" dirty="0"/>
              <a:t>They call the server over and order more sliders. Donna orders another beer, and Jerry decides to join her in a round, adding “One more is my limit!” </a:t>
            </a:r>
          </a:p>
        </p:txBody>
      </p:sp>
      <p:sp>
        <p:nvSpPr>
          <p:cNvPr id="3" name="Title 1">
            <a:extLst>
              <a:ext uri="{FF2B5EF4-FFF2-40B4-BE49-F238E27FC236}">
                <a16:creationId xmlns:a16="http://schemas.microsoft.com/office/drawing/2014/main" id="{74AE089F-A011-4B68-9BC4-074644DDF7A7}"/>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124620089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No</a:t>
            </a:r>
          </a:p>
        </p:txBody>
      </p:sp>
      <p:sp>
        <p:nvSpPr>
          <p:cNvPr id="111619"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Yes</a:t>
            </a:r>
          </a:p>
        </p:txBody>
      </p:sp>
      <p:sp>
        <p:nvSpPr>
          <p:cNvPr id="111620"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Are the guests intoxicated?</a:t>
            </a:r>
          </a:p>
        </p:txBody>
      </p:sp>
      <p:sp>
        <p:nvSpPr>
          <p:cNvPr id="111621" name="Title 4"/>
          <p:cNvSpPr>
            <a:spLocks noGrp="1" noChangeArrowheads="1"/>
          </p:cNvSpPr>
          <p:nvPr>
            <p:ph type="title"/>
          </p:nvPr>
        </p:nvSpPr>
        <p:spPr/>
        <p:txBody>
          <a:bodyPr/>
          <a:lstStyle/>
          <a:p>
            <a:r>
              <a:rPr lang="en-US" altLang="en-US" dirty="0"/>
              <a:t>Is This Person Intoxicated? Scenario 3</a:t>
            </a:r>
          </a:p>
        </p:txBody>
      </p:sp>
      <p:sp>
        <p:nvSpPr>
          <p:cNvPr id="121862" name="Text Placeholder 5"/>
          <p:cNvSpPr>
            <a:spLocks noGrp="1" noChangeArrowheads="1"/>
          </p:cNvSpPr>
          <p:nvPr>
            <p:ph type="body" sz="quarter" idx="16"/>
          </p:nvPr>
        </p:nvSpPr>
        <p:spPr>
          <a:xfrm>
            <a:off x="3727450" y="4105275"/>
            <a:ext cx="4979988" cy="2159000"/>
          </a:xfrm>
        </p:spPr>
        <p:txBody>
          <a:bodyPr/>
          <a:lstStyle/>
          <a:p>
            <a:pPr marL="0" indent="0"/>
            <a:r>
              <a:rPr lang="en-US" altLang="en-US" b="1" dirty="0"/>
              <a:t>Why? </a:t>
            </a:r>
            <a:r>
              <a:rPr lang="en-US" altLang="en-US" dirty="0"/>
              <a:t>There are no outward signs of intoxication because they are eating and have been at the establishment a while. </a:t>
            </a:r>
          </a:p>
        </p:txBody>
      </p:sp>
      <p:pic>
        <p:nvPicPr>
          <p:cNvPr id="9" name="Picture Placeholder 4">
            <a:extLst>
              <a:ext uri="{FF2B5EF4-FFF2-40B4-BE49-F238E27FC236}">
                <a16:creationId xmlns:a16="http://schemas.microsoft.com/office/drawing/2014/main" id="{A621CB51-3951-9646-8839-41B25515930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a:prstGeom prst="roundRect">
            <a:avLst>
              <a:gd name="adj" fmla="val 6766"/>
            </a:avLst>
          </a:prstGeom>
        </p:spPr>
      </p:pic>
    </p:spTree>
    <p:custDataLst>
      <p:tags r:id="rId1"/>
    </p:custDataLst>
    <p:extLst>
      <p:ext uri="{BB962C8B-B14F-4D97-AF65-F5344CB8AC3E}">
        <p14:creationId xmlns:p14="http://schemas.microsoft.com/office/powerpoint/2010/main" val="3169030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728B0B7-8C19-E34D-AAA3-6138DC38C121}"/>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p:spPr>
      </p:pic>
      <p:sp>
        <p:nvSpPr>
          <p:cNvPr id="2" name="Title 1"/>
          <p:cNvSpPr>
            <a:spLocks noGrp="1"/>
          </p:cNvSpPr>
          <p:nvPr>
            <p:ph type="title"/>
          </p:nvPr>
        </p:nvSpPr>
        <p:spPr>
          <a:xfrm>
            <a:off x="400050" y="156230"/>
            <a:ext cx="8307388" cy="523220"/>
          </a:xfrm>
        </p:spPr>
        <p:txBody>
          <a:bodyPr/>
          <a:lstStyle/>
          <a:p>
            <a:r>
              <a:rPr lang="en-US" dirty="0">
                <a:solidFill>
                  <a:srgbClr val="FFFFFF"/>
                </a:solidFill>
              </a:rPr>
              <a:t>Is This Person Intoxicated? Scenario 4</a:t>
            </a:r>
            <a:endParaRPr lang="en-US" dirty="0"/>
          </a:p>
        </p:txBody>
      </p:sp>
      <p:sp>
        <p:nvSpPr>
          <p:cNvPr id="113667" name="Content Placeholder 1"/>
          <p:cNvSpPr>
            <a:spLocks noGrp="1" noChangeArrowheads="1"/>
          </p:cNvSpPr>
          <p:nvPr>
            <p:ph idx="1"/>
          </p:nvPr>
        </p:nvSpPr>
        <p:spPr/>
        <p:txBody>
          <a:bodyPr/>
          <a:lstStyle/>
          <a:p>
            <a:pPr marL="0" indent="0"/>
            <a:r>
              <a:rPr lang="en-US" altLang="en-US" dirty="0"/>
              <a:t>Pete:</a:t>
            </a:r>
          </a:p>
          <a:p>
            <a:pPr lvl="1"/>
            <a:r>
              <a:rPr lang="en-US" altLang="en-US" dirty="0"/>
              <a:t>Pete downs his first shot and asks for a second. He grabs his next drink and starts talking.</a:t>
            </a:r>
          </a:p>
          <a:p>
            <a:pPr lvl="1"/>
            <a:r>
              <a:rPr lang="en-US" altLang="en-US" dirty="0"/>
              <a:t>He explains that his wife of 15 years is leaving him, which he just found out about 15 minutes ago.</a:t>
            </a:r>
          </a:p>
          <a:p>
            <a:pPr lvl="1"/>
            <a:r>
              <a:rPr lang="en-US" altLang="en-US" dirty="0"/>
              <a:t>Pete empties his shot glass and says “I’m going to need a few more of these. Nothing this stuff can’t fix, am I right?”</a:t>
            </a:r>
          </a:p>
        </p:txBody>
      </p:sp>
      <p:sp>
        <p:nvSpPr>
          <p:cNvPr id="3" name="Title 1">
            <a:extLst>
              <a:ext uri="{FF2B5EF4-FFF2-40B4-BE49-F238E27FC236}">
                <a16:creationId xmlns:a16="http://schemas.microsoft.com/office/drawing/2014/main" id="{74AE089F-A011-4B68-9BC4-074644DDF7A7}"/>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83955279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No</a:t>
            </a:r>
          </a:p>
        </p:txBody>
      </p:sp>
      <p:sp>
        <p:nvSpPr>
          <p:cNvPr id="115715"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Yes</a:t>
            </a:r>
          </a:p>
        </p:txBody>
      </p:sp>
      <p:sp>
        <p:nvSpPr>
          <p:cNvPr id="115716"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Is the guest intoxicated?</a:t>
            </a:r>
          </a:p>
        </p:txBody>
      </p:sp>
      <p:sp>
        <p:nvSpPr>
          <p:cNvPr id="115717" name="Title 4"/>
          <p:cNvSpPr>
            <a:spLocks noGrp="1" noChangeArrowheads="1"/>
          </p:cNvSpPr>
          <p:nvPr>
            <p:ph type="title"/>
          </p:nvPr>
        </p:nvSpPr>
        <p:spPr/>
        <p:txBody>
          <a:bodyPr/>
          <a:lstStyle/>
          <a:p>
            <a:r>
              <a:rPr lang="en-US" altLang="en-US" dirty="0"/>
              <a:t>Is This Person Intoxicated? Scenario 4</a:t>
            </a:r>
          </a:p>
        </p:txBody>
      </p:sp>
      <p:sp>
        <p:nvSpPr>
          <p:cNvPr id="121862" name="Text Placeholder 5"/>
          <p:cNvSpPr>
            <a:spLocks noGrp="1" noChangeArrowheads="1"/>
          </p:cNvSpPr>
          <p:nvPr>
            <p:ph type="body" sz="quarter" idx="16"/>
          </p:nvPr>
        </p:nvSpPr>
        <p:spPr>
          <a:xfrm>
            <a:off x="3727450" y="4105275"/>
            <a:ext cx="4979988" cy="2159000"/>
          </a:xfrm>
        </p:spPr>
        <p:txBody>
          <a:bodyPr/>
          <a:lstStyle/>
          <a:p>
            <a:pPr marL="0" indent="0"/>
            <a:r>
              <a:rPr lang="en-US" altLang="en-US" b="1" dirty="0"/>
              <a:t>Why? </a:t>
            </a:r>
            <a:r>
              <a:rPr lang="en-US" altLang="en-US" dirty="0"/>
              <a:t>He is not intoxicated, at least not at this point. </a:t>
            </a:r>
          </a:p>
        </p:txBody>
      </p:sp>
      <p:pic>
        <p:nvPicPr>
          <p:cNvPr id="9" name="Picture Placeholder 4">
            <a:extLst>
              <a:ext uri="{FF2B5EF4-FFF2-40B4-BE49-F238E27FC236}">
                <a16:creationId xmlns:a16="http://schemas.microsoft.com/office/drawing/2014/main" id="{D135B329-F9F8-A54C-ADC8-02D1FFD2366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a:prstGeom prst="roundRect">
            <a:avLst>
              <a:gd name="adj" fmla="val 6766"/>
            </a:avLst>
          </a:prstGeom>
        </p:spPr>
      </p:pic>
    </p:spTree>
    <p:custDataLst>
      <p:tags r:id="rId1"/>
    </p:custDataLst>
    <p:extLst>
      <p:ext uri="{BB962C8B-B14F-4D97-AF65-F5344CB8AC3E}">
        <p14:creationId xmlns:p14="http://schemas.microsoft.com/office/powerpoint/2010/main" val="1011872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D3B921B-8142-DF4E-A885-40D32465B8AE}"/>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400050" y="156230"/>
            <a:ext cx="8307388" cy="523220"/>
          </a:xfrm>
        </p:spPr>
        <p:txBody>
          <a:bodyPr/>
          <a:lstStyle/>
          <a:p>
            <a:r>
              <a:rPr lang="en-US" dirty="0">
                <a:solidFill>
                  <a:srgbClr val="FFFFFF"/>
                </a:solidFill>
              </a:rPr>
              <a:t>Is This Person Intoxicated? Scenario 5</a:t>
            </a:r>
            <a:endParaRPr lang="en-US" dirty="0"/>
          </a:p>
        </p:txBody>
      </p:sp>
      <p:sp>
        <p:nvSpPr>
          <p:cNvPr id="117763" name="Content Placeholder 1"/>
          <p:cNvSpPr>
            <a:spLocks noGrp="1" noChangeArrowheads="1"/>
          </p:cNvSpPr>
          <p:nvPr>
            <p:ph idx="1"/>
          </p:nvPr>
        </p:nvSpPr>
        <p:spPr/>
        <p:txBody>
          <a:bodyPr/>
          <a:lstStyle/>
          <a:p>
            <a:pPr marL="0" indent="0"/>
            <a:r>
              <a:rPr lang="en-US" altLang="en-US" dirty="0"/>
              <a:t>Marla:</a:t>
            </a:r>
          </a:p>
          <a:p>
            <a:pPr lvl="1"/>
            <a:r>
              <a:rPr lang="en-US" altLang="en-US" dirty="0"/>
              <a:t>Marla sets her wine glass down on the table very slowly and carefully.</a:t>
            </a:r>
          </a:p>
          <a:p>
            <a:pPr lvl="1"/>
            <a:r>
              <a:rPr lang="en-US" altLang="en-US" dirty="0"/>
              <a:t>She receives a text on her phone, but has trouble picking it up and hitting the right keys. Marla also has trouble reading the text.</a:t>
            </a:r>
          </a:p>
          <a:p>
            <a:pPr lvl="1"/>
            <a:r>
              <a:rPr lang="en-US" altLang="en-US" dirty="0"/>
              <a:t>She gives up on the phone, then asks her server for another glass of wine. She slurs her words a bit.</a:t>
            </a:r>
          </a:p>
          <a:p>
            <a:pPr lvl="1"/>
            <a:r>
              <a:rPr lang="en-US" altLang="en-US" dirty="0"/>
              <a:t>When her wine arrives, Marla nearly knocks it over. She grabs the glass, drinking half of it in one gulp.</a:t>
            </a:r>
          </a:p>
        </p:txBody>
      </p:sp>
      <p:sp>
        <p:nvSpPr>
          <p:cNvPr id="3" name="Title 1">
            <a:extLst>
              <a:ext uri="{FF2B5EF4-FFF2-40B4-BE49-F238E27FC236}">
                <a16:creationId xmlns:a16="http://schemas.microsoft.com/office/drawing/2014/main" id="{74AE089F-A011-4B68-9BC4-074644DDF7A7}"/>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7026674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No</a:t>
            </a:r>
          </a:p>
        </p:txBody>
      </p:sp>
      <p:sp>
        <p:nvSpPr>
          <p:cNvPr id="123907"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Yes</a:t>
            </a:r>
          </a:p>
        </p:txBody>
      </p:sp>
      <p:sp>
        <p:nvSpPr>
          <p:cNvPr id="119812"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Is the guest intoxicated?</a:t>
            </a:r>
          </a:p>
        </p:txBody>
      </p:sp>
      <p:sp>
        <p:nvSpPr>
          <p:cNvPr id="119813" name="Title 4"/>
          <p:cNvSpPr>
            <a:spLocks noGrp="1" noChangeArrowheads="1"/>
          </p:cNvSpPr>
          <p:nvPr>
            <p:ph type="title"/>
          </p:nvPr>
        </p:nvSpPr>
        <p:spPr/>
        <p:txBody>
          <a:bodyPr/>
          <a:lstStyle/>
          <a:p>
            <a:r>
              <a:rPr lang="en-US" altLang="en-US" dirty="0"/>
              <a:t>Is This Person Intoxicated? Scenario 5</a:t>
            </a:r>
          </a:p>
        </p:txBody>
      </p:sp>
      <p:sp>
        <p:nvSpPr>
          <p:cNvPr id="121862" name="Text Placeholder 5"/>
          <p:cNvSpPr>
            <a:spLocks noGrp="1" noChangeArrowheads="1"/>
          </p:cNvSpPr>
          <p:nvPr>
            <p:ph type="body" sz="quarter" idx="16"/>
          </p:nvPr>
        </p:nvSpPr>
        <p:spPr>
          <a:xfrm>
            <a:off x="3727450" y="4105275"/>
            <a:ext cx="4979988" cy="2159000"/>
          </a:xfrm>
        </p:spPr>
        <p:txBody>
          <a:bodyPr/>
          <a:lstStyle/>
          <a:p>
            <a:pPr marL="0" indent="0"/>
            <a:r>
              <a:rPr lang="en-US" altLang="en-US" b="1" dirty="0"/>
              <a:t>Why? </a:t>
            </a:r>
            <a:r>
              <a:rPr lang="en-US" altLang="en-US" dirty="0"/>
              <a:t>Her reaction time was affected by alcohol and she showed signs of impaired motor coordination.</a:t>
            </a:r>
          </a:p>
        </p:txBody>
      </p:sp>
      <p:pic>
        <p:nvPicPr>
          <p:cNvPr id="9" name="Picture Placeholder 5">
            <a:extLst>
              <a:ext uri="{FF2B5EF4-FFF2-40B4-BE49-F238E27FC236}">
                <a16:creationId xmlns:a16="http://schemas.microsoft.com/office/drawing/2014/main" id="{6500CCCC-BE0F-CF49-9BD5-6278C730439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523038" y="1243013"/>
            <a:ext cx="2103437" cy="2103120"/>
          </a:xfrm>
          <a:prstGeom prst="roundRect">
            <a:avLst>
              <a:gd name="adj" fmla="val 6766"/>
            </a:avLst>
          </a:prstGeom>
        </p:spPr>
      </p:pic>
    </p:spTree>
    <p:custDataLst>
      <p:tags r:id="rId1"/>
    </p:custDataLst>
    <p:extLst>
      <p:ext uri="{BB962C8B-B14F-4D97-AF65-F5344CB8AC3E}">
        <p14:creationId xmlns:p14="http://schemas.microsoft.com/office/powerpoint/2010/main" val="2250683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23907">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build="p"/>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A8DA69A-3853-914E-8AC8-61D9FD04CB9A}"/>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400050" y="156230"/>
            <a:ext cx="8307388" cy="523220"/>
          </a:xfrm>
        </p:spPr>
        <p:txBody>
          <a:bodyPr/>
          <a:lstStyle/>
          <a:p>
            <a:r>
              <a:rPr lang="en-US" dirty="0">
                <a:solidFill>
                  <a:srgbClr val="FFFFFF"/>
                </a:solidFill>
              </a:rPr>
              <a:t>Preventing Guests From Becoming Intoxicated</a:t>
            </a:r>
            <a:endParaRPr lang="en-US" dirty="0"/>
          </a:p>
        </p:txBody>
      </p:sp>
      <p:sp>
        <p:nvSpPr>
          <p:cNvPr id="121858" name="Content Placeholder 1"/>
          <p:cNvSpPr>
            <a:spLocks noGrp="1" noChangeArrowheads="1"/>
          </p:cNvSpPr>
          <p:nvPr>
            <p:ph idx="1"/>
          </p:nvPr>
        </p:nvSpPr>
        <p:spPr/>
        <p:txBody>
          <a:bodyPr/>
          <a:lstStyle/>
          <a:p>
            <a:pPr marL="0" indent="0"/>
            <a:r>
              <a:rPr lang="en-US" altLang="en-US" dirty="0"/>
              <a:t>How can you prevent guests from becoming intoxicated?</a:t>
            </a:r>
          </a:p>
          <a:p>
            <a:pPr lvl="1"/>
            <a:r>
              <a:rPr lang="en-US" altLang="en-US" b="1" dirty="0"/>
              <a:t>Offer Water: </a:t>
            </a:r>
            <a:r>
              <a:rPr lang="en-US" altLang="en-US" dirty="0"/>
              <a:t>Alcohol can cause dehydration, leading to more drinking. Offering water reduces dehydration and may reduce alcohol consumption.</a:t>
            </a:r>
          </a:p>
          <a:p>
            <a:pPr lvl="1"/>
            <a:r>
              <a:rPr lang="en-US" altLang="en-US" b="1" dirty="0"/>
              <a:t>Offer Food</a:t>
            </a:r>
            <a:r>
              <a:rPr lang="en-US" altLang="en-US" dirty="0"/>
              <a:t>: Food keeps alcohol in the stomach for a longer period of time, slowing its movement into the small intestine and bloodstream. </a:t>
            </a:r>
          </a:p>
          <a:p>
            <a:pPr lvl="1"/>
            <a:r>
              <a:rPr lang="en-US" altLang="en-US" b="1" dirty="0"/>
              <a:t>Offer Nonalcoholic Drinks</a:t>
            </a:r>
            <a:r>
              <a:rPr lang="en-US" altLang="en-US" dirty="0"/>
              <a:t>: Offer nonalcoholic drinks as an alternative to alcohol. Allows guests to still feel part of the group. </a:t>
            </a:r>
          </a:p>
          <a:p>
            <a:endParaRPr lang="en-US" altLang="en-US" dirty="0"/>
          </a:p>
        </p:txBody>
      </p:sp>
      <p:sp>
        <p:nvSpPr>
          <p:cNvPr id="3" name="Title 1">
            <a:extLst>
              <a:ext uri="{FF2B5EF4-FFF2-40B4-BE49-F238E27FC236}">
                <a16:creationId xmlns:a16="http://schemas.microsoft.com/office/drawing/2014/main" id="{B8612E7A-4D5C-4A91-BDEB-F61F919E921D}"/>
              </a:ext>
            </a:extLst>
          </p:cNvPr>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59254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85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85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noChangeArrowheads="1"/>
          </p:cNvSpPr>
          <p:nvPr>
            <p:ph type="title"/>
          </p:nvPr>
        </p:nvSpPr>
        <p:spPr/>
        <p:txBody>
          <a:bodyPr/>
          <a:lstStyle/>
          <a:p>
            <a:r>
              <a:rPr lang="en-US" altLang="en-US" dirty="0"/>
              <a:t>Apply Your Knowledge: Types of Liability</a:t>
            </a:r>
          </a:p>
        </p:txBody>
      </p:sp>
      <p:sp>
        <p:nvSpPr>
          <p:cNvPr id="62467" name="Content Placeholder 3"/>
          <p:cNvSpPr>
            <a:spLocks noGrp="1" noChangeArrowheads="1"/>
          </p:cNvSpPr>
          <p:nvPr>
            <p:ph idx="1"/>
          </p:nvPr>
        </p:nvSpPr>
        <p:spPr/>
        <p:txBody>
          <a:bodyPr/>
          <a:lstStyle/>
          <a:p>
            <a:pPr marL="0" indent="0"/>
            <a:r>
              <a:rPr lang="en-US" altLang="en-US" dirty="0"/>
              <a:t>Complete the </a:t>
            </a:r>
            <a:r>
              <a:rPr lang="en-US" altLang="en-US" i="1" dirty="0"/>
              <a:t>Types of Liability </a:t>
            </a:r>
            <a:r>
              <a:rPr lang="en-US" altLang="en-US" dirty="0"/>
              <a:t>activity on page 1-5 in the </a:t>
            </a:r>
            <a:r>
              <a:rPr lang="en-US" altLang="en-US" i="1" dirty="0"/>
              <a:t>ServSafe Alcohol Guide.</a:t>
            </a:r>
            <a:endParaRPr lang="en-US" altLang="en-US" dirty="0"/>
          </a:p>
        </p:txBody>
      </p:sp>
    </p:spTree>
    <p:custDataLst>
      <p:tags r:id="rId1"/>
    </p:custDataLst>
    <p:extLst>
      <p:ext uri="{BB962C8B-B14F-4D97-AF65-F5344CB8AC3E}">
        <p14:creationId xmlns:p14="http://schemas.microsoft.com/office/powerpoint/2010/main" val="1611604374"/>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9338381-37D1-484E-9260-A8F60B17F62D}"/>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a:solidFill>
                  <a:srgbClr val="FFFFFF"/>
                </a:solidFill>
              </a:rPr>
              <a:t>Preventing Guests From Becoming Intoxicated</a:t>
            </a:r>
            <a:endParaRPr lang="en-US" dirty="0"/>
          </a:p>
        </p:txBody>
      </p:sp>
      <p:sp>
        <p:nvSpPr>
          <p:cNvPr id="4" name="Content Placeholder 3"/>
          <p:cNvSpPr>
            <a:spLocks noGrp="1"/>
          </p:cNvSpPr>
          <p:nvPr>
            <p:ph idx="1"/>
          </p:nvPr>
        </p:nvSpPr>
        <p:spPr/>
        <p:txBody>
          <a:bodyPr/>
          <a:lstStyle/>
          <a:p>
            <a:pPr marL="0" indent="0"/>
            <a:r>
              <a:rPr lang="en-US" altLang="en-US" dirty="0"/>
              <a:t>How can you prevent guests from becoming intoxicated? </a:t>
            </a:r>
            <a:r>
              <a:rPr lang="en-US" altLang="en-US" i="1" dirty="0"/>
              <a:t>cont.</a:t>
            </a:r>
            <a:endParaRPr lang="en-US" altLang="en-US" dirty="0"/>
          </a:p>
          <a:p>
            <a:pPr lvl="1"/>
            <a:r>
              <a:rPr lang="en-US" altLang="en-US" b="1" dirty="0"/>
              <a:t>Measure Liquor: </a:t>
            </a:r>
            <a:r>
              <a:rPr lang="en-US" altLang="en-US" dirty="0"/>
              <a:t>It can be measured using jiggers, mechanical pour spouts, or technology-equipped pour spouts.</a:t>
            </a:r>
          </a:p>
          <a:p>
            <a:pPr lvl="1"/>
            <a:r>
              <a:rPr lang="en-US" altLang="en-US" b="1" dirty="0"/>
              <a:t>Free-pour accurately:</a:t>
            </a:r>
          </a:p>
          <a:p>
            <a:pPr lvl="2"/>
            <a:r>
              <a:rPr lang="en-US" dirty="0"/>
              <a:t>If free-pouring is allowed, train bartenders to free-pour accurately.</a:t>
            </a:r>
          </a:p>
          <a:p>
            <a:pPr lvl="2"/>
            <a:r>
              <a:rPr lang="en-US" dirty="0"/>
              <a:t>Regularly test the bartenders</a:t>
            </a:r>
            <a:r>
              <a:rPr lang="en-US"/>
              <a:t>’ accuracy.</a:t>
            </a:r>
            <a:endParaRPr lang="en-US" dirty="0"/>
          </a:p>
          <a:p>
            <a:pPr lvl="1"/>
            <a:endParaRPr lang="en-US" dirty="0"/>
          </a:p>
        </p:txBody>
      </p:sp>
    </p:spTree>
    <p:custDataLst>
      <p:tags r:id="rId1"/>
    </p:custDataLst>
    <p:extLst>
      <p:ext uri="{BB962C8B-B14F-4D97-AF65-F5344CB8AC3E}">
        <p14:creationId xmlns:p14="http://schemas.microsoft.com/office/powerpoint/2010/main" val="3681721052"/>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9766459-869F-5342-8CE8-2A6E7F29B9F3}"/>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solidFill>
            <a:schemeClr val="bg1">
              <a:alpha val="0"/>
            </a:schemeClr>
          </a:solidFill>
        </p:spPr>
      </p:pic>
      <p:sp>
        <p:nvSpPr>
          <p:cNvPr id="3" name="Title 2"/>
          <p:cNvSpPr>
            <a:spLocks noGrp="1"/>
          </p:cNvSpPr>
          <p:nvPr>
            <p:ph type="title"/>
          </p:nvPr>
        </p:nvSpPr>
        <p:spPr/>
        <p:txBody>
          <a:bodyPr/>
          <a:lstStyle/>
          <a:p>
            <a:r>
              <a:rPr lang="en-US" dirty="0">
                <a:solidFill>
                  <a:srgbClr val="FFFFFF"/>
                </a:solidFill>
              </a:rPr>
              <a:t>Preventing Guests From Becoming Intoxicated</a:t>
            </a:r>
            <a:endParaRPr lang="en-US" dirty="0"/>
          </a:p>
        </p:txBody>
      </p:sp>
      <p:sp>
        <p:nvSpPr>
          <p:cNvPr id="4" name="Content Placeholder 3"/>
          <p:cNvSpPr>
            <a:spLocks noGrp="1"/>
          </p:cNvSpPr>
          <p:nvPr>
            <p:ph idx="1"/>
          </p:nvPr>
        </p:nvSpPr>
        <p:spPr/>
        <p:txBody>
          <a:bodyPr/>
          <a:lstStyle/>
          <a:p>
            <a:pPr marL="0" indent="0"/>
            <a:r>
              <a:rPr lang="en-US" altLang="en-US" dirty="0"/>
              <a:t>How can you prevent guests from becoming intoxicated? </a:t>
            </a:r>
            <a:r>
              <a:rPr lang="en-US" altLang="en-US" i="1" dirty="0"/>
              <a:t>cont.</a:t>
            </a:r>
          </a:p>
          <a:p>
            <a:pPr lvl="1"/>
            <a:r>
              <a:rPr lang="en-US" altLang="en-US" b="1" dirty="0"/>
              <a:t>Set Drink Limits:</a:t>
            </a:r>
            <a:r>
              <a:rPr lang="en-US" altLang="en-US" dirty="0"/>
              <a:t> Some operations limit the number of drinks that will be served to a guest.</a:t>
            </a:r>
          </a:p>
          <a:p>
            <a:pPr lvl="2"/>
            <a:r>
              <a:rPr lang="en-US" altLang="en-US" dirty="0"/>
              <a:t>Setting a maximum number of drinks served to a guest per hour is one example.</a:t>
            </a:r>
          </a:p>
          <a:p>
            <a:pPr lvl="2"/>
            <a:r>
              <a:rPr lang="en-US" altLang="en-US" dirty="0"/>
              <a:t>These limits slow drinking, which can help prevent intoxication.</a:t>
            </a:r>
            <a:endParaRPr lang="en-US" dirty="0"/>
          </a:p>
        </p:txBody>
      </p:sp>
    </p:spTree>
    <p:custDataLst>
      <p:tags r:id="rId1"/>
    </p:custDataLst>
    <p:extLst>
      <p:ext uri="{BB962C8B-B14F-4D97-AF65-F5344CB8AC3E}">
        <p14:creationId xmlns:p14="http://schemas.microsoft.com/office/powerpoint/2010/main" val="39105735"/>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noChangeArrowheads="1"/>
          </p:cNvSpPr>
          <p:nvPr>
            <p:ph type="title"/>
          </p:nvPr>
        </p:nvSpPr>
        <p:spPr/>
        <p:txBody>
          <a:bodyPr/>
          <a:lstStyle/>
          <a:p>
            <a:r>
              <a:rPr lang="en-US" altLang="en-US" dirty="0"/>
              <a:t>Apply Your Knowledge: Self-Check</a:t>
            </a:r>
          </a:p>
        </p:txBody>
      </p:sp>
      <p:sp>
        <p:nvSpPr>
          <p:cNvPr id="62467" name="Content Placeholder 3"/>
          <p:cNvSpPr>
            <a:spLocks noGrp="1" noChangeArrowheads="1"/>
          </p:cNvSpPr>
          <p:nvPr>
            <p:ph idx="1"/>
          </p:nvPr>
        </p:nvSpPr>
        <p:spPr/>
        <p:txBody>
          <a:bodyPr/>
          <a:lstStyle/>
          <a:p>
            <a:pPr marL="0" indent="0"/>
            <a:r>
              <a:rPr lang="en-US" altLang="en-US" dirty="0"/>
              <a:t>Complete the </a:t>
            </a:r>
            <a:r>
              <a:rPr lang="en-US" altLang="en-US" i="1" dirty="0"/>
              <a:t>Self-Check </a:t>
            </a:r>
            <a:r>
              <a:rPr lang="en-US" altLang="en-US" dirty="0"/>
              <a:t>on page 2-28 in </a:t>
            </a:r>
            <a:r>
              <a:rPr lang="en-US" altLang="en-US" i="1" dirty="0"/>
              <a:t>ServSafe Alcohol Guide.</a:t>
            </a:r>
            <a:endParaRPr lang="en-US" altLang="en-US" dirty="0"/>
          </a:p>
        </p:txBody>
      </p:sp>
    </p:spTree>
    <p:custDataLst>
      <p:tags r:id="rId1"/>
    </p:custDataLst>
    <p:extLst>
      <p:ext uri="{BB962C8B-B14F-4D97-AF65-F5344CB8AC3E}">
        <p14:creationId xmlns:p14="http://schemas.microsoft.com/office/powerpoint/2010/main" val="944610181"/>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607479099"/>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4"/>
          <p:cNvSpPr>
            <a:spLocks noGrp="1" noChangeArrowheads="1"/>
          </p:cNvSpPr>
          <p:nvPr>
            <p:ph type="body" sz="quarter" idx="14"/>
          </p:nvPr>
        </p:nvSpPr>
        <p:spPr>
          <a:xfrm>
            <a:off x="252412" y="3126279"/>
            <a:ext cx="8602663" cy="457200"/>
          </a:xfrm>
        </p:spPr>
        <p:txBody>
          <a:bodyPr anchor="ctr"/>
          <a:lstStyle/>
          <a:p>
            <a:pPr marL="0" indent="0" algn="ctr"/>
            <a:r>
              <a:rPr lang="en-US" altLang="en-US" sz="3600" dirty="0"/>
              <a:t>How Do You Feel about Checking IDs? </a:t>
            </a:r>
          </a:p>
        </p:txBody>
      </p:sp>
      <p:sp>
        <p:nvSpPr>
          <p:cNvPr id="5" name="Title 4"/>
          <p:cNvSpPr>
            <a:spLocks noGrp="1" noChangeArrowheads="1"/>
          </p:cNvSpPr>
          <p:nvPr>
            <p:ph type="title"/>
          </p:nvPr>
        </p:nvSpPr>
        <p:spPr>
          <a:xfrm>
            <a:off x="400050" y="160338"/>
            <a:ext cx="8307388" cy="519112"/>
          </a:xfrm>
        </p:spPr>
        <p:txBody>
          <a:bodyPr/>
          <a:lstStyle/>
          <a:p>
            <a:r>
              <a:rPr lang="en-US" altLang="en-US" dirty="0"/>
              <a:t>What Do You Think?</a:t>
            </a:r>
          </a:p>
        </p:txBody>
      </p:sp>
    </p:spTree>
    <p:custDataLst>
      <p:tags r:id="rId1"/>
    </p:custDataLst>
    <p:extLst>
      <p:ext uri="{BB962C8B-B14F-4D97-AF65-F5344CB8AC3E}">
        <p14:creationId xmlns:p14="http://schemas.microsoft.com/office/powerpoint/2010/main" val="1867273238"/>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noChangeArrowheads="1"/>
          </p:cNvSpPr>
          <p:nvPr>
            <p:ph type="title"/>
          </p:nvPr>
        </p:nvSpPr>
        <p:spPr/>
        <p:txBody>
          <a:bodyPr/>
          <a:lstStyle/>
          <a:p>
            <a:r>
              <a:rPr lang="en-US" altLang="en-US" dirty="0"/>
              <a:t>Objectives</a:t>
            </a:r>
          </a:p>
        </p:txBody>
      </p:sp>
      <p:sp>
        <p:nvSpPr>
          <p:cNvPr id="49155" name="Content Placeholder 2"/>
          <p:cNvSpPr>
            <a:spLocks noGrp="1" noChangeArrowheads="1"/>
          </p:cNvSpPr>
          <p:nvPr>
            <p:ph idx="1"/>
          </p:nvPr>
        </p:nvSpPr>
        <p:spPr/>
        <p:txBody>
          <a:bodyPr/>
          <a:lstStyle/>
          <a:p>
            <a:r>
              <a:rPr lang="en-US" altLang="en-US" sz="2200" dirty="0"/>
              <a:t>After completing this chapter, you will be able to identify </a:t>
            </a:r>
            <a:r>
              <a:rPr lang="en-US" altLang="en-US" dirty="0"/>
              <a:t>the following:</a:t>
            </a:r>
          </a:p>
          <a:p>
            <a:pPr lvl="1"/>
            <a:r>
              <a:rPr lang="en-US" altLang="en-US" dirty="0"/>
              <a:t>When to check IDs</a:t>
            </a:r>
          </a:p>
          <a:p>
            <a:pPr lvl="1"/>
            <a:r>
              <a:rPr lang="en-US" altLang="en-US" dirty="0"/>
              <a:t>Which types of ID are acceptable</a:t>
            </a:r>
          </a:p>
          <a:p>
            <a:pPr lvl="1"/>
            <a:r>
              <a:rPr lang="en-US" altLang="en-US" dirty="0"/>
              <a:t>What makes an ID valid</a:t>
            </a:r>
          </a:p>
          <a:p>
            <a:pPr lvl="1"/>
            <a:r>
              <a:rPr lang="en-US" altLang="en-US" dirty="0"/>
              <a:t>The signs of a fake or altered ID</a:t>
            </a:r>
          </a:p>
          <a:p>
            <a:pPr lvl="1"/>
            <a:r>
              <a:rPr lang="en-US" altLang="en-US" dirty="0"/>
              <a:t>How to determine if a person is 21 or older</a:t>
            </a:r>
          </a:p>
          <a:p>
            <a:pPr lvl="1"/>
            <a:r>
              <a:rPr lang="en-US" altLang="en-US" dirty="0"/>
              <a:t>How to determine if an ID belongs to the person who gave it</a:t>
            </a:r>
          </a:p>
        </p:txBody>
      </p:sp>
    </p:spTree>
    <p:custDataLst>
      <p:tags r:id="rId1"/>
    </p:custDataLst>
    <p:extLst>
      <p:ext uri="{BB962C8B-B14F-4D97-AF65-F5344CB8AC3E}">
        <p14:creationId xmlns:p14="http://schemas.microsoft.com/office/powerpoint/2010/main" val="1178059672"/>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4"/>
          <p:cNvSpPr>
            <a:spLocks noGrp="1" noChangeArrowheads="1"/>
          </p:cNvSpPr>
          <p:nvPr>
            <p:ph type="body" sz="quarter" idx="14"/>
          </p:nvPr>
        </p:nvSpPr>
        <p:spPr/>
        <p:txBody>
          <a:bodyPr/>
          <a:lstStyle/>
          <a:p>
            <a:pPr marL="0" indent="0"/>
            <a:r>
              <a:rPr lang="en-US" altLang="en-US" dirty="0"/>
              <a:t>Complete the </a:t>
            </a:r>
            <a:r>
              <a:rPr lang="en-US" altLang="en-US" i="1" dirty="0"/>
              <a:t>Who’s 21 or Older?</a:t>
            </a:r>
            <a:r>
              <a:rPr lang="en-US" altLang="en-US" dirty="0"/>
              <a:t> activity on page 3-2 in </a:t>
            </a:r>
            <a:br>
              <a:rPr lang="en-US" altLang="en-US" dirty="0"/>
            </a:br>
            <a:r>
              <a:rPr lang="en-US" altLang="en-US" i="1" dirty="0" err="1"/>
              <a:t>ServSafe</a:t>
            </a:r>
            <a:r>
              <a:rPr lang="en-US" altLang="en-US" i="1" dirty="0"/>
              <a:t> Alcohol Guide.</a:t>
            </a:r>
            <a:endParaRPr lang="en-US" altLang="en-US" dirty="0"/>
          </a:p>
        </p:txBody>
      </p:sp>
      <p:sp>
        <p:nvSpPr>
          <p:cNvPr id="47107" name="Title 7"/>
          <p:cNvSpPr>
            <a:spLocks noGrp="1" noChangeArrowheads="1"/>
          </p:cNvSpPr>
          <p:nvPr>
            <p:ph type="title"/>
          </p:nvPr>
        </p:nvSpPr>
        <p:spPr/>
        <p:txBody>
          <a:bodyPr/>
          <a:lstStyle/>
          <a:p>
            <a:r>
              <a:rPr lang="en-US" altLang="en-US" dirty="0"/>
              <a:t>Apply Your Knowledge: Who is 21 or Older?</a:t>
            </a:r>
          </a:p>
        </p:txBody>
      </p:sp>
    </p:spTree>
    <p:custDataLst>
      <p:tags r:id="rId1"/>
    </p:custDataLst>
    <p:extLst>
      <p:ext uri="{BB962C8B-B14F-4D97-AF65-F5344CB8AC3E}">
        <p14:creationId xmlns:p14="http://schemas.microsoft.com/office/powerpoint/2010/main" val="1969459619"/>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6523038" y="1243013"/>
            <a:ext cx="2103437" cy="2103437"/>
          </a:xfrm>
          <a:prstGeom prst="roundRect">
            <a:avLst>
              <a:gd name="adj" fmla="val 6764"/>
            </a:avLst>
          </a:prstGeom>
          <a:ln w="6350" cap="flat" algn="ctr">
            <a:noFill/>
            <a:round/>
            <a:headEnd/>
            <a:tailEnd/>
          </a:ln>
        </p:spPr>
      </p:pic>
      <p:sp>
        <p:nvSpPr>
          <p:cNvPr id="51203" name="Title 1"/>
          <p:cNvSpPr>
            <a:spLocks noGrp="1" noChangeArrowheads="1"/>
          </p:cNvSpPr>
          <p:nvPr>
            <p:ph type="title"/>
          </p:nvPr>
        </p:nvSpPr>
        <p:spPr/>
        <p:txBody>
          <a:bodyPr/>
          <a:lstStyle/>
          <a:p>
            <a:r>
              <a:rPr lang="en-US" altLang="en-US" dirty="0"/>
              <a:t>Consequences for Not Checking IDs</a:t>
            </a:r>
          </a:p>
        </p:txBody>
      </p:sp>
      <p:sp>
        <p:nvSpPr>
          <p:cNvPr id="2" name="Content Placeholder 2">
            <a:extLst>
              <a:ext uri="{FF2B5EF4-FFF2-40B4-BE49-F238E27FC236}">
                <a16:creationId xmlns:a16="http://schemas.microsoft.com/office/drawing/2014/main" id="{482C21CA-7192-4A70-BC70-7256000862A2}"/>
              </a:ext>
            </a:extLst>
          </p:cNvPr>
          <p:cNvSpPr>
            <a:spLocks noGrp="1" noChangeArrowheads="1"/>
          </p:cNvSpPr>
          <p:nvPr>
            <p:ph idx="1"/>
          </p:nvPr>
        </p:nvSpPr>
        <p:spPr>
          <a:xfrm>
            <a:off x="409575" y="1143000"/>
            <a:ext cx="5338763" cy="4983163"/>
          </a:xfrm>
        </p:spPr>
        <p:txBody>
          <a:bodyPr/>
          <a:lstStyle/>
          <a:p>
            <a:pPr marL="0" lvl="1" indent="0">
              <a:buFont typeface="Wingdings" panose="05000000000000000000" pitchFamily="2" charset="2"/>
              <a:buNone/>
              <a:defRPr/>
            </a:pPr>
            <a:r>
              <a:rPr lang="en-US" altLang="en-US" sz="2400" b="1" dirty="0">
                <a:solidFill>
                  <a:srgbClr val="7F56C5"/>
                </a:solidFill>
              </a:rPr>
              <a:t>Serving alcohol to an underage guest can result in: </a:t>
            </a:r>
          </a:p>
          <a:p>
            <a:pPr lvl="1">
              <a:defRPr/>
            </a:pPr>
            <a:r>
              <a:rPr lang="en-US" altLang="en-US" dirty="0"/>
              <a:t>Severe legal penalties</a:t>
            </a:r>
          </a:p>
          <a:p>
            <a:pPr lvl="1">
              <a:defRPr/>
            </a:pPr>
            <a:r>
              <a:rPr lang="en-US" altLang="en-US" dirty="0"/>
              <a:t>Job loss</a:t>
            </a:r>
          </a:p>
          <a:p>
            <a:pPr lvl="1">
              <a:defRPr/>
            </a:pPr>
            <a:r>
              <a:rPr lang="en-US" altLang="en-US" dirty="0"/>
              <a:t>Risk to business</a:t>
            </a:r>
          </a:p>
          <a:p>
            <a:pPr lvl="1">
              <a:defRPr/>
            </a:pPr>
            <a:r>
              <a:rPr lang="en-US" altLang="en-US" dirty="0"/>
              <a:t>People in danger</a:t>
            </a:r>
          </a:p>
        </p:txBody>
      </p:sp>
    </p:spTree>
    <p:custDataLst>
      <p:tags r:id="rId1"/>
    </p:custDataLst>
    <p:extLst>
      <p:ext uri="{BB962C8B-B14F-4D97-AF65-F5344CB8AC3E}">
        <p14:creationId xmlns:p14="http://schemas.microsoft.com/office/powerpoint/2010/main" val="363998335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7"/>
          <p:cNvSpPr>
            <a:spLocks noGrp="1" noChangeArrowheads="1"/>
          </p:cNvSpPr>
          <p:nvPr>
            <p:ph type="title"/>
          </p:nvPr>
        </p:nvSpPr>
        <p:spPr/>
        <p:txBody>
          <a:bodyPr/>
          <a:lstStyle/>
          <a:p>
            <a:r>
              <a:rPr lang="en-US" altLang="en-US" dirty="0"/>
              <a:t>When to Check IDs</a:t>
            </a:r>
          </a:p>
        </p:txBody>
      </p:sp>
      <p:sp>
        <p:nvSpPr>
          <p:cNvPr id="6" name="Content Placeholder 3"/>
          <p:cNvSpPr txBox="1">
            <a:spLocks/>
          </p:cNvSpPr>
          <p:nvPr/>
        </p:nvSpPr>
        <p:spPr bwMode="auto">
          <a:xfrm>
            <a:off x="222267" y="1143000"/>
            <a:ext cx="5588598"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r>
              <a:rPr lang="en-US" altLang="en-US" dirty="0"/>
              <a:t>Always remember the following when checking IDs:</a:t>
            </a:r>
          </a:p>
          <a:p>
            <a:pPr lvl="1"/>
            <a:r>
              <a:rPr lang="en-US" altLang="en-US" kern="0" dirty="0"/>
              <a:t>Follow company policies and local laws:</a:t>
            </a:r>
          </a:p>
          <a:p>
            <a:pPr lvl="2"/>
            <a:r>
              <a:rPr lang="en-US" altLang="en-US" kern="0" dirty="0"/>
              <a:t>Some states provide specific guidelines for checking IDs</a:t>
            </a:r>
          </a:p>
          <a:p>
            <a:pPr lvl="2"/>
            <a:r>
              <a:rPr lang="en-US" altLang="en-US" dirty="0"/>
              <a:t>For example, if someone looks older than 21 but younger than 30, you might be required to check ID</a:t>
            </a:r>
          </a:p>
          <a:p>
            <a:pPr lvl="1"/>
            <a:r>
              <a:rPr lang="en-US" altLang="en-US" dirty="0"/>
              <a:t>Card guests if they leave and then return</a:t>
            </a:r>
            <a:endParaRPr lang="en-US" altLang="en-US" kern="0" dirty="0"/>
          </a:p>
          <a:p>
            <a:pPr marL="0" lvl="1" indent="0">
              <a:buNone/>
            </a:pPr>
            <a:endParaRPr lang="en-US" altLang="en-US" dirty="0"/>
          </a:p>
          <a:p>
            <a:pPr marL="347663" lvl="2" indent="0">
              <a:buNone/>
            </a:pPr>
            <a:endParaRPr lang="en-US" altLang="en-US" dirty="0"/>
          </a:p>
        </p:txBody>
      </p:sp>
      <p:pic>
        <p:nvPicPr>
          <p:cNvPr id="8" name="Picture Placeholder 6">
            <a:extLst>
              <a:ext uri="{FF2B5EF4-FFF2-40B4-BE49-F238E27FC236}">
                <a16:creationId xmlns:a16="http://schemas.microsoft.com/office/drawing/2014/main" id="{6ACD2B48-C876-F047-A9E7-5BC9CCAD4FA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bwMode="auto">
          <a:xfrm>
            <a:off x="6523196" y="1243013"/>
            <a:ext cx="2103120" cy="2103120"/>
          </a:xfrm>
          <a:prstGeom prst="roundRect">
            <a:avLst>
              <a:gd name="adj" fmla="val 9406"/>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72231292"/>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4"/>
          <p:cNvSpPr>
            <a:spLocks noGrp="1" noChangeArrowheads="1"/>
          </p:cNvSpPr>
          <p:nvPr>
            <p:ph type="body" sz="quarter" idx="15"/>
          </p:nvPr>
        </p:nvSpPr>
        <p:spPr>
          <a:xfrm>
            <a:off x="1109663" y="2787650"/>
            <a:ext cx="3894137" cy="404813"/>
          </a:xfrm>
        </p:spPr>
        <p:txBody>
          <a:bodyPr/>
          <a:lstStyle/>
          <a:p>
            <a:pPr marL="0" indent="0"/>
            <a:r>
              <a:rPr lang="en-US" altLang="en-US" dirty="0"/>
              <a:t>B. No</a:t>
            </a:r>
          </a:p>
        </p:txBody>
      </p:sp>
      <p:sp>
        <p:nvSpPr>
          <p:cNvPr id="2" name="Text Placeholder 1"/>
          <p:cNvSpPr>
            <a:spLocks noGrp="1" noChangeArrowheads="1"/>
          </p:cNvSpPr>
          <p:nvPr>
            <p:ph type="body" sz="quarter" idx="14"/>
          </p:nvPr>
        </p:nvSpPr>
        <p:spPr>
          <a:xfrm>
            <a:off x="1092200" y="2146300"/>
            <a:ext cx="3894138" cy="404813"/>
          </a:xfrm>
        </p:spPr>
        <p:txBody>
          <a:bodyPr/>
          <a:lstStyle/>
          <a:p>
            <a:pPr marL="0" indent="0"/>
            <a:r>
              <a:rPr lang="en-US" altLang="en-US" dirty="0"/>
              <a:t>A. Yes</a:t>
            </a:r>
          </a:p>
        </p:txBody>
      </p:sp>
      <p:sp>
        <p:nvSpPr>
          <p:cNvPr id="55300"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You are unsure about the age of a guest who was previously carded by a coworker. Should you recheck their ID? </a:t>
            </a:r>
          </a:p>
          <a:p>
            <a:pPr marL="0" indent="0"/>
            <a:endParaRPr lang="en-US" altLang="en-US" dirty="0"/>
          </a:p>
        </p:txBody>
      </p:sp>
      <p:sp>
        <p:nvSpPr>
          <p:cNvPr id="55301" name="Title 4"/>
          <p:cNvSpPr>
            <a:spLocks noGrp="1" noChangeArrowheads="1"/>
          </p:cNvSpPr>
          <p:nvPr>
            <p:ph type="title"/>
          </p:nvPr>
        </p:nvSpPr>
        <p:spPr/>
        <p:txBody>
          <a:bodyPr/>
          <a:lstStyle/>
          <a:p>
            <a:r>
              <a:rPr lang="en-US" altLang="en-US" dirty="0"/>
              <a:t>What Do You Think?</a:t>
            </a:r>
          </a:p>
        </p:txBody>
      </p:sp>
      <p:sp>
        <p:nvSpPr>
          <p:cNvPr id="52230" name="Text Placeholder 5"/>
          <p:cNvSpPr>
            <a:spLocks noGrp="1" noChangeArrowheads="1"/>
          </p:cNvSpPr>
          <p:nvPr>
            <p:ph type="body" sz="quarter" idx="16"/>
          </p:nvPr>
        </p:nvSpPr>
        <p:spPr>
          <a:xfrm>
            <a:off x="3886200" y="3869000"/>
            <a:ext cx="4979988" cy="2159000"/>
          </a:xfrm>
        </p:spPr>
        <p:txBody>
          <a:bodyPr/>
          <a:lstStyle/>
          <a:p>
            <a:pPr marL="0" indent="0"/>
            <a:r>
              <a:rPr lang="en-US" altLang="en-US" b="1" dirty="0"/>
              <a:t>Why? </a:t>
            </a:r>
            <a:r>
              <a:rPr lang="en-US" altLang="en-US" dirty="0"/>
              <a:t>It’s your responsibility to check the ID of any guest you’re unsure about–even if that guest was previously carded by a coworker. Don’t assume guests are old enough even if they have drink tickets, are wearing a wrist band, or were stamped to indicate they were carded.</a:t>
            </a:r>
          </a:p>
          <a:p>
            <a:pPr marL="0" indent="0"/>
            <a:endParaRPr lang="en-US" altLang="en-US" dirty="0"/>
          </a:p>
          <a:p>
            <a:pPr marL="0" indent="0"/>
            <a:endParaRPr lang="en-US" altLang="en-US" dirty="0"/>
          </a:p>
        </p:txBody>
      </p:sp>
    </p:spTree>
    <p:custDataLst>
      <p:tags r:id="rId1"/>
    </p:custDataLst>
    <p:extLst>
      <p:ext uri="{BB962C8B-B14F-4D97-AF65-F5344CB8AC3E}">
        <p14:creationId xmlns:p14="http://schemas.microsoft.com/office/powerpoint/2010/main" val="3117528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223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1455" t="-11727" b="-8728"/>
          <a:stretch/>
        </p:blipFill>
        <p:spPr>
          <a:xfrm>
            <a:off x="6523038" y="1243013"/>
            <a:ext cx="2103437" cy="2103437"/>
          </a:xfrm>
          <a:prstGeom prst="roundRect">
            <a:avLst>
              <a:gd name="adj" fmla="val 6764"/>
            </a:avLst>
          </a:prstGeom>
          <a:ln w="9525"/>
          <a:extLst>
            <a:ext uri="{91240B29-F687-4F45-9708-019B960494DF}">
              <a14:hiddenLine xmlns:a14="http://schemas.microsoft.com/office/drawing/2010/main" w="25400" cap="flat" algn="ctr">
                <a:solidFill>
                  <a:srgbClr val="000000"/>
                </a:solidFill>
                <a:round/>
                <a:headEnd/>
                <a:tailEnd/>
              </a14:hiddenLine>
            </a:ext>
          </a:extLst>
        </p:spPr>
      </p:pic>
      <p:sp>
        <p:nvSpPr>
          <p:cNvPr id="55299" name="Title 1"/>
          <p:cNvSpPr>
            <a:spLocks noGrp="1"/>
          </p:cNvSpPr>
          <p:nvPr>
            <p:ph type="title"/>
          </p:nvPr>
        </p:nvSpPr>
        <p:spPr/>
        <p:txBody>
          <a:bodyPr/>
          <a:lstStyle/>
          <a:p>
            <a:r>
              <a:rPr lang="en-US" altLang="en-US" dirty="0"/>
              <a:t>Laws Restricting Alcohol Service</a:t>
            </a:r>
          </a:p>
        </p:txBody>
      </p:sp>
      <p:sp>
        <p:nvSpPr>
          <p:cNvPr id="55300" name="Content Placeholder 2"/>
          <p:cNvSpPr>
            <a:spLocks noGrp="1"/>
          </p:cNvSpPr>
          <p:nvPr>
            <p:ph idx="1"/>
          </p:nvPr>
        </p:nvSpPr>
        <p:spPr>
          <a:xfrm>
            <a:off x="409575" y="1143000"/>
            <a:ext cx="5338763" cy="4983163"/>
          </a:xfrm>
        </p:spPr>
        <p:txBody>
          <a:bodyPr/>
          <a:lstStyle/>
          <a:p>
            <a:r>
              <a:rPr lang="en-US" altLang="en-US" dirty="0"/>
              <a:t>State and local liquor laws:</a:t>
            </a:r>
          </a:p>
          <a:p>
            <a:pPr lvl="1"/>
            <a:r>
              <a:rPr lang="en-US" altLang="en-US" dirty="0"/>
              <a:t>Each state has its own set of liquor laws. </a:t>
            </a:r>
          </a:p>
          <a:p>
            <a:pPr lvl="1"/>
            <a:r>
              <a:rPr lang="en-US" altLang="en-US" dirty="0"/>
              <a:t>Many counties, cities, and towns have their own set of liquor laws.</a:t>
            </a:r>
          </a:p>
          <a:p>
            <a:pPr lvl="2"/>
            <a:r>
              <a:rPr lang="en-US" altLang="en-US" dirty="0"/>
              <a:t>Their laws are usually stricter than the state laws. </a:t>
            </a:r>
          </a:p>
          <a:p>
            <a:pPr lvl="1"/>
            <a:r>
              <a:rPr lang="en-US" altLang="en-US" dirty="0"/>
              <a:t>Learn the laws that apply to you and how they work.</a:t>
            </a:r>
          </a:p>
        </p:txBody>
      </p:sp>
    </p:spTree>
    <p:custDataLst>
      <p:tags r:id="rId1"/>
    </p:custData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7"/>
          <p:cNvSpPr>
            <a:spLocks noGrp="1" noChangeArrowheads="1"/>
          </p:cNvSpPr>
          <p:nvPr>
            <p:ph type="title"/>
          </p:nvPr>
        </p:nvSpPr>
        <p:spPr/>
        <p:txBody>
          <a:bodyPr/>
          <a:lstStyle/>
          <a:p>
            <a:r>
              <a:rPr lang="en-US" altLang="en-US" dirty="0"/>
              <a:t>When to Check IDs</a:t>
            </a:r>
          </a:p>
        </p:txBody>
      </p:sp>
      <p:sp>
        <p:nvSpPr>
          <p:cNvPr id="6" name="Content Placeholder 3"/>
          <p:cNvSpPr txBox="1">
            <a:spLocks/>
          </p:cNvSpPr>
          <p:nvPr/>
        </p:nvSpPr>
        <p:spPr bwMode="auto">
          <a:xfrm>
            <a:off x="222267" y="1143000"/>
            <a:ext cx="5588598"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r>
              <a:rPr lang="en-US" altLang="en-US" dirty="0"/>
              <a:t>Always remember the following when checking IDs:</a:t>
            </a:r>
          </a:p>
          <a:p>
            <a:pPr lvl="1"/>
            <a:r>
              <a:rPr lang="en-US" altLang="en-US" kern="0" dirty="0"/>
              <a:t>Do not allow underage guests to be served</a:t>
            </a:r>
          </a:p>
          <a:p>
            <a:pPr lvl="2"/>
            <a:r>
              <a:rPr lang="en-US" altLang="en-US" kern="0" dirty="0"/>
              <a:t>If you do, you could be held liable</a:t>
            </a:r>
          </a:p>
          <a:p>
            <a:pPr lvl="2"/>
            <a:r>
              <a:rPr lang="en-US" altLang="en-US" kern="0" dirty="0"/>
              <a:t>This is true even if the guest presented what appeared to be a genuine ID</a:t>
            </a:r>
          </a:p>
          <a:p>
            <a:pPr lvl="1"/>
            <a:r>
              <a:rPr lang="en-US" altLang="en-US" kern="0" dirty="0"/>
              <a:t>Communicate with your team</a:t>
            </a:r>
          </a:p>
          <a:p>
            <a:pPr lvl="2"/>
            <a:r>
              <a:rPr lang="en-US" altLang="en-US" kern="0" dirty="0"/>
              <a:t>Discuss underage attempts with other staff</a:t>
            </a:r>
          </a:p>
          <a:p>
            <a:pPr lvl="2"/>
            <a:r>
              <a:rPr lang="en-US" altLang="en-US" kern="0" dirty="0"/>
              <a:t>It’s everyone’s responsibility to ensure underage guests are not served alcohol</a:t>
            </a:r>
          </a:p>
          <a:p>
            <a:pPr lvl="1"/>
            <a:endParaRPr lang="en-US" altLang="en-US" kern="0" dirty="0"/>
          </a:p>
          <a:p>
            <a:pPr lvl="2"/>
            <a:endParaRPr lang="en-US" altLang="en-US" kern="0" dirty="0"/>
          </a:p>
        </p:txBody>
      </p:sp>
      <p:pic>
        <p:nvPicPr>
          <p:cNvPr id="5" name="Picture Placeholder 6">
            <a:extLst>
              <a:ext uri="{FF2B5EF4-FFF2-40B4-BE49-F238E27FC236}">
                <a16:creationId xmlns:a16="http://schemas.microsoft.com/office/drawing/2014/main" id="{FA366010-B3B3-DF40-9090-10EB18BE2FA4}"/>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6523038" y="1243013"/>
            <a:ext cx="2103437" cy="2103120"/>
          </a:xfrm>
        </p:spPr>
      </p:pic>
    </p:spTree>
    <p:custDataLst>
      <p:tags r:id="rId1"/>
    </p:custDataLst>
    <p:extLst>
      <p:ext uri="{BB962C8B-B14F-4D97-AF65-F5344CB8AC3E}">
        <p14:creationId xmlns:p14="http://schemas.microsoft.com/office/powerpoint/2010/main" val="2024748962"/>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noChangeArrowheads="1"/>
          </p:cNvSpPr>
          <p:nvPr>
            <p:ph type="title"/>
          </p:nvPr>
        </p:nvSpPr>
        <p:spPr/>
        <p:txBody>
          <a:bodyPr/>
          <a:lstStyle/>
          <a:p>
            <a:r>
              <a:rPr lang="en-US" altLang="en-US" dirty="0"/>
              <a:t>How to Check IDs</a:t>
            </a:r>
          </a:p>
        </p:txBody>
      </p:sp>
      <p:sp>
        <p:nvSpPr>
          <p:cNvPr id="53251" name="Content Placeholder 2">
            <a:extLst>
              <a:ext uri="{FF2B5EF4-FFF2-40B4-BE49-F238E27FC236}">
                <a16:creationId xmlns:a16="http://schemas.microsoft.com/office/drawing/2014/main" id="{F29ACA4F-909E-46EC-A868-C28742A56C92}"/>
              </a:ext>
            </a:extLst>
          </p:cNvPr>
          <p:cNvSpPr>
            <a:spLocks noGrp="1" noChangeArrowheads="1"/>
          </p:cNvSpPr>
          <p:nvPr>
            <p:ph idx="1"/>
          </p:nvPr>
        </p:nvSpPr>
        <p:spPr/>
        <p:txBody>
          <a:bodyPr/>
          <a:lstStyle/>
          <a:p>
            <a:pPr marL="457200" lvl="1" indent="-457200">
              <a:lnSpc>
                <a:spcPct val="90000"/>
              </a:lnSpc>
              <a:spcBef>
                <a:spcPct val="100000"/>
              </a:spcBef>
              <a:buClr>
                <a:srgbClr val="009DDC"/>
              </a:buClr>
              <a:buFont typeface="Wingdings" panose="05000000000000000000" pitchFamily="2" charset="2"/>
              <a:buNone/>
              <a:defRPr/>
            </a:pPr>
            <a:r>
              <a:rPr lang="en-US" altLang="en-US" sz="2400" b="1" dirty="0">
                <a:solidFill>
                  <a:srgbClr val="7F56C5"/>
                </a:solidFill>
              </a:rPr>
              <a:t>Before accepting an ID make sure:</a:t>
            </a:r>
          </a:p>
          <a:p>
            <a:pPr lvl="1">
              <a:defRPr/>
            </a:pPr>
            <a:r>
              <a:rPr lang="en-US" altLang="en-US" dirty="0"/>
              <a:t>The ID is acceptable</a:t>
            </a:r>
          </a:p>
          <a:p>
            <a:pPr lvl="1">
              <a:defRPr/>
            </a:pPr>
            <a:r>
              <a:rPr lang="en-US" altLang="en-US" dirty="0"/>
              <a:t>The ID is valid</a:t>
            </a:r>
          </a:p>
          <a:p>
            <a:pPr lvl="1">
              <a:defRPr/>
            </a:pPr>
            <a:r>
              <a:rPr lang="en-US" altLang="en-US" dirty="0"/>
              <a:t>The ID has not been falsified or altered</a:t>
            </a:r>
          </a:p>
          <a:p>
            <a:pPr lvl="1">
              <a:defRPr/>
            </a:pPr>
            <a:r>
              <a:rPr lang="en-US" altLang="en-US" dirty="0"/>
              <a:t>The guest is old enough to be served alcohol</a:t>
            </a:r>
          </a:p>
          <a:p>
            <a:pPr lvl="1">
              <a:defRPr/>
            </a:pPr>
            <a:r>
              <a:rPr lang="en-US" altLang="en-US" dirty="0"/>
              <a:t>The ID belongs to the guest</a:t>
            </a:r>
          </a:p>
        </p:txBody>
      </p:sp>
      <p:pic>
        <p:nvPicPr>
          <p:cNvPr id="3" name="Picture Placeholder 2"/>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t="-31979"/>
          <a:stretch/>
        </p:blipFill>
        <p:spPr>
          <a:ln w="6350">
            <a:solidFill>
              <a:schemeClr val="tx1"/>
            </a:solidFill>
          </a:ln>
        </p:spPr>
      </p:pic>
    </p:spTree>
    <p:custDataLst>
      <p:tags r:id="rId1"/>
    </p:custDataLst>
    <p:extLst>
      <p:ext uri="{BB962C8B-B14F-4D97-AF65-F5344CB8AC3E}">
        <p14:creationId xmlns:p14="http://schemas.microsoft.com/office/powerpoint/2010/main" val="809443160"/>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noChangeArrowheads="1"/>
          </p:cNvSpPr>
          <p:nvPr>
            <p:ph type="body" sz="quarter" idx="15"/>
          </p:nvPr>
        </p:nvSpPr>
        <p:spPr>
          <a:xfrm>
            <a:off x="923925" y="2519363"/>
            <a:ext cx="3894138" cy="406400"/>
          </a:xfrm>
        </p:spPr>
        <p:txBody>
          <a:bodyPr/>
          <a:lstStyle/>
          <a:p>
            <a:pPr marL="0" indent="0"/>
            <a:r>
              <a:rPr lang="en-US" altLang="en-US" dirty="0"/>
              <a:t>B. No</a:t>
            </a:r>
          </a:p>
        </p:txBody>
      </p:sp>
      <p:sp>
        <p:nvSpPr>
          <p:cNvPr id="61443" name="Text Placeholder 2"/>
          <p:cNvSpPr>
            <a:spLocks noGrp="1" noChangeArrowheads="1"/>
          </p:cNvSpPr>
          <p:nvPr>
            <p:ph type="body" sz="quarter" idx="14"/>
          </p:nvPr>
        </p:nvSpPr>
        <p:spPr>
          <a:xfrm>
            <a:off x="914400" y="2082800"/>
            <a:ext cx="3895725" cy="406400"/>
          </a:xfrm>
        </p:spPr>
        <p:txBody>
          <a:bodyPr/>
          <a:lstStyle/>
          <a:p>
            <a:pPr marL="0" indent="0"/>
            <a:r>
              <a:rPr lang="en-US" altLang="en-US" dirty="0"/>
              <a:t>A. Yes</a:t>
            </a:r>
          </a:p>
        </p:txBody>
      </p:sp>
      <p:sp>
        <p:nvSpPr>
          <p:cNvPr id="61444"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Can you accept an ID that’s shown to you in a wallet?</a:t>
            </a:r>
          </a:p>
        </p:txBody>
      </p:sp>
      <p:sp>
        <p:nvSpPr>
          <p:cNvPr id="61445" name="Title 4"/>
          <p:cNvSpPr>
            <a:spLocks noGrp="1" noChangeArrowheads="1"/>
          </p:cNvSpPr>
          <p:nvPr>
            <p:ph type="title"/>
          </p:nvPr>
        </p:nvSpPr>
        <p:spPr/>
        <p:txBody>
          <a:bodyPr/>
          <a:lstStyle/>
          <a:p>
            <a:r>
              <a:rPr lang="en-US" altLang="en-US" dirty="0"/>
              <a:t>What Do You Think? </a:t>
            </a:r>
          </a:p>
        </p:txBody>
      </p:sp>
      <p:sp>
        <p:nvSpPr>
          <p:cNvPr id="6" name="Text Placeholder 5"/>
          <p:cNvSpPr>
            <a:spLocks noGrp="1" noChangeArrowheads="1"/>
          </p:cNvSpPr>
          <p:nvPr>
            <p:ph type="body" sz="quarter" idx="16"/>
          </p:nvPr>
        </p:nvSpPr>
        <p:spPr>
          <a:xfrm>
            <a:off x="3806825" y="4141788"/>
            <a:ext cx="4979988" cy="2159000"/>
          </a:xfrm>
        </p:spPr>
        <p:txBody>
          <a:bodyPr/>
          <a:lstStyle/>
          <a:p>
            <a:pPr marL="0" indent="0"/>
            <a:r>
              <a:rPr lang="en-US" altLang="en-US" b="1" dirty="0"/>
              <a:t>Why? </a:t>
            </a:r>
            <a:r>
              <a:rPr lang="en-US" altLang="en-US" dirty="0"/>
              <a:t>You need to hold the ID to make sure it’s genuine.</a:t>
            </a:r>
          </a:p>
        </p:txBody>
      </p:sp>
    </p:spTree>
    <p:custDataLst>
      <p:tags r:id="rId1"/>
    </p:custDataLst>
    <p:extLst>
      <p:ext uri="{BB962C8B-B14F-4D97-AF65-F5344CB8AC3E}">
        <p14:creationId xmlns:p14="http://schemas.microsoft.com/office/powerpoint/2010/main" val="289715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Content Placeholder 3"/>
          <p:cNvSpPr>
            <a:spLocks noGrp="1" noChangeArrowheads="1"/>
          </p:cNvSpPr>
          <p:nvPr>
            <p:ph idx="1"/>
          </p:nvPr>
        </p:nvSpPr>
        <p:spPr>
          <a:xfrm>
            <a:off x="409575" y="1143000"/>
            <a:ext cx="5338763" cy="4983163"/>
          </a:xfrm>
        </p:spPr>
        <p:txBody>
          <a:bodyPr/>
          <a:lstStyle/>
          <a:p>
            <a:r>
              <a:rPr lang="en-US" altLang="en-US" dirty="0"/>
              <a:t>Hold the ID and check both sides:</a:t>
            </a:r>
          </a:p>
          <a:p>
            <a:pPr lvl="1"/>
            <a:r>
              <a:rPr lang="en-US" altLang="en-US" dirty="0">
                <a:solidFill>
                  <a:srgbClr val="FF0000"/>
                </a:solidFill>
              </a:rPr>
              <a:t>Never</a:t>
            </a:r>
            <a:r>
              <a:rPr lang="en-US" altLang="en-US" dirty="0"/>
              <a:t> let a guest simply show you an ID or leave it in their wallet.</a:t>
            </a:r>
          </a:p>
          <a:p>
            <a:pPr lvl="1"/>
            <a:r>
              <a:rPr lang="en-US" altLang="en-US" dirty="0"/>
              <a:t>You need to hold an ID so you can feel it and  see both sides</a:t>
            </a:r>
          </a:p>
          <a:p>
            <a:pPr lvl="2"/>
            <a:r>
              <a:rPr lang="en-US" altLang="en-US" dirty="0"/>
              <a:t>This helps ensure it’s real and not altered</a:t>
            </a:r>
          </a:p>
          <a:p>
            <a:pPr lvl="1"/>
            <a:r>
              <a:rPr lang="en-US" altLang="en-US" dirty="0"/>
              <a:t>If a guest shows you an ID in a wallet</a:t>
            </a:r>
          </a:p>
          <a:p>
            <a:pPr lvl="2"/>
            <a:r>
              <a:rPr lang="en-US" altLang="en-US" dirty="0"/>
              <a:t>Politely ask the guest to remove it</a:t>
            </a:r>
          </a:p>
          <a:p>
            <a:pPr lvl="2"/>
            <a:r>
              <a:rPr lang="en-US" altLang="en-US" dirty="0"/>
              <a:t>Apologize and cite company policy if the guest asks why</a:t>
            </a:r>
          </a:p>
          <a:p>
            <a:pPr lvl="2"/>
            <a:endParaRPr lang="en-US" altLang="en-US" dirty="0"/>
          </a:p>
        </p:txBody>
      </p:sp>
      <p:pic>
        <p:nvPicPr>
          <p:cNvPr id="8" name="Picture Placeholder 2"/>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t="-31979"/>
          <a:stretch/>
        </p:blipFill>
        <p:spPr>
          <a:xfrm>
            <a:off x="6523038" y="1243013"/>
            <a:ext cx="2103437" cy="2103120"/>
          </a:xfrm>
          <a:ln w="6350">
            <a:solidFill>
              <a:schemeClr val="tx1"/>
            </a:solidFill>
          </a:ln>
        </p:spPr>
      </p:pic>
      <p:sp>
        <p:nvSpPr>
          <p:cNvPr id="10" name="Title 1"/>
          <p:cNvSpPr>
            <a:spLocks noGrp="1" noChangeArrowheads="1"/>
          </p:cNvSpPr>
          <p:nvPr>
            <p:ph type="title"/>
          </p:nvPr>
        </p:nvSpPr>
        <p:spPr>
          <a:xfrm>
            <a:off x="400050" y="160338"/>
            <a:ext cx="8307388" cy="519112"/>
          </a:xfrm>
        </p:spPr>
        <p:txBody>
          <a:bodyPr/>
          <a:lstStyle/>
          <a:p>
            <a:r>
              <a:rPr lang="en-US" altLang="en-US" dirty="0"/>
              <a:t>How to Check IDs</a:t>
            </a:r>
          </a:p>
        </p:txBody>
      </p:sp>
    </p:spTree>
    <p:custDataLst>
      <p:tags r:id="rId1"/>
    </p:custDataLst>
    <p:extLst>
      <p:ext uri="{BB962C8B-B14F-4D97-AF65-F5344CB8AC3E}">
        <p14:creationId xmlns:p14="http://schemas.microsoft.com/office/powerpoint/2010/main" val="2356217255"/>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567182D-E05C-4F45-B328-D9C2AF32E03F}"/>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t="-5986" b="-6907"/>
          <a:stretch/>
        </p:blipFill>
        <p:spPr>
          <a:ln w="6350">
            <a:noFill/>
          </a:ln>
        </p:spPr>
      </p:pic>
      <p:sp>
        <p:nvSpPr>
          <p:cNvPr id="65540" name="Content Placeholder 3"/>
          <p:cNvSpPr>
            <a:spLocks noGrp="1" noChangeArrowheads="1"/>
          </p:cNvSpPr>
          <p:nvPr>
            <p:ph idx="1"/>
          </p:nvPr>
        </p:nvSpPr>
        <p:spPr>
          <a:xfrm>
            <a:off x="409575" y="1143000"/>
            <a:ext cx="5338763" cy="4983163"/>
          </a:xfrm>
        </p:spPr>
        <p:txBody>
          <a:bodyPr/>
          <a:lstStyle/>
          <a:p>
            <a:r>
              <a:rPr lang="en-US" altLang="en-US" dirty="0"/>
              <a:t>What types of IDs are acceptable:</a:t>
            </a:r>
          </a:p>
          <a:p>
            <a:pPr lvl="1"/>
            <a:r>
              <a:rPr lang="en-US" altLang="en-US" dirty="0"/>
              <a:t>Acceptability depends on the laws in the area.</a:t>
            </a:r>
          </a:p>
          <a:p>
            <a:pPr lvl="1"/>
            <a:r>
              <a:rPr lang="en-US" altLang="en-US" dirty="0"/>
              <a:t>Most states accept the same types of IDs.</a:t>
            </a:r>
          </a:p>
          <a:p>
            <a:pPr lvl="1"/>
            <a:r>
              <a:rPr lang="en-US" altLang="en-US" dirty="0"/>
              <a:t>Check with your manager.</a:t>
            </a:r>
          </a:p>
        </p:txBody>
      </p:sp>
      <p:sp>
        <p:nvSpPr>
          <p:cNvPr id="7" name="Title 1"/>
          <p:cNvSpPr>
            <a:spLocks noGrp="1" noChangeArrowheads="1"/>
          </p:cNvSpPr>
          <p:nvPr>
            <p:ph type="title"/>
          </p:nvPr>
        </p:nvSpPr>
        <p:spPr>
          <a:xfrm>
            <a:off x="400050" y="160338"/>
            <a:ext cx="8307388" cy="519112"/>
          </a:xfrm>
        </p:spPr>
        <p:txBody>
          <a:bodyPr/>
          <a:lstStyle/>
          <a:p>
            <a:r>
              <a:rPr lang="en-US" altLang="en-US" dirty="0"/>
              <a:t>How to Check IDs</a:t>
            </a:r>
          </a:p>
        </p:txBody>
      </p:sp>
    </p:spTree>
    <p:custDataLst>
      <p:tags r:id="rId1"/>
    </p:custDataLst>
    <p:extLst>
      <p:ext uri="{BB962C8B-B14F-4D97-AF65-F5344CB8AC3E}">
        <p14:creationId xmlns:p14="http://schemas.microsoft.com/office/powerpoint/2010/main" val="2289722"/>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1475" t="-26018" r="-1401" b="-27201"/>
          <a:stretch/>
        </p:blipFill>
        <p:spPr>
          <a:xfrm>
            <a:off x="6523038" y="1243013"/>
            <a:ext cx="2103437" cy="2103437"/>
          </a:xfrm>
          <a:prstGeom prst="roundRect">
            <a:avLst>
              <a:gd name="adj" fmla="val 6764"/>
            </a:avLst>
          </a:prstGeom>
          <a:ln w="9525"/>
          <a:extLst>
            <a:ext uri="{91240B29-F687-4F45-9708-019B960494DF}">
              <a14:hiddenLine xmlns:a14="http://schemas.microsoft.com/office/drawing/2010/main" w="25400" cap="flat" algn="ctr">
                <a:solidFill>
                  <a:srgbClr val="000000"/>
                </a:solidFill>
                <a:round/>
                <a:headEnd/>
                <a:tailEnd/>
              </a14:hiddenLine>
            </a:ext>
          </a:extLst>
        </p:spPr>
      </p:pic>
      <p:sp>
        <p:nvSpPr>
          <p:cNvPr id="67587" name="Title 2"/>
          <p:cNvSpPr>
            <a:spLocks noGrp="1" noChangeArrowheads="1"/>
          </p:cNvSpPr>
          <p:nvPr>
            <p:ph type="title"/>
          </p:nvPr>
        </p:nvSpPr>
        <p:spPr/>
        <p:txBody>
          <a:bodyPr/>
          <a:lstStyle/>
          <a:p>
            <a:r>
              <a:rPr lang="en-US" altLang="en-US" dirty="0"/>
              <a:t>Apply Your Knowledge: Which IDs are Acceptable?</a:t>
            </a:r>
          </a:p>
        </p:txBody>
      </p:sp>
      <p:sp>
        <p:nvSpPr>
          <p:cNvPr id="67588" name="Content Placeholder 3"/>
          <p:cNvSpPr>
            <a:spLocks noGrp="1" noChangeArrowheads="1"/>
          </p:cNvSpPr>
          <p:nvPr>
            <p:ph idx="1"/>
          </p:nvPr>
        </p:nvSpPr>
        <p:spPr>
          <a:xfrm>
            <a:off x="409575" y="1143000"/>
            <a:ext cx="5338763" cy="4983163"/>
          </a:xfrm>
        </p:spPr>
        <p:txBody>
          <a:bodyPr/>
          <a:lstStyle/>
          <a:p>
            <a:pPr marL="0" indent="0"/>
            <a:r>
              <a:rPr lang="en-US" altLang="en-US" dirty="0"/>
              <a:t>Complete the </a:t>
            </a:r>
            <a:r>
              <a:rPr lang="en-US" altLang="en-US" i="1" dirty="0"/>
              <a:t>Which IDs are Acceptable? </a:t>
            </a:r>
            <a:r>
              <a:rPr lang="en-US" altLang="en-US" dirty="0"/>
              <a:t>activity on page 3-5 in </a:t>
            </a:r>
            <a:r>
              <a:rPr lang="en-US" altLang="en-US" i="1" dirty="0"/>
              <a:t>ServSafe Alcohol Guide.</a:t>
            </a:r>
            <a:endParaRPr lang="en-US" altLang="en-US" dirty="0"/>
          </a:p>
          <a:p>
            <a:endParaRPr lang="en-US" altLang="en-US" dirty="0"/>
          </a:p>
        </p:txBody>
      </p:sp>
    </p:spTree>
    <p:custDataLst>
      <p:tags r:id="rId1"/>
    </p:custDataLst>
    <p:extLst>
      <p:ext uri="{BB962C8B-B14F-4D97-AF65-F5344CB8AC3E}">
        <p14:creationId xmlns:p14="http://schemas.microsoft.com/office/powerpoint/2010/main" val="2655797397"/>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999" y="1130712"/>
            <a:ext cx="7153275" cy="830997"/>
          </a:xfrm>
          <a:prstGeom prst="rect">
            <a:avLst/>
          </a:prstGeom>
        </p:spPr>
        <p:txBody>
          <a:bodyPr wrap="square">
            <a:spAutoFit/>
          </a:bodyPr>
          <a:lstStyle/>
          <a:p>
            <a:pPr>
              <a:defRPr/>
            </a:pPr>
            <a:r>
              <a:rPr lang="en-US" altLang="en-US" sz="2400" b="1" dirty="0">
                <a:solidFill>
                  <a:srgbClr val="7F56C5"/>
                </a:solidFill>
                <a:latin typeface="+mj-lt"/>
                <a:ea typeface="MS PGothic" panose="020B0600070205080204" pitchFamily="34" charset="-128"/>
              </a:rPr>
              <a:t>Minors </a:t>
            </a:r>
            <a:endParaRPr lang="en-US" altLang="en-US" sz="2400" b="1" dirty="0" smtClean="0">
              <a:solidFill>
                <a:srgbClr val="7F56C5"/>
              </a:solidFill>
              <a:latin typeface="+mj-lt"/>
              <a:ea typeface="MS PGothic" panose="020B0600070205080204" pitchFamily="34" charset="-128"/>
            </a:endParaRPr>
          </a:p>
          <a:p>
            <a:pPr>
              <a:defRPr/>
            </a:pPr>
            <a:r>
              <a:rPr lang="en-US" b="1" dirty="0">
                <a:solidFill>
                  <a:srgbClr val="7F56C5"/>
                </a:solidFill>
                <a:latin typeface="+mj-lt"/>
              </a:rPr>
              <a:t>Section </a:t>
            </a:r>
            <a:r>
              <a:rPr lang="en-US" b="1" dirty="0">
                <a:solidFill>
                  <a:srgbClr val="7F56C5"/>
                </a:solidFill>
                <a:latin typeface="+mj-lt"/>
              </a:rPr>
              <a:t>20-X-.09(1)(d</a:t>
            </a:r>
            <a:r>
              <a:rPr lang="en-US" b="1" dirty="0" smtClean="0">
                <a:solidFill>
                  <a:srgbClr val="7F56C5"/>
                </a:solidFill>
                <a:latin typeface="+mj-lt"/>
              </a:rPr>
              <a:t>)</a:t>
            </a:r>
            <a:endParaRPr lang="en-US" altLang="en-US" b="1" dirty="0">
              <a:solidFill>
                <a:srgbClr val="7F56C5"/>
              </a:solidFill>
              <a:latin typeface="+mj-lt"/>
            </a:endParaRPr>
          </a:p>
        </p:txBody>
      </p:sp>
      <p:sp>
        <p:nvSpPr>
          <p:cNvPr id="9" name="Rectangle 8"/>
          <p:cNvSpPr/>
          <p:nvPr/>
        </p:nvSpPr>
        <p:spPr>
          <a:xfrm>
            <a:off x="400050" y="2081748"/>
            <a:ext cx="8326439" cy="3785652"/>
          </a:xfrm>
          <a:prstGeom prst="rect">
            <a:avLst/>
          </a:prstGeom>
        </p:spPr>
        <p:txBody>
          <a:bodyPr wrap="square">
            <a:spAutoFit/>
          </a:bodyPr>
          <a:lstStyle/>
          <a:p>
            <a:pPr marL="342900" indent="-342900">
              <a:buAutoNum type="arabicParenBoth"/>
            </a:pPr>
            <a:r>
              <a:rPr lang="en-US" sz="2000" dirty="0">
                <a:solidFill>
                  <a:srgbClr val="000000"/>
                </a:solidFill>
                <a:latin typeface="+mj-lt"/>
              </a:rPr>
              <a:t>It shall be unlawful:</a:t>
            </a:r>
          </a:p>
          <a:p>
            <a:endParaRPr lang="en-US" sz="2000" dirty="0">
              <a:latin typeface="+mj-lt"/>
            </a:endParaRPr>
          </a:p>
          <a:p>
            <a:pPr marL="628650" lvl="0" indent="-284163"/>
            <a:r>
              <a:rPr lang="en-US" sz="2000" dirty="0">
                <a:solidFill>
                  <a:srgbClr val="7030A0"/>
                </a:solidFill>
                <a:latin typeface="+mj-lt"/>
              </a:rPr>
              <a:t>(d) </a:t>
            </a:r>
            <a:r>
              <a:rPr lang="en-US" sz="2000" dirty="0">
                <a:solidFill>
                  <a:srgbClr val="000000"/>
                </a:solidFill>
                <a:latin typeface="+mj-lt"/>
              </a:rPr>
              <a:t>For a licensee, employee or agent thereof to accept any proof of age from a person purchasing or attempting to purchase alcoholic beverages, except for the following:</a:t>
            </a:r>
          </a:p>
          <a:p>
            <a:pPr marL="628650" lvl="0" indent="-628650"/>
            <a:r>
              <a:rPr lang="en-US" sz="2000" dirty="0">
                <a:solidFill>
                  <a:srgbClr val="000000"/>
                </a:solidFill>
                <a:latin typeface="+mj-lt"/>
              </a:rPr>
              <a:t>	1. A valid driver's license of any state.</a:t>
            </a:r>
          </a:p>
          <a:p>
            <a:pPr marL="628650" lvl="0" indent="-628650"/>
            <a:r>
              <a:rPr lang="en-US" sz="2000" dirty="0">
                <a:solidFill>
                  <a:srgbClr val="000000"/>
                </a:solidFill>
                <a:latin typeface="+mj-lt"/>
              </a:rPr>
              <a:t>	2. A valid United States Uniformed Service Identification. </a:t>
            </a:r>
          </a:p>
          <a:p>
            <a:pPr marL="628650" lvl="0" indent="-628650"/>
            <a:r>
              <a:rPr lang="en-US" sz="2000" dirty="0">
                <a:solidFill>
                  <a:srgbClr val="000000"/>
                </a:solidFill>
                <a:latin typeface="+mj-lt"/>
              </a:rPr>
              <a:t>	3. A valid passport. </a:t>
            </a:r>
          </a:p>
          <a:p>
            <a:pPr marL="855663" lvl="0" indent="-227013"/>
            <a:r>
              <a:rPr lang="en-US" sz="2000" dirty="0">
                <a:solidFill>
                  <a:srgbClr val="000000"/>
                </a:solidFill>
                <a:latin typeface="+mj-lt"/>
              </a:rPr>
              <a:t>4. A valid identification issued by any agency of a state for the purpose of identification, bearing a photograph and date of birth of the individual in question. </a:t>
            </a:r>
          </a:p>
          <a:p>
            <a:pPr marL="342900" indent="-342900">
              <a:buAutoNum type="arabicParenBoth"/>
            </a:pPr>
            <a:endParaRPr lang="en-US" sz="2000" dirty="0">
              <a:latin typeface="+mj-lt"/>
            </a:endParaRPr>
          </a:p>
        </p:txBody>
      </p:sp>
      <p:sp>
        <p:nvSpPr>
          <p:cNvPr id="6" name="Title 4"/>
          <p:cNvSpPr txBox="1">
            <a:spLocks noChangeArrowheads="1"/>
          </p:cNvSpPr>
          <p:nvPr/>
        </p:nvSpPr>
        <p:spPr>
          <a:xfrm>
            <a:off x="400050" y="228600"/>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r>
              <a:rPr lang="en-US" altLang="en-US" kern="0" dirty="0" smtClean="0"/>
              <a:t>Types of Acceptable IDs: Alabama</a:t>
            </a:r>
            <a:endParaRPr lang="en-US" altLang="en-US" kern="0" dirty="0"/>
          </a:p>
        </p:txBody>
      </p:sp>
    </p:spTree>
    <p:custDataLst>
      <p:tags r:id="rId1"/>
    </p:custDataLst>
    <p:extLst>
      <p:ext uri="{BB962C8B-B14F-4D97-AF65-F5344CB8AC3E}">
        <p14:creationId xmlns:p14="http://schemas.microsoft.com/office/powerpoint/2010/main" val="938843350"/>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No</a:t>
            </a:r>
          </a:p>
        </p:txBody>
      </p:sp>
      <p:sp>
        <p:nvSpPr>
          <p:cNvPr id="71683"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Yes</a:t>
            </a:r>
          </a:p>
        </p:txBody>
      </p:sp>
      <p:sp>
        <p:nvSpPr>
          <p:cNvPr id="71684"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Is an ID valid if it is damaged?</a:t>
            </a:r>
          </a:p>
        </p:txBody>
      </p:sp>
      <p:sp>
        <p:nvSpPr>
          <p:cNvPr id="71685" name="Title 4"/>
          <p:cNvSpPr>
            <a:spLocks noGrp="1" noChangeArrowheads="1"/>
          </p:cNvSpPr>
          <p:nvPr>
            <p:ph type="title"/>
          </p:nvPr>
        </p:nvSpPr>
        <p:spPr/>
        <p:txBody>
          <a:bodyPr/>
          <a:lstStyle/>
          <a:p>
            <a:r>
              <a:rPr lang="en-US" altLang="en-US" dirty="0"/>
              <a:t>What Do You Think?</a:t>
            </a:r>
          </a:p>
        </p:txBody>
      </p:sp>
      <p:sp>
        <p:nvSpPr>
          <p:cNvPr id="80902" name="Text Placeholder 5"/>
          <p:cNvSpPr>
            <a:spLocks noGrp="1" noChangeArrowheads="1"/>
          </p:cNvSpPr>
          <p:nvPr>
            <p:ph type="body" sz="quarter" idx="16"/>
          </p:nvPr>
        </p:nvSpPr>
        <p:spPr>
          <a:xfrm>
            <a:off x="3716338" y="4105275"/>
            <a:ext cx="4979987" cy="2159000"/>
          </a:xfrm>
        </p:spPr>
        <p:txBody>
          <a:bodyPr/>
          <a:lstStyle/>
          <a:p>
            <a:pPr marL="0" indent="0"/>
            <a:r>
              <a:rPr lang="en-US" altLang="en-US" b="1" dirty="0"/>
              <a:t>Why? </a:t>
            </a:r>
            <a:r>
              <a:rPr lang="en-US" altLang="en-US" dirty="0"/>
              <a:t>In most states, a damaged ID is not valid and cannot be accepted. Damage could have been caused by someone altering the ID.</a:t>
            </a:r>
          </a:p>
        </p:txBody>
      </p:sp>
    </p:spTree>
    <p:custDataLst>
      <p:tags r:id="rId1"/>
    </p:custDataLst>
    <p:extLst>
      <p:ext uri="{BB962C8B-B14F-4D97-AF65-F5344CB8AC3E}">
        <p14:creationId xmlns:p14="http://schemas.microsoft.com/office/powerpoint/2010/main" val="3849048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build="p"/>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Content Placeholder 3"/>
          <p:cNvSpPr>
            <a:spLocks noGrp="1" noChangeArrowheads="1"/>
          </p:cNvSpPr>
          <p:nvPr>
            <p:ph idx="1"/>
          </p:nvPr>
        </p:nvSpPr>
        <p:spPr>
          <a:xfrm>
            <a:off x="409575" y="1143000"/>
            <a:ext cx="5338763" cy="523875"/>
          </a:xfrm>
        </p:spPr>
        <p:txBody>
          <a:bodyPr/>
          <a:lstStyle/>
          <a:p>
            <a:pPr marL="0" indent="0"/>
            <a:r>
              <a:rPr lang="en-US" altLang="en-US" dirty="0"/>
              <a:t>A valid ID has the following features:</a:t>
            </a:r>
          </a:p>
          <a:p>
            <a:pPr marL="0" indent="0"/>
            <a:endParaRPr lang="en-US" altLang="en-US" dirty="0"/>
          </a:p>
          <a:p>
            <a:endParaRPr lang="en-US" altLang="en-US"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rcRect/>
          <a:stretch/>
        </p:blipFill>
        <p:spPr>
          <a:xfrm>
            <a:off x="334169" y="1787366"/>
            <a:ext cx="5829300" cy="4572000"/>
          </a:xfrm>
          <a:prstGeom prst="rect">
            <a:avLst/>
          </a:prstGeom>
          <a:ln>
            <a:noFill/>
          </a:ln>
        </p:spPr>
      </p:pic>
      <p:sp>
        <p:nvSpPr>
          <p:cNvPr id="6" name="Title 1"/>
          <p:cNvSpPr>
            <a:spLocks noGrp="1" noChangeArrowheads="1"/>
          </p:cNvSpPr>
          <p:nvPr>
            <p:ph type="title"/>
          </p:nvPr>
        </p:nvSpPr>
        <p:spPr>
          <a:xfrm>
            <a:off x="400050" y="160338"/>
            <a:ext cx="8307388" cy="519112"/>
          </a:xfrm>
        </p:spPr>
        <p:txBody>
          <a:bodyPr/>
          <a:lstStyle/>
          <a:p>
            <a:r>
              <a:rPr lang="en-US" altLang="en-US" dirty="0"/>
              <a:t>How to Check IDs</a:t>
            </a:r>
          </a:p>
        </p:txBody>
      </p:sp>
    </p:spTree>
    <p:custDataLst>
      <p:tags r:id="rId1"/>
    </p:custDataLst>
    <p:extLst>
      <p:ext uri="{BB962C8B-B14F-4D97-AF65-F5344CB8AC3E}">
        <p14:creationId xmlns:p14="http://schemas.microsoft.com/office/powerpoint/2010/main" val="3907436986"/>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B44003C-7E7F-4509-8F9C-FF4FA8B5DC4A}"/>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2194"/>
          <a:stretch/>
        </p:blipFill>
        <p:spPr/>
      </p:pic>
      <p:sp>
        <p:nvSpPr>
          <p:cNvPr id="73732" name="Content Placeholder 3"/>
          <p:cNvSpPr>
            <a:spLocks noGrp="1" noChangeArrowheads="1"/>
          </p:cNvSpPr>
          <p:nvPr>
            <p:ph idx="1"/>
          </p:nvPr>
        </p:nvSpPr>
        <p:spPr>
          <a:xfrm>
            <a:off x="409575" y="1143000"/>
            <a:ext cx="5338763" cy="4983163"/>
          </a:xfrm>
        </p:spPr>
        <p:txBody>
          <a:bodyPr/>
          <a:lstStyle/>
          <a:p>
            <a:r>
              <a:rPr lang="en-US" altLang="en-US" dirty="0"/>
              <a:t>To ensure an ID is real and not altered:</a:t>
            </a:r>
          </a:p>
          <a:p>
            <a:pPr lvl="1"/>
            <a:r>
              <a:rPr lang="en-US" altLang="en-US" dirty="0"/>
              <a:t>Use ID checking guides</a:t>
            </a:r>
          </a:p>
          <a:p>
            <a:pPr lvl="1"/>
            <a:r>
              <a:rPr lang="en-US" altLang="en-US" dirty="0"/>
              <a:t>Check security features</a:t>
            </a:r>
          </a:p>
          <a:p>
            <a:pPr lvl="1"/>
            <a:r>
              <a:rPr lang="en-US" altLang="en-US" dirty="0"/>
              <a:t>Check for signs of tampering </a:t>
            </a:r>
          </a:p>
          <a:p>
            <a:pPr lvl="1"/>
            <a:r>
              <a:rPr lang="en-US" altLang="en-US" dirty="0"/>
              <a:t>Use tools designed for checking IDs</a:t>
            </a:r>
          </a:p>
          <a:p>
            <a:endParaRPr lang="en-US" altLang="en-US" dirty="0"/>
          </a:p>
        </p:txBody>
      </p:sp>
      <p:sp>
        <p:nvSpPr>
          <p:cNvPr id="7" name="Title 1"/>
          <p:cNvSpPr>
            <a:spLocks noGrp="1" noChangeArrowheads="1"/>
          </p:cNvSpPr>
          <p:nvPr>
            <p:ph type="title"/>
          </p:nvPr>
        </p:nvSpPr>
        <p:spPr>
          <a:xfrm>
            <a:off x="400050" y="160338"/>
            <a:ext cx="8307388" cy="519112"/>
          </a:xfrm>
        </p:spPr>
        <p:txBody>
          <a:bodyPr/>
          <a:lstStyle/>
          <a:p>
            <a:r>
              <a:rPr lang="en-US" altLang="en-US" dirty="0"/>
              <a:t>How to Check IDs</a:t>
            </a:r>
          </a:p>
        </p:txBody>
      </p:sp>
    </p:spTree>
    <p:custDataLst>
      <p:tags r:id="rId1"/>
    </p:custDataLst>
    <p:extLst>
      <p:ext uri="{BB962C8B-B14F-4D97-AF65-F5344CB8AC3E}">
        <p14:creationId xmlns:p14="http://schemas.microsoft.com/office/powerpoint/2010/main" val="524491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a:t>
            </a:r>
          </a:p>
        </p:txBody>
      </p:sp>
      <p:sp>
        <p:nvSpPr>
          <p:cNvPr id="9" name="Content Placeholder 8"/>
          <p:cNvSpPr>
            <a:spLocks noGrp="1"/>
          </p:cNvSpPr>
          <p:nvPr>
            <p:ph idx="1"/>
          </p:nvPr>
        </p:nvSpPr>
        <p:spPr/>
        <p:txBody>
          <a:bodyPr/>
          <a:lstStyle/>
          <a:p>
            <a:pPr marL="0" lvl="0" indent="0">
              <a:defRPr/>
            </a:pPr>
            <a:r>
              <a:rPr lang="en-US" altLang="en-US" kern="1200" dirty="0"/>
              <a:t>Minimum age to buy, possess, or drink alcohol</a:t>
            </a:r>
          </a:p>
          <a:p>
            <a:pPr lvl="1">
              <a:buClr>
                <a:srgbClr val="E97635"/>
              </a:buClr>
              <a:defRPr/>
            </a:pPr>
            <a:r>
              <a:rPr lang="en-US" altLang="en-US" dirty="0"/>
              <a:t>In most states, it is illegal for people under 21 to: </a:t>
            </a:r>
          </a:p>
          <a:p>
            <a:pPr lvl="2">
              <a:buClr>
                <a:srgbClr val="E97635"/>
              </a:buClr>
              <a:defRPr/>
            </a:pPr>
            <a:r>
              <a:rPr lang="en-US" altLang="en-US" kern="1200" dirty="0"/>
              <a:t>Try to buy alcohol</a:t>
            </a:r>
          </a:p>
          <a:p>
            <a:pPr lvl="2">
              <a:buClr>
                <a:srgbClr val="E97635"/>
              </a:buClr>
              <a:defRPr/>
            </a:pPr>
            <a:r>
              <a:rPr lang="en-US" altLang="en-US" kern="1200" dirty="0"/>
              <a:t>Possess alcohol</a:t>
            </a:r>
          </a:p>
          <a:p>
            <a:pPr lvl="2">
              <a:buClr>
                <a:srgbClr val="E97635"/>
              </a:buClr>
              <a:defRPr/>
            </a:pPr>
            <a:r>
              <a:rPr lang="en-US" altLang="en-US" kern="1200" dirty="0"/>
              <a:t>Drink alcohol regardless of how they got it</a:t>
            </a:r>
          </a:p>
        </p:txBody>
      </p:sp>
      <p:pic>
        <p:nvPicPr>
          <p:cNvPr id="4" name="Picture Placeholder 3">
            <a:extLst>
              <a:ext uri="{FF2B5EF4-FFF2-40B4-BE49-F238E27FC236}">
                <a16:creationId xmlns:a16="http://schemas.microsoft.com/office/drawing/2014/main" id="{4C57A4F7-7947-3A4A-914B-E78E42289E0D}"/>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233925324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B44003C-7E7F-4509-8F9C-FF4FA8B5DC4A}"/>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2194"/>
          <a:stretch/>
        </p:blipFill>
        <p:spPr/>
      </p:pic>
      <p:sp>
        <p:nvSpPr>
          <p:cNvPr id="73732" name="Content Placeholder 3"/>
          <p:cNvSpPr>
            <a:spLocks noGrp="1" noChangeArrowheads="1"/>
          </p:cNvSpPr>
          <p:nvPr>
            <p:ph idx="1"/>
          </p:nvPr>
        </p:nvSpPr>
        <p:spPr>
          <a:xfrm>
            <a:off x="409575" y="1143000"/>
            <a:ext cx="6010275" cy="5156200"/>
          </a:xfrm>
        </p:spPr>
        <p:txBody>
          <a:bodyPr/>
          <a:lstStyle/>
          <a:p>
            <a:pPr marL="0" lvl="1" indent="0">
              <a:buNone/>
            </a:pPr>
            <a:r>
              <a:rPr lang="en-US" altLang="en-US" sz="2400" b="1" dirty="0">
                <a:solidFill>
                  <a:srgbClr val="7F56C5"/>
                </a:solidFill>
                <a:cs typeface="ＭＳ Ｐゴシック" charset="0"/>
              </a:rPr>
              <a:t>ID Checking Guide</a:t>
            </a:r>
          </a:p>
          <a:p>
            <a:pPr lvl="1"/>
            <a:r>
              <a:rPr lang="en-US" altLang="en-US" dirty="0"/>
              <a:t>Provide samples and descriptions of current driver’s licenses and state ID cards.</a:t>
            </a:r>
          </a:p>
          <a:p>
            <a:pPr lvl="1"/>
            <a:r>
              <a:rPr lang="en-US" altLang="en-US" dirty="0"/>
              <a:t>Include detailed descriptions of security features on IDs. </a:t>
            </a:r>
            <a:r>
              <a:rPr lang="en-US" altLang="en-US" sz="2400" b="1" dirty="0">
                <a:solidFill>
                  <a:srgbClr val="7F56C5"/>
                </a:solidFill>
                <a:cs typeface="ＭＳ Ｐゴシック" charset="0"/>
              </a:rPr>
              <a:t> </a:t>
            </a:r>
          </a:p>
          <a:p>
            <a:pPr>
              <a:lnSpc>
                <a:spcPct val="150000"/>
              </a:lnSpc>
            </a:pPr>
            <a:r>
              <a:rPr lang="en-US" altLang="en-US" dirty="0"/>
              <a:t>Managers should:</a:t>
            </a:r>
          </a:p>
          <a:p>
            <a:pPr lvl="1">
              <a:spcBef>
                <a:spcPts val="0"/>
              </a:spcBef>
            </a:pPr>
            <a:r>
              <a:rPr lang="en-US" altLang="en-US" dirty="0"/>
              <a:t>Have ID checking guides available for staff. Make sure they know where these guides are located. </a:t>
            </a:r>
          </a:p>
          <a:p>
            <a:pPr lvl="1"/>
            <a:r>
              <a:rPr lang="en-US" altLang="en-US" dirty="0"/>
              <a:t>Make sure these guides are current. ID checking guides are issued annually.</a:t>
            </a:r>
          </a:p>
          <a:p>
            <a:pPr lvl="1"/>
            <a:r>
              <a:rPr lang="en-US" altLang="en-US" dirty="0"/>
              <a:t>Make sure appropriate staff are trained on how to use these guides. </a:t>
            </a:r>
          </a:p>
          <a:p>
            <a:endParaRPr lang="en-US" altLang="en-US" dirty="0"/>
          </a:p>
        </p:txBody>
      </p:sp>
      <p:sp>
        <p:nvSpPr>
          <p:cNvPr id="7" name="Title 1"/>
          <p:cNvSpPr>
            <a:spLocks noGrp="1" noChangeArrowheads="1"/>
          </p:cNvSpPr>
          <p:nvPr>
            <p:ph type="title"/>
          </p:nvPr>
        </p:nvSpPr>
        <p:spPr>
          <a:xfrm>
            <a:off x="400050" y="160338"/>
            <a:ext cx="8307388" cy="519112"/>
          </a:xfrm>
        </p:spPr>
        <p:txBody>
          <a:bodyPr/>
          <a:lstStyle/>
          <a:p>
            <a:r>
              <a:rPr lang="en-US" altLang="en-US" dirty="0"/>
              <a:t>How to Check IDs</a:t>
            </a:r>
          </a:p>
        </p:txBody>
      </p:sp>
    </p:spTree>
    <p:custDataLst>
      <p:tags r:id="rId1"/>
    </p:custDataLst>
    <p:extLst>
      <p:ext uri="{BB962C8B-B14F-4D97-AF65-F5344CB8AC3E}">
        <p14:creationId xmlns:p14="http://schemas.microsoft.com/office/powerpoint/2010/main" val="3713255486"/>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Content Placeholder 3"/>
          <p:cNvSpPr>
            <a:spLocks noGrp="1" noChangeArrowheads="1"/>
          </p:cNvSpPr>
          <p:nvPr>
            <p:ph idx="1"/>
          </p:nvPr>
        </p:nvSpPr>
        <p:spPr>
          <a:xfrm>
            <a:off x="409575" y="1143001"/>
            <a:ext cx="5338763" cy="438150"/>
          </a:xfrm>
        </p:spPr>
        <p:txBody>
          <a:bodyPr/>
          <a:lstStyle/>
          <a:p>
            <a:pPr marL="0" indent="0"/>
            <a:r>
              <a:rPr lang="en-US" altLang="en-US" dirty="0"/>
              <a:t>Security Features </a:t>
            </a:r>
          </a:p>
          <a:p>
            <a:endParaRPr lang="en-US" alt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6815" y="1581151"/>
            <a:ext cx="5044283" cy="5044283"/>
          </a:xfrm>
          <a:prstGeom prst="rect">
            <a:avLst/>
          </a:prstGeom>
          <a:ln>
            <a:noFill/>
          </a:ln>
        </p:spPr>
      </p:pic>
      <p:sp>
        <p:nvSpPr>
          <p:cNvPr id="7" name="Title 1"/>
          <p:cNvSpPr>
            <a:spLocks noGrp="1" noChangeArrowheads="1"/>
          </p:cNvSpPr>
          <p:nvPr>
            <p:ph type="title"/>
          </p:nvPr>
        </p:nvSpPr>
        <p:spPr>
          <a:xfrm>
            <a:off x="400050" y="160338"/>
            <a:ext cx="8307388" cy="519112"/>
          </a:xfrm>
        </p:spPr>
        <p:txBody>
          <a:bodyPr/>
          <a:lstStyle/>
          <a:p>
            <a:r>
              <a:rPr lang="en-US" altLang="en-US" dirty="0"/>
              <a:t>How to Check IDs</a:t>
            </a:r>
          </a:p>
        </p:txBody>
      </p:sp>
    </p:spTree>
    <p:custDataLst>
      <p:tags r:id="rId1"/>
    </p:custDataLst>
    <p:extLst>
      <p:ext uri="{BB962C8B-B14F-4D97-AF65-F5344CB8AC3E}">
        <p14:creationId xmlns:p14="http://schemas.microsoft.com/office/powerpoint/2010/main" val="85672742"/>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No</a:t>
            </a:r>
          </a:p>
        </p:txBody>
      </p:sp>
      <p:sp>
        <p:nvSpPr>
          <p:cNvPr id="77827"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Yes</a:t>
            </a:r>
          </a:p>
        </p:txBody>
      </p:sp>
      <p:sp>
        <p:nvSpPr>
          <p:cNvPr id="77828"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Can a person with a vertical ID be 21 or older?</a:t>
            </a:r>
          </a:p>
        </p:txBody>
      </p:sp>
      <p:sp>
        <p:nvSpPr>
          <p:cNvPr id="77829" name="Title 4"/>
          <p:cNvSpPr>
            <a:spLocks noGrp="1" noChangeArrowheads="1"/>
          </p:cNvSpPr>
          <p:nvPr>
            <p:ph type="title"/>
          </p:nvPr>
        </p:nvSpPr>
        <p:spPr/>
        <p:txBody>
          <a:bodyPr/>
          <a:lstStyle/>
          <a:p>
            <a:r>
              <a:rPr lang="en-US" altLang="en-US" dirty="0"/>
              <a:t>What Do You Think?</a:t>
            </a:r>
          </a:p>
        </p:txBody>
      </p:sp>
      <p:sp>
        <p:nvSpPr>
          <p:cNvPr id="87046" name="Text Placeholder 5"/>
          <p:cNvSpPr>
            <a:spLocks noGrp="1" noChangeArrowheads="1"/>
          </p:cNvSpPr>
          <p:nvPr>
            <p:ph type="body" sz="quarter" idx="16"/>
          </p:nvPr>
        </p:nvSpPr>
        <p:spPr>
          <a:xfrm>
            <a:off x="3657600" y="4114800"/>
            <a:ext cx="4979988" cy="2159000"/>
          </a:xfrm>
        </p:spPr>
        <p:txBody>
          <a:bodyPr/>
          <a:lstStyle/>
          <a:p>
            <a:pPr marL="0" indent="0"/>
            <a:r>
              <a:rPr lang="en-US" altLang="en-US" b="1" dirty="0"/>
              <a:t>Why? </a:t>
            </a:r>
            <a:r>
              <a:rPr lang="en-US" altLang="en-US" dirty="0"/>
              <a:t>IDs do not always expire on a person’s birthday. If the guest has turned 21 and the ID is not expired, it may be OK to serve the person, assuming everything else checks out. </a:t>
            </a:r>
          </a:p>
        </p:txBody>
      </p:sp>
    </p:spTree>
    <p:custDataLst>
      <p:tags r:id="rId1"/>
    </p:custDataLst>
    <p:extLst>
      <p:ext uri="{BB962C8B-B14F-4D97-AF65-F5344CB8AC3E}">
        <p14:creationId xmlns:p14="http://schemas.microsoft.com/office/powerpoint/2010/main" val="288696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77827">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No</a:t>
            </a:r>
          </a:p>
        </p:txBody>
      </p:sp>
      <p:sp>
        <p:nvSpPr>
          <p:cNvPr id="77827"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Yes</a:t>
            </a:r>
          </a:p>
        </p:txBody>
      </p:sp>
      <p:sp>
        <p:nvSpPr>
          <p:cNvPr id="77828"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Is it okay to accept an ID that is blank on the back?</a:t>
            </a:r>
          </a:p>
        </p:txBody>
      </p:sp>
      <p:sp>
        <p:nvSpPr>
          <p:cNvPr id="77829" name="Title 4"/>
          <p:cNvSpPr>
            <a:spLocks noGrp="1" noChangeArrowheads="1"/>
          </p:cNvSpPr>
          <p:nvPr>
            <p:ph type="title"/>
          </p:nvPr>
        </p:nvSpPr>
        <p:spPr/>
        <p:txBody>
          <a:bodyPr/>
          <a:lstStyle/>
          <a:p>
            <a:r>
              <a:rPr lang="en-US" altLang="en-US" dirty="0"/>
              <a:t>What Do You Think?</a:t>
            </a:r>
          </a:p>
        </p:txBody>
      </p:sp>
      <p:sp>
        <p:nvSpPr>
          <p:cNvPr id="87046" name="Text Placeholder 5"/>
          <p:cNvSpPr>
            <a:spLocks noGrp="1" noChangeArrowheads="1"/>
          </p:cNvSpPr>
          <p:nvPr>
            <p:ph type="body" sz="quarter" idx="16"/>
          </p:nvPr>
        </p:nvSpPr>
        <p:spPr>
          <a:xfrm>
            <a:off x="3657600" y="4114800"/>
            <a:ext cx="4979988" cy="2159000"/>
          </a:xfrm>
        </p:spPr>
        <p:txBody>
          <a:bodyPr/>
          <a:lstStyle/>
          <a:p>
            <a:pPr marL="0" indent="0"/>
            <a:r>
              <a:rPr lang="en-US" altLang="en-US" b="1" dirty="0"/>
              <a:t>Why? </a:t>
            </a:r>
            <a:r>
              <a:rPr lang="en-US" altLang="en-US" dirty="0"/>
              <a:t>All government-issued ID cards have information on the back.</a:t>
            </a:r>
          </a:p>
        </p:txBody>
      </p:sp>
    </p:spTree>
    <p:custDataLst>
      <p:tags r:id="rId1"/>
    </p:custDataLst>
    <p:extLst>
      <p:ext uri="{BB962C8B-B14F-4D97-AF65-F5344CB8AC3E}">
        <p14:creationId xmlns:p14="http://schemas.microsoft.com/office/powerpoint/2010/main" val="194329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build="p"/>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7"/>
          <p:cNvSpPr>
            <a:spLocks noGrp="1" noChangeArrowheads="1"/>
          </p:cNvSpPr>
          <p:nvPr>
            <p:ph type="title"/>
          </p:nvPr>
        </p:nvSpPr>
        <p:spPr/>
        <p:txBody>
          <a:bodyPr/>
          <a:lstStyle/>
          <a:p>
            <a:r>
              <a:rPr lang="en-US" altLang="en-US" dirty="0"/>
              <a:t>When to Check IDs</a:t>
            </a:r>
          </a:p>
        </p:txBody>
      </p:sp>
      <p:sp>
        <p:nvSpPr>
          <p:cNvPr id="6" name="Content Placeholder 3"/>
          <p:cNvSpPr txBox="1">
            <a:spLocks/>
          </p:cNvSpPr>
          <p:nvPr/>
        </p:nvSpPr>
        <p:spPr bwMode="auto">
          <a:xfrm>
            <a:off x="222266" y="1143000"/>
            <a:ext cx="8186947"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4572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Signs of Tampering:</a:t>
            </a:r>
          </a:p>
          <a:p>
            <a:pPr lvl="1"/>
            <a:r>
              <a:rPr kumimoji="0" lang="en-US" altLang="en-US" sz="2200" b="1"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rPr>
              <a:t>Surface </a:t>
            </a:r>
            <a:r>
              <a:rPr kumimoji="0" lang="en-US" altLang="en-US" b="1" i="0" u="none" strike="noStrike" kern="0" cap="none" spc="0" normalizeH="0" baseline="0" noProof="0" dirty="0">
                <a:ln>
                  <a:noFill/>
                </a:ln>
                <a:solidFill>
                  <a:srgbClr val="231F20"/>
                </a:solidFill>
                <a:effectLst/>
                <a:uLnTx/>
                <a:uFillTx/>
                <a:latin typeface="Arial Narrow"/>
              </a:rPr>
              <a:t>issues: </a:t>
            </a:r>
            <a:r>
              <a:rPr lang="en-US" altLang="en-US" kern="0" dirty="0"/>
              <a:t>The surface is </a:t>
            </a:r>
            <a:r>
              <a:rPr lang="en-US" altLang="en-US" b="1" kern="0" dirty="0"/>
              <a:t>NOT</a:t>
            </a:r>
            <a:r>
              <a:rPr lang="en-US" altLang="en-US" kern="0" dirty="0"/>
              <a:t> how it should be for the type of ID, such as smooth, embossed, or textured.</a:t>
            </a:r>
            <a:endParaRPr kumimoji="0" lang="en-US" altLang="en-US" sz="2200" b="1"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lvl="1"/>
            <a:r>
              <a:rPr lang="en-US" altLang="en-US" b="1" kern="0" dirty="0"/>
              <a:t>Lamination flaws:</a:t>
            </a:r>
            <a:r>
              <a:rPr lang="en-US" altLang="en-US" kern="0" dirty="0">
                <a:latin typeface="Arial Narrow"/>
              </a:rPr>
              <a:t> The lamination has flaws, such as holes, cuts, tears, or bubbles.</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4572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r>
              <a:rPr kumimoji="0" lang="en-US" altLang="en-US" sz="2200" b="1"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rPr>
              <a:t>Rough edges: </a:t>
            </a:r>
            <a:r>
              <a:rPr lang="en-US" altLang="en-US" kern="0" dirty="0">
                <a:latin typeface="Arial Narrow"/>
              </a:rPr>
              <a:t>The edges are rough rather than smooth.</a:t>
            </a:r>
          </a:p>
          <a:p>
            <a:pPr marL="346075" marR="0" lvl="1" indent="-346075" algn="l" defTabSz="4572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r>
              <a:rPr lang="en-US" altLang="en-US" b="1" kern="0" dirty="0">
                <a:latin typeface="Arial Narrow"/>
              </a:rPr>
              <a:t>Blurry or raised photos: </a:t>
            </a:r>
            <a:r>
              <a:rPr lang="en-US" altLang="en-US" kern="0" dirty="0">
                <a:latin typeface="Arial Narrow"/>
              </a:rPr>
              <a:t>The photo is blurry or has raised edges. Either can mean someone added a new photo.</a:t>
            </a:r>
          </a:p>
          <a:p>
            <a:pPr marL="346075" marR="0" lvl="1" indent="-346075" algn="l" defTabSz="4572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r>
              <a:rPr lang="en-US" altLang="en-US" b="1" kern="0" dirty="0">
                <a:latin typeface="Arial Narrow"/>
              </a:rPr>
              <a:t>Thickness: </a:t>
            </a:r>
            <a:r>
              <a:rPr lang="en-US" altLang="en-US" kern="0" dirty="0">
                <a:latin typeface="Arial Narrow"/>
              </a:rPr>
              <a:t>The ID is too thick or too thin. If it is too thick, it could mean someone added layers to hide something.</a:t>
            </a:r>
          </a:p>
          <a:p>
            <a:pPr marL="693738" marR="0" lvl="2" indent="-346075" algn="l" defTabSz="4572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2498334687"/>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Content Placeholder 8"/>
          <p:cNvSpPr>
            <a:spLocks noGrp="1" noChangeArrowheads="1"/>
          </p:cNvSpPr>
          <p:nvPr>
            <p:ph idx="1"/>
          </p:nvPr>
        </p:nvSpPr>
        <p:spPr/>
        <p:txBody>
          <a:bodyPr/>
          <a:lstStyle/>
          <a:p>
            <a:r>
              <a:rPr lang="en-US" altLang="en-US" dirty="0"/>
              <a:t> Tools for checking IDs:</a:t>
            </a:r>
          </a:p>
          <a:p>
            <a:pPr lvl="1"/>
            <a:r>
              <a:rPr lang="en-US" altLang="en-US" dirty="0"/>
              <a:t>Flashlight</a:t>
            </a:r>
          </a:p>
          <a:p>
            <a:pPr lvl="1"/>
            <a:r>
              <a:rPr lang="en-US" altLang="en-US" dirty="0"/>
              <a:t>ID reader</a:t>
            </a:r>
          </a:p>
          <a:p>
            <a:pPr lvl="1"/>
            <a:r>
              <a:rPr lang="en-US" altLang="en-US" dirty="0"/>
              <a:t>Magnifying glass</a:t>
            </a:r>
          </a:p>
          <a:p>
            <a:pPr lvl="1"/>
            <a:r>
              <a:rPr lang="en-US" altLang="en-US" dirty="0"/>
              <a:t>Ultraviolet light</a:t>
            </a:r>
          </a:p>
          <a:p>
            <a:pPr marL="0" lvl="1" indent="0">
              <a:buNone/>
            </a:pPr>
            <a:endParaRPr lang="en-US" altLang="en-US" dirty="0"/>
          </a:p>
          <a:p>
            <a:pPr marL="0" lvl="1" indent="0">
              <a:buNone/>
            </a:pPr>
            <a:r>
              <a:rPr lang="en-US" altLang="en-US" dirty="0"/>
              <a:t>These tools should only be used to help with the ID checking process. They should never replace a good thorough inspection.</a:t>
            </a:r>
          </a:p>
          <a:p>
            <a:pPr marL="0" lvl="1" indent="0">
              <a:buNone/>
            </a:pPr>
            <a:endParaRPr lang="en-US" altLang="en-US" dirty="0"/>
          </a:p>
        </p:txBody>
      </p:sp>
      <p:pic>
        <p:nvPicPr>
          <p:cNvPr id="4" name="Picture Placeholder 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038" y="1243013"/>
            <a:ext cx="2103437" cy="2103437"/>
          </a:xfrm>
          <a:prstGeom prst="roundRect">
            <a:avLst>
              <a:gd name="adj" fmla="val 6764"/>
            </a:avLst>
          </a:prstGeom>
          <a:ln w="6350" cap="flat" algn="ctr">
            <a:solidFill>
              <a:srgbClr val="000000"/>
            </a:solidFill>
            <a:round/>
            <a:headEnd/>
            <a:tailEnd/>
          </a:ln>
        </p:spPr>
      </p:pic>
      <p:sp>
        <p:nvSpPr>
          <p:cNvPr id="6" name="Title 1"/>
          <p:cNvSpPr>
            <a:spLocks noGrp="1" noChangeArrowheads="1"/>
          </p:cNvSpPr>
          <p:nvPr>
            <p:ph type="title"/>
          </p:nvPr>
        </p:nvSpPr>
        <p:spPr>
          <a:xfrm>
            <a:off x="400050" y="160338"/>
            <a:ext cx="8307388" cy="519112"/>
          </a:xfrm>
        </p:spPr>
        <p:txBody>
          <a:bodyPr/>
          <a:lstStyle/>
          <a:p>
            <a:r>
              <a:rPr lang="en-US" altLang="en-US" dirty="0"/>
              <a:t>How to Check IDs</a:t>
            </a:r>
          </a:p>
        </p:txBody>
      </p:sp>
    </p:spTree>
    <p:custDataLst>
      <p:tags r:id="rId1"/>
    </p:custDataLst>
    <p:extLst>
      <p:ext uri="{BB962C8B-B14F-4D97-AF65-F5344CB8AC3E}">
        <p14:creationId xmlns:p14="http://schemas.microsoft.com/office/powerpoint/2010/main" val="3960903314"/>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noChangeArrowheads="1"/>
          </p:cNvSpPr>
          <p:nvPr>
            <p:ph type="title"/>
          </p:nvPr>
        </p:nvSpPr>
        <p:spPr/>
        <p:txBody>
          <a:bodyPr/>
          <a:lstStyle/>
          <a:p>
            <a:r>
              <a:rPr lang="en-US" altLang="en-US" dirty="0"/>
              <a:t>Apply Your Knowledge: Which Tool Should You Use?</a:t>
            </a:r>
          </a:p>
        </p:txBody>
      </p:sp>
      <p:sp>
        <p:nvSpPr>
          <p:cNvPr id="83972" name="Content Placeholder 3"/>
          <p:cNvSpPr>
            <a:spLocks noGrp="1" noChangeArrowheads="1"/>
          </p:cNvSpPr>
          <p:nvPr>
            <p:ph idx="1"/>
          </p:nvPr>
        </p:nvSpPr>
        <p:spPr>
          <a:xfrm>
            <a:off x="409575" y="1143000"/>
            <a:ext cx="5338763" cy="4983163"/>
          </a:xfrm>
        </p:spPr>
        <p:txBody>
          <a:bodyPr/>
          <a:lstStyle/>
          <a:p>
            <a:pPr marL="0" indent="0"/>
            <a:r>
              <a:rPr lang="en-US" altLang="en-US" dirty="0"/>
              <a:t>Complete the </a:t>
            </a:r>
            <a:r>
              <a:rPr lang="en-US" altLang="en-US" i="1" dirty="0"/>
              <a:t>Which Tool Should You Use? </a:t>
            </a:r>
            <a:r>
              <a:rPr lang="en-US" altLang="en-US" dirty="0"/>
              <a:t>activity on page 3-10 in </a:t>
            </a:r>
            <a:r>
              <a:rPr lang="en-US" altLang="en-US" i="1" dirty="0"/>
              <a:t>ServSafe Alcohol Guide.</a:t>
            </a:r>
            <a:endParaRPr lang="en-US" altLang="en-US" dirty="0"/>
          </a:p>
          <a:p>
            <a:endParaRPr lang="en-US" altLang="en-US" dirty="0"/>
          </a:p>
          <a:p>
            <a:endParaRPr lang="en-US" altLang="en-US" dirty="0"/>
          </a:p>
        </p:txBody>
      </p:sp>
      <p:pic>
        <p:nvPicPr>
          <p:cNvPr id="5" name="Picture Placeholder 4">
            <a:extLst>
              <a:ext uri="{FF2B5EF4-FFF2-40B4-BE49-F238E27FC236}">
                <a16:creationId xmlns:a16="http://schemas.microsoft.com/office/drawing/2014/main" id="{2C50BF39-C1D0-3C42-8335-4712E154B57B}"/>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327585526"/>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Content Placeholder 3"/>
          <p:cNvSpPr>
            <a:spLocks noGrp="1" noChangeArrowheads="1"/>
          </p:cNvSpPr>
          <p:nvPr>
            <p:ph idx="1"/>
          </p:nvPr>
        </p:nvSpPr>
        <p:spPr>
          <a:xfrm>
            <a:off x="409575" y="1143000"/>
            <a:ext cx="5338763" cy="4983163"/>
          </a:xfrm>
        </p:spPr>
        <p:txBody>
          <a:bodyPr/>
          <a:lstStyle/>
          <a:p>
            <a:pPr marL="0" indent="0"/>
            <a:r>
              <a:rPr lang="en-US" altLang="en-US" dirty="0"/>
              <a:t>When using ID readers:</a:t>
            </a:r>
          </a:p>
          <a:p>
            <a:pPr lvl="1"/>
            <a:r>
              <a:rPr lang="en-US" altLang="en-US" dirty="0"/>
              <a:t>Compare the readout with the information on the ID.</a:t>
            </a:r>
          </a:p>
          <a:p>
            <a:pPr lvl="1"/>
            <a:r>
              <a:rPr lang="en-US" altLang="en-US" dirty="0"/>
              <a:t>If it doesn’t match, the ID is fake or was altered.</a:t>
            </a:r>
          </a:p>
          <a:p>
            <a:pPr lvl="1"/>
            <a:r>
              <a:rPr lang="en-US" altLang="en-US" dirty="0"/>
              <a:t>If the ID reader gives an error code, check the magnetic stripe or bar codes: </a:t>
            </a:r>
          </a:p>
          <a:p>
            <a:pPr lvl="2"/>
            <a:r>
              <a:rPr lang="en-US" altLang="en-US" dirty="0"/>
              <a:t>People can intentionally scratch them to stump the ID reader.</a:t>
            </a:r>
          </a:p>
          <a:p>
            <a:pPr lvl="2"/>
            <a:r>
              <a:rPr lang="en-US" altLang="en-US" dirty="0"/>
              <a:t>If there are scratches, politely ask for another valid form of ID. </a:t>
            </a:r>
          </a:p>
        </p:txBody>
      </p:sp>
      <p:pic>
        <p:nvPicPr>
          <p:cNvPr id="6" name="Picture Placeholder 5">
            <a:extLst>
              <a:ext uri="{FF2B5EF4-FFF2-40B4-BE49-F238E27FC236}">
                <a16:creationId xmlns:a16="http://schemas.microsoft.com/office/drawing/2014/main" id="{194756DD-4D14-2F4E-87CF-156DD8AFE6A2}"/>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p:spPr>
      </p:pic>
      <p:sp>
        <p:nvSpPr>
          <p:cNvPr id="7" name="Title 1"/>
          <p:cNvSpPr>
            <a:spLocks noGrp="1" noChangeArrowheads="1"/>
          </p:cNvSpPr>
          <p:nvPr>
            <p:ph type="title"/>
          </p:nvPr>
        </p:nvSpPr>
        <p:spPr>
          <a:xfrm>
            <a:off x="400050" y="160338"/>
            <a:ext cx="8307388" cy="519112"/>
          </a:xfrm>
        </p:spPr>
        <p:txBody>
          <a:bodyPr/>
          <a:lstStyle/>
          <a:p>
            <a:r>
              <a:rPr lang="en-US" altLang="en-US" dirty="0"/>
              <a:t>How to Check IDs</a:t>
            </a:r>
          </a:p>
        </p:txBody>
      </p:sp>
    </p:spTree>
    <p:custDataLst>
      <p:tags r:id="rId1"/>
    </p:custDataLst>
    <p:extLst>
      <p:ext uri="{BB962C8B-B14F-4D97-AF65-F5344CB8AC3E}">
        <p14:creationId xmlns:p14="http://schemas.microsoft.com/office/powerpoint/2010/main" val="3633203799"/>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1458" t="-18444" r="-224" b="-19626"/>
          <a:stretch/>
        </p:blipFill>
        <p:spPr>
          <a:xfrm>
            <a:off x="6523038" y="1243013"/>
            <a:ext cx="2103437" cy="2103437"/>
          </a:xfrm>
          <a:prstGeom prst="roundRect">
            <a:avLst>
              <a:gd name="adj" fmla="val 6764"/>
            </a:avLst>
          </a:prstGeom>
          <a:ln w="9525"/>
          <a:extLst>
            <a:ext uri="{91240B29-F687-4F45-9708-019B960494DF}">
              <a14:hiddenLine xmlns:a14="http://schemas.microsoft.com/office/drawing/2010/main" w="25400" cap="flat" algn="ctr">
                <a:solidFill>
                  <a:srgbClr val="000000"/>
                </a:solidFill>
                <a:round/>
                <a:headEnd/>
                <a:tailEnd/>
              </a14:hiddenLine>
            </a:ext>
          </a:extLst>
        </p:spPr>
      </p:pic>
      <p:sp>
        <p:nvSpPr>
          <p:cNvPr id="88068" name="Content Placeholder 3"/>
          <p:cNvSpPr>
            <a:spLocks noGrp="1" noChangeArrowheads="1"/>
          </p:cNvSpPr>
          <p:nvPr>
            <p:ph idx="1"/>
          </p:nvPr>
        </p:nvSpPr>
        <p:spPr>
          <a:xfrm>
            <a:off x="409575" y="1143000"/>
            <a:ext cx="5338763" cy="4983163"/>
          </a:xfrm>
        </p:spPr>
        <p:txBody>
          <a:bodyPr/>
          <a:lstStyle/>
          <a:p>
            <a:pPr marL="0" indent="0"/>
            <a:r>
              <a:rPr lang="en-US" altLang="en-US" dirty="0"/>
              <a:t>When dealing with a fake or altered ID, you may be required to:</a:t>
            </a:r>
          </a:p>
          <a:p>
            <a:pPr lvl="1"/>
            <a:r>
              <a:rPr lang="en-US" altLang="en-US" dirty="0"/>
              <a:t>Refuse entry to the establishment</a:t>
            </a:r>
          </a:p>
          <a:p>
            <a:pPr lvl="1"/>
            <a:r>
              <a:rPr lang="en-US" altLang="en-US" dirty="0"/>
              <a:t>Confiscate the ID, if required</a:t>
            </a:r>
          </a:p>
          <a:p>
            <a:pPr lvl="1"/>
            <a:r>
              <a:rPr lang="en-US" altLang="en-US" dirty="0"/>
              <a:t>Call the police, if required</a:t>
            </a:r>
          </a:p>
        </p:txBody>
      </p:sp>
      <p:sp>
        <p:nvSpPr>
          <p:cNvPr id="6" name="Title 1"/>
          <p:cNvSpPr>
            <a:spLocks noGrp="1" noChangeArrowheads="1"/>
          </p:cNvSpPr>
          <p:nvPr>
            <p:ph type="title"/>
          </p:nvPr>
        </p:nvSpPr>
        <p:spPr>
          <a:xfrm>
            <a:off x="400050" y="160338"/>
            <a:ext cx="8307388" cy="519112"/>
          </a:xfrm>
        </p:spPr>
        <p:txBody>
          <a:bodyPr/>
          <a:lstStyle/>
          <a:p>
            <a:r>
              <a:rPr lang="en-US" altLang="en-US" dirty="0"/>
              <a:t>How to Check IDs</a:t>
            </a:r>
          </a:p>
        </p:txBody>
      </p:sp>
    </p:spTree>
    <p:custDataLst>
      <p:tags r:id="rId1"/>
    </p:custDataLst>
    <p:extLst>
      <p:ext uri="{BB962C8B-B14F-4D97-AF65-F5344CB8AC3E}">
        <p14:creationId xmlns:p14="http://schemas.microsoft.com/office/powerpoint/2010/main" val="4162968342"/>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Content Placeholder 3"/>
          <p:cNvSpPr>
            <a:spLocks noGrp="1" noChangeArrowheads="1"/>
          </p:cNvSpPr>
          <p:nvPr>
            <p:ph idx="1"/>
          </p:nvPr>
        </p:nvSpPr>
        <p:spPr>
          <a:xfrm>
            <a:off x="409575" y="1143000"/>
            <a:ext cx="5338763" cy="4983163"/>
          </a:xfrm>
        </p:spPr>
        <p:txBody>
          <a:bodyPr/>
          <a:lstStyle/>
          <a:p>
            <a:pPr marL="0" indent="0"/>
            <a:r>
              <a:rPr lang="en-US" altLang="en-US" dirty="0"/>
              <a:t>How to calculate if someone is 21 or older: </a:t>
            </a:r>
          </a:p>
          <a:p>
            <a:pPr marL="0" indent="0"/>
            <a:r>
              <a:rPr lang="en-US" altLang="en-US" sz="2000" dirty="0">
                <a:solidFill>
                  <a:schemeClr val="tx1"/>
                </a:solidFill>
              </a:rPr>
              <a:t>1. Add 21 to the person’s birth year </a:t>
            </a:r>
          </a:p>
          <a:p>
            <a:pPr lvl="2"/>
            <a:r>
              <a:rPr lang="en-US" altLang="en-US" sz="1600" dirty="0">
                <a:solidFill>
                  <a:schemeClr val="tx1"/>
                </a:solidFill>
              </a:rPr>
              <a:t>To make this easier, add 20 to the birth year and then add 1 to the total. </a:t>
            </a:r>
          </a:p>
          <a:p>
            <a:pPr lvl="2"/>
            <a:r>
              <a:rPr lang="en-US" altLang="en-US" sz="1600" dirty="0">
                <a:solidFill>
                  <a:schemeClr val="tx1"/>
                </a:solidFill>
              </a:rPr>
              <a:t>The calculated year plus the person’s birthday tell you when the person turns 21.</a:t>
            </a:r>
          </a:p>
          <a:p>
            <a:pPr marL="0" lvl="1" indent="0">
              <a:buNone/>
            </a:pPr>
            <a:r>
              <a:rPr lang="en-US" altLang="en-US" sz="2000" b="1" dirty="0">
                <a:solidFill>
                  <a:schemeClr val="tx1"/>
                </a:solidFill>
              </a:rPr>
              <a:t>2. Determine if the person’s birthday has passed</a:t>
            </a:r>
          </a:p>
          <a:p>
            <a:pPr lvl="2"/>
            <a:r>
              <a:rPr lang="en-US" altLang="en-US" sz="1600" dirty="0">
                <a:solidFill>
                  <a:schemeClr val="tx1"/>
                </a:solidFill>
              </a:rPr>
              <a:t>Compare the current date to the calculated date when the person will turn 21: the month, day, and year. If the person’s birthday has passed, the person is 21 or older. If not, the person is underage. </a:t>
            </a:r>
            <a:r>
              <a:rPr lang="en-US" altLang="en-US" sz="1600" b="1" dirty="0">
                <a:solidFill>
                  <a:schemeClr val="tx1"/>
                </a:solidFill>
              </a:rPr>
              <a:t>	 </a:t>
            </a:r>
          </a:p>
          <a:p>
            <a:pPr marL="347663" lvl="2" indent="-111125"/>
            <a:endParaRPr lang="en-US" altLang="en-US" sz="1600" dirty="0">
              <a:solidFill>
                <a:schemeClr val="tx1"/>
              </a:solidFill>
            </a:endParaRPr>
          </a:p>
          <a:p>
            <a:pPr marL="236538" lvl="2" indent="0">
              <a:buNone/>
            </a:pPr>
            <a:r>
              <a:rPr lang="en-US" altLang="en-US" sz="1600" dirty="0">
                <a:solidFill>
                  <a:schemeClr val="tx1"/>
                </a:solidFill>
              </a:rPr>
              <a:t>Example: </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863823" y="4925814"/>
            <a:ext cx="6191250" cy="1666875"/>
          </a:xfrm>
          <a:prstGeom prst="rect">
            <a:avLst/>
          </a:prstGeom>
          <a:ln>
            <a:noFill/>
          </a:ln>
        </p:spPr>
      </p:pic>
      <p:sp>
        <p:nvSpPr>
          <p:cNvPr id="6" name="Title 1"/>
          <p:cNvSpPr>
            <a:spLocks noGrp="1" noChangeArrowheads="1"/>
          </p:cNvSpPr>
          <p:nvPr>
            <p:ph type="title"/>
          </p:nvPr>
        </p:nvSpPr>
        <p:spPr>
          <a:xfrm>
            <a:off x="400050" y="160338"/>
            <a:ext cx="8307388" cy="519112"/>
          </a:xfrm>
        </p:spPr>
        <p:txBody>
          <a:bodyPr/>
          <a:lstStyle/>
          <a:p>
            <a:r>
              <a:rPr lang="en-US" altLang="en-US" dirty="0"/>
              <a:t>How to Check IDs</a:t>
            </a:r>
          </a:p>
        </p:txBody>
      </p:sp>
    </p:spTree>
    <p:custDataLst>
      <p:tags r:id="rId1"/>
    </p:custDataLst>
    <p:extLst>
      <p:ext uri="{BB962C8B-B14F-4D97-AF65-F5344CB8AC3E}">
        <p14:creationId xmlns:p14="http://schemas.microsoft.com/office/powerpoint/2010/main" val="1582709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61870" y="11430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Minimum age</a:t>
            </a:r>
            <a:r>
              <a:rPr kumimoji="0" lang="en-US" sz="2400" b="1" i="0" u="none" strike="noStrike" kern="1200" cap="none" spc="0" normalizeH="0" noProof="0" dirty="0">
                <a:ln>
                  <a:noFill/>
                </a:ln>
                <a:solidFill>
                  <a:srgbClr val="7F56C5"/>
                </a:solidFill>
                <a:effectLst/>
                <a:uLnTx/>
                <a:uFillTx/>
                <a:latin typeface="Arial Narrow"/>
                <a:ea typeface="MS PGothic" panose="020B0600070205080204" pitchFamily="34" charset="-128"/>
              </a:rPr>
              <a:t> for purchase of alcohol </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a:t>
            </a: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28-1-5</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1" indent="0">
              <a:buNone/>
              <a:defRPr/>
            </a:pPr>
            <a:r>
              <a:rPr lang="en-US" dirty="0"/>
              <a:t>Notwithstanding the provisions of Section 26-1-1, it shall be unlawful for a person less than 21 years of age to purchase, consume, possess, or to transport any alcohol, liquor or malt or brewed beverages within the State of Alabama. </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lvl="1" indent="0">
              <a:buNone/>
              <a:defRPr/>
            </a:pPr>
            <a:r>
              <a:rPr lang="en-US" dirty="0"/>
              <a:t>Whoever violates this section shall be fined not less than $25.00 nor more than $100.00, or imprisoned in the county jail for not more than 30 days or both; provided further, that juvenile offenders shall not be held in the county jail, but shall be held, either before or after sentencing, in a juvenile detention facility pursuant to the guidelines of the Department of Youth Services, which shall be separate and apart from adult offenders.</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328412492"/>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Content Placeholder 3"/>
          <p:cNvSpPr>
            <a:spLocks noGrp="1" noChangeArrowheads="1"/>
          </p:cNvSpPr>
          <p:nvPr>
            <p:ph idx="1"/>
          </p:nvPr>
        </p:nvSpPr>
        <p:spPr>
          <a:xfrm>
            <a:off x="409575" y="1143000"/>
            <a:ext cx="5338763" cy="4983163"/>
          </a:xfrm>
        </p:spPr>
        <p:txBody>
          <a:bodyPr/>
          <a:lstStyle/>
          <a:p>
            <a:pPr marL="0" indent="0"/>
            <a:r>
              <a:rPr lang="en-US" altLang="en-US" dirty="0"/>
              <a:t>Signs</a:t>
            </a:r>
          </a:p>
          <a:p>
            <a:pPr lvl="1"/>
            <a:r>
              <a:rPr lang="en-US" altLang="en-US" sz="2200" dirty="0"/>
              <a:t>Some establishments post signs or calendars stating that a guest must have been born on or before a certain date to be served alcohol</a:t>
            </a:r>
          </a:p>
          <a:p>
            <a:pPr lvl="1"/>
            <a:r>
              <a:rPr lang="en-US" altLang="en-US" dirty="0"/>
              <a:t>These can be helpful in determining if a guest is old enough to drink</a:t>
            </a:r>
            <a:r>
              <a:rPr lang="en-US" altLang="en-US" sz="2200" dirty="0"/>
              <a:t>. </a:t>
            </a:r>
          </a:p>
          <a:p>
            <a:pPr marL="0" indent="0"/>
            <a:r>
              <a:rPr lang="en-US" altLang="en-US" sz="2000" dirty="0">
                <a:solidFill>
                  <a:schemeClr val="tx1"/>
                </a:solidFill>
              </a:rPr>
              <a:t>	</a:t>
            </a:r>
          </a:p>
        </p:txBody>
      </p:sp>
      <p:pic>
        <p:nvPicPr>
          <p:cNvPr id="4" name="Picture Placeholder 3">
            <a:extLst>
              <a:ext uri="{FF2B5EF4-FFF2-40B4-BE49-F238E27FC236}">
                <a16:creationId xmlns:a16="http://schemas.microsoft.com/office/drawing/2014/main" id="{6EFB2398-CA0F-E84B-8780-668AB87764A4}"/>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p:spPr>
      </p:pic>
      <p:sp>
        <p:nvSpPr>
          <p:cNvPr id="6" name="Title 1"/>
          <p:cNvSpPr>
            <a:spLocks noGrp="1" noChangeArrowheads="1"/>
          </p:cNvSpPr>
          <p:nvPr>
            <p:ph type="title"/>
          </p:nvPr>
        </p:nvSpPr>
        <p:spPr>
          <a:xfrm>
            <a:off x="400050" y="160338"/>
            <a:ext cx="8307388" cy="519112"/>
          </a:xfrm>
        </p:spPr>
        <p:txBody>
          <a:bodyPr/>
          <a:lstStyle/>
          <a:p>
            <a:r>
              <a:rPr lang="en-US" altLang="en-US" dirty="0"/>
              <a:t>How to Check IDs</a:t>
            </a:r>
          </a:p>
        </p:txBody>
      </p:sp>
    </p:spTree>
    <p:custDataLst>
      <p:tags r:id="rId1"/>
    </p:custDataLst>
    <p:extLst>
      <p:ext uri="{BB962C8B-B14F-4D97-AF65-F5344CB8AC3E}">
        <p14:creationId xmlns:p14="http://schemas.microsoft.com/office/powerpoint/2010/main" val="1365501225"/>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2"/>
          <p:cNvSpPr>
            <a:spLocks noGrp="1" noChangeArrowheads="1"/>
          </p:cNvSpPr>
          <p:nvPr>
            <p:ph type="title"/>
          </p:nvPr>
        </p:nvSpPr>
        <p:spPr/>
        <p:txBody>
          <a:bodyPr/>
          <a:lstStyle/>
          <a:p>
            <a:r>
              <a:rPr lang="en-US" altLang="en-US" dirty="0"/>
              <a:t>Apply Your Knowledge: Old Enough to Drink?  </a:t>
            </a:r>
          </a:p>
        </p:txBody>
      </p:sp>
      <p:sp>
        <p:nvSpPr>
          <p:cNvPr id="88068" name="Content Placeholder 3"/>
          <p:cNvSpPr>
            <a:spLocks noGrp="1" noChangeArrowheads="1"/>
          </p:cNvSpPr>
          <p:nvPr>
            <p:ph idx="1"/>
          </p:nvPr>
        </p:nvSpPr>
        <p:spPr>
          <a:xfrm>
            <a:off x="409575" y="1143001"/>
            <a:ext cx="7458284" cy="2286000"/>
          </a:xfrm>
        </p:spPr>
        <p:txBody>
          <a:bodyPr/>
          <a:lstStyle/>
          <a:p>
            <a:pPr marL="0" lvl="0" indent="0"/>
            <a:r>
              <a:rPr lang="en-US" altLang="en-US" dirty="0"/>
              <a:t>Complete the </a:t>
            </a:r>
            <a:r>
              <a:rPr lang="en-US" altLang="en-US" i="1" dirty="0"/>
              <a:t>Old Enough to Drink? </a:t>
            </a:r>
            <a:r>
              <a:rPr lang="en-US" altLang="en-US" dirty="0"/>
              <a:t>activity on page 3-13 in the </a:t>
            </a:r>
            <a:r>
              <a:rPr lang="en-US" altLang="en-US" i="1" dirty="0" err="1"/>
              <a:t>ServSafe</a:t>
            </a:r>
            <a:r>
              <a:rPr lang="en-US" altLang="en-US" i="1" dirty="0"/>
              <a:t> Alcohol Guide.</a:t>
            </a:r>
            <a:endParaRPr lang="en-US" altLang="en-US" dirty="0"/>
          </a:p>
          <a:p>
            <a:pPr marL="0" indent="0"/>
            <a:endParaRPr lang="en-US" altLang="en-US" sz="2000" dirty="0">
              <a:solidFill>
                <a:schemeClr val="tx1"/>
              </a:solidFill>
            </a:endParaRPr>
          </a:p>
        </p:txBody>
      </p:sp>
    </p:spTree>
    <p:custDataLst>
      <p:tags r:id="rId1"/>
    </p:custDataLst>
    <p:extLst>
      <p:ext uri="{BB962C8B-B14F-4D97-AF65-F5344CB8AC3E}">
        <p14:creationId xmlns:p14="http://schemas.microsoft.com/office/powerpoint/2010/main" val="1016562374"/>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Content Placeholder 2"/>
          <p:cNvSpPr>
            <a:spLocks noGrp="1" noChangeArrowheads="1"/>
          </p:cNvSpPr>
          <p:nvPr>
            <p:ph idx="1"/>
          </p:nvPr>
        </p:nvSpPr>
        <p:spPr>
          <a:xfrm>
            <a:off x="161925" y="1114425"/>
            <a:ext cx="5705475" cy="4983163"/>
          </a:xfrm>
        </p:spPr>
        <p:txBody>
          <a:bodyPr/>
          <a:lstStyle/>
          <a:p>
            <a:pPr marL="0" indent="0"/>
            <a:r>
              <a:rPr lang="en-US" altLang="en-US" dirty="0"/>
              <a:t>To make sure an ID belongs to the person:</a:t>
            </a:r>
          </a:p>
          <a:p>
            <a:pPr lvl="1"/>
            <a:r>
              <a:rPr lang="en-US" altLang="en-US" b="1" dirty="0">
                <a:solidFill>
                  <a:srgbClr val="000000"/>
                </a:solidFill>
              </a:rPr>
              <a:t>Compare the person to the ID photo: </a:t>
            </a:r>
            <a:r>
              <a:rPr lang="en-US" altLang="en-US" dirty="0">
                <a:solidFill>
                  <a:srgbClr val="000000"/>
                </a:solidFill>
              </a:rPr>
              <a:t>Look at the features that usually do not change over time: </a:t>
            </a:r>
          </a:p>
          <a:p>
            <a:pPr lvl="3">
              <a:buFont typeface="Courier New" panose="02070309020205020404" pitchFamily="49" charset="0"/>
              <a:buChar char="o"/>
            </a:pPr>
            <a:r>
              <a:rPr lang="en-US" altLang="en-US" sz="2000" dirty="0">
                <a:solidFill>
                  <a:srgbClr val="000000"/>
                </a:solidFill>
              </a:rPr>
              <a:t>Shape of the chin</a:t>
            </a:r>
          </a:p>
          <a:p>
            <a:pPr lvl="3">
              <a:buFont typeface="Courier New" panose="02070309020205020404" pitchFamily="49" charset="0"/>
              <a:buChar char="o"/>
            </a:pPr>
            <a:r>
              <a:rPr lang="en-US" altLang="en-US" sz="2000" dirty="0">
                <a:solidFill>
                  <a:srgbClr val="000000"/>
                </a:solidFill>
              </a:rPr>
              <a:t>Shape of the head</a:t>
            </a:r>
          </a:p>
          <a:p>
            <a:pPr lvl="3">
              <a:buFont typeface="Courier New" panose="02070309020205020404" pitchFamily="49" charset="0"/>
              <a:buChar char="o"/>
            </a:pPr>
            <a:r>
              <a:rPr lang="en-US" altLang="en-US" sz="2000" dirty="0">
                <a:solidFill>
                  <a:srgbClr val="000000"/>
                </a:solidFill>
              </a:rPr>
              <a:t>Distance between the eyes</a:t>
            </a:r>
          </a:p>
          <a:p>
            <a:pPr lvl="3">
              <a:buFont typeface="Courier New" panose="02070309020205020404" pitchFamily="49" charset="0"/>
              <a:buChar char="o"/>
            </a:pPr>
            <a:r>
              <a:rPr lang="en-US" altLang="en-US" sz="2000" dirty="0">
                <a:solidFill>
                  <a:srgbClr val="000000"/>
                </a:solidFill>
              </a:rPr>
              <a:t>Location and shape of the ears</a:t>
            </a:r>
          </a:p>
          <a:p>
            <a:pPr lvl="3">
              <a:buFont typeface="Courier New" panose="02070309020205020404" pitchFamily="49" charset="0"/>
              <a:buChar char="o"/>
            </a:pPr>
            <a:r>
              <a:rPr lang="en-US" altLang="en-US" sz="2000" dirty="0">
                <a:solidFill>
                  <a:srgbClr val="000000"/>
                </a:solidFill>
              </a:rPr>
              <a:t>Distance between the eyebrows and hairline</a:t>
            </a:r>
          </a:p>
          <a:p>
            <a:pPr lvl="3">
              <a:buFont typeface="Courier New" panose="02070309020205020404" pitchFamily="49" charset="0"/>
              <a:buChar char="o"/>
            </a:pPr>
            <a:r>
              <a:rPr lang="en-US" altLang="en-US" sz="2000" dirty="0">
                <a:solidFill>
                  <a:srgbClr val="000000"/>
                </a:solidFill>
              </a:rPr>
              <a:t>Visible scars</a:t>
            </a:r>
          </a:p>
        </p:txBody>
      </p:sp>
      <p:pic>
        <p:nvPicPr>
          <p:cNvPr id="6" name="Picture Placeholder 3">
            <a:extLst>
              <a:ext uri="{FF2B5EF4-FFF2-40B4-BE49-F238E27FC236}">
                <a16:creationId xmlns:a16="http://schemas.microsoft.com/office/drawing/2014/main" id="{1DABC0DC-699D-7A40-9972-64F242BD138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a:prstGeom prst="roundRect">
            <a:avLst>
              <a:gd name="adj" fmla="val 6766"/>
            </a:avLst>
          </a:prstGeom>
        </p:spPr>
      </p:pic>
      <p:sp>
        <p:nvSpPr>
          <p:cNvPr id="7" name="Title 1"/>
          <p:cNvSpPr>
            <a:spLocks noGrp="1" noChangeArrowheads="1"/>
          </p:cNvSpPr>
          <p:nvPr>
            <p:ph type="title"/>
          </p:nvPr>
        </p:nvSpPr>
        <p:spPr>
          <a:xfrm>
            <a:off x="400050" y="160338"/>
            <a:ext cx="8307388" cy="519112"/>
          </a:xfrm>
        </p:spPr>
        <p:txBody>
          <a:bodyPr/>
          <a:lstStyle/>
          <a:p>
            <a:r>
              <a:rPr lang="en-US" altLang="en-US" dirty="0"/>
              <a:t>How to Check IDs</a:t>
            </a:r>
          </a:p>
        </p:txBody>
      </p:sp>
    </p:spTree>
    <p:custDataLst>
      <p:tags r:id="rId1"/>
    </p:custDataLst>
    <p:extLst>
      <p:ext uri="{BB962C8B-B14F-4D97-AF65-F5344CB8AC3E}">
        <p14:creationId xmlns:p14="http://schemas.microsoft.com/office/powerpoint/2010/main" val="3593232370"/>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Content Placeholder 2"/>
          <p:cNvSpPr>
            <a:spLocks noGrp="1" noChangeArrowheads="1"/>
          </p:cNvSpPr>
          <p:nvPr>
            <p:ph idx="1"/>
          </p:nvPr>
        </p:nvSpPr>
        <p:spPr>
          <a:xfrm>
            <a:off x="161925" y="1114425"/>
            <a:ext cx="8545513" cy="4983163"/>
          </a:xfrm>
        </p:spPr>
        <p:txBody>
          <a:bodyPr/>
          <a:lstStyle/>
          <a:p>
            <a:pPr marL="0" indent="0"/>
            <a:r>
              <a:rPr lang="en-US" altLang="en-US" dirty="0"/>
              <a:t>To make sure an ID belongs to the person:</a:t>
            </a:r>
          </a:p>
          <a:p>
            <a:pPr lvl="1"/>
            <a:r>
              <a:rPr lang="en-US" altLang="en-US" b="1" dirty="0">
                <a:solidFill>
                  <a:srgbClr val="000000"/>
                </a:solidFill>
              </a:rPr>
              <a:t>Compare the person to the physical traits on the ID. </a:t>
            </a:r>
            <a:r>
              <a:rPr lang="en-US" altLang="en-US" sz="2000" dirty="0"/>
              <a:t>Look at the following traits on the ID to see if they match the person: </a:t>
            </a:r>
          </a:p>
          <a:p>
            <a:pPr lvl="1"/>
            <a:endParaRPr lang="en-US" altLang="en-US" sz="2000" dirty="0">
              <a:solidFill>
                <a:srgbClr val="000000"/>
              </a:solidFill>
            </a:endParaRPr>
          </a:p>
        </p:txBody>
      </p:sp>
      <p:sp>
        <p:nvSpPr>
          <p:cNvPr id="7" name="Title 1"/>
          <p:cNvSpPr>
            <a:spLocks noGrp="1" noChangeArrowheads="1"/>
          </p:cNvSpPr>
          <p:nvPr>
            <p:ph type="title"/>
          </p:nvPr>
        </p:nvSpPr>
        <p:spPr>
          <a:xfrm>
            <a:off x="400050" y="160338"/>
            <a:ext cx="8307388" cy="519112"/>
          </a:xfrm>
        </p:spPr>
        <p:txBody>
          <a:bodyPr/>
          <a:lstStyle/>
          <a:p>
            <a:r>
              <a:rPr lang="en-US" altLang="en-US" dirty="0"/>
              <a:t>How to Check IDs</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318368" y="2836862"/>
            <a:ext cx="6032500" cy="3860800"/>
          </a:xfrm>
          <a:prstGeom prst="rect">
            <a:avLst/>
          </a:prstGeom>
          <a:ln>
            <a:noFill/>
          </a:ln>
        </p:spPr>
      </p:pic>
    </p:spTree>
    <p:custDataLst>
      <p:tags r:id="rId1"/>
    </p:custDataLst>
    <p:extLst>
      <p:ext uri="{BB962C8B-B14F-4D97-AF65-F5344CB8AC3E}">
        <p14:creationId xmlns:p14="http://schemas.microsoft.com/office/powerpoint/2010/main" val="454537936"/>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noChangeArrowheads="1"/>
          </p:cNvSpPr>
          <p:nvPr>
            <p:ph type="body" sz="quarter" idx="15"/>
          </p:nvPr>
        </p:nvSpPr>
        <p:spPr>
          <a:xfrm>
            <a:off x="1092201" y="2725737"/>
            <a:ext cx="3894137" cy="404813"/>
          </a:xfrm>
        </p:spPr>
        <p:txBody>
          <a:bodyPr/>
          <a:lstStyle/>
          <a:p>
            <a:pPr marL="0" indent="0"/>
            <a:r>
              <a:rPr lang="en-US" altLang="en-US" dirty="0"/>
              <a:t>B. Ask for another ID</a:t>
            </a:r>
          </a:p>
        </p:txBody>
      </p:sp>
      <p:sp>
        <p:nvSpPr>
          <p:cNvPr id="118787"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Take your best guess</a:t>
            </a:r>
          </a:p>
        </p:txBody>
      </p:sp>
      <p:sp>
        <p:nvSpPr>
          <p:cNvPr id="118788"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What should you do if you’re still not sure an ID belongs to someone?</a:t>
            </a:r>
          </a:p>
        </p:txBody>
      </p:sp>
      <p:sp>
        <p:nvSpPr>
          <p:cNvPr id="118789" name="Title 4"/>
          <p:cNvSpPr>
            <a:spLocks noGrp="1" noChangeArrowheads="1"/>
          </p:cNvSpPr>
          <p:nvPr>
            <p:ph type="title"/>
          </p:nvPr>
        </p:nvSpPr>
        <p:spPr/>
        <p:txBody>
          <a:bodyPr/>
          <a:lstStyle/>
          <a:p>
            <a:r>
              <a:rPr lang="en-US" altLang="en-US" dirty="0"/>
              <a:t>What Do You Think? </a:t>
            </a:r>
          </a:p>
        </p:txBody>
      </p:sp>
      <p:sp>
        <p:nvSpPr>
          <p:cNvPr id="138246" name="Text Placeholder 5"/>
          <p:cNvSpPr>
            <a:spLocks noGrp="1" noChangeArrowheads="1"/>
          </p:cNvSpPr>
          <p:nvPr>
            <p:ph type="body" sz="quarter" idx="16"/>
          </p:nvPr>
        </p:nvSpPr>
        <p:spPr>
          <a:xfrm>
            <a:off x="3727450" y="4114800"/>
            <a:ext cx="4979988" cy="2159000"/>
          </a:xfrm>
        </p:spPr>
        <p:txBody>
          <a:bodyPr/>
          <a:lstStyle/>
          <a:p>
            <a:pPr marL="0" indent="0"/>
            <a:r>
              <a:rPr lang="en-US" altLang="en-US" b="1" dirty="0"/>
              <a:t>Why? </a:t>
            </a:r>
            <a:r>
              <a:rPr lang="en-US" altLang="en-US" dirty="0"/>
              <a:t>You are liable for serving an underage guest. Ask for another acceptable type of ID. Some establishments may accept something of value with a person’s name on it as a second form of identification. Ask your manager.</a:t>
            </a:r>
          </a:p>
        </p:txBody>
      </p:sp>
    </p:spTree>
    <p:custDataLst>
      <p:tags r:id="rId1"/>
    </p:custDataLst>
    <p:extLst>
      <p:ext uri="{BB962C8B-B14F-4D97-AF65-F5344CB8AC3E}">
        <p14:creationId xmlns:p14="http://schemas.microsoft.com/office/powerpoint/2010/main" val="2269062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build="p"/>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052998" y="4770345"/>
            <a:ext cx="5211893" cy="1949248"/>
          </a:xfrm>
          <a:prstGeom prst="rect">
            <a:avLst/>
          </a:prstGeom>
          <a:ln>
            <a:noFill/>
          </a:ln>
        </p:spPr>
      </p:pic>
      <p:sp>
        <p:nvSpPr>
          <p:cNvPr id="96259" name="Content Placeholder 2"/>
          <p:cNvSpPr>
            <a:spLocks noGrp="1" noChangeArrowheads="1"/>
          </p:cNvSpPr>
          <p:nvPr>
            <p:ph idx="1"/>
          </p:nvPr>
        </p:nvSpPr>
        <p:spPr>
          <a:xfrm>
            <a:off x="409575" y="1143000"/>
            <a:ext cx="8734425" cy="3839547"/>
          </a:xfrm>
        </p:spPr>
        <p:txBody>
          <a:bodyPr/>
          <a:lstStyle/>
          <a:p>
            <a:r>
              <a:rPr lang="en-US" altLang="en-US" dirty="0"/>
              <a:t>If you are still having doubts about the person:</a:t>
            </a:r>
          </a:p>
          <a:p>
            <a:pPr lvl="1"/>
            <a:r>
              <a:rPr lang="en-US" altLang="en-US" dirty="0"/>
              <a:t>Ask questions that the ID owner should know:</a:t>
            </a:r>
          </a:p>
          <a:p>
            <a:pPr lvl="2"/>
            <a:r>
              <a:rPr lang="en-US" altLang="en-US" dirty="0"/>
              <a:t>What is your address?</a:t>
            </a:r>
          </a:p>
          <a:p>
            <a:pPr lvl="2"/>
            <a:r>
              <a:rPr lang="en-US" altLang="en-US" dirty="0"/>
              <a:t>What is your birthdate or age?</a:t>
            </a:r>
          </a:p>
          <a:p>
            <a:pPr lvl="2"/>
            <a:r>
              <a:rPr lang="en-US" altLang="en-US" dirty="0"/>
              <a:t>How tall are you?</a:t>
            </a:r>
          </a:p>
          <a:p>
            <a:pPr lvl="2"/>
            <a:r>
              <a:rPr lang="en-US" altLang="en-US" dirty="0"/>
              <a:t>What is your middle name?</a:t>
            </a:r>
          </a:p>
          <a:p>
            <a:pPr lvl="1"/>
            <a:r>
              <a:rPr lang="en-US" altLang="en-US" dirty="0"/>
              <a:t>If the person hesitates, they may not be the ID owner.</a:t>
            </a:r>
          </a:p>
          <a:p>
            <a:pPr lvl="1"/>
            <a:r>
              <a:rPr lang="en-US" altLang="en-US" dirty="0"/>
              <a:t>You can also ask guests to sign their name on a piece of paper and compare it to the signature on the ID. </a:t>
            </a:r>
          </a:p>
          <a:p>
            <a:pPr marL="347663" lvl="2" indent="0">
              <a:buNone/>
            </a:pPr>
            <a:endParaRPr lang="en-US" altLang="en-US" dirty="0"/>
          </a:p>
          <a:p>
            <a:endParaRPr lang="en-US" altLang="en-US" dirty="0"/>
          </a:p>
          <a:p>
            <a:endParaRPr lang="en-US" altLang="en-US" dirty="0"/>
          </a:p>
        </p:txBody>
      </p:sp>
      <p:sp>
        <p:nvSpPr>
          <p:cNvPr id="6" name="Title 1"/>
          <p:cNvSpPr>
            <a:spLocks noGrp="1" noChangeArrowheads="1"/>
          </p:cNvSpPr>
          <p:nvPr>
            <p:ph type="title"/>
          </p:nvPr>
        </p:nvSpPr>
        <p:spPr>
          <a:xfrm>
            <a:off x="400050" y="160338"/>
            <a:ext cx="8307388" cy="519112"/>
          </a:xfrm>
        </p:spPr>
        <p:txBody>
          <a:bodyPr/>
          <a:lstStyle/>
          <a:p>
            <a:r>
              <a:rPr lang="en-US" altLang="en-US" dirty="0"/>
              <a:t>How to Check IDs</a:t>
            </a:r>
          </a:p>
        </p:txBody>
      </p:sp>
    </p:spTree>
    <p:custDataLst>
      <p:tags r:id="rId1"/>
    </p:custDataLst>
    <p:extLst>
      <p:ext uri="{BB962C8B-B14F-4D97-AF65-F5344CB8AC3E}">
        <p14:creationId xmlns:p14="http://schemas.microsoft.com/office/powerpoint/2010/main" val="1504041364"/>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9D16865-F60E-C549-8107-7873EC4D6895}"/>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p:spPr>
      </p:pic>
      <p:sp>
        <p:nvSpPr>
          <p:cNvPr id="3" name="Title 2"/>
          <p:cNvSpPr>
            <a:spLocks noGrp="1"/>
          </p:cNvSpPr>
          <p:nvPr>
            <p:ph type="title"/>
          </p:nvPr>
        </p:nvSpPr>
        <p:spPr>
          <a:xfrm>
            <a:off x="400050" y="156230"/>
            <a:ext cx="8307388" cy="523220"/>
          </a:xfrm>
        </p:spPr>
        <p:txBody>
          <a:bodyPr/>
          <a:lstStyle/>
          <a:p>
            <a:r>
              <a:rPr lang="en-US" dirty="0"/>
              <a:t>Did They Handle It Correctly? </a:t>
            </a:r>
            <a:r>
              <a:rPr lang="en-US" altLang="en-US" dirty="0"/>
              <a:t>Scenario 1</a:t>
            </a:r>
            <a:endParaRPr lang="en-US" dirty="0"/>
          </a:p>
        </p:txBody>
      </p:sp>
      <p:sp>
        <p:nvSpPr>
          <p:cNvPr id="4" name="Content Placeholder 3"/>
          <p:cNvSpPr>
            <a:spLocks noGrp="1"/>
          </p:cNvSpPr>
          <p:nvPr>
            <p:ph idx="1"/>
          </p:nvPr>
        </p:nvSpPr>
        <p:spPr/>
        <p:txBody>
          <a:bodyPr/>
          <a:lstStyle/>
          <a:p>
            <a:pPr marL="0" indent="0"/>
            <a:r>
              <a:rPr lang="en-US" altLang="en-US" dirty="0"/>
              <a:t>Caleb:</a:t>
            </a:r>
          </a:p>
          <a:p>
            <a:pPr lvl="1"/>
            <a:r>
              <a:rPr lang="en-US" altLang="en-US" dirty="0"/>
              <a:t>Caleb is busy bartending when a young, nervous-looking female customer arrives. </a:t>
            </a:r>
          </a:p>
          <a:p>
            <a:pPr lvl="1"/>
            <a:r>
              <a:rPr lang="en-US" altLang="en-US" dirty="0"/>
              <a:t>Caleb wants to be helpful. He manages to ask the customer what she’d like. After hesitating, she says “How about that light beer?”</a:t>
            </a:r>
          </a:p>
          <a:p>
            <a:pPr lvl="1"/>
            <a:r>
              <a:rPr lang="en-US" altLang="en-US" dirty="0"/>
              <a:t>Caleb asks for ID and the woman hands him her wallet. He checks the birthdate without removing the ID. Everything looks okay, and he gets the woman her drink.</a:t>
            </a:r>
          </a:p>
          <a:p>
            <a:endParaRPr lang="en-US" dirty="0"/>
          </a:p>
        </p:txBody>
      </p:sp>
    </p:spTree>
    <p:custDataLst>
      <p:tags r:id="rId1"/>
    </p:custDataLst>
    <p:extLst>
      <p:ext uri="{BB962C8B-B14F-4D97-AF65-F5344CB8AC3E}">
        <p14:creationId xmlns:p14="http://schemas.microsoft.com/office/powerpoint/2010/main" val="362201308"/>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No</a:t>
            </a:r>
          </a:p>
        </p:txBody>
      </p:sp>
      <p:sp>
        <p:nvSpPr>
          <p:cNvPr id="102403"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Yes</a:t>
            </a:r>
          </a:p>
        </p:txBody>
      </p:sp>
      <p:sp>
        <p:nvSpPr>
          <p:cNvPr id="102404"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Did the bartender handle the situation correctly?</a:t>
            </a:r>
          </a:p>
        </p:txBody>
      </p:sp>
      <p:sp>
        <p:nvSpPr>
          <p:cNvPr id="102405" name="Title 4"/>
          <p:cNvSpPr>
            <a:spLocks noGrp="1" noChangeArrowheads="1"/>
          </p:cNvSpPr>
          <p:nvPr>
            <p:ph type="title"/>
          </p:nvPr>
        </p:nvSpPr>
        <p:spPr/>
        <p:txBody>
          <a:bodyPr/>
          <a:lstStyle/>
          <a:p>
            <a:r>
              <a:rPr lang="en-US" altLang="en-US" dirty="0"/>
              <a:t>Did They Handle It Correctly? Scenario 1</a:t>
            </a:r>
          </a:p>
        </p:txBody>
      </p:sp>
      <p:sp>
        <p:nvSpPr>
          <p:cNvPr id="121862" name="Text Placeholder 5"/>
          <p:cNvSpPr>
            <a:spLocks noGrp="1" noChangeArrowheads="1"/>
          </p:cNvSpPr>
          <p:nvPr>
            <p:ph type="body" sz="quarter" idx="16"/>
          </p:nvPr>
        </p:nvSpPr>
        <p:spPr>
          <a:xfrm>
            <a:off x="3727450" y="4105275"/>
            <a:ext cx="4979988" cy="2159000"/>
          </a:xfrm>
        </p:spPr>
        <p:txBody>
          <a:bodyPr/>
          <a:lstStyle/>
          <a:p>
            <a:pPr marL="0" indent="0"/>
            <a:r>
              <a:rPr lang="en-US" altLang="en-US" b="1" dirty="0"/>
              <a:t>Why? </a:t>
            </a:r>
            <a:r>
              <a:rPr lang="en-US" altLang="en-US" dirty="0"/>
              <a:t>The bartender should have asked the person to take her ID out of the wallet and hand it to him. Then he should have spent more time checking the front and back of the ID and comparing it to the person.</a:t>
            </a:r>
          </a:p>
        </p:txBody>
      </p:sp>
    </p:spTree>
    <p:custDataLst>
      <p:tags r:id="rId1"/>
    </p:custDataLst>
    <p:extLst>
      <p:ext uri="{BB962C8B-B14F-4D97-AF65-F5344CB8AC3E}">
        <p14:creationId xmlns:p14="http://schemas.microsoft.com/office/powerpoint/2010/main" val="4231055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build="p"/>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CC292F9-C268-0947-AA67-A5ECC676AB9B}"/>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a:xfrm>
            <a:off x="400050" y="156230"/>
            <a:ext cx="8307388" cy="523220"/>
          </a:xfrm>
        </p:spPr>
        <p:txBody>
          <a:bodyPr/>
          <a:lstStyle/>
          <a:p>
            <a:r>
              <a:rPr lang="en-US" dirty="0"/>
              <a:t>Did They Handle It Correctly? </a:t>
            </a:r>
            <a:r>
              <a:rPr lang="en-US" altLang="en-US" dirty="0"/>
              <a:t>Scenario 2</a:t>
            </a:r>
            <a:endParaRPr lang="en-US" dirty="0"/>
          </a:p>
        </p:txBody>
      </p:sp>
      <p:sp>
        <p:nvSpPr>
          <p:cNvPr id="4" name="Content Placeholder 3"/>
          <p:cNvSpPr>
            <a:spLocks noGrp="1"/>
          </p:cNvSpPr>
          <p:nvPr>
            <p:ph idx="1"/>
          </p:nvPr>
        </p:nvSpPr>
        <p:spPr/>
        <p:txBody>
          <a:bodyPr/>
          <a:lstStyle/>
          <a:p>
            <a:pPr marL="0" indent="0"/>
            <a:r>
              <a:rPr lang="en-US" altLang="en-US" dirty="0"/>
              <a:t>Jeff:</a:t>
            </a:r>
          </a:p>
          <a:p>
            <a:pPr lvl="1"/>
            <a:r>
              <a:rPr lang="en-US" altLang="en-US" dirty="0"/>
              <a:t>A young-looking couple arrive at the club and offer Jeff, the doorman, their IDs. Jeff examines them front and back. He makes sure that the photos match.</a:t>
            </a:r>
          </a:p>
          <a:p>
            <a:pPr lvl="1"/>
            <a:r>
              <a:rPr lang="en-US" altLang="en-US" dirty="0"/>
              <a:t>Jeff asks the male guest his age and birthday, which the guest volunteers.</a:t>
            </a:r>
          </a:p>
          <a:p>
            <a:pPr lvl="1"/>
            <a:r>
              <a:rPr lang="en-US" altLang="en-US" dirty="0"/>
              <a:t>Jeff asks the male guest his height, and the guest replies “Five nine…I meant five-eleven.”</a:t>
            </a:r>
          </a:p>
          <a:p>
            <a:pPr lvl="1"/>
            <a:r>
              <a:rPr lang="en-US" altLang="en-US" dirty="0"/>
              <a:t>Finally, Jeff asks the guest to provide a sample of his signature. After comparing the sample to the ID, Jeff refuses entry to the male.</a:t>
            </a:r>
          </a:p>
          <a:p>
            <a:endParaRPr lang="en-US" dirty="0"/>
          </a:p>
        </p:txBody>
      </p:sp>
    </p:spTree>
    <p:custDataLst>
      <p:tags r:id="rId1"/>
    </p:custDataLst>
    <p:extLst>
      <p:ext uri="{BB962C8B-B14F-4D97-AF65-F5344CB8AC3E}">
        <p14:creationId xmlns:p14="http://schemas.microsoft.com/office/powerpoint/2010/main" val="1730454263"/>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No</a:t>
            </a:r>
          </a:p>
        </p:txBody>
      </p:sp>
      <p:sp>
        <p:nvSpPr>
          <p:cNvPr id="3"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Yes</a:t>
            </a:r>
          </a:p>
        </p:txBody>
      </p:sp>
      <p:sp>
        <p:nvSpPr>
          <p:cNvPr id="106500"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Did the door person handle the situation correctly?</a:t>
            </a:r>
          </a:p>
        </p:txBody>
      </p:sp>
      <p:sp>
        <p:nvSpPr>
          <p:cNvPr id="106501" name="Title 4"/>
          <p:cNvSpPr>
            <a:spLocks noGrp="1" noChangeArrowheads="1"/>
          </p:cNvSpPr>
          <p:nvPr>
            <p:ph type="title"/>
          </p:nvPr>
        </p:nvSpPr>
        <p:spPr/>
        <p:txBody>
          <a:bodyPr/>
          <a:lstStyle/>
          <a:p>
            <a:r>
              <a:rPr lang="en-US" altLang="en-US" dirty="0"/>
              <a:t>Did They Handle It Correctly? Scenario 2</a:t>
            </a:r>
          </a:p>
        </p:txBody>
      </p:sp>
      <p:sp>
        <p:nvSpPr>
          <p:cNvPr id="125958" name="Text Placeholder 5"/>
          <p:cNvSpPr>
            <a:spLocks noGrp="1" noChangeArrowheads="1"/>
          </p:cNvSpPr>
          <p:nvPr>
            <p:ph type="body" sz="quarter" idx="16"/>
          </p:nvPr>
        </p:nvSpPr>
        <p:spPr>
          <a:xfrm>
            <a:off x="3729038" y="4116388"/>
            <a:ext cx="4979987" cy="2159000"/>
          </a:xfrm>
        </p:spPr>
        <p:txBody>
          <a:bodyPr/>
          <a:lstStyle/>
          <a:p>
            <a:pPr marL="0" indent="0"/>
            <a:r>
              <a:rPr lang="en-US" altLang="en-US" b="1" dirty="0"/>
              <a:t>Why? </a:t>
            </a:r>
            <a:r>
              <a:rPr lang="en-US" altLang="en-US" dirty="0"/>
              <a:t>The door person thoroughly checked the ID—front and back—then compared it to the person to make sure it belonged to him. When he was unsure about that, he asked questions the ID owner should know and had the person write his signature.</a:t>
            </a:r>
          </a:p>
          <a:p>
            <a:pPr marL="0" indent="0"/>
            <a:endParaRPr lang="en-US" altLang="en-US" dirty="0"/>
          </a:p>
        </p:txBody>
      </p:sp>
    </p:spTree>
    <p:custDataLst>
      <p:tags r:id="rId1"/>
    </p:custDataLst>
    <p:extLst>
      <p:ext uri="{BB962C8B-B14F-4D97-AF65-F5344CB8AC3E}">
        <p14:creationId xmlns:p14="http://schemas.microsoft.com/office/powerpoint/2010/main" val="4052676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9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2192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a:t>
            </a:r>
          </a:p>
        </p:txBody>
      </p:sp>
      <p:sp>
        <p:nvSpPr>
          <p:cNvPr id="3" name="Content Placeholder 2"/>
          <p:cNvSpPr>
            <a:spLocks noGrp="1"/>
          </p:cNvSpPr>
          <p:nvPr>
            <p:ph idx="1"/>
          </p:nvPr>
        </p:nvSpPr>
        <p:spPr/>
        <p:txBody>
          <a:bodyPr/>
          <a:lstStyle/>
          <a:p>
            <a:pPr marL="0" lvl="0" indent="0">
              <a:defRPr/>
            </a:pPr>
            <a:r>
              <a:rPr lang="en-US" altLang="en-US" kern="1200" dirty="0"/>
              <a:t>Sale and supply to underage people</a:t>
            </a:r>
          </a:p>
          <a:p>
            <a:pPr lvl="1">
              <a:buClr>
                <a:srgbClr val="E97635"/>
              </a:buClr>
              <a:defRPr/>
            </a:pPr>
            <a:r>
              <a:rPr lang="en-US" altLang="en-US" dirty="0"/>
              <a:t>In most states, it is illegal to sell or give alcohol to someone who is younger than 21 </a:t>
            </a:r>
          </a:p>
          <a:p>
            <a:pPr lvl="2">
              <a:buClr>
                <a:srgbClr val="E97635"/>
              </a:buClr>
              <a:defRPr/>
            </a:pPr>
            <a:r>
              <a:rPr lang="en-US" altLang="en-US" kern="1200" dirty="0"/>
              <a:t>This applies regardless of who provides the alcohol</a:t>
            </a:r>
          </a:p>
          <a:p>
            <a:pPr lvl="2">
              <a:buClr>
                <a:srgbClr val="E97635"/>
              </a:buClr>
              <a:defRPr/>
            </a:pPr>
            <a:r>
              <a:rPr lang="en-US" altLang="en-US" kern="1200" dirty="0"/>
              <a:t>If people are passing drinks to underage guests, stop service and remove any alcohol</a:t>
            </a:r>
          </a:p>
          <a:p>
            <a:endParaRPr lang="en-US" dirty="0"/>
          </a:p>
        </p:txBody>
      </p:sp>
      <p:pic>
        <p:nvPicPr>
          <p:cNvPr id="9" name="Picture Placeholder 8">
            <a:extLst>
              <a:ext uri="{FF2B5EF4-FFF2-40B4-BE49-F238E27FC236}">
                <a16:creationId xmlns:a16="http://schemas.microsoft.com/office/drawing/2014/main" id="{C3492F70-F082-8E4C-9062-E05A6A319F8A}"/>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4008301420"/>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0F46900-5037-8D44-8BCA-9C247D2B251C}"/>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a:xfrm>
            <a:off x="400050" y="156230"/>
            <a:ext cx="8307388" cy="523220"/>
          </a:xfrm>
        </p:spPr>
        <p:txBody>
          <a:bodyPr/>
          <a:lstStyle/>
          <a:p>
            <a:r>
              <a:rPr lang="en-US" dirty="0"/>
              <a:t>Did They Handle It Correctly? </a:t>
            </a:r>
            <a:r>
              <a:rPr lang="en-US" altLang="en-US" dirty="0"/>
              <a:t>Scenario 3</a:t>
            </a:r>
            <a:endParaRPr lang="en-US" dirty="0"/>
          </a:p>
        </p:txBody>
      </p:sp>
      <p:sp>
        <p:nvSpPr>
          <p:cNvPr id="4" name="Content Placeholder 3"/>
          <p:cNvSpPr>
            <a:spLocks noGrp="1"/>
          </p:cNvSpPr>
          <p:nvPr>
            <p:ph idx="1"/>
          </p:nvPr>
        </p:nvSpPr>
        <p:spPr/>
        <p:txBody>
          <a:bodyPr/>
          <a:lstStyle/>
          <a:p>
            <a:pPr marL="0" indent="0"/>
            <a:r>
              <a:rPr lang="en-US" altLang="en-US" dirty="0"/>
              <a:t>Mark:</a:t>
            </a:r>
          </a:p>
          <a:p>
            <a:pPr lvl="1"/>
            <a:r>
              <a:rPr lang="en-US" altLang="en-US" dirty="0"/>
              <a:t>Mark arrives at a table with a couple already seated. When they order a round of margaritas, Mark asks for IDs. </a:t>
            </a:r>
          </a:p>
          <a:p>
            <a:pPr lvl="1"/>
            <a:r>
              <a:rPr lang="en-US" altLang="en-US" dirty="0"/>
              <a:t>Mark examines the IDs, front and back, comparing the pictures and information with the guests.</a:t>
            </a:r>
          </a:p>
          <a:p>
            <a:pPr lvl="1"/>
            <a:r>
              <a:rPr lang="en-US" altLang="en-US" dirty="0"/>
              <a:t>The male guest checks out. However, the female guest has an expired ID. Mark asks the female guest for an alternate form of ID, and she offers her passport.</a:t>
            </a:r>
          </a:p>
          <a:p>
            <a:pPr lvl="1"/>
            <a:r>
              <a:rPr lang="en-US" altLang="en-US" dirty="0"/>
              <a:t>Mark carefully examines the passport, thanks the guests, and gets them their drinks.</a:t>
            </a:r>
          </a:p>
          <a:p>
            <a:endParaRPr lang="en-US" dirty="0"/>
          </a:p>
        </p:txBody>
      </p:sp>
    </p:spTree>
    <p:custDataLst>
      <p:tags r:id="rId1"/>
    </p:custDataLst>
    <p:extLst>
      <p:ext uri="{BB962C8B-B14F-4D97-AF65-F5344CB8AC3E}">
        <p14:creationId xmlns:p14="http://schemas.microsoft.com/office/powerpoint/2010/main" val="3333440927"/>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No</a:t>
            </a:r>
          </a:p>
        </p:txBody>
      </p:sp>
      <p:sp>
        <p:nvSpPr>
          <p:cNvPr id="3"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Yes</a:t>
            </a:r>
          </a:p>
        </p:txBody>
      </p:sp>
      <p:sp>
        <p:nvSpPr>
          <p:cNvPr id="110596"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Did the server handle the situation correctly?</a:t>
            </a:r>
          </a:p>
        </p:txBody>
      </p:sp>
      <p:sp>
        <p:nvSpPr>
          <p:cNvPr id="110597" name="Title 4"/>
          <p:cNvSpPr>
            <a:spLocks noGrp="1" noChangeArrowheads="1"/>
          </p:cNvSpPr>
          <p:nvPr>
            <p:ph type="title"/>
          </p:nvPr>
        </p:nvSpPr>
        <p:spPr/>
        <p:txBody>
          <a:bodyPr/>
          <a:lstStyle/>
          <a:p>
            <a:r>
              <a:rPr lang="en-US" altLang="en-US" dirty="0"/>
              <a:t>Did They Handle It Correctly? Scenario 3</a:t>
            </a:r>
          </a:p>
        </p:txBody>
      </p:sp>
      <p:sp>
        <p:nvSpPr>
          <p:cNvPr id="130054" name="Text Placeholder 5"/>
          <p:cNvSpPr>
            <a:spLocks noGrp="1" noChangeArrowheads="1"/>
          </p:cNvSpPr>
          <p:nvPr>
            <p:ph type="body" sz="quarter" idx="16"/>
          </p:nvPr>
        </p:nvSpPr>
        <p:spPr>
          <a:xfrm>
            <a:off x="3692525" y="4127500"/>
            <a:ext cx="4979988" cy="2159000"/>
          </a:xfrm>
        </p:spPr>
        <p:txBody>
          <a:bodyPr/>
          <a:lstStyle/>
          <a:p>
            <a:pPr marL="0" indent="0"/>
            <a:r>
              <a:rPr lang="en-US" altLang="en-US" b="1" dirty="0"/>
              <a:t>Why? </a:t>
            </a:r>
            <a:r>
              <a:rPr lang="en-US" altLang="en-US" dirty="0"/>
              <a:t>The server checked the IDs thoroughly, making sure they belonged to the people and were acceptable and genuine. When he saw that one person’s license had expired, which made it invalid, he correctly asked for another valid form of ID.</a:t>
            </a:r>
          </a:p>
          <a:p>
            <a:pPr marL="0" indent="0"/>
            <a:endParaRPr lang="en-US" altLang="en-US" dirty="0"/>
          </a:p>
        </p:txBody>
      </p:sp>
    </p:spTree>
    <p:custDataLst>
      <p:tags r:id="rId1"/>
    </p:custDataLst>
    <p:extLst>
      <p:ext uri="{BB962C8B-B14F-4D97-AF65-F5344CB8AC3E}">
        <p14:creationId xmlns:p14="http://schemas.microsoft.com/office/powerpoint/2010/main" val="2128613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build="p"/>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55247E-F2CA-AD49-9535-8DC3CA316E8F}"/>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p:spPr>
      </p:pic>
      <p:sp>
        <p:nvSpPr>
          <p:cNvPr id="3" name="Title 2"/>
          <p:cNvSpPr>
            <a:spLocks noGrp="1"/>
          </p:cNvSpPr>
          <p:nvPr>
            <p:ph type="title"/>
          </p:nvPr>
        </p:nvSpPr>
        <p:spPr>
          <a:xfrm>
            <a:off x="400050" y="156230"/>
            <a:ext cx="8307388" cy="523220"/>
          </a:xfrm>
        </p:spPr>
        <p:txBody>
          <a:bodyPr/>
          <a:lstStyle/>
          <a:p>
            <a:r>
              <a:rPr lang="en-US" dirty="0"/>
              <a:t>Did They Handle It Correctly? </a:t>
            </a:r>
            <a:r>
              <a:rPr lang="en-US" altLang="en-US" dirty="0"/>
              <a:t>Scenario 4</a:t>
            </a:r>
            <a:endParaRPr lang="en-US" dirty="0"/>
          </a:p>
        </p:txBody>
      </p:sp>
      <p:sp>
        <p:nvSpPr>
          <p:cNvPr id="4" name="Content Placeholder 3"/>
          <p:cNvSpPr>
            <a:spLocks noGrp="1"/>
          </p:cNvSpPr>
          <p:nvPr>
            <p:ph idx="1"/>
          </p:nvPr>
        </p:nvSpPr>
        <p:spPr>
          <a:xfrm>
            <a:off x="409575" y="1143000"/>
            <a:ext cx="5953647" cy="4983163"/>
          </a:xfrm>
        </p:spPr>
        <p:txBody>
          <a:bodyPr/>
          <a:lstStyle/>
          <a:p>
            <a:pPr marL="0" indent="0"/>
            <a:r>
              <a:rPr lang="en-US" altLang="en-US" dirty="0"/>
              <a:t>Nicole</a:t>
            </a:r>
          </a:p>
          <a:p>
            <a:pPr lvl="1"/>
            <a:r>
              <a:rPr lang="en-US" altLang="en-US" dirty="0"/>
              <a:t>Nicole is serving a table of two middle-aged parents and their daughter. When they order a bottle of wine and three glasses, Nicole asks the daughter for her ID.</a:t>
            </a:r>
          </a:p>
          <a:p>
            <a:pPr lvl="1"/>
            <a:r>
              <a:rPr lang="en-US" altLang="en-US" dirty="0"/>
              <a:t>The young woman offers Nicole a college ID. Nicole explains that a college ID is not acceptable and that she’d require another form of identification.</a:t>
            </a:r>
          </a:p>
          <a:p>
            <a:pPr lvl="1"/>
            <a:r>
              <a:rPr lang="en-US" altLang="en-US" dirty="0"/>
              <a:t>The parents offer to “vouch” for their daughter, but Nicole explains that the establishment requires a valid ID.</a:t>
            </a:r>
          </a:p>
          <a:p>
            <a:pPr lvl="1"/>
            <a:r>
              <a:rPr lang="en-US" altLang="en-US" dirty="0"/>
              <a:t>When the woman cannot provide a valid ID, Nicole politely tells her that she won’t be able to serve her. She then offers non-alcoholic alternatives.</a:t>
            </a:r>
          </a:p>
          <a:p>
            <a:endParaRPr lang="en-US" dirty="0"/>
          </a:p>
        </p:txBody>
      </p:sp>
    </p:spTree>
    <p:custDataLst>
      <p:tags r:id="rId1"/>
    </p:custDataLst>
    <p:extLst>
      <p:ext uri="{BB962C8B-B14F-4D97-AF65-F5344CB8AC3E}">
        <p14:creationId xmlns:p14="http://schemas.microsoft.com/office/powerpoint/2010/main" val="1206936972"/>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No</a:t>
            </a:r>
          </a:p>
        </p:txBody>
      </p:sp>
      <p:sp>
        <p:nvSpPr>
          <p:cNvPr id="3"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Yes</a:t>
            </a:r>
          </a:p>
        </p:txBody>
      </p:sp>
      <p:sp>
        <p:nvSpPr>
          <p:cNvPr id="114692"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Did the server handle the situation correctly?</a:t>
            </a:r>
          </a:p>
        </p:txBody>
      </p:sp>
      <p:sp>
        <p:nvSpPr>
          <p:cNvPr id="114693" name="Title 4"/>
          <p:cNvSpPr>
            <a:spLocks noGrp="1" noChangeArrowheads="1"/>
          </p:cNvSpPr>
          <p:nvPr>
            <p:ph type="title"/>
          </p:nvPr>
        </p:nvSpPr>
        <p:spPr/>
        <p:txBody>
          <a:bodyPr/>
          <a:lstStyle/>
          <a:p>
            <a:r>
              <a:rPr lang="en-US" altLang="en-US" dirty="0"/>
              <a:t>Did They Handle It Correctly? Scenario 4</a:t>
            </a:r>
          </a:p>
        </p:txBody>
      </p:sp>
      <p:sp>
        <p:nvSpPr>
          <p:cNvPr id="134150" name="Text Placeholder 5"/>
          <p:cNvSpPr>
            <a:spLocks noGrp="1" noChangeArrowheads="1"/>
          </p:cNvSpPr>
          <p:nvPr>
            <p:ph type="body" sz="quarter" idx="16"/>
          </p:nvPr>
        </p:nvSpPr>
        <p:spPr>
          <a:xfrm>
            <a:off x="3727450" y="4114800"/>
            <a:ext cx="4979988" cy="2159000"/>
          </a:xfrm>
        </p:spPr>
        <p:txBody>
          <a:bodyPr/>
          <a:lstStyle/>
          <a:p>
            <a:pPr marL="0" indent="0"/>
            <a:r>
              <a:rPr lang="en-US" altLang="en-US" b="1" dirty="0"/>
              <a:t>Why? </a:t>
            </a:r>
            <a:r>
              <a:rPr lang="en-US" altLang="en-US" dirty="0"/>
              <a:t>The server did the right thing by rejecting the college ID and asking for another acceptable form of ID.</a:t>
            </a:r>
          </a:p>
          <a:p>
            <a:pPr marL="0" indent="0"/>
            <a:endParaRPr lang="en-US" altLang="en-US" dirty="0"/>
          </a:p>
        </p:txBody>
      </p:sp>
    </p:spTree>
    <p:custDataLst>
      <p:tags r:id="rId1"/>
    </p:custDataLst>
    <p:extLst>
      <p:ext uri="{BB962C8B-B14F-4D97-AF65-F5344CB8AC3E}">
        <p14:creationId xmlns:p14="http://schemas.microsoft.com/office/powerpoint/2010/main" val="401825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build="p"/>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0566F84-2929-9E49-A045-E84A6243DF92}"/>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a:xfrm>
            <a:off x="400050" y="156230"/>
            <a:ext cx="8307388" cy="523220"/>
          </a:xfrm>
        </p:spPr>
        <p:txBody>
          <a:bodyPr/>
          <a:lstStyle/>
          <a:p>
            <a:r>
              <a:rPr lang="en-US" dirty="0"/>
              <a:t>Did They Handle It Correctly? </a:t>
            </a:r>
            <a:r>
              <a:rPr lang="en-US" altLang="en-US" dirty="0"/>
              <a:t>Scenario 5</a:t>
            </a:r>
            <a:endParaRPr lang="en-US" dirty="0"/>
          </a:p>
        </p:txBody>
      </p:sp>
      <p:sp>
        <p:nvSpPr>
          <p:cNvPr id="4" name="Content Placeholder 3"/>
          <p:cNvSpPr>
            <a:spLocks noGrp="1"/>
          </p:cNvSpPr>
          <p:nvPr>
            <p:ph idx="1"/>
          </p:nvPr>
        </p:nvSpPr>
        <p:spPr/>
        <p:txBody>
          <a:bodyPr/>
          <a:lstStyle/>
          <a:p>
            <a:pPr marL="0" indent="0"/>
            <a:r>
              <a:rPr lang="en-US" altLang="en-US" dirty="0" err="1"/>
              <a:t>Jasen</a:t>
            </a:r>
            <a:r>
              <a:rPr lang="en-US" altLang="en-US" dirty="0"/>
              <a:t>:</a:t>
            </a:r>
          </a:p>
          <a:p>
            <a:pPr lvl="1"/>
            <a:r>
              <a:rPr lang="en-US" altLang="en-US" dirty="0" err="1"/>
              <a:t>Jasen</a:t>
            </a:r>
            <a:r>
              <a:rPr lang="en-US" altLang="en-US" dirty="0"/>
              <a:t> is working the door at a busy nightclub. There is a line of guests waiting to get in. </a:t>
            </a:r>
          </a:p>
          <a:p>
            <a:pPr lvl="1"/>
            <a:r>
              <a:rPr lang="en-US" altLang="en-US" dirty="0"/>
              <a:t>As the guests arrive, </a:t>
            </a:r>
            <a:r>
              <a:rPr lang="en-US" altLang="en-US" dirty="0" err="1"/>
              <a:t>Jasen</a:t>
            </a:r>
            <a:r>
              <a:rPr lang="en-US" altLang="en-US" dirty="0"/>
              <a:t> quickly scans their IDs with an ID reader.</a:t>
            </a:r>
          </a:p>
          <a:p>
            <a:pPr lvl="1"/>
            <a:r>
              <a:rPr lang="en-US" altLang="en-US" dirty="0"/>
              <a:t>After confirming that the scanner reads 21 or over, he allows the guests inside.</a:t>
            </a:r>
          </a:p>
          <a:p>
            <a:endParaRPr lang="en-US" dirty="0"/>
          </a:p>
        </p:txBody>
      </p:sp>
    </p:spTree>
    <p:custDataLst>
      <p:tags r:id="rId1"/>
    </p:custDataLst>
    <p:extLst>
      <p:ext uri="{BB962C8B-B14F-4D97-AF65-F5344CB8AC3E}">
        <p14:creationId xmlns:p14="http://schemas.microsoft.com/office/powerpoint/2010/main" val="1332210356"/>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noChangeArrowheads="1"/>
          </p:cNvSpPr>
          <p:nvPr>
            <p:ph type="body" sz="quarter" idx="15"/>
          </p:nvPr>
        </p:nvSpPr>
        <p:spPr>
          <a:xfrm>
            <a:off x="1109663" y="2787650"/>
            <a:ext cx="3894137" cy="404813"/>
          </a:xfrm>
        </p:spPr>
        <p:txBody>
          <a:bodyPr/>
          <a:lstStyle/>
          <a:p>
            <a:pPr marL="0" indent="0"/>
            <a:r>
              <a:rPr lang="en-US" altLang="en-US" dirty="0"/>
              <a:t>B. No</a:t>
            </a:r>
          </a:p>
        </p:txBody>
      </p:sp>
      <p:sp>
        <p:nvSpPr>
          <p:cNvPr id="118787" name="Text Placeholder 2"/>
          <p:cNvSpPr>
            <a:spLocks noGrp="1" noChangeArrowheads="1"/>
          </p:cNvSpPr>
          <p:nvPr>
            <p:ph type="body" sz="quarter" idx="14"/>
          </p:nvPr>
        </p:nvSpPr>
        <p:spPr>
          <a:xfrm>
            <a:off x="1092200" y="2146300"/>
            <a:ext cx="3894138" cy="404813"/>
          </a:xfrm>
        </p:spPr>
        <p:txBody>
          <a:bodyPr/>
          <a:lstStyle/>
          <a:p>
            <a:pPr marL="0" indent="0"/>
            <a:r>
              <a:rPr lang="en-US" altLang="en-US" dirty="0"/>
              <a:t>A. Yes</a:t>
            </a:r>
          </a:p>
        </p:txBody>
      </p:sp>
      <p:sp>
        <p:nvSpPr>
          <p:cNvPr id="118788" name="Text Placeholder 3"/>
          <p:cNvSpPr>
            <a:spLocks noGrp="1" noChangeArrowheads="1"/>
          </p:cNvSpPr>
          <p:nvPr>
            <p:ph type="body" sz="quarter" idx="13"/>
          </p:nvPr>
        </p:nvSpPr>
        <p:spPr>
          <a:xfrm>
            <a:off x="390525" y="1150938"/>
            <a:ext cx="8612188" cy="457200"/>
          </a:xfrm>
        </p:spPr>
        <p:txBody>
          <a:bodyPr/>
          <a:lstStyle/>
          <a:p>
            <a:pPr marL="0" indent="0"/>
            <a:r>
              <a:rPr lang="en-US" altLang="en-US" dirty="0"/>
              <a:t>Did the door person handle the situation correctly?</a:t>
            </a:r>
          </a:p>
        </p:txBody>
      </p:sp>
      <p:sp>
        <p:nvSpPr>
          <p:cNvPr id="118789" name="Title 4"/>
          <p:cNvSpPr>
            <a:spLocks noGrp="1" noChangeArrowheads="1"/>
          </p:cNvSpPr>
          <p:nvPr>
            <p:ph type="title"/>
          </p:nvPr>
        </p:nvSpPr>
        <p:spPr/>
        <p:txBody>
          <a:bodyPr/>
          <a:lstStyle/>
          <a:p>
            <a:r>
              <a:rPr lang="en-US" altLang="en-US" dirty="0"/>
              <a:t>Did They Handle It Correctly? Scenario 5</a:t>
            </a:r>
          </a:p>
        </p:txBody>
      </p:sp>
      <p:sp>
        <p:nvSpPr>
          <p:cNvPr id="138246" name="Text Placeholder 5"/>
          <p:cNvSpPr>
            <a:spLocks noGrp="1" noChangeArrowheads="1"/>
          </p:cNvSpPr>
          <p:nvPr>
            <p:ph type="body" sz="quarter" idx="16"/>
          </p:nvPr>
        </p:nvSpPr>
        <p:spPr>
          <a:xfrm>
            <a:off x="3727450" y="4114800"/>
            <a:ext cx="4979988" cy="2159000"/>
          </a:xfrm>
        </p:spPr>
        <p:txBody>
          <a:bodyPr/>
          <a:lstStyle/>
          <a:p>
            <a:pPr marL="0" indent="0"/>
            <a:r>
              <a:rPr lang="en-US" altLang="en-US" b="1" dirty="0"/>
              <a:t>Why? </a:t>
            </a:r>
            <a:r>
              <a:rPr lang="en-US" altLang="en-US" dirty="0"/>
              <a:t>While the door person did scan the licenses with an ID reader, he did not make sure that the readout matched the information on the licenses. He also failed to do a good, thorough inspection of the IDs.</a:t>
            </a:r>
          </a:p>
          <a:p>
            <a:pPr marL="0" indent="0"/>
            <a:endParaRPr lang="en-US" altLang="en-US" dirty="0"/>
          </a:p>
        </p:txBody>
      </p:sp>
    </p:spTree>
    <p:custDataLst>
      <p:tags r:id="rId1"/>
    </p:custDataLst>
    <p:extLst>
      <p:ext uri="{BB962C8B-B14F-4D97-AF65-F5344CB8AC3E}">
        <p14:creationId xmlns:p14="http://schemas.microsoft.com/office/powerpoint/2010/main" val="659521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build="p"/>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noChangeArrowheads="1"/>
          </p:cNvSpPr>
          <p:nvPr>
            <p:ph type="title"/>
          </p:nvPr>
        </p:nvSpPr>
        <p:spPr/>
        <p:txBody>
          <a:bodyPr/>
          <a:lstStyle/>
          <a:p>
            <a:r>
              <a:rPr lang="en-US" altLang="en-US" dirty="0"/>
              <a:t>Apply Your Knowledge: Self-Check</a:t>
            </a:r>
          </a:p>
        </p:txBody>
      </p:sp>
      <p:sp>
        <p:nvSpPr>
          <p:cNvPr id="62467" name="Content Placeholder 3"/>
          <p:cNvSpPr>
            <a:spLocks noGrp="1" noChangeArrowheads="1"/>
          </p:cNvSpPr>
          <p:nvPr>
            <p:ph idx="1"/>
          </p:nvPr>
        </p:nvSpPr>
        <p:spPr/>
        <p:txBody>
          <a:bodyPr/>
          <a:lstStyle/>
          <a:p>
            <a:pPr marL="0" indent="0"/>
            <a:r>
              <a:rPr lang="en-US" altLang="en-US" dirty="0"/>
              <a:t>Complete the </a:t>
            </a:r>
            <a:r>
              <a:rPr lang="en-US" altLang="en-US" i="1" dirty="0"/>
              <a:t>Self-Check </a:t>
            </a:r>
            <a:r>
              <a:rPr lang="en-US" altLang="en-US" dirty="0"/>
              <a:t>on page 3-17 in the </a:t>
            </a:r>
            <a:r>
              <a:rPr lang="en-US" altLang="en-US" i="1" dirty="0"/>
              <a:t>ServSafe Alcohol Guide.</a:t>
            </a:r>
            <a:endParaRPr lang="en-US" altLang="en-US" dirty="0"/>
          </a:p>
        </p:txBody>
      </p:sp>
    </p:spTree>
    <p:custDataLst>
      <p:tags r:id="rId1"/>
    </p:custDataLst>
    <p:extLst>
      <p:ext uri="{BB962C8B-B14F-4D97-AF65-F5344CB8AC3E}">
        <p14:creationId xmlns:p14="http://schemas.microsoft.com/office/powerpoint/2010/main" val="2967167648"/>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4503656"/>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4"/>
          <p:cNvSpPr>
            <a:spLocks noGrp="1" noChangeArrowheads="1"/>
          </p:cNvSpPr>
          <p:nvPr>
            <p:ph type="body" sz="quarter" idx="14"/>
          </p:nvPr>
        </p:nvSpPr>
        <p:spPr>
          <a:xfrm>
            <a:off x="252412" y="3126279"/>
            <a:ext cx="8602663" cy="457200"/>
          </a:xfrm>
        </p:spPr>
        <p:txBody>
          <a:bodyPr anchor="ctr"/>
          <a:lstStyle/>
          <a:p>
            <a:pPr marL="0" indent="0" algn="ctr"/>
            <a:r>
              <a:rPr lang="en-US" altLang="en-US" sz="3600" dirty="0"/>
              <a:t>How Do You Feel about Stopping Service? </a:t>
            </a:r>
          </a:p>
        </p:txBody>
      </p:sp>
      <p:sp>
        <p:nvSpPr>
          <p:cNvPr id="5" name="Title 2"/>
          <p:cNvSpPr>
            <a:spLocks noGrp="1"/>
          </p:cNvSpPr>
          <p:nvPr>
            <p:ph type="title"/>
          </p:nvPr>
        </p:nvSpPr>
        <p:spPr>
          <a:xfrm>
            <a:off x="400050" y="160338"/>
            <a:ext cx="8307388" cy="519112"/>
          </a:xfrm>
        </p:spPr>
        <p:txBody>
          <a:bodyPr/>
          <a:lstStyle/>
          <a:p>
            <a:r>
              <a:rPr lang="en-US" altLang="en-US" dirty="0"/>
              <a:t>What Do You Think? </a:t>
            </a:r>
          </a:p>
        </p:txBody>
      </p:sp>
    </p:spTree>
    <p:custDataLst>
      <p:tags r:id="rId1"/>
    </p:custDataLst>
    <p:extLst>
      <p:ext uri="{BB962C8B-B14F-4D97-AF65-F5344CB8AC3E}">
        <p14:creationId xmlns:p14="http://schemas.microsoft.com/office/powerpoint/2010/main" val="819219940"/>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a:t>Objectives</a:t>
            </a:r>
          </a:p>
        </p:txBody>
      </p:sp>
      <p:sp>
        <p:nvSpPr>
          <p:cNvPr id="43011" name="Content Placeholder 2"/>
          <p:cNvSpPr>
            <a:spLocks noGrp="1"/>
          </p:cNvSpPr>
          <p:nvPr>
            <p:ph idx="1"/>
          </p:nvPr>
        </p:nvSpPr>
        <p:spPr/>
        <p:txBody>
          <a:bodyPr/>
          <a:lstStyle/>
          <a:p>
            <a:pPr marL="0" indent="0"/>
            <a:r>
              <a:rPr lang="en-US" altLang="en-US" dirty="0"/>
              <a:t>After completing this chapter, you will be able to identify </a:t>
            </a:r>
            <a:br>
              <a:rPr lang="en-US" altLang="en-US" dirty="0"/>
            </a:br>
            <a:r>
              <a:rPr lang="en-US" altLang="en-US" dirty="0"/>
              <a:t>the following:</a:t>
            </a:r>
          </a:p>
          <a:p>
            <a:pPr lvl="1"/>
            <a:r>
              <a:rPr lang="en-US" altLang="en-US" dirty="0"/>
              <a:t>How to deal with intoxicated guests</a:t>
            </a:r>
          </a:p>
          <a:p>
            <a:pPr lvl="1"/>
            <a:r>
              <a:rPr lang="en-US" altLang="en-US" dirty="0"/>
              <a:t>Ways to communicate in difficult situations</a:t>
            </a:r>
          </a:p>
          <a:p>
            <a:pPr lvl="1"/>
            <a:r>
              <a:rPr lang="en-US" altLang="en-US" dirty="0"/>
              <a:t>How to handle potentially violent situations and violence</a:t>
            </a:r>
          </a:p>
          <a:p>
            <a:pPr lvl="1"/>
            <a:r>
              <a:rPr lang="en-US" altLang="en-US" dirty="0"/>
              <a:t>How to handle illegal activities</a:t>
            </a:r>
          </a:p>
          <a:p>
            <a:pPr lvl="1"/>
            <a:r>
              <a:rPr lang="en-US" altLang="en-US" dirty="0"/>
              <a:t>What to do when people present fake or altered IDs</a:t>
            </a:r>
          </a:p>
          <a:p>
            <a:pPr lvl="1"/>
            <a:r>
              <a:rPr lang="en-US" altLang="en-US" dirty="0"/>
              <a:t>What to do when law enforcement or liquor authorities visit your establishment</a:t>
            </a:r>
          </a:p>
          <a:p>
            <a:endParaRPr lang="en-US" altLang="en-US" dirty="0"/>
          </a:p>
        </p:txBody>
      </p:sp>
    </p:spTree>
    <p:custDataLst>
      <p:tags r:id="rId1"/>
    </p:custDataLst>
    <p:extLst>
      <p:ext uri="{BB962C8B-B14F-4D97-AF65-F5344CB8AC3E}">
        <p14:creationId xmlns:p14="http://schemas.microsoft.com/office/powerpoint/2010/main" val="1892751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61870" y="11430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defRPr/>
            </a:pPr>
            <a:r>
              <a:rPr lang="en-US" dirty="0"/>
              <a:t>Selling, delivering, or furnishing alcohol to minors                        </a:t>
            </a:r>
            <a:r>
              <a:rPr lang="en-US" altLang="en-US" dirty="0"/>
              <a:t>Section </a:t>
            </a:r>
            <a:r>
              <a:rPr lang="en-US" dirty="0"/>
              <a:t>28-3A-25 (a)(3)</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1" indent="0">
              <a:buNone/>
              <a:defRPr/>
            </a:pPr>
            <a:r>
              <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rPr>
              <a:t>In Alabama it is illegal for </a:t>
            </a:r>
            <a:r>
              <a:rPr lang="en-US" dirty="0"/>
              <a:t>any person, licensee, or the board either directly or by the servants, agents, or employees of the same, or for any servant, agent, or employee of the same, to sell, deliver, furnish, or give away alcoholic beverages to any person under the legal drinking age, as defined in Section 28-1-5, or to permit any person under the legal drinking age, as defined in Section 28-1-5, to drink, consume, or possess any alcoholic beverages on any licensee's premises.</a:t>
            </a:r>
          </a:p>
          <a:p>
            <a:pPr marL="0" lvl="1" indent="0">
              <a:spcBef>
                <a:spcPts val="0"/>
              </a:spcBef>
              <a:buNone/>
              <a:defRPr/>
            </a:pPr>
            <a:endParaRPr lang="en-US" sz="2400" b="1" dirty="0">
              <a:solidFill>
                <a:srgbClr val="7F56C5"/>
              </a:solidFill>
              <a:cs typeface="ＭＳ Ｐゴシック" charset="0"/>
            </a:endParaRPr>
          </a:p>
          <a:p>
            <a:pPr marL="0" lvl="1" indent="0">
              <a:buNone/>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78940147"/>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2784" t="-15198" r="-1456" b="-9609"/>
          <a:stretch/>
        </p:blipFill>
        <p:spPr/>
      </p:pic>
      <p:sp>
        <p:nvSpPr>
          <p:cNvPr id="47107" name="Title 5"/>
          <p:cNvSpPr>
            <a:spLocks noGrp="1"/>
          </p:cNvSpPr>
          <p:nvPr>
            <p:ph type="title"/>
          </p:nvPr>
        </p:nvSpPr>
        <p:spPr/>
        <p:txBody>
          <a:bodyPr/>
          <a:lstStyle/>
          <a:p>
            <a:r>
              <a:rPr lang="en-US" altLang="en-US" dirty="0"/>
              <a:t>Fundamentals For Safety</a:t>
            </a:r>
          </a:p>
        </p:txBody>
      </p:sp>
      <p:sp>
        <p:nvSpPr>
          <p:cNvPr id="47108" name="Content Placeholder 6"/>
          <p:cNvSpPr>
            <a:spLocks noGrp="1"/>
          </p:cNvSpPr>
          <p:nvPr>
            <p:ph idx="1"/>
          </p:nvPr>
        </p:nvSpPr>
        <p:spPr/>
        <p:txBody>
          <a:bodyPr/>
          <a:lstStyle/>
          <a:p>
            <a:pPr marL="0" indent="0"/>
            <a:r>
              <a:rPr lang="en-US" altLang="en-US" dirty="0"/>
              <a:t>Personal safety first:</a:t>
            </a:r>
          </a:p>
          <a:p>
            <a:pPr lvl="1"/>
            <a:r>
              <a:rPr lang="en-US" altLang="en-US" dirty="0"/>
              <a:t>Call the police if you or others are at risk.</a:t>
            </a:r>
          </a:p>
          <a:p>
            <a:pPr lvl="1"/>
            <a:r>
              <a:rPr lang="en-US" altLang="en-US" dirty="0">
                <a:solidFill>
                  <a:srgbClr val="FF0000"/>
                </a:solidFill>
              </a:rPr>
              <a:t>Never</a:t>
            </a:r>
            <a:r>
              <a:rPr lang="en-US" altLang="en-US" dirty="0"/>
              <a:t> assume an unsafe situation will resolve itself. It usually won’t.</a:t>
            </a:r>
          </a:p>
          <a:p>
            <a:pPr marL="0" indent="0"/>
            <a:r>
              <a:rPr lang="en-US" altLang="en-US" dirty="0"/>
              <a:t>Follow the requirements for your establishment:</a:t>
            </a:r>
          </a:p>
          <a:p>
            <a:pPr lvl="1"/>
            <a:r>
              <a:rPr lang="en-US" altLang="en-US" dirty="0"/>
              <a:t>Always follow company policy. </a:t>
            </a:r>
          </a:p>
          <a:p>
            <a:pPr lvl="1"/>
            <a:r>
              <a:rPr lang="en-US" altLang="en-US" dirty="0"/>
              <a:t>Follow local law. </a:t>
            </a:r>
          </a:p>
        </p:txBody>
      </p:sp>
    </p:spTree>
    <p:custDataLst>
      <p:tags r:id="rId1"/>
    </p:custDataLst>
    <p:extLst>
      <p:ext uri="{BB962C8B-B14F-4D97-AF65-F5344CB8AC3E}">
        <p14:creationId xmlns:p14="http://schemas.microsoft.com/office/powerpoint/2010/main" val="2317326929"/>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409575" y="1143000"/>
            <a:ext cx="5641269" cy="4983163"/>
          </a:xfrm>
        </p:spPr>
        <p:txBody>
          <a:bodyPr/>
          <a:lstStyle/>
          <a:p>
            <a:r>
              <a:rPr lang="en-US" altLang="en-US" dirty="0"/>
              <a:t>Stop alcohol service when:</a:t>
            </a:r>
          </a:p>
          <a:p>
            <a:pPr lvl="1"/>
            <a:r>
              <a:rPr lang="en-US" altLang="en-US" dirty="0"/>
              <a:t>The person is showing signs of intoxication</a:t>
            </a:r>
          </a:p>
          <a:p>
            <a:pPr lvl="1"/>
            <a:r>
              <a:rPr lang="en-US" altLang="en-US" dirty="0"/>
              <a:t>There is concern about the number of drinks the person has had</a:t>
            </a:r>
          </a:p>
        </p:txBody>
      </p:sp>
      <p:pic>
        <p:nvPicPr>
          <p:cNvPr id="6" name="Picture Placeholder 4">
            <a:extLst>
              <a:ext uri="{FF2B5EF4-FFF2-40B4-BE49-F238E27FC236}">
                <a16:creationId xmlns:a16="http://schemas.microsoft.com/office/drawing/2014/main" id="{385DD55C-2B9C-9C4D-B7AB-0B030784EF2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a:prstGeom prst="roundRect">
            <a:avLst>
              <a:gd name="adj" fmla="val 6766"/>
            </a:avLst>
          </a:prstGeom>
        </p:spPr>
      </p:pic>
      <p:sp>
        <p:nvSpPr>
          <p:cNvPr id="8"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2164643355"/>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5715" t="-2100" r="2262" b="17810"/>
          <a:stretch/>
        </p:blipFill>
        <p:spPr>
          <a:xfrm>
            <a:off x="6172200" y="1243013"/>
            <a:ext cx="2454275" cy="2103120"/>
          </a:xfrm>
        </p:spPr>
      </p:pic>
      <p:sp>
        <p:nvSpPr>
          <p:cNvPr id="51204" name="Content Placeholder 2"/>
          <p:cNvSpPr>
            <a:spLocks noGrp="1"/>
          </p:cNvSpPr>
          <p:nvPr>
            <p:ph idx="1"/>
          </p:nvPr>
        </p:nvSpPr>
        <p:spPr/>
        <p:txBody>
          <a:bodyPr/>
          <a:lstStyle/>
          <a:p>
            <a:pPr marL="0" indent="0"/>
            <a:r>
              <a:rPr lang="en-US" altLang="en-US" dirty="0"/>
              <a:t>Are you allowed to stop service in your establishment?</a:t>
            </a:r>
          </a:p>
          <a:p>
            <a:pPr lvl="1"/>
            <a:r>
              <a:rPr lang="en-US" altLang="en-US" dirty="0"/>
              <a:t>Some establishments allow employees to stop service after notifying management</a:t>
            </a:r>
          </a:p>
          <a:p>
            <a:pPr lvl="1"/>
            <a:r>
              <a:rPr lang="en-US" altLang="en-US" dirty="0"/>
              <a:t>Others require managers to stop service</a:t>
            </a:r>
          </a:p>
          <a:p>
            <a:pPr lvl="1"/>
            <a:r>
              <a:rPr lang="en-US" altLang="en-US" dirty="0"/>
              <a:t>Follow your company policy</a:t>
            </a:r>
          </a:p>
        </p:txBody>
      </p:sp>
      <p:sp>
        <p:nvSpPr>
          <p:cNvPr id="8"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6695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4">
                                            <p:txEl>
                                              <p:pRg st="1" end="1"/>
                                            </p:txEl>
                                          </p:spTgt>
                                        </p:tgtEl>
                                        <p:attrNameLst>
                                          <p:attrName>style.visibility</p:attrName>
                                        </p:attrNameLst>
                                      </p:cBhvr>
                                      <p:to>
                                        <p:strVal val="visible"/>
                                      </p:to>
                                    </p:set>
                                    <p:animEffect transition="in" filter="fade">
                                      <p:cBhvr>
                                        <p:cTn id="7" dur="500"/>
                                        <p:tgtEl>
                                          <p:spTgt spid="5120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04">
                                            <p:txEl>
                                              <p:pRg st="2" end="2"/>
                                            </p:txEl>
                                          </p:spTgt>
                                        </p:tgtEl>
                                        <p:attrNameLst>
                                          <p:attrName>style.visibility</p:attrName>
                                        </p:attrNameLst>
                                      </p:cBhvr>
                                      <p:to>
                                        <p:strVal val="visible"/>
                                      </p:to>
                                    </p:set>
                                    <p:animEffect transition="in" filter="fade">
                                      <p:cBhvr>
                                        <p:cTn id="10" dur="500"/>
                                        <p:tgtEl>
                                          <p:spTgt spid="5120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04">
                                            <p:txEl>
                                              <p:pRg st="3" end="3"/>
                                            </p:txEl>
                                          </p:spTgt>
                                        </p:tgtEl>
                                        <p:attrNameLst>
                                          <p:attrName>style.visibility</p:attrName>
                                        </p:attrNameLst>
                                      </p:cBhvr>
                                      <p:to>
                                        <p:strVal val="visible"/>
                                      </p:to>
                                    </p:set>
                                    <p:animEffect transition="in" filter="fade">
                                      <p:cBhvr>
                                        <p:cTn id="13" dur="500"/>
                                        <p:tgtEl>
                                          <p:spTgt spid="512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1109663" y="2787650"/>
            <a:ext cx="7881937" cy="404813"/>
          </a:xfrm>
        </p:spPr>
        <p:txBody>
          <a:bodyPr/>
          <a:lstStyle/>
          <a:p>
            <a:pPr marL="0" indent="0"/>
            <a:r>
              <a:rPr lang="en-US" altLang="en-US" dirty="0"/>
              <a:t> B. When the person orders the next drink</a:t>
            </a:r>
          </a:p>
        </p:txBody>
      </p:sp>
      <p:sp>
        <p:nvSpPr>
          <p:cNvPr id="53251" name="Text Placeholder 5"/>
          <p:cNvSpPr>
            <a:spLocks noGrp="1"/>
          </p:cNvSpPr>
          <p:nvPr>
            <p:ph type="body" sz="quarter" idx="14"/>
          </p:nvPr>
        </p:nvSpPr>
        <p:spPr>
          <a:xfrm>
            <a:off x="1092200" y="2146300"/>
            <a:ext cx="7899400" cy="404813"/>
          </a:xfrm>
        </p:spPr>
        <p:txBody>
          <a:bodyPr/>
          <a:lstStyle/>
          <a:p>
            <a:pPr marL="0" indent="0"/>
            <a:r>
              <a:rPr lang="en-US" altLang="en-US" dirty="0"/>
              <a:t> A. While serving the person’s last drink</a:t>
            </a:r>
          </a:p>
        </p:txBody>
      </p:sp>
      <p:sp>
        <p:nvSpPr>
          <p:cNvPr id="53252" name="Content Placeholder 1"/>
          <p:cNvSpPr>
            <a:spLocks noGrp="1"/>
          </p:cNvSpPr>
          <p:nvPr>
            <p:ph type="body" sz="quarter" idx="13"/>
          </p:nvPr>
        </p:nvSpPr>
        <p:spPr>
          <a:xfrm>
            <a:off x="390525" y="1150938"/>
            <a:ext cx="8612188" cy="457200"/>
          </a:xfrm>
        </p:spPr>
        <p:txBody>
          <a:bodyPr/>
          <a:lstStyle/>
          <a:p>
            <a:pPr marL="0" indent="0"/>
            <a:r>
              <a:rPr lang="en-US" altLang="en-US" dirty="0"/>
              <a:t>When is the best time to tell a guest you’re stopping alcohol service? </a:t>
            </a:r>
          </a:p>
        </p:txBody>
      </p:sp>
      <p:sp>
        <p:nvSpPr>
          <p:cNvPr id="53253" name="Title 4"/>
          <p:cNvSpPr>
            <a:spLocks noGrp="1"/>
          </p:cNvSpPr>
          <p:nvPr>
            <p:ph type="title"/>
          </p:nvPr>
        </p:nvSpPr>
        <p:spPr/>
        <p:txBody>
          <a:bodyPr/>
          <a:lstStyle/>
          <a:p>
            <a:r>
              <a:rPr lang="en-US" altLang="en-US" dirty="0"/>
              <a:t>What Do You Think? </a:t>
            </a:r>
          </a:p>
        </p:txBody>
      </p:sp>
      <p:sp>
        <p:nvSpPr>
          <p:cNvPr id="2" name="Text Placeholder 1"/>
          <p:cNvSpPr>
            <a:spLocks noGrp="1"/>
          </p:cNvSpPr>
          <p:nvPr>
            <p:ph type="body" sz="quarter" idx="16"/>
          </p:nvPr>
        </p:nvSpPr>
        <p:spPr>
          <a:xfrm>
            <a:off x="3741738" y="3327400"/>
            <a:ext cx="4981575" cy="2159000"/>
          </a:xfrm>
        </p:spPr>
        <p:txBody>
          <a:bodyPr/>
          <a:lstStyle/>
          <a:p>
            <a:pPr marL="0" lvl="0" indent="0" eaLnBrk="1" fontAlgn="auto" hangingPunct="1">
              <a:lnSpc>
                <a:spcPct val="100000"/>
              </a:lnSpc>
              <a:spcBef>
                <a:spcPts val="0"/>
              </a:spcBef>
              <a:spcAft>
                <a:spcPts val="0"/>
              </a:spcAft>
              <a:buClrTx/>
              <a:buSzTx/>
            </a:pPr>
            <a:r>
              <a:rPr lang="en-US" altLang="en-US" b="1" dirty="0"/>
              <a:t>Why? </a:t>
            </a:r>
            <a:r>
              <a:rPr lang="en-US" kern="1200" dirty="0">
                <a:solidFill>
                  <a:prstClr val="black"/>
                </a:solidFill>
                <a:ea typeface="+mn-ea"/>
                <a:cs typeface="+mn-cs"/>
              </a:rPr>
              <a:t>This is the best time to tell someone because stopping service can upset people. If you tell your guests as you serve their final drink, there is more time for their resentment to build while they continue to drink. </a:t>
            </a:r>
          </a:p>
          <a:p>
            <a:pPr marL="0" indent="0"/>
            <a:endParaRPr lang="en-US" altLang="en-US" sz="3200" dirty="0"/>
          </a:p>
        </p:txBody>
      </p:sp>
      <p:grpSp>
        <p:nvGrpSpPr>
          <p:cNvPr id="53255" name="Group 20"/>
          <p:cNvGrpSpPr>
            <a:grpSpLocks/>
          </p:cNvGrpSpPr>
          <p:nvPr/>
        </p:nvGrpSpPr>
        <p:grpSpPr bwMode="auto">
          <a:xfrm>
            <a:off x="5257800" y="4114800"/>
            <a:ext cx="1371600" cy="1371600"/>
            <a:chOff x="4038600" y="1905000"/>
            <a:chExt cx="685800" cy="685800"/>
          </a:xfrm>
        </p:grpSpPr>
        <p:sp>
          <p:nvSpPr>
            <p:cNvPr id="53256" name="Oval 18"/>
            <p:cNvSpPr>
              <a:spLocks noChangeArrowheads="1"/>
            </p:cNvSpPr>
            <p:nvPr/>
          </p:nvSpPr>
          <p:spPr bwMode="auto">
            <a:xfrm>
              <a:off x="4038600" y="1905000"/>
              <a:ext cx="685800" cy="685800"/>
            </a:xfrm>
            <a:prstGeom prst="ellipse">
              <a:avLst/>
            </a:prstGeom>
            <a:noFill/>
            <a:ln w="76200">
              <a:solidFill>
                <a:srgbClr val="FFFFFF">
                  <a:alpha val="34117"/>
                </a:srgbClr>
              </a:solidFill>
              <a:round/>
              <a:headEnd/>
              <a:tailEnd/>
            </a:ln>
            <a:extLst>
              <a:ext uri="{909E8E84-426E-40DD-AFC4-6F175D3DCCD1}">
                <a14:hiddenFill xmlns:a14="http://schemas.microsoft.com/office/drawing/2010/main">
                  <a:solidFill>
                    <a:srgbClr val="FFFFFF"/>
                  </a:solidFill>
                </a14:hiddenFill>
              </a:ext>
            </a:extLst>
          </p:spPr>
          <p:txBody>
            <a:bodyPr anchor="b">
              <a:spAutoFit/>
            </a:bodyPr>
            <a:lstStyle>
              <a:lvl1pPr>
                <a:defRPr sz="2400">
                  <a:solidFill>
                    <a:srgbClr val="3399CC"/>
                  </a:solidFill>
                  <a:latin typeface="Times New Roman" panose="02020603050405020304" pitchFamily="18" charset="0"/>
                  <a:ea typeface="MS PGothic" panose="020B0600070205080204" pitchFamily="34" charset="-128"/>
                </a:defRPr>
              </a:lvl1pPr>
              <a:lvl2pPr marL="742950" indent="-285750">
                <a:defRPr sz="2400">
                  <a:solidFill>
                    <a:srgbClr val="3399CC"/>
                  </a:solidFill>
                  <a:latin typeface="Times New Roman" panose="02020603050405020304" pitchFamily="18" charset="0"/>
                  <a:ea typeface="MS PGothic" panose="020B0600070205080204" pitchFamily="34" charset="-128"/>
                </a:defRPr>
              </a:lvl2pPr>
              <a:lvl3pPr marL="1143000" indent="-228600">
                <a:defRPr sz="2400">
                  <a:solidFill>
                    <a:srgbClr val="3399CC"/>
                  </a:solidFill>
                  <a:latin typeface="Times New Roman" panose="02020603050405020304" pitchFamily="18" charset="0"/>
                  <a:ea typeface="MS PGothic" panose="020B0600070205080204" pitchFamily="34" charset="-128"/>
                </a:defRPr>
              </a:lvl3pPr>
              <a:lvl4pPr marL="1600200" indent="-228600">
                <a:defRPr sz="2400">
                  <a:solidFill>
                    <a:srgbClr val="3399CC"/>
                  </a:solidFill>
                  <a:latin typeface="Times New Roman" panose="02020603050405020304" pitchFamily="18" charset="0"/>
                  <a:ea typeface="MS PGothic" panose="020B0600070205080204" pitchFamily="34" charset="-128"/>
                </a:defRPr>
              </a:lvl4pPr>
              <a:lvl5pPr marL="2057400" indent="-22860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17" name="Isosceles Triangle 16"/>
            <p:cNvSpPr/>
            <p:nvPr/>
          </p:nvSpPr>
          <p:spPr bwMode="auto">
            <a:xfrm rot="5400000">
              <a:off x="4221956" y="2051844"/>
              <a:ext cx="420688" cy="412750"/>
            </a:xfrm>
            <a:prstGeom prst="triangle">
              <a:avLst/>
            </a:prstGeom>
            <a:solidFill>
              <a:schemeClr val="bg1">
                <a:lumMod val="95000"/>
                <a:alpha val="34118"/>
              </a:schemeClr>
            </a:solidFill>
            <a:ln w="76200">
              <a:noFill/>
            </a:ln>
            <a:effectLst/>
            <a:extLst>
              <a:ext uri="{909E8E84-426E-40dd-AFC4-6F175D3DCCD1}"/>
              <a:ext uri="{91240B29-F687-4f45-9708-019B960494DF}"/>
              <a:ext uri="{AF507438-7753-43e0-B8FC-AC1667EBCBE1}"/>
            </a:extLst>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charset="0"/>
                <a:ea typeface="MS PGothic" panose="020B0600070205080204" pitchFamily="34" charset="-128"/>
                <a:cs typeface="+mn-cs"/>
              </a:endParaRPr>
            </a:p>
          </p:txBody>
        </p:sp>
      </p:grpSp>
    </p:spTree>
    <p:custDataLst>
      <p:tags r:id="rId1"/>
    </p:custDataLst>
    <p:extLst>
      <p:ext uri="{BB962C8B-B14F-4D97-AF65-F5344CB8AC3E}">
        <p14:creationId xmlns:p14="http://schemas.microsoft.com/office/powerpoint/2010/main" val="2061079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5715" t="-2100" r="2262" b="17810"/>
          <a:stretch/>
        </p:blipFill>
        <p:spPr>
          <a:xfrm>
            <a:off x="6172200" y="1243013"/>
            <a:ext cx="2454275" cy="2103120"/>
          </a:xfrm>
        </p:spPr>
      </p:pic>
      <p:sp>
        <p:nvSpPr>
          <p:cNvPr id="51204" name="Content Placeholder 2"/>
          <p:cNvSpPr>
            <a:spLocks noGrp="1"/>
          </p:cNvSpPr>
          <p:nvPr>
            <p:ph idx="1"/>
          </p:nvPr>
        </p:nvSpPr>
        <p:spPr/>
        <p:txBody>
          <a:bodyPr/>
          <a:lstStyle/>
          <a:p>
            <a:pPr marL="0" indent="0"/>
            <a:r>
              <a:rPr lang="en-US" altLang="en-US" dirty="0"/>
              <a:t>When stopping service</a:t>
            </a:r>
          </a:p>
          <a:p>
            <a:pPr lvl="1"/>
            <a:r>
              <a:rPr lang="en-US" altLang="en-US" dirty="0"/>
              <a:t>If you see that a person is becoming intoxicated, you must stop service immediately.</a:t>
            </a:r>
          </a:p>
          <a:p>
            <a:pPr lvl="1"/>
            <a:r>
              <a:rPr lang="en-US" altLang="en-US" dirty="0"/>
              <a:t>In some areas, this might mean stopping service while the person is still finishing their drink.</a:t>
            </a:r>
          </a:p>
          <a:p>
            <a:pPr lvl="1"/>
            <a:r>
              <a:rPr lang="en-US" altLang="en-US" dirty="0"/>
              <a:t>Follow your company policy and state and local laws.</a:t>
            </a:r>
          </a:p>
        </p:txBody>
      </p:sp>
      <p:sp>
        <p:nvSpPr>
          <p:cNvPr id="7"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1013203551"/>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0050" y="1357488"/>
            <a:ext cx="5625570" cy="4983163"/>
          </a:xfrm>
        </p:spPr>
        <p:txBody>
          <a:bodyPr/>
          <a:lstStyle/>
          <a:p>
            <a:r>
              <a:rPr lang="en-US" dirty="0"/>
              <a:t>How to Stop Service</a:t>
            </a:r>
          </a:p>
          <a:p>
            <a:pPr marL="228600" indent="-228600"/>
            <a:r>
              <a:rPr lang="en-US" sz="2200" dirty="0">
                <a:solidFill>
                  <a:schemeClr val="tx1"/>
                </a:solidFill>
              </a:rPr>
              <a:t>1. Alert a Backup. </a:t>
            </a:r>
            <a:r>
              <a:rPr lang="en-US" sz="2200" b="0" dirty="0">
                <a:solidFill>
                  <a:schemeClr val="tx1"/>
                </a:solidFill>
              </a:rPr>
              <a:t>Ask your manager or another coworker to back you up. </a:t>
            </a:r>
          </a:p>
          <a:p>
            <a:pPr marL="228600" indent="0"/>
            <a:r>
              <a:rPr lang="en-US" sz="2200" b="0" dirty="0">
                <a:solidFill>
                  <a:schemeClr val="tx1"/>
                </a:solidFill>
              </a:rPr>
              <a:t>The backup person must be:</a:t>
            </a:r>
          </a:p>
          <a:p>
            <a:pPr lvl="2">
              <a:buFont typeface="Arial" panose="020B0604020202020204" pitchFamily="34" charset="0"/>
              <a:buChar char="•"/>
            </a:pPr>
            <a:r>
              <a:rPr lang="en-US" dirty="0">
                <a:solidFill>
                  <a:schemeClr val="tx1"/>
                </a:solidFill>
              </a:rPr>
              <a:t>Available to help, if needed</a:t>
            </a:r>
          </a:p>
          <a:p>
            <a:pPr lvl="2">
              <a:buFont typeface="Arial" panose="020B0604020202020204" pitchFamily="34" charset="0"/>
              <a:buChar char="•"/>
            </a:pPr>
            <a:r>
              <a:rPr lang="en-US" b="0" dirty="0">
                <a:solidFill>
                  <a:schemeClr val="tx1"/>
                </a:solidFill>
              </a:rPr>
              <a:t>Close enough to see and hear what’s happening</a:t>
            </a:r>
            <a:endParaRPr lang="en-US" dirty="0">
              <a:solidFill>
                <a:schemeClr val="tx1"/>
              </a:solidFill>
            </a:endParaRPr>
          </a:p>
          <a:p>
            <a:pPr lvl="2">
              <a:buFont typeface="Arial" panose="020B0604020202020204" pitchFamily="34" charset="0"/>
              <a:buChar char="•"/>
            </a:pPr>
            <a:r>
              <a:rPr lang="en-US" b="0" dirty="0">
                <a:solidFill>
                  <a:schemeClr val="tx1"/>
                </a:solidFill>
              </a:rPr>
              <a:t>Not so close that the guest feels threatened</a:t>
            </a:r>
          </a:p>
        </p:txBody>
      </p:sp>
      <p:pic>
        <p:nvPicPr>
          <p:cNvPr id="9" name="Picture Placeholder 4">
            <a:extLst>
              <a:ext uri="{FF2B5EF4-FFF2-40B4-BE49-F238E27FC236}">
                <a16:creationId xmlns:a16="http://schemas.microsoft.com/office/drawing/2014/main" id="{45618145-FBDE-104D-8D8A-90B544E51D5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a:prstGeom prst="roundRect">
            <a:avLst>
              <a:gd name="adj" fmla="val 6766"/>
            </a:avLst>
          </a:prstGeom>
        </p:spPr>
      </p:pic>
      <p:sp>
        <p:nvSpPr>
          <p:cNvPr id="11"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1309107895"/>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0050" y="1357488"/>
            <a:ext cx="5625570" cy="4983163"/>
          </a:xfrm>
        </p:spPr>
        <p:txBody>
          <a:bodyPr/>
          <a:lstStyle/>
          <a:p>
            <a:r>
              <a:rPr lang="en-US" dirty="0"/>
              <a:t>How to Stop Service</a:t>
            </a:r>
          </a:p>
          <a:p>
            <a:pPr marL="228600" indent="-228600"/>
            <a:r>
              <a:rPr lang="en-US" sz="2200" dirty="0">
                <a:solidFill>
                  <a:schemeClr val="tx1"/>
                </a:solidFill>
              </a:rPr>
              <a:t>2. Ask for Help if Possible. </a:t>
            </a:r>
            <a:r>
              <a:rPr lang="en-US" sz="2200" b="0" dirty="0">
                <a:solidFill>
                  <a:schemeClr val="tx1"/>
                </a:solidFill>
              </a:rPr>
              <a:t>If there’s an opportunity, ask the intoxicated guest’s friends or relatives for help.</a:t>
            </a:r>
          </a:p>
          <a:p>
            <a:pPr lvl="2">
              <a:buFont typeface="Arial" panose="020B0604020202020204" pitchFamily="34" charset="0"/>
              <a:buChar char="•"/>
            </a:pPr>
            <a:r>
              <a:rPr lang="en-US" dirty="0">
                <a:solidFill>
                  <a:schemeClr val="tx1"/>
                </a:solidFill>
              </a:rPr>
              <a:t>They may be able to convince the person not to order another drink.</a:t>
            </a:r>
          </a:p>
          <a:p>
            <a:pPr lvl="2">
              <a:buFont typeface="Arial" panose="020B0604020202020204" pitchFamily="34" charset="0"/>
              <a:buChar char="•"/>
            </a:pPr>
            <a:r>
              <a:rPr lang="en-US" dirty="0">
                <a:solidFill>
                  <a:schemeClr val="tx1"/>
                </a:solidFill>
              </a:rPr>
              <a:t>They can also help smooth things over.</a:t>
            </a:r>
          </a:p>
        </p:txBody>
      </p:sp>
      <p:pic>
        <p:nvPicPr>
          <p:cNvPr id="10" name="Picture Placeholder 4">
            <a:extLst>
              <a:ext uri="{FF2B5EF4-FFF2-40B4-BE49-F238E27FC236}">
                <a16:creationId xmlns:a16="http://schemas.microsoft.com/office/drawing/2014/main" id="{9A2BA23A-E4AD-BD4F-9569-61F798A0C98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196" y="1252484"/>
            <a:ext cx="2103120" cy="2103120"/>
          </a:xfrm>
          <a:prstGeom prst="roundRect">
            <a:avLst>
              <a:gd name="adj" fmla="val 6766"/>
            </a:avLst>
          </a:prstGeom>
        </p:spPr>
      </p:pic>
      <p:sp>
        <p:nvSpPr>
          <p:cNvPr id="11"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4252446489"/>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0050" y="1357488"/>
            <a:ext cx="5625570" cy="4983163"/>
          </a:xfrm>
        </p:spPr>
        <p:txBody>
          <a:bodyPr/>
          <a:lstStyle/>
          <a:p>
            <a:r>
              <a:rPr lang="en-US" dirty="0"/>
              <a:t>How to Stop Service</a:t>
            </a:r>
          </a:p>
          <a:p>
            <a:pPr marL="228600" indent="-228600"/>
            <a:r>
              <a:rPr lang="en-US" sz="2200" dirty="0">
                <a:solidFill>
                  <a:schemeClr val="tx1"/>
                </a:solidFill>
              </a:rPr>
              <a:t>3. Tell the Person. </a:t>
            </a:r>
            <a:r>
              <a:rPr lang="en-US" sz="2200" b="0" dirty="0">
                <a:solidFill>
                  <a:schemeClr val="tx1"/>
                </a:solidFill>
              </a:rPr>
              <a:t>When telling someone that you cannot serve them anymore:</a:t>
            </a:r>
          </a:p>
          <a:p>
            <a:pPr lvl="2">
              <a:buFont typeface="Arial" panose="020B0604020202020204" pitchFamily="34" charset="0"/>
              <a:buChar char="•"/>
            </a:pPr>
            <a:r>
              <a:rPr lang="en-US" dirty="0">
                <a:solidFill>
                  <a:schemeClr val="tx1"/>
                </a:solidFill>
              </a:rPr>
              <a:t>Always be professional and polite.</a:t>
            </a:r>
          </a:p>
          <a:p>
            <a:pPr lvl="2">
              <a:buFont typeface="Arial" panose="020B0604020202020204" pitchFamily="34" charset="0"/>
              <a:buChar char="•"/>
            </a:pPr>
            <a:r>
              <a:rPr lang="en-US" dirty="0">
                <a:solidFill>
                  <a:schemeClr val="tx1"/>
                </a:solidFill>
              </a:rPr>
              <a:t>Be aware of your body language. Do </a:t>
            </a:r>
            <a:r>
              <a:rPr lang="en-US" dirty="0">
                <a:solidFill>
                  <a:srgbClr val="FF0000"/>
                </a:solidFill>
              </a:rPr>
              <a:t>NOT</a:t>
            </a:r>
            <a:r>
              <a:rPr lang="en-US" dirty="0">
                <a:solidFill>
                  <a:schemeClr val="tx1"/>
                </a:solidFill>
              </a:rPr>
              <a:t> frown or stare. This can be interpreted as shaming or aggression, and it may escalate things.</a:t>
            </a:r>
          </a:p>
          <a:p>
            <a:pPr lvl="2">
              <a:buFont typeface="Arial" panose="020B0604020202020204" pitchFamily="34" charset="0"/>
              <a:buChar char="•"/>
            </a:pPr>
            <a:r>
              <a:rPr lang="en-US" dirty="0">
                <a:solidFill>
                  <a:schemeClr val="tx1"/>
                </a:solidFill>
              </a:rPr>
              <a:t>Remain calm, even if the person does not.</a:t>
            </a:r>
          </a:p>
          <a:p>
            <a:pPr lvl="2">
              <a:buFont typeface="Arial" panose="020B0604020202020204" pitchFamily="34" charset="0"/>
              <a:buChar char="•"/>
            </a:pPr>
            <a:r>
              <a:rPr lang="en-US" dirty="0">
                <a:solidFill>
                  <a:schemeClr val="tx1"/>
                </a:solidFill>
              </a:rPr>
              <a:t>Do </a:t>
            </a:r>
            <a:r>
              <a:rPr lang="en-US" dirty="0">
                <a:solidFill>
                  <a:srgbClr val="FF0000"/>
                </a:solidFill>
              </a:rPr>
              <a:t>NOT</a:t>
            </a:r>
            <a:r>
              <a:rPr lang="en-US" dirty="0">
                <a:solidFill>
                  <a:schemeClr val="tx1"/>
                </a:solidFill>
              </a:rPr>
              <a:t> get personal or take anything personally.</a:t>
            </a:r>
          </a:p>
        </p:txBody>
      </p:sp>
      <p:pic>
        <p:nvPicPr>
          <p:cNvPr id="5" name="Picture Placeholder 4">
            <a:extLst>
              <a:ext uri="{FF2B5EF4-FFF2-40B4-BE49-F238E27FC236}">
                <a16:creationId xmlns:a16="http://schemas.microsoft.com/office/drawing/2014/main" id="{CB795444-82C3-894A-BF56-D42A5BAC45D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a:prstGeom prst="roundRect">
            <a:avLst>
              <a:gd name="adj" fmla="val 6766"/>
            </a:avLst>
          </a:prstGeom>
        </p:spPr>
      </p:pic>
      <p:sp>
        <p:nvSpPr>
          <p:cNvPr id="7"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1914772288"/>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0050" y="1357488"/>
            <a:ext cx="5625570" cy="4983163"/>
          </a:xfrm>
        </p:spPr>
        <p:txBody>
          <a:bodyPr/>
          <a:lstStyle/>
          <a:p>
            <a:r>
              <a:rPr lang="en-US" dirty="0"/>
              <a:t>How to Stop Service</a:t>
            </a:r>
          </a:p>
          <a:p>
            <a:pPr marL="228600" indent="-228600"/>
            <a:r>
              <a:rPr lang="en-US" sz="2200" dirty="0">
                <a:solidFill>
                  <a:schemeClr val="tx1"/>
                </a:solidFill>
              </a:rPr>
              <a:t>4. Offer Food and Nonalcoholic Alternatives. </a:t>
            </a:r>
            <a:r>
              <a:rPr lang="en-US" sz="2200" b="0" dirty="0">
                <a:solidFill>
                  <a:schemeClr val="tx1"/>
                </a:solidFill>
              </a:rPr>
              <a:t>They are helpful for a few reasons: </a:t>
            </a:r>
          </a:p>
          <a:p>
            <a:pPr lvl="2">
              <a:buFont typeface="Arial" panose="020B0604020202020204" pitchFamily="34" charset="0"/>
              <a:buChar char="•"/>
            </a:pPr>
            <a:r>
              <a:rPr lang="en-US" dirty="0">
                <a:solidFill>
                  <a:schemeClr val="tx1"/>
                </a:solidFill>
              </a:rPr>
              <a:t>If the person is there with others, having a nonalcoholic drink or food may let the person still feel like part of the group.</a:t>
            </a:r>
          </a:p>
          <a:p>
            <a:pPr lvl="2">
              <a:buFont typeface="Arial" panose="020B0604020202020204" pitchFamily="34" charset="0"/>
              <a:buChar char="•"/>
            </a:pPr>
            <a:r>
              <a:rPr lang="en-US" dirty="0">
                <a:solidFill>
                  <a:schemeClr val="tx1"/>
                </a:solidFill>
              </a:rPr>
              <a:t>Food slows the movement of alcohol into the bloodstream by keeping it in the stomach.</a:t>
            </a:r>
          </a:p>
          <a:p>
            <a:pPr lvl="2">
              <a:buFont typeface="Arial" panose="020B0604020202020204" pitchFamily="34" charset="0"/>
              <a:buChar char="•"/>
            </a:pPr>
            <a:r>
              <a:rPr lang="en-US" dirty="0">
                <a:solidFill>
                  <a:schemeClr val="tx1"/>
                </a:solidFill>
              </a:rPr>
              <a:t>The longer a guest sits there not drinking alcohol, the more time the body has to process the alcohol already consumed.</a:t>
            </a:r>
          </a:p>
        </p:txBody>
      </p:sp>
      <p:pic>
        <p:nvPicPr>
          <p:cNvPr id="6" name="Picture Placeholder 4">
            <a:extLst>
              <a:ext uri="{FF2B5EF4-FFF2-40B4-BE49-F238E27FC236}">
                <a16:creationId xmlns:a16="http://schemas.microsoft.com/office/drawing/2014/main" id="{14E7F568-A5E8-014A-A6FC-0245E42307C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a:prstGeom prst="roundRect">
            <a:avLst>
              <a:gd name="adj" fmla="val 6766"/>
            </a:avLst>
          </a:prstGeom>
        </p:spPr>
      </p:pic>
      <p:sp>
        <p:nvSpPr>
          <p:cNvPr id="7"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3213515735"/>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0050" y="1357488"/>
            <a:ext cx="5625570" cy="4983163"/>
          </a:xfrm>
        </p:spPr>
        <p:txBody>
          <a:bodyPr/>
          <a:lstStyle/>
          <a:p>
            <a:r>
              <a:rPr lang="en-US" dirty="0"/>
              <a:t>How to Stop Service</a:t>
            </a:r>
          </a:p>
          <a:p>
            <a:pPr marL="228600" indent="-228600"/>
            <a:r>
              <a:rPr lang="en-US" sz="2200" dirty="0">
                <a:solidFill>
                  <a:schemeClr val="tx1"/>
                </a:solidFill>
              </a:rPr>
              <a:t>5. Tell Your Coworkers. </a:t>
            </a:r>
            <a:endParaRPr lang="en-US" sz="2200" b="0" dirty="0">
              <a:solidFill>
                <a:schemeClr val="tx1"/>
              </a:solidFill>
            </a:endParaRPr>
          </a:p>
          <a:p>
            <a:pPr lvl="2">
              <a:buFont typeface="Arial" panose="020B0604020202020204" pitchFamily="34" charset="0"/>
              <a:buChar char="•"/>
            </a:pPr>
            <a:r>
              <a:rPr lang="en-US" dirty="0">
                <a:solidFill>
                  <a:schemeClr val="tx1"/>
                </a:solidFill>
              </a:rPr>
              <a:t>Make sure all coworkers in the front of the house know.</a:t>
            </a:r>
          </a:p>
          <a:p>
            <a:pPr lvl="2">
              <a:buFont typeface="Arial" panose="020B0604020202020204" pitchFamily="34" charset="0"/>
              <a:buChar char="•"/>
            </a:pPr>
            <a:r>
              <a:rPr lang="en-US" dirty="0">
                <a:solidFill>
                  <a:schemeClr val="tx1"/>
                </a:solidFill>
              </a:rPr>
              <a:t>They can keep the guest from drinking or driving while intoxicated.</a:t>
            </a:r>
          </a:p>
        </p:txBody>
      </p:sp>
      <p:pic>
        <p:nvPicPr>
          <p:cNvPr id="5" name="Picture Placeholder 4">
            <a:extLst>
              <a:ext uri="{FF2B5EF4-FFF2-40B4-BE49-F238E27FC236}">
                <a16:creationId xmlns:a16="http://schemas.microsoft.com/office/drawing/2014/main" id="{C3C0E3AA-35BF-8E4D-9C4C-B5CF26E8FEF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a:prstGeom prst="roundRect">
            <a:avLst>
              <a:gd name="adj" fmla="val 6766"/>
            </a:avLst>
          </a:prstGeom>
        </p:spPr>
      </p:pic>
      <p:sp>
        <p:nvSpPr>
          <p:cNvPr id="7"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3792946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61870" y="11430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Selling, delivering, or furnishing alcohol to minors: Penalty </a:t>
            </a:r>
            <a:r>
              <a:rPr lang="en-US" i="1" dirty="0"/>
              <a:t>cont.</a:t>
            </a:r>
            <a:r>
              <a:rPr lang="en-US" altLang="en-US" i="1" dirty="0"/>
              <a:t> </a:t>
            </a: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altLang="en-US" dirty="0"/>
              <a:t>Section </a:t>
            </a:r>
            <a:r>
              <a:rPr lang="en-US" dirty="0"/>
              <a:t>28-3A-25 (b)(1)</a:t>
            </a:r>
            <a:endParaRPr lang="en-US" altLang="en-US" dirty="0"/>
          </a:p>
          <a:p>
            <a:pPr marL="515938" lvl="1" indent="-515938">
              <a:buNone/>
              <a:defRPr/>
            </a:pPr>
            <a:r>
              <a:rPr lang="en-US" kern="0" dirty="0">
                <a:latin typeface="Arial Narrow"/>
              </a:rPr>
              <a:t>(b)(1) Any violation of subdivision (3) section (a) shall be a misdemeanor punishable by a fine of not less than one hundred dollars ($100) nor more than one thousand dollars ($1,000), to which, at the discretion of the court or judge trying the case, may be added imprisonment in the county jail or at hard labor for the county for not more than six months for the first conviction; and, on the second conviction of a violation of the subdivisions, the offense shall, in addition to the aforementioned fine, be punishable by imprisonment or at hard labor for the county for not less than three months nor more than six months to be imposed by the court or judge trying the case; </a:t>
            </a: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541509042"/>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1109663" y="2787650"/>
            <a:ext cx="7653337" cy="404813"/>
          </a:xfrm>
        </p:spPr>
        <p:txBody>
          <a:bodyPr/>
          <a:lstStyle/>
          <a:p>
            <a:pPr marL="403225" indent="-403225"/>
            <a:r>
              <a:rPr lang="en-US" altLang="en-US" dirty="0"/>
              <a:t>B. “Sorry, but it’s against the law for me to serve you any more alcohol.”</a:t>
            </a:r>
          </a:p>
          <a:p>
            <a:pPr marL="0" indent="0"/>
            <a:endParaRPr lang="en-US" altLang="en-US" dirty="0"/>
          </a:p>
          <a:p>
            <a:pPr marL="0" indent="0"/>
            <a:endParaRPr lang="en-US" altLang="en-US" dirty="0"/>
          </a:p>
        </p:txBody>
      </p:sp>
      <p:sp>
        <p:nvSpPr>
          <p:cNvPr id="59395" name="Text Placeholder 5"/>
          <p:cNvSpPr>
            <a:spLocks noGrp="1"/>
          </p:cNvSpPr>
          <p:nvPr>
            <p:ph type="body" sz="quarter" idx="14"/>
          </p:nvPr>
        </p:nvSpPr>
        <p:spPr>
          <a:xfrm>
            <a:off x="1092200" y="2146300"/>
            <a:ext cx="7594600" cy="404813"/>
          </a:xfrm>
        </p:spPr>
        <p:txBody>
          <a:bodyPr/>
          <a:lstStyle/>
          <a:p>
            <a:pPr marL="0" lvl="1" indent="0">
              <a:buFont typeface="Wingdings" panose="05000000000000000000" pitchFamily="2" charset="2"/>
              <a:buNone/>
            </a:pPr>
            <a:r>
              <a:rPr lang="en-US" altLang="en-US" sz="2400" dirty="0"/>
              <a:t>A. "Sorry, but you’ve had enough.”</a:t>
            </a:r>
          </a:p>
        </p:txBody>
      </p:sp>
      <p:sp>
        <p:nvSpPr>
          <p:cNvPr id="59396" name="Content Placeholder 3"/>
          <p:cNvSpPr>
            <a:spLocks noGrp="1"/>
          </p:cNvSpPr>
          <p:nvPr>
            <p:ph type="body" sz="quarter" idx="13"/>
          </p:nvPr>
        </p:nvSpPr>
        <p:spPr>
          <a:xfrm>
            <a:off x="390525" y="1150938"/>
            <a:ext cx="8612188" cy="457200"/>
          </a:xfrm>
        </p:spPr>
        <p:txBody>
          <a:bodyPr/>
          <a:lstStyle/>
          <a:p>
            <a:pPr marL="0" indent="0"/>
            <a:r>
              <a:rPr lang="en-US" altLang="en-US" dirty="0"/>
              <a:t>Which is the best statement when stopping service?</a:t>
            </a:r>
          </a:p>
        </p:txBody>
      </p:sp>
      <p:sp>
        <p:nvSpPr>
          <p:cNvPr id="59397" name="Title 2"/>
          <p:cNvSpPr>
            <a:spLocks noGrp="1"/>
          </p:cNvSpPr>
          <p:nvPr>
            <p:ph type="title"/>
          </p:nvPr>
        </p:nvSpPr>
        <p:spPr/>
        <p:txBody>
          <a:bodyPr/>
          <a:lstStyle/>
          <a:p>
            <a:r>
              <a:rPr lang="en-US" altLang="en-US" dirty="0"/>
              <a:t>What Do You Think? </a:t>
            </a:r>
          </a:p>
        </p:txBody>
      </p:sp>
      <p:sp>
        <p:nvSpPr>
          <p:cNvPr id="8" name="Text Placeholder 7"/>
          <p:cNvSpPr>
            <a:spLocks noGrp="1"/>
          </p:cNvSpPr>
          <p:nvPr>
            <p:ph type="body" sz="quarter" idx="16"/>
          </p:nvPr>
        </p:nvSpPr>
        <p:spPr>
          <a:xfrm>
            <a:off x="3741738" y="4191000"/>
            <a:ext cx="4981575" cy="1371600"/>
          </a:xfrm>
        </p:spPr>
        <p:txBody>
          <a:bodyPr/>
          <a:lstStyle/>
          <a:p>
            <a:pPr marL="0" indent="0"/>
            <a:r>
              <a:rPr lang="en-US" altLang="en-US" b="1" dirty="0">
                <a:solidFill>
                  <a:srgbClr val="231F20"/>
                </a:solidFill>
              </a:rPr>
              <a:t>Why? </a:t>
            </a:r>
            <a:r>
              <a:rPr lang="en-US" altLang="en-US" dirty="0"/>
              <a:t>The first statement is judgmental because it sounds like you personally think the guest has had too much to drink. The second is stated as a fact: the law requires you to stop serving alcohol.</a:t>
            </a:r>
          </a:p>
          <a:p>
            <a:pPr marL="0" indent="0"/>
            <a:endParaRPr lang="en-US" altLang="en-US" dirty="0">
              <a:solidFill>
                <a:srgbClr val="231F20"/>
              </a:solidFill>
            </a:endParaRPr>
          </a:p>
          <a:p>
            <a:pPr marL="0" indent="0"/>
            <a:endParaRPr lang="en-US" altLang="en-US" dirty="0"/>
          </a:p>
        </p:txBody>
      </p:sp>
    </p:spTree>
    <p:custDataLst>
      <p:tags r:id="rId1"/>
    </p:custDataLst>
    <p:extLst>
      <p:ext uri="{BB962C8B-B14F-4D97-AF65-F5344CB8AC3E}">
        <p14:creationId xmlns:p14="http://schemas.microsoft.com/office/powerpoint/2010/main" val="4031140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1376061"/>
            <a:ext cx="6435090" cy="2533635"/>
          </a:xfrm>
        </p:spPr>
        <p:txBody>
          <a:bodyPr/>
          <a:lstStyle/>
          <a:p>
            <a:pPr>
              <a:defRPr/>
            </a:pPr>
            <a:r>
              <a:rPr lang="en-US" dirty="0"/>
              <a:t>Communication Techniques for Difficult Situations</a:t>
            </a:r>
          </a:p>
          <a:p>
            <a:pPr lvl="1">
              <a:defRPr/>
            </a:pPr>
            <a:r>
              <a:rPr lang="en-US" b="1" dirty="0"/>
              <a:t>Avoid Judgmental Language</a:t>
            </a:r>
          </a:p>
          <a:p>
            <a:pPr lvl="2">
              <a:defRPr/>
            </a:pPr>
            <a:r>
              <a:rPr lang="en-US" dirty="0"/>
              <a:t>Avoid “you” statements like, “You’ve had enough.”</a:t>
            </a:r>
          </a:p>
          <a:p>
            <a:pPr lvl="2">
              <a:defRPr/>
            </a:pPr>
            <a:r>
              <a:rPr lang="en-US" dirty="0"/>
              <a:t>This can offend people and invite argument.</a:t>
            </a:r>
          </a:p>
          <a:p>
            <a:pPr lvl="1">
              <a:buFont typeface="Arial" panose="020B0604020202020204" pitchFamily="34" charset="0"/>
              <a:buChar char="•"/>
              <a:defRPr/>
            </a:pPr>
            <a:endParaRPr lang="en-US" dirty="0"/>
          </a:p>
          <a:p>
            <a:pPr marL="0" lvl="1" indent="0">
              <a:buNone/>
              <a:defRPr/>
            </a:pPr>
            <a:endParaRPr lang="en-US" dirty="0">
              <a:cs typeface="ＭＳ Ｐゴシック" charset="0"/>
            </a:endParaRPr>
          </a:p>
        </p:txBody>
      </p:sp>
      <p:pic>
        <p:nvPicPr>
          <p:cNvPr id="6" name="Picture Placeholder 4">
            <a:extLst>
              <a:ext uri="{FF2B5EF4-FFF2-40B4-BE49-F238E27FC236}">
                <a16:creationId xmlns:a16="http://schemas.microsoft.com/office/drawing/2014/main" id="{66B535E9-3F64-0F4F-B504-BE24FF99806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a:prstGeom prst="roundRect">
            <a:avLst>
              <a:gd name="adj" fmla="val 6766"/>
            </a:avLst>
          </a:prstGeom>
        </p:spPr>
      </p:pic>
      <p:sp>
        <p:nvSpPr>
          <p:cNvPr id="8"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3955726162"/>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1376061"/>
            <a:ext cx="6343650" cy="2533635"/>
          </a:xfrm>
        </p:spPr>
        <p:txBody>
          <a:bodyPr/>
          <a:lstStyle/>
          <a:p>
            <a:pPr>
              <a:defRPr/>
            </a:pPr>
            <a:r>
              <a:rPr lang="en-US" dirty="0"/>
              <a:t>Communication Techniques for Difficult Situations</a:t>
            </a:r>
          </a:p>
          <a:p>
            <a:pPr lvl="1">
              <a:defRPr/>
            </a:pPr>
            <a:r>
              <a:rPr lang="en-US" b="1" dirty="0"/>
              <a:t>Explain with Facts</a:t>
            </a:r>
          </a:p>
          <a:p>
            <a:pPr lvl="2">
              <a:defRPr/>
            </a:pPr>
            <a:r>
              <a:rPr lang="en-US" dirty="0"/>
              <a:t>Cite the law or company policy.</a:t>
            </a:r>
          </a:p>
          <a:p>
            <a:pPr lvl="2">
              <a:defRPr/>
            </a:pPr>
            <a:r>
              <a:rPr lang="en-US" dirty="0"/>
              <a:t>Deflects blame and keeps things from                                                  becoming personal.</a:t>
            </a:r>
          </a:p>
          <a:p>
            <a:pPr lvl="2">
              <a:defRPr/>
            </a:pPr>
            <a:endParaRPr lang="en-US" dirty="0"/>
          </a:p>
          <a:p>
            <a:pPr marL="0" lvl="1" indent="0">
              <a:buNone/>
              <a:defRPr/>
            </a:pPr>
            <a:r>
              <a:rPr lang="en-US" sz="2400" b="1" dirty="0">
                <a:solidFill>
                  <a:srgbClr val="7F56C5"/>
                </a:solidFill>
                <a:cs typeface="ＭＳ Ｐゴシック" charset="0"/>
              </a:rPr>
              <a:t>Examples:</a:t>
            </a:r>
          </a:p>
          <a:p>
            <a:pPr lvl="1">
              <a:defRPr/>
            </a:pPr>
            <a:r>
              <a:rPr lang="en-US" dirty="0"/>
              <a:t>“Our company policy doesn’t allow me to serve you any more alcohol.” </a:t>
            </a:r>
          </a:p>
          <a:p>
            <a:pPr lvl="1">
              <a:defRPr/>
            </a:pPr>
            <a:r>
              <a:rPr lang="en-US" dirty="0"/>
              <a:t>It’s against the law for me to serve you any more alcohol. </a:t>
            </a:r>
          </a:p>
          <a:p>
            <a:pPr marL="347663" lvl="2" indent="0">
              <a:buNone/>
              <a:defRPr/>
            </a:pPr>
            <a:endParaRPr lang="en-US" dirty="0"/>
          </a:p>
          <a:p>
            <a:pPr lvl="1">
              <a:buFont typeface="Arial" panose="020B0604020202020204" pitchFamily="34" charset="0"/>
              <a:buChar char="•"/>
              <a:defRPr/>
            </a:pPr>
            <a:endParaRPr lang="en-US" dirty="0"/>
          </a:p>
          <a:p>
            <a:pPr marL="0" lvl="1" indent="0">
              <a:buNone/>
              <a:defRPr/>
            </a:pPr>
            <a:endParaRPr lang="en-US" dirty="0">
              <a:cs typeface="ＭＳ Ｐゴシック" charset="0"/>
            </a:endParaRPr>
          </a:p>
        </p:txBody>
      </p:sp>
      <p:pic>
        <p:nvPicPr>
          <p:cNvPr id="6" name="Picture Placeholder 4">
            <a:extLst>
              <a:ext uri="{FF2B5EF4-FFF2-40B4-BE49-F238E27FC236}">
                <a16:creationId xmlns:a16="http://schemas.microsoft.com/office/drawing/2014/main" id="{66B535E9-3F64-0F4F-B504-BE24FF99806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a:prstGeom prst="roundRect">
            <a:avLst>
              <a:gd name="adj" fmla="val 6766"/>
            </a:avLst>
          </a:prstGeom>
        </p:spPr>
      </p:pic>
      <p:sp>
        <p:nvSpPr>
          <p:cNvPr id="8"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1302737396"/>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8"/>
          <p:cNvSpPr>
            <a:spLocks noGrp="1"/>
          </p:cNvSpPr>
          <p:nvPr>
            <p:ph type="body" sz="quarter" idx="15"/>
          </p:nvPr>
        </p:nvSpPr>
        <p:spPr>
          <a:xfrm>
            <a:off x="1109663" y="2787650"/>
            <a:ext cx="7653337" cy="404813"/>
          </a:xfrm>
        </p:spPr>
        <p:txBody>
          <a:bodyPr/>
          <a:lstStyle/>
          <a:p>
            <a:pPr marL="0" lvl="1" indent="0">
              <a:buFont typeface="Wingdings" panose="05000000000000000000" pitchFamily="2" charset="2"/>
              <a:buNone/>
            </a:pPr>
            <a:r>
              <a:rPr lang="en-US" altLang="en-US" sz="2400" dirty="0"/>
              <a:t>B. “Sorry, but I’m just trying to do my job.”</a:t>
            </a:r>
          </a:p>
        </p:txBody>
      </p:sp>
      <p:sp>
        <p:nvSpPr>
          <p:cNvPr id="8" name="Text Placeholder 7"/>
          <p:cNvSpPr>
            <a:spLocks noGrp="1"/>
          </p:cNvSpPr>
          <p:nvPr>
            <p:ph type="body" sz="quarter" idx="14"/>
          </p:nvPr>
        </p:nvSpPr>
        <p:spPr>
          <a:xfrm>
            <a:off x="1092200" y="2146300"/>
            <a:ext cx="7670800" cy="404813"/>
          </a:xfrm>
        </p:spPr>
        <p:txBody>
          <a:bodyPr/>
          <a:lstStyle/>
          <a:p>
            <a:pPr marL="0" lvl="1" indent="0">
              <a:buFont typeface="Wingdings" panose="05000000000000000000" pitchFamily="2" charset="2"/>
              <a:buNone/>
            </a:pPr>
            <a:r>
              <a:rPr lang="en-US" altLang="en-US" sz="2400" dirty="0"/>
              <a:t>A. “I just want to make sure you get home okay.”</a:t>
            </a:r>
          </a:p>
        </p:txBody>
      </p:sp>
      <p:sp>
        <p:nvSpPr>
          <p:cNvPr id="65540" name="Content Placeholder 2"/>
          <p:cNvSpPr>
            <a:spLocks noGrp="1"/>
          </p:cNvSpPr>
          <p:nvPr>
            <p:ph type="body" sz="quarter" idx="13"/>
          </p:nvPr>
        </p:nvSpPr>
        <p:spPr>
          <a:xfrm>
            <a:off x="390525" y="1150938"/>
            <a:ext cx="8612188" cy="457200"/>
          </a:xfrm>
        </p:spPr>
        <p:txBody>
          <a:bodyPr/>
          <a:lstStyle/>
          <a:p>
            <a:pPr marL="0" indent="0"/>
            <a:r>
              <a:rPr lang="en-US" altLang="en-US" dirty="0"/>
              <a:t>Which is the best statement when stopping service?</a:t>
            </a:r>
          </a:p>
        </p:txBody>
      </p:sp>
      <p:sp>
        <p:nvSpPr>
          <p:cNvPr id="65541" name="Title 1"/>
          <p:cNvSpPr>
            <a:spLocks noGrp="1"/>
          </p:cNvSpPr>
          <p:nvPr>
            <p:ph type="title"/>
          </p:nvPr>
        </p:nvSpPr>
        <p:spPr/>
        <p:txBody>
          <a:bodyPr/>
          <a:lstStyle/>
          <a:p>
            <a:r>
              <a:rPr lang="en-US" altLang="en-US" dirty="0"/>
              <a:t>What Do You Think? </a:t>
            </a:r>
          </a:p>
        </p:txBody>
      </p:sp>
      <p:sp>
        <p:nvSpPr>
          <p:cNvPr id="10" name="Text Placeholder 9"/>
          <p:cNvSpPr>
            <a:spLocks noGrp="1"/>
          </p:cNvSpPr>
          <p:nvPr>
            <p:ph type="body" sz="quarter" idx="16"/>
          </p:nvPr>
        </p:nvSpPr>
        <p:spPr>
          <a:xfrm>
            <a:off x="3741738" y="3657600"/>
            <a:ext cx="4981575" cy="1905000"/>
          </a:xfrm>
        </p:spPr>
        <p:txBody>
          <a:bodyPr/>
          <a:lstStyle/>
          <a:p>
            <a:pPr marL="0" indent="0"/>
            <a:r>
              <a:rPr lang="en-US" altLang="en-US" b="1" dirty="0">
                <a:solidFill>
                  <a:srgbClr val="231F20"/>
                </a:solidFill>
              </a:rPr>
              <a:t>Why? </a:t>
            </a:r>
            <a:r>
              <a:rPr lang="en-US" altLang="en-US" dirty="0">
                <a:solidFill>
                  <a:srgbClr val="231F20"/>
                </a:solidFill>
              </a:rPr>
              <a:t>The first statement tells the person that you care about him or her. The second does not express any concern for the person. </a:t>
            </a:r>
            <a:endParaRPr lang="en-US" altLang="en-US" dirty="0"/>
          </a:p>
        </p:txBody>
      </p:sp>
    </p:spTree>
    <p:custDataLst>
      <p:tags r:id="rId1"/>
    </p:custDataLst>
    <p:extLst>
      <p:ext uri="{BB962C8B-B14F-4D97-AF65-F5344CB8AC3E}">
        <p14:creationId xmlns:p14="http://schemas.microsoft.com/office/powerpoint/2010/main" val="1326590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8">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1376061"/>
            <a:ext cx="6377940" cy="2533635"/>
          </a:xfrm>
        </p:spPr>
        <p:txBody>
          <a:bodyPr/>
          <a:lstStyle/>
          <a:p>
            <a:pPr>
              <a:defRPr/>
            </a:pPr>
            <a:r>
              <a:rPr lang="en-US" dirty="0"/>
              <a:t>Communication Techniques for Difficult Situations</a:t>
            </a:r>
          </a:p>
          <a:p>
            <a:pPr lvl="1">
              <a:defRPr/>
            </a:pPr>
            <a:r>
              <a:rPr lang="en-US" b="1" dirty="0"/>
              <a:t>Express Concern</a:t>
            </a:r>
          </a:p>
          <a:p>
            <a:pPr lvl="2">
              <a:defRPr/>
            </a:pPr>
            <a:r>
              <a:rPr lang="en-US" dirty="0"/>
              <a:t>People are more likely to respond positively when they think you are stopping service out of concern for them.</a:t>
            </a:r>
          </a:p>
          <a:p>
            <a:pPr lvl="2">
              <a:defRPr/>
            </a:pPr>
            <a:r>
              <a:rPr lang="en-US" dirty="0"/>
              <a:t>But, it needs to be genuine.</a:t>
            </a:r>
          </a:p>
          <a:p>
            <a:pPr lvl="2">
              <a:defRPr/>
            </a:pPr>
            <a:endParaRPr lang="en-US" dirty="0"/>
          </a:p>
          <a:p>
            <a:pPr marL="347663" lvl="2" indent="0">
              <a:buNone/>
              <a:defRPr/>
            </a:pPr>
            <a:endParaRPr lang="en-US" dirty="0"/>
          </a:p>
          <a:p>
            <a:pPr lvl="1">
              <a:buFont typeface="Arial" panose="020B0604020202020204" pitchFamily="34" charset="0"/>
              <a:buChar char="•"/>
              <a:defRPr/>
            </a:pPr>
            <a:endParaRPr lang="en-US" dirty="0"/>
          </a:p>
          <a:p>
            <a:pPr marL="0" lvl="1" indent="0">
              <a:buNone/>
              <a:defRPr/>
            </a:pPr>
            <a:endParaRPr lang="en-US" dirty="0">
              <a:cs typeface="ＭＳ Ｐゴシック" charset="0"/>
            </a:endParaRPr>
          </a:p>
        </p:txBody>
      </p:sp>
      <p:pic>
        <p:nvPicPr>
          <p:cNvPr id="6" name="Picture Placeholder 4">
            <a:extLst>
              <a:ext uri="{FF2B5EF4-FFF2-40B4-BE49-F238E27FC236}">
                <a16:creationId xmlns:a16="http://schemas.microsoft.com/office/drawing/2014/main" id="{66B535E9-3F64-0F4F-B504-BE24FF99806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a:prstGeom prst="roundRect">
            <a:avLst>
              <a:gd name="adj" fmla="val 6766"/>
            </a:avLst>
          </a:prstGeom>
        </p:spPr>
      </p:pic>
      <p:sp>
        <p:nvSpPr>
          <p:cNvPr id="8"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553710581"/>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109663" y="2787650"/>
            <a:ext cx="6586537" cy="404813"/>
          </a:xfrm>
        </p:spPr>
        <p:txBody>
          <a:bodyPr/>
          <a:lstStyle/>
          <a:p>
            <a:pPr marL="0" indent="0"/>
            <a:r>
              <a:rPr lang="en-US" altLang="en-US" dirty="0"/>
              <a:t>B. “I’m sorry, but I just can’t serve you another one.”</a:t>
            </a:r>
          </a:p>
        </p:txBody>
      </p:sp>
      <p:sp>
        <p:nvSpPr>
          <p:cNvPr id="68611" name="Text Placeholder 2"/>
          <p:cNvSpPr>
            <a:spLocks noGrp="1"/>
          </p:cNvSpPr>
          <p:nvPr>
            <p:ph type="body" sz="quarter" idx="14"/>
          </p:nvPr>
        </p:nvSpPr>
        <p:spPr>
          <a:xfrm>
            <a:off x="1092200" y="2146300"/>
            <a:ext cx="6908800" cy="404813"/>
          </a:xfrm>
        </p:spPr>
        <p:txBody>
          <a:bodyPr/>
          <a:lstStyle/>
          <a:p>
            <a:pPr marL="0" indent="0"/>
            <a:r>
              <a:rPr lang="en-US" altLang="en-US" dirty="0"/>
              <a:t>A. “I’m sorry if this is upsetting.”</a:t>
            </a:r>
          </a:p>
        </p:txBody>
      </p:sp>
      <p:sp>
        <p:nvSpPr>
          <p:cNvPr id="68612" name="Text Placeholder 3"/>
          <p:cNvSpPr>
            <a:spLocks noGrp="1"/>
          </p:cNvSpPr>
          <p:nvPr>
            <p:ph type="body" sz="quarter" idx="13"/>
          </p:nvPr>
        </p:nvSpPr>
        <p:spPr>
          <a:xfrm>
            <a:off x="390525" y="1150938"/>
            <a:ext cx="8612188" cy="457200"/>
          </a:xfrm>
        </p:spPr>
        <p:txBody>
          <a:bodyPr/>
          <a:lstStyle/>
          <a:p>
            <a:pPr marL="0" indent="0"/>
            <a:r>
              <a:rPr lang="en-US" altLang="en-US" dirty="0"/>
              <a:t>Which is the best statement when stopping service?</a:t>
            </a:r>
          </a:p>
        </p:txBody>
      </p:sp>
      <p:sp>
        <p:nvSpPr>
          <p:cNvPr id="68613" name="Title 4"/>
          <p:cNvSpPr>
            <a:spLocks noGrp="1"/>
          </p:cNvSpPr>
          <p:nvPr>
            <p:ph type="title"/>
          </p:nvPr>
        </p:nvSpPr>
        <p:spPr/>
        <p:txBody>
          <a:bodyPr/>
          <a:lstStyle/>
          <a:p>
            <a:r>
              <a:rPr lang="en-US" altLang="en-US" dirty="0"/>
              <a:t>What Do You Think? </a:t>
            </a:r>
          </a:p>
        </p:txBody>
      </p:sp>
      <p:sp>
        <p:nvSpPr>
          <p:cNvPr id="6" name="Text Placeholder 5"/>
          <p:cNvSpPr>
            <a:spLocks noGrp="1"/>
          </p:cNvSpPr>
          <p:nvPr>
            <p:ph type="body" sz="quarter" idx="16"/>
          </p:nvPr>
        </p:nvSpPr>
        <p:spPr>
          <a:xfrm>
            <a:off x="3741738" y="3581400"/>
            <a:ext cx="4981575" cy="1981200"/>
          </a:xfrm>
        </p:spPr>
        <p:txBody>
          <a:bodyPr/>
          <a:lstStyle/>
          <a:p>
            <a:pPr marL="0" indent="0"/>
            <a:r>
              <a:rPr lang="en-US" altLang="en-US" b="1" dirty="0"/>
              <a:t>Why? </a:t>
            </a:r>
            <a:r>
              <a:rPr lang="en-US" altLang="en-US" dirty="0"/>
              <a:t>The first statement lets the person know that you understand how they feel. The second is not bad to say, it just lacks empathy.  </a:t>
            </a:r>
          </a:p>
        </p:txBody>
      </p:sp>
    </p:spTree>
    <p:custDataLst>
      <p:tags r:id="rId1"/>
    </p:custDataLst>
    <p:extLst>
      <p:ext uri="{BB962C8B-B14F-4D97-AF65-F5344CB8AC3E}">
        <p14:creationId xmlns:p14="http://schemas.microsoft.com/office/powerpoint/2010/main" val="166000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68611">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1376061"/>
            <a:ext cx="6377940" cy="2533635"/>
          </a:xfrm>
        </p:spPr>
        <p:txBody>
          <a:bodyPr/>
          <a:lstStyle/>
          <a:p>
            <a:pPr>
              <a:defRPr/>
            </a:pPr>
            <a:r>
              <a:rPr lang="en-US" dirty="0"/>
              <a:t>Communication Techniques for Difficult Situations</a:t>
            </a:r>
          </a:p>
          <a:p>
            <a:pPr lvl="1">
              <a:defRPr/>
            </a:pPr>
            <a:r>
              <a:rPr lang="en-US" b="1" dirty="0"/>
              <a:t>Express Empathy</a:t>
            </a:r>
          </a:p>
          <a:p>
            <a:pPr lvl="2"/>
            <a:r>
              <a:rPr lang="en-US" altLang="en-US" dirty="0"/>
              <a:t>Empathy means putting yourself in someone else’s shoes.</a:t>
            </a:r>
          </a:p>
          <a:p>
            <a:pPr lvl="2"/>
            <a:r>
              <a:rPr lang="en-US" altLang="en-US" dirty="0"/>
              <a:t>This lets the person know you understand how they feel.</a:t>
            </a:r>
          </a:p>
          <a:p>
            <a:pPr lvl="2"/>
            <a:r>
              <a:rPr lang="en-US" altLang="en-US" dirty="0"/>
              <a:t>Everyone appreciates a little understanding. This makes  the use of empathy effective.</a:t>
            </a:r>
          </a:p>
          <a:p>
            <a:pPr lvl="2"/>
            <a:endParaRPr lang="en-US" altLang="en-US" dirty="0"/>
          </a:p>
          <a:p>
            <a:pPr lvl="2"/>
            <a:endParaRPr lang="en-US" altLang="en-US" dirty="0"/>
          </a:p>
          <a:p>
            <a:pPr lvl="2"/>
            <a:endParaRPr lang="en-US" altLang="en-US" dirty="0"/>
          </a:p>
          <a:p>
            <a:pPr lvl="2"/>
            <a:endParaRPr lang="en-US" altLang="en-US" dirty="0"/>
          </a:p>
          <a:p>
            <a:pPr lvl="2">
              <a:defRPr/>
            </a:pPr>
            <a:endParaRPr lang="en-US" dirty="0"/>
          </a:p>
          <a:p>
            <a:pPr marL="347663" lvl="2" indent="0">
              <a:buNone/>
              <a:defRPr/>
            </a:pPr>
            <a:endParaRPr lang="en-US" dirty="0"/>
          </a:p>
          <a:p>
            <a:pPr lvl="1">
              <a:buFont typeface="Arial" panose="020B0604020202020204" pitchFamily="34" charset="0"/>
              <a:buChar char="•"/>
              <a:defRPr/>
            </a:pPr>
            <a:endParaRPr lang="en-US" dirty="0"/>
          </a:p>
          <a:p>
            <a:pPr marL="0" lvl="1" indent="0">
              <a:buNone/>
              <a:defRPr/>
            </a:pPr>
            <a:endParaRPr lang="en-US" dirty="0">
              <a:cs typeface="ＭＳ Ｐゴシック" charset="0"/>
            </a:endParaRPr>
          </a:p>
        </p:txBody>
      </p:sp>
      <p:pic>
        <p:nvPicPr>
          <p:cNvPr id="6" name="Picture Placeholder 4">
            <a:extLst>
              <a:ext uri="{FF2B5EF4-FFF2-40B4-BE49-F238E27FC236}">
                <a16:creationId xmlns:a16="http://schemas.microsoft.com/office/drawing/2014/main" id="{66B535E9-3F64-0F4F-B504-BE24FF99806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a:prstGeom prst="roundRect">
            <a:avLst>
              <a:gd name="adj" fmla="val 6766"/>
            </a:avLst>
          </a:prstGeom>
        </p:spPr>
      </p:pic>
      <p:sp>
        <p:nvSpPr>
          <p:cNvPr id="8"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3896992892"/>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109663" y="2787650"/>
            <a:ext cx="6586537" cy="404813"/>
          </a:xfrm>
        </p:spPr>
        <p:txBody>
          <a:bodyPr/>
          <a:lstStyle/>
          <a:p>
            <a:pPr marL="0" indent="0"/>
            <a:r>
              <a:rPr lang="en-US" altLang="en-US" dirty="0"/>
              <a:t>B. “Sorry, but I could lose my job if I serve you one more.”</a:t>
            </a:r>
          </a:p>
        </p:txBody>
      </p:sp>
      <p:sp>
        <p:nvSpPr>
          <p:cNvPr id="68611" name="Text Placeholder 2"/>
          <p:cNvSpPr>
            <a:spLocks noGrp="1"/>
          </p:cNvSpPr>
          <p:nvPr>
            <p:ph type="body" sz="quarter" idx="14"/>
          </p:nvPr>
        </p:nvSpPr>
        <p:spPr>
          <a:xfrm>
            <a:off x="1092200" y="2146300"/>
            <a:ext cx="6908800" cy="404813"/>
          </a:xfrm>
        </p:spPr>
        <p:txBody>
          <a:bodyPr/>
          <a:lstStyle/>
          <a:p>
            <a:pPr marL="0" indent="0"/>
            <a:r>
              <a:rPr lang="en-US" altLang="en-US" dirty="0"/>
              <a:t>A. “Okay, I’ll serve you one more. But it’s the last one.”</a:t>
            </a:r>
          </a:p>
        </p:txBody>
      </p:sp>
      <p:sp>
        <p:nvSpPr>
          <p:cNvPr id="68612" name="Text Placeholder 3"/>
          <p:cNvSpPr>
            <a:spLocks noGrp="1"/>
          </p:cNvSpPr>
          <p:nvPr>
            <p:ph type="body" sz="quarter" idx="13"/>
          </p:nvPr>
        </p:nvSpPr>
        <p:spPr>
          <a:xfrm>
            <a:off x="390525" y="1150938"/>
            <a:ext cx="8612188" cy="457200"/>
          </a:xfrm>
        </p:spPr>
        <p:txBody>
          <a:bodyPr/>
          <a:lstStyle/>
          <a:p>
            <a:pPr marL="0" indent="0"/>
            <a:r>
              <a:rPr lang="en-US" altLang="en-US" dirty="0"/>
              <a:t>Which is the best statement when stopping service?</a:t>
            </a:r>
          </a:p>
        </p:txBody>
      </p:sp>
      <p:sp>
        <p:nvSpPr>
          <p:cNvPr id="68613" name="Title 4"/>
          <p:cNvSpPr>
            <a:spLocks noGrp="1"/>
          </p:cNvSpPr>
          <p:nvPr>
            <p:ph type="title"/>
          </p:nvPr>
        </p:nvSpPr>
        <p:spPr/>
        <p:txBody>
          <a:bodyPr/>
          <a:lstStyle/>
          <a:p>
            <a:r>
              <a:rPr lang="en-US" altLang="en-US" dirty="0"/>
              <a:t>What Do You Think? </a:t>
            </a:r>
          </a:p>
        </p:txBody>
      </p:sp>
      <p:sp>
        <p:nvSpPr>
          <p:cNvPr id="6" name="Text Placeholder 5"/>
          <p:cNvSpPr>
            <a:spLocks noGrp="1"/>
          </p:cNvSpPr>
          <p:nvPr>
            <p:ph type="body" sz="quarter" idx="16"/>
          </p:nvPr>
        </p:nvSpPr>
        <p:spPr>
          <a:xfrm>
            <a:off x="3741738" y="3581400"/>
            <a:ext cx="4981575" cy="1981200"/>
          </a:xfrm>
        </p:spPr>
        <p:txBody>
          <a:bodyPr/>
          <a:lstStyle/>
          <a:p>
            <a:r>
              <a:rPr lang="en-US" altLang="en-US" b="1" dirty="0"/>
              <a:t>Why? </a:t>
            </a:r>
            <a:r>
              <a:rPr lang="en-US" dirty="0"/>
              <a:t>The first statement is an agreement to do something illegal. The second statement tells the person that you are being firm; you will not change your mind about stopping service.</a:t>
            </a:r>
            <a:endParaRPr lang="en-US" altLang="en-US" dirty="0"/>
          </a:p>
        </p:txBody>
      </p:sp>
    </p:spTree>
    <p:custDataLst>
      <p:tags r:id="rId1"/>
    </p:custDataLst>
    <p:extLst>
      <p:ext uri="{BB962C8B-B14F-4D97-AF65-F5344CB8AC3E}">
        <p14:creationId xmlns:p14="http://schemas.microsoft.com/office/powerpoint/2010/main" val="4270835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1376061"/>
            <a:ext cx="6377940" cy="2533635"/>
          </a:xfrm>
        </p:spPr>
        <p:txBody>
          <a:bodyPr/>
          <a:lstStyle/>
          <a:p>
            <a:pPr>
              <a:defRPr/>
            </a:pPr>
            <a:r>
              <a:rPr lang="en-US" dirty="0"/>
              <a:t>Communication Techniques for Difficult Situations</a:t>
            </a:r>
          </a:p>
          <a:p>
            <a:pPr lvl="1">
              <a:defRPr/>
            </a:pPr>
            <a:r>
              <a:rPr lang="en-US" b="1" dirty="0"/>
              <a:t>Be Firm: </a:t>
            </a:r>
            <a:r>
              <a:rPr lang="en-US" altLang="en-US" dirty="0"/>
              <a:t>Do not back down after attempting to stop service:</a:t>
            </a:r>
            <a:endParaRPr lang="en-US" b="1" dirty="0"/>
          </a:p>
          <a:p>
            <a:pPr lvl="2"/>
            <a:r>
              <a:rPr lang="en-US" altLang="en-US" dirty="0"/>
              <a:t>It’s against the law</a:t>
            </a:r>
          </a:p>
          <a:p>
            <a:pPr lvl="2"/>
            <a:r>
              <a:rPr lang="en-US" altLang="en-US" dirty="0"/>
              <a:t>It will make it harder to stop service next time</a:t>
            </a:r>
          </a:p>
          <a:p>
            <a:pPr lvl="2"/>
            <a:endParaRPr lang="en-US" altLang="en-US" dirty="0"/>
          </a:p>
          <a:p>
            <a:pPr lvl="2"/>
            <a:endParaRPr lang="en-US" altLang="en-US" dirty="0"/>
          </a:p>
          <a:p>
            <a:pPr lvl="2"/>
            <a:endParaRPr lang="en-US" altLang="en-US" dirty="0"/>
          </a:p>
          <a:p>
            <a:pPr lvl="2"/>
            <a:endParaRPr lang="en-US" altLang="en-US" dirty="0"/>
          </a:p>
          <a:p>
            <a:pPr lvl="2">
              <a:defRPr/>
            </a:pPr>
            <a:endParaRPr lang="en-US" dirty="0"/>
          </a:p>
          <a:p>
            <a:pPr marL="347663" lvl="2" indent="0">
              <a:buNone/>
              <a:defRPr/>
            </a:pPr>
            <a:endParaRPr lang="en-US" dirty="0"/>
          </a:p>
          <a:p>
            <a:pPr lvl="1">
              <a:buFont typeface="Arial" panose="020B0604020202020204" pitchFamily="34" charset="0"/>
              <a:buChar char="•"/>
              <a:defRPr/>
            </a:pPr>
            <a:endParaRPr lang="en-US" dirty="0"/>
          </a:p>
          <a:p>
            <a:pPr marL="0" lvl="1" indent="0">
              <a:buNone/>
              <a:defRPr/>
            </a:pPr>
            <a:endParaRPr lang="en-US" dirty="0">
              <a:cs typeface="ＭＳ Ｐゴシック" charset="0"/>
            </a:endParaRPr>
          </a:p>
        </p:txBody>
      </p:sp>
      <p:pic>
        <p:nvPicPr>
          <p:cNvPr id="6" name="Picture Placeholder 4">
            <a:extLst>
              <a:ext uri="{FF2B5EF4-FFF2-40B4-BE49-F238E27FC236}">
                <a16:creationId xmlns:a16="http://schemas.microsoft.com/office/drawing/2014/main" id="{66B535E9-3F64-0F4F-B504-BE24FF99806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a:prstGeom prst="roundRect">
            <a:avLst>
              <a:gd name="adj" fmla="val 6766"/>
            </a:avLst>
          </a:prstGeom>
        </p:spPr>
      </p:pic>
      <p:sp>
        <p:nvSpPr>
          <p:cNvPr id="8"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357591206"/>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43C2C87-DEE1-B64F-A0D1-B46916A4B264}"/>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400050" y="156230"/>
            <a:ext cx="8307388" cy="523220"/>
          </a:xfrm>
        </p:spPr>
        <p:txBody>
          <a:bodyPr/>
          <a:lstStyle/>
          <a:p>
            <a:r>
              <a:rPr lang="en-US" dirty="0">
                <a:solidFill>
                  <a:srgbClr val="FFFFFF"/>
                </a:solidFill>
              </a:rPr>
              <a:t>Did They Handle It Correctly? </a:t>
            </a:r>
            <a:r>
              <a:rPr lang="en-US" altLang="en-US" dirty="0"/>
              <a:t>Scenario 1</a:t>
            </a:r>
            <a:endParaRPr lang="en-US" dirty="0"/>
          </a:p>
        </p:txBody>
      </p:sp>
      <p:sp>
        <p:nvSpPr>
          <p:cNvPr id="71682" name="Content Placeholder 6"/>
          <p:cNvSpPr>
            <a:spLocks noGrp="1"/>
          </p:cNvSpPr>
          <p:nvPr>
            <p:ph idx="1"/>
          </p:nvPr>
        </p:nvSpPr>
        <p:spPr/>
        <p:txBody>
          <a:bodyPr/>
          <a:lstStyle/>
          <a:p>
            <a:r>
              <a:rPr lang="en-US" altLang="en-US" dirty="0"/>
              <a:t>Marc:</a:t>
            </a:r>
          </a:p>
          <a:p>
            <a:pPr lvl="1"/>
            <a:r>
              <a:rPr lang="en-US" altLang="en-US" dirty="0"/>
              <a:t>Marc is visibly intoxicated, and he’s been pestering a woman sitting near him. This causes the woman to get up and leave.</a:t>
            </a:r>
          </a:p>
          <a:p>
            <a:pPr lvl="1"/>
            <a:r>
              <a:rPr lang="en-US" altLang="en-US" dirty="0"/>
              <a:t>Seeing this, the bartender decides that it is time to stop service to Marc. She alerts her backup. Shoulder to shoulder they approach Marc, who is gesturing for another drink.</a:t>
            </a:r>
          </a:p>
          <a:p>
            <a:pPr lvl="1"/>
            <a:r>
              <a:rPr lang="en-US" altLang="en-US" dirty="0"/>
              <a:t>In a clear voice the bartender leans in and says “I’m cutting you off. You’re bothering the other guests, and you’ve had enough.”</a:t>
            </a:r>
          </a:p>
          <a:p>
            <a:pPr lvl="1"/>
            <a:endParaRPr lang="en-US" altLang="en-US" dirty="0"/>
          </a:p>
          <a:p>
            <a:pPr lvl="1"/>
            <a:endParaRPr lang="en-US" altLang="en-US" dirty="0"/>
          </a:p>
          <a:p>
            <a:endParaRPr lang="en-US" altLang="en-US" dirty="0"/>
          </a:p>
        </p:txBody>
      </p:sp>
      <p:sp>
        <p:nvSpPr>
          <p:cNvPr id="11" name="Title 4"/>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242159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61870" y="11430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Selling, delivering, or furnishing alcohol to minors: Penalty </a:t>
            </a:r>
            <a:r>
              <a:rPr lang="en-US" i="1" dirty="0"/>
              <a:t>cont.</a:t>
            </a:r>
            <a:r>
              <a:rPr lang="en-US" altLang="en-US" i="1" dirty="0"/>
              <a:t> </a:t>
            </a:r>
          </a:p>
          <a:p>
            <a:pPr marL="0" indent="0">
              <a:lnSpc>
                <a:spcPct val="100000"/>
              </a:lnSpc>
              <a:spcBef>
                <a:spcPts val="0"/>
              </a:spcBef>
              <a:defRPr/>
            </a:pPr>
            <a:r>
              <a:rPr lang="en-US" altLang="en-US" dirty="0"/>
              <a:t>Section </a:t>
            </a:r>
            <a:r>
              <a:rPr lang="en-US" dirty="0"/>
              <a:t>28-3A-25 (b)(1)</a:t>
            </a:r>
            <a:endParaRPr lang="en-US" altLang="en-US" dirty="0"/>
          </a:p>
          <a:p>
            <a:pPr marL="0" lvl="1" indent="0">
              <a:buNone/>
              <a:defRPr/>
            </a:pPr>
            <a:r>
              <a:rPr lang="en-US" kern="0" dirty="0"/>
              <a:t>and, on the third conviction and every subsequent conviction of a violation of the subdivisions, the offense shall, in addition to a fine within the limits above named, be punishable by imprisonment or at hard labor for the county for not less than six months nor more than 12 months.</a:t>
            </a:r>
          </a:p>
          <a:p>
            <a:pPr marL="0" lvl="1" indent="0">
              <a:spcBef>
                <a:spcPts val="0"/>
              </a:spcBef>
              <a:buNone/>
              <a:defRPr/>
            </a:pPr>
            <a:endParaRPr lang="en-US" sz="2000" b="1" dirty="0">
              <a:solidFill>
                <a:srgbClr val="7F56C5"/>
              </a:solidFill>
              <a:cs typeface="ＭＳ Ｐゴシック" charset="0"/>
            </a:endParaRPr>
          </a:p>
          <a:p>
            <a:pPr marL="0" lvl="1" indent="0">
              <a:spcBef>
                <a:spcPts val="0"/>
              </a:spcBef>
              <a:buNone/>
              <a:defRPr/>
            </a:pPr>
            <a:r>
              <a:rPr lang="en-US" sz="2400" b="1" dirty="0">
                <a:solidFill>
                  <a:srgbClr val="7F56C5"/>
                </a:solidFill>
                <a:latin typeface="Arial Narrow"/>
                <a:cs typeface="ＭＳ Ｐゴシック" charset="0"/>
              </a:rPr>
              <a:t>Draft beer for off-premise consumption (Selling to a minor)</a:t>
            </a:r>
          </a:p>
          <a:p>
            <a:pPr marL="0" lvl="1" indent="0">
              <a:spcBef>
                <a:spcPts val="0"/>
              </a:spcBef>
              <a:buNone/>
              <a:defRPr/>
            </a:pPr>
            <a:r>
              <a:rPr lang="en-US" sz="2400" b="1" dirty="0">
                <a:solidFill>
                  <a:srgbClr val="7F56C5"/>
                </a:solidFill>
                <a:latin typeface="Arial Narrow"/>
                <a:cs typeface="ＭＳ Ｐゴシック" charset="0"/>
              </a:rPr>
              <a:t>20-X-6-.18(4)(f) </a:t>
            </a:r>
            <a:endParaRPr lang="en-US" altLang="en-US" sz="2400" b="1" dirty="0">
              <a:solidFill>
                <a:srgbClr val="7F56C5"/>
              </a:solidFill>
              <a:latin typeface="Arial Narrow"/>
              <a:cs typeface="ＭＳ Ｐゴシック" charset="0"/>
            </a:endParaRPr>
          </a:p>
          <a:p>
            <a:pPr marL="0" lvl="1" indent="0">
              <a:buNone/>
              <a:defRPr/>
            </a:pPr>
            <a:r>
              <a:rPr lang="en-US" dirty="0"/>
              <a:t>(f) A filled or refilled container (of draft beer) shall not be sold or provided to any consumer who is under the age of 21.</a:t>
            </a:r>
          </a:p>
          <a:p>
            <a:pPr marL="0" lvl="1" indent="0">
              <a:buNone/>
              <a:defRPr/>
            </a:pPr>
            <a:endParaRPr lang="en-US" altLang="en-US" kern="0" dirty="0"/>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4189186488"/>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109663" y="2787650"/>
            <a:ext cx="3894137" cy="404813"/>
          </a:xfrm>
        </p:spPr>
        <p:txBody>
          <a:bodyPr/>
          <a:lstStyle/>
          <a:p>
            <a:pPr marL="0" indent="0"/>
            <a:r>
              <a:rPr lang="en-US" altLang="en-US" dirty="0"/>
              <a:t>B. No</a:t>
            </a:r>
          </a:p>
        </p:txBody>
      </p:sp>
      <p:sp>
        <p:nvSpPr>
          <p:cNvPr id="73731" name="Text Placeholder 2"/>
          <p:cNvSpPr>
            <a:spLocks noGrp="1"/>
          </p:cNvSpPr>
          <p:nvPr>
            <p:ph type="body" sz="quarter" idx="14"/>
          </p:nvPr>
        </p:nvSpPr>
        <p:spPr>
          <a:xfrm>
            <a:off x="1092200" y="2146300"/>
            <a:ext cx="3894138" cy="404813"/>
          </a:xfrm>
        </p:spPr>
        <p:txBody>
          <a:bodyPr/>
          <a:lstStyle/>
          <a:p>
            <a:pPr marL="0" indent="0"/>
            <a:r>
              <a:rPr lang="en-US" altLang="en-US" dirty="0"/>
              <a:t>A. Yes</a:t>
            </a:r>
          </a:p>
        </p:txBody>
      </p:sp>
      <p:sp>
        <p:nvSpPr>
          <p:cNvPr id="73732" name="Text Placeholder 3"/>
          <p:cNvSpPr>
            <a:spLocks noGrp="1"/>
          </p:cNvSpPr>
          <p:nvPr>
            <p:ph type="body" sz="quarter" idx="13"/>
          </p:nvPr>
        </p:nvSpPr>
        <p:spPr>
          <a:xfrm>
            <a:off x="390525" y="1150938"/>
            <a:ext cx="8612188" cy="457200"/>
          </a:xfrm>
        </p:spPr>
        <p:txBody>
          <a:bodyPr/>
          <a:lstStyle/>
          <a:p>
            <a:pPr marL="0" indent="0"/>
            <a:r>
              <a:rPr lang="en-US" altLang="en-US" dirty="0"/>
              <a:t>Was the situation handled correctly?</a:t>
            </a:r>
          </a:p>
        </p:txBody>
      </p:sp>
      <p:sp>
        <p:nvSpPr>
          <p:cNvPr id="6" name="Text Placeholder 5"/>
          <p:cNvSpPr>
            <a:spLocks noGrp="1"/>
          </p:cNvSpPr>
          <p:nvPr>
            <p:ph type="body" sz="quarter" idx="16"/>
          </p:nvPr>
        </p:nvSpPr>
        <p:spPr>
          <a:xfrm>
            <a:off x="3741738" y="3642483"/>
            <a:ext cx="5116512" cy="2159000"/>
          </a:xfrm>
        </p:spPr>
        <p:txBody>
          <a:bodyPr/>
          <a:lstStyle/>
          <a:p>
            <a:r>
              <a:rPr lang="en-US" altLang="en-US" b="1" dirty="0"/>
              <a:t>Why: </a:t>
            </a:r>
            <a:r>
              <a:rPr lang="en-US" dirty="0" smtClean="0"/>
              <a:t>While </a:t>
            </a:r>
            <a:r>
              <a:rPr lang="en-US" dirty="0"/>
              <a:t>the first bartender got a backup, the backup stood too close to the guest. This can be threatening. And while she waited until the guest ordered the next drink to stop service, the way she told him was judgmental. Moreover, neither of the bartenders offered the guest food or nonalcoholic beverages as an alternative.</a:t>
            </a:r>
            <a:endParaRPr lang="en-US" altLang="en-US" dirty="0"/>
          </a:p>
        </p:txBody>
      </p:sp>
      <p:pic>
        <p:nvPicPr>
          <p:cNvPr id="9" name="Picture Placeholder 5">
            <a:extLst>
              <a:ext uri="{FF2B5EF4-FFF2-40B4-BE49-F238E27FC236}">
                <a16:creationId xmlns:a16="http://schemas.microsoft.com/office/drawing/2014/main" id="{25453112-FAAB-2746-B6B6-F6BC83E60FF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523038" y="1243013"/>
            <a:ext cx="2103437" cy="2103120"/>
          </a:xfrm>
          <a:prstGeom prst="roundRect">
            <a:avLst>
              <a:gd name="adj" fmla="val 6766"/>
            </a:avLst>
          </a:prstGeom>
        </p:spPr>
      </p:pic>
      <p:sp>
        <p:nvSpPr>
          <p:cNvPr id="10" name="Title 1"/>
          <p:cNvSpPr>
            <a:spLocks noGrp="1"/>
          </p:cNvSpPr>
          <p:nvPr>
            <p:ph type="title"/>
          </p:nvPr>
        </p:nvSpPr>
        <p:spPr>
          <a:xfrm>
            <a:off x="400050" y="156230"/>
            <a:ext cx="8307388" cy="523220"/>
          </a:xfrm>
        </p:spPr>
        <p:txBody>
          <a:bodyPr/>
          <a:lstStyle/>
          <a:p>
            <a:r>
              <a:rPr lang="en-US" dirty="0">
                <a:solidFill>
                  <a:srgbClr val="FFFFFF"/>
                </a:solidFill>
              </a:rPr>
              <a:t>Did They Handle It Correctly? </a:t>
            </a:r>
            <a:r>
              <a:rPr lang="en-US" altLang="en-US" dirty="0"/>
              <a:t>Scenario 1</a:t>
            </a:r>
            <a:endParaRPr lang="en-US" dirty="0"/>
          </a:p>
        </p:txBody>
      </p:sp>
    </p:spTree>
    <p:custDataLst>
      <p:tags r:id="rId1"/>
    </p:custDataLst>
    <p:extLst>
      <p:ext uri="{BB962C8B-B14F-4D97-AF65-F5344CB8AC3E}">
        <p14:creationId xmlns:p14="http://schemas.microsoft.com/office/powerpoint/2010/main" val="421484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05805A8-CE15-4344-802A-0D78F6D5F111}"/>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p:spPr>
      </p:pic>
      <p:sp>
        <p:nvSpPr>
          <p:cNvPr id="2" name="Title 1"/>
          <p:cNvSpPr>
            <a:spLocks noGrp="1"/>
          </p:cNvSpPr>
          <p:nvPr>
            <p:ph type="title"/>
          </p:nvPr>
        </p:nvSpPr>
        <p:spPr>
          <a:xfrm>
            <a:off x="400050" y="156230"/>
            <a:ext cx="8307388" cy="523220"/>
          </a:xfrm>
        </p:spPr>
        <p:txBody>
          <a:bodyPr/>
          <a:lstStyle/>
          <a:p>
            <a:r>
              <a:rPr lang="en-US" dirty="0">
                <a:solidFill>
                  <a:srgbClr val="FFFFFF"/>
                </a:solidFill>
              </a:rPr>
              <a:t>Did They Handle It Correctly? </a:t>
            </a:r>
            <a:r>
              <a:rPr lang="en-US" altLang="en-US" dirty="0"/>
              <a:t>Scenario 2</a:t>
            </a:r>
            <a:endParaRPr lang="en-US" dirty="0"/>
          </a:p>
        </p:txBody>
      </p:sp>
      <p:sp>
        <p:nvSpPr>
          <p:cNvPr id="75778" name="Content Placeholder 1"/>
          <p:cNvSpPr>
            <a:spLocks noGrp="1"/>
          </p:cNvSpPr>
          <p:nvPr>
            <p:ph idx="1"/>
          </p:nvPr>
        </p:nvSpPr>
        <p:spPr>
          <a:xfrm>
            <a:off x="409575" y="1143000"/>
            <a:ext cx="5810603" cy="4983163"/>
          </a:xfrm>
        </p:spPr>
        <p:txBody>
          <a:bodyPr/>
          <a:lstStyle/>
          <a:p>
            <a:r>
              <a:rPr lang="en-US" altLang="en-US" dirty="0"/>
              <a:t>Tiffany:</a:t>
            </a:r>
          </a:p>
          <a:p>
            <a:pPr lvl="1"/>
            <a:r>
              <a:rPr lang="en-US" altLang="en-US" dirty="0"/>
              <a:t>Tiffany demands another drink, and she’s not being  nice about it. The bartender politely says that company policy won’t allow him to serve her more alcohol, and offers her a soda or coffee.</a:t>
            </a:r>
          </a:p>
          <a:p>
            <a:pPr lvl="1"/>
            <a:r>
              <a:rPr lang="en-US" altLang="en-US" dirty="0"/>
              <a:t>Tiffany lets the bartender know that she came to the bar for a drink, not a lecture, and demands another vodka tonic.</a:t>
            </a:r>
          </a:p>
          <a:p>
            <a:pPr lvl="1"/>
            <a:r>
              <a:rPr lang="en-US" altLang="en-US" dirty="0"/>
              <a:t>By this point, the bartender is fed up. He states that she’s had four drinks in 45 minutes, and for a woman her size, that’s over her limit. He adds “You’ve had enough.”</a:t>
            </a:r>
          </a:p>
          <a:p>
            <a:pPr lvl="1"/>
            <a:r>
              <a:rPr lang="en-US" altLang="en-US" dirty="0"/>
              <a:t>Tiffany is not happy, and says “What do you mean ‘my size’ and what do YOU know about my limits?”</a:t>
            </a:r>
          </a:p>
          <a:p>
            <a:pPr lvl="1"/>
            <a:endParaRPr lang="en-US" altLang="en-US" dirty="0"/>
          </a:p>
          <a:p>
            <a:pPr lvl="1"/>
            <a:endParaRPr lang="en-US" altLang="en-US" dirty="0"/>
          </a:p>
        </p:txBody>
      </p:sp>
      <p:sp>
        <p:nvSpPr>
          <p:cNvPr id="3" name="Title 4"/>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1331573552"/>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5"/>
          </p:nvPr>
        </p:nvSpPr>
        <p:spPr>
          <a:xfrm>
            <a:off x="1109663" y="2787650"/>
            <a:ext cx="7958137" cy="404813"/>
          </a:xfrm>
        </p:spPr>
        <p:txBody>
          <a:bodyPr/>
          <a:lstStyle/>
          <a:p>
            <a:pPr marL="0" indent="0"/>
            <a:r>
              <a:rPr lang="en-US" altLang="en-US" dirty="0"/>
              <a:t>B. No</a:t>
            </a:r>
          </a:p>
        </p:txBody>
      </p:sp>
      <p:sp>
        <p:nvSpPr>
          <p:cNvPr id="77827" name="Text Placeholder 8"/>
          <p:cNvSpPr>
            <a:spLocks noGrp="1"/>
          </p:cNvSpPr>
          <p:nvPr>
            <p:ph type="body" sz="quarter" idx="14"/>
          </p:nvPr>
        </p:nvSpPr>
        <p:spPr>
          <a:xfrm>
            <a:off x="1092200" y="2146300"/>
            <a:ext cx="7975600" cy="404813"/>
          </a:xfrm>
        </p:spPr>
        <p:txBody>
          <a:bodyPr/>
          <a:lstStyle/>
          <a:p>
            <a:pPr marL="0" indent="0"/>
            <a:r>
              <a:rPr lang="en-US" altLang="en-US" dirty="0"/>
              <a:t>A. Yes</a:t>
            </a:r>
          </a:p>
        </p:txBody>
      </p:sp>
      <p:sp>
        <p:nvSpPr>
          <p:cNvPr id="77828" name="Text Placeholder 7"/>
          <p:cNvSpPr>
            <a:spLocks noGrp="1"/>
          </p:cNvSpPr>
          <p:nvPr>
            <p:ph type="body" sz="quarter" idx="13"/>
          </p:nvPr>
        </p:nvSpPr>
        <p:spPr>
          <a:xfrm>
            <a:off x="390525" y="1150938"/>
            <a:ext cx="8612188" cy="457200"/>
          </a:xfrm>
        </p:spPr>
        <p:txBody>
          <a:bodyPr/>
          <a:lstStyle/>
          <a:p>
            <a:pPr marL="0" indent="0"/>
            <a:r>
              <a:rPr lang="en-US" altLang="en-US" dirty="0"/>
              <a:t>Was the situation handled correctly?</a:t>
            </a:r>
          </a:p>
        </p:txBody>
      </p:sp>
      <p:sp>
        <p:nvSpPr>
          <p:cNvPr id="77829" name="Title 6"/>
          <p:cNvSpPr>
            <a:spLocks noGrp="1"/>
          </p:cNvSpPr>
          <p:nvPr>
            <p:ph type="title"/>
          </p:nvPr>
        </p:nvSpPr>
        <p:spPr>
          <a:xfrm>
            <a:off x="400050" y="155575"/>
            <a:ext cx="8307388" cy="523875"/>
          </a:xfrm>
        </p:spPr>
        <p:txBody>
          <a:bodyPr/>
          <a:lstStyle/>
          <a:p>
            <a:r>
              <a:rPr lang="en-US" dirty="0">
                <a:solidFill>
                  <a:srgbClr val="FFFFFF"/>
                </a:solidFill>
              </a:rPr>
              <a:t>Did They Handle It Correctly? </a:t>
            </a:r>
            <a:r>
              <a:rPr lang="en-US" altLang="en-US" dirty="0"/>
              <a:t>Scenario 2</a:t>
            </a:r>
          </a:p>
        </p:txBody>
      </p:sp>
      <p:sp>
        <p:nvSpPr>
          <p:cNvPr id="11" name="Text Placeholder 10"/>
          <p:cNvSpPr>
            <a:spLocks noGrp="1"/>
          </p:cNvSpPr>
          <p:nvPr>
            <p:ph type="body" sz="quarter" idx="16"/>
          </p:nvPr>
        </p:nvSpPr>
        <p:spPr>
          <a:xfrm>
            <a:off x="3741738" y="3403600"/>
            <a:ext cx="4981575" cy="2159000"/>
          </a:xfrm>
        </p:spPr>
        <p:txBody>
          <a:bodyPr/>
          <a:lstStyle/>
          <a:p>
            <a:r>
              <a:rPr lang="en-US" altLang="en-US" b="1" dirty="0"/>
              <a:t>Why? </a:t>
            </a:r>
            <a:r>
              <a:rPr lang="en-US" dirty="0" smtClean="0"/>
              <a:t>The </a:t>
            </a:r>
            <a:r>
              <a:rPr lang="en-US" dirty="0"/>
              <a:t>bartender was initially polite when stopping service and offered nonalcoholic beverages. But the situation went downhill quickly. He ended up losing his temper and using judgmental language.</a:t>
            </a:r>
            <a:endParaRPr lang="en-US" altLang="en-US" dirty="0"/>
          </a:p>
        </p:txBody>
      </p:sp>
      <p:pic>
        <p:nvPicPr>
          <p:cNvPr id="9" name="Picture Placeholder 7">
            <a:extLst>
              <a:ext uri="{FF2B5EF4-FFF2-40B4-BE49-F238E27FC236}">
                <a16:creationId xmlns:a16="http://schemas.microsoft.com/office/drawing/2014/main" id="{27D66390-A63F-C64B-A756-F7B4FF3CE7B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a:prstGeom prst="roundRect">
            <a:avLst>
              <a:gd name="adj" fmla="val 6766"/>
            </a:avLst>
          </a:prstGeom>
        </p:spPr>
      </p:pic>
    </p:spTree>
    <p:custDataLst>
      <p:tags r:id="rId1"/>
    </p:custDataLst>
    <p:extLst>
      <p:ext uri="{BB962C8B-B14F-4D97-AF65-F5344CB8AC3E}">
        <p14:creationId xmlns:p14="http://schemas.microsoft.com/office/powerpoint/2010/main" val="3771907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460216F-878F-454A-B13C-C6079FF44507}"/>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400050" y="156230"/>
            <a:ext cx="8307388" cy="523220"/>
          </a:xfrm>
        </p:spPr>
        <p:txBody>
          <a:bodyPr/>
          <a:lstStyle/>
          <a:p>
            <a:r>
              <a:rPr lang="en-US" dirty="0">
                <a:solidFill>
                  <a:srgbClr val="FFFFFF"/>
                </a:solidFill>
              </a:rPr>
              <a:t>Did They Handle It Correctly? </a:t>
            </a:r>
            <a:r>
              <a:rPr lang="en-US" altLang="en-US" dirty="0"/>
              <a:t>Scenario 3</a:t>
            </a:r>
            <a:endParaRPr lang="en-US" dirty="0"/>
          </a:p>
        </p:txBody>
      </p:sp>
      <p:sp>
        <p:nvSpPr>
          <p:cNvPr id="79874" name="Content Placeholder 1"/>
          <p:cNvSpPr>
            <a:spLocks noGrp="1"/>
          </p:cNvSpPr>
          <p:nvPr>
            <p:ph idx="1"/>
          </p:nvPr>
        </p:nvSpPr>
        <p:spPr>
          <a:xfrm>
            <a:off x="409575" y="1143000"/>
            <a:ext cx="5956935" cy="4983163"/>
          </a:xfrm>
        </p:spPr>
        <p:txBody>
          <a:bodyPr/>
          <a:lstStyle/>
          <a:p>
            <a:r>
              <a:rPr lang="en-US" altLang="en-US" dirty="0"/>
              <a:t>Steve and Paula:</a:t>
            </a:r>
          </a:p>
          <a:p>
            <a:pPr lvl="1"/>
            <a:r>
              <a:rPr lang="en-US" altLang="en-US" dirty="0"/>
              <a:t>Steve is a regular at the bar, and he’s having a great time. But he’s visibly intoxicated, and his regular bartender Paula decides to stop service. She asks her backup to tell the staff.</a:t>
            </a:r>
          </a:p>
          <a:p>
            <a:pPr lvl="1"/>
            <a:r>
              <a:rPr lang="en-US" altLang="en-US" dirty="0"/>
              <a:t>When Steve orders another double bourbon, Paula explains that she can’t serve him any more. It’s against policy and she could get in trouble. </a:t>
            </a:r>
          </a:p>
          <a:p>
            <a:pPr lvl="1"/>
            <a:r>
              <a:rPr lang="en-US" altLang="en-US" dirty="0"/>
              <a:t>Steve says “I won’t tell if you won’t! Besides, Mary’s driving me home tonight.”</a:t>
            </a:r>
          </a:p>
          <a:p>
            <a:pPr lvl="1"/>
            <a:r>
              <a:rPr lang="en-US" altLang="en-US" dirty="0"/>
              <a:t>Paula explains that she really can’t, and offers him coffee or soda. She also recommends an order of his favorite chicken wings.</a:t>
            </a:r>
          </a:p>
        </p:txBody>
      </p:sp>
      <p:sp>
        <p:nvSpPr>
          <p:cNvPr id="3" name="Title 4"/>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362623910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Placeholder 1"/>
          <p:cNvSpPr>
            <a:spLocks noGrp="1"/>
          </p:cNvSpPr>
          <p:nvPr>
            <p:ph type="body" sz="quarter" idx="15"/>
          </p:nvPr>
        </p:nvSpPr>
        <p:spPr>
          <a:xfrm>
            <a:off x="1109663" y="2787650"/>
            <a:ext cx="7577137" cy="404813"/>
          </a:xfrm>
        </p:spPr>
        <p:txBody>
          <a:bodyPr/>
          <a:lstStyle/>
          <a:p>
            <a:pPr marL="0" indent="0"/>
            <a:r>
              <a:rPr lang="en-US" altLang="en-US" dirty="0"/>
              <a:t>B. No</a:t>
            </a:r>
          </a:p>
        </p:txBody>
      </p:sp>
      <p:sp>
        <p:nvSpPr>
          <p:cNvPr id="3" name="Text Placeholder 2"/>
          <p:cNvSpPr>
            <a:spLocks noGrp="1"/>
          </p:cNvSpPr>
          <p:nvPr>
            <p:ph type="body" sz="quarter" idx="14"/>
          </p:nvPr>
        </p:nvSpPr>
        <p:spPr>
          <a:xfrm>
            <a:off x="1092200" y="2146300"/>
            <a:ext cx="7594600" cy="404813"/>
          </a:xfrm>
        </p:spPr>
        <p:txBody>
          <a:bodyPr/>
          <a:lstStyle/>
          <a:p>
            <a:pPr marL="0" indent="0"/>
            <a:r>
              <a:rPr lang="en-US" altLang="en-US" dirty="0"/>
              <a:t>A. Yes</a:t>
            </a:r>
          </a:p>
        </p:txBody>
      </p:sp>
      <p:sp>
        <p:nvSpPr>
          <p:cNvPr id="81924" name="Text Placeholder 3"/>
          <p:cNvSpPr>
            <a:spLocks noGrp="1"/>
          </p:cNvSpPr>
          <p:nvPr>
            <p:ph type="body" sz="quarter" idx="13"/>
          </p:nvPr>
        </p:nvSpPr>
        <p:spPr>
          <a:xfrm>
            <a:off x="390525" y="1150938"/>
            <a:ext cx="8612188" cy="457200"/>
          </a:xfrm>
        </p:spPr>
        <p:txBody>
          <a:bodyPr/>
          <a:lstStyle/>
          <a:p>
            <a:pPr marL="0" indent="0"/>
            <a:r>
              <a:rPr lang="en-US" altLang="en-US" dirty="0"/>
              <a:t> Was the situation handled correctly?</a:t>
            </a:r>
          </a:p>
        </p:txBody>
      </p:sp>
      <p:sp>
        <p:nvSpPr>
          <p:cNvPr id="81925" name="Title 4"/>
          <p:cNvSpPr>
            <a:spLocks noGrp="1"/>
          </p:cNvSpPr>
          <p:nvPr>
            <p:ph type="title"/>
          </p:nvPr>
        </p:nvSpPr>
        <p:spPr>
          <a:xfrm>
            <a:off x="400050" y="155575"/>
            <a:ext cx="8307388" cy="523875"/>
          </a:xfrm>
        </p:spPr>
        <p:txBody>
          <a:bodyPr/>
          <a:lstStyle/>
          <a:p>
            <a:r>
              <a:rPr lang="en-US" dirty="0">
                <a:solidFill>
                  <a:srgbClr val="FFFFFF"/>
                </a:solidFill>
              </a:rPr>
              <a:t>Did They Handle It Correctly? </a:t>
            </a:r>
            <a:r>
              <a:rPr lang="en-US" altLang="en-US" dirty="0"/>
              <a:t>Scenario 3</a:t>
            </a:r>
          </a:p>
        </p:txBody>
      </p:sp>
      <p:sp>
        <p:nvSpPr>
          <p:cNvPr id="6" name="Text Placeholder 5"/>
          <p:cNvSpPr>
            <a:spLocks noGrp="1"/>
          </p:cNvSpPr>
          <p:nvPr>
            <p:ph type="body" sz="quarter" idx="16"/>
          </p:nvPr>
        </p:nvSpPr>
        <p:spPr>
          <a:xfrm>
            <a:off x="3741738" y="3403600"/>
            <a:ext cx="5116512" cy="2159000"/>
          </a:xfrm>
        </p:spPr>
        <p:txBody>
          <a:bodyPr/>
          <a:lstStyle/>
          <a:p>
            <a:r>
              <a:rPr lang="en-US" altLang="en-US" b="1" dirty="0"/>
              <a:t>Why? </a:t>
            </a:r>
            <a:r>
              <a:rPr lang="en-US" dirty="0" smtClean="0"/>
              <a:t>First</a:t>
            </a:r>
            <a:r>
              <a:rPr lang="en-US" dirty="0"/>
              <a:t>, she alerted a backup before stopping service. She also asked her coworker to let everyone know what she was doing. Then she waited until the guest ordered his next round before speaking up. When the guest kept trying to get a drink, the bartender held her ground. And she offered him food and other nonalcoholic alternatives. </a:t>
            </a:r>
            <a:endParaRPr lang="en-US" altLang="en-US" dirty="0"/>
          </a:p>
        </p:txBody>
      </p:sp>
      <p:pic>
        <p:nvPicPr>
          <p:cNvPr id="9" name="Picture Placeholder 7">
            <a:extLst>
              <a:ext uri="{FF2B5EF4-FFF2-40B4-BE49-F238E27FC236}">
                <a16:creationId xmlns:a16="http://schemas.microsoft.com/office/drawing/2014/main" id="{9AB8DC0F-FEB1-1D4E-B8E7-8483ECBAF0E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523038" y="1243013"/>
            <a:ext cx="2103437" cy="2103120"/>
          </a:xfrm>
          <a:prstGeom prst="roundRect">
            <a:avLst>
              <a:gd name="adj" fmla="val 6766"/>
            </a:avLst>
          </a:prstGeom>
        </p:spPr>
      </p:pic>
    </p:spTree>
    <p:custDataLst>
      <p:tags r:id="rId1"/>
    </p:custDataLst>
    <p:extLst>
      <p:ext uri="{BB962C8B-B14F-4D97-AF65-F5344CB8AC3E}">
        <p14:creationId xmlns:p14="http://schemas.microsoft.com/office/powerpoint/2010/main" val="1658630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E296404-57EE-1D49-A4A2-648FD7C7CA36}"/>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400050" y="156230"/>
            <a:ext cx="8307388" cy="523220"/>
          </a:xfrm>
        </p:spPr>
        <p:txBody>
          <a:bodyPr/>
          <a:lstStyle/>
          <a:p>
            <a:r>
              <a:rPr lang="en-US" dirty="0">
                <a:solidFill>
                  <a:srgbClr val="FFFFFF"/>
                </a:solidFill>
              </a:rPr>
              <a:t>Did They Handle It Correctly? </a:t>
            </a:r>
            <a:r>
              <a:rPr lang="en-US" altLang="en-US" dirty="0"/>
              <a:t>Scenario 4</a:t>
            </a:r>
            <a:endParaRPr lang="en-US" dirty="0"/>
          </a:p>
        </p:txBody>
      </p:sp>
      <p:sp>
        <p:nvSpPr>
          <p:cNvPr id="83970" name="Content Placeholder 1"/>
          <p:cNvSpPr>
            <a:spLocks noGrp="1"/>
          </p:cNvSpPr>
          <p:nvPr>
            <p:ph idx="1"/>
          </p:nvPr>
        </p:nvSpPr>
        <p:spPr>
          <a:xfrm>
            <a:off x="409575" y="1143000"/>
            <a:ext cx="5799314" cy="4983163"/>
          </a:xfrm>
        </p:spPr>
        <p:txBody>
          <a:bodyPr/>
          <a:lstStyle/>
          <a:p>
            <a:r>
              <a:rPr lang="en-US" altLang="en-US" dirty="0"/>
              <a:t>Pete:</a:t>
            </a:r>
          </a:p>
          <a:p>
            <a:pPr lvl="1"/>
            <a:r>
              <a:rPr lang="en-US" altLang="en-US" dirty="0"/>
              <a:t>Pete has been drowning his sorrows, and he looks miserable. Paula decides it’s time to stop serving him.</a:t>
            </a:r>
          </a:p>
          <a:p>
            <a:pPr lvl="1"/>
            <a:r>
              <a:rPr lang="en-US" altLang="en-US" dirty="0"/>
              <a:t>After alerting her manager, Paula approaches Pete. He asks for another, but Paula gently explains that she can’t serve him. She offers him a soda.</a:t>
            </a:r>
          </a:p>
          <a:p>
            <a:pPr lvl="1"/>
            <a:r>
              <a:rPr lang="en-US" altLang="en-US" dirty="0"/>
              <a:t>Pete’s not interested. He says “Worst day of my life and you think I want a soda? No way, get me another drink.”</a:t>
            </a:r>
          </a:p>
          <a:p>
            <a:pPr lvl="1"/>
            <a:r>
              <a:rPr lang="en-US" altLang="en-US" dirty="0"/>
              <a:t>Paula is firm but gentle. She explains that she cannot serve him any more, and asks if there is anyone who can drive him home. Pete relents and gives her his brother’s phone number.</a:t>
            </a:r>
          </a:p>
        </p:txBody>
      </p:sp>
      <p:sp>
        <p:nvSpPr>
          <p:cNvPr id="3" name="Title 4"/>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Tree>
    <p:custDataLst>
      <p:tags r:id="rId1"/>
    </p:custDataLst>
    <p:extLst>
      <p:ext uri="{BB962C8B-B14F-4D97-AF65-F5344CB8AC3E}">
        <p14:creationId xmlns:p14="http://schemas.microsoft.com/office/powerpoint/2010/main" val="1263296633"/>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1"/>
          <p:cNvSpPr>
            <a:spLocks noGrp="1"/>
          </p:cNvSpPr>
          <p:nvPr>
            <p:ph type="body" sz="quarter" idx="15"/>
          </p:nvPr>
        </p:nvSpPr>
        <p:spPr>
          <a:xfrm>
            <a:off x="1109663" y="2787650"/>
            <a:ext cx="7881937" cy="404813"/>
          </a:xfrm>
        </p:spPr>
        <p:txBody>
          <a:bodyPr/>
          <a:lstStyle/>
          <a:p>
            <a:pPr marL="0" indent="0"/>
            <a:r>
              <a:rPr lang="en-US" altLang="en-US" dirty="0"/>
              <a:t>B. No</a:t>
            </a:r>
          </a:p>
        </p:txBody>
      </p:sp>
      <p:sp>
        <p:nvSpPr>
          <p:cNvPr id="86019" name="Text Placeholder 2"/>
          <p:cNvSpPr>
            <a:spLocks noGrp="1"/>
          </p:cNvSpPr>
          <p:nvPr>
            <p:ph type="body" sz="quarter" idx="14"/>
          </p:nvPr>
        </p:nvSpPr>
        <p:spPr>
          <a:xfrm>
            <a:off x="1092200" y="2146300"/>
            <a:ext cx="7899400" cy="404813"/>
          </a:xfrm>
        </p:spPr>
        <p:txBody>
          <a:bodyPr/>
          <a:lstStyle/>
          <a:p>
            <a:pPr marL="0" indent="0"/>
            <a:r>
              <a:rPr lang="en-US" altLang="en-US" dirty="0"/>
              <a:t>A. Yes</a:t>
            </a:r>
          </a:p>
        </p:txBody>
      </p:sp>
      <p:sp>
        <p:nvSpPr>
          <p:cNvPr id="86020" name="Text Placeholder 3"/>
          <p:cNvSpPr>
            <a:spLocks noGrp="1"/>
          </p:cNvSpPr>
          <p:nvPr>
            <p:ph type="body" sz="quarter" idx="13"/>
          </p:nvPr>
        </p:nvSpPr>
        <p:spPr>
          <a:xfrm>
            <a:off x="390525" y="1150938"/>
            <a:ext cx="8612188" cy="457200"/>
          </a:xfrm>
        </p:spPr>
        <p:txBody>
          <a:bodyPr/>
          <a:lstStyle/>
          <a:p>
            <a:pPr marL="0" indent="0"/>
            <a:r>
              <a:rPr lang="en-US" altLang="en-US" dirty="0"/>
              <a:t>Was the situation handled correctly?</a:t>
            </a:r>
          </a:p>
        </p:txBody>
      </p:sp>
      <p:sp>
        <p:nvSpPr>
          <p:cNvPr id="86021" name="Title 4"/>
          <p:cNvSpPr>
            <a:spLocks noGrp="1"/>
          </p:cNvSpPr>
          <p:nvPr>
            <p:ph type="title"/>
          </p:nvPr>
        </p:nvSpPr>
        <p:spPr/>
        <p:txBody>
          <a:bodyPr/>
          <a:lstStyle/>
          <a:p>
            <a:r>
              <a:rPr lang="en-US" dirty="0">
                <a:solidFill>
                  <a:srgbClr val="FFFFFF"/>
                </a:solidFill>
              </a:rPr>
              <a:t>Did They Handle It Correctly? </a:t>
            </a:r>
            <a:r>
              <a:rPr lang="en-US" altLang="en-US" dirty="0"/>
              <a:t>Scenario 4</a:t>
            </a:r>
          </a:p>
        </p:txBody>
      </p:sp>
      <p:sp>
        <p:nvSpPr>
          <p:cNvPr id="86022" name="Text Placeholder 5"/>
          <p:cNvSpPr>
            <a:spLocks noGrp="1"/>
          </p:cNvSpPr>
          <p:nvPr>
            <p:ph type="body" sz="quarter" idx="16"/>
          </p:nvPr>
        </p:nvSpPr>
        <p:spPr>
          <a:xfrm>
            <a:off x="3741738" y="3403600"/>
            <a:ext cx="5116512" cy="2159000"/>
          </a:xfrm>
        </p:spPr>
        <p:txBody>
          <a:bodyPr/>
          <a:lstStyle/>
          <a:p>
            <a:r>
              <a:rPr lang="en-US" altLang="en-US" b="1" dirty="0"/>
              <a:t>Why? </a:t>
            </a:r>
            <a:r>
              <a:rPr lang="en-US" dirty="0" smtClean="0"/>
              <a:t>She </a:t>
            </a:r>
            <a:r>
              <a:rPr lang="en-US" dirty="0"/>
              <a:t>told another server to alert the manager for backup and to tell their coworkers about the situation. Then she defused the situation by not being judgmental and by being empathetic. She also offered food and nonalcoholic beverages. And most importantly, she called a relative to come and pick up the man.</a:t>
            </a:r>
            <a:endParaRPr lang="en-US" altLang="en-US" dirty="0"/>
          </a:p>
        </p:txBody>
      </p:sp>
      <p:pic>
        <p:nvPicPr>
          <p:cNvPr id="9" name="Picture Placeholder 7">
            <a:extLst>
              <a:ext uri="{FF2B5EF4-FFF2-40B4-BE49-F238E27FC236}">
                <a16:creationId xmlns:a16="http://schemas.microsoft.com/office/drawing/2014/main" id="{0951AB73-2172-944D-BB17-100EC6ACCB0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523038" y="1243013"/>
            <a:ext cx="2103437" cy="2103120"/>
          </a:xfrm>
          <a:prstGeom prst="roundRect">
            <a:avLst>
              <a:gd name="adj" fmla="val 6766"/>
            </a:avLst>
          </a:prstGeom>
        </p:spPr>
      </p:pic>
    </p:spTree>
    <p:custDataLst>
      <p:tags r:id="rId1"/>
    </p:custDataLst>
    <p:extLst>
      <p:ext uri="{BB962C8B-B14F-4D97-AF65-F5344CB8AC3E}">
        <p14:creationId xmlns:p14="http://schemas.microsoft.com/office/powerpoint/2010/main" val="83597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86019">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6022">
                                            <p:txEl>
                                              <p:pRg st="0" end="0"/>
                                            </p:txEl>
                                          </p:spTgt>
                                        </p:tgtEl>
                                        <p:attrNameLst>
                                          <p:attrName>style.visibility</p:attrName>
                                        </p:attrNameLst>
                                      </p:cBhvr>
                                      <p:to>
                                        <p:strVal val="visible"/>
                                      </p:to>
                                    </p:set>
                                    <p:animEffect transition="in" filter="fade">
                                      <p:cBhvr>
                                        <p:cTn id="11" dur="500"/>
                                        <p:tgtEl>
                                          <p:spTgt spid="860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build="p"/>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l="3664" r="3664"/>
          <a:stretch>
            <a:fillRect/>
          </a:stretch>
        </p:blipFill>
        <p:spPr>
          <a:xfrm>
            <a:off x="6523038" y="1243013"/>
            <a:ext cx="2103437" cy="2103437"/>
          </a:xfrm>
          <a:prstGeom prst="roundRect">
            <a:avLst>
              <a:gd name="adj" fmla="val 6764"/>
            </a:avLst>
          </a:prstGeom>
          <a:ln w="9525"/>
          <a:extLst>
            <a:ext uri="{91240B29-F687-4F45-9708-019B960494DF}">
              <a14:hiddenLine xmlns:a14="http://schemas.microsoft.com/office/drawing/2010/main" w="25400" cap="flat" algn="ctr">
                <a:solidFill>
                  <a:srgbClr val="000000"/>
                </a:solidFill>
                <a:round/>
                <a:headEnd/>
                <a:tailEnd/>
              </a14:hiddenLine>
            </a:ext>
          </a:extLst>
        </p:spPr>
      </p:pic>
      <p:sp>
        <p:nvSpPr>
          <p:cNvPr id="88068" name="Content Placeholder 3"/>
          <p:cNvSpPr>
            <a:spLocks noGrp="1"/>
          </p:cNvSpPr>
          <p:nvPr>
            <p:ph idx="1"/>
          </p:nvPr>
        </p:nvSpPr>
        <p:spPr>
          <a:xfrm>
            <a:off x="409575" y="1143000"/>
            <a:ext cx="5338763" cy="4983163"/>
          </a:xfrm>
        </p:spPr>
        <p:txBody>
          <a:bodyPr/>
          <a:lstStyle/>
          <a:p>
            <a:pPr marL="0" indent="0"/>
            <a:r>
              <a:rPr lang="en-US" altLang="en-US" dirty="0"/>
              <a:t>If drinks are being passed to a guest whose service has been stopped:</a:t>
            </a:r>
          </a:p>
          <a:p>
            <a:pPr lvl="1"/>
            <a:r>
              <a:rPr lang="en-US" altLang="en-US" dirty="0"/>
              <a:t>Tell your manager and coworkers.</a:t>
            </a:r>
          </a:p>
          <a:p>
            <a:pPr lvl="1"/>
            <a:r>
              <a:rPr lang="en-US" altLang="en-US" dirty="0"/>
              <a:t>Stop alcohol service to the group.</a:t>
            </a:r>
          </a:p>
          <a:p>
            <a:pPr lvl="2"/>
            <a:r>
              <a:rPr lang="en-US" altLang="en-US" dirty="0"/>
              <a:t>Quote the law.</a:t>
            </a:r>
          </a:p>
          <a:p>
            <a:pPr lvl="2"/>
            <a:r>
              <a:rPr lang="en-US" altLang="en-US" dirty="0"/>
              <a:t>Use good communication techniques.</a:t>
            </a:r>
          </a:p>
          <a:p>
            <a:pPr lvl="1"/>
            <a:r>
              <a:rPr lang="en-US" altLang="en-US" dirty="0"/>
              <a:t>Take away the alcohol.</a:t>
            </a:r>
          </a:p>
          <a:p>
            <a:pPr lvl="1"/>
            <a:r>
              <a:rPr lang="en-US" altLang="en-US" dirty="0"/>
              <a:t>Follow company policy and the law.</a:t>
            </a:r>
          </a:p>
        </p:txBody>
      </p:sp>
      <p:sp>
        <p:nvSpPr>
          <p:cNvPr id="8"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3667250273"/>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97CE58B-816C-DB44-9A5E-DC6B480ECA55}"/>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89090" name="Content Placeholder 1"/>
          <p:cNvSpPr>
            <a:spLocks noGrp="1"/>
          </p:cNvSpPr>
          <p:nvPr>
            <p:ph idx="1"/>
          </p:nvPr>
        </p:nvSpPr>
        <p:spPr>
          <a:xfrm>
            <a:off x="409575" y="1143000"/>
            <a:ext cx="5449358" cy="4983163"/>
          </a:xfrm>
        </p:spPr>
        <p:txBody>
          <a:bodyPr/>
          <a:lstStyle/>
          <a:p>
            <a:r>
              <a:rPr lang="en-US" altLang="en-US" dirty="0"/>
              <a:t>Joan:</a:t>
            </a:r>
          </a:p>
          <a:p>
            <a:pPr lvl="1"/>
            <a:r>
              <a:rPr lang="en-US" altLang="en-US" dirty="0"/>
              <a:t>Joan is cashing out two guests when she sees one of them pull out his car keys. Joan asks if they are driving, and they say “Yup, sure are.”</a:t>
            </a:r>
          </a:p>
          <a:p>
            <a:pPr lvl="1"/>
            <a:r>
              <a:rPr lang="en-US" altLang="en-US" dirty="0"/>
              <a:t>Because both of them appear to be intoxicated, Joan offers to call a ride for the couple. They say “No thanks, we’ve got this covered.”</a:t>
            </a:r>
          </a:p>
          <a:p>
            <a:pPr lvl="1"/>
            <a:r>
              <a:rPr lang="en-US" altLang="en-US" dirty="0"/>
              <a:t>Apologetically, Joan explains that if they drive away, she’s legally required to call the police. It’s just policy. She offers again to call a ride.</a:t>
            </a:r>
          </a:p>
          <a:p>
            <a:pPr lvl="1"/>
            <a:r>
              <a:rPr lang="en-US" altLang="en-US" dirty="0"/>
              <a:t>Unhappily, the guest tosses his keys to Joan, who calls for a ride.</a:t>
            </a:r>
          </a:p>
        </p:txBody>
      </p:sp>
      <p:sp>
        <p:nvSpPr>
          <p:cNvPr id="4" name="Title 4"/>
          <p:cNvSpPr txBox="1">
            <a:spLocks/>
          </p:cNvSpPr>
          <p:nvPr/>
        </p:nvSpPr>
        <p:spPr>
          <a:xfrm>
            <a:off x="1447800" y="15240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endParaRPr>
          </a:p>
        </p:txBody>
      </p:sp>
      <p:sp>
        <p:nvSpPr>
          <p:cNvPr id="7" name="Title 4"/>
          <p:cNvSpPr>
            <a:spLocks noGrp="1"/>
          </p:cNvSpPr>
          <p:nvPr>
            <p:ph type="title"/>
          </p:nvPr>
        </p:nvSpPr>
        <p:spPr>
          <a:xfrm>
            <a:off x="400050" y="160338"/>
            <a:ext cx="8307388" cy="519112"/>
          </a:xfrm>
        </p:spPr>
        <p:txBody>
          <a:bodyPr/>
          <a:lstStyle/>
          <a:p>
            <a:r>
              <a:rPr lang="en-US" dirty="0">
                <a:solidFill>
                  <a:srgbClr val="FFFFFF"/>
                </a:solidFill>
              </a:rPr>
              <a:t>Did They Handle It Correctly? </a:t>
            </a:r>
            <a:r>
              <a:rPr lang="en-US" altLang="en-US" dirty="0"/>
              <a:t>Scenario 5</a:t>
            </a:r>
          </a:p>
        </p:txBody>
      </p:sp>
    </p:spTree>
    <p:custDataLst>
      <p:tags r:id="rId1"/>
    </p:custDataLst>
    <p:extLst>
      <p:ext uri="{BB962C8B-B14F-4D97-AF65-F5344CB8AC3E}">
        <p14:creationId xmlns:p14="http://schemas.microsoft.com/office/powerpoint/2010/main" val="3103692616"/>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Placeholder 1"/>
          <p:cNvSpPr>
            <a:spLocks noGrp="1"/>
          </p:cNvSpPr>
          <p:nvPr>
            <p:ph type="body" sz="quarter" idx="15"/>
          </p:nvPr>
        </p:nvSpPr>
        <p:spPr>
          <a:xfrm>
            <a:off x="1109663" y="2787650"/>
            <a:ext cx="7881937" cy="404813"/>
          </a:xfrm>
        </p:spPr>
        <p:txBody>
          <a:bodyPr/>
          <a:lstStyle/>
          <a:p>
            <a:pPr marL="0" indent="0"/>
            <a:r>
              <a:rPr lang="en-US" altLang="en-US" dirty="0"/>
              <a:t>B. No</a:t>
            </a:r>
          </a:p>
        </p:txBody>
      </p:sp>
      <p:sp>
        <p:nvSpPr>
          <p:cNvPr id="3" name="Text Placeholder 2"/>
          <p:cNvSpPr>
            <a:spLocks noGrp="1"/>
          </p:cNvSpPr>
          <p:nvPr>
            <p:ph type="body" sz="quarter" idx="14"/>
          </p:nvPr>
        </p:nvSpPr>
        <p:spPr>
          <a:xfrm>
            <a:off x="1092200" y="2146300"/>
            <a:ext cx="7899400" cy="404813"/>
          </a:xfrm>
        </p:spPr>
        <p:txBody>
          <a:bodyPr/>
          <a:lstStyle/>
          <a:p>
            <a:pPr marL="0" indent="0"/>
            <a:r>
              <a:rPr lang="en-US" altLang="en-US" dirty="0"/>
              <a:t>A. Yes</a:t>
            </a:r>
          </a:p>
        </p:txBody>
      </p:sp>
      <p:sp>
        <p:nvSpPr>
          <p:cNvPr id="91140" name="Text Placeholder 3"/>
          <p:cNvSpPr>
            <a:spLocks noGrp="1"/>
          </p:cNvSpPr>
          <p:nvPr>
            <p:ph type="body" sz="quarter" idx="13"/>
          </p:nvPr>
        </p:nvSpPr>
        <p:spPr>
          <a:xfrm>
            <a:off x="390525" y="1150938"/>
            <a:ext cx="8612188" cy="457200"/>
          </a:xfrm>
        </p:spPr>
        <p:txBody>
          <a:bodyPr/>
          <a:lstStyle/>
          <a:p>
            <a:pPr marL="0" indent="0"/>
            <a:r>
              <a:rPr lang="en-US" altLang="en-US" dirty="0"/>
              <a:t>Was the situation handled correctly?</a:t>
            </a:r>
          </a:p>
        </p:txBody>
      </p:sp>
      <p:sp>
        <p:nvSpPr>
          <p:cNvPr id="6" name="Text Placeholder 5"/>
          <p:cNvSpPr>
            <a:spLocks noGrp="1"/>
          </p:cNvSpPr>
          <p:nvPr>
            <p:ph type="body" sz="quarter" idx="16"/>
          </p:nvPr>
        </p:nvSpPr>
        <p:spPr>
          <a:xfrm>
            <a:off x="3741738" y="3403600"/>
            <a:ext cx="4981575" cy="2159000"/>
          </a:xfrm>
        </p:spPr>
        <p:txBody>
          <a:bodyPr/>
          <a:lstStyle/>
          <a:p>
            <a:pPr marL="0" indent="0"/>
            <a:r>
              <a:rPr lang="en-US" altLang="en-US" b="1" dirty="0"/>
              <a:t>Why? </a:t>
            </a:r>
            <a:r>
              <a:rPr lang="en-US" altLang="en-US" dirty="0"/>
              <a:t>The server did a good job handling the situation. When an intoxicated guest intends to drive, try to convince them not to. If the guest offers their car keys, accept them. Finally, arrange for alternate transportation. This could include asking a sober companion to drive, calling a guest’s friend or relative, calling a cab, or arranging for another mode of transportation.</a:t>
            </a:r>
          </a:p>
        </p:txBody>
      </p:sp>
      <p:pic>
        <p:nvPicPr>
          <p:cNvPr id="9" name="Picture Placeholder 7">
            <a:extLst>
              <a:ext uri="{FF2B5EF4-FFF2-40B4-BE49-F238E27FC236}">
                <a16:creationId xmlns:a16="http://schemas.microsoft.com/office/drawing/2014/main" id="{72D5B6CB-B72E-7D44-892E-1AF5CD21F53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523038" y="1243013"/>
            <a:ext cx="2103437" cy="2103120"/>
          </a:xfrm>
          <a:prstGeom prst="roundRect">
            <a:avLst>
              <a:gd name="adj" fmla="val 6766"/>
            </a:avLst>
          </a:prstGeom>
        </p:spPr>
      </p:pic>
      <p:sp>
        <p:nvSpPr>
          <p:cNvPr id="10" name="Title 4"/>
          <p:cNvSpPr>
            <a:spLocks noGrp="1"/>
          </p:cNvSpPr>
          <p:nvPr>
            <p:ph type="title"/>
          </p:nvPr>
        </p:nvSpPr>
        <p:spPr>
          <a:xfrm>
            <a:off x="400050" y="160338"/>
            <a:ext cx="8307388" cy="519112"/>
          </a:xfrm>
        </p:spPr>
        <p:txBody>
          <a:bodyPr/>
          <a:lstStyle/>
          <a:p>
            <a:r>
              <a:rPr lang="en-US" dirty="0">
                <a:solidFill>
                  <a:srgbClr val="FFFFFF"/>
                </a:solidFill>
              </a:rPr>
              <a:t>Did They Handle It Correctly? </a:t>
            </a:r>
            <a:r>
              <a:rPr lang="en-US" altLang="en-US" dirty="0"/>
              <a:t>Scenario 5</a:t>
            </a:r>
          </a:p>
        </p:txBody>
      </p:sp>
    </p:spTree>
    <p:custDataLst>
      <p:tags r:id="rId1"/>
    </p:custDataLst>
    <p:extLst>
      <p:ext uri="{BB962C8B-B14F-4D97-AF65-F5344CB8AC3E}">
        <p14:creationId xmlns:p14="http://schemas.microsoft.com/office/powerpoint/2010/main" val="2701508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1"/>
          <p:cNvSpPr>
            <a:spLocks noGrp="1"/>
          </p:cNvSpPr>
          <p:nvPr>
            <p:ph type="body" sz="quarter" idx="15"/>
          </p:nvPr>
        </p:nvSpPr>
        <p:spPr>
          <a:xfrm>
            <a:off x="1092200" y="2660650"/>
            <a:ext cx="7881938" cy="404813"/>
          </a:xfrm>
        </p:spPr>
        <p:txBody>
          <a:bodyPr/>
          <a:lstStyle/>
          <a:p>
            <a:pPr marL="0" indent="0"/>
            <a:r>
              <a:rPr lang="en-US" altLang="en-US" dirty="0"/>
              <a:t>B. No</a:t>
            </a:r>
          </a:p>
        </p:txBody>
      </p:sp>
      <p:sp>
        <p:nvSpPr>
          <p:cNvPr id="58371" name="Text Placeholder 2"/>
          <p:cNvSpPr>
            <a:spLocks noGrp="1"/>
          </p:cNvSpPr>
          <p:nvPr>
            <p:ph type="body" sz="quarter" idx="14"/>
          </p:nvPr>
        </p:nvSpPr>
        <p:spPr>
          <a:xfrm>
            <a:off x="1092200" y="2146300"/>
            <a:ext cx="7899400" cy="404813"/>
          </a:xfrm>
        </p:spPr>
        <p:txBody>
          <a:bodyPr/>
          <a:lstStyle/>
          <a:p>
            <a:pPr marL="0" indent="0"/>
            <a:r>
              <a:rPr lang="en-US" altLang="en-US" dirty="0"/>
              <a:t>A. Yes</a:t>
            </a:r>
          </a:p>
        </p:txBody>
      </p:sp>
      <p:sp>
        <p:nvSpPr>
          <p:cNvPr id="58372" name="Text Placeholder 3"/>
          <p:cNvSpPr>
            <a:spLocks noGrp="1"/>
          </p:cNvSpPr>
          <p:nvPr>
            <p:ph type="body" sz="quarter" idx="13"/>
          </p:nvPr>
        </p:nvSpPr>
        <p:spPr>
          <a:xfrm>
            <a:off x="390525" y="1150938"/>
            <a:ext cx="8612188" cy="457200"/>
          </a:xfrm>
        </p:spPr>
        <p:txBody>
          <a:bodyPr/>
          <a:lstStyle/>
          <a:p>
            <a:pPr marL="0" indent="0"/>
            <a:r>
              <a:rPr lang="en-US" altLang="en-US" dirty="0"/>
              <a:t>Can parents and guardians legally serve alcohol to their </a:t>
            </a:r>
            <a:br>
              <a:rPr lang="en-US" altLang="en-US" dirty="0"/>
            </a:br>
            <a:r>
              <a:rPr lang="en-US" altLang="en-US" dirty="0"/>
              <a:t>underage children?</a:t>
            </a:r>
          </a:p>
        </p:txBody>
      </p:sp>
      <p:sp>
        <p:nvSpPr>
          <p:cNvPr id="58373" name="Title 4"/>
          <p:cNvSpPr>
            <a:spLocks noGrp="1"/>
          </p:cNvSpPr>
          <p:nvPr>
            <p:ph type="title"/>
          </p:nvPr>
        </p:nvSpPr>
        <p:spPr/>
        <p:txBody>
          <a:bodyPr/>
          <a:lstStyle/>
          <a:p>
            <a:r>
              <a:rPr lang="en-US" altLang="en-US" dirty="0"/>
              <a:t>What Do You Think?</a:t>
            </a:r>
          </a:p>
        </p:txBody>
      </p:sp>
      <p:sp>
        <p:nvSpPr>
          <p:cNvPr id="6" name="Text Placeholder 5"/>
          <p:cNvSpPr>
            <a:spLocks noGrp="1"/>
          </p:cNvSpPr>
          <p:nvPr>
            <p:ph type="body" sz="quarter" idx="16"/>
          </p:nvPr>
        </p:nvSpPr>
        <p:spPr>
          <a:xfrm>
            <a:off x="3741738" y="4013200"/>
            <a:ext cx="4981575" cy="2159000"/>
          </a:xfrm>
        </p:spPr>
        <p:txBody>
          <a:bodyPr/>
          <a:lstStyle/>
          <a:p>
            <a:pPr marL="0" indent="0"/>
            <a:r>
              <a:rPr lang="en-US" altLang="en-US" b="1" dirty="0"/>
              <a:t>Why? </a:t>
            </a:r>
            <a:r>
              <a:rPr lang="en-US" altLang="en-US" dirty="0"/>
              <a:t>It depends on where you are.</a:t>
            </a:r>
          </a:p>
        </p:txBody>
      </p:sp>
      <p:sp>
        <p:nvSpPr>
          <p:cNvPr id="7" name="Text Placeholder 1"/>
          <p:cNvSpPr txBox="1">
            <a:spLocks/>
          </p:cNvSpPr>
          <p:nvPr/>
        </p:nvSpPr>
        <p:spPr bwMode="auto">
          <a:xfrm>
            <a:off x="1092200" y="3176588"/>
            <a:ext cx="78819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0">
                <a:solidFill>
                  <a:schemeClr val="tx1"/>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7F56C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7F56C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7F56C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7F56C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defRPr/>
            </a:pPr>
            <a:r>
              <a:rPr lang="en-US" kern="0" dirty="0">
                <a:solidFill>
                  <a:srgbClr val="000000"/>
                </a:solidFill>
              </a:rPr>
              <a:t>C. It depends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Content Placeholder 3"/>
          <p:cNvSpPr>
            <a:spLocks noGrp="1"/>
          </p:cNvSpPr>
          <p:nvPr>
            <p:ph idx="1"/>
          </p:nvPr>
        </p:nvSpPr>
        <p:spPr>
          <a:xfrm>
            <a:off x="409575" y="1143000"/>
            <a:ext cx="5338763" cy="4983163"/>
          </a:xfrm>
        </p:spPr>
        <p:txBody>
          <a:bodyPr/>
          <a:lstStyle/>
          <a:p>
            <a:pPr marL="0" indent="0"/>
            <a:r>
              <a:rPr lang="en-US" altLang="en-US" dirty="0"/>
              <a:t>If intoxicated guests are attempting to leave, do the following:</a:t>
            </a:r>
          </a:p>
          <a:p>
            <a:pPr lvl="1"/>
            <a:r>
              <a:rPr lang="en-US" altLang="en-US" dirty="0"/>
              <a:t>Try to talk the person out of driving.</a:t>
            </a:r>
          </a:p>
          <a:p>
            <a:pPr lvl="1"/>
            <a:r>
              <a:rPr lang="en-US" altLang="en-US" dirty="0"/>
              <a:t>If the guest still plans to drive:</a:t>
            </a:r>
          </a:p>
          <a:p>
            <a:pPr lvl="2"/>
            <a:r>
              <a:rPr lang="en-US" altLang="en-US" dirty="0"/>
              <a:t>Warn the guest that you will call the police.</a:t>
            </a:r>
          </a:p>
          <a:p>
            <a:pPr lvl="2"/>
            <a:endParaRPr lang="en-US" altLang="en-US" dirty="0"/>
          </a:p>
          <a:p>
            <a:pPr marL="0" lvl="1" indent="0">
              <a:buNone/>
            </a:pPr>
            <a:endParaRPr lang="en-US" altLang="en-US" dirty="0"/>
          </a:p>
        </p:txBody>
      </p:sp>
      <p:pic>
        <p:nvPicPr>
          <p:cNvPr id="6" name="Picture Placeholder 5">
            <a:extLst>
              <a:ext uri="{FF2B5EF4-FFF2-40B4-BE49-F238E27FC236}">
                <a16:creationId xmlns:a16="http://schemas.microsoft.com/office/drawing/2014/main" id="{5358258A-05F5-314B-A940-5E8D933674A2}"/>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8"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1695334943"/>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Placeholder 1"/>
          <p:cNvSpPr>
            <a:spLocks noGrp="1"/>
          </p:cNvSpPr>
          <p:nvPr>
            <p:ph type="body" sz="quarter" idx="15"/>
          </p:nvPr>
        </p:nvSpPr>
        <p:spPr>
          <a:xfrm>
            <a:off x="1092200" y="2749550"/>
            <a:ext cx="7881938" cy="404813"/>
          </a:xfrm>
        </p:spPr>
        <p:txBody>
          <a:bodyPr/>
          <a:lstStyle/>
          <a:p>
            <a:pPr marL="0" indent="0"/>
            <a:r>
              <a:rPr lang="en-US" altLang="en-US" dirty="0"/>
              <a:t>B. Prevent the person from leaving.</a:t>
            </a:r>
          </a:p>
        </p:txBody>
      </p:sp>
      <p:sp>
        <p:nvSpPr>
          <p:cNvPr id="93187" name="Text Placeholder 2"/>
          <p:cNvSpPr>
            <a:spLocks noGrp="1"/>
          </p:cNvSpPr>
          <p:nvPr>
            <p:ph type="body" sz="quarter" idx="14"/>
          </p:nvPr>
        </p:nvSpPr>
        <p:spPr>
          <a:xfrm>
            <a:off x="1092200" y="2146300"/>
            <a:ext cx="7899400" cy="404813"/>
          </a:xfrm>
        </p:spPr>
        <p:txBody>
          <a:bodyPr/>
          <a:lstStyle/>
          <a:p>
            <a:pPr marL="0" indent="0"/>
            <a:r>
              <a:rPr lang="en-US" altLang="en-US" dirty="0"/>
              <a:t>A. Ask the person to leave immediately.</a:t>
            </a:r>
          </a:p>
        </p:txBody>
      </p:sp>
      <p:sp>
        <p:nvSpPr>
          <p:cNvPr id="93188" name="Text Placeholder 3"/>
          <p:cNvSpPr>
            <a:spLocks noGrp="1"/>
          </p:cNvSpPr>
          <p:nvPr>
            <p:ph type="body" sz="quarter" idx="13"/>
          </p:nvPr>
        </p:nvSpPr>
        <p:spPr>
          <a:xfrm>
            <a:off x="390525" y="1150938"/>
            <a:ext cx="8612188" cy="457200"/>
          </a:xfrm>
        </p:spPr>
        <p:txBody>
          <a:bodyPr/>
          <a:lstStyle/>
          <a:p>
            <a:pPr marL="0" indent="0"/>
            <a:r>
              <a:rPr lang="en-US" altLang="en-US" dirty="0"/>
              <a:t>What should you do if an intoxicated person still insists on driving after you’ve tried to talk them out of it?</a:t>
            </a:r>
          </a:p>
        </p:txBody>
      </p:sp>
      <p:sp>
        <p:nvSpPr>
          <p:cNvPr id="93189" name="Title 4"/>
          <p:cNvSpPr>
            <a:spLocks noGrp="1"/>
          </p:cNvSpPr>
          <p:nvPr>
            <p:ph type="title"/>
          </p:nvPr>
        </p:nvSpPr>
        <p:spPr/>
        <p:txBody>
          <a:bodyPr/>
          <a:lstStyle/>
          <a:p>
            <a:r>
              <a:rPr lang="en-US" altLang="en-US" dirty="0"/>
              <a:t>What Do You Think? </a:t>
            </a:r>
          </a:p>
        </p:txBody>
      </p:sp>
      <p:sp>
        <p:nvSpPr>
          <p:cNvPr id="6" name="Text Placeholder 5"/>
          <p:cNvSpPr>
            <a:spLocks noGrp="1"/>
          </p:cNvSpPr>
          <p:nvPr>
            <p:ph type="body" sz="quarter" idx="16"/>
          </p:nvPr>
        </p:nvSpPr>
        <p:spPr>
          <a:xfrm>
            <a:off x="3741738" y="3860800"/>
            <a:ext cx="4981575" cy="2159000"/>
          </a:xfrm>
        </p:spPr>
        <p:txBody>
          <a:bodyPr/>
          <a:lstStyle/>
          <a:p>
            <a:pPr marL="0" indent="0"/>
            <a:r>
              <a:rPr lang="en-US" altLang="en-US" b="1" dirty="0"/>
              <a:t>Why? </a:t>
            </a:r>
            <a:r>
              <a:rPr lang="en-US" altLang="en-US" dirty="0"/>
              <a:t>If an intoxicated person plans on driving, warn the person that you will call the police. If the person still insists on driving, call the police. Give them the make and model of the vehicle, license plate number, and the person’s direction of travel. </a:t>
            </a:r>
          </a:p>
        </p:txBody>
      </p:sp>
      <p:sp>
        <p:nvSpPr>
          <p:cNvPr id="7" name="Text Placeholder 2"/>
          <p:cNvSpPr txBox="1">
            <a:spLocks/>
          </p:cNvSpPr>
          <p:nvPr/>
        </p:nvSpPr>
        <p:spPr bwMode="auto">
          <a:xfrm>
            <a:off x="1092200" y="3352800"/>
            <a:ext cx="78994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0">
                <a:solidFill>
                  <a:schemeClr val="tx1"/>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7F56C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7F56C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7F56C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7F56C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0" i="0" u="none" strike="noStrike" kern="0" cap="none" spc="0" normalizeH="0" baseline="0" noProof="0" dirty="0">
                <a:ln>
                  <a:noFill/>
                </a:ln>
                <a:solidFill>
                  <a:srgbClr val="000000"/>
                </a:solidFill>
                <a:effectLst/>
                <a:uLnTx/>
                <a:uFillTx/>
                <a:latin typeface="Arial Narrow"/>
                <a:ea typeface="MS PGothic" panose="020B0600070205080204" pitchFamily="34" charset="-128"/>
              </a:rPr>
              <a:t>C. Call the police.</a:t>
            </a:r>
          </a:p>
        </p:txBody>
      </p:sp>
    </p:spTree>
    <p:custDataLst>
      <p:tags r:id="rId1"/>
    </p:custDataLst>
    <p:extLst>
      <p:ext uri="{BB962C8B-B14F-4D97-AF65-F5344CB8AC3E}">
        <p14:creationId xmlns:p14="http://schemas.microsoft.com/office/powerpoint/2010/main" val="2615026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Content Placeholder 3"/>
          <p:cNvSpPr>
            <a:spLocks noGrp="1"/>
          </p:cNvSpPr>
          <p:nvPr>
            <p:ph idx="1"/>
          </p:nvPr>
        </p:nvSpPr>
        <p:spPr>
          <a:xfrm>
            <a:off x="409575" y="1143000"/>
            <a:ext cx="5338763" cy="4983163"/>
          </a:xfrm>
        </p:spPr>
        <p:txBody>
          <a:bodyPr/>
          <a:lstStyle/>
          <a:p>
            <a:pPr marL="0" indent="0"/>
            <a:r>
              <a:rPr lang="en-US" altLang="en-US" dirty="0"/>
              <a:t>If the guest agrees not to drive, follow these steps to help the guest get home safely:</a:t>
            </a:r>
          </a:p>
          <a:p>
            <a:pPr lvl="1"/>
            <a:r>
              <a:rPr lang="en-US" altLang="en-US" dirty="0"/>
              <a:t>Accept the guest’s car keys if they are offered. </a:t>
            </a:r>
          </a:p>
          <a:p>
            <a:pPr lvl="1"/>
            <a:r>
              <a:rPr lang="en-US" altLang="en-US" dirty="0"/>
              <a:t>Arrange for alternative transportation. This might include any of the following:</a:t>
            </a:r>
          </a:p>
          <a:p>
            <a:pPr lvl="2"/>
            <a:r>
              <a:rPr lang="en-US" altLang="en-US" dirty="0"/>
              <a:t>Asking a sober companion to drive.</a:t>
            </a:r>
          </a:p>
          <a:p>
            <a:pPr lvl="2"/>
            <a:r>
              <a:rPr lang="en-US" altLang="en-US" dirty="0"/>
              <a:t>Calling the guest’s friend or relative. </a:t>
            </a:r>
          </a:p>
          <a:p>
            <a:pPr lvl="2"/>
            <a:r>
              <a:rPr lang="en-US" altLang="en-US" dirty="0"/>
              <a:t>Calling a cab or arranging for another mode of transportation.  </a:t>
            </a:r>
          </a:p>
          <a:p>
            <a:pPr lvl="2"/>
            <a:endParaRPr lang="en-US" altLang="en-US" dirty="0"/>
          </a:p>
          <a:p>
            <a:pPr marL="0" lvl="1" indent="0">
              <a:buNone/>
            </a:pPr>
            <a:endParaRPr lang="en-US" altLang="en-US" dirty="0"/>
          </a:p>
          <a:p>
            <a:pPr lvl="2"/>
            <a:endParaRPr lang="en-US" altLang="en-US" dirty="0"/>
          </a:p>
          <a:p>
            <a:pPr marL="0" lvl="1" indent="0">
              <a:buNone/>
            </a:pPr>
            <a:endParaRPr lang="en-US" altLang="en-US" dirty="0"/>
          </a:p>
        </p:txBody>
      </p:sp>
      <p:pic>
        <p:nvPicPr>
          <p:cNvPr id="4" name="Picture Placeholder 3">
            <a:extLst>
              <a:ext uri="{FF2B5EF4-FFF2-40B4-BE49-F238E27FC236}">
                <a16:creationId xmlns:a16="http://schemas.microsoft.com/office/drawing/2014/main" id="{00B53BAD-B5AB-D64C-8233-5607DF862574}"/>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8"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359803227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109663" y="2787650"/>
            <a:ext cx="7881937" cy="404813"/>
          </a:xfrm>
        </p:spPr>
        <p:txBody>
          <a:bodyPr/>
          <a:lstStyle/>
          <a:p>
            <a:pPr marL="0" indent="0"/>
            <a:r>
              <a:rPr lang="en-US" altLang="en-US" dirty="0"/>
              <a:t>B. No</a:t>
            </a:r>
          </a:p>
        </p:txBody>
      </p:sp>
      <p:sp>
        <p:nvSpPr>
          <p:cNvPr id="99331" name="Text Placeholder 2"/>
          <p:cNvSpPr>
            <a:spLocks noGrp="1"/>
          </p:cNvSpPr>
          <p:nvPr>
            <p:ph type="body" sz="quarter" idx="14"/>
          </p:nvPr>
        </p:nvSpPr>
        <p:spPr>
          <a:xfrm>
            <a:off x="1092200" y="2146300"/>
            <a:ext cx="7899400" cy="404813"/>
          </a:xfrm>
        </p:spPr>
        <p:txBody>
          <a:bodyPr/>
          <a:lstStyle/>
          <a:p>
            <a:pPr marL="0" indent="0"/>
            <a:r>
              <a:rPr lang="en-US" altLang="en-US" dirty="0"/>
              <a:t>A. Yes</a:t>
            </a:r>
          </a:p>
        </p:txBody>
      </p:sp>
      <p:sp>
        <p:nvSpPr>
          <p:cNvPr id="99332" name="Text Placeholder 3"/>
          <p:cNvSpPr>
            <a:spLocks noGrp="1"/>
          </p:cNvSpPr>
          <p:nvPr>
            <p:ph type="body" sz="quarter" idx="13"/>
          </p:nvPr>
        </p:nvSpPr>
        <p:spPr>
          <a:xfrm>
            <a:off x="390525" y="1150938"/>
            <a:ext cx="8612188" cy="457200"/>
          </a:xfrm>
        </p:spPr>
        <p:txBody>
          <a:bodyPr/>
          <a:lstStyle/>
          <a:p>
            <a:pPr marL="0" indent="0"/>
            <a:r>
              <a:rPr lang="en-US" altLang="en-US" dirty="0"/>
              <a:t>Can you serve guests to the point of intoxication if they have a designated driver?</a:t>
            </a:r>
          </a:p>
        </p:txBody>
      </p:sp>
      <p:sp>
        <p:nvSpPr>
          <p:cNvPr id="99333" name="Title 4"/>
          <p:cNvSpPr>
            <a:spLocks noGrp="1"/>
          </p:cNvSpPr>
          <p:nvPr>
            <p:ph type="title"/>
          </p:nvPr>
        </p:nvSpPr>
        <p:spPr/>
        <p:txBody>
          <a:bodyPr/>
          <a:lstStyle/>
          <a:p>
            <a:r>
              <a:rPr lang="en-US" altLang="en-US" dirty="0"/>
              <a:t>What Do You Think? </a:t>
            </a:r>
          </a:p>
        </p:txBody>
      </p:sp>
      <p:sp>
        <p:nvSpPr>
          <p:cNvPr id="6" name="Text Placeholder 5"/>
          <p:cNvSpPr>
            <a:spLocks noGrp="1"/>
          </p:cNvSpPr>
          <p:nvPr>
            <p:ph type="body" sz="quarter" idx="16"/>
          </p:nvPr>
        </p:nvSpPr>
        <p:spPr>
          <a:xfrm>
            <a:off x="3741738" y="3327400"/>
            <a:ext cx="4981575" cy="2159000"/>
          </a:xfrm>
        </p:spPr>
        <p:txBody>
          <a:bodyPr/>
          <a:lstStyle/>
          <a:p>
            <a:pPr marL="0" indent="0"/>
            <a:r>
              <a:rPr lang="en-US" altLang="en-US" b="1" dirty="0"/>
              <a:t>Why? </a:t>
            </a:r>
            <a:r>
              <a:rPr lang="en-US" altLang="en-US" dirty="0"/>
              <a:t>You’re never allowed to serve someone to the point of intoxication. And you shouldn’t, because you’re still liable. </a:t>
            </a:r>
          </a:p>
        </p:txBody>
      </p:sp>
    </p:spTree>
    <p:custDataLst>
      <p:tags r:id="rId1"/>
    </p:custDataLst>
    <p:extLst>
      <p:ext uri="{BB962C8B-B14F-4D97-AF65-F5344CB8AC3E}">
        <p14:creationId xmlns:p14="http://schemas.microsoft.com/office/powerpoint/2010/main" val="2348468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Placeholder 1"/>
          <p:cNvSpPr>
            <a:spLocks noGrp="1"/>
          </p:cNvSpPr>
          <p:nvPr>
            <p:ph type="body" sz="quarter" idx="15"/>
          </p:nvPr>
        </p:nvSpPr>
        <p:spPr>
          <a:xfrm>
            <a:off x="1109663" y="2787650"/>
            <a:ext cx="7881937" cy="404813"/>
          </a:xfrm>
        </p:spPr>
        <p:txBody>
          <a:bodyPr/>
          <a:lstStyle/>
          <a:p>
            <a:pPr marL="0" indent="0"/>
            <a:r>
              <a:rPr lang="en-US" altLang="en-US" dirty="0"/>
              <a:t>B. Call the police</a:t>
            </a:r>
          </a:p>
        </p:txBody>
      </p:sp>
      <p:sp>
        <p:nvSpPr>
          <p:cNvPr id="3" name="Text Placeholder 2"/>
          <p:cNvSpPr>
            <a:spLocks noGrp="1"/>
          </p:cNvSpPr>
          <p:nvPr>
            <p:ph type="body" sz="quarter" idx="14"/>
          </p:nvPr>
        </p:nvSpPr>
        <p:spPr>
          <a:xfrm>
            <a:off x="1092200" y="2146300"/>
            <a:ext cx="7899400" cy="404813"/>
          </a:xfrm>
        </p:spPr>
        <p:txBody>
          <a:bodyPr/>
          <a:lstStyle/>
          <a:p>
            <a:pPr marL="0" indent="0"/>
            <a:r>
              <a:rPr lang="en-US" altLang="en-US" dirty="0"/>
              <a:t>A. Refuse entry</a:t>
            </a:r>
          </a:p>
        </p:txBody>
      </p:sp>
      <p:sp>
        <p:nvSpPr>
          <p:cNvPr id="95236" name="Text Placeholder 3"/>
          <p:cNvSpPr>
            <a:spLocks noGrp="1"/>
          </p:cNvSpPr>
          <p:nvPr>
            <p:ph type="body" sz="quarter" idx="13"/>
          </p:nvPr>
        </p:nvSpPr>
        <p:spPr>
          <a:xfrm>
            <a:off x="390525" y="1150938"/>
            <a:ext cx="8612188" cy="457200"/>
          </a:xfrm>
        </p:spPr>
        <p:txBody>
          <a:bodyPr/>
          <a:lstStyle/>
          <a:p>
            <a:pPr marL="0" indent="0"/>
            <a:r>
              <a:rPr lang="en-US" altLang="en-US" dirty="0"/>
              <a:t>What should you do if a person arrives intoxicated?</a:t>
            </a:r>
          </a:p>
        </p:txBody>
      </p:sp>
      <p:sp>
        <p:nvSpPr>
          <p:cNvPr id="95237" name="Title 4"/>
          <p:cNvSpPr>
            <a:spLocks noGrp="1"/>
          </p:cNvSpPr>
          <p:nvPr>
            <p:ph type="title"/>
          </p:nvPr>
        </p:nvSpPr>
        <p:spPr/>
        <p:txBody>
          <a:bodyPr/>
          <a:lstStyle/>
          <a:p>
            <a:r>
              <a:rPr lang="en-US" altLang="en-US" dirty="0"/>
              <a:t>What Do You Think? </a:t>
            </a:r>
          </a:p>
        </p:txBody>
      </p:sp>
      <p:sp>
        <p:nvSpPr>
          <p:cNvPr id="6" name="Text Placeholder 5"/>
          <p:cNvSpPr>
            <a:spLocks noGrp="1"/>
          </p:cNvSpPr>
          <p:nvPr>
            <p:ph type="body" sz="quarter" idx="16"/>
          </p:nvPr>
        </p:nvSpPr>
        <p:spPr>
          <a:xfrm>
            <a:off x="3741738" y="3327400"/>
            <a:ext cx="4981575" cy="2159000"/>
          </a:xfrm>
        </p:spPr>
        <p:txBody>
          <a:bodyPr/>
          <a:lstStyle/>
          <a:p>
            <a:r>
              <a:rPr lang="en-US" altLang="en-US" b="1" dirty="0"/>
              <a:t>Why? </a:t>
            </a:r>
            <a:r>
              <a:rPr lang="en-US" kern="1200" dirty="0"/>
              <a:t>If a guest arrives intoxicated, t</a:t>
            </a:r>
            <a:r>
              <a:rPr lang="en-US" altLang="en-US" dirty="0"/>
              <a:t>ry to keep the person from entering the establishment. Remember, you always have the right to refuse service. Follow your company policy, and state and local law.</a:t>
            </a:r>
          </a:p>
        </p:txBody>
      </p:sp>
    </p:spTree>
    <p:custDataLst>
      <p:tags r:id="rId1"/>
    </p:custDataLst>
    <p:extLst>
      <p:ext uri="{BB962C8B-B14F-4D97-AF65-F5344CB8AC3E}">
        <p14:creationId xmlns:p14="http://schemas.microsoft.com/office/powerpoint/2010/main" val="3847115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Content Placeholder 3"/>
          <p:cNvSpPr>
            <a:spLocks noGrp="1"/>
          </p:cNvSpPr>
          <p:nvPr>
            <p:ph idx="1"/>
          </p:nvPr>
        </p:nvSpPr>
        <p:spPr>
          <a:xfrm>
            <a:off x="409575" y="1143000"/>
            <a:ext cx="5338763" cy="4983163"/>
          </a:xfrm>
        </p:spPr>
        <p:txBody>
          <a:bodyPr/>
          <a:lstStyle/>
          <a:p>
            <a:pPr marL="0" indent="0"/>
            <a:r>
              <a:rPr lang="en-US" altLang="en-US" dirty="0"/>
              <a:t>If it’s not possible to keep an intoxicated person from entering: </a:t>
            </a:r>
          </a:p>
          <a:p>
            <a:pPr lvl="1"/>
            <a:r>
              <a:rPr lang="en-US" altLang="en-US" dirty="0"/>
              <a:t>Do </a:t>
            </a:r>
            <a:r>
              <a:rPr lang="en-US" altLang="en-US" b="1" dirty="0">
                <a:solidFill>
                  <a:srgbClr val="FF0000"/>
                </a:solidFill>
              </a:rPr>
              <a:t>NOT</a:t>
            </a:r>
            <a:r>
              <a:rPr lang="en-US" altLang="en-US" dirty="0"/>
              <a:t> serve them alcohol. </a:t>
            </a:r>
          </a:p>
          <a:p>
            <a:pPr lvl="1"/>
            <a:r>
              <a:rPr lang="en-US" altLang="en-US" dirty="0"/>
              <a:t>Offer food and nonalcoholic beverages.</a:t>
            </a:r>
          </a:p>
          <a:p>
            <a:pPr lvl="1"/>
            <a:r>
              <a:rPr lang="en-US" altLang="en-US" dirty="0"/>
              <a:t>Make sure the guest gets home safely. </a:t>
            </a:r>
          </a:p>
          <a:p>
            <a:pPr lvl="1"/>
            <a:r>
              <a:rPr lang="en-US" altLang="en-US" dirty="0"/>
              <a:t>Make sure coworkers know about the situation. </a:t>
            </a:r>
          </a:p>
          <a:p>
            <a:pPr lvl="2"/>
            <a:endParaRPr lang="en-US" altLang="en-US" dirty="0"/>
          </a:p>
          <a:p>
            <a:pPr marL="0" lvl="1" indent="0">
              <a:buNone/>
            </a:pPr>
            <a:endParaRPr lang="en-US" altLang="en-US" dirty="0"/>
          </a:p>
          <a:p>
            <a:pPr lvl="2"/>
            <a:endParaRPr lang="en-US" altLang="en-US" dirty="0"/>
          </a:p>
          <a:p>
            <a:pPr marL="0" lvl="1" indent="0">
              <a:buNone/>
            </a:pPr>
            <a:endParaRPr lang="en-US" altLang="en-US" dirty="0"/>
          </a:p>
        </p:txBody>
      </p:sp>
      <p:pic>
        <p:nvPicPr>
          <p:cNvPr id="6" name="Picture Placeholder 5">
            <a:extLst>
              <a:ext uri="{FF2B5EF4-FFF2-40B4-BE49-F238E27FC236}">
                <a16:creationId xmlns:a16="http://schemas.microsoft.com/office/drawing/2014/main" id="{745F1FEF-7F8F-2A44-868B-EDC837F2F1AC}"/>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8" name="Title 5"/>
          <p:cNvSpPr>
            <a:spLocks noGrp="1"/>
          </p:cNvSpPr>
          <p:nvPr>
            <p:ph type="title"/>
          </p:nvPr>
        </p:nvSpPr>
        <p:spPr>
          <a:xfrm>
            <a:off x="400050" y="160338"/>
            <a:ext cx="8307388" cy="519112"/>
          </a:xfrm>
        </p:spPr>
        <p:txBody>
          <a:bodyPr/>
          <a:lstStyle/>
          <a:p>
            <a:r>
              <a:rPr lang="en-US" altLang="en-US" dirty="0"/>
              <a:t>Dealing with Intoxicated Guests </a:t>
            </a:r>
          </a:p>
        </p:txBody>
      </p:sp>
    </p:spTree>
    <p:custDataLst>
      <p:tags r:id="rId1"/>
    </p:custDataLst>
    <p:extLst>
      <p:ext uri="{BB962C8B-B14F-4D97-AF65-F5344CB8AC3E}">
        <p14:creationId xmlns:p14="http://schemas.microsoft.com/office/powerpoint/2010/main" val="2275237820"/>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2"/>
          <p:cNvSpPr>
            <a:spLocks noGrp="1"/>
          </p:cNvSpPr>
          <p:nvPr>
            <p:ph type="title"/>
          </p:nvPr>
        </p:nvSpPr>
        <p:spPr/>
        <p:txBody>
          <a:bodyPr/>
          <a:lstStyle/>
          <a:p>
            <a:r>
              <a:rPr lang="en-US" altLang="en-US" dirty="0"/>
              <a:t>Handling Potentially Violent Situations </a:t>
            </a:r>
          </a:p>
        </p:txBody>
      </p:sp>
      <p:sp>
        <p:nvSpPr>
          <p:cNvPr id="88068" name="Content Placeholder 3"/>
          <p:cNvSpPr>
            <a:spLocks noGrp="1"/>
          </p:cNvSpPr>
          <p:nvPr>
            <p:ph idx="1"/>
          </p:nvPr>
        </p:nvSpPr>
        <p:spPr>
          <a:xfrm>
            <a:off x="409575" y="1143000"/>
            <a:ext cx="5338763" cy="4983163"/>
          </a:xfrm>
        </p:spPr>
        <p:txBody>
          <a:bodyPr/>
          <a:lstStyle/>
          <a:p>
            <a:pPr marL="0" indent="0"/>
            <a:r>
              <a:rPr lang="en-US" altLang="en-US" dirty="0"/>
              <a:t>Watch your guests. </a:t>
            </a:r>
          </a:p>
          <a:p>
            <a:pPr marL="0" indent="0"/>
            <a:r>
              <a:rPr lang="en-US" altLang="en-US" dirty="0">
                <a:solidFill>
                  <a:schemeClr val="tx1"/>
                </a:solidFill>
              </a:rPr>
              <a:t>Look for behaviors which can quickly escalate into violence: </a:t>
            </a:r>
          </a:p>
          <a:p>
            <a:pPr lvl="1"/>
            <a:r>
              <a:rPr lang="en-US" altLang="en-US" dirty="0"/>
              <a:t>Being unruly or loud, or overly animated or emotional.</a:t>
            </a:r>
          </a:p>
          <a:p>
            <a:pPr lvl="1"/>
            <a:r>
              <a:rPr lang="en-US" altLang="en-US" dirty="0"/>
              <a:t>Making inappropriate sexual or physical contact.</a:t>
            </a:r>
          </a:p>
          <a:p>
            <a:pPr lvl="1"/>
            <a:r>
              <a:rPr lang="en-US" altLang="en-US" dirty="0"/>
              <a:t>Arguing or making threats.</a:t>
            </a:r>
          </a:p>
          <a:p>
            <a:pPr lvl="1"/>
            <a:r>
              <a:rPr lang="en-US" altLang="en-US" dirty="0"/>
              <a:t>Throwing things, such as glasses and chairs.</a:t>
            </a:r>
          </a:p>
          <a:p>
            <a:pPr lvl="2"/>
            <a:endParaRPr lang="en-US" altLang="en-US" dirty="0"/>
          </a:p>
          <a:p>
            <a:pPr marL="0" lvl="1" indent="0">
              <a:buNone/>
            </a:pPr>
            <a:endParaRPr lang="en-US" altLang="en-US" dirty="0"/>
          </a:p>
          <a:p>
            <a:pPr lvl="2"/>
            <a:endParaRPr lang="en-US" altLang="en-US" dirty="0"/>
          </a:p>
          <a:p>
            <a:pPr marL="0" lvl="1" indent="0">
              <a:buNone/>
            </a:pPr>
            <a:endParaRPr lang="en-US" altLang="en-US" dirty="0"/>
          </a:p>
        </p:txBody>
      </p:sp>
      <p:pic>
        <p:nvPicPr>
          <p:cNvPr id="4" name="Picture Placeholder 3">
            <a:extLst>
              <a:ext uri="{FF2B5EF4-FFF2-40B4-BE49-F238E27FC236}">
                <a16:creationId xmlns:a16="http://schemas.microsoft.com/office/drawing/2014/main" id="{7D8DCD59-D80D-1F42-A11B-BF48CB3A72B7}"/>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2687365869"/>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2"/>
          <p:cNvSpPr>
            <a:spLocks noGrp="1"/>
          </p:cNvSpPr>
          <p:nvPr>
            <p:ph type="title"/>
          </p:nvPr>
        </p:nvSpPr>
        <p:spPr/>
        <p:txBody>
          <a:bodyPr/>
          <a:lstStyle/>
          <a:p>
            <a:r>
              <a:rPr lang="en-US" altLang="en-US" dirty="0"/>
              <a:t>Handling Potentially Violent Situations </a:t>
            </a:r>
          </a:p>
        </p:txBody>
      </p:sp>
      <p:sp>
        <p:nvSpPr>
          <p:cNvPr id="88068" name="Content Placeholder 3"/>
          <p:cNvSpPr>
            <a:spLocks noGrp="1"/>
          </p:cNvSpPr>
          <p:nvPr>
            <p:ph idx="1"/>
          </p:nvPr>
        </p:nvSpPr>
        <p:spPr>
          <a:xfrm>
            <a:off x="409575" y="1143000"/>
            <a:ext cx="5338763" cy="4983163"/>
          </a:xfrm>
        </p:spPr>
        <p:txBody>
          <a:bodyPr/>
          <a:lstStyle/>
          <a:p>
            <a:pPr marL="0" indent="0"/>
            <a:r>
              <a:rPr lang="en-US" altLang="en-US" dirty="0"/>
              <a:t>Be prepared. </a:t>
            </a:r>
          </a:p>
          <a:p>
            <a:pPr marL="0" indent="0"/>
            <a:r>
              <a:rPr lang="en-US" altLang="en-US" dirty="0">
                <a:solidFill>
                  <a:schemeClr val="tx1"/>
                </a:solidFill>
              </a:rPr>
              <a:t>If it looks like the situation can become violent: </a:t>
            </a:r>
          </a:p>
          <a:p>
            <a:pPr lvl="1"/>
            <a:r>
              <a:rPr lang="en-US" altLang="en-US" dirty="0"/>
              <a:t>Tell your manager and coworkers right away. They should be prepared and ready to help.</a:t>
            </a:r>
          </a:p>
          <a:p>
            <a:pPr lvl="1"/>
            <a:r>
              <a:rPr lang="en-US" altLang="en-US" dirty="0"/>
              <a:t>Continue to watch the situation. </a:t>
            </a:r>
          </a:p>
          <a:p>
            <a:pPr lvl="2"/>
            <a:endParaRPr lang="en-US" altLang="en-US" dirty="0"/>
          </a:p>
          <a:p>
            <a:pPr marL="0" lvl="1" indent="0">
              <a:buNone/>
            </a:pPr>
            <a:endParaRPr lang="en-US" altLang="en-US" dirty="0"/>
          </a:p>
          <a:p>
            <a:pPr lvl="2"/>
            <a:endParaRPr lang="en-US" altLang="en-US" dirty="0"/>
          </a:p>
          <a:p>
            <a:pPr marL="0" lvl="1" indent="0">
              <a:buNone/>
            </a:pPr>
            <a:endParaRPr lang="en-US" altLang="en-US" dirty="0"/>
          </a:p>
        </p:txBody>
      </p:sp>
      <p:pic>
        <p:nvPicPr>
          <p:cNvPr id="4" name="Picture Placeholder 3">
            <a:extLst>
              <a:ext uri="{FF2B5EF4-FFF2-40B4-BE49-F238E27FC236}">
                <a16:creationId xmlns:a16="http://schemas.microsoft.com/office/drawing/2014/main" id="{596E6DA1-DB6C-0244-BD36-3BEFD9EDA914}"/>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887389000"/>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2"/>
          <p:cNvSpPr>
            <a:spLocks noGrp="1"/>
          </p:cNvSpPr>
          <p:nvPr>
            <p:ph type="title"/>
          </p:nvPr>
        </p:nvSpPr>
        <p:spPr/>
        <p:txBody>
          <a:bodyPr/>
          <a:lstStyle/>
          <a:p>
            <a:r>
              <a:rPr lang="en-US" altLang="en-US" dirty="0"/>
              <a:t>Handling Potentially Violent Situations </a:t>
            </a:r>
          </a:p>
        </p:txBody>
      </p:sp>
      <p:sp>
        <p:nvSpPr>
          <p:cNvPr id="88068" name="Content Placeholder 3"/>
          <p:cNvSpPr>
            <a:spLocks noGrp="1"/>
          </p:cNvSpPr>
          <p:nvPr>
            <p:ph idx="1"/>
          </p:nvPr>
        </p:nvSpPr>
        <p:spPr>
          <a:xfrm>
            <a:off x="409575" y="1143000"/>
            <a:ext cx="5338763" cy="4983163"/>
          </a:xfrm>
        </p:spPr>
        <p:txBody>
          <a:bodyPr/>
          <a:lstStyle/>
          <a:p>
            <a:pPr marL="0" indent="0"/>
            <a:r>
              <a:rPr lang="en-US" altLang="en-US" dirty="0"/>
              <a:t>Put safety first. </a:t>
            </a:r>
          </a:p>
          <a:p>
            <a:pPr marL="0" indent="0"/>
            <a:r>
              <a:rPr lang="en-US" altLang="en-US" dirty="0">
                <a:solidFill>
                  <a:schemeClr val="tx1"/>
                </a:solidFill>
              </a:rPr>
              <a:t>If anyone’s safety is at immediate risk: </a:t>
            </a:r>
          </a:p>
          <a:p>
            <a:pPr lvl="1"/>
            <a:r>
              <a:rPr lang="en-US" altLang="en-US" dirty="0"/>
              <a:t>Call the police. Do </a:t>
            </a:r>
            <a:r>
              <a:rPr lang="en-US" altLang="en-US" b="1" dirty="0">
                <a:solidFill>
                  <a:srgbClr val="FF0000"/>
                </a:solidFill>
              </a:rPr>
              <a:t>NOT</a:t>
            </a:r>
            <a:r>
              <a:rPr lang="en-US" altLang="en-US" dirty="0"/>
              <a:t> wait for the situation to resolve itself. It usually won’t. </a:t>
            </a:r>
          </a:p>
          <a:p>
            <a:pPr lvl="1"/>
            <a:r>
              <a:rPr lang="en-US" altLang="en-US" dirty="0"/>
              <a:t>Try to keep bystanders out of harm’s way. </a:t>
            </a:r>
          </a:p>
          <a:p>
            <a:pPr lvl="2"/>
            <a:endParaRPr lang="en-US" altLang="en-US" dirty="0"/>
          </a:p>
          <a:p>
            <a:pPr marL="0" lvl="1" indent="0">
              <a:buNone/>
            </a:pPr>
            <a:endParaRPr lang="en-US" altLang="en-US" dirty="0"/>
          </a:p>
          <a:p>
            <a:pPr lvl="2"/>
            <a:endParaRPr lang="en-US" altLang="en-US" dirty="0"/>
          </a:p>
          <a:p>
            <a:pPr marL="0" lvl="1" indent="0">
              <a:buNone/>
            </a:pPr>
            <a:endParaRPr lang="en-US" altLang="en-US" dirty="0"/>
          </a:p>
        </p:txBody>
      </p:sp>
      <p:pic>
        <p:nvPicPr>
          <p:cNvPr id="6" name="Picture Placeholder 5">
            <a:extLst>
              <a:ext uri="{FF2B5EF4-FFF2-40B4-BE49-F238E27FC236}">
                <a16:creationId xmlns:a16="http://schemas.microsoft.com/office/drawing/2014/main" id="{D7D0D465-6573-C547-ABFC-4884BA685A01}"/>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1732996187"/>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2"/>
          <p:cNvSpPr>
            <a:spLocks noGrp="1"/>
          </p:cNvSpPr>
          <p:nvPr>
            <p:ph type="title"/>
          </p:nvPr>
        </p:nvSpPr>
        <p:spPr/>
        <p:txBody>
          <a:bodyPr/>
          <a:lstStyle/>
          <a:p>
            <a:r>
              <a:rPr lang="en-US" altLang="en-US" dirty="0"/>
              <a:t>Handling Potentially Violent Situations </a:t>
            </a:r>
          </a:p>
        </p:txBody>
      </p:sp>
      <p:sp>
        <p:nvSpPr>
          <p:cNvPr id="88068" name="Content Placeholder 3"/>
          <p:cNvSpPr>
            <a:spLocks noGrp="1"/>
          </p:cNvSpPr>
          <p:nvPr>
            <p:ph idx="1"/>
          </p:nvPr>
        </p:nvSpPr>
        <p:spPr>
          <a:xfrm>
            <a:off x="409575" y="1143000"/>
            <a:ext cx="5338763" cy="4983163"/>
          </a:xfrm>
        </p:spPr>
        <p:txBody>
          <a:bodyPr/>
          <a:lstStyle/>
          <a:p>
            <a:pPr marL="0" indent="0"/>
            <a:r>
              <a:rPr lang="en-US" altLang="en-US" dirty="0"/>
              <a:t>Manage the situation. </a:t>
            </a:r>
          </a:p>
          <a:p>
            <a:pPr marL="0" indent="0"/>
            <a:r>
              <a:rPr lang="en-US" altLang="en-US" dirty="0">
                <a:solidFill>
                  <a:schemeClr val="tx1"/>
                </a:solidFill>
              </a:rPr>
              <a:t>When it looks like a person will become violent: </a:t>
            </a:r>
          </a:p>
          <a:p>
            <a:pPr lvl="1"/>
            <a:r>
              <a:rPr lang="en-US" altLang="en-US" dirty="0"/>
              <a:t>Stay calm.</a:t>
            </a:r>
          </a:p>
          <a:p>
            <a:pPr lvl="1"/>
            <a:r>
              <a:rPr lang="en-US" altLang="en-US" dirty="0"/>
              <a:t>Ask the person to stop the behavior.</a:t>
            </a:r>
          </a:p>
          <a:p>
            <a:pPr lvl="1"/>
            <a:r>
              <a:rPr lang="en-US" altLang="en-US" dirty="0"/>
              <a:t>Warn the person that you have called, or will call, the police.</a:t>
            </a:r>
          </a:p>
          <a:p>
            <a:pPr lvl="1"/>
            <a:r>
              <a:rPr lang="en-US" altLang="en-US" dirty="0"/>
              <a:t>Do </a:t>
            </a:r>
            <a:r>
              <a:rPr lang="en-US" altLang="en-US" b="1" dirty="0">
                <a:solidFill>
                  <a:srgbClr val="FF0000"/>
                </a:solidFill>
              </a:rPr>
              <a:t>NOT</a:t>
            </a:r>
            <a:r>
              <a:rPr lang="en-US" altLang="en-US" dirty="0"/>
              <a:t> get confrontational. </a:t>
            </a:r>
          </a:p>
          <a:p>
            <a:pPr lvl="1"/>
            <a:r>
              <a:rPr lang="en-US" altLang="en-US" b="1" dirty="0">
                <a:solidFill>
                  <a:srgbClr val="FF0000"/>
                </a:solidFill>
              </a:rPr>
              <a:t>NEVER</a:t>
            </a:r>
            <a:r>
              <a:rPr lang="en-US" altLang="en-US" dirty="0"/>
              <a:t> touch or try to restrain someone you believe may become violent. </a:t>
            </a:r>
          </a:p>
          <a:p>
            <a:pPr lvl="2"/>
            <a:endParaRPr lang="en-US" altLang="en-US" dirty="0"/>
          </a:p>
          <a:p>
            <a:pPr marL="0" lvl="1" indent="0">
              <a:buNone/>
            </a:pPr>
            <a:endParaRPr lang="en-US" altLang="en-US" dirty="0"/>
          </a:p>
          <a:p>
            <a:pPr lvl="2"/>
            <a:endParaRPr lang="en-US" altLang="en-US" dirty="0"/>
          </a:p>
          <a:p>
            <a:pPr marL="0" lvl="1" indent="0">
              <a:buNone/>
            </a:pPr>
            <a:endParaRPr lang="en-US" altLang="en-US" dirty="0"/>
          </a:p>
        </p:txBody>
      </p:sp>
      <p:pic>
        <p:nvPicPr>
          <p:cNvPr id="6" name="Picture Placeholder 5">
            <a:extLst>
              <a:ext uri="{FF2B5EF4-FFF2-40B4-BE49-F238E27FC236}">
                <a16:creationId xmlns:a16="http://schemas.microsoft.com/office/drawing/2014/main" id="{10C3BEB7-7806-B347-9E44-4C1722CF66A1}"/>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1132154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2192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a:t>
            </a:r>
          </a:p>
        </p:txBody>
      </p:sp>
      <p:sp>
        <p:nvSpPr>
          <p:cNvPr id="3" name="Content Placeholder 2"/>
          <p:cNvSpPr>
            <a:spLocks noGrp="1"/>
          </p:cNvSpPr>
          <p:nvPr>
            <p:ph idx="1"/>
          </p:nvPr>
        </p:nvSpPr>
        <p:spPr/>
        <p:txBody>
          <a:bodyPr/>
          <a:lstStyle/>
          <a:p>
            <a:pPr marL="0" lvl="0" indent="0">
              <a:defRPr/>
            </a:pPr>
            <a:r>
              <a:rPr lang="en-US" altLang="en-US" kern="1200" dirty="0"/>
              <a:t>Use of fake or altered IDs</a:t>
            </a:r>
          </a:p>
          <a:p>
            <a:pPr lvl="1">
              <a:buClr>
                <a:srgbClr val="E97635"/>
              </a:buClr>
              <a:defRPr/>
            </a:pPr>
            <a:r>
              <a:rPr lang="en-US" altLang="en-US" dirty="0"/>
              <a:t>It is illegal for underage people to use fake or altered IDs to purchase alcohol</a:t>
            </a:r>
          </a:p>
          <a:p>
            <a:pPr lvl="1">
              <a:buClr>
                <a:srgbClr val="E97635"/>
              </a:buClr>
              <a:defRPr/>
            </a:pPr>
            <a:r>
              <a:rPr lang="en-US" altLang="en-US" dirty="0"/>
              <a:t>Carefully check IDs to make sure they are genuine </a:t>
            </a:r>
          </a:p>
        </p:txBody>
      </p:sp>
      <p:pic>
        <p:nvPicPr>
          <p:cNvPr id="9" name="Picture Placeholder 8">
            <a:extLst>
              <a:ext uri="{FF2B5EF4-FFF2-40B4-BE49-F238E27FC236}">
                <a16:creationId xmlns:a16="http://schemas.microsoft.com/office/drawing/2014/main" id="{2C941EBA-308F-DA4A-8308-5AAE8575B009}"/>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523196" y="1243013"/>
            <a:ext cx="2103120" cy="2103120"/>
          </a:xfrm>
        </p:spPr>
      </p:pic>
    </p:spTree>
    <p:custDataLst>
      <p:tags r:id="rId1"/>
    </p:custDataLst>
    <p:extLst>
      <p:ext uri="{BB962C8B-B14F-4D97-AF65-F5344CB8AC3E}">
        <p14:creationId xmlns:p14="http://schemas.microsoft.com/office/powerpoint/2010/main" val="1220808118"/>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6523038" y="1243013"/>
            <a:ext cx="2103437" cy="2103437"/>
          </a:xfrm>
          <a:prstGeom prst="roundRect">
            <a:avLst>
              <a:gd name="adj" fmla="val 6764"/>
            </a:avLst>
          </a:prstGeom>
          <a:ln w="9525"/>
          <a:extLst>
            <a:ext uri="{91240B29-F687-4F45-9708-019B960494DF}">
              <a14:hiddenLine xmlns:a14="http://schemas.microsoft.com/office/drawing/2010/main" w="25400" cap="flat" algn="ctr">
                <a:solidFill>
                  <a:srgbClr val="000000"/>
                </a:solidFill>
                <a:round/>
                <a:headEnd/>
                <a:tailEnd/>
              </a14:hiddenLine>
            </a:ext>
          </a:extLst>
        </p:spPr>
      </p:pic>
      <p:sp>
        <p:nvSpPr>
          <p:cNvPr id="103427" name="Title 2"/>
          <p:cNvSpPr>
            <a:spLocks noGrp="1"/>
          </p:cNvSpPr>
          <p:nvPr>
            <p:ph type="title"/>
          </p:nvPr>
        </p:nvSpPr>
        <p:spPr/>
        <p:txBody>
          <a:bodyPr/>
          <a:lstStyle/>
          <a:p>
            <a:r>
              <a:rPr lang="en-US" altLang="en-US" dirty="0"/>
              <a:t>Handling Illegal Activities</a:t>
            </a:r>
          </a:p>
        </p:txBody>
      </p:sp>
      <p:sp>
        <p:nvSpPr>
          <p:cNvPr id="103428" name="Content Placeholder 3"/>
          <p:cNvSpPr>
            <a:spLocks noGrp="1"/>
          </p:cNvSpPr>
          <p:nvPr>
            <p:ph idx="1"/>
          </p:nvPr>
        </p:nvSpPr>
        <p:spPr>
          <a:xfrm>
            <a:off x="409575" y="1143000"/>
            <a:ext cx="5338763" cy="4983163"/>
          </a:xfrm>
        </p:spPr>
        <p:txBody>
          <a:bodyPr/>
          <a:lstStyle/>
          <a:p>
            <a:r>
              <a:rPr lang="en-US" altLang="en-US" dirty="0"/>
              <a:t>Illegal activities include: </a:t>
            </a:r>
          </a:p>
          <a:p>
            <a:pPr lvl="1"/>
            <a:r>
              <a:rPr lang="en-US" altLang="en-US" dirty="0"/>
              <a:t>Gambling</a:t>
            </a:r>
          </a:p>
          <a:p>
            <a:pPr lvl="1"/>
            <a:r>
              <a:rPr lang="en-US" altLang="en-US" dirty="0"/>
              <a:t>Prostitution and other lewd behavior</a:t>
            </a:r>
          </a:p>
          <a:p>
            <a:pPr lvl="1"/>
            <a:r>
              <a:rPr lang="en-US" altLang="en-US" dirty="0"/>
              <a:t>Weapons</a:t>
            </a:r>
          </a:p>
          <a:p>
            <a:pPr lvl="1"/>
            <a:r>
              <a:rPr lang="en-US" altLang="en-US" dirty="0"/>
              <a:t>Drugs</a:t>
            </a:r>
          </a:p>
        </p:txBody>
      </p:sp>
    </p:spTree>
    <p:custDataLst>
      <p:tags r:id="rId1"/>
    </p:custDataLst>
    <p:extLst>
      <p:ext uri="{BB962C8B-B14F-4D97-AF65-F5344CB8AC3E}">
        <p14:creationId xmlns:p14="http://schemas.microsoft.com/office/powerpoint/2010/main" val="2310227929"/>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109663" y="2787650"/>
            <a:ext cx="7881937" cy="404813"/>
          </a:xfrm>
        </p:spPr>
        <p:txBody>
          <a:bodyPr/>
          <a:lstStyle/>
          <a:p>
            <a:pPr marL="0" indent="0"/>
            <a:r>
              <a:rPr lang="en-US" altLang="en-US" dirty="0"/>
              <a:t>B. Call the police.</a:t>
            </a:r>
          </a:p>
        </p:txBody>
      </p:sp>
      <p:sp>
        <p:nvSpPr>
          <p:cNvPr id="3" name="Text Placeholder 2"/>
          <p:cNvSpPr>
            <a:spLocks noGrp="1"/>
          </p:cNvSpPr>
          <p:nvPr>
            <p:ph type="body" sz="quarter" idx="14"/>
          </p:nvPr>
        </p:nvSpPr>
        <p:spPr>
          <a:xfrm>
            <a:off x="1092200" y="2146300"/>
            <a:ext cx="7899400" cy="404813"/>
          </a:xfrm>
        </p:spPr>
        <p:txBody>
          <a:bodyPr/>
          <a:lstStyle/>
          <a:p>
            <a:pPr marL="0" indent="0"/>
            <a:r>
              <a:rPr lang="en-US" altLang="en-US" dirty="0"/>
              <a:t>A. Tell your manager.</a:t>
            </a:r>
          </a:p>
        </p:txBody>
      </p:sp>
      <p:sp>
        <p:nvSpPr>
          <p:cNvPr id="104452" name="Text Placeholder 3"/>
          <p:cNvSpPr>
            <a:spLocks noGrp="1"/>
          </p:cNvSpPr>
          <p:nvPr>
            <p:ph type="body" sz="quarter" idx="13"/>
          </p:nvPr>
        </p:nvSpPr>
        <p:spPr>
          <a:xfrm>
            <a:off x="390525" y="1150938"/>
            <a:ext cx="8612188" cy="457200"/>
          </a:xfrm>
        </p:spPr>
        <p:txBody>
          <a:bodyPr/>
          <a:lstStyle/>
          <a:p>
            <a:pPr marL="0" indent="0"/>
            <a:r>
              <a:rPr lang="en-US" altLang="en-US" dirty="0"/>
              <a:t>What should you do if illegal activities are happening on </a:t>
            </a:r>
            <a:br>
              <a:rPr lang="en-US" altLang="en-US" dirty="0"/>
            </a:br>
            <a:r>
              <a:rPr lang="en-US" altLang="en-US" dirty="0"/>
              <a:t>the premises?</a:t>
            </a:r>
          </a:p>
        </p:txBody>
      </p:sp>
      <p:sp>
        <p:nvSpPr>
          <p:cNvPr id="104453" name="Title 4"/>
          <p:cNvSpPr>
            <a:spLocks noGrp="1"/>
          </p:cNvSpPr>
          <p:nvPr>
            <p:ph type="title"/>
          </p:nvPr>
        </p:nvSpPr>
        <p:spPr>
          <a:xfrm>
            <a:off x="400050" y="155575"/>
            <a:ext cx="8307388" cy="523875"/>
          </a:xfrm>
        </p:spPr>
        <p:txBody>
          <a:bodyPr/>
          <a:lstStyle/>
          <a:p>
            <a:r>
              <a:rPr lang="en-US" altLang="en-US" dirty="0"/>
              <a:t>What Do You Think? </a:t>
            </a:r>
          </a:p>
        </p:txBody>
      </p:sp>
      <p:sp>
        <p:nvSpPr>
          <p:cNvPr id="6" name="Text Placeholder 5"/>
          <p:cNvSpPr>
            <a:spLocks noGrp="1"/>
          </p:cNvSpPr>
          <p:nvPr>
            <p:ph type="body" sz="quarter" idx="16"/>
          </p:nvPr>
        </p:nvSpPr>
        <p:spPr>
          <a:xfrm>
            <a:off x="3741738" y="3327400"/>
            <a:ext cx="4981575" cy="2159000"/>
          </a:xfrm>
        </p:spPr>
        <p:txBody>
          <a:bodyPr/>
          <a:lstStyle/>
          <a:p>
            <a:pPr marL="0" indent="0"/>
            <a:r>
              <a:rPr lang="en-US" altLang="en-US" b="1" dirty="0"/>
              <a:t>Why? </a:t>
            </a:r>
            <a:r>
              <a:rPr lang="en-US" altLang="en-US" dirty="0"/>
              <a:t>First, consider your safety and the safety of your guests. Tell your manager. Call the police if required.</a:t>
            </a:r>
          </a:p>
        </p:txBody>
      </p:sp>
    </p:spTree>
    <p:custDataLst>
      <p:tags r:id="rId1"/>
    </p:custDataLst>
    <p:extLst>
      <p:ext uri="{BB962C8B-B14F-4D97-AF65-F5344CB8AC3E}">
        <p14:creationId xmlns:p14="http://schemas.microsoft.com/office/powerpoint/2010/main" val="1540432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par>
                                <p:cTn id="7" presetID="3" presetClass="emph" presetSubtype="2" fill="hold" grpId="0" nodeType="withEffect">
                                  <p:stCondLst>
                                    <p:cond delay="0"/>
                                  </p:stCondLst>
                                  <p:childTnLst>
                                    <p:animClr clrSpc="rgb" dir="cw">
                                      <p:cBhvr override="childStyle">
                                        <p:cTn id="8" dur="500" fill="hold"/>
                                        <p:tgtEl>
                                          <p:spTgt spid="3">
                                            <p:txEl>
                                              <p:pRg st="0" end="0"/>
                                            </p:txEl>
                                          </p:spTgt>
                                        </p:tgtEl>
                                        <p:attrNameLst>
                                          <p:attrName>style.color</p:attrName>
                                        </p:attrNameLst>
                                      </p:cBhvr>
                                      <p:to>
                                        <a:srgbClr val="00B050"/>
                                      </p:to>
                                    </p:animClr>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6" grpId="0" build="p"/>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itle 2"/>
          <p:cNvSpPr>
            <a:spLocks noGrp="1"/>
          </p:cNvSpPr>
          <p:nvPr>
            <p:ph type="title"/>
          </p:nvPr>
        </p:nvSpPr>
        <p:spPr/>
        <p:txBody>
          <a:bodyPr/>
          <a:lstStyle/>
          <a:p>
            <a:r>
              <a:rPr lang="en-US" altLang="en-US" dirty="0"/>
              <a:t>Illegal Weapons</a:t>
            </a:r>
          </a:p>
        </p:txBody>
      </p:sp>
      <p:sp>
        <p:nvSpPr>
          <p:cNvPr id="103428" name="Content Placeholder 3"/>
          <p:cNvSpPr>
            <a:spLocks noGrp="1"/>
          </p:cNvSpPr>
          <p:nvPr>
            <p:ph idx="1"/>
          </p:nvPr>
        </p:nvSpPr>
        <p:spPr>
          <a:xfrm>
            <a:off x="409575" y="1143000"/>
            <a:ext cx="5338763" cy="4983163"/>
          </a:xfrm>
        </p:spPr>
        <p:txBody>
          <a:bodyPr/>
          <a:lstStyle/>
          <a:p>
            <a:r>
              <a:rPr lang="en-US" altLang="en-US" dirty="0"/>
              <a:t>Some situations require extreme caution. </a:t>
            </a:r>
          </a:p>
          <a:p>
            <a:r>
              <a:rPr lang="en-US" altLang="en-US" dirty="0">
                <a:solidFill>
                  <a:schemeClr val="tx1"/>
                </a:solidFill>
              </a:rPr>
              <a:t>Example: </a:t>
            </a:r>
          </a:p>
          <a:p>
            <a:r>
              <a:rPr lang="en-US" altLang="en-US" b="0" dirty="0">
                <a:solidFill>
                  <a:schemeClr val="tx1"/>
                </a:solidFill>
              </a:rPr>
              <a:t>Say a guest is carrying an illegal weapon.</a:t>
            </a:r>
          </a:p>
          <a:p>
            <a:pPr lvl="1"/>
            <a:r>
              <a:rPr lang="en-US" altLang="en-US" dirty="0">
                <a:solidFill>
                  <a:schemeClr val="tx1"/>
                </a:solidFill>
              </a:rPr>
              <a:t>Unfortunately, you can’t ignore this. </a:t>
            </a:r>
          </a:p>
          <a:p>
            <a:pPr lvl="1"/>
            <a:r>
              <a:rPr lang="en-US" altLang="en-US" b="0" dirty="0">
                <a:solidFill>
                  <a:schemeClr val="tx1"/>
                </a:solidFill>
              </a:rPr>
              <a:t>In some states, an establishment can lose its liquor license if an employee knowingly allows a person to have an illegal firearm on the premises. </a:t>
            </a:r>
          </a:p>
        </p:txBody>
      </p:sp>
      <p:pic>
        <p:nvPicPr>
          <p:cNvPr id="6" name="Picture Placeholder 5">
            <a:extLst>
              <a:ext uri="{FF2B5EF4-FFF2-40B4-BE49-F238E27FC236}">
                <a16:creationId xmlns:a16="http://schemas.microsoft.com/office/drawing/2014/main" id="{E7FBF540-C57B-EC4D-9144-F775618BBADD}"/>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310070176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Placeholder 1"/>
          <p:cNvSpPr>
            <a:spLocks noGrp="1"/>
          </p:cNvSpPr>
          <p:nvPr>
            <p:ph type="body" sz="quarter" idx="15"/>
          </p:nvPr>
        </p:nvSpPr>
        <p:spPr>
          <a:xfrm>
            <a:off x="1109663" y="2719388"/>
            <a:ext cx="7881937" cy="404812"/>
          </a:xfrm>
        </p:spPr>
        <p:txBody>
          <a:bodyPr/>
          <a:lstStyle/>
          <a:p>
            <a:pPr marL="0" indent="0"/>
            <a:r>
              <a:rPr lang="en-US" altLang="en-US" dirty="0"/>
              <a:t>B. Ask the guest for a permit.</a:t>
            </a:r>
          </a:p>
        </p:txBody>
      </p:sp>
      <p:sp>
        <p:nvSpPr>
          <p:cNvPr id="106499" name="Text Placeholder 2"/>
          <p:cNvSpPr>
            <a:spLocks noGrp="1"/>
          </p:cNvSpPr>
          <p:nvPr>
            <p:ph type="body" sz="quarter" idx="14"/>
          </p:nvPr>
        </p:nvSpPr>
        <p:spPr>
          <a:xfrm>
            <a:off x="1092200" y="2146300"/>
            <a:ext cx="7899400" cy="404813"/>
          </a:xfrm>
        </p:spPr>
        <p:txBody>
          <a:bodyPr/>
          <a:lstStyle/>
          <a:p>
            <a:pPr marL="0" indent="0"/>
            <a:r>
              <a:rPr lang="en-US" altLang="en-US" dirty="0"/>
              <a:t>A. Ignore the situation. </a:t>
            </a:r>
          </a:p>
        </p:txBody>
      </p:sp>
      <p:sp>
        <p:nvSpPr>
          <p:cNvPr id="106500" name="Text Placeholder 3"/>
          <p:cNvSpPr>
            <a:spLocks noGrp="1"/>
          </p:cNvSpPr>
          <p:nvPr>
            <p:ph type="body" sz="quarter" idx="13"/>
          </p:nvPr>
        </p:nvSpPr>
        <p:spPr>
          <a:xfrm>
            <a:off x="390525" y="1150938"/>
            <a:ext cx="8612188" cy="457200"/>
          </a:xfrm>
        </p:spPr>
        <p:txBody>
          <a:bodyPr/>
          <a:lstStyle/>
          <a:p>
            <a:pPr marL="0" indent="0"/>
            <a:r>
              <a:rPr lang="en-US" altLang="en-US" dirty="0"/>
              <a:t>What should you do if you see someone carrying an illegal weapon?</a:t>
            </a:r>
          </a:p>
        </p:txBody>
      </p:sp>
      <p:sp>
        <p:nvSpPr>
          <p:cNvPr id="106501" name="Title 4"/>
          <p:cNvSpPr>
            <a:spLocks noGrp="1"/>
          </p:cNvSpPr>
          <p:nvPr>
            <p:ph type="title"/>
          </p:nvPr>
        </p:nvSpPr>
        <p:spPr/>
        <p:txBody>
          <a:bodyPr/>
          <a:lstStyle/>
          <a:p>
            <a:r>
              <a:rPr lang="en-US" altLang="en-US" dirty="0"/>
              <a:t>What Do You Think? </a:t>
            </a:r>
          </a:p>
        </p:txBody>
      </p:sp>
      <p:sp>
        <p:nvSpPr>
          <p:cNvPr id="6" name="Text Placeholder 5"/>
          <p:cNvSpPr>
            <a:spLocks noGrp="1"/>
          </p:cNvSpPr>
          <p:nvPr>
            <p:ph type="body" sz="quarter" idx="16"/>
          </p:nvPr>
        </p:nvSpPr>
        <p:spPr>
          <a:xfrm>
            <a:off x="3741738" y="3784600"/>
            <a:ext cx="4981575" cy="2159000"/>
          </a:xfrm>
        </p:spPr>
        <p:txBody>
          <a:bodyPr/>
          <a:lstStyle/>
          <a:p>
            <a:pPr marL="0" indent="0"/>
            <a:r>
              <a:rPr lang="en-US" altLang="en-US" b="1" dirty="0"/>
              <a:t>Why? </a:t>
            </a:r>
            <a:r>
              <a:rPr lang="en-US" altLang="en-US" dirty="0"/>
              <a:t>Never ignore the situation. Do not confront the guest. Tell a manager and follow company policy, and state and local law. That may include calling the police.</a:t>
            </a:r>
          </a:p>
        </p:txBody>
      </p:sp>
      <p:sp>
        <p:nvSpPr>
          <p:cNvPr id="7" name="Text Placeholder 1"/>
          <p:cNvSpPr txBox="1">
            <a:spLocks/>
          </p:cNvSpPr>
          <p:nvPr/>
        </p:nvSpPr>
        <p:spPr bwMode="auto">
          <a:xfrm>
            <a:off x="1109663" y="3252788"/>
            <a:ext cx="788193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0">
                <a:solidFill>
                  <a:schemeClr val="tx1"/>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7F56C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7F56C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7F56C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7F56C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0" i="0" u="none" strike="noStrike" kern="0" cap="none" spc="0" normalizeH="0" baseline="0" noProof="0" dirty="0">
                <a:ln>
                  <a:noFill/>
                </a:ln>
                <a:solidFill>
                  <a:srgbClr val="000000"/>
                </a:solidFill>
                <a:effectLst/>
                <a:uLnTx/>
                <a:uFillTx/>
                <a:latin typeface="Arial Narrow"/>
                <a:ea typeface="MS PGothic" panose="020B0600070205080204" pitchFamily="34" charset="-128"/>
              </a:rPr>
              <a:t>C. Call the police.</a:t>
            </a:r>
          </a:p>
        </p:txBody>
      </p:sp>
    </p:spTree>
    <p:custDataLst>
      <p:tags r:id="rId1"/>
    </p:custDataLst>
    <p:extLst>
      <p:ext uri="{BB962C8B-B14F-4D97-AF65-F5344CB8AC3E}">
        <p14:creationId xmlns:p14="http://schemas.microsoft.com/office/powerpoint/2010/main" val="2979411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itle 2"/>
          <p:cNvSpPr>
            <a:spLocks noGrp="1"/>
          </p:cNvSpPr>
          <p:nvPr>
            <p:ph type="title"/>
          </p:nvPr>
        </p:nvSpPr>
        <p:spPr/>
        <p:txBody>
          <a:bodyPr/>
          <a:lstStyle/>
          <a:p>
            <a:r>
              <a:rPr lang="en-US" altLang="en-US" dirty="0"/>
              <a:t>Requests for Illegal Activities </a:t>
            </a:r>
          </a:p>
        </p:txBody>
      </p:sp>
      <p:sp>
        <p:nvSpPr>
          <p:cNvPr id="103428" name="Content Placeholder 3"/>
          <p:cNvSpPr>
            <a:spLocks noGrp="1"/>
          </p:cNvSpPr>
          <p:nvPr>
            <p:ph idx="1"/>
          </p:nvPr>
        </p:nvSpPr>
        <p:spPr>
          <a:xfrm>
            <a:off x="409575" y="1143000"/>
            <a:ext cx="5338763" cy="4983163"/>
          </a:xfrm>
        </p:spPr>
        <p:txBody>
          <a:bodyPr/>
          <a:lstStyle/>
          <a:p>
            <a:r>
              <a:rPr lang="en-US" altLang="en-US" dirty="0"/>
              <a:t>Request from Management</a:t>
            </a:r>
          </a:p>
          <a:p>
            <a:pPr marL="0" indent="0"/>
            <a:r>
              <a:rPr lang="en-US" altLang="en-US" dirty="0">
                <a:solidFill>
                  <a:schemeClr val="tx1"/>
                </a:solidFill>
              </a:rPr>
              <a:t>If you think your manager is asking you to do something illegal: </a:t>
            </a:r>
          </a:p>
          <a:p>
            <a:pPr lvl="1"/>
            <a:r>
              <a:rPr lang="en-US" altLang="en-US" dirty="0">
                <a:solidFill>
                  <a:schemeClr val="tx1"/>
                </a:solidFill>
              </a:rPr>
              <a:t>Express your concern. </a:t>
            </a:r>
          </a:p>
          <a:p>
            <a:pPr lvl="1"/>
            <a:r>
              <a:rPr lang="en-US" altLang="en-US" dirty="0">
                <a:solidFill>
                  <a:schemeClr val="tx1"/>
                </a:solidFill>
              </a:rPr>
              <a:t>Respectfully decline</a:t>
            </a:r>
            <a:r>
              <a:rPr lang="en-US" altLang="en-US" b="0" dirty="0">
                <a:solidFill>
                  <a:schemeClr val="tx1"/>
                </a:solidFill>
              </a:rPr>
              <a:t>. </a:t>
            </a:r>
          </a:p>
          <a:p>
            <a:pPr lvl="1"/>
            <a:r>
              <a:rPr lang="en-US" altLang="en-US" dirty="0">
                <a:solidFill>
                  <a:schemeClr val="tx1"/>
                </a:solidFill>
              </a:rPr>
              <a:t>Contact the next level of management or your human resources department. </a:t>
            </a:r>
            <a:endParaRPr lang="en-US" altLang="en-US" b="0" dirty="0">
              <a:solidFill>
                <a:schemeClr val="tx1"/>
              </a:solidFill>
            </a:endParaRPr>
          </a:p>
        </p:txBody>
      </p:sp>
      <p:pic>
        <p:nvPicPr>
          <p:cNvPr id="6" name="Picture Placeholder 5">
            <a:extLst>
              <a:ext uri="{FF2B5EF4-FFF2-40B4-BE49-F238E27FC236}">
                <a16:creationId xmlns:a16="http://schemas.microsoft.com/office/drawing/2014/main" id="{92BE00CA-9D56-844E-934A-CE59E99BE51D}"/>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3260068918"/>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itle 2"/>
          <p:cNvSpPr>
            <a:spLocks noGrp="1"/>
          </p:cNvSpPr>
          <p:nvPr>
            <p:ph type="title"/>
          </p:nvPr>
        </p:nvSpPr>
        <p:spPr/>
        <p:txBody>
          <a:bodyPr/>
          <a:lstStyle/>
          <a:p>
            <a:r>
              <a:rPr lang="en-US" altLang="en-US" dirty="0"/>
              <a:t>Requests for Illegal Activities </a:t>
            </a:r>
          </a:p>
        </p:txBody>
      </p:sp>
      <p:sp>
        <p:nvSpPr>
          <p:cNvPr id="103428" name="Content Placeholder 3"/>
          <p:cNvSpPr>
            <a:spLocks noGrp="1"/>
          </p:cNvSpPr>
          <p:nvPr>
            <p:ph idx="1"/>
          </p:nvPr>
        </p:nvSpPr>
        <p:spPr>
          <a:xfrm>
            <a:off x="409575" y="1143000"/>
            <a:ext cx="5338763" cy="4983163"/>
          </a:xfrm>
        </p:spPr>
        <p:txBody>
          <a:bodyPr/>
          <a:lstStyle/>
          <a:p>
            <a:r>
              <a:rPr lang="en-US" altLang="en-US" dirty="0"/>
              <a:t>Request from Coworkers</a:t>
            </a:r>
          </a:p>
          <a:p>
            <a:pPr marL="0" indent="0"/>
            <a:r>
              <a:rPr lang="en-US" altLang="en-US" dirty="0">
                <a:solidFill>
                  <a:schemeClr val="tx1"/>
                </a:solidFill>
              </a:rPr>
              <a:t>If a coworker asks you to do something illegal, like serving underage guests: </a:t>
            </a:r>
          </a:p>
          <a:p>
            <a:pPr lvl="1"/>
            <a:r>
              <a:rPr lang="en-US" altLang="en-US" dirty="0">
                <a:solidFill>
                  <a:schemeClr val="tx1"/>
                </a:solidFill>
              </a:rPr>
              <a:t>Say </a:t>
            </a:r>
            <a:r>
              <a:rPr lang="en-US" altLang="en-US" b="1" dirty="0">
                <a:solidFill>
                  <a:srgbClr val="FF0000"/>
                </a:solidFill>
              </a:rPr>
              <a:t>NO</a:t>
            </a:r>
            <a:r>
              <a:rPr lang="en-US" altLang="en-US" dirty="0">
                <a:solidFill>
                  <a:schemeClr val="tx1"/>
                </a:solidFill>
              </a:rPr>
              <a:t>!</a:t>
            </a:r>
          </a:p>
          <a:p>
            <a:pPr lvl="1"/>
            <a:r>
              <a:rPr lang="en-US" altLang="en-US" dirty="0">
                <a:solidFill>
                  <a:schemeClr val="tx1"/>
                </a:solidFill>
              </a:rPr>
              <a:t>Then, tell your manager</a:t>
            </a:r>
            <a:r>
              <a:rPr lang="en-US" altLang="en-US" b="0" dirty="0">
                <a:solidFill>
                  <a:schemeClr val="tx1"/>
                </a:solidFill>
              </a:rPr>
              <a:t>. </a:t>
            </a:r>
          </a:p>
        </p:txBody>
      </p:sp>
      <p:pic>
        <p:nvPicPr>
          <p:cNvPr id="6" name="Picture Placeholder 5">
            <a:extLst>
              <a:ext uri="{FF2B5EF4-FFF2-40B4-BE49-F238E27FC236}">
                <a16:creationId xmlns:a16="http://schemas.microsoft.com/office/drawing/2014/main" id="{16F1A611-9531-4A4A-B188-DDAC6A0786F1}"/>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3333124777"/>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itle 2"/>
          <p:cNvSpPr>
            <a:spLocks noGrp="1"/>
          </p:cNvSpPr>
          <p:nvPr>
            <p:ph type="title"/>
          </p:nvPr>
        </p:nvSpPr>
        <p:spPr/>
        <p:txBody>
          <a:bodyPr/>
          <a:lstStyle/>
          <a:p>
            <a:r>
              <a:rPr lang="en-US" altLang="en-US" dirty="0"/>
              <a:t>Requests for Illegal Activities </a:t>
            </a:r>
          </a:p>
        </p:txBody>
      </p:sp>
      <p:sp>
        <p:nvSpPr>
          <p:cNvPr id="103428" name="Content Placeholder 3"/>
          <p:cNvSpPr>
            <a:spLocks noGrp="1"/>
          </p:cNvSpPr>
          <p:nvPr>
            <p:ph idx="1"/>
          </p:nvPr>
        </p:nvSpPr>
        <p:spPr>
          <a:xfrm>
            <a:off x="409575" y="1143000"/>
            <a:ext cx="5338763" cy="4983163"/>
          </a:xfrm>
        </p:spPr>
        <p:txBody>
          <a:bodyPr/>
          <a:lstStyle/>
          <a:p>
            <a:r>
              <a:rPr lang="en-US" altLang="en-US" dirty="0"/>
              <a:t>Request from Guests</a:t>
            </a:r>
          </a:p>
          <a:p>
            <a:pPr marL="0" indent="0"/>
            <a:r>
              <a:rPr lang="en-US" altLang="en-US" dirty="0">
                <a:solidFill>
                  <a:schemeClr val="tx1"/>
                </a:solidFill>
              </a:rPr>
              <a:t>If a guest has made an illegal request or offered a bribe to continue service: </a:t>
            </a:r>
          </a:p>
          <a:p>
            <a:pPr lvl="1"/>
            <a:r>
              <a:rPr lang="en-US" altLang="en-US" dirty="0">
                <a:solidFill>
                  <a:schemeClr val="tx1"/>
                </a:solidFill>
              </a:rPr>
              <a:t>Respectfully decline.</a:t>
            </a:r>
          </a:p>
          <a:p>
            <a:pPr lvl="1"/>
            <a:r>
              <a:rPr lang="en-US" altLang="en-US" dirty="0">
                <a:solidFill>
                  <a:schemeClr val="tx1"/>
                </a:solidFill>
              </a:rPr>
              <a:t>Tell your manager</a:t>
            </a:r>
            <a:r>
              <a:rPr lang="en-US" altLang="en-US" b="0" dirty="0">
                <a:solidFill>
                  <a:schemeClr val="tx1"/>
                </a:solidFill>
              </a:rPr>
              <a:t>. </a:t>
            </a:r>
          </a:p>
          <a:p>
            <a:pPr lvl="1"/>
            <a:r>
              <a:rPr lang="en-US" altLang="en-US" dirty="0">
                <a:solidFill>
                  <a:schemeClr val="tx1"/>
                </a:solidFill>
              </a:rPr>
              <a:t>Communicate the situation to coworkers.</a:t>
            </a:r>
          </a:p>
          <a:p>
            <a:pPr lvl="1"/>
            <a:r>
              <a:rPr lang="en-US" altLang="en-US" b="0" dirty="0">
                <a:solidFill>
                  <a:schemeClr val="tx1"/>
                </a:solidFill>
              </a:rPr>
              <a:t>Follow state and local laws, and company policies. </a:t>
            </a:r>
          </a:p>
        </p:txBody>
      </p:sp>
      <p:pic>
        <p:nvPicPr>
          <p:cNvPr id="6" name="Picture Placeholder 5">
            <a:extLst>
              <a:ext uri="{FF2B5EF4-FFF2-40B4-BE49-F238E27FC236}">
                <a16:creationId xmlns:a16="http://schemas.microsoft.com/office/drawing/2014/main" id="{F94F1F96-4A9A-7842-8ED9-4449C7A6DE74}"/>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1761153786"/>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111619" name="Title 2"/>
          <p:cNvSpPr>
            <a:spLocks noGrp="1"/>
          </p:cNvSpPr>
          <p:nvPr>
            <p:ph type="title"/>
          </p:nvPr>
        </p:nvSpPr>
        <p:spPr/>
        <p:txBody>
          <a:bodyPr/>
          <a:lstStyle/>
          <a:p>
            <a:r>
              <a:rPr lang="en-US" altLang="en-US" dirty="0"/>
              <a:t>Documenting Incidents</a:t>
            </a:r>
          </a:p>
        </p:txBody>
      </p:sp>
      <p:sp>
        <p:nvSpPr>
          <p:cNvPr id="111620" name="Content Placeholder 3"/>
          <p:cNvSpPr>
            <a:spLocks noGrp="1"/>
          </p:cNvSpPr>
          <p:nvPr>
            <p:ph idx="1"/>
          </p:nvPr>
        </p:nvSpPr>
        <p:spPr>
          <a:xfrm>
            <a:off x="409575" y="1143000"/>
            <a:ext cx="5956935" cy="4983163"/>
          </a:xfrm>
        </p:spPr>
        <p:txBody>
          <a:bodyPr/>
          <a:lstStyle/>
          <a:p>
            <a:r>
              <a:rPr lang="en-US" altLang="en-US" dirty="0"/>
              <a:t>Incident reports: </a:t>
            </a:r>
          </a:p>
          <a:p>
            <a:pPr lvl="1"/>
            <a:r>
              <a:rPr lang="en-US" altLang="en-US" dirty="0"/>
              <a:t>Written record of an event (e.g., stopping service) </a:t>
            </a:r>
          </a:p>
          <a:p>
            <a:pPr lvl="1"/>
            <a:r>
              <a:rPr lang="en-US" altLang="en-US" dirty="0"/>
              <a:t>Help owners/operators prepare for possible legal action</a:t>
            </a:r>
          </a:p>
          <a:p>
            <a:pPr lvl="1"/>
            <a:r>
              <a:rPr lang="en-US" altLang="en-US" dirty="0"/>
              <a:t>Help determine if alcohol service policies are effective</a:t>
            </a:r>
          </a:p>
          <a:p>
            <a:pPr lvl="1"/>
            <a:r>
              <a:rPr lang="en-US" altLang="en-US" dirty="0"/>
              <a:t>Not usually required by law</a:t>
            </a:r>
          </a:p>
          <a:p>
            <a:pPr lvl="1"/>
            <a:r>
              <a:rPr lang="en-US" altLang="en-US" dirty="0"/>
              <a:t>Seek legal advice if deciding whether or not to use them</a:t>
            </a:r>
          </a:p>
          <a:p>
            <a:pPr lvl="1"/>
            <a:r>
              <a:rPr lang="en-US" altLang="en-US" dirty="0"/>
              <a:t>Follow company policy for when and how to use them</a:t>
            </a:r>
          </a:p>
        </p:txBody>
      </p:sp>
    </p:spTree>
    <p:custDataLst>
      <p:tags r:id="rId1"/>
    </p:custDataLst>
    <p:extLst>
      <p:ext uri="{BB962C8B-B14F-4D97-AF65-F5344CB8AC3E}">
        <p14:creationId xmlns:p14="http://schemas.microsoft.com/office/powerpoint/2010/main" val="3611942586"/>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5338" t="-19149" r="-233" b="-24201"/>
          <a:stretch/>
        </p:blipFill>
        <p:spPr>
          <a:xfrm>
            <a:off x="6523038" y="1243013"/>
            <a:ext cx="2103437" cy="2103437"/>
          </a:xfrm>
          <a:prstGeom prst="roundRect">
            <a:avLst>
              <a:gd name="adj" fmla="val 6764"/>
            </a:avLst>
          </a:prstGeom>
          <a:ln w="9525"/>
          <a:extLst>
            <a:ext uri="{91240B29-F687-4F45-9708-019B960494DF}">
              <a14:hiddenLine xmlns:a14="http://schemas.microsoft.com/office/drawing/2010/main" w="25400" cap="flat" algn="ctr">
                <a:solidFill>
                  <a:srgbClr val="000000"/>
                </a:solidFill>
                <a:round/>
                <a:headEnd/>
                <a:tailEnd/>
              </a14:hiddenLine>
            </a:ext>
          </a:extLst>
        </p:spPr>
      </p:pic>
      <p:sp>
        <p:nvSpPr>
          <p:cNvPr id="113667" name="Title 1"/>
          <p:cNvSpPr>
            <a:spLocks noGrp="1"/>
          </p:cNvSpPr>
          <p:nvPr>
            <p:ph type="title"/>
          </p:nvPr>
        </p:nvSpPr>
        <p:spPr/>
        <p:txBody>
          <a:bodyPr/>
          <a:lstStyle/>
          <a:p>
            <a:r>
              <a:rPr lang="en-US" altLang="en-US" dirty="0"/>
              <a:t>Handling Fake or Altered IDs</a:t>
            </a:r>
          </a:p>
        </p:txBody>
      </p:sp>
      <p:sp>
        <p:nvSpPr>
          <p:cNvPr id="113668" name="Content Placeholder 2"/>
          <p:cNvSpPr>
            <a:spLocks noGrp="1"/>
          </p:cNvSpPr>
          <p:nvPr>
            <p:ph idx="1"/>
          </p:nvPr>
        </p:nvSpPr>
        <p:spPr>
          <a:xfrm>
            <a:off x="409575" y="1143000"/>
            <a:ext cx="5338763" cy="4983163"/>
          </a:xfrm>
        </p:spPr>
        <p:txBody>
          <a:bodyPr/>
          <a:lstStyle/>
          <a:p>
            <a:pPr marL="0" indent="0"/>
            <a:r>
              <a:rPr lang="en-US" altLang="en-US" dirty="0"/>
              <a:t>When dealing with situations involving fake or altered IDs: </a:t>
            </a:r>
          </a:p>
          <a:p>
            <a:pPr lvl="1"/>
            <a:r>
              <a:rPr lang="en-US" altLang="en-US" dirty="0"/>
              <a:t>Be polite</a:t>
            </a:r>
          </a:p>
          <a:p>
            <a:pPr lvl="1"/>
            <a:r>
              <a:rPr lang="en-US" altLang="en-US" dirty="0"/>
              <a:t>Use good communication techniques</a:t>
            </a:r>
          </a:p>
          <a:p>
            <a:pPr lvl="1"/>
            <a:r>
              <a:rPr lang="en-US" altLang="en-US" dirty="0"/>
              <a:t>Avoid being judgmental or rude</a:t>
            </a:r>
          </a:p>
          <a:p>
            <a:pPr lvl="1"/>
            <a:r>
              <a:rPr lang="en-US" altLang="en-US" dirty="0"/>
              <a:t>Tell management and coworkers</a:t>
            </a:r>
          </a:p>
        </p:txBody>
      </p:sp>
    </p:spTree>
    <p:custDataLst>
      <p:tags r:id="rId1"/>
    </p:custDataLst>
    <p:extLst>
      <p:ext uri="{BB962C8B-B14F-4D97-AF65-F5344CB8AC3E}">
        <p14:creationId xmlns:p14="http://schemas.microsoft.com/office/powerpoint/2010/main" val="2189802462"/>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2"/>
          <p:cNvSpPr>
            <a:spLocks noGrp="1" noChangeArrowheads="1"/>
          </p:cNvSpPr>
          <p:nvPr>
            <p:ph type="title"/>
          </p:nvPr>
        </p:nvSpPr>
        <p:spPr/>
        <p:txBody>
          <a:bodyPr/>
          <a:lstStyle/>
          <a:p>
            <a:r>
              <a:rPr lang="en-US" altLang="en-US" dirty="0"/>
              <a:t>Apply Your Knowledge: </a:t>
            </a:r>
            <a:r>
              <a:rPr lang="en-US" altLang="en-US" i="1" dirty="0"/>
              <a:t>From the Trenches</a:t>
            </a:r>
            <a:endParaRPr lang="en-US" altLang="en-US" dirty="0"/>
          </a:p>
        </p:txBody>
      </p:sp>
      <p:sp>
        <p:nvSpPr>
          <p:cNvPr id="66564" name="Content Placeholder 3"/>
          <p:cNvSpPr>
            <a:spLocks noGrp="1" noChangeArrowheads="1"/>
          </p:cNvSpPr>
          <p:nvPr>
            <p:ph idx="1"/>
          </p:nvPr>
        </p:nvSpPr>
        <p:spPr>
          <a:xfrm>
            <a:off x="409575" y="1143000"/>
            <a:ext cx="7831176" cy="4983163"/>
          </a:xfrm>
        </p:spPr>
        <p:txBody>
          <a:bodyPr/>
          <a:lstStyle/>
          <a:p>
            <a:pPr marL="0" indent="0"/>
            <a:r>
              <a:rPr lang="en-US" altLang="en-US" dirty="0"/>
              <a:t>Complete the </a:t>
            </a:r>
            <a:r>
              <a:rPr lang="en-US" altLang="en-US" i="1" dirty="0"/>
              <a:t>From the Trenches </a:t>
            </a:r>
            <a:r>
              <a:rPr lang="en-US" altLang="en-US" dirty="0"/>
              <a:t>activity in the </a:t>
            </a:r>
            <a:r>
              <a:rPr lang="en-US" altLang="en-US" i="1" dirty="0"/>
              <a:t>ServSafe Alcohol Guide </a:t>
            </a:r>
            <a:r>
              <a:rPr lang="en-US" altLang="en-US" dirty="0"/>
              <a:t>on pages 4-15 and 4-16.</a:t>
            </a:r>
          </a:p>
        </p:txBody>
      </p:sp>
    </p:spTree>
    <p:custDataLst>
      <p:tags r:id="rId1"/>
    </p:custDataLst>
    <p:extLst>
      <p:ext uri="{BB962C8B-B14F-4D97-AF65-F5344CB8AC3E}">
        <p14:creationId xmlns:p14="http://schemas.microsoft.com/office/powerpoint/2010/main" val="1066271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1430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Minors use or attempt to use non-genuine driver license</a:t>
            </a:r>
            <a:r>
              <a:rPr kumimoji="0" lang="en-US" altLang="en-US" sz="2400" b="1" i="0" u="none" strike="noStrike" kern="1200" cap="none" spc="0" normalizeH="0" noProof="0" dirty="0">
                <a:ln>
                  <a:noFill/>
                </a:ln>
                <a:solidFill>
                  <a:srgbClr val="7F56C5"/>
                </a:solidFill>
                <a:effectLst/>
                <a:uLnTx/>
                <a:uFillTx/>
                <a:latin typeface="Arial Narrow"/>
                <a:ea typeface="MS PGothic" panose="020B0600070205080204" pitchFamily="34" charset="-128"/>
              </a:rPr>
              <a:t>         </a:t>
            </a:r>
            <a:r>
              <a:rPr lang="en-US" altLang="en-US" dirty="0"/>
              <a:t>Section </a:t>
            </a:r>
            <a:r>
              <a:rPr lang="en-US" dirty="0"/>
              <a:t>28-3A-25 (a)(21)</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1" indent="0">
              <a:buNone/>
              <a:defRPr/>
            </a:pPr>
            <a:r>
              <a:rPr lang="en-US" dirty="0"/>
              <a:t>In Alabama, it is illegal for a person under the age of 21 years to knowingly use or attempt to use a false, forged, deceptive, or otherwise non-genuine driver's license to obtain or attempt to obtain alcoholic beverages within this state.</a:t>
            </a:r>
          </a:p>
          <a:p>
            <a:pPr marL="0" lvl="1" indent="0">
              <a:spcBef>
                <a:spcPts val="0"/>
              </a:spcBef>
              <a:buNone/>
              <a:defRPr/>
            </a:pPr>
            <a:endParaRPr lang="en-US" altLang="en-US" sz="2400" b="1" dirty="0">
              <a:solidFill>
                <a:srgbClr val="7F56C5"/>
              </a:solidFill>
              <a:latin typeface="Arial Narrow"/>
              <a:cs typeface="ＭＳ Ｐゴシック" charset="0"/>
            </a:endParaRPr>
          </a:p>
          <a:p>
            <a:pPr marL="0" lvl="1" indent="0">
              <a:spcBef>
                <a:spcPts val="0"/>
              </a:spcBef>
              <a:buNone/>
              <a:defRPr/>
            </a:pPr>
            <a:r>
              <a:rPr lang="en-US" altLang="en-US" sz="2400" b="1" dirty="0">
                <a:solidFill>
                  <a:srgbClr val="7F56C5"/>
                </a:solidFill>
                <a:latin typeface="Arial Narrow"/>
                <a:cs typeface="ＭＳ Ｐゴシック" charset="0"/>
              </a:rPr>
              <a:t>Penalty </a:t>
            </a:r>
          </a:p>
          <a:p>
            <a:pPr marL="0" lvl="1" indent="0">
              <a:spcBef>
                <a:spcPts val="0"/>
              </a:spcBef>
              <a:buNone/>
              <a:defRPr/>
            </a:pPr>
            <a:r>
              <a:rPr lang="en-US" altLang="en-US" sz="2400" b="1" dirty="0">
                <a:solidFill>
                  <a:srgbClr val="7F56C5"/>
                </a:solidFill>
                <a:latin typeface="Arial Narrow"/>
                <a:cs typeface="ＭＳ Ｐゴシック" charset="0"/>
              </a:rPr>
              <a:t>Section </a:t>
            </a:r>
            <a:r>
              <a:rPr lang="en-US" sz="2400" b="1" dirty="0">
                <a:solidFill>
                  <a:srgbClr val="7F56C5"/>
                </a:solidFill>
                <a:latin typeface="Arial Narrow"/>
                <a:cs typeface="ＭＳ Ｐゴシック" charset="0"/>
              </a:rPr>
              <a:t>28-3A-25 (b)(2)</a:t>
            </a:r>
            <a:endParaRPr lang="en-US" altLang="en-US" sz="2400" b="1" dirty="0">
              <a:solidFill>
                <a:srgbClr val="7F56C5"/>
              </a:solidFill>
              <a:latin typeface="Arial Narrow"/>
              <a:cs typeface="ＭＳ Ｐゴシック" charset="0"/>
            </a:endParaRPr>
          </a:p>
          <a:p>
            <a:pPr marL="0" lvl="1" indent="0">
              <a:buNone/>
              <a:defRPr/>
            </a:pPr>
            <a:r>
              <a:rPr lang="en-US" dirty="0"/>
              <a:t>(2) Any violation… shall be a misdemeanor punishable by a fine of not less than fifty dollars ($50) nor more than five hundred dollars ($500), to which, at the discretion of the court or judge trying the case, may be added imprisonment in the county jail or at hard labor for the county for not more than three months.</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482142737"/>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Placeholder 1"/>
          <p:cNvSpPr>
            <a:spLocks noGrp="1"/>
          </p:cNvSpPr>
          <p:nvPr>
            <p:ph type="body" sz="quarter" idx="15"/>
          </p:nvPr>
        </p:nvSpPr>
        <p:spPr>
          <a:xfrm>
            <a:off x="1066800" y="2947988"/>
            <a:ext cx="7881938" cy="404812"/>
          </a:xfrm>
        </p:spPr>
        <p:txBody>
          <a:bodyPr/>
          <a:lstStyle/>
          <a:p>
            <a:pPr marL="0" indent="0"/>
            <a:r>
              <a:rPr lang="en-US" altLang="en-US" dirty="0"/>
              <a:t>C. Ask them to come back at an appointed time.</a:t>
            </a:r>
          </a:p>
        </p:txBody>
      </p:sp>
      <p:sp>
        <p:nvSpPr>
          <p:cNvPr id="114691" name="Text Placeholder 2"/>
          <p:cNvSpPr>
            <a:spLocks noGrp="1"/>
          </p:cNvSpPr>
          <p:nvPr>
            <p:ph type="body" sz="quarter" idx="14"/>
          </p:nvPr>
        </p:nvSpPr>
        <p:spPr>
          <a:xfrm>
            <a:off x="1066800" y="2146300"/>
            <a:ext cx="7899400" cy="404813"/>
          </a:xfrm>
        </p:spPr>
        <p:txBody>
          <a:bodyPr/>
          <a:lstStyle/>
          <a:p>
            <a:pPr marL="0" indent="0"/>
            <a:r>
              <a:rPr lang="en-US" altLang="en-US" dirty="0"/>
              <a:t>A. Ask for a search warrant.</a:t>
            </a:r>
          </a:p>
        </p:txBody>
      </p:sp>
      <p:sp>
        <p:nvSpPr>
          <p:cNvPr id="114692" name="Text Placeholder 3"/>
          <p:cNvSpPr>
            <a:spLocks noGrp="1"/>
          </p:cNvSpPr>
          <p:nvPr>
            <p:ph type="body" sz="quarter" idx="13"/>
          </p:nvPr>
        </p:nvSpPr>
        <p:spPr>
          <a:xfrm>
            <a:off x="390525" y="1150938"/>
            <a:ext cx="8612188" cy="457200"/>
          </a:xfrm>
        </p:spPr>
        <p:txBody>
          <a:bodyPr/>
          <a:lstStyle/>
          <a:p>
            <a:pPr marL="0" indent="0"/>
            <a:r>
              <a:rPr lang="en-US" altLang="en-US" dirty="0"/>
              <a:t>What should you do when law enforcement or the liquor authority show up?</a:t>
            </a:r>
          </a:p>
        </p:txBody>
      </p:sp>
      <p:sp>
        <p:nvSpPr>
          <p:cNvPr id="114693" name="Title 4"/>
          <p:cNvSpPr>
            <a:spLocks noGrp="1"/>
          </p:cNvSpPr>
          <p:nvPr>
            <p:ph type="title"/>
          </p:nvPr>
        </p:nvSpPr>
        <p:spPr/>
        <p:txBody>
          <a:bodyPr/>
          <a:lstStyle/>
          <a:p>
            <a:r>
              <a:rPr lang="en-US" altLang="en-US" dirty="0"/>
              <a:t>What Do You Think? </a:t>
            </a:r>
          </a:p>
        </p:txBody>
      </p:sp>
      <p:sp>
        <p:nvSpPr>
          <p:cNvPr id="110595" name="Text Placeholder 1"/>
          <p:cNvSpPr>
            <a:spLocks noGrp="1"/>
          </p:cNvSpPr>
          <p:nvPr>
            <p:ph type="body" sz="quarter" idx="16"/>
          </p:nvPr>
        </p:nvSpPr>
        <p:spPr>
          <a:xfrm>
            <a:off x="3741738" y="3479800"/>
            <a:ext cx="4981575" cy="2159000"/>
          </a:xfrm>
        </p:spPr>
        <p:txBody>
          <a:bodyPr/>
          <a:lstStyle/>
          <a:p>
            <a:r>
              <a:rPr lang="en-US" altLang="en-US" b="1" dirty="0"/>
              <a:t>Why? </a:t>
            </a:r>
            <a:r>
              <a:rPr lang="en-US" dirty="0"/>
              <a:t>Politely ask for identification, tell your manager and coworkers, and follow any related company policies.</a:t>
            </a:r>
            <a:endParaRPr lang="en-US" altLang="en-US" dirty="0"/>
          </a:p>
        </p:txBody>
      </p:sp>
      <p:sp>
        <p:nvSpPr>
          <p:cNvPr id="2" name="TextBox 1"/>
          <p:cNvSpPr txBox="1"/>
          <p:nvPr/>
        </p:nvSpPr>
        <p:spPr>
          <a:xfrm>
            <a:off x="1066800" y="2517775"/>
            <a:ext cx="2817374" cy="46166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Narrow"/>
                <a:ea typeface="MS PGothic" panose="020B0600070205080204" pitchFamily="34" charset="-128"/>
                <a:cs typeface="ＭＳ Ｐゴシック" charset="0"/>
              </a:rPr>
              <a:t>B. Ask for identification.</a:t>
            </a:r>
          </a:p>
        </p:txBody>
      </p:sp>
    </p:spTree>
    <p:custDataLst>
      <p:tags r:id="rId1"/>
    </p:custDataLst>
    <p:extLst>
      <p:ext uri="{BB962C8B-B14F-4D97-AF65-F5344CB8AC3E}">
        <p14:creationId xmlns:p14="http://schemas.microsoft.com/office/powerpoint/2010/main" val="730215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0595">
                                            <p:txEl>
                                              <p:pRg st="0" end="0"/>
                                            </p:txEl>
                                          </p:spTgt>
                                        </p:tgtEl>
                                        <p:attrNameLst>
                                          <p:attrName>style.visibility</p:attrName>
                                        </p:attrNameLst>
                                      </p:cBhvr>
                                      <p:to>
                                        <p:strVal val="visible"/>
                                      </p:to>
                                    </p:set>
                                    <p:animEffect transition="in" filter="fade">
                                      <p:cBhvr>
                                        <p:cTn id="11" dur="500"/>
                                        <p:tgtEl>
                                          <p:spTgt spid="1105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r>
              <a:rPr lang="en-US" altLang="en-US" kern="0" dirty="0"/>
              <a:t>Laws Restricting Alcohol Service: Alabama  </a:t>
            </a:r>
          </a:p>
        </p:txBody>
      </p:sp>
      <p:sp>
        <p:nvSpPr>
          <p:cNvPr id="2" name="Rectangle 1"/>
          <p:cNvSpPr/>
          <p:nvPr/>
        </p:nvSpPr>
        <p:spPr>
          <a:xfrm>
            <a:off x="400964" y="1333500"/>
            <a:ext cx="8480951" cy="830997"/>
          </a:xfrm>
          <a:prstGeom prst="rect">
            <a:avLst/>
          </a:prstGeom>
        </p:spPr>
        <p:txBody>
          <a:bodyPr wrap="square" anchor="t">
            <a:spAutoFit/>
          </a:bodyPr>
          <a:lstStyle/>
          <a:p>
            <a:pPr>
              <a:defRPr/>
            </a:pPr>
            <a:r>
              <a:rPr lang="en-US" altLang="en-US" sz="2400" b="1" dirty="0">
                <a:solidFill>
                  <a:srgbClr val="7F56C5"/>
                </a:solidFill>
                <a:latin typeface="+mj-lt"/>
                <a:ea typeface="MS PGothic"/>
              </a:rPr>
              <a:t>Refusing to allow inspection</a:t>
            </a:r>
          </a:p>
          <a:p>
            <a:pPr>
              <a:defRPr/>
            </a:pPr>
            <a:r>
              <a:rPr lang="en-US" sz="2400" b="1" dirty="0">
                <a:solidFill>
                  <a:srgbClr val="7F56C5"/>
                </a:solidFill>
                <a:latin typeface="+mj-lt"/>
                <a:ea typeface="MS PGothic"/>
              </a:rPr>
              <a:t>Section 28-3A-25(a)(6)</a:t>
            </a:r>
            <a:endParaRPr lang="en-US" altLang="en-US" sz="2400" b="1" dirty="0">
              <a:solidFill>
                <a:srgbClr val="7F56C5"/>
              </a:solidFill>
              <a:latin typeface="+mj-lt"/>
              <a:ea typeface="MS PGothic"/>
            </a:endParaRPr>
          </a:p>
        </p:txBody>
      </p:sp>
      <p:sp>
        <p:nvSpPr>
          <p:cNvPr id="3" name="TextBox 2">
            <a:extLst>
              <a:ext uri="{FF2B5EF4-FFF2-40B4-BE49-F238E27FC236}">
                <a16:creationId xmlns:a16="http://schemas.microsoft.com/office/drawing/2014/main" id="{07F49E0A-EA48-4A2F-99C4-F1661838E872}"/>
              </a:ext>
            </a:extLst>
          </p:cNvPr>
          <p:cNvSpPr txBox="1"/>
          <p:nvPr/>
        </p:nvSpPr>
        <p:spPr>
          <a:xfrm>
            <a:off x="395308" y="2153981"/>
            <a:ext cx="859296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1"/>
                </a:solidFill>
                <a:latin typeface="Arial Narrow"/>
              </a:rPr>
              <a:t>(a) It shall be unlawful:</a:t>
            </a:r>
          </a:p>
          <a:p>
            <a:endParaRPr lang="en-US" sz="2400" dirty="0">
              <a:latin typeface="Arial Narrow"/>
            </a:endParaRPr>
          </a:p>
          <a:p>
            <a:pPr marL="685800" indent="-342900"/>
            <a:r>
              <a:rPr lang="en-US" sz="2400" dirty="0">
                <a:solidFill>
                  <a:schemeClr val="tx1"/>
                </a:solidFill>
                <a:latin typeface="Arial Narrow"/>
                <a:ea typeface="+mn-lt"/>
                <a:cs typeface="+mn-lt"/>
              </a:rPr>
              <a:t>(6) For any licensee or the servants, agents, or employees of the same to refuse the board, any of its authorized employees, or any duly commissioned law enforcement officer the right to completely inspect the entire licensed premises at any time the premises are open for business.</a:t>
            </a:r>
            <a:endParaRPr lang="en-US" dirty="0">
              <a:solidFill>
                <a:schemeClr val="tx1"/>
              </a:solidFill>
              <a:latin typeface="Arial Narrow"/>
            </a:endParaRPr>
          </a:p>
          <a:p>
            <a:endParaRPr lang="en-US" sz="2400" dirty="0">
              <a:latin typeface="Arial Narrow"/>
            </a:endParaRPr>
          </a:p>
        </p:txBody>
      </p:sp>
    </p:spTree>
    <p:custDataLst>
      <p:tags r:id="rId1"/>
    </p:custDataLst>
    <p:extLst>
      <p:ext uri="{BB962C8B-B14F-4D97-AF65-F5344CB8AC3E}">
        <p14:creationId xmlns:p14="http://schemas.microsoft.com/office/powerpoint/2010/main" val="1975370203"/>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noChangeArrowheads="1"/>
          </p:cNvSpPr>
          <p:nvPr>
            <p:ph type="title"/>
          </p:nvPr>
        </p:nvSpPr>
        <p:spPr/>
        <p:txBody>
          <a:bodyPr/>
          <a:lstStyle/>
          <a:p>
            <a:r>
              <a:rPr lang="en-US" altLang="en-US" dirty="0"/>
              <a:t>Apply Your Knowledge: Self-Check</a:t>
            </a:r>
          </a:p>
        </p:txBody>
      </p:sp>
      <p:sp>
        <p:nvSpPr>
          <p:cNvPr id="62467" name="Content Placeholder 3"/>
          <p:cNvSpPr>
            <a:spLocks noGrp="1" noChangeArrowheads="1"/>
          </p:cNvSpPr>
          <p:nvPr>
            <p:ph idx="1"/>
          </p:nvPr>
        </p:nvSpPr>
        <p:spPr/>
        <p:txBody>
          <a:bodyPr/>
          <a:lstStyle/>
          <a:p>
            <a:pPr marL="0" indent="0"/>
            <a:r>
              <a:rPr lang="en-US" altLang="en-US" dirty="0"/>
              <a:t>Complete the </a:t>
            </a:r>
            <a:r>
              <a:rPr lang="en-US" altLang="en-US" i="1" dirty="0"/>
              <a:t>Self-Check </a:t>
            </a:r>
            <a:r>
              <a:rPr lang="en-US" altLang="en-US" dirty="0"/>
              <a:t>on page 4-18 in the </a:t>
            </a:r>
            <a:r>
              <a:rPr lang="en-US" altLang="en-US" i="1" dirty="0"/>
              <a:t>ServSafe Alcohol Guide.</a:t>
            </a:r>
            <a:endParaRPr lang="en-US" altLang="en-US" dirty="0"/>
          </a:p>
        </p:txBody>
      </p:sp>
    </p:spTree>
    <p:custDataLst>
      <p:tags r:id="rId1"/>
    </p:custDataLst>
    <p:extLst>
      <p:ext uri="{BB962C8B-B14F-4D97-AF65-F5344CB8AC3E}">
        <p14:creationId xmlns:p14="http://schemas.microsoft.com/office/powerpoint/2010/main" val="1126454871"/>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5284788" y="0"/>
            <a:ext cx="3859212" cy="6858000"/>
          </a:xfrm>
          <a:prstGeom prst="rect">
            <a:avLst/>
          </a:prstGeom>
          <a:solidFill>
            <a:srgbClr val="8BB836"/>
          </a:solidFill>
          <a:ln>
            <a:noFill/>
          </a:ln>
        </p:spPr>
        <p:txBody>
          <a:bodyPr anchor="b">
            <a:spAutoFit/>
          </a:bodyPr>
          <a:lstStyle>
            <a:lvl1pPr eaLnBrk="0" hangingPunct="0">
              <a:defRPr sz="2400">
                <a:solidFill>
                  <a:srgbClr val="3399CC"/>
                </a:solidFill>
                <a:latin typeface="Times New Roman" panose="02020603050405020304" pitchFamily="18" charset="0"/>
                <a:ea typeface="MS PGothic" panose="020B0600070205080204" pitchFamily="34" charset="-128"/>
              </a:defRPr>
            </a:lvl1pPr>
            <a:lvl2pPr marL="742950" indent="-285750" eaLnBrk="0" hangingPunct="0">
              <a:defRPr sz="2400">
                <a:solidFill>
                  <a:srgbClr val="3399CC"/>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3399CC"/>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3399CC"/>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3399CC"/>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3399CC"/>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531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type="body" sz="quarter" idx="4294967295"/>
          </p:nvPr>
        </p:nvSpPr>
        <p:spPr>
          <a:xfrm>
            <a:off x="5324475" y="1295401"/>
            <a:ext cx="3819525" cy="685799"/>
          </a:xfrm>
        </p:spPr>
        <p:txBody>
          <a:bodyPr/>
          <a:lstStyle/>
          <a:p>
            <a:pPr algn="ctr"/>
            <a:r>
              <a:rPr lang="en-US" sz="4000" dirty="0">
                <a:solidFill>
                  <a:schemeClr val="bg1"/>
                </a:solidFill>
                <a:cs typeface="Arial" panose="020B0604020202020204" pitchFamily="34" charset="0"/>
              </a:rPr>
              <a:t>GREAT WORK!</a:t>
            </a:r>
          </a:p>
        </p:txBody>
      </p:sp>
      <p:sp>
        <p:nvSpPr>
          <p:cNvPr id="12" name="TextBox 11"/>
          <p:cNvSpPr txBox="1"/>
          <p:nvPr/>
        </p:nvSpPr>
        <p:spPr>
          <a:xfrm>
            <a:off x="5324475" y="3426963"/>
            <a:ext cx="3819525"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Narrow"/>
                <a:ea typeface="MS PGothic" panose="020B0600070205080204" pitchFamily="34" charset="-128"/>
                <a:cs typeface="Arial" panose="020B0604020202020204" pitchFamily="34" charset="0"/>
              </a:rPr>
              <a:t>Next, let’s talk </a:t>
            </a:r>
            <a:br>
              <a:rPr kumimoji="0" lang="en-US" sz="3600" b="0" i="0" u="none" strike="noStrike" kern="1200" cap="none" spc="0" normalizeH="0" baseline="0" noProof="0" dirty="0">
                <a:ln>
                  <a:noFill/>
                </a:ln>
                <a:solidFill>
                  <a:srgbClr val="FFFFFF"/>
                </a:solidFill>
                <a:effectLst/>
                <a:uLnTx/>
                <a:uFillTx/>
                <a:latin typeface="Arial Narrow"/>
                <a:ea typeface="MS PGothic" panose="020B0600070205080204" pitchFamily="34" charset="-128"/>
                <a:cs typeface="Arial" panose="020B0604020202020204" pitchFamily="34" charset="0"/>
              </a:rPr>
            </a:br>
            <a:r>
              <a:rPr kumimoji="0" lang="en-US" sz="3600" b="0" i="0" u="none" strike="noStrike" kern="1200" cap="none" spc="0" normalizeH="0" baseline="0" noProof="0" dirty="0">
                <a:ln>
                  <a:noFill/>
                </a:ln>
                <a:solidFill>
                  <a:srgbClr val="FFFFFF"/>
                </a:solidFill>
                <a:effectLst/>
                <a:uLnTx/>
                <a:uFillTx/>
                <a:latin typeface="Arial Narrow"/>
                <a:ea typeface="MS PGothic" panose="020B0600070205080204" pitchFamily="34" charset="-128"/>
                <a:cs typeface="Arial" panose="020B0604020202020204" pitchFamily="34" charset="0"/>
              </a:rPr>
              <a:t>about the exam.</a:t>
            </a:r>
          </a:p>
        </p:txBody>
      </p:sp>
    </p:spTree>
    <p:custDataLst>
      <p:tags r:id="rId1"/>
    </p:custDataLst>
    <p:extLst>
      <p:ext uri="{BB962C8B-B14F-4D97-AF65-F5344CB8AC3E}">
        <p14:creationId xmlns:p14="http://schemas.microsoft.com/office/powerpoint/2010/main" val="1632111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a:t>
            </a:r>
          </a:p>
        </p:txBody>
      </p:sp>
      <p:sp>
        <p:nvSpPr>
          <p:cNvPr id="8" name="Content Placeholder 7"/>
          <p:cNvSpPr>
            <a:spLocks noGrp="1"/>
          </p:cNvSpPr>
          <p:nvPr>
            <p:ph idx="1"/>
          </p:nvPr>
        </p:nvSpPr>
        <p:spPr/>
        <p:txBody>
          <a:bodyPr/>
          <a:lstStyle/>
          <a:p>
            <a:pPr marL="0" lvl="0" indent="0">
              <a:defRPr/>
            </a:pPr>
            <a:r>
              <a:rPr lang="en-US" altLang="en-US" kern="1200" dirty="0"/>
              <a:t>Minimum age to enter a bar</a:t>
            </a:r>
          </a:p>
          <a:p>
            <a:pPr lvl="1">
              <a:buClr>
                <a:srgbClr val="E97635"/>
              </a:buClr>
              <a:defRPr/>
            </a:pPr>
            <a:r>
              <a:rPr lang="en-US" altLang="en-US" dirty="0"/>
              <a:t>In some areas, underage people cannot enter a bar</a:t>
            </a:r>
          </a:p>
          <a:p>
            <a:pPr lvl="1">
              <a:buClr>
                <a:srgbClr val="E97635"/>
              </a:buClr>
              <a:defRPr/>
            </a:pPr>
            <a:r>
              <a:rPr lang="en-US" altLang="en-US" dirty="0"/>
              <a:t>Some establishments require guests to be older than 21 to enter the bar area</a:t>
            </a:r>
          </a:p>
          <a:p>
            <a:pPr lvl="2">
              <a:buClr>
                <a:srgbClr val="E97635"/>
              </a:buClr>
              <a:defRPr/>
            </a:pPr>
            <a:r>
              <a:rPr lang="en-US" altLang="en-US" kern="1200" dirty="0">
                <a:cs typeface="+mn-cs"/>
              </a:rPr>
              <a:t>Some may set a minimum age of 30 (or older) to enter a bar area</a:t>
            </a:r>
          </a:p>
        </p:txBody>
      </p:sp>
      <p:pic>
        <p:nvPicPr>
          <p:cNvPr id="3" name="Picture Placeholder 2">
            <a:extLst>
              <a:ext uri="{FF2B5EF4-FFF2-40B4-BE49-F238E27FC236}">
                <a16:creationId xmlns:a16="http://schemas.microsoft.com/office/drawing/2014/main" id="{B2379C13-6E96-DA43-AEC1-D550627C073D}"/>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3592344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1"/>
          <p:cNvSpPr>
            <a:spLocks noGrp="1"/>
          </p:cNvSpPr>
          <p:nvPr>
            <p:ph type="body" sz="quarter" idx="15"/>
          </p:nvPr>
        </p:nvSpPr>
        <p:spPr>
          <a:xfrm>
            <a:off x="1092200" y="2660650"/>
            <a:ext cx="7881938" cy="404813"/>
          </a:xfrm>
        </p:spPr>
        <p:txBody>
          <a:bodyPr/>
          <a:lstStyle/>
          <a:p>
            <a:pPr marL="0" indent="0"/>
            <a:r>
              <a:rPr lang="en-US" altLang="en-US" dirty="0"/>
              <a:t>B. No</a:t>
            </a:r>
          </a:p>
        </p:txBody>
      </p:sp>
      <p:sp>
        <p:nvSpPr>
          <p:cNvPr id="60419" name="Text Placeholder 2"/>
          <p:cNvSpPr>
            <a:spLocks noGrp="1"/>
          </p:cNvSpPr>
          <p:nvPr>
            <p:ph type="body" sz="quarter" idx="14"/>
          </p:nvPr>
        </p:nvSpPr>
        <p:spPr>
          <a:xfrm>
            <a:off x="1092200" y="2146300"/>
            <a:ext cx="7899400" cy="404813"/>
          </a:xfrm>
        </p:spPr>
        <p:txBody>
          <a:bodyPr/>
          <a:lstStyle/>
          <a:p>
            <a:pPr marL="0" indent="0"/>
            <a:r>
              <a:rPr lang="en-US" altLang="en-US" dirty="0"/>
              <a:t>A. Yes</a:t>
            </a:r>
          </a:p>
        </p:txBody>
      </p:sp>
      <p:sp>
        <p:nvSpPr>
          <p:cNvPr id="60420" name="Text Placeholder 3"/>
          <p:cNvSpPr>
            <a:spLocks noGrp="1"/>
          </p:cNvSpPr>
          <p:nvPr>
            <p:ph type="body" sz="quarter" idx="13"/>
          </p:nvPr>
        </p:nvSpPr>
        <p:spPr>
          <a:xfrm>
            <a:off x="390525" y="1150938"/>
            <a:ext cx="8612188" cy="457200"/>
          </a:xfrm>
        </p:spPr>
        <p:txBody>
          <a:bodyPr/>
          <a:lstStyle/>
          <a:p>
            <a:pPr marL="0" indent="0"/>
            <a:r>
              <a:rPr lang="en-US" altLang="en-US" dirty="0"/>
              <a:t>Can someone younger than 21 legally serve alcohol?</a:t>
            </a:r>
          </a:p>
        </p:txBody>
      </p:sp>
      <p:sp>
        <p:nvSpPr>
          <p:cNvPr id="60421" name="Title 4"/>
          <p:cNvSpPr>
            <a:spLocks noGrp="1"/>
          </p:cNvSpPr>
          <p:nvPr>
            <p:ph type="title"/>
          </p:nvPr>
        </p:nvSpPr>
        <p:spPr/>
        <p:txBody>
          <a:bodyPr/>
          <a:lstStyle/>
          <a:p>
            <a:r>
              <a:rPr lang="en-US" altLang="en-US" dirty="0"/>
              <a:t>What Do You Think?</a:t>
            </a:r>
          </a:p>
        </p:txBody>
      </p:sp>
      <p:sp>
        <p:nvSpPr>
          <p:cNvPr id="6" name="Text Placeholder 5"/>
          <p:cNvSpPr>
            <a:spLocks noGrp="1"/>
          </p:cNvSpPr>
          <p:nvPr>
            <p:ph type="body" sz="quarter" idx="16"/>
          </p:nvPr>
        </p:nvSpPr>
        <p:spPr>
          <a:xfrm>
            <a:off x="3741738" y="4013200"/>
            <a:ext cx="4981575" cy="2159000"/>
          </a:xfrm>
        </p:spPr>
        <p:txBody>
          <a:bodyPr/>
          <a:lstStyle/>
          <a:p>
            <a:pPr marL="0" indent="0"/>
            <a:r>
              <a:rPr lang="en-US" altLang="en-US" b="1" dirty="0"/>
              <a:t>Why? </a:t>
            </a:r>
            <a:r>
              <a:rPr lang="en-US" altLang="en-US" dirty="0"/>
              <a:t>It depends on where you are. In some states, the minimum age for servers or bartenders is 21. In many other states, servers can be younger than 21. </a:t>
            </a:r>
          </a:p>
          <a:p>
            <a:pPr marL="0" indent="0"/>
            <a:endParaRPr lang="en-US" altLang="en-US" dirty="0"/>
          </a:p>
        </p:txBody>
      </p:sp>
      <p:sp>
        <p:nvSpPr>
          <p:cNvPr id="7" name="Text Placeholder 1"/>
          <p:cNvSpPr txBox="1">
            <a:spLocks/>
          </p:cNvSpPr>
          <p:nvPr/>
        </p:nvSpPr>
        <p:spPr bwMode="auto">
          <a:xfrm>
            <a:off x="1092200" y="3176588"/>
            <a:ext cx="78819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0">
                <a:solidFill>
                  <a:schemeClr val="tx1"/>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7F56C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7F56C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7F56C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7F56C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defRPr/>
            </a:pPr>
            <a:r>
              <a:rPr lang="en-US" kern="0" dirty="0">
                <a:solidFill>
                  <a:srgbClr val="000000"/>
                </a:solidFill>
              </a:rPr>
              <a:t>C. It depends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458200"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Employment of underage persons by board licensee</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a:t>
            </a: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28-1-5</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r>
              <a:rPr lang="en-US" sz="2200" b="0" dirty="0">
                <a:solidFill>
                  <a:srgbClr val="231F20"/>
                </a:solidFill>
                <a:cs typeface="+mn-cs"/>
              </a:rPr>
              <a:t>Persons who are 19 years of age or older and working as a waiter, waitress, or server may serve alcoholic beverages during normal dining hours in a restaurant which holds an Alcoholic Beverage Control Board restaurant retail license.</a:t>
            </a:r>
          </a:p>
          <a:p>
            <a:pPr marL="0" indent="0"/>
            <a:r>
              <a:rPr lang="en-US" sz="2200" b="0" dirty="0">
                <a:solidFill>
                  <a:srgbClr val="231F20"/>
                </a:solidFill>
                <a:cs typeface="+mn-cs"/>
              </a:rPr>
              <a:t>An employer who employs a person between the ages of 19 and 21 to serve alcoholic beverages as provided in the preceding sentence shall be a licensee of the board who has been annually certified as a responsible vendor under the Alabama Responsible Vendor Act as provided in Chapter 10 (commencing with Section 28-10-1) of this title.</a:t>
            </a:r>
          </a:p>
          <a:p>
            <a:pPr marL="0" lvl="0" indent="0"/>
            <a:endPar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530640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458200"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Filling and refilling (beer) requirements: Employment of minors:</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a:t>
            </a: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20-X-6-.18(3)(b)</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344488" lvl="0" indent="-344488"/>
            <a:r>
              <a:rPr lang="en-US" altLang="en-US" sz="2200" b="0" kern="0" dirty="0">
                <a:solidFill>
                  <a:srgbClr val="231F20"/>
                </a:solidFill>
                <a:cs typeface="+mn-cs"/>
              </a:rPr>
              <a:t>(b) The container shall be filled or refilled only by the licensee or the licensee’s employees who are 21 years of age or older. </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9345094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noChangeArrowheads="1"/>
          </p:cNvSpPr>
          <p:nvPr>
            <p:ph idx="1"/>
          </p:nvPr>
        </p:nvSpPr>
        <p:spPr>
          <a:xfrm>
            <a:off x="409575" y="1143000"/>
            <a:ext cx="8220075" cy="4983163"/>
          </a:xfrm>
        </p:spPr>
        <p:txBody>
          <a:bodyPr/>
          <a:lstStyle/>
          <a:p>
            <a:pPr marL="0" indent="0"/>
            <a:r>
              <a:rPr lang="en-US" altLang="en-US" dirty="0"/>
              <a:t>Read the </a:t>
            </a:r>
            <a:r>
              <a:rPr lang="en-US" altLang="en-US" i="1" dirty="0"/>
              <a:t>In The News </a:t>
            </a:r>
            <a:r>
              <a:rPr lang="en-US" altLang="en-US" dirty="0"/>
              <a:t>story on page 1-7 in the </a:t>
            </a:r>
            <a:r>
              <a:rPr lang="en-US" altLang="en-US" i="1" dirty="0"/>
              <a:t>ServSafe Alcohol Guide.</a:t>
            </a:r>
            <a:endParaRPr lang="en-US" altLang="en-US" dirty="0"/>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a:t>
            </a:r>
          </a:p>
        </p:txBody>
      </p:sp>
      <p:sp>
        <p:nvSpPr>
          <p:cNvPr id="8" name="Content Placeholder 7"/>
          <p:cNvSpPr>
            <a:spLocks noGrp="1"/>
          </p:cNvSpPr>
          <p:nvPr>
            <p:ph idx="1"/>
          </p:nvPr>
        </p:nvSpPr>
        <p:spPr/>
        <p:txBody>
          <a:bodyPr/>
          <a:lstStyle/>
          <a:p>
            <a:pPr marL="0" lvl="0" indent="0">
              <a:defRPr/>
            </a:pPr>
            <a:r>
              <a:rPr lang="en-US" altLang="en-US" kern="1200" dirty="0"/>
              <a:t>Selling and serving alcohol to intoxicated guests</a:t>
            </a:r>
          </a:p>
          <a:p>
            <a:pPr lvl="1">
              <a:buClr>
                <a:srgbClr val="E97635"/>
              </a:buClr>
              <a:defRPr/>
            </a:pPr>
            <a:r>
              <a:rPr lang="en-US" altLang="en-US" dirty="0"/>
              <a:t>Most states have laws against selling alcohol to people who are visibly or obviously intoxicated</a:t>
            </a:r>
          </a:p>
          <a:p>
            <a:pPr lvl="2">
              <a:buClr>
                <a:srgbClr val="E97635"/>
              </a:buClr>
              <a:defRPr/>
            </a:pPr>
            <a:r>
              <a:rPr lang="en-US" altLang="en-US" kern="1200" dirty="0">
                <a:cs typeface="+mn-cs"/>
              </a:rPr>
              <a:t>Some specifically hold establishments and servers liable.</a:t>
            </a:r>
          </a:p>
          <a:p>
            <a:pPr lvl="1">
              <a:buClr>
                <a:srgbClr val="E97635"/>
              </a:buClr>
              <a:defRPr/>
            </a:pPr>
            <a:r>
              <a:rPr lang="en-US" altLang="en-US" dirty="0"/>
              <a:t>Most laws state that </a:t>
            </a:r>
            <a:r>
              <a:rPr lang="en-US" altLang="en-US" i="1" dirty="0"/>
              <a:t>any </a:t>
            </a:r>
            <a:r>
              <a:rPr lang="en-US" altLang="en-US" dirty="0"/>
              <a:t>person may be held liable for serving an intoxicated person, including guests.</a:t>
            </a:r>
          </a:p>
          <a:p>
            <a:endParaRPr lang="en-US" dirty="0"/>
          </a:p>
        </p:txBody>
      </p:sp>
      <p:pic>
        <p:nvPicPr>
          <p:cNvPr id="3" name="Picture Placeholder 2">
            <a:extLst>
              <a:ext uri="{FF2B5EF4-FFF2-40B4-BE49-F238E27FC236}">
                <a16:creationId xmlns:a16="http://schemas.microsoft.com/office/drawing/2014/main" id="{6748991A-7D6D-6346-8FC4-030A24164EF6}"/>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1138753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409575" y="1143000"/>
            <a:ext cx="8220075" cy="4983163"/>
          </a:xfrm>
        </p:spPr>
        <p:txBody>
          <a:bodyPr/>
          <a:lstStyle/>
          <a:p>
            <a:pPr algn="ctr"/>
            <a:endParaRPr lang="en-US" altLang="en-US" dirty="0"/>
          </a:p>
          <a:p>
            <a:pPr algn="ctr"/>
            <a:endParaRPr lang="en-US" altLang="en-US" dirty="0"/>
          </a:p>
          <a:p>
            <a:pPr algn="ctr"/>
            <a:r>
              <a:rPr lang="en-US" altLang="en-US" sz="3600" dirty="0"/>
              <a:t>What Do You Like about Serving Alcohol?</a:t>
            </a:r>
          </a:p>
        </p:txBody>
      </p:sp>
      <p:sp>
        <p:nvSpPr>
          <p:cNvPr id="4" name="Title 4"/>
          <p:cNvSpPr txBox="1">
            <a:spLocks noChangeArrowheads="1"/>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r>
              <a:rPr lang="en-US" altLang="en-US" kern="0"/>
              <a:t>What Do You Think?</a:t>
            </a:r>
            <a:endParaRPr lang="en-US" altLang="en-US" kern="0"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2121" y="1143001"/>
            <a:ext cx="8458200"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Serve</a:t>
            </a:r>
            <a:r>
              <a:rPr kumimoji="0" lang="en-US" altLang="en-US" sz="2400" b="1" i="0" u="none" strike="noStrike" kern="1200" cap="none" spc="0" normalizeH="0" noProof="0" dirty="0">
                <a:ln>
                  <a:noFill/>
                </a:ln>
                <a:solidFill>
                  <a:srgbClr val="7F56C5"/>
                </a:solidFill>
                <a:effectLst/>
                <a:uLnTx/>
                <a:uFillTx/>
                <a:latin typeface="Arial Narrow"/>
                <a:ea typeface="MS PGothic" panose="020B0600070205080204" pitchFamily="34" charset="-128"/>
              </a:rPr>
              <a:t> alcohol to a person appearing intoxicated</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a:t>
            </a: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20-X-6-.02(4)</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r>
              <a:rPr lang="en-US" sz="2200" b="0" dirty="0">
                <a:solidFill>
                  <a:srgbClr val="231F20"/>
                </a:solidFill>
                <a:cs typeface="+mn-cs"/>
              </a:rPr>
              <a:t>No ABC Board on-premises licensee, employee or agent thereof shall serve any person alcoholic beverages if such person appears, considering the totality of the circumstances, to be intoxicated. </a:t>
            </a:r>
            <a:endPar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1" indent="0">
              <a:spcBef>
                <a:spcPts val="0"/>
              </a:spcBef>
              <a:buNone/>
              <a:defRPr/>
            </a:pPr>
            <a:endParaRPr lang="en-US" sz="2400" b="1" dirty="0">
              <a:solidFill>
                <a:srgbClr val="7F56C5"/>
              </a:solidFill>
              <a:cs typeface="ＭＳ Ｐゴシック" charset="0"/>
            </a:endParaRPr>
          </a:p>
          <a:p>
            <a:pPr marL="0" lvl="1" indent="0">
              <a:spcBef>
                <a:spcPts val="0"/>
              </a:spcBef>
              <a:buNone/>
              <a:defRPr/>
            </a:pPr>
            <a:r>
              <a:rPr lang="en-US" sz="2400" b="1" dirty="0">
                <a:solidFill>
                  <a:srgbClr val="7F56C5"/>
                </a:solidFill>
                <a:cs typeface="ＭＳ Ｐゴシック" charset="0"/>
              </a:rPr>
              <a:t>Draft beer for off-premise consumption</a:t>
            </a:r>
          </a:p>
          <a:p>
            <a:pPr marL="0" lvl="1" indent="0">
              <a:spcBef>
                <a:spcPts val="0"/>
              </a:spcBef>
              <a:buNone/>
              <a:defRPr/>
            </a:pPr>
            <a:r>
              <a:rPr lang="en-US" sz="2400" b="1" dirty="0">
                <a:solidFill>
                  <a:srgbClr val="7F56C5"/>
                </a:solidFill>
                <a:cs typeface="ＭＳ Ｐゴシック" charset="0"/>
              </a:rPr>
              <a:t>20-X-6-.18(4)(f) </a:t>
            </a:r>
            <a:endParaRPr lang="en-US" altLang="en-US" sz="2400" b="1" dirty="0">
              <a:solidFill>
                <a:srgbClr val="7F56C5"/>
              </a:solidFill>
              <a:cs typeface="ＭＳ Ｐゴシック" charset="0"/>
            </a:endParaRPr>
          </a:p>
          <a:p>
            <a:pPr marL="290513" lvl="1" indent="-290513">
              <a:buNone/>
              <a:defRPr/>
            </a:pPr>
            <a:r>
              <a:rPr lang="en-US" dirty="0"/>
              <a:t>(f) A filled or refilled container (of draft beer) shall not be sold or provided to any consumer who appears, considering the totality of the circumstances, to be intoxicated.</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840261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1430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Serving known alcoholics</a:t>
            </a: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r>
              <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rPr>
              <a:t>Some states</a:t>
            </a:r>
            <a:r>
              <a:rPr kumimoji="0" lang="en-US" altLang="en-US" sz="2200" b="0" i="0" u="none" strike="noStrike" kern="0" cap="none" spc="0" normalizeH="0" noProof="0" dirty="0">
                <a:ln>
                  <a:noFill/>
                </a:ln>
                <a:solidFill>
                  <a:srgbClr val="231F20"/>
                </a:solidFill>
                <a:effectLst/>
                <a:uLnTx/>
                <a:uFillTx/>
                <a:latin typeface="Arial Narrow"/>
                <a:ea typeface="MS PGothic" panose="020B0600070205080204" pitchFamily="34" charset="-128"/>
                <a:cs typeface="+mn-cs"/>
              </a:rPr>
              <a:t> </a:t>
            </a:r>
            <a:r>
              <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rPr>
              <a:t>hold the establishment and employees liable for serving a known alcoholic</a:t>
            </a: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a:t>
            </a:r>
          </a:p>
        </p:txBody>
      </p:sp>
    </p:spTree>
    <p:custDataLst>
      <p:tags r:id="rId1"/>
    </p:custDataLst>
    <p:extLst>
      <p:ext uri="{BB962C8B-B14F-4D97-AF65-F5344CB8AC3E}">
        <p14:creationId xmlns:p14="http://schemas.microsoft.com/office/powerpoint/2010/main" val="32779404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112837"/>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Public intoxication</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lang="en-US" altLang="en-US" dirty="0">
                <a:latin typeface="Arial Narrow"/>
              </a:rPr>
              <a:t>13A-11-10(a)(b)</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290513" indent="-290513"/>
            <a:r>
              <a:rPr lang="en-US" sz="2200" b="0" dirty="0">
                <a:solidFill>
                  <a:schemeClr val="tx1"/>
                </a:solidFill>
                <a:latin typeface="Arial Narrow"/>
              </a:rPr>
              <a:t>(a) A person commits the crime of public intoxication if he appears in a public place under the influence of alcohol, narcotics or other drug to the degree that he endangers himself or another person or property, or by boisterous and offensive conduct annoys another person in his vicinity.</a:t>
            </a:r>
          </a:p>
          <a:p>
            <a:r>
              <a:rPr lang="en-US" sz="2200" b="0" dirty="0">
                <a:solidFill>
                  <a:srgbClr val="231F20"/>
                </a:solidFill>
                <a:cs typeface="+mn-cs"/>
              </a:rPr>
              <a:t>(b) Public intoxication is a violation.</a:t>
            </a:r>
          </a:p>
          <a:p>
            <a:pPr lvl="2">
              <a:defRPr/>
            </a:pPr>
            <a:endParaRPr lang="en-US" altLang="en-US" sz="2200" dirty="0"/>
          </a:p>
          <a:p>
            <a:pPr lvl="2">
              <a:defRPr/>
            </a:pPr>
            <a:endParaRPr lang="en-US" altLang="en-US" sz="2200" dirty="0"/>
          </a:p>
          <a:p>
            <a:pPr lvl="2">
              <a:defRPr/>
            </a:pPr>
            <a:endParaRPr lang="en-US" altLang="en-US" sz="2200" dirty="0"/>
          </a:p>
          <a:p>
            <a:pPr lvl="2">
              <a:defRPr/>
            </a:pPr>
            <a:endParaRPr lang="en-US" altLang="en-US" sz="2200" dirty="0"/>
          </a:p>
          <a:p>
            <a:pPr lvl="2">
              <a:defRPr/>
            </a:pPr>
            <a:endParaRPr lang="en-US" altLang="en-US" sz="2200" dirty="0"/>
          </a:p>
          <a:p>
            <a:pPr marL="0" lvl="1" indent="0">
              <a:buNone/>
              <a:defRPr/>
            </a:pPr>
            <a:endParaRPr lang="en-US" altLang="en-US" kern="0" dirty="0"/>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lang="en-US" altLang="en-US" kern="0" dirty="0">
              <a:latin typeface="Arial Narrow"/>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971164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Placeholder 1"/>
          <p:cNvSpPr>
            <a:spLocks noGrp="1"/>
          </p:cNvSpPr>
          <p:nvPr>
            <p:ph type="body" sz="quarter" idx="15"/>
          </p:nvPr>
        </p:nvSpPr>
        <p:spPr>
          <a:xfrm>
            <a:off x="1092200" y="2660650"/>
            <a:ext cx="7881938" cy="404813"/>
          </a:xfrm>
        </p:spPr>
        <p:txBody>
          <a:bodyPr/>
          <a:lstStyle/>
          <a:p>
            <a:pPr marL="0" indent="0"/>
            <a:r>
              <a:rPr lang="en-US" altLang="en-US" dirty="0"/>
              <a:t>B. No</a:t>
            </a:r>
          </a:p>
        </p:txBody>
      </p:sp>
      <p:sp>
        <p:nvSpPr>
          <p:cNvPr id="64515" name="Text Placeholder 2"/>
          <p:cNvSpPr>
            <a:spLocks noGrp="1"/>
          </p:cNvSpPr>
          <p:nvPr>
            <p:ph type="body" sz="quarter" idx="14"/>
          </p:nvPr>
        </p:nvSpPr>
        <p:spPr>
          <a:xfrm>
            <a:off x="1092200" y="2146300"/>
            <a:ext cx="7899400" cy="404813"/>
          </a:xfrm>
        </p:spPr>
        <p:txBody>
          <a:bodyPr/>
          <a:lstStyle/>
          <a:p>
            <a:pPr marL="0" indent="0"/>
            <a:r>
              <a:rPr lang="en-US" altLang="en-US" dirty="0"/>
              <a:t>A. Yes</a:t>
            </a:r>
          </a:p>
        </p:txBody>
      </p:sp>
      <p:sp>
        <p:nvSpPr>
          <p:cNvPr id="64516" name="Text Placeholder 3"/>
          <p:cNvSpPr>
            <a:spLocks noGrp="1"/>
          </p:cNvSpPr>
          <p:nvPr>
            <p:ph type="body" sz="quarter" idx="13"/>
          </p:nvPr>
        </p:nvSpPr>
        <p:spPr>
          <a:xfrm>
            <a:off x="390525" y="1150938"/>
            <a:ext cx="8612188" cy="457200"/>
          </a:xfrm>
        </p:spPr>
        <p:txBody>
          <a:bodyPr/>
          <a:lstStyle/>
          <a:p>
            <a:pPr marL="0" indent="0"/>
            <a:r>
              <a:rPr lang="en-US" altLang="en-US" dirty="0"/>
              <a:t>Can you drink alcohol on the job?</a:t>
            </a:r>
          </a:p>
        </p:txBody>
      </p:sp>
      <p:sp>
        <p:nvSpPr>
          <p:cNvPr id="6" name="Text Placeholder 5"/>
          <p:cNvSpPr>
            <a:spLocks noGrp="1"/>
          </p:cNvSpPr>
          <p:nvPr>
            <p:ph type="body" sz="quarter" idx="16"/>
          </p:nvPr>
        </p:nvSpPr>
        <p:spPr>
          <a:xfrm>
            <a:off x="3741738" y="4013200"/>
            <a:ext cx="4981575" cy="2159000"/>
          </a:xfrm>
        </p:spPr>
        <p:txBody>
          <a:bodyPr/>
          <a:lstStyle/>
          <a:p>
            <a:pPr marL="0" indent="0"/>
            <a:r>
              <a:rPr lang="en-US" altLang="en-US" b="1" dirty="0"/>
              <a:t>Why? </a:t>
            </a:r>
            <a:r>
              <a:rPr lang="en-US" altLang="en-US" dirty="0"/>
              <a:t>It really depends on where you are. Drinking can impair judgment, making it harder to identify when guests have had enough. It can also result in bad decisions that will cost you and the establishment.</a:t>
            </a:r>
          </a:p>
        </p:txBody>
      </p:sp>
      <p:sp>
        <p:nvSpPr>
          <p:cNvPr id="7" name="Text Placeholder 1"/>
          <p:cNvSpPr txBox="1">
            <a:spLocks/>
          </p:cNvSpPr>
          <p:nvPr/>
        </p:nvSpPr>
        <p:spPr bwMode="auto">
          <a:xfrm>
            <a:off x="1092200" y="3176588"/>
            <a:ext cx="78819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0">
                <a:solidFill>
                  <a:schemeClr val="tx1"/>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7F56C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7F56C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7F56C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7F56C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defRPr/>
            </a:pPr>
            <a:r>
              <a:rPr lang="en-US" kern="0" dirty="0">
                <a:solidFill>
                  <a:srgbClr val="000000"/>
                </a:solidFill>
              </a:rPr>
              <a:t>C. It depends</a:t>
            </a:r>
          </a:p>
        </p:txBody>
      </p:sp>
      <p:sp>
        <p:nvSpPr>
          <p:cNvPr id="8" name="Title 4"/>
          <p:cNvSpPr>
            <a:spLocks noGrp="1" noChangeArrowheads="1"/>
          </p:cNvSpPr>
          <p:nvPr>
            <p:ph type="title"/>
          </p:nvPr>
        </p:nvSpPr>
        <p:spPr>
          <a:xfrm>
            <a:off x="400050" y="160338"/>
            <a:ext cx="8307388" cy="519112"/>
          </a:xfrm>
        </p:spPr>
        <p:txBody>
          <a:bodyPr/>
          <a:lstStyle/>
          <a:p>
            <a:r>
              <a:rPr lang="en-US" altLang="en-US" dirty="0"/>
              <a:t>What Do You Think?</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381000" y="1143000"/>
            <a:ext cx="85344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Consuming during working hours</a:t>
            </a:r>
          </a:p>
          <a:p>
            <a:pPr marL="0" lvl="0" indent="0">
              <a:spcBef>
                <a:spcPts val="0"/>
              </a:spcBef>
              <a:defRPr/>
            </a:pPr>
            <a:r>
              <a:rPr lang="en-US" dirty="0"/>
              <a:t>Section 20-X-6-.02(5) </a:t>
            </a:r>
            <a:endParaRPr lang="en-US" altLang="en-US" dirty="0">
              <a:latin typeface="Arial Narrow"/>
            </a:endParaRPr>
          </a:p>
          <a:p>
            <a:pPr marL="344488" indent="-344488">
              <a:defRPr/>
            </a:pPr>
            <a:r>
              <a:rPr lang="en-US" sz="2200" b="0" dirty="0">
                <a:solidFill>
                  <a:srgbClr val="231F20"/>
                </a:solidFill>
                <a:cs typeface="+mn-cs"/>
              </a:rPr>
              <a:t>(5) No ABC Board on-premises licensee, employee or agent thereof engaged in serving customers, may consume alcoholic beverages during working hours.</a:t>
            </a:r>
          </a:p>
          <a:p>
            <a:pPr marL="0" indent="0">
              <a:defRPr/>
            </a:pPr>
            <a:endParaRPr lang="en-US" b="0" dirty="0"/>
          </a:p>
          <a:p>
            <a:pPr marL="0" indent="0">
              <a:defRPr/>
            </a:pPr>
            <a:r>
              <a:rPr lang="en-US" dirty="0"/>
              <a:t> </a:t>
            </a:r>
            <a:r>
              <a:rPr lang="en-US" b="0" dirty="0"/>
              <a:t>  </a:t>
            </a:r>
            <a:endParaRPr lang="en-US" dirty="0"/>
          </a:p>
          <a:p>
            <a:pPr marL="0" lvl="0" indent="0">
              <a:defRPr/>
            </a:pPr>
            <a:endParaRPr 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lang="en-US" altLang="en-US" dirty="0"/>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lang="en-US" altLang="en-US" dirty="0"/>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5046341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Placeholder 1"/>
          <p:cNvSpPr>
            <a:spLocks noGrp="1"/>
          </p:cNvSpPr>
          <p:nvPr>
            <p:ph type="body" sz="quarter" idx="15"/>
          </p:nvPr>
        </p:nvSpPr>
        <p:spPr>
          <a:xfrm>
            <a:off x="1092200" y="2660650"/>
            <a:ext cx="7881938" cy="404813"/>
          </a:xfrm>
        </p:spPr>
        <p:txBody>
          <a:bodyPr/>
          <a:lstStyle/>
          <a:p>
            <a:pPr marL="0" indent="0"/>
            <a:r>
              <a:rPr lang="en-US" altLang="en-US" dirty="0"/>
              <a:t>B. No</a:t>
            </a:r>
          </a:p>
        </p:txBody>
      </p:sp>
      <p:sp>
        <p:nvSpPr>
          <p:cNvPr id="68611" name="Text Placeholder 2"/>
          <p:cNvSpPr>
            <a:spLocks noGrp="1"/>
          </p:cNvSpPr>
          <p:nvPr>
            <p:ph type="body" sz="quarter" idx="14"/>
          </p:nvPr>
        </p:nvSpPr>
        <p:spPr>
          <a:xfrm>
            <a:off x="1092200" y="2146300"/>
            <a:ext cx="7899400" cy="404813"/>
          </a:xfrm>
        </p:spPr>
        <p:txBody>
          <a:bodyPr/>
          <a:lstStyle/>
          <a:p>
            <a:pPr marL="0" indent="0"/>
            <a:r>
              <a:rPr lang="en-US" altLang="en-US" dirty="0"/>
              <a:t>A. Yes</a:t>
            </a:r>
          </a:p>
        </p:txBody>
      </p:sp>
      <p:sp>
        <p:nvSpPr>
          <p:cNvPr id="68612" name="Text Placeholder 3"/>
          <p:cNvSpPr>
            <a:spLocks noGrp="1"/>
          </p:cNvSpPr>
          <p:nvPr>
            <p:ph type="body" sz="quarter" idx="13"/>
          </p:nvPr>
        </p:nvSpPr>
        <p:spPr>
          <a:xfrm>
            <a:off x="390525" y="1150938"/>
            <a:ext cx="8612188" cy="457200"/>
          </a:xfrm>
        </p:spPr>
        <p:txBody>
          <a:bodyPr/>
          <a:lstStyle/>
          <a:p>
            <a:pPr marL="0" indent="0"/>
            <a:r>
              <a:rPr lang="en-US" altLang="en-US" dirty="0"/>
              <a:t>Can guests bring alcohol onto the premises?</a:t>
            </a:r>
          </a:p>
        </p:txBody>
      </p:sp>
      <p:sp>
        <p:nvSpPr>
          <p:cNvPr id="68613" name="Title 4"/>
          <p:cNvSpPr>
            <a:spLocks noGrp="1"/>
          </p:cNvSpPr>
          <p:nvPr>
            <p:ph type="title"/>
          </p:nvPr>
        </p:nvSpPr>
        <p:spPr/>
        <p:txBody>
          <a:bodyPr/>
          <a:lstStyle/>
          <a:p>
            <a:r>
              <a:rPr lang="en-US" altLang="en-US" dirty="0"/>
              <a:t>What Do You Think?</a:t>
            </a:r>
          </a:p>
        </p:txBody>
      </p:sp>
      <p:sp>
        <p:nvSpPr>
          <p:cNvPr id="6" name="Text Placeholder 5"/>
          <p:cNvSpPr>
            <a:spLocks noGrp="1"/>
          </p:cNvSpPr>
          <p:nvPr>
            <p:ph type="body" sz="quarter" idx="16"/>
          </p:nvPr>
        </p:nvSpPr>
        <p:spPr>
          <a:xfrm>
            <a:off x="3741738" y="4013200"/>
            <a:ext cx="4981575" cy="2159000"/>
          </a:xfrm>
        </p:spPr>
        <p:txBody>
          <a:bodyPr/>
          <a:lstStyle/>
          <a:p>
            <a:pPr marL="0" indent="0"/>
            <a:r>
              <a:rPr lang="en-US" altLang="en-US" b="1" dirty="0"/>
              <a:t>Why? </a:t>
            </a:r>
            <a:r>
              <a:rPr lang="en-US" altLang="en-US" dirty="0"/>
              <a:t>It’s illegal for guests to bring their own alcoholic beverages onto the premises unless it’s permitted by law and your company policy.</a:t>
            </a:r>
          </a:p>
        </p:txBody>
      </p:sp>
      <p:sp>
        <p:nvSpPr>
          <p:cNvPr id="7" name="Text Placeholder 1"/>
          <p:cNvSpPr txBox="1">
            <a:spLocks/>
          </p:cNvSpPr>
          <p:nvPr/>
        </p:nvSpPr>
        <p:spPr bwMode="auto">
          <a:xfrm>
            <a:off x="1092200" y="3176588"/>
            <a:ext cx="78819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0">
                <a:solidFill>
                  <a:schemeClr val="tx1"/>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7F56C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7F56C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7F56C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7F56C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defRPr/>
            </a:pPr>
            <a:r>
              <a:rPr lang="en-US" kern="0" dirty="0">
                <a:solidFill>
                  <a:srgbClr val="000000"/>
                </a:solidFill>
              </a:rPr>
              <a:t>C. It depends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441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Allowing unauthorized alcohol (brown bagging)</a:t>
            </a:r>
          </a:p>
          <a:p>
            <a:pPr marL="0" lvl="0" indent="0">
              <a:spcBef>
                <a:spcPts val="0"/>
              </a:spcBef>
              <a:defRPr/>
            </a:pPr>
            <a:r>
              <a:rPr lang="en-US" dirty="0"/>
              <a:t>Section 20-X-6-.01(12) </a:t>
            </a:r>
            <a:endParaRPr lang="en-US" altLang="en-US" dirty="0">
              <a:latin typeface="Arial Narrow"/>
            </a:endParaRPr>
          </a:p>
          <a:p>
            <a:pPr marL="0" indent="0">
              <a:defRPr/>
            </a:pPr>
            <a:r>
              <a:rPr lang="en-US" sz="2200" b="0" dirty="0">
                <a:solidFill>
                  <a:schemeClr val="tx1"/>
                </a:solidFill>
              </a:rPr>
              <a:t>No ABC Board licensee shall allow on the licensed premises the consumption     and/or possession of any type of  alcoholic beverage which the licensee is not          authorized to sell.  Further, the practice of brown bagging or customers bringing  on the licensed premises their own alcoholic beverages is prohibited  on ABC       Board licensed premises.  </a:t>
            </a:r>
          </a:p>
          <a:p>
            <a:pPr marL="0" indent="0">
              <a:defRPr/>
            </a:pPr>
            <a:r>
              <a:rPr lang="en-US" sz="2200" b="0" dirty="0">
                <a:solidFill>
                  <a:schemeClr val="tx1"/>
                </a:solidFill>
              </a:rPr>
              <a:t>This brown bagging provision shall not apply to alcoholic beverages, for which the appropriate  Alabama tax has been paid, which are brought on the premises of   Class I Club (not operated for pecuniary gain) licensees</a:t>
            </a:r>
            <a:r>
              <a:rPr lang="en-US" dirty="0"/>
              <a:t>. </a:t>
            </a:r>
          </a:p>
          <a:p>
            <a:pPr marL="0" indent="0">
              <a:defRPr/>
            </a:pPr>
            <a:r>
              <a:rPr lang="en-US" dirty="0"/>
              <a:t> </a:t>
            </a:r>
            <a:r>
              <a:rPr lang="en-US" b="0" dirty="0"/>
              <a:t>  </a:t>
            </a:r>
            <a:endParaRPr lang="en-US" dirty="0"/>
          </a:p>
          <a:p>
            <a:pPr marL="0" lvl="0" indent="0">
              <a:defRPr/>
            </a:pPr>
            <a:endParaRPr 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lang="en-US" altLang="en-US" dirty="0"/>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lang="en-US" altLang="en-US" dirty="0"/>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4591272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lgn="ctr"/>
            <a:endParaRPr lang="en-US" altLang="en-US" dirty="0"/>
          </a:p>
          <a:p>
            <a:pPr algn="ctr"/>
            <a:endParaRPr lang="en-US" altLang="en-US" dirty="0"/>
          </a:p>
          <a:p>
            <a:pPr algn="ctr"/>
            <a:r>
              <a:rPr lang="en-US" altLang="en-US" sz="4800" dirty="0"/>
              <a:t>Wine, Beer, and Spirits</a:t>
            </a:r>
          </a:p>
          <a:p>
            <a:pPr marL="0" lvl="1" indent="0">
              <a:buNone/>
            </a:pPr>
            <a:endParaRPr lang="en-US" altLang="en-US" dirty="0"/>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2992868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lgn="ctr"/>
            <a:endParaRPr lang="en-US" altLang="en-US" dirty="0"/>
          </a:p>
          <a:p>
            <a:pPr algn="ctr"/>
            <a:endParaRPr lang="en-US" altLang="en-US" dirty="0"/>
          </a:p>
          <a:p>
            <a:pPr algn="ctr"/>
            <a:r>
              <a:rPr lang="en-US" altLang="en-US" sz="4800" dirty="0"/>
              <a:t>Wine</a:t>
            </a:r>
          </a:p>
          <a:p>
            <a:pPr marL="0" lvl="1" indent="0">
              <a:buNone/>
            </a:pPr>
            <a:endParaRPr lang="en-US" altLang="en-US" dirty="0"/>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924975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Wine tasting</a:t>
            </a:r>
          </a:p>
          <a:p>
            <a:pPr marL="0" lvl="0" indent="0">
              <a:spcBef>
                <a:spcPts val="0"/>
              </a:spcBef>
              <a:defRPr/>
            </a:pPr>
            <a:r>
              <a:rPr lang="en-US" dirty="0"/>
              <a:t>Section 20-X-7-.07</a:t>
            </a:r>
            <a:endParaRPr lang="en-US" altLang="en-US" dirty="0">
              <a:latin typeface="Arial Narrow"/>
            </a:endParaRPr>
          </a:p>
          <a:p>
            <a:pPr marL="0" indent="0">
              <a:defRPr/>
            </a:pPr>
            <a:r>
              <a:rPr lang="en-US" sz="2200" b="0" dirty="0">
                <a:solidFill>
                  <a:schemeClr val="tx1"/>
                </a:solidFill>
              </a:rPr>
              <a:t>Table wine tastings may be permitted subject to the following terms and conditions: </a:t>
            </a:r>
          </a:p>
          <a:p>
            <a:r>
              <a:rPr lang="en-US" dirty="0"/>
              <a:t> </a:t>
            </a:r>
            <a:r>
              <a:rPr lang="en-US" sz="2200" b="0" dirty="0">
                <a:solidFill>
                  <a:schemeClr val="tx1"/>
                </a:solidFill>
              </a:rPr>
              <a:t>(a) Table wine tastings are restricted to the following licensed premises: </a:t>
            </a:r>
          </a:p>
          <a:p>
            <a:pPr marL="695325" lvl="3" indent="-233363">
              <a:spcBef>
                <a:spcPts val="0"/>
              </a:spcBef>
              <a:buNone/>
            </a:pPr>
            <a:r>
              <a:rPr lang="en-US" sz="2000" dirty="0"/>
              <a:t>1. On-premises table wine. </a:t>
            </a:r>
          </a:p>
          <a:p>
            <a:pPr marL="695325" lvl="3" indent="-233363">
              <a:spcBef>
                <a:spcPts val="0"/>
              </a:spcBef>
              <a:buNone/>
            </a:pPr>
            <a:r>
              <a:rPr lang="en-US" sz="2000" dirty="0"/>
              <a:t>2. Off-premises table wine. </a:t>
            </a:r>
          </a:p>
          <a:p>
            <a:pPr marL="695325" lvl="3" indent="-233363">
              <a:spcBef>
                <a:spcPts val="0"/>
              </a:spcBef>
              <a:buNone/>
            </a:pPr>
            <a:r>
              <a:rPr lang="en-US" sz="2000" dirty="0"/>
              <a:t>3. Lounge retail liquor, Class I and Class II. </a:t>
            </a:r>
          </a:p>
          <a:p>
            <a:pPr marL="695325" lvl="3" indent="-233363">
              <a:spcBef>
                <a:spcPts val="0"/>
              </a:spcBef>
              <a:buNone/>
            </a:pPr>
            <a:r>
              <a:rPr lang="en-US" sz="2000" dirty="0"/>
              <a:t>4. Restaurant retail liquor. </a:t>
            </a:r>
          </a:p>
          <a:p>
            <a:pPr marL="695325" lvl="3" indent="-233363">
              <a:spcBef>
                <a:spcPts val="0"/>
              </a:spcBef>
              <a:buNone/>
            </a:pPr>
            <a:r>
              <a:rPr lang="en-US" sz="2000" dirty="0"/>
              <a:t>5. Club liquor, Class I and II. </a:t>
            </a:r>
          </a:p>
          <a:p>
            <a:pPr marL="695325" lvl="3" indent="-233363">
              <a:spcBef>
                <a:spcPts val="0"/>
              </a:spcBef>
              <a:buNone/>
            </a:pPr>
            <a:r>
              <a:rPr lang="en-US" sz="2000" dirty="0"/>
              <a:t>6. Wholesale table wine</a:t>
            </a:r>
          </a:p>
          <a:p>
            <a:pPr marL="695325" lvl="3" indent="-233363">
              <a:spcBef>
                <a:spcPts val="0"/>
              </a:spcBef>
              <a:buNone/>
            </a:pPr>
            <a:r>
              <a:rPr lang="en-US" sz="2000" dirty="0"/>
              <a:t>7. Special events retail</a:t>
            </a:r>
          </a:p>
          <a:p>
            <a:pPr marL="695325" lvl="3" indent="-233363">
              <a:spcBef>
                <a:spcPts val="0"/>
              </a:spcBef>
              <a:buNone/>
            </a:pPr>
            <a:r>
              <a:rPr lang="en-US" sz="2000" dirty="0"/>
              <a:t>8. Special retail</a:t>
            </a:r>
          </a:p>
          <a:p>
            <a:pPr>
              <a:lnSpc>
                <a:spcPct val="100000"/>
              </a:lnSpc>
              <a:spcBef>
                <a:spcPts val="0"/>
              </a:spcBef>
            </a:pPr>
            <a:r>
              <a:rPr lang="en-US" sz="2200" b="0" dirty="0">
                <a:solidFill>
                  <a:schemeClr val="tx1"/>
                </a:solidFill>
              </a:rPr>
              <a:t> </a:t>
            </a:r>
          </a:p>
          <a:p>
            <a:pPr marL="0" indent="0">
              <a:defRPr/>
            </a:pPr>
            <a:endParaRPr lang="en-US" sz="2200" b="0" dirty="0">
              <a:solidFill>
                <a:schemeClr val="tx1"/>
              </a:solidFill>
            </a:endParaRPr>
          </a:p>
          <a:p>
            <a:pPr marL="0" indent="0">
              <a:defRPr/>
            </a:pPr>
            <a:r>
              <a:rPr lang="en-US" sz="2200" b="0" dirty="0">
                <a:solidFill>
                  <a:schemeClr val="tx1"/>
                </a:solidFill>
              </a:rPr>
              <a:t>   </a:t>
            </a:r>
          </a:p>
          <a:p>
            <a:pPr marL="0" lvl="0" indent="0">
              <a:defRPr/>
            </a:pPr>
            <a:endParaRPr 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lang="en-US" altLang="en-US" dirty="0"/>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lang="en-US" altLang="en-US" dirty="0"/>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4267385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p:txBody>
          <a:bodyPr/>
          <a:lstStyle/>
          <a:p>
            <a:r>
              <a:rPr lang="en-US" altLang="en-US" dirty="0"/>
              <a:t>Objectives</a:t>
            </a:r>
          </a:p>
        </p:txBody>
      </p:sp>
      <p:sp>
        <p:nvSpPr>
          <p:cNvPr id="45059" name="Content Placeholder 3"/>
          <p:cNvSpPr>
            <a:spLocks noGrp="1"/>
          </p:cNvSpPr>
          <p:nvPr>
            <p:ph idx="1"/>
          </p:nvPr>
        </p:nvSpPr>
        <p:spPr/>
        <p:txBody>
          <a:bodyPr/>
          <a:lstStyle/>
          <a:p>
            <a:pPr marL="0" indent="0"/>
            <a:r>
              <a:rPr lang="en-US" altLang="en-US" dirty="0"/>
              <a:t>After completing this topic, you will be able to identify the following:</a:t>
            </a:r>
          </a:p>
          <a:p>
            <a:pPr lvl="1"/>
            <a:r>
              <a:rPr lang="en-US" altLang="en-US" dirty="0"/>
              <a:t>Costs of not serving alcohol responsibly</a:t>
            </a:r>
          </a:p>
          <a:p>
            <a:pPr lvl="1"/>
            <a:r>
              <a:rPr lang="en-US" altLang="en-US" dirty="0"/>
              <a:t>Three types of liability related to alcohol service</a:t>
            </a:r>
          </a:p>
          <a:p>
            <a:pPr lvl="1"/>
            <a:r>
              <a:rPr lang="en-US" altLang="en-US" dirty="0"/>
              <a:t>Laws for alcohol service</a:t>
            </a:r>
          </a:p>
          <a:p>
            <a:pPr lvl="1"/>
            <a:r>
              <a:rPr lang="en-US" altLang="en-US" dirty="0"/>
              <a:t>Alabama State Laws</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Wine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spcBef>
                <a:spcPts val="0"/>
              </a:spcBef>
              <a:defRPr/>
            </a:pPr>
            <a:r>
              <a:rPr lang="en-US" dirty="0"/>
              <a:t>Section 20-X-7-.07</a:t>
            </a:r>
            <a:endParaRPr lang="en-US" altLang="en-US" dirty="0">
              <a:latin typeface="Arial Narrow"/>
            </a:endParaRPr>
          </a:p>
          <a:p>
            <a:r>
              <a:rPr lang="en-US" sz="2200" b="0" dirty="0">
                <a:solidFill>
                  <a:schemeClr val="tx1"/>
                </a:solidFill>
              </a:rPr>
              <a:t> (b) All wine tasting events shall be subjected to the following requirements: </a:t>
            </a:r>
          </a:p>
          <a:p>
            <a:pPr marL="742950" lvl="3" indent="-280988">
              <a:spcBef>
                <a:spcPts val="0"/>
              </a:spcBef>
              <a:buNone/>
            </a:pPr>
            <a:r>
              <a:rPr lang="en-US" sz="2000" dirty="0"/>
              <a:t>1.  Notification shall be given by the licensee to the ABC Board 7 days prior to the tasting event. </a:t>
            </a:r>
          </a:p>
          <a:p>
            <a:pPr marL="742950" lvl="3" indent="-280988">
              <a:spcBef>
                <a:spcPts val="0"/>
              </a:spcBef>
              <a:buNone/>
            </a:pPr>
            <a:r>
              <a:rPr lang="en-US" sz="2000" dirty="0"/>
              <a:t>2.  Only products which have been approved for sale within the state may be used in tastings. </a:t>
            </a:r>
          </a:p>
          <a:p>
            <a:pPr marL="1139825" lvl="3" indent="-677863">
              <a:spcBef>
                <a:spcPts val="0"/>
              </a:spcBef>
              <a:buNone/>
            </a:pPr>
            <a:r>
              <a:rPr lang="en-US" sz="2000" dirty="0"/>
              <a:t>3.  The bottles used shall be designated for tasting use only and not for resale.</a:t>
            </a:r>
          </a:p>
          <a:p>
            <a:pPr marL="742950" lvl="3" indent="-280988">
              <a:spcBef>
                <a:spcPts val="0"/>
              </a:spcBef>
              <a:buNone/>
            </a:pPr>
            <a:r>
              <a:rPr lang="en-US" sz="2000" dirty="0"/>
              <a:t>4.  Those conducting the tasting shall maintain proof of purchase for the products.</a:t>
            </a:r>
          </a:p>
          <a:p>
            <a:r>
              <a:rPr lang="en-US" b="0" dirty="0">
                <a:solidFill>
                  <a:schemeClr val="tx1"/>
                </a:solidFill>
              </a:rPr>
              <a:t> </a:t>
            </a:r>
            <a:r>
              <a:rPr lang="en-US" sz="2200" b="0" dirty="0">
                <a:solidFill>
                  <a:schemeClr val="tx1"/>
                </a:solidFill>
              </a:rPr>
              <a:t> </a:t>
            </a:r>
          </a:p>
          <a:p>
            <a:pPr marL="0" indent="0">
              <a:defRPr/>
            </a:pPr>
            <a:endParaRPr lang="en-US" sz="2200" b="0" dirty="0">
              <a:solidFill>
                <a:schemeClr val="tx1"/>
              </a:solidFill>
            </a:endParaRPr>
          </a:p>
          <a:p>
            <a:pPr marL="0" indent="0">
              <a:defRPr/>
            </a:pPr>
            <a:r>
              <a:rPr lang="en-US" sz="2200" b="0" dirty="0">
                <a:solidFill>
                  <a:schemeClr val="tx1"/>
                </a:solidFill>
              </a:rPr>
              <a:t>   </a:t>
            </a:r>
          </a:p>
          <a:p>
            <a:pPr marL="0" lvl="0" indent="0">
              <a:defRPr/>
            </a:pPr>
            <a:endParaRPr 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lang="en-US" altLang="en-US" dirty="0"/>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lang="en-US" altLang="en-US" dirty="0"/>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lang="en-US" altLang="en-US" dirty="0"/>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40297414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Wine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20-X-7-.07</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r>
              <a:rPr kumimoji="0" lang="en-US" sz="2200" b="0" i="0" u="none" strike="noStrike" kern="1200" cap="none" spc="0" normalizeH="0" baseline="0" noProof="0" dirty="0">
                <a:ln>
                  <a:noFill/>
                </a:ln>
                <a:solidFill>
                  <a:srgbClr val="000000"/>
                </a:solidFill>
                <a:effectLst/>
                <a:uLnTx/>
                <a:uFillTx/>
                <a:latin typeface="Arial Narrow"/>
              </a:rPr>
              <a:t>(b) All wine tasting events shall be subjected to the following requirements: </a:t>
            </a:r>
          </a:p>
          <a:p>
            <a:pPr marL="688975" indent="-227013"/>
            <a:r>
              <a:rPr lang="en-US" sz="2000" b="0" dirty="0">
                <a:solidFill>
                  <a:srgbClr val="231F20"/>
                </a:solidFill>
                <a:latin typeface="Arial Narrow"/>
                <a:cs typeface="+mn-cs"/>
              </a:rPr>
              <a:t>5. Table wine tastings shall be of a structured nature and not exceed a period of 2 ½ continuous hours. </a:t>
            </a:r>
            <a:endParaRPr lang="en-US" sz="2000" dirty="0"/>
          </a:p>
          <a:p>
            <a:pPr marL="688975" indent="-227013"/>
            <a:r>
              <a:rPr lang="en-US" sz="2000" b="0" dirty="0">
                <a:solidFill>
                  <a:srgbClr val="231F20"/>
                </a:solidFill>
                <a:latin typeface="Arial Narrow"/>
                <a:cs typeface="+mn-cs"/>
              </a:rPr>
              <a:t> 6. All table wine shall be dispensed from original containers prepared by the manufacturer with labels visible to the consumer. Individual samples furnished to a consumer shall contain no more than two ounces of the table wine. </a:t>
            </a:r>
          </a:p>
          <a:p>
            <a:r>
              <a:rPr lang="en-US" dirty="0"/>
              <a:t> </a:t>
            </a:r>
          </a:p>
          <a:p>
            <a:r>
              <a:rPr lang="en-US" dirty="0"/>
              <a:t> </a:t>
            </a:r>
            <a:endPar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7260485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Wine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20-X-7-.07</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(b) All wine tasting events shall be subjected to the following requirements: </a:t>
            </a:r>
          </a:p>
          <a:p>
            <a:pPr marL="688975" marR="0" lvl="0" indent="-227013"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lang="en-US" sz="2000" b="0" dirty="0">
                <a:solidFill>
                  <a:srgbClr val="231F20"/>
                </a:solidFill>
                <a:latin typeface="Arial Narrow"/>
                <a:cs typeface="+mn-cs"/>
              </a:rPr>
              <a:t>7. Tastings shall be conducted by licensed table wine wholesalers or manufacturers on any of the licensed premises referred to in (a) above. The wholesaler or manufacturer shall be permitted to conduct wine tastings utilizing its own personnel, or representative with identification with assistance from retail personnel if desired. At all tastings, the wholesaler, the manufacturer, or the retail licensee shall provide for purposes of the promotion, a person with a sufficient knowledge of the product(s) involved to conduct said tastings. </a:t>
            </a:r>
          </a:p>
          <a:p>
            <a:pPr marL="688975" lvl="0" indent="-227013"/>
            <a:r>
              <a:rPr lang="en-US" sz="2000" b="0" dirty="0">
                <a:solidFill>
                  <a:srgbClr val="231F20"/>
                </a:solidFill>
                <a:latin typeface="Arial Narrow"/>
                <a:cs typeface="+mn-cs"/>
              </a:rPr>
              <a:t>8. Any product with a broken seal shall be removed from the licensees’ premises at the end of the tasting event. </a:t>
            </a: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endPar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4980408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Wine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20-X-7-.07</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r>
              <a:rPr kumimoji="0" lang="en-US" sz="24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r>
              <a:rPr kumimoji="0" lang="en-US" sz="2200" b="0" i="0" u="none" strike="noStrike" kern="1200" cap="none" spc="0" normalizeH="0" baseline="0" noProof="0" dirty="0">
                <a:ln>
                  <a:noFill/>
                </a:ln>
                <a:solidFill>
                  <a:srgbClr val="000000"/>
                </a:solidFill>
                <a:effectLst/>
                <a:uLnTx/>
                <a:uFillTx/>
                <a:latin typeface="Arial Narrow"/>
              </a:rPr>
              <a:t>(c) </a:t>
            </a:r>
            <a:r>
              <a:rPr lang="en-US" sz="2200" b="0" dirty="0">
                <a:solidFill>
                  <a:srgbClr val="000000"/>
                </a:solidFill>
                <a:latin typeface="Arial Narrow"/>
              </a:rPr>
              <a:t>All wine tasting events shall be subject to the following restrictions: </a:t>
            </a:r>
          </a:p>
          <a:p>
            <a:pPr marL="742950" marR="0" lvl="0" indent="-227013"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lang="en-US" sz="2000" b="0" dirty="0">
                <a:solidFill>
                  <a:srgbClr val="231F20"/>
                </a:solidFill>
                <a:latin typeface="Arial Narrow"/>
                <a:cs typeface="+mn-cs"/>
              </a:rPr>
              <a:t>1. Tastings shall not be offered to any consumer who is under the age of 21 or who appears, considering the totality of the circumstances, to be intoxicated. </a:t>
            </a:r>
          </a:p>
          <a:p>
            <a:pPr marL="742950" indent="-227013"/>
            <a:r>
              <a:rPr lang="en-US" sz="2000" b="0" dirty="0">
                <a:solidFill>
                  <a:srgbClr val="231F20"/>
                </a:solidFill>
                <a:latin typeface="Arial Narrow"/>
                <a:cs typeface="+mn-cs"/>
              </a:rPr>
              <a:t>2. The tasting area shall be confined to the licensed premises, in a designated area, so as to separate the event from any point-of-sales of alcoholic beverages.  Tastings shall not be conducted on a patio, or parking area that is outside the licensed premises.  This restriction does not prohibit a special event licensee from conducting an out-door tasting event. A special event retail licensee shall be required to designate one area within the licensed premises to conduct tastings. </a:t>
            </a:r>
          </a:p>
          <a:p>
            <a:pPr marL="457200" marR="0" lvl="0" indent="-45720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8721290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Wine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20-X-7-.07</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r>
              <a:rPr kumimoji="0" lang="en-US" sz="24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r>
              <a:rPr kumimoji="0" lang="en-US" sz="2200" b="0" i="0" u="none" strike="noStrike" kern="1200" cap="none" spc="0" normalizeH="0" baseline="0" noProof="0" dirty="0">
                <a:ln>
                  <a:noFill/>
                </a:ln>
                <a:solidFill>
                  <a:srgbClr val="000000"/>
                </a:solidFill>
                <a:effectLst/>
                <a:uLnTx/>
                <a:uFillTx/>
                <a:latin typeface="Arial Narrow"/>
              </a:rPr>
              <a:t>(c) </a:t>
            </a:r>
            <a:r>
              <a:rPr lang="en-US" sz="2200" b="0" dirty="0">
                <a:solidFill>
                  <a:srgbClr val="000000"/>
                </a:solidFill>
                <a:latin typeface="Arial Narrow"/>
              </a:rPr>
              <a:t>All wine tasting events shall be subject to the following restrictions: </a:t>
            </a:r>
          </a:p>
          <a:p>
            <a:pPr marL="688975" marR="0" lvl="0" indent="-227013"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lang="en-US" sz="2000" b="0" dirty="0">
                <a:solidFill>
                  <a:srgbClr val="231F20"/>
                </a:solidFill>
                <a:latin typeface="Arial Narrow"/>
                <a:cs typeface="+mn-cs"/>
              </a:rPr>
              <a:t>3. The tasting area shall contain at a minimum one table.  The wholesaler, manufacturer, or its representative shall be present at the table throughout the duration of the tasting event. </a:t>
            </a:r>
          </a:p>
          <a:p>
            <a:pPr marL="688975" lvl="0" indent="-227013"/>
            <a:r>
              <a:rPr lang="en-US" sz="2000" b="0" dirty="0">
                <a:solidFill>
                  <a:srgbClr val="231F20"/>
                </a:solidFill>
                <a:latin typeface="Arial Narrow"/>
                <a:cs typeface="+mn-cs"/>
              </a:rPr>
              <a:t>4. Only the product shall be served at the tasting event.  Non-alcoholic mixers may be added. No premixed drinks or infusions shall be allowed. </a:t>
            </a: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6289448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Wine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20-X-7-.07</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r>
              <a:rPr kumimoji="0" lang="en-US" sz="24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r>
              <a:rPr kumimoji="0" lang="en-US" sz="2200" b="0" i="0" u="none" strike="noStrike" kern="1200" cap="none" spc="0" normalizeH="0" baseline="0" noProof="0" dirty="0">
                <a:ln>
                  <a:noFill/>
                </a:ln>
                <a:solidFill>
                  <a:srgbClr val="000000"/>
                </a:solidFill>
                <a:effectLst/>
                <a:uLnTx/>
                <a:uFillTx/>
                <a:latin typeface="Arial Narrow"/>
              </a:rPr>
              <a:t>(c) </a:t>
            </a:r>
            <a:r>
              <a:rPr lang="en-US" sz="2200" b="0" dirty="0">
                <a:solidFill>
                  <a:srgbClr val="000000"/>
                </a:solidFill>
                <a:latin typeface="Arial Narrow"/>
              </a:rPr>
              <a:t>All wine tasting events shall be subject to the following restrictions: </a:t>
            </a:r>
          </a:p>
          <a:p>
            <a:pPr marL="688975" lvl="0" indent="-227013">
              <a:defRPr/>
            </a:pPr>
            <a:r>
              <a:rPr lang="en-US" sz="2000" b="0" dirty="0">
                <a:solidFill>
                  <a:srgbClr val="231F20"/>
                </a:solidFill>
                <a:latin typeface="Arial Narrow"/>
                <a:cs typeface="+mn-cs"/>
              </a:rPr>
              <a:t>5. No licensee shall receive payment or any other consideration directly or otherwise from any other licensee.</a:t>
            </a:r>
          </a:p>
          <a:p>
            <a:pPr marL="688975" indent="-227013">
              <a:defRPr/>
            </a:pPr>
            <a:r>
              <a:rPr lang="en-US" sz="2000" b="0" dirty="0">
                <a:solidFill>
                  <a:srgbClr val="231F20"/>
                </a:solidFill>
                <a:latin typeface="Arial Narrow"/>
                <a:cs typeface="+mn-cs"/>
              </a:rPr>
              <a:t>6. No promotions, sweepstakes, prizes, or contests shall be held during a tasting event. </a:t>
            </a:r>
          </a:p>
          <a:p>
            <a:pPr marL="688975" indent="-227013">
              <a:defRPr/>
            </a:pPr>
            <a:r>
              <a:rPr lang="en-US" sz="2000" b="0" dirty="0">
                <a:solidFill>
                  <a:srgbClr val="231F20"/>
                </a:solidFill>
                <a:latin typeface="Arial Narrow"/>
                <a:cs typeface="+mn-cs"/>
              </a:rPr>
              <a:t>7. No signs or banners advertising the event shall be placed outside the licensed premises. </a:t>
            </a:r>
          </a:p>
          <a:p>
            <a:pPr marL="1025525" lvl="0" indent="-222250">
              <a:defRPr/>
            </a:pPr>
            <a:endParaRPr lang="en-US" sz="2200" b="0" dirty="0">
              <a:solidFill>
                <a:srgbClr val="231F20"/>
              </a:solidFill>
              <a:latin typeface="Arial Narrow"/>
              <a:cs typeface="+mn-cs"/>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239744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Wine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20-X-7-.07</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r>
              <a:rPr kumimoji="0" lang="en-US" sz="2200" b="0" i="0" u="none" strike="noStrike" kern="1200" cap="none" spc="0" normalizeH="0" baseline="0" noProof="0" dirty="0">
                <a:ln>
                  <a:noFill/>
                </a:ln>
                <a:solidFill>
                  <a:srgbClr val="000000"/>
                </a:solidFill>
                <a:effectLst/>
                <a:uLnTx/>
                <a:uFillTx/>
                <a:latin typeface="Arial Narrow"/>
              </a:rPr>
              <a:t> </a:t>
            </a:r>
            <a:r>
              <a:rPr lang="en-US" sz="2200" b="0" dirty="0">
                <a:solidFill>
                  <a:srgbClr val="000000"/>
                </a:solidFill>
                <a:latin typeface="Arial Narrow"/>
              </a:rPr>
              <a:t>(d) The licensee shall be held responsible for a tasting event held on their licensed premises. </a:t>
            </a:r>
          </a:p>
          <a:p>
            <a:r>
              <a:rPr lang="en-US" sz="2200" b="0" dirty="0">
                <a:solidFill>
                  <a:srgbClr val="000000"/>
                </a:solidFill>
                <a:latin typeface="Arial Narrow"/>
              </a:rPr>
              <a:t> (e) The Board may, itself initiate, investigate and, if appropriate, disapprove and prohibit the continued tastings by any licensee found to be conducting tastings in violation of the rules. </a:t>
            </a:r>
          </a:p>
          <a:p>
            <a:pPr marL="1025525" lvl="0" indent="-222250">
              <a:defRPr/>
            </a:pPr>
            <a:endParaRPr lang="en-US" sz="2200" b="0" dirty="0">
              <a:solidFill>
                <a:srgbClr val="231F20"/>
              </a:solidFill>
              <a:latin typeface="Arial Narrow"/>
              <a:cs typeface="+mn-cs"/>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5357132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Wine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20-X-7-.07</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indent="-346075">
              <a:defRPr/>
            </a:pPr>
            <a:r>
              <a:rPr lang="en-US" b="0" dirty="0">
                <a:solidFill>
                  <a:srgbClr val="000000"/>
                </a:solidFill>
                <a:latin typeface="Arial Narrow"/>
              </a:rPr>
              <a:t> </a:t>
            </a:r>
            <a:r>
              <a:rPr lang="en-US" sz="2200" b="0" dirty="0">
                <a:solidFill>
                  <a:srgbClr val="000000"/>
                </a:solidFill>
                <a:latin typeface="Arial Narrow"/>
              </a:rPr>
              <a:t>(f) Additional requirements for state liquor stores and for private package stores - lounge retail liquor- Class II </a:t>
            </a:r>
          </a:p>
          <a:p>
            <a:pPr marL="742950" indent="-280988">
              <a:lnSpc>
                <a:spcPct val="100000"/>
              </a:lnSpc>
              <a:spcBef>
                <a:spcPts val="0"/>
              </a:spcBef>
            </a:pPr>
            <a:r>
              <a:rPr lang="en-US" sz="2000" dirty="0"/>
              <a:t> </a:t>
            </a:r>
            <a:r>
              <a:rPr lang="en-US" sz="2000" b="0" dirty="0">
                <a:solidFill>
                  <a:srgbClr val="000000"/>
                </a:solidFill>
                <a:latin typeface="Arial Narrow"/>
              </a:rPr>
              <a:t>1. Tastings shall commence no later than six o’clock p.m. and not exceed a period of 2 hours. </a:t>
            </a:r>
          </a:p>
          <a:p>
            <a:pPr marL="742950" indent="-280988">
              <a:lnSpc>
                <a:spcPct val="100000"/>
              </a:lnSpc>
              <a:spcBef>
                <a:spcPts val="0"/>
              </a:spcBef>
            </a:pPr>
            <a:r>
              <a:rPr lang="en-US" sz="2000" b="0" dirty="0">
                <a:solidFill>
                  <a:srgbClr val="000000"/>
                </a:solidFill>
                <a:latin typeface="Arial Narrow"/>
              </a:rPr>
              <a:t> 2. Individual samples furnished to a consumer shall contain no more than one ounce of the table wine and shall be limited to four products per tasting event. </a:t>
            </a:r>
          </a:p>
          <a:p>
            <a:pPr marL="1149350" indent="-687388">
              <a:lnSpc>
                <a:spcPct val="100000"/>
              </a:lnSpc>
              <a:spcBef>
                <a:spcPts val="0"/>
              </a:spcBef>
            </a:pPr>
            <a:r>
              <a:rPr lang="en-US" sz="2000" b="0" dirty="0">
                <a:solidFill>
                  <a:srgbClr val="000000"/>
                </a:solidFill>
                <a:latin typeface="Arial Narrow"/>
              </a:rPr>
              <a:t> 3. Tastings shall be conducted at no charge to the customer.</a:t>
            </a:r>
          </a:p>
          <a:p>
            <a:pPr marL="1025525" lvl="0" indent="-222250">
              <a:defRPr/>
            </a:pPr>
            <a:endParaRPr lang="en-US" sz="2200" b="0" dirty="0">
              <a:solidFill>
                <a:srgbClr val="231F20"/>
              </a:solidFill>
              <a:latin typeface="Arial Narrow"/>
              <a:cs typeface="+mn-cs"/>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42868995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441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Resealing or recorking of wine</a:t>
            </a: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28-3A-20.1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0" indent="0"/>
            <a:r>
              <a:rPr lang="en-US" sz="2200" b="0" dirty="0">
                <a:solidFill>
                  <a:srgbClr val="000000"/>
                </a:solidFill>
                <a:latin typeface="Arial Narrow"/>
              </a:rPr>
              <a:t>Notwithstanding any provision of this chapter to the contrary, a person holding a license to sell alcoholic beverages for consumption on the licensed premises may permit a customer to remove one unsealed bottle of wine for consumption off the premises if the customer has purchased and consumed a portion of the bottle of wine on the licensed premises. </a:t>
            </a:r>
          </a:p>
          <a:p>
            <a:pPr marL="0" indent="0"/>
            <a:r>
              <a:rPr lang="en-US" sz="2200" b="0" dirty="0">
                <a:solidFill>
                  <a:srgbClr val="000000"/>
                </a:solidFill>
                <a:latin typeface="Arial Narrow"/>
              </a:rPr>
              <a:t>The licensee or the licensee's agent shall either: (1) recork the bottle of wine with the original or similar type cork that is reinserted in the bottle and the cork can only be removed by a corkscrew or similar device; or (2) securely reseal the bottle in a bag designed so that it is visibly apparent that the resealed bottle of wine has not been tampered with and shall provide a dated receipt for the resealed bottle of wine to the customer. </a:t>
            </a: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2189767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219200"/>
            <a:ext cx="8458200" cy="441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lang="en-US" altLang="en-US" dirty="0"/>
              <a:t>Resealing or recorking of wine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28-3A-20.1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0" indent="0"/>
            <a:r>
              <a:rPr lang="en-US" sz="2200" b="0" dirty="0">
                <a:solidFill>
                  <a:srgbClr val="000000"/>
                </a:solidFill>
              </a:rPr>
              <a:t>A wine bottle recorked or resealed pursuant to the requirements of this section is otherwise subject to the requirements of Section 32-5A-330 as further provided herein. The recorked or resealed bottle of wine, if transported in a motor vehicle, shall be placed in a locked trunk; in a storage or luggage compartment; in a locked glove compartment; in a storage or cargo compartment in the bed of a pickup truck or in a locked case placed in an area not readily accessible behind the front seat of a pickup truck if the truck has no trunk or separate enclosed area other than the truck cab; or in the area behind the last upright seat of a motor vehicle which is not equipped with a trunk.</a:t>
            </a:r>
          </a:p>
          <a:p>
            <a:pPr marL="0" lvl="0" indent="0">
              <a:defRPr/>
            </a:pPr>
            <a:r>
              <a:rPr lang="en-US" dirty="0"/>
              <a:t> </a:t>
            </a:r>
            <a:r>
              <a:rPr lang="en-US" b="0" dirty="0"/>
              <a:t>  </a:t>
            </a:r>
            <a:endParaRPr 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807563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idx="1"/>
          </p:nvPr>
        </p:nvSpPr>
        <p:spPr>
          <a:xfrm>
            <a:off x="409575" y="1143000"/>
            <a:ext cx="7743825" cy="4983163"/>
          </a:xfrm>
        </p:spPr>
        <p:txBody>
          <a:bodyPr/>
          <a:lstStyle/>
          <a:p>
            <a:pPr marL="0" indent="0"/>
            <a:r>
              <a:rPr lang="en-US" altLang="en-US" dirty="0"/>
              <a:t>What are the costs of not serving alcohol responsibly?</a:t>
            </a:r>
          </a:p>
          <a:p>
            <a:pPr marL="0" lvl="1" indent="0">
              <a:buNone/>
            </a:pPr>
            <a:endParaRPr lang="en-US" altLang="en-US" dirty="0"/>
          </a:p>
        </p:txBody>
      </p:sp>
      <p:sp>
        <p:nvSpPr>
          <p:cNvPr id="2" name="TextBox 1"/>
          <p:cNvSpPr txBox="1"/>
          <p:nvPr/>
        </p:nvSpPr>
        <p:spPr>
          <a:xfrm>
            <a:off x="838200" y="1862144"/>
            <a:ext cx="1828800" cy="461665"/>
          </a:xfrm>
          <a:prstGeom prst="rect">
            <a:avLst/>
          </a:prstGeom>
          <a:noFill/>
        </p:spPr>
        <p:txBody>
          <a:bodyPr wrap="square" rtlCol="0">
            <a:spAutoFit/>
          </a:bodyPr>
          <a:lstStyle/>
          <a:p>
            <a:r>
              <a:rPr lang="en-US" altLang="en-US" b="1" dirty="0">
                <a:solidFill>
                  <a:srgbClr val="7F56C5"/>
                </a:solidFill>
                <a:latin typeface="+mj-lt"/>
                <a:cs typeface="ＭＳ Ｐゴシック" charset="0"/>
              </a:rPr>
              <a:t>Human Costs</a:t>
            </a:r>
          </a:p>
        </p:txBody>
      </p:sp>
      <p:sp>
        <p:nvSpPr>
          <p:cNvPr id="5" name="TextBox 4"/>
          <p:cNvSpPr txBox="1"/>
          <p:nvPr/>
        </p:nvSpPr>
        <p:spPr>
          <a:xfrm>
            <a:off x="3429000" y="1888708"/>
            <a:ext cx="1828800" cy="461665"/>
          </a:xfrm>
          <a:prstGeom prst="rect">
            <a:avLst/>
          </a:prstGeom>
          <a:noFill/>
        </p:spPr>
        <p:txBody>
          <a:bodyPr wrap="square" rtlCol="0">
            <a:spAutoFit/>
          </a:bodyPr>
          <a:lstStyle/>
          <a:p>
            <a:r>
              <a:rPr lang="en-US" altLang="en-US" b="1" dirty="0">
                <a:solidFill>
                  <a:srgbClr val="7F56C5"/>
                </a:solidFill>
                <a:latin typeface="+mj-lt"/>
                <a:cs typeface="ＭＳ Ｐゴシック" charset="0"/>
              </a:rPr>
              <a:t>Legal Costs</a:t>
            </a:r>
          </a:p>
        </p:txBody>
      </p:sp>
      <p:sp>
        <p:nvSpPr>
          <p:cNvPr id="7" name="TextBox 6"/>
          <p:cNvSpPr txBox="1"/>
          <p:nvPr/>
        </p:nvSpPr>
        <p:spPr>
          <a:xfrm>
            <a:off x="5807964" y="1900535"/>
            <a:ext cx="2193036" cy="461665"/>
          </a:xfrm>
          <a:prstGeom prst="rect">
            <a:avLst/>
          </a:prstGeom>
          <a:noFill/>
        </p:spPr>
        <p:txBody>
          <a:bodyPr wrap="square" rtlCol="0">
            <a:spAutoFit/>
          </a:bodyPr>
          <a:lstStyle/>
          <a:p>
            <a:r>
              <a:rPr lang="en-US" altLang="en-US" b="1" dirty="0">
                <a:solidFill>
                  <a:srgbClr val="7F56C5"/>
                </a:solidFill>
                <a:latin typeface="+mj-lt"/>
                <a:cs typeface="ＭＳ Ｐゴシック" charset="0"/>
              </a:rPr>
              <a:t>Business Costs</a:t>
            </a:r>
          </a:p>
        </p:txBody>
      </p:sp>
      <p:sp>
        <p:nvSpPr>
          <p:cNvPr id="9" name="TextBox 8"/>
          <p:cNvSpPr txBox="1"/>
          <p:nvPr/>
        </p:nvSpPr>
        <p:spPr>
          <a:xfrm>
            <a:off x="591312" y="2405470"/>
            <a:ext cx="2456688" cy="830997"/>
          </a:xfrm>
          <a:prstGeom prst="rect">
            <a:avLst/>
          </a:prstGeom>
          <a:noFill/>
        </p:spPr>
        <p:txBody>
          <a:bodyPr wrap="square" rtlCol="0">
            <a:spAutoFit/>
          </a:bodyPr>
          <a:lstStyle/>
          <a:p>
            <a:pPr marL="238125" indent="-238125">
              <a:buFont typeface="Arial" panose="020B0604020202020204" pitchFamily="34" charset="0"/>
              <a:buChar char="•"/>
            </a:pPr>
            <a:r>
              <a:rPr lang="en-US" altLang="en-US" sz="2200" dirty="0">
                <a:solidFill>
                  <a:srgbClr val="231F20"/>
                </a:solidFill>
                <a:latin typeface="+mj-lt"/>
              </a:rPr>
              <a:t>Injuries and death</a:t>
            </a:r>
          </a:p>
          <a:p>
            <a:pPr marL="342900" indent="-342900">
              <a:buFont typeface="Arial" panose="020B0604020202020204" pitchFamily="34" charset="0"/>
              <a:buChar char="•"/>
            </a:pPr>
            <a:endParaRPr lang="en-US" dirty="0"/>
          </a:p>
        </p:txBody>
      </p:sp>
      <p:sp>
        <p:nvSpPr>
          <p:cNvPr id="10" name="TextBox 9"/>
          <p:cNvSpPr txBox="1"/>
          <p:nvPr/>
        </p:nvSpPr>
        <p:spPr>
          <a:xfrm>
            <a:off x="2801112" y="2350373"/>
            <a:ext cx="2702052" cy="1477328"/>
          </a:xfrm>
          <a:prstGeom prst="rect">
            <a:avLst/>
          </a:prstGeom>
          <a:noFill/>
        </p:spPr>
        <p:txBody>
          <a:bodyPr wrap="square" rtlCol="0">
            <a:spAutoFit/>
          </a:bodyPr>
          <a:lstStyle/>
          <a:p>
            <a:pPr marL="800100" lvl="1" indent="-342900">
              <a:buFont typeface="Arial" panose="020B0604020202020204" pitchFamily="34" charset="0"/>
              <a:buChar char="•"/>
            </a:pPr>
            <a:r>
              <a:rPr lang="en-US" altLang="en-US" sz="2200" dirty="0">
                <a:solidFill>
                  <a:srgbClr val="231F20"/>
                </a:solidFill>
                <a:latin typeface="+mj-lt"/>
              </a:rPr>
              <a:t>Fines </a:t>
            </a:r>
          </a:p>
          <a:p>
            <a:pPr marL="800100" lvl="1" indent="-342900">
              <a:buFont typeface="Arial" panose="020B0604020202020204" pitchFamily="34" charset="0"/>
              <a:buChar char="•"/>
            </a:pPr>
            <a:r>
              <a:rPr lang="en-US" altLang="en-US" sz="2200" dirty="0">
                <a:solidFill>
                  <a:srgbClr val="231F20"/>
                </a:solidFill>
                <a:latin typeface="+mj-lt"/>
              </a:rPr>
              <a:t>Lawsuits</a:t>
            </a:r>
          </a:p>
          <a:p>
            <a:pPr marL="800100" lvl="1" indent="-342900">
              <a:buFont typeface="Arial" panose="020B0604020202020204" pitchFamily="34" charset="0"/>
              <a:buChar char="•"/>
            </a:pPr>
            <a:r>
              <a:rPr lang="en-US" altLang="en-US" sz="2200" dirty="0">
                <a:solidFill>
                  <a:srgbClr val="231F20"/>
                </a:solidFill>
                <a:latin typeface="+mj-lt"/>
              </a:rPr>
              <a:t>Criminal charges </a:t>
            </a:r>
          </a:p>
          <a:p>
            <a:pPr marL="342900" indent="-342900">
              <a:buFont typeface="Arial" panose="020B0604020202020204" pitchFamily="34" charset="0"/>
              <a:buChar char="•"/>
            </a:pPr>
            <a:endParaRPr lang="en-US" dirty="0"/>
          </a:p>
        </p:txBody>
      </p:sp>
      <p:sp>
        <p:nvSpPr>
          <p:cNvPr id="11" name="TextBox 10"/>
          <p:cNvSpPr txBox="1"/>
          <p:nvPr/>
        </p:nvSpPr>
        <p:spPr>
          <a:xfrm>
            <a:off x="5222748" y="2362200"/>
            <a:ext cx="3387852" cy="1446550"/>
          </a:xfrm>
          <a:prstGeom prst="rect">
            <a:avLst/>
          </a:prstGeom>
          <a:noFill/>
        </p:spPr>
        <p:txBody>
          <a:bodyPr wrap="square" rtlCol="0">
            <a:spAutoFit/>
          </a:bodyPr>
          <a:lstStyle/>
          <a:p>
            <a:pPr marL="800100" lvl="1" indent="-342900">
              <a:buFont typeface="Arial" panose="020B0604020202020204" pitchFamily="34" charset="0"/>
              <a:buChar char="•"/>
            </a:pPr>
            <a:r>
              <a:rPr lang="en-US" altLang="en-US" sz="2200" dirty="0">
                <a:solidFill>
                  <a:srgbClr val="231F20"/>
                </a:solidFill>
                <a:latin typeface="+mj-lt"/>
              </a:rPr>
              <a:t>Loss of liquor license </a:t>
            </a:r>
          </a:p>
          <a:p>
            <a:pPr marL="800100" lvl="1" indent="-342900">
              <a:buFont typeface="Arial" panose="020B0604020202020204" pitchFamily="34" charset="0"/>
              <a:buChar char="•"/>
            </a:pPr>
            <a:r>
              <a:rPr lang="en-US" altLang="en-US" sz="2200" dirty="0">
                <a:solidFill>
                  <a:srgbClr val="231F20"/>
                </a:solidFill>
                <a:latin typeface="+mj-lt"/>
              </a:rPr>
              <a:t>Loss of revenue</a:t>
            </a:r>
          </a:p>
          <a:p>
            <a:pPr marL="800100" lvl="1" indent="-342900">
              <a:buFont typeface="Arial" panose="020B0604020202020204" pitchFamily="34" charset="0"/>
              <a:buChar char="•"/>
            </a:pPr>
            <a:r>
              <a:rPr lang="en-US" altLang="en-US" sz="2200" dirty="0">
                <a:solidFill>
                  <a:srgbClr val="231F20"/>
                </a:solidFill>
                <a:latin typeface="+mj-lt"/>
              </a:rPr>
              <a:t>Loss of insurance or increased costs</a:t>
            </a:r>
          </a:p>
        </p:txBody>
      </p:sp>
      <p:sp>
        <p:nvSpPr>
          <p:cNvPr id="12" name="Title 2"/>
          <p:cNvSpPr txBox="1">
            <a:spLocks/>
          </p:cNvSpPr>
          <p:nvPr/>
        </p:nvSpPr>
        <p:spPr>
          <a:xfrm>
            <a:off x="400050" y="9048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a:defRPr/>
            </a:pPr>
            <a:r>
              <a:rPr lang="en-US" kern="0" dirty="0">
                <a:solidFill>
                  <a:srgbClr val="FFFFFF"/>
                </a:solidFill>
              </a:rPr>
              <a:t>Costs of Not Serving Alcohol Responsibly</a:t>
            </a:r>
          </a:p>
        </p:txBody>
      </p:sp>
    </p:spTree>
    <p:custDataLst>
      <p:tags r:id="rId1"/>
    </p:custDataLst>
    <p:extLst>
      <p:ext uri="{BB962C8B-B14F-4D97-AF65-F5344CB8AC3E}">
        <p14:creationId xmlns:p14="http://schemas.microsoft.com/office/powerpoint/2010/main" val="148587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lgn="ctr"/>
            <a:endParaRPr lang="en-US" altLang="en-US" dirty="0"/>
          </a:p>
          <a:p>
            <a:pPr algn="ctr"/>
            <a:endParaRPr lang="en-US" altLang="en-US" dirty="0"/>
          </a:p>
          <a:p>
            <a:pPr algn="ctr"/>
            <a:r>
              <a:rPr lang="en-US" altLang="en-US" sz="4800" dirty="0"/>
              <a:t>Beer</a:t>
            </a:r>
          </a:p>
          <a:p>
            <a:pPr marL="0" lvl="1" indent="0">
              <a:buNone/>
            </a:pPr>
            <a:endParaRPr lang="en-US" altLang="en-US" dirty="0"/>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9232500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Beer Tastings</a:t>
            </a: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20-X-7-.10</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0" indent="-346075"/>
            <a:r>
              <a:rPr lang="en-US" sz="2200" b="0" dirty="0">
                <a:solidFill>
                  <a:srgbClr val="000000"/>
                </a:solidFill>
              </a:rPr>
              <a:t>(a) Beer tastings are restricted to the following licensed premises:</a:t>
            </a:r>
            <a:endParaRPr lang="en-US" b="0" dirty="0">
              <a:solidFill>
                <a:srgbClr val="000000"/>
              </a:solidFill>
              <a:latin typeface="Arial Narrow"/>
            </a:endParaRPr>
          </a:p>
          <a:p>
            <a:pPr marL="1087438" indent="-625475">
              <a:lnSpc>
                <a:spcPct val="100000"/>
              </a:lnSpc>
              <a:spcBef>
                <a:spcPts val="0"/>
              </a:spcBef>
            </a:pPr>
            <a:r>
              <a:rPr lang="en-US" sz="2000" b="0" dirty="0">
                <a:solidFill>
                  <a:srgbClr val="231F20"/>
                </a:solidFill>
                <a:latin typeface="Arial Narrow"/>
                <a:cs typeface="+mn-cs"/>
              </a:rPr>
              <a:t>1. On-premises beer. </a:t>
            </a:r>
          </a:p>
          <a:p>
            <a:pPr marL="1087438" indent="-625475">
              <a:lnSpc>
                <a:spcPct val="100000"/>
              </a:lnSpc>
              <a:spcBef>
                <a:spcPts val="0"/>
              </a:spcBef>
            </a:pPr>
            <a:r>
              <a:rPr lang="en-US" sz="2000" b="0" dirty="0">
                <a:solidFill>
                  <a:srgbClr val="231F20"/>
                </a:solidFill>
                <a:latin typeface="Arial Narrow"/>
                <a:cs typeface="+mn-cs"/>
              </a:rPr>
              <a:t>2. Off-premises beer. </a:t>
            </a:r>
          </a:p>
          <a:p>
            <a:pPr marL="1087438" indent="-625475">
              <a:lnSpc>
                <a:spcPct val="100000"/>
              </a:lnSpc>
              <a:spcBef>
                <a:spcPts val="0"/>
              </a:spcBef>
            </a:pPr>
            <a:r>
              <a:rPr lang="en-US" sz="2000" b="0" dirty="0">
                <a:solidFill>
                  <a:srgbClr val="231F20"/>
                </a:solidFill>
                <a:latin typeface="Arial Narrow"/>
                <a:cs typeface="+mn-cs"/>
              </a:rPr>
              <a:t>3. Lounge retail liquor, Class I. </a:t>
            </a:r>
          </a:p>
          <a:p>
            <a:pPr marL="1087438" indent="-625475">
              <a:lnSpc>
                <a:spcPct val="100000"/>
              </a:lnSpc>
              <a:spcBef>
                <a:spcPts val="0"/>
              </a:spcBef>
            </a:pPr>
            <a:r>
              <a:rPr lang="en-US" sz="2000" b="0" dirty="0">
                <a:solidFill>
                  <a:srgbClr val="231F20"/>
                </a:solidFill>
                <a:latin typeface="Arial Narrow"/>
                <a:cs typeface="+mn-cs"/>
              </a:rPr>
              <a:t>4. Restaurant retail liquor.  </a:t>
            </a:r>
          </a:p>
          <a:p>
            <a:pPr marL="1087438" indent="-625475">
              <a:lnSpc>
                <a:spcPct val="100000"/>
              </a:lnSpc>
              <a:spcBef>
                <a:spcPts val="0"/>
              </a:spcBef>
            </a:pPr>
            <a:r>
              <a:rPr lang="en-US" sz="2000" b="0" dirty="0">
                <a:solidFill>
                  <a:srgbClr val="231F20"/>
                </a:solidFill>
                <a:latin typeface="Arial Narrow"/>
                <a:cs typeface="+mn-cs"/>
              </a:rPr>
              <a:t>5. Club liquor, Class I and II. </a:t>
            </a:r>
          </a:p>
          <a:p>
            <a:pPr marL="1087438" indent="-625475">
              <a:lnSpc>
                <a:spcPct val="100000"/>
              </a:lnSpc>
              <a:spcBef>
                <a:spcPts val="0"/>
              </a:spcBef>
            </a:pPr>
            <a:r>
              <a:rPr lang="en-US" sz="2000" b="0" dirty="0">
                <a:solidFill>
                  <a:srgbClr val="231F20"/>
                </a:solidFill>
                <a:latin typeface="Arial Narrow"/>
                <a:cs typeface="+mn-cs"/>
              </a:rPr>
              <a:t>6. Wholesale beer. </a:t>
            </a:r>
          </a:p>
          <a:p>
            <a:pPr marL="1087438" indent="-625475">
              <a:lnSpc>
                <a:spcPct val="100000"/>
              </a:lnSpc>
              <a:spcBef>
                <a:spcPts val="0"/>
              </a:spcBef>
            </a:pPr>
            <a:r>
              <a:rPr lang="en-US" sz="2000" b="0" dirty="0">
                <a:solidFill>
                  <a:srgbClr val="231F20"/>
                </a:solidFill>
                <a:latin typeface="Arial Narrow"/>
                <a:cs typeface="+mn-cs"/>
              </a:rPr>
              <a:t>7. Special events retail. </a:t>
            </a:r>
          </a:p>
          <a:p>
            <a:pPr marL="1087438" indent="-625475">
              <a:lnSpc>
                <a:spcPct val="100000"/>
              </a:lnSpc>
              <a:spcBef>
                <a:spcPts val="0"/>
              </a:spcBef>
            </a:pPr>
            <a:r>
              <a:rPr lang="en-US" sz="2000" b="0" dirty="0">
                <a:solidFill>
                  <a:srgbClr val="231F20"/>
                </a:solidFill>
                <a:latin typeface="Arial Narrow"/>
                <a:cs typeface="+mn-cs"/>
              </a:rPr>
              <a:t>8. Special retail. </a:t>
            </a:r>
          </a:p>
          <a:p>
            <a:pPr marL="0" indent="0"/>
            <a:endParaRPr lang="en-US" dirty="0"/>
          </a:p>
          <a:p>
            <a:pPr marL="0" indent="0"/>
            <a:endParaRPr lang="en-US" sz="2200" b="0" dirty="0">
              <a:solidFill>
                <a:srgbClr val="000000"/>
              </a:solidFill>
            </a:endParaRPr>
          </a:p>
          <a:p>
            <a:pPr marL="0" indent="0"/>
            <a:r>
              <a:rPr lang="en-US" dirty="0"/>
              <a:t> </a:t>
            </a:r>
            <a:r>
              <a:rPr lang="en-US" b="0" dirty="0"/>
              <a:t>  </a:t>
            </a:r>
            <a:endParaRPr 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6482393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Beer </a:t>
            </a:r>
            <a:r>
              <a:rPr lang="en-US" altLang="en-US" noProof="0" dirty="0">
                <a:latin typeface="Arial Narrow"/>
              </a:rPr>
              <a:t>T</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astings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spcBef>
                <a:spcPts val="0"/>
              </a:spcBef>
              <a:defRPr/>
            </a:pPr>
            <a:r>
              <a:rPr lang="en-US" dirty="0"/>
              <a:t>Section 20-X-7-.10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r>
              <a:rPr lang="en-US" sz="2200" b="0" dirty="0">
                <a:solidFill>
                  <a:srgbClr val="000000"/>
                </a:solidFill>
              </a:rPr>
              <a:t>(b) All participants in any tastings shall be of legal drinking age. </a:t>
            </a:r>
          </a:p>
          <a:p>
            <a:pPr marL="346075" indent="-346075"/>
            <a:r>
              <a:rPr lang="en-US" sz="2200" b="0" dirty="0">
                <a:solidFill>
                  <a:srgbClr val="000000"/>
                </a:solidFill>
              </a:rPr>
              <a:t>(c) Beer tastings shall be of a structured nature and not exceed a period of 2 1/2 continuous hours. </a:t>
            </a:r>
          </a:p>
          <a:p>
            <a:pPr marL="346075" indent="-346075"/>
            <a:r>
              <a:rPr lang="en-US" sz="2200" b="0" dirty="0">
                <a:solidFill>
                  <a:srgbClr val="000000"/>
                </a:solidFill>
              </a:rPr>
              <a:t>(d) All beer shall be dispensed from original containers prepared by the manufacturer with labels visible to the consumer.  Individual samples furnished to a consumer shall contain no more than two ounces of the beer. </a:t>
            </a:r>
          </a:p>
          <a:p>
            <a:pPr marL="0" indent="0"/>
            <a:endParaRPr lang="en-US" dirty="0"/>
          </a:p>
          <a:p>
            <a:pPr marL="0" indent="0"/>
            <a:endParaRPr lang="en-US" sz="2200" b="0" dirty="0">
              <a:solidFill>
                <a:srgbClr val="000000"/>
              </a:solidFill>
            </a:endParaRPr>
          </a:p>
          <a:p>
            <a:pPr marL="0" indent="0"/>
            <a:r>
              <a:rPr lang="en-US" dirty="0"/>
              <a:t> </a:t>
            </a:r>
            <a:r>
              <a:rPr lang="en-US" b="0" dirty="0"/>
              <a:t>  </a:t>
            </a:r>
            <a:endParaRPr 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4150135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Beer </a:t>
            </a:r>
            <a:r>
              <a:rPr lang="en-US" altLang="en-US" noProof="0" dirty="0">
                <a:latin typeface="Arial Narrow"/>
              </a:rPr>
              <a:t>T</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astings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spcBef>
                <a:spcPts val="0"/>
              </a:spcBef>
              <a:defRPr/>
            </a:pPr>
            <a:r>
              <a:rPr lang="en-US" dirty="0"/>
              <a:t>Section 20-X-7-.10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346075" indent="-346075"/>
            <a:r>
              <a:rPr lang="en-US" sz="2200" b="0" dirty="0">
                <a:solidFill>
                  <a:srgbClr val="000000"/>
                </a:solidFill>
              </a:rPr>
              <a:t>(e) Beer tastings may be conducted by beer manufacturers or wholesalers on any of the licensed premises referred to in (1)(a) above.  The manufacturer or wholesaler shall be permitted to conduct beer tastings utilizing its own personnel, with the assistance from retail personnel if desired.  At all tastings, the manufacturer, wholesale or retail licensee shall provide for purposes of the promotion, a person with a sufficient knowledge of the product(s) involved to conduct said tastings. </a:t>
            </a:r>
          </a:p>
          <a:p>
            <a:pPr marL="0" indent="0"/>
            <a:endParaRPr lang="en-US" dirty="0"/>
          </a:p>
          <a:p>
            <a:pPr marL="0" indent="0"/>
            <a:endParaRPr lang="en-US" sz="2200" b="0" dirty="0">
              <a:solidFill>
                <a:srgbClr val="000000"/>
              </a:solidFill>
            </a:endParaRPr>
          </a:p>
          <a:p>
            <a:pPr marL="0" indent="0"/>
            <a:r>
              <a:rPr lang="en-US" dirty="0"/>
              <a:t> </a:t>
            </a:r>
            <a:r>
              <a:rPr lang="en-US" b="0" dirty="0"/>
              <a:t>  </a:t>
            </a:r>
            <a:endParaRPr 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42401440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Beer </a:t>
            </a:r>
            <a:r>
              <a:rPr lang="en-US" altLang="en-US" noProof="0" dirty="0">
                <a:latin typeface="Arial Narrow"/>
              </a:rPr>
              <a:t>T</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astings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spcBef>
                <a:spcPts val="0"/>
              </a:spcBef>
              <a:defRPr/>
            </a:pPr>
            <a:r>
              <a:rPr lang="en-US" dirty="0"/>
              <a:t>Section 20-X-7-.10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346075" indent="-346075"/>
            <a:r>
              <a:rPr lang="en-US" sz="2200" b="0" dirty="0">
                <a:solidFill>
                  <a:srgbClr val="000000"/>
                </a:solidFill>
              </a:rPr>
              <a:t>(f)  Beer tastings shall be limited to products which have not been available, or have not been widely distributed, within the State of Alabama for a period of more than one (1) year immediately preceding the date of the beer tasting. </a:t>
            </a:r>
            <a:endParaRPr lang="en-US" dirty="0"/>
          </a:p>
          <a:p>
            <a:pPr marL="346075" indent="-346075"/>
            <a:r>
              <a:rPr lang="en-US" sz="2200" b="0" dirty="0">
                <a:solidFill>
                  <a:srgbClr val="000000"/>
                </a:solidFill>
              </a:rPr>
              <a:t>(g) All cost of a beer tasting, including the cost of the beer, shall be borne by the licensee on whose premises the beer tasting is held.</a:t>
            </a:r>
          </a:p>
          <a:p>
            <a:pPr marL="0" indent="0"/>
            <a:endParaRPr lang="en-US" dirty="0"/>
          </a:p>
          <a:p>
            <a:pPr marL="0" indent="0"/>
            <a:endParaRPr lang="en-US" sz="2200" b="0" dirty="0">
              <a:solidFill>
                <a:srgbClr val="000000"/>
              </a:solidFill>
            </a:endParaRPr>
          </a:p>
          <a:p>
            <a:pPr marL="0" indent="0"/>
            <a:r>
              <a:rPr lang="en-US" dirty="0"/>
              <a:t> </a:t>
            </a:r>
            <a:r>
              <a:rPr lang="en-US" b="0" dirty="0"/>
              <a:t>  </a:t>
            </a:r>
            <a:endParaRPr lang="en-US" dirty="0"/>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2920147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441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Beer container size</a:t>
            </a: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28-3A-23(g)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344488" indent="-344488"/>
            <a:r>
              <a:rPr lang="en-US" sz="2200" b="0" dirty="0">
                <a:solidFill>
                  <a:srgbClr val="000000"/>
                </a:solidFill>
                <a:latin typeface="Arial Narrow"/>
              </a:rPr>
              <a:t>(g) All beer, except draft or keg beer, sold by retailers must be sold or dispensed in bottles, cans, or other containers not to exceed 25.4 ounces. All wine sold by retailers for off-premise consumption must be sold or dispensed in bottles or other containers in accordance with the standards of fill specified in the then effective standards of fill for wine prescribed by the U.S. Treasury Department.</a:t>
            </a: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8448409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441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Draft beer for off-premises </a:t>
            </a:r>
            <a:r>
              <a:rPr lang="en-US" altLang="en-US" dirty="0">
                <a:latin typeface="Arial Narrow"/>
              </a:rPr>
              <a:t>c</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onsumption</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Filling/refilling </a:t>
            </a:r>
            <a:r>
              <a:rPr lang="en-US" altLang="en-US" dirty="0">
                <a:latin typeface="Arial Narrow"/>
              </a:rPr>
              <a:t>r</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equirements</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20-X-6-.18(3)(c)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344488" indent="-344488"/>
            <a:r>
              <a:rPr lang="en-US" sz="2200" b="0" dirty="0">
                <a:solidFill>
                  <a:srgbClr val="000000"/>
                </a:solidFill>
                <a:latin typeface="Arial Narrow"/>
              </a:rPr>
              <a:t>(c) </a:t>
            </a:r>
            <a:r>
              <a:rPr lang="en-US" sz="2200" b="0" dirty="0">
                <a:solidFill>
                  <a:srgbClr val="000000"/>
                </a:solidFill>
              </a:rPr>
              <a:t>The container shall be filled or refilled only at the time the in-person sale is made and only with beer from the original container. </a:t>
            </a: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0027429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lgn="ctr"/>
            <a:endParaRPr lang="en-US" altLang="en-US" dirty="0"/>
          </a:p>
          <a:p>
            <a:pPr algn="ctr"/>
            <a:endParaRPr lang="en-US" altLang="en-US" dirty="0"/>
          </a:p>
          <a:p>
            <a:pPr algn="ctr"/>
            <a:r>
              <a:rPr lang="en-US" altLang="en-US" sz="4800" dirty="0"/>
              <a:t>Spirits</a:t>
            </a:r>
          </a:p>
          <a:p>
            <a:pPr marL="0" lvl="1" indent="0">
              <a:buNone/>
            </a:pPr>
            <a:endParaRPr lang="en-US" altLang="en-US" dirty="0"/>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6601141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0" indent="0">
              <a:spcBef>
                <a:spcPts val="0"/>
              </a:spcBef>
              <a:defRPr/>
            </a:pPr>
            <a:r>
              <a:rPr lang="en-US" altLang="en-US" dirty="0"/>
              <a:t>Spirit tastings</a:t>
            </a:r>
          </a:p>
          <a:p>
            <a:pPr marL="0" lvl="0" indent="0">
              <a:spcBef>
                <a:spcPts val="0"/>
              </a:spcBef>
              <a:defRPr/>
            </a:pPr>
            <a:r>
              <a:rPr lang="en-US" dirty="0"/>
              <a:t>Section 20-X-7-11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0" marR="0" lvl="0" indent="-346075"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lang="en-US" sz="2200" b="0" dirty="0">
                <a:solidFill>
                  <a:srgbClr val="000000"/>
                </a:solidFill>
                <a:latin typeface="Arial Narrow"/>
              </a:rPr>
              <a:t>(1) Spirits tastings may be permitted subject to the following terms and conditions: </a:t>
            </a:r>
          </a:p>
          <a:p>
            <a:pPr marL="795338" lvl="0" indent="-333375"/>
            <a:r>
              <a:rPr lang="en-US" sz="2000" b="0" dirty="0">
                <a:solidFill>
                  <a:srgbClr val="000000"/>
                </a:solidFill>
              </a:rPr>
              <a:t>(a) For the purpose of this regulations, the term “spirits” applies to the same alcoholic beverages as those defined under the term “liquor” in the Glossary of Terms, Regulation 20-X-2-.01, for this publication.</a:t>
            </a:r>
            <a:r>
              <a:rPr lang="en-US" sz="2200" b="0" dirty="0">
                <a:solidFill>
                  <a:srgbClr val="000000"/>
                </a:solidFill>
              </a:rPr>
              <a:t> </a:t>
            </a:r>
            <a:endPar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1659277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Spirit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astings</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spcBef>
                <a:spcPts val="0"/>
              </a:spcBef>
              <a:defRPr/>
            </a:pPr>
            <a:r>
              <a:rPr lang="en-US" dirty="0"/>
              <a:t>Section 20-X-7-11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0" indent="-346075"/>
            <a:r>
              <a:rPr lang="en-US" sz="2200" b="0" dirty="0">
                <a:solidFill>
                  <a:srgbClr val="000000"/>
                </a:solidFill>
              </a:rPr>
              <a:t>(b) Spirits tastings are restricted to the following licensed premises:</a:t>
            </a:r>
            <a:endParaRPr kumimoji="0" lang="en-US" sz="24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1087438" lvl="0" indent="-625475">
              <a:lnSpc>
                <a:spcPct val="100000"/>
              </a:lnSpc>
              <a:spcBef>
                <a:spcPts val="0"/>
              </a:spcBef>
            </a:pPr>
            <a:r>
              <a:rPr kumimoji="0" lang="en-US" sz="2000" b="0" i="0" u="none" strike="noStrike" kern="1200" cap="none" spc="0" normalizeH="0" baseline="0" noProof="0" dirty="0">
                <a:ln>
                  <a:noFill/>
                </a:ln>
                <a:solidFill>
                  <a:srgbClr val="231F20"/>
                </a:solidFill>
                <a:effectLst/>
                <a:uLnTx/>
                <a:uFillTx/>
                <a:latin typeface="Arial Narrow"/>
                <a:cs typeface="+mn-cs"/>
              </a:rPr>
              <a:t>1. </a:t>
            </a:r>
            <a:r>
              <a:rPr lang="en-US" sz="2000" b="0" dirty="0">
                <a:solidFill>
                  <a:srgbClr val="000000"/>
                </a:solidFill>
              </a:rPr>
              <a:t>Lounge retail liquor, Class I and Class II. </a:t>
            </a:r>
            <a:endParaRPr kumimoji="0" lang="en-US" sz="2000" b="0" i="0" u="none" strike="noStrike" kern="1200" cap="none" spc="0" normalizeH="0" baseline="0" noProof="0" dirty="0">
              <a:ln>
                <a:noFill/>
              </a:ln>
              <a:solidFill>
                <a:srgbClr val="231F20"/>
              </a:solidFill>
              <a:effectLst/>
              <a:uLnTx/>
              <a:uFillTx/>
              <a:latin typeface="Arial Narrow"/>
              <a:cs typeface="+mn-cs"/>
            </a:endParaRPr>
          </a:p>
          <a:p>
            <a:pPr marL="1087438" lvl="0" indent="-625475">
              <a:lnSpc>
                <a:spcPct val="100000"/>
              </a:lnSpc>
              <a:spcBef>
                <a:spcPts val="0"/>
              </a:spcBef>
            </a:pPr>
            <a:r>
              <a:rPr kumimoji="0" lang="en-US" sz="2000" b="0" i="0" u="none" strike="noStrike" kern="1200" cap="none" spc="0" normalizeH="0" baseline="0" noProof="0" dirty="0">
                <a:ln>
                  <a:noFill/>
                </a:ln>
                <a:solidFill>
                  <a:srgbClr val="231F20"/>
                </a:solidFill>
                <a:effectLst/>
                <a:uLnTx/>
                <a:uFillTx/>
                <a:latin typeface="Arial Narrow"/>
                <a:cs typeface="+mn-cs"/>
              </a:rPr>
              <a:t>2. </a:t>
            </a:r>
            <a:r>
              <a:rPr lang="en-US" sz="2000" b="0" dirty="0">
                <a:solidFill>
                  <a:srgbClr val="231F20"/>
                </a:solidFill>
                <a:cs typeface="+mn-cs"/>
              </a:rPr>
              <a:t>Restaurant retailer liquor. </a:t>
            </a:r>
            <a:endParaRPr kumimoji="0" lang="en-US" sz="2000" b="0" i="0" u="none" strike="noStrike" kern="1200" cap="none" spc="0" normalizeH="0" baseline="0" noProof="0" dirty="0">
              <a:ln>
                <a:noFill/>
              </a:ln>
              <a:solidFill>
                <a:srgbClr val="231F20"/>
              </a:solidFill>
              <a:effectLst/>
              <a:uLnTx/>
              <a:uFillTx/>
              <a:latin typeface="Arial Narrow"/>
              <a:cs typeface="+mn-cs"/>
            </a:endParaRPr>
          </a:p>
          <a:p>
            <a:pPr marL="1087438" lvl="0" indent="-625475">
              <a:lnSpc>
                <a:spcPct val="100000"/>
              </a:lnSpc>
              <a:spcBef>
                <a:spcPts val="0"/>
              </a:spcBef>
            </a:pPr>
            <a:r>
              <a:rPr kumimoji="0" lang="en-US" sz="2000" b="0" i="0" u="none" strike="noStrike" kern="1200" cap="none" spc="0" normalizeH="0" baseline="0" noProof="0" dirty="0">
                <a:ln>
                  <a:noFill/>
                </a:ln>
                <a:solidFill>
                  <a:srgbClr val="231F20"/>
                </a:solidFill>
                <a:effectLst/>
                <a:uLnTx/>
                <a:uFillTx/>
                <a:latin typeface="Arial Narrow"/>
                <a:cs typeface="+mn-cs"/>
              </a:rPr>
              <a:t>3. </a:t>
            </a:r>
            <a:r>
              <a:rPr lang="en-US" sz="2000" b="0" dirty="0">
                <a:solidFill>
                  <a:srgbClr val="231F20"/>
                </a:solidFill>
                <a:cs typeface="+mn-cs"/>
              </a:rPr>
              <a:t>Club liquor, Class I and II. </a:t>
            </a:r>
            <a:endParaRPr kumimoji="0" lang="en-US" sz="2000" b="0" i="0" u="none" strike="noStrike" kern="1200" cap="none" spc="0" normalizeH="0" baseline="0" noProof="0" dirty="0">
              <a:ln>
                <a:noFill/>
              </a:ln>
              <a:solidFill>
                <a:srgbClr val="231F20"/>
              </a:solidFill>
              <a:effectLst/>
              <a:uLnTx/>
              <a:uFillTx/>
              <a:latin typeface="Arial Narrow"/>
              <a:cs typeface="+mn-cs"/>
            </a:endParaRPr>
          </a:p>
          <a:p>
            <a:pPr marL="1087438" lvl="0" indent="-625475">
              <a:lnSpc>
                <a:spcPct val="100000"/>
              </a:lnSpc>
              <a:spcBef>
                <a:spcPts val="0"/>
              </a:spcBef>
            </a:pPr>
            <a:r>
              <a:rPr kumimoji="0" lang="en-US" sz="2000" b="0" i="0" u="none" strike="noStrike" kern="1200" cap="none" spc="0" normalizeH="0" baseline="0" noProof="0" dirty="0">
                <a:ln>
                  <a:noFill/>
                </a:ln>
                <a:solidFill>
                  <a:srgbClr val="231F20"/>
                </a:solidFill>
                <a:effectLst/>
                <a:uLnTx/>
                <a:uFillTx/>
                <a:latin typeface="Arial Narrow"/>
                <a:cs typeface="+mn-cs"/>
              </a:rPr>
              <a:t>4. </a:t>
            </a:r>
            <a:r>
              <a:rPr lang="en-US" sz="2000" b="0" dirty="0">
                <a:solidFill>
                  <a:srgbClr val="231F20"/>
                </a:solidFill>
                <a:cs typeface="+mn-cs"/>
              </a:rPr>
              <a:t>Special events retail.</a:t>
            </a:r>
            <a:endParaRPr kumimoji="0" lang="en-US" sz="2000" b="0" i="0" u="none" strike="noStrike" kern="1200" cap="none" spc="0" normalizeH="0" baseline="0" noProof="0" dirty="0">
              <a:ln>
                <a:noFill/>
              </a:ln>
              <a:solidFill>
                <a:srgbClr val="231F20"/>
              </a:solidFill>
              <a:effectLst/>
              <a:uLnTx/>
              <a:uFillTx/>
              <a:latin typeface="Arial Narrow"/>
              <a:cs typeface="+mn-cs"/>
            </a:endParaRPr>
          </a:p>
          <a:p>
            <a:pPr marL="1087438" lvl="0" indent="-625475">
              <a:lnSpc>
                <a:spcPct val="100000"/>
              </a:lnSpc>
              <a:spcBef>
                <a:spcPts val="0"/>
              </a:spcBef>
            </a:pPr>
            <a:r>
              <a:rPr kumimoji="0" lang="en-US" sz="2000" b="0" i="0" u="none" strike="noStrike" kern="1200" cap="none" spc="0" normalizeH="0" baseline="0" noProof="0" dirty="0">
                <a:ln>
                  <a:noFill/>
                </a:ln>
                <a:solidFill>
                  <a:srgbClr val="231F20"/>
                </a:solidFill>
                <a:effectLst/>
                <a:uLnTx/>
                <a:uFillTx/>
                <a:latin typeface="Arial Narrow"/>
                <a:cs typeface="+mn-cs"/>
              </a:rPr>
              <a:t>5. </a:t>
            </a:r>
            <a:r>
              <a:rPr lang="en-US" sz="2000" b="0" dirty="0">
                <a:solidFill>
                  <a:srgbClr val="231F20"/>
                </a:solidFill>
                <a:cs typeface="+mn-cs"/>
              </a:rPr>
              <a:t>Special retails.</a:t>
            </a:r>
            <a:endParaRPr kumimoji="0" lang="en-US" sz="2000" b="0" i="0" u="none" strike="noStrike" kern="1200" cap="none" spc="0" normalizeH="0" baseline="0" noProof="0" dirty="0">
              <a:ln>
                <a:noFill/>
              </a:ln>
              <a:solidFill>
                <a:srgbClr val="231F20"/>
              </a:solidFill>
              <a:effectLst/>
              <a:uLnTx/>
              <a:uFillTx/>
              <a:latin typeface="Arial Narrow"/>
              <a:cs typeface="+mn-cs"/>
            </a:endParaRPr>
          </a:p>
          <a:p>
            <a:pPr marL="0" lvl="0" indent="0"/>
            <a:endPar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9"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91401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1109663" y="2787650"/>
            <a:ext cx="7881937" cy="404813"/>
          </a:xfrm>
        </p:spPr>
        <p:txBody>
          <a:bodyPr/>
          <a:lstStyle/>
          <a:p>
            <a:pPr marL="0" indent="0"/>
            <a:r>
              <a:rPr lang="en-US" altLang="en-US" dirty="0"/>
              <a:t>B. Being responsible for something</a:t>
            </a:r>
          </a:p>
        </p:txBody>
      </p:sp>
      <p:sp>
        <p:nvSpPr>
          <p:cNvPr id="49155" name="Text Placeholder 7"/>
          <p:cNvSpPr>
            <a:spLocks noGrp="1"/>
          </p:cNvSpPr>
          <p:nvPr>
            <p:ph type="body" sz="quarter" idx="14"/>
          </p:nvPr>
        </p:nvSpPr>
        <p:spPr>
          <a:xfrm>
            <a:off x="1092200" y="2146300"/>
            <a:ext cx="7899400" cy="404813"/>
          </a:xfrm>
        </p:spPr>
        <p:txBody>
          <a:bodyPr/>
          <a:lstStyle/>
          <a:p>
            <a:pPr marL="0" indent="0"/>
            <a:r>
              <a:rPr lang="en-US" altLang="en-US" dirty="0"/>
              <a:t>A. Being licensed to do something</a:t>
            </a:r>
          </a:p>
        </p:txBody>
      </p:sp>
      <p:sp>
        <p:nvSpPr>
          <p:cNvPr id="49156" name="Text Placeholder 3"/>
          <p:cNvSpPr>
            <a:spLocks noGrp="1"/>
          </p:cNvSpPr>
          <p:nvPr>
            <p:ph type="body" sz="quarter" idx="13"/>
          </p:nvPr>
        </p:nvSpPr>
        <p:spPr>
          <a:xfrm>
            <a:off x="390525" y="1150938"/>
            <a:ext cx="8612188" cy="457200"/>
          </a:xfrm>
        </p:spPr>
        <p:txBody>
          <a:bodyPr/>
          <a:lstStyle/>
          <a:p>
            <a:pPr marL="0" indent="0"/>
            <a:r>
              <a:rPr lang="en-US" altLang="en-US" dirty="0"/>
              <a:t>What does being liable mean?</a:t>
            </a:r>
          </a:p>
        </p:txBody>
      </p:sp>
      <p:sp>
        <p:nvSpPr>
          <p:cNvPr id="10" name="Text Placeholder 9"/>
          <p:cNvSpPr>
            <a:spLocks noGrp="1"/>
          </p:cNvSpPr>
          <p:nvPr>
            <p:ph type="body" sz="quarter" idx="16"/>
          </p:nvPr>
        </p:nvSpPr>
        <p:spPr>
          <a:xfrm>
            <a:off x="3741738" y="3327400"/>
            <a:ext cx="4981575" cy="2159000"/>
          </a:xfrm>
        </p:spPr>
        <p:txBody>
          <a:bodyPr/>
          <a:lstStyle/>
          <a:p>
            <a:pPr marL="0" indent="0"/>
            <a:r>
              <a:rPr lang="en-US" altLang="en-US" b="1" dirty="0"/>
              <a:t>Why? </a:t>
            </a:r>
            <a:r>
              <a:rPr lang="en-US" altLang="en-US" dirty="0"/>
              <a:t>Liability means you are legally responsible for something.</a:t>
            </a:r>
          </a:p>
        </p:txBody>
      </p:sp>
      <p:sp>
        <p:nvSpPr>
          <p:cNvPr id="8" name="Title 4"/>
          <p:cNvSpPr>
            <a:spLocks noGrp="1" noChangeArrowheads="1"/>
          </p:cNvSpPr>
          <p:nvPr>
            <p:ph type="title"/>
          </p:nvPr>
        </p:nvSpPr>
        <p:spPr>
          <a:xfrm>
            <a:off x="400050" y="160338"/>
            <a:ext cx="8307388" cy="519112"/>
          </a:xfrm>
        </p:spPr>
        <p:txBody>
          <a:bodyPr/>
          <a:lstStyle/>
          <a:p>
            <a:r>
              <a:rPr lang="en-US" altLang="en-US" dirty="0"/>
              <a:t>What Do You Think?</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9">
                                            <p:txEl>
                                              <p:pRg st="0" end="0"/>
                                            </p:txEl>
                                          </p:spTgt>
                                        </p:tgtEl>
                                        <p:attrNameLst>
                                          <p:attrName>style.color</p:attrName>
                                        </p:attrNameLst>
                                      </p:cBhvr>
                                      <p:to>
                                        <a:srgbClr val="00B05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Spirit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astings</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20-X-7-11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0" indent="-346075"/>
            <a:r>
              <a:rPr lang="en-US" sz="2200" b="0" dirty="0">
                <a:solidFill>
                  <a:srgbClr val="000000"/>
                </a:solidFill>
              </a:rPr>
              <a:t>(c) All spirit tasting events shall be subjected to the following requirements:</a:t>
            </a:r>
            <a:endParaRPr kumimoji="0" lang="en-US" sz="24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688975" lvl="0" indent="-227013">
              <a:lnSpc>
                <a:spcPct val="100000"/>
              </a:lnSpc>
              <a:spcBef>
                <a:spcPts val="0"/>
              </a:spcBef>
            </a:pPr>
            <a:r>
              <a:rPr kumimoji="0" lang="en-US" sz="2000" b="0" i="0" u="none" strike="noStrike" kern="1200" cap="none" spc="0" normalizeH="0" baseline="0" noProof="0" dirty="0">
                <a:ln>
                  <a:noFill/>
                </a:ln>
                <a:solidFill>
                  <a:srgbClr val="231F20"/>
                </a:solidFill>
                <a:effectLst/>
                <a:uLnTx/>
                <a:uFillTx/>
                <a:latin typeface="Arial Narrow"/>
                <a:cs typeface="+mn-cs"/>
              </a:rPr>
              <a:t>1. </a:t>
            </a:r>
            <a:r>
              <a:rPr lang="en-US" sz="2000" b="0" dirty="0">
                <a:solidFill>
                  <a:srgbClr val="000000"/>
                </a:solidFill>
              </a:rPr>
              <a:t>Notification shall be given by the licensee to the Board 7 days prior to the tasting event. </a:t>
            </a:r>
          </a:p>
          <a:p>
            <a:pPr marL="688975" lvl="0" indent="-227013">
              <a:lnSpc>
                <a:spcPct val="100000"/>
              </a:lnSpc>
              <a:spcBef>
                <a:spcPts val="0"/>
              </a:spcBef>
            </a:pPr>
            <a:r>
              <a:rPr kumimoji="0" lang="en-US" sz="2000" b="0" i="0" u="none" strike="noStrike" kern="1200" cap="none" spc="0" normalizeH="0" baseline="0" noProof="0" dirty="0">
                <a:ln>
                  <a:noFill/>
                </a:ln>
                <a:solidFill>
                  <a:srgbClr val="231F20"/>
                </a:solidFill>
                <a:effectLst/>
                <a:uLnTx/>
                <a:uFillTx/>
                <a:latin typeface="Arial Narrow"/>
                <a:cs typeface="+mn-cs"/>
              </a:rPr>
              <a:t>2. </a:t>
            </a:r>
            <a:r>
              <a:rPr lang="en-US" sz="2000" b="0" dirty="0">
                <a:solidFill>
                  <a:srgbClr val="231F20"/>
                </a:solidFill>
                <a:cs typeface="+mn-cs"/>
              </a:rPr>
              <a:t>Only products which have been approved for sale within the state may be used in tastings. </a:t>
            </a:r>
          </a:p>
          <a:p>
            <a:pPr marL="1087438" lvl="0" indent="-625475">
              <a:lnSpc>
                <a:spcPct val="100000"/>
              </a:lnSpc>
              <a:spcBef>
                <a:spcPts val="0"/>
              </a:spcBef>
            </a:pPr>
            <a:r>
              <a:rPr kumimoji="0" lang="en-US" sz="2000" b="0" i="0" u="none" strike="noStrike" kern="1200" cap="none" spc="0" normalizeH="0" baseline="0" noProof="0" dirty="0">
                <a:ln>
                  <a:noFill/>
                </a:ln>
                <a:solidFill>
                  <a:srgbClr val="231F20"/>
                </a:solidFill>
                <a:effectLst/>
                <a:uLnTx/>
                <a:uFillTx/>
                <a:latin typeface="Arial Narrow"/>
                <a:cs typeface="+mn-cs"/>
              </a:rPr>
              <a:t>3. </a:t>
            </a:r>
            <a:r>
              <a:rPr lang="en-US" sz="2000" b="0" dirty="0">
                <a:solidFill>
                  <a:srgbClr val="231F20"/>
                </a:solidFill>
                <a:cs typeface="+mn-cs"/>
              </a:rPr>
              <a:t>The bottles used shall be designated for tasting use only and not for resale. </a:t>
            </a:r>
          </a:p>
          <a:p>
            <a:pPr marL="1087438" lvl="0" indent="-625475">
              <a:lnSpc>
                <a:spcPct val="100000"/>
              </a:lnSpc>
              <a:spcBef>
                <a:spcPts val="0"/>
              </a:spcBef>
            </a:pPr>
            <a:r>
              <a:rPr kumimoji="0" lang="en-US" sz="2000" b="0" i="0" u="none" strike="noStrike" kern="1200" cap="none" spc="0" normalizeH="0" baseline="0" noProof="0" dirty="0">
                <a:ln>
                  <a:noFill/>
                </a:ln>
                <a:solidFill>
                  <a:srgbClr val="231F20"/>
                </a:solidFill>
                <a:effectLst/>
                <a:uLnTx/>
                <a:uFillTx/>
                <a:latin typeface="Arial Narrow"/>
                <a:cs typeface="+mn-cs"/>
              </a:rPr>
              <a:t>4. </a:t>
            </a:r>
            <a:r>
              <a:rPr lang="en-US" sz="2000" b="0" dirty="0">
                <a:solidFill>
                  <a:srgbClr val="231F20"/>
                </a:solidFill>
                <a:cs typeface="+mn-cs"/>
              </a:rPr>
              <a:t>Those conducting the tasting shall maintain proof of purchase for the products. </a:t>
            </a:r>
          </a:p>
          <a:p>
            <a:pPr marL="0" lvl="0" indent="0"/>
            <a:endPar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5911893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Spirit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astings</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20-X-7-11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0" indent="-346075"/>
            <a:r>
              <a:rPr lang="en-US" sz="2200" b="0" dirty="0">
                <a:solidFill>
                  <a:srgbClr val="000000"/>
                </a:solidFill>
              </a:rPr>
              <a:t>(c) All spirit tasting events shall be subjected to the following requirements:</a:t>
            </a:r>
            <a:r>
              <a:rPr lang="en-US" sz="2200" b="0" dirty="0">
                <a:solidFill>
                  <a:srgbClr val="231F20"/>
                </a:solidFill>
                <a:cs typeface="+mn-cs"/>
              </a:rPr>
              <a:t> </a:t>
            </a:r>
          </a:p>
          <a:p>
            <a:pPr marL="688975" lvl="0" indent="-227013">
              <a:lnSpc>
                <a:spcPct val="100000"/>
              </a:lnSpc>
              <a:spcBef>
                <a:spcPts val="0"/>
              </a:spcBef>
            </a:pPr>
            <a:r>
              <a:rPr lang="en-US" sz="2000" b="0" dirty="0">
                <a:solidFill>
                  <a:srgbClr val="231F20"/>
                </a:solidFill>
                <a:cs typeface="+mn-cs"/>
              </a:rPr>
              <a:t>5. Spirits tastings shall be of a structured nature and not exceed a period of 2 1/2 continuous hours.</a:t>
            </a:r>
          </a:p>
          <a:p>
            <a:pPr marL="688975" lvl="0" indent="-227013">
              <a:lnSpc>
                <a:spcPct val="100000"/>
              </a:lnSpc>
              <a:spcBef>
                <a:spcPts val="0"/>
              </a:spcBef>
            </a:pPr>
            <a:r>
              <a:rPr lang="en-US" sz="2000" b="0" dirty="0">
                <a:solidFill>
                  <a:srgbClr val="231F20"/>
                </a:solidFill>
                <a:cs typeface="+mn-cs"/>
              </a:rPr>
              <a:t>6. All spirits shall be dispensed from original containers prepared by the manufacturer with labels visible to the consumer.  Individual samples furnished to a consumer shall contain no more than one-half ounce of the spirits.  No more than three (3) samples may be furnished to a consumer in one calendar day. </a:t>
            </a:r>
          </a:p>
          <a:p>
            <a:pPr marL="0" lvl="0" indent="0"/>
            <a:endPar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4585224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Spirit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astings</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20-X-7-11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0" indent="-346075"/>
            <a:r>
              <a:rPr lang="en-US" sz="2200" b="0" dirty="0">
                <a:solidFill>
                  <a:srgbClr val="000000"/>
                </a:solidFill>
              </a:rPr>
              <a:t>(c) All spirit tasting events shall be subjected to the following requirements:</a:t>
            </a:r>
            <a:r>
              <a:rPr lang="en-US" sz="2200" b="0" dirty="0">
                <a:solidFill>
                  <a:srgbClr val="231F20"/>
                </a:solidFill>
                <a:cs typeface="+mn-cs"/>
              </a:rPr>
              <a:t> </a:t>
            </a:r>
          </a:p>
          <a:p>
            <a:pPr marL="688975" lvl="0" indent="-227013">
              <a:lnSpc>
                <a:spcPct val="100000"/>
              </a:lnSpc>
              <a:spcBef>
                <a:spcPts val="0"/>
              </a:spcBef>
            </a:pPr>
            <a:r>
              <a:rPr lang="en-US" sz="2000" b="0" dirty="0">
                <a:solidFill>
                  <a:srgbClr val="231F20"/>
                </a:solidFill>
                <a:cs typeface="+mn-cs"/>
              </a:rPr>
              <a:t>7. </a:t>
            </a:r>
            <a:r>
              <a:rPr lang="en-US" sz="2000" b="0" dirty="0">
                <a:solidFill>
                  <a:srgbClr val="000000"/>
                </a:solidFill>
              </a:rPr>
              <a:t>Spirits tastings shall be conducted by licensed manufacturers or their representative on any of the licensed premises referred to in (1)(b) above. The representative shall be permitted to conduct spirits tastings utilizing its own personnel, or industry representatives with permits and identification with assistance from retail personnel if desired. At all tastings, the manufacturer or manufacturer's representative shall provide for purposes of the promotion, a person with a sufficient knowledge of the product(s) involved to conduct said tastings.</a:t>
            </a:r>
          </a:p>
          <a:p>
            <a:pPr marL="1087438" lvl="0" indent="-625475">
              <a:lnSpc>
                <a:spcPct val="100000"/>
              </a:lnSpc>
              <a:spcBef>
                <a:spcPts val="0"/>
              </a:spcBef>
            </a:pPr>
            <a:endParaRPr lang="en-US" sz="2000" b="0" dirty="0">
              <a:solidFill>
                <a:srgbClr val="000000"/>
              </a:solidFill>
              <a:latin typeface="Arial Narrow"/>
            </a:endParaRPr>
          </a:p>
          <a:p>
            <a:pPr marL="688975" lvl="0" indent="-227013">
              <a:lnSpc>
                <a:spcPct val="100000"/>
              </a:lnSpc>
              <a:spcBef>
                <a:spcPts val="0"/>
              </a:spcBef>
            </a:pPr>
            <a:r>
              <a:rPr lang="en-US" sz="2000" b="0" dirty="0">
                <a:solidFill>
                  <a:srgbClr val="000000"/>
                </a:solidFill>
                <a:latin typeface="Arial Narrow"/>
                <a:cs typeface="+mn-cs"/>
              </a:rPr>
              <a:t>8. </a:t>
            </a:r>
            <a:r>
              <a:rPr lang="en-US" sz="2000" b="0" dirty="0">
                <a:solidFill>
                  <a:srgbClr val="231F20"/>
                </a:solidFill>
                <a:cs typeface="+mn-cs"/>
              </a:rPr>
              <a:t>Any product with a broken seal shall be removed from the licensees’ premises at the end of the tasting event. </a:t>
            </a: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40963766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Spirit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astings</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20-X-7-11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0" lvl="0" indent="-346075"/>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(d</a:t>
            </a:r>
            <a:r>
              <a:rPr lang="en-US" sz="2200" b="0" dirty="0">
                <a:solidFill>
                  <a:srgbClr val="000000"/>
                </a:solidFill>
              </a:rPr>
              <a:t>) All spirit tasting events shall be subject to the following restrictions: </a:t>
            </a:r>
            <a:endParaRPr kumimoji="0" lang="en-US" sz="24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688975" lvl="0" indent="-227013">
              <a:lnSpc>
                <a:spcPct val="100000"/>
              </a:lnSpc>
              <a:spcBef>
                <a:spcPts val="0"/>
              </a:spcBef>
            </a:pPr>
            <a:r>
              <a:rPr kumimoji="0" lang="en-US" sz="2000" b="0" i="0" u="none" strike="noStrike" kern="1200" cap="none" spc="0" normalizeH="0" baseline="0" noProof="0" dirty="0">
                <a:ln>
                  <a:noFill/>
                </a:ln>
                <a:solidFill>
                  <a:srgbClr val="231F20"/>
                </a:solidFill>
                <a:effectLst/>
                <a:uLnTx/>
                <a:uFillTx/>
                <a:latin typeface="Arial Narrow"/>
                <a:cs typeface="+mn-cs"/>
              </a:rPr>
              <a:t>1. </a:t>
            </a:r>
            <a:r>
              <a:rPr lang="en-US" sz="2000" b="0" dirty="0">
                <a:solidFill>
                  <a:srgbClr val="000000"/>
                </a:solidFill>
              </a:rPr>
              <a:t>Tastings shall not be offered to any consumer who is under the age of 21 or who appears, considering the totality of the circumstances, to be intoxicated.</a:t>
            </a:r>
          </a:p>
          <a:p>
            <a:pPr marL="688975" lvl="0" indent="-227013">
              <a:lnSpc>
                <a:spcPct val="100000"/>
              </a:lnSpc>
              <a:spcBef>
                <a:spcPts val="0"/>
              </a:spcBef>
            </a:pPr>
            <a:r>
              <a:rPr kumimoji="0" lang="en-US" sz="2000" b="0" i="0" u="none" strike="noStrike" kern="1200" cap="none" spc="0" normalizeH="0" baseline="0" noProof="0" dirty="0">
                <a:ln>
                  <a:noFill/>
                </a:ln>
                <a:solidFill>
                  <a:srgbClr val="231F20"/>
                </a:solidFill>
                <a:effectLst/>
                <a:uLnTx/>
                <a:uFillTx/>
                <a:latin typeface="Arial Narrow"/>
                <a:cs typeface="+mn-cs"/>
              </a:rPr>
              <a:t>2. </a:t>
            </a:r>
            <a:r>
              <a:rPr lang="en-US" sz="2000" b="0" dirty="0">
                <a:solidFill>
                  <a:srgbClr val="231F20"/>
                </a:solidFill>
                <a:cs typeface="+mn-cs"/>
              </a:rPr>
              <a:t>The tasting area shall be confined to the licensed premises, in a designated area, so as to separate the event from any point-of-sales of alcoholic beverages.  Tastings shall not be conducted on a patio, or parking area that is outside the licensed premises.  This restriction does not prohibit a special event licensee from conducting an out-door tasting event.  A special event retail licensee shall be required to designate one area within the licensed premises to conduct tastings. </a:t>
            </a:r>
            <a:endParaRPr kumimoji="0" lang="en-US" sz="2000" b="0" i="0" u="none" strike="noStrike" kern="1200" cap="none" spc="0" normalizeH="0" baseline="0" noProof="0" dirty="0">
              <a:ln>
                <a:noFill/>
              </a:ln>
              <a:solidFill>
                <a:srgbClr val="000000"/>
              </a:solidFill>
              <a:effectLst/>
              <a:uLnTx/>
              <a:uFillTx/>
              <a:latin typeface="Arial Narrow"/>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5272244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Spirit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astings</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20-X-7-11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0" marR="0" lvl="0" indent="-346075"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(d) All spirit tasting events shall be subject to the following restrictions: </a:t>
            </a:r>
            <a:endParaRPr kumimoji="0" lang="en-US" sz="24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688975" lvl="0" indent="-227013">
              <a:lnSpc>
                <a:spcPct val="100000"/>
              </a:lnSpc>
              <a:spcBef>
                <a:spcPts val="0"/>
              </a:spcBef>
            </a:pPr>
            <a:r>
              <a:rPr lang="en-US" sz="2000" b="0" dirty="0">
                <a:solidFill>
                  <a:srgbClr val="231F20"/>
                </a:solidFill>
                <a:latin typeface="Arial Narrow"/>
                <a:cs typeface="+mn-cs"/>
              </a:rPr>
              <a:t>3</a:t>
            </a:r>
            <a:r>
              <a:rPr kumimoji="0" lang="en-US" sz="2000" b="0" i="0" u="none" strike="noStrike" kern="1200" cap="none" spc="0" normalizeH="0" baseline="0" noProof="0" dirty="0">
                <a:ln>
                  <a:noFill/>
                </a:ln>
                <a:solidFill>
                  <a:srgbClr val="231F20"/>
                </a:solidFill>
                <a:effectLst/>
                <a:uLnTx/>
                <a:uFillTx/>
                <a:latin typeface="Arial Narrow"/>
                <a:cs typeface="+mn-cs"/>
              </a:rPr>
              <a:t>. </a:t>
            </a:r>
            <a:r>
              <a:rPr lang="en-US" sz="2000" b="0" dirty="0">
                <a:solidFill>
                  <a:srgbClr val="000000"/>
                </a:solidFill>
              </a:rPr>
              <a:t>The tasting area shall contain at a minimum one table. The manufacturer or its representative shall be present at the table during the duration of the tasting event. </a:t>
            </a:r>
          </a:p>
          <a:p>
            <a:pPr marL="688975" lvl="0" indent="-227013">
              <a:lnSpc>
                <a:spcPct val="100000"/>
              </a:lnSpc>
              <a:spcBef>
                <a:spcPts val="0"/>
              </a:spcBef>
            </a:pPr>
            <a:r>
              <a:rPr lang="en-US" sz="2000" b="0" dirty="0">
                <a:solidFill>
                  <a:srgbClr val="231F20"/>
                </a:solidFill>
                <a:latin typeface="Arial Narrow"/>
                <a:cs typeface="+mn-cs"/>
              </a:rPr>
              <a:t>4</a:t>
            </a:r>
            <a:r>
              <a:rPr lang="en-US" sz="2000" b="0" dirty="0">
                <a:solidFill>
                  <a:srgbClr val="231F20"/>
                </a:solidFill>
                <a:cs typeface="+mn-cs"/>
              </a:rPr>
              <a:t>. Only the product shall be served at the tasting event.  Non-alcoholic mixers may be added. No premixed drinks or infusions shall be allowed.</a:t>
            </a:r>
          </a:p>
          <a:p>
            <a:pPr marL="688975" lvl="0" indent="-227013">
              <a:lnSpc>
                <a:spcPct val="100000"/>
              </a:lnSpc>
              <a:spcBef>
                <a:spcPts val="0"/>
              </a:spcBef>
            </a:pPr>
            <a:r>
              <a:rPr lang="en-US" sz="2000" b="0" dirty="0">
                <a:solidFill>
                  <a:srgbClr val="231F20"/>
                </a:solidFill>
                <a:cs typeface="+mn-cs"/>
              </a:rPr>
              <a:t>5. No licensee shall receive payment or any other consideration directly or otherwise from any other licensee.</a:t>
            </a:r>
          </a:p>
          <a:p>
            <a:pPr marL="1087438" lvl="0" indent="-284163">
              <a:lnSpc>
                <a:spcPct val="100000"/>
              </a:lnSpc>
              <a:spcBef>
                <a:spcPts val="0"/>
              </a:spcBef>
            </a:pPr>
            <a:endPar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2212922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Spirit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astings</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20-X-7-11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0" marR="0" lvl="0" indent="-346075"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(d) All spirit tasting events shall be subject to the following restrictions: </a:t>
            </a:r>
            <a:endParaRPr kumimoji="0" lang="en-US" sz="24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688975" lvl="0" indent="-227013">
              <a:lnSpc>
                <a:spcPct val="100000"/>
              </a:lnSpc>
              <a:spcBef>
                <a:spcPts val="0"/>
              </a:spcBef>
            </a:pPr>
            <a:r>
              <a:rPr lang="en-US" sz="2000" b="0" dirty="0">
                <a:solidFill>
                  <a:srgbClr val="231F20"/>
                </a:solidFill>
                <a:latin typeface="Arial Narrow"/>
                <a:cs typeface="+mn-cs"/>
              </a:rPr>
              <a:t>6</a:t>
            </a:r>
            <a:r>
              <a:rPr kumimoji="0" lang="en-US" sz="2000" b="0" i="0" u="none" strike="noStrike" kern="1200" cap="none" spc="0" normalizeH="0" baseline="0" noProof="0" dirty="0">
                <a:ln>
                  <a:noFill/>
                </a:ln>
                <a:solidFill>
                  <a:srgbClr val="231F20"/>
                </a:solidFill>
                <a:effectLst/>
                <a:uLnTx/>
                <a:uFillTx/>
                <a:latin typeface="Arial Narrow"/>
                <a:cs typeface="+mn-cs"/>
              </a:rPr>
              <a:t>. </a:t>
            </a:r>
            <a:r>
              <a:rPr lang="en-US" sz="2000" b="0" dirty="0">
                <a:solidFill>
                  <a:srgbClr val="000000"/>
                </a:solidFill>
              </a:rPr>
              <a:t>No promotions, sweepstakes, prizes, or contests shall be held during a tasting event. </a:t>
            </a:r>
          </a:p>
          <a:p>
            <a:pPr marL="688975" lvl="0" indent="-227013">
              <a:lnSpc>
                <a:spcPct val="100000"/>
              </a:lnSpc>
              <a:spcBef>
                <a:spcPts val="0"/>
              </a:spcBef>
            </a:pPr>
            <a:r>
              <a:rPr lang="en-US" sz="2000" b="0" dirty="0">
                <a:solidFill>
                  <a:srgbClr val="231F20"/>
                </a:solidFill>
                <a:latin typeface="Arial Narrow"/>
                <a:cs typeface="+mn-cs"/>
              </a:rPr>
              <a:t>7</a:t>
            </a:r>
            <a:r>
              <a:rPr lang="en-US" sz="2000" b="0" dirty="0">
                <a:solidFill>
                  <a:srgbClr val="231F20"/>
                </a:solidFill>
                <a:cs typeface="+mn-cs"/>
              </a:rPr>
              <a:t>. No signs or banners advertising the event shall be placed outside the licensed premises.</a:t>
            </a:r>
          </a:p>
          <a:p>
            <a:pPr marL="1087438" indent="-284163">
              <a:lnSpc>
                <a:spcPct val="100000"/>
              </a:lnSpc>
              <a:spcBef>
                <a:spcPts val="0"/>
              </a:spcBef>
            </a:pPr>
            <a:endParaRPr lang="en-US" sz="2200" b="0" dirty="0">
              <a:solidFill>
                <a:srgbClr val="231F20"/>
              </a:solidFill>
              <a:latin typeface="Arial Narrow"/>
              <a:cs typeface="+mn-cs"/>
            </a:endParaRPr>
          </a:p>
          <a:p>
            <a:pPr marL="346075" indent="-346075">
              <a:lnSpc>
                <a:spcPct val="100000"/>
              </a:lnSpc>
              <a:spcBef>
                <a:spcPts val="0"/>
              </a:spcBef>
            </a:pPr>
            <a:r>
              <a:rPr lang="en-US" sz="2200" b="0" dirty="0">
                <a:solidFill>
                  <a:srgbClr val="000000"/>
                </a:solidFill>
              </a:rPr>
              <a:t>(e) The licensee shall be held responsible for a tasting event held on their licensed premises. </a:t>
            </a:r>
          </a:p>
          <a:p>
            <a:pPr marL="346075" indent="-346075">
              <a:lnSpc>
                <a:spcPct val="100000"/>
              </a:lnSpc>
              <a:spcBef>
                <a:spcPts val="0"/>
              </a:spcBef>
            </a:pPr>
            <a:endParaRPr lang="en-US" sz="2200" b="0" dirty="0">
              <a:solidFill>
                <a:srgbClr val="000000"/>
              </a:solidFill>
            </a:endParaRPr>
          </a:p>
          <a:p>
            <a:pPr marL="346075" indent="-346075">
              <a:lnSpc>
                <a:spcPct val="100000"/>
              </a:lnSpc>
              <a:spcBef>
                <a:spcPts val="0"/>
              </a:spcBef>
            </a:pPr>
            <a:r>
              <a:rPr lang="en-US" sz="2200" b="0" dirty="0">
                <a:solidFill>
                  <a:srgbClr val="000000"/>
                </a:solidFill>
              </a:rPr>
              <a:t>(f) The Board may, itself initiate, investigate and, if appropriate, disapprove and prohibit the continued tastings by any licensee found to be conducting tastings in violation of the rules. </a:t>
            </a:r>
            <a:endParaRPr lang="en-US" b="0" dirty="0">
              <a:solidFill>
                <a:srgbClr val="000000"/>
              </a:solidFill>
            </a:endParaRPr>
          </a:p>
          <a:p>
            <a:pPr marL="1087438" lvl="0" indent="-284163">
              <a:lnSpc>
                <a:spcPct val="100000"/>
              </a:lnSpc>
              <a:spcBef>
                <a:spcPts val="0"/>
              </a:spcBef>
            </a:pPr>
            <a:endPar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3594962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Spirit </a:t>
            </a:r>
            <a:r>
              <a:rPr lang="en-US" altLang="en-US" dirty="0">
                <a:latin typeface="Arial Narrow"/>
              </a:rPr>
              <a:t>t</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astings</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20-X-7-11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346075" lvl="0" indent="-692150"/>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(g</a:t>
            </a:r>
            <a:r>
              <a:rPr lang="en-US" sz="2200" b="0" dirty="0">
                <a:solidFill>
                  <a:srgbClr val="000000"/>
                </a:solidFill>
              </a:rPr>
              <a:t>) Additional requirements for state liquor stores and for private package stores- lounge retail liquor- Class I</a:t>
            </a:r>
            <a:endParaRPr kumimoji="0" lang="en-US" sz="2400" b="0" i="0" u="none" strike="noStrike" kern="1200" cap="none" spc="0" normalizeH="0" baseline="0" noProof="0" dirty="0">
              <a:ln>
                <a:noFill/>
              </a:ln>
              <a:solidFill>
                <a:srgbClr val="000000"/>
              </a:solidFill>
              <a:effectLst/>
              <a:uLnTx/>
              <a:uFillTx/>
              <a:latin typeface="Arial Narrow"/>
              <a:ea typeface="MS PGothic" panose="020B0600070205080204" pitchFamily="34" charset="-128"/>
            </a:endParaRPr>
          </a:p>
          <a:p>
            <a:pPr marL="688975" lvl="0" indent="-227013">
              <a:lnSpc>
                <a:spcPct val="100000"/>
              </a:lnSpc>
              <a:spcBef>
                <a:spcPts val="0"/>
              </a:spcBef>
            </a:pPr>
            <a:r>
              <a:rPr lang="en-US" sz="2000" b="0" dirty="0">
                <a:solidFill>
                  <a:srgbClr val="231F20"/>
                </a:solidFill>
                <a:latin typeface="Arial Narrow"/>
                <a:cs typeface="+mn-cs"/>
              </a:rPr>
              <a:t>1</a:t>
            </a:r>
            <a:r>
              <a:rPr kumimoji="0" lang="en-US" sz="2000" b="0" i="0" u="none" strike="noStrike" kern="1200" cap="none" spc="0" normalizeH="0" baseline="0" noProof="0" dirty="0">
                <a:ln>
                  <a:noFill/>
                </a:ln>
                <a:solidFill>
                  <a:srgbClr val="231F20"/>
                </a:solidFill>
                <a:effectLst/>
                <a:uLnTx/>
                <a:uFillTx/>
                <a:latin typeface="Arial Narrow"/>
                <a:cs typeface="+mn-cs"/>
              </a:rPr>
              <a:t>. </a:t>
            </a:r>
            <a:r>
              <a:rPr lang="en-US" sz="2000" b="0" dirty="0">
                <a:solidFill>
                  <a:srgbClr val="000000"/>
                </a:solidFill>
              </a:rPr>
              <a:t>Tastings shall commence no later than six o’clock p.m. and not exceed a period of 2 hours. </a:t>
            </a:r>
            <a:endParaRPr kumimoji="0" lang="en-US" sz="2000" b="0" i="0" u="none" strike="noStrike" kern="1200" cap="none" spc="0" normalizeH="0" baseline="0" noProof="0" dirty="0">
              <a:ln>
                <a:noFill/>
              </a:ln>
              <a:solidFill>
                <a:srgbClr val="000000"/>
              </a:solidFill>
              <a:effectLst/>
              <a:uLnTx/>
              <a:uFillTx/>
              <a:latin typeface="Arial Narrow"/>
            </a:endParaRPr>
          </a:p>
          <a:p>
            <a:pPr marL="688975" lvl="0" indent="-227013">
              <a:lnSpc>
                <a:spcPct val="100000"/>
              </a:lnSpc>
              <a:spcBef>
                <a:spcPts val="0"/>
              </a:spcBef>
            </a:pPr>
            <a:r>
              <a:rPr lang="en-US" sz="2000" b="0" dirty="0">
                <a:solidFill>
                  <a:srgbClr val="231F20"/>
                </a:solidFill>
                <a:latin typeface="Arial Narrow"/>
                <a:cs typeface="+mn-cs"/>
              </a:rPr>
              <a:t>2</a:t>
            </a:r>
            <a:r>
              <a:rPr lang="en-US" sz="2000" b="0" dirty="0">
                <a:solidFill>
                  <a:srgbClr val="231F20"/>
                </a:solidFill>
                <a:cs typeface="+mn-cs"/>
              </a:rPr>
              <a:t>. Individual samples furnished to a consumer shall contain no more than one-quarter ounce of the spirits and shall be limited to 2 products per tasting event.</a:t>
            </a:r>
          </a:p>
          <a:p>
            <a:pPr marL="1087438" lvl="0" indent="-625475">
              <a:lnSpc>
                <a:spcPct val="100000"/>
              </a:lnSpc>
              <a:spcBef>
                <a:spcPts val="0"/>
              </a:spcBef>
            </a:pPr>
            <a:r>
              <a:rPr lang="en-US" sz="2000" b="0" dirty="0">
                <a:solidFill>
                  <a:srgbClr val="231F20"/>
                </a:solidFill>
                <a:latin typeface="Arial Narrow"/>
                <a:cs typeface="+mn-cs"/>
              </a:rPr>
              <a:t>3</a:t>
            </a:r>
            <a:r>
              <a:rPr lang="en-US" sz="2000" b="0" dirty="0">
                <a:solidFill>
                  <a:srgbClr val="231F20"/>
                </a:solidFill>
                <a:cs typeface="+mn-cs"/>
              </a:rPr>
              <a:t>. Tastings shall be conducted at no charge to the customer.</a:t>
            </a:r>
            <a:endParaRPr kumimoji="0" lang="en-US" sz="2000" b="0" i="0" u="none" strike="noStrike" kern="1200" cap="none" spc="0" normalizeH="0" baseline="0" noProof="0" dirty="0">
              <a:ln>
                <a:noFill/>
              </a:ln>
              <a:solidFill>
                <a:srgbClr val="000000"/>
              </a:solidFill>
              <a:effectLst/>
              <a:uLnTx/>
              <a:uFillTx/>
              <a:latin typeface="Arial Narrow"/>
            </a:endParaRPr>
          </a:p>
          <a:p>
            <a:pPr marL="0" marR="0" lvl="0" indent="0" algn="l" defTabSz="914400" rtl="0" eaLnBrk="0" fontAlgn="base" latinLnBrk="0" hangingPunct="0">
              <a:lnSpc>
                <a:spcPct val="90000"/>
              </a:lnSpc>
              <a:spcBef>
                <a:spcPct val="10000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1239304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Use and disposition of original</a:t>
            </a:r>
            <a:r>
              <a:rPr kumimoji="0" lang="en-US" altLang="en-US" sz="2400" b="1" i="0" u="none" strike="noStrike" kern="1200" cap="none" spc="0" normalizeH="0" noProof="0" dirty="0">
                <a:ln>
                  <a:noFill/>
                </a:ln>
                <a:solidFill>
                  <a:srgbClr val="7F56C5"/>
                </a:solidFill>
                <a:effectLst/>
                <a:uLnTx/>
                <a:uFillTx/>
                <a:latin typeface="Arial Narrow"/>
                <a:ea typeface="MS PGothic" panose="020B0600070205080204" pitchFamily="34" charset="-128"/>
              </a:rPr>
              <a:t> liquor containers</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20-X-6-.03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346075" lvl="0" indent="-346075"/>
            <a:r>
              <a:rPr lang="en-US" sz="2200" b="0" dirty="0">
                <a:solidFill>
                  <a:srgbClr val="000000"/>
                </a:solidFill>
              </a:rPr>
              <a:t>(1) Except as hereinafter authorized, no liquor product may be kept or maintained on any ABC Board licensed premises at any time in any container, bottle, or receptacle, other than the original bottle prepared by the manufacturer with proper taxes paid thereon.  Any liquor in possession or custody of the licensee found on the licensed premises and not in compliance herewith shall be seized as contraband and may subject the licensee to disciplinary action.</a:t>
            </a: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kumimoji="0" lang="en-US" sz="2400" b="0"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endPar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lvl="2">
              <a:buNone/>
              <a:defRPr/>
            </a:pPr>
            <a:r>
              <a:rPr lang="en-US" altLang="en-US" sz="2200" dirty="0">
                <a:solidFill>
                  <a:srgbClr val="000000"/>
                </a:solidFill>
                <a:cs typeface="ＭＳ Ｐゴシック" charset="0"/>
              </a:rPr>
              <a:t>(2) No ABC Board licensee shall have more than one bottle of each brand of liquor opened at each serving station at any time in the licensed establishment, provided however, such licensees may dispense liquor from a pre-mix dispenser in accordance with ABC Board Regulation 20-X-6-.05 or from an automatic dispensing system.</a:t>
            </a: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693738" marR="0" lvl="2" indent="-346075" algn="l" defTabSz="914400" rtl="0" eaLnBrk="0" fontAlgn="base" latinLnBrk="0" hangingPunct="0">
              <a:lnSpc>
                <a:spcPct val="100000"/>
              </a:lnSpc>
              <a:spcBef>
                <a:spcPts val="900"/>
              </a:spcBef>
              <a:spcAft>
                <a:spcPct val="0"/>
              </a:spcAft>
              <a:buClr>
                <a:srgbClr val="E97635"/>
              </a:buClr>
              <a:buSzPct val="75000"/>
              <a:buFont typeface="Courier New" panose="02070309020205020404" pitchFamily="49" charset="0"/>
              <a:buChar char="o"/>
              <a:tabLst/>
              <a:defRPr/>
            </a:pP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2649216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2192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Use and disposition of original</a:t>
            </a:r>
            <a:r>
              <a:rPr kumimoji="0" lang="en-US" altLang="en-US" sz="2400" b="1" i="0" u="none" strike="noStrike" kern="1200" cap="none" spc="0" normalizeH="0" noProof="0" dirty="0">
                <a:ln>
                  <a:noFill/>
                </a:ln>
                <a:solidFill>
                  <a:srgbClr val="7F56C5"/>
                </a:solidFill>
                <a:effectLst/>
                <a:uLnTx/>
                <a:uFillTx/>
                <a:latin typeface="Arial Narrow"/>
                <a:ea typeface="MS PGothic" panose="020B0600070205080204" pitchFamily="34" charset="-128"/>
              </a:rPr>
              <a:t> liquor containers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20-X-6-.03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346075" lvl="0" indent="-346075"/>
            <a:r>
              <a:rPr lang="en-US" sz="2200" b="0" dirty="0">
                <a:solidFill>
                  <a:srgbClr val="000000"/>
                </a:solidFill>
              </a:rPr>
              <a:t>(3) All ABC Board licensees authorized to sell liquor are required to destroy, as soon as reasonably possible, all empty liquor bottles.  It is not permitted for any such licensee to refill any alcoholic beverage container. </a:t>
            </a:r>
            <a:endParaRPr kumimoji="0" lang="en-US" altLang="en-US" sz="20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795338" lvl="2" indent="-333375">
              <a:buNone/>
              <a:defRPr/>
            </a:pPr>
            <a:r>
              <a:rPr lang="en-US" altLang="en-US" dirty="0"/>
              <a:t>(a) "Destroy" as related to containers or bottles, means breaking, crushing, or smashing or by any means wherein the containers or bottles are rendered unsuitable for reuse. </a:t>
            </a:r>
            <a:endParaRPr kumimoji="0" lang="en-US" altLang="en-US" b="0" i="0" u="none" strike="noStrike" kern="1200" cap="none" spc="0" normalizeH="0" baseline="0" noProof="0" dirty="0">
              <a:ln>
                <a:noFill/>
              </a:ln>
              <a:solidFill>
                <a:srgbClr val="231F20"/>
              </a:solidFill>
              <a:effectLst/>
              <a:uLnTx/>
              <a:uFillTx/>
              <a:latin typeface="Arial Narrow"/>
            </a:endParaRPr>
          </a:p>
          <a:p>
            <a:pPr marL="795338" lvl="1" indent="-333375">
              <a:buNone/>
              <a:defRPr/>
            </a:pPr>
            <a:r>
              <a:rPr lang="en-US" altLang="en-US" sz="2000" dirty="0"/>
              <a:t>(b) "As soon as reasonably possible" means immediately after use, serving, or consuming the contents thereof, provided, however, that in all events empty bottles shall be immediately segregated from existing usable inventory. </a:t>
            </a:r>
            <a:endParaRPr kumimoji="0" lang="en-US" altLang="en-US" sz="2000" b="0" i="0" u="none" strike="noStrike" kern="1200" cap="none" spc="0" normalizeH="0" baseline="0" noProof="0" dirty="0">
              <a:ln>
                <a:noFill/>
              </a:ln>
              <a:solidFill>
                <a:srgbClr val="231F20"/>
              </a:solidFill>
              <a:effectLst/>
              <a:uLnTx/>
              <a:uFillTx/>
              <a:latin typeface="Arial Narrow"/>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120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6779828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Fortifying, adulterating alcohol</a:t>
            </a: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28-3A-25(a)(9)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346075" lvl="0" indent="-346075"/>
            <a:r>
              <a:rPr lang="en-US" sz="2200" b="0" dirty="0">
                <a:solidFill>
                  <a:srgbClr val="000000"/>
                </a:solidFill>
              </a:rPr>
              <a:t>(a) It shall be unlawful:. </a:t>
            </a:r>
            <a:endParaRPr lang="en-US" altLang="en-US" sz="2200" b="0" dirty="0">
              <a:solidFill>
                <a:srgbClr val="000000"/>
              </a:solidFill>
            </a:endParaRPr>
          </a:p>
          <a:p>
            <a:pPr marL="795338" lvl="2" indent="-333375">
              <a:buNone/>
              <a:defRPr/>
            </a:pPr>
            <a:r>
              <a:rPr lang="en-US" dirty="0"/>
              <a:t>(9) For any person to fortify, adulterate, contaminate, or in any manner change the character or purity of alcoholic beverages from that as originally marketed by the manufacturer, except that a retail licensee on order from a customer may mix a chaser or other ingredients necessary to prepare a cocktail or mixed drink for on-premises consumption.</a:t>
            </a:r>
            <a:endParaRPr kumimoji="0" lang="en-US" altLang="en-US" b="0" i="0" u="none" strike="noStrike" kern="1200" cap="none" spc="0" normalizeH="0" baseline="0" noProof="0" dirty="0">
              <a:ln>
                <a:noFill/>
              </a:ln>
              <a:solidFill>
                <a:srgbClr val="231F20"/>
              </a:solidFill>
              <a:effectLst/>
              <a:uLnTx/>
              <a:uFillTx/>
              <a:latin typeface="Arial Narrow"/>
            </a:endParaRPr>
          </a:p>
          <a:p>
            <a:pPr marL="346075" marR="0" lvl="1" indent="-346075"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167105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1"/>
          <p:cNvSpPr>
            <a:spLocks noGrp="1"/>
          </p:cNvSpPr>
          <p:nvPr>
            <p:ph type="body" sz="quarter" idx="15"/>
          </p:nvPr>
        </p:nvSpPr>
        <p:spPr>
          <a:xfrm>
            <a:off x="1109663" y="2787650"/>
            <a:ext cx="7881937" cy="404813"/>
          </a:xfrm>
        </p:spPr>
        <p:txBody>
          <a:bodyPr/>
          <a:lstStyle/>
          <a:p>
            <a:pPr marL="0" indent="0"/>
            <a:r>
              <a:rPr lang="en-US" altLang="en-US" dirty="0"/>
              <a:t>B. Your customers’ actions</a:t>
            </a:r>
          </a:p>
        </p:txBody>
      </p:sp>
      <p:sp>
        <p:nvSpPr>
          <p:cNvPr id="3" name="Text Placeholder 2"/>
          <p:cNvSpPr>
            <a:spLocks noGrp="1"/>
          </p:cNvSpPr>
          <p:nvPr>
            <p:ph type="body" sz="quarter" idx="14"/>
          </p:nvPr>
        </p:nvSpPr>
        <p:spPr>
          <a:xfrm>
            <a:off x="1092200" y="2146300"/>
            <a:ext cx="7899400" cy="404813"/>
          </a:xfrm>
        </p:spPr>
        <p:txBody>
          <a:bodyPr/>
          <a:lstStyle/>
          <a:p>
            <a:pPr marL="0" indent="0"/>
            <a:r>
              <a:rPr lang="en-US" altLang="en-US" dirty="0"/>
              <a:t>A. Your actions</a:t>
            </a:r>
          </a:p>
        </p:txBody>
      </p:sp>
      <p:sp>
        <p:nvSpPr>
          <p:cNvPr id="51204" name="Text Placeholder 3"/>
          <p:cNvSpPr>
            <a:spLocks noGrp="1"/>
          </p:cNvSpPr>
          <p:nvPr>
            <p:ph type="body" sz="quarter" idx="13"/>
          </p:nvPr>
        </p:nvSpPr>
        <p:spPr>
          <a:xfrm>
            <a:off x="390525" y="1150938"/>
            <a:ext cx="8612188" cy="457200"/>
          </a:xfrm>
        </p:spPr>
        <p:txBody>
          <a:bodyPr/>
          <a:lstStyle/>
          <a:p>
            <a:pPr marL="0" indent="0"/>
            <a:r>
              <a:rPr lang="en-US" altLang="en-US" dirty="0"/>
              <a:t>What are you responsible for when selling or serving alcohol?</a:t>
            </a:r>
          </a:p>
        </p:txBody>
      </p:sp>
      <p:sp>
        <p:nvSpPr>
          <p:cNvPr id="6" name="Text Placeholder 5"/>
          <p:cNvSpPr>
            <a:spLocks noGrp="1"/>
          </p:cNvSpPr>
          <p:nvPr>
            <p:ph type="body" sz="quarter" idx="16"/>
          </p:nvPr>
        </p:nvSpPr>
        <p:spPr>
          <a:xfrm>
            <a:off x="3741738" y="3327400"/>
            <a:ext cx="4981575" cy="2159000"/>
          </a:xfrm>
        </p:spPr>
        <p:txBody>
          <a:bodyPr/>
          <a:lstStyle/>
          <a:p>
            <a:pPr marL="0" indent="0"/>
            <a:r>
              <a:rPr lang="en-US" altLang="en-US" b="1" dirty="0"/>
              <a:t>Why? </a:t>
            </a:r>
            <a:r>
              <a:rPr lang="en-US" altLang="en-US" dirty="0"/>
              <a:t>You are legally responsible for your actions—both the things you do and the things you don’t. </a:t>
            </a:r>
          </a:p>
        </p:txBody>
      </p:sp>
      <p:sp>
        <p:nvSpPr>
          <p:cNvPr id="8" name="Title 4"/>
          <p:cNvSpPr>
            <a:spLocks noGrp="1" noChangeArrowheads="1"/>
          </p:cNvSpPr>
          <p:nvPr>
            <p:ph type="title"/>
          </p:nvPr>
        </p:nvSpPr>
        <p:spPr>
          <a:xfrm>
            <a:off x="400050" y="160338"/>
            <a:ext cx="8307388" cy="519112"/>
          </a:xfrm>
        </p:spPr>
        <p:txBody>
          <a:bodyPr/>
          <a:lstStyle/>
          <a:p>
            <a:r>
              <a:rPr lang="en-US" altLang="en-US" dirty="0"/>
              <a:t>What Do You Think?</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B05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Fortifying, adulterating alcohol: Penalties</a:t>
            </a: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28-3A-25(b)(</a:t>
            </a:r>
            <a:r>
              <a:rPr lang="en-US" dirty="0">
                <a:latin typeface="Arial Narrow"/>
              </a:rPr>
              <a:t>1</a:t>
            </a: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569913" lvl="1" indent="-569913">
              <a:buNone/>
              <a:defRPr/>
            </a:pPr>
            <a:r>
              <a:rPr lang="en-US" dirty="0"/>
              <a:t>(b)(1) Any violation of subdivisions (1) through (17) of subsection (a) shall be a misdemeanor punishable by a fine of not less than one hundred dollars ($100) nor more than one thousand dollars ($1,000), to which, at the discretion of the court or judge trying the case, may be added imprisonment in the county jail or at hard labor for the county for not more than six months for the first conviction; and, on the second conviction of a violation of the subdivisions, the offense shall, in addition to the aforementioned fine, be punishable by imprisonment or at hard labor for the county for not less than three months nor more than six months to be imposed by the court or judge trying the case; and, on the third conviction and every subsequent conviction of a violation of the subdivisions, the offense shall, in addition to a fine within the limits </a:t>
            </a:r>
            <a:r>
              <a:rPr lang="en-US" dirty="0" err="1"/>
              <a:t>abovenamed</a:t>
            </a:r>
            <a:r>
              <a:rPr lang="en-US" dirty="0"/>
              <a:t>, be punishable by imprisonment or at hard labor for the county for not less than six months nor more than 12 months.</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2852214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Sales of untaxed alcohol</a:t>
            </a: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28-3A-25(a)(16)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p>
          <a:p>
            <a:pPr marL="346075" lvl="0" indent="-346075"/>
            <a:r>
              <a:rPr lang="en-US" sz="2200" b="0" dirty="0">
                <a:solidFill>
                  <a:srgbClr val="000000"/>
                </a:solidFill>
              </a:rPr>
              <a:t>(a) It shall be unlawful: </a:t>
            </a:r>
            <a:endParaRPr lang="en-US" altLang="en-US" sz="2200" b="0" dirty="0">
              <a:solidFill>
                <a:srgbClr val="000000"/>
              </a:solidFill>
            </a:endParaRPr>
          </a:p>
          <a:p>
            <a:pPr marL="914400" lvl="2" indent="-452438">
              <a:buNone/>
              <a:defRPr/>
            </a:pPr>
            <a:r>
              <a:rPr lang="en-US" dirty="0"/>
              <a:t>(16) For any person to sell, give away, or otherwise dispose of taxable alcoholic beverages within this state on which the required taxes have not been paid as required by law.</a:t>
            </a:r>
          </a:p>
          <a:p>
            <a:pPr marL="630238" lvl="2" indent="-282575">
              <a:buNone/>
              <a:defRPr/>
            </a:pPr>
            <a:endParaRPr kumimoji="0" lang="en-US" altLang="en-US" sz="2200" b="0" i="0" u="none" strike="noStrike" kern="0" cap="none" spc="0" normalizeH="0" baseline="0" noProof="0" dirty="0">
              <a:ln>
                <a:noFill/>
              </a:ln>
              <a:solidFill>
                <a:srgbClr val="231F20"/>
              </a:solidFill>
              <a:effectLst/>
              <a:uLnTx/>
              <a:uFillTx/>
              <a:latin typeface="Arial Narrow"/>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7403272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Sales of </a:t>
            </a:r>
            <a:r>
              <a:rPr lang="en-US" altLang="en-US" dirty="0"/>
              <a:t>untaxed alcohol: Penalties</a:t>
            </a: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28-3A-25(b)(1)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endParaRPr kumimoji="0" lang="en-US" altLang="en-US" sz="2200" b="0" i="0" u="none" strike="noStrike" kern="0" cap="none" spc="0" normalizeH="0" baseline="0" noProof="0" dirty="0">
              <a:ln>
                <a:noFill/>
              </a:ln>
              <a:solidFill>
                <a:srgbClr val="231F20"/>
              </a:solidFill>
              <a:effectLst/>
              <a:uLnTx/>
              <a:uFillTx/>
              <a:latin typeface="Arial Narrow"/>
            </a:endParaRPr>
          </a:p>
          <a:p>
            <a:pPr marL="569913" lvl="1" indent="-569913">
              <a:buNone/>
              <a:defRPr/>
            </a:pPr>
            <a:r>
              <a:rPr lang="en-US" dirty="0"/>
              <a:t>(b)(1) Any violation of subdivisions (1) through (17) of subsection (a) shall be a misdemeanor punishable by a fine of not less than one hundred dollars ($100) nor more than one thousand dollars ($1,000), to which, at the discretion of the court or judge trying the case, may be added imprisonment in the county jail or at hard labor for the county for not more than six months for the first conviction; and, on the second conviction of a violation of the subdivisions, the offense shall, in addition to the aforementioned fine, be punishable by imprisonment or at hard labor for the county for not less than three months nor more than six months to be imposed by the court or judge trying the case; and, on the third conviction and every subsequent conviction of a violation of the subdivisions, the offense shall, in addition to a fine within the limits </a:t>
            </a:r>
            <a:r>
              <a:rPr lang="en-US" dirty="0" err="1"/>
              <a:t>abovenamed</a:t>
            </a:r>
            <a:r>
              <a:rPr lang="en-US" dirty="0"/>
              <a:t>, be punishable by imprisonment or at hard labor for the county for not less than six months nor more than 12 months.</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7147388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Display of alcoholic beverages by retail licensees</a:t>
            </a:r>
            <a:endParaRPr lang="en-US" altLang="en-US" dirty="0"/>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20-X-6-.08 </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endParaRPr kumimoji="0" lang="en-US" altLang="en-US" sz="2200" b="0" i="0" u="none" strike="noStrike" kern="0" cap="none" spc="0" normalizeH="0" baseline="0" noProof="0" dirty="0">
              <a:ln>
                <a:noFill/>
              </a:ln>
              <a:solidFill>
                <a:srgbClr val="231F20"/>
              </a:solidFill>
              <a:effectLst/>
              <a:uLnTx/>
              <a:uFillTx/>
              <a:latin typeface="Arial Narrow"/>
            </a:endParaRPr>
          </a:p>
          <a:p>
            <a:pPr marL="0" lvl="1" indent="0">
              <a:buNone/>
              <a:defRPr/>
            </a:pPr>
            <a:r>
              <a:rPr lang="en-US" dirty="0"/>
              <a:t>Retail licensees may display alcoholic beverages within their licensed premises, provided said beverages are displayed, stored or kept in such a manner so as not to be conspicuously visible to the public from outside the licensed premises. </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9904111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Sale of alcoholic beverages by retail licensees: Resale</a:t>
            </a:r>
            <a:endParaRPr lang="en-US" altLang="en-US" dirty="0"/>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20-X-6-.04</a:t>
            </a:r>
            <a:r>
              <a:rPr kumimoji="0" lang="en-US" sz="2400" b="1" i="0" u="none" strike="noStrike" kern="1200" cap="none" spc="0" normalizeH="0" noProof="0" dirty="0">
                <a:ln>
                  <a:noFill/>
                </a:ln>
                <a:solidFill>
                  <a:srgbClr val="7F56C5"/>
                </a:solidFill>
                <a:effectLst/>
                <a:uLnTx/>
                <a:uFillTx/>
                <a:latin typeface="Arial Narrow"/>
                <a:ea typeface="MS PGothic" panose="020B0600070205080204" pitchFamily="34" charset="-128"/>
              </a:rPr>
              <a:t>(5)</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endParaRPr kumimoji="0" lang="en-US" altLang="en-US" sz="2200" b="0" i="0" u="none" strike="noStrike" kern="0" cap="none" spc="0" normalizeH="0" baseline="0" noProof="0" dirty="0">
              <a:ln>
                <a:noFill/>
              </a:ln>
              <a:solidFill>
                <a:srgbClr val="231F20"/>
              </a:solidFill>
              <a:effectLst/>
              <a:uLnTx/>
              <a:uFillTx/>
              <a:latin typeface="Arial Narrow"/>
            </a:endParaRPr>
          </a:p>
          <a:p>
            <a:pPr marL="290513" lvl="1" indent="-290513">
              <a:buNone/>
              <a:defRPr/>
            </a:pPr>
            <a:r>
              <a:rPr lang="en-US" dirty="0"/>
              <a:t>(5) An ABC Board retail licensee shall not sell to any person or other licensee for purposes of resale, nor shall such licensee purchase or attempt to purchase alcoholic beverages from another ABC Board retail licensee.</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8299327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Beverage locker/Storage </a:t>
            </a:r>
            <a:r>
              <a:rPr lang="en-US" altLang="en-US" dirty="0">
                <a:latin typeface="Arial Narrow"/>
              </a:rPr>
              <a:t>s</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ervice</a:t>
            </a:r>
            <a:endParaRPr lang="en-US" altLang="en-US" dirty="0"/>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20-X-6-.01(11)</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endParaRPr kumimoji="0" lang="en-US" altLang="en-US" sz="2200" b="0" i="0" u="none" strike="noStrike" kern="0" cap="none" spc="0" normalizeH="0" baseline="0" noProof="0" dirty="0">
              <a:ln>
                <a:noFill/>
              </a:ln>
              <a:solidFill>
                <a:srgbClr val="231F20"/>
              </a:solidFill>
              <a:effectLst/>
              <a:uLnTx/>
              <a:uFillTx/>
              <a:latin typeface="Arial Narrow"/>
            </a:endParaRPr>
          </a:p>
          <a:p>
            <a:pPr marL="461963" lvl="1" indent="-461963">
              <a:buNone/>
              <a:defRPr/>
            </a:pPr>
            <a:r>
              <a:rPr lang="en-US" dirty="0"/>
              <a:t>(11) ABC Board licensees shall not rent, furnish, or maintain beverage locker service or storage service for the keeping of alcoholic beverages by customers, patrons, or consumers. </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8973159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Sales from storage</a:t>
            </a:r>
            <a:r>
              <a:rPr kumimoji="0" lang="en-US" altLang="en-US" sz="2400" b="1" i="0" u="none" strike="noStrike" kern="1200" cap="none" spc="0" normalizeH="0" noProof="0" dirty="0">
                <a:ln>
                  <a:noFill/>
                </a:ln>
                <a:solidFill>
                  <a:srgbClr val="7F56C5"/>
                </a:solidFill>
                <a:effectLst/>
                <a:uLnTx/>
                <a:uFillTx/>
                <a:latin typeface="Arial Narrow"/>
                <a:ea typeface="MS PGothic" panose="020B0600070205080204" pitchFamily="34" charset="-128"/>
              </a:rPr>
              <a:t> cabinets and guest rooms</a:t>
            </a:r>
            <a:endParaRPr lang="en-US" altLang="en-US" dirty="0"/>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20-X-6-.17</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endParaRPr kumimoji="0" lang="en-US" altLang="en-US" sz="2200" b="0" i="0" u="none" strike="noStrike" kern="0" cap="none" spc="0" normalizeH="0" baseline="0" noProof="0" dirty="0">
              <a:ln>
                <a:noFill/>
              </a:ln>
              <a:solidFill>
                <a:srgbClr val="231F20"/>
              </a:solidFill>
              <a:effectLst/>
              <a:uLnTx/>
              <a:uFillTx/>
              <a:latin typeface="Arial Narrow"/>
            </a:endParaRPr>
          </a:p>
          <a:p>
            <a:pPr marL="344488" lvl="1" indent="-344488">
              <a:buNone/>
              <a:defRPr/>
            </a:pPr>
            <a:r>
              <a:rPr lang="en-US" dirty="0"/>
              <a:t>(1) Licensees of the ABC Board possessing the privilege of selling liquor at retail who regularly offer to the public, for compensation, transitory lodging or sleeping accommodations may provide alcoholic beverages to registered guests twenty-one years of age or older in storage cabinets individual private rooms of lodging.</a:t>
            </a:r>
          </a:p>
          <a:p>
            <a:pPr marL="0" lvl="1" indent="0">
              <a:buNone/>
              <a:defRPr/>
            </a:pPr>
            <a:endParaRPr lang="en-US" dirty="0"/>
          </a:p>
          <a:p>
            <a:pPr marL="344488" lvl="1" indent="-344488">
              <a:buNone/>
              <a:defRPr/>
            </a:pPr>
            <a:r>
              <a:rPr lang="en-US" dirty="0"/>
              <a:t>(2) All storage cabinets (also commonly known as mini bars) in private rooms must be locked with a secure locking device.  The key or combination needed to open the cabinets may only be given by the licensee to the registered guest responsible for the room rental.  </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290607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Sales from storage</a:t>
            </a:r>
            <a:r>
              <a:rPr kumimoji="0" lang="en-US" altLang="en-US" sz="2400" b="1" i="0" u="none" strike="noStrike" kern="1200" cap="none" spc="0" normalizeH="0" noProof="0" dirty="0">
                <a:ln>
                  <a:noFill/>
                </a:ln>
                <a:solidFill>
                  <a:srgbClr val="7F56C5"/>
                </a:solidFill>
                <a:effectLst/>
                <a:uLnTx/>
                <a:uFillTx/>
                <a:latin typeface="Arial Narrow"/>
                <a:ea typeface="MS PGothic" panose="020B0600070205080204" pitchFamily="34" charset="-128"/>
              </a:rPr>
              <a:t> cabinets and guest rooms </a:t>
            </a:r>
            <a:r>
              <a:rPr lang="en-US" i="1" dirty="0"/>
              <a:t>cont.</a:t>
            </a:r>
            <a:r>
              <a:rPr lang="en-US" altLang="en-US" i="1" dirty="0"/>
              <a:t> </a:t>
            </a:r>
            <a:endParaRPr lang="en-US" altLang="en-US" dirty="0"/>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20-X-6-.17</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endParaRPr kumimoji="0" lang="en-US" altLang="en-US" sz="2200" b="0" i="0" u="none" strike="noStrike" kern="0" cap="none" spc="0" normalizeH="0" baseline="0" noProof="0" dirty="0">
              <a:ln>
                <a:noFill/>
              </a:ln>
              <a:solidFill>
                <a:srgbClr val="231F20"/>
              </a:solidFill>
              <a:effectLst/>
              <a:uLnTx/>
              <a:uFillTx/>
              <a:latin typeface="Arial Narrow"/>
            </a:endParaRPr>
          </a:p>
          <a:p>
            <a:pPr marL="344488" lvl="1" indent="-344488">
              <a:buNone/>
              <a:defRPr/>
            </a:pPr>
            <a:r>
              <a:rPr lang="en-US" dirty="0"/>
              <a:t>(3) The sale of the registered guest of alcoholic beverages from storage cabinets is deemed to occur upon the delivery of the key or combination to the locking device.  In the case of refills or restocking, the sale is deemed to occur upon delivery by room service.  No sale of alcoholic beverages shall be made on Sundays after 2:00 A.M., except where the sale thereof is permitted by law. </a:t>
            </a:r>
          </a:p>
          <a:p>
            <a:pPr marL="0" lvl="1" indent="0">
              <a:buNone/>
              <a:defRPr/>
            </a:pPr>
            <a:endParaRPr lang="en-US" dirty="0"/>
          </a:p>
          <a:p>
            <a:pPr marL="344488" lvl="1" indent="-344488">
              <a:buNone/>
              <a:defRPr/>
            </a:pPr>
            <a:r>
              <a:rPr lang="en-US" dirty="0"/>
              <a:t>(4) All sales herein made shall be made in unopened containers.  After the registered guest vacates the room, the licensee shall promptly inventory the storage cabinet and cause the cabinet to be locked and secure.  All containers which have been opened must be removed from the private room.  The contents of the opened containers must be poured out immediately and not reused. </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4168525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Sales from storage</a:t>
            </a:r>
            <a:r>
              <a:rPr kumimoji="0" lang="en-US" altLang="en-US" sz="2400" b="1" i="0" u="none" strike="noStrike" kern="1200" cap="none" spc="0" normalizeH="0" noProof="0" dirty="0">
                <a:ln>
                  <a:noFill/>
                </a:ln>
                <a:solidFill>
                  <a:srgbClr val="7F56C5"/>
                </a:solidFill>
                <a:effectLst/>
                <a:uLnTx/>
                <a:uFillTx/>
                <a:latin typeface="Arial Narrow"/>
                <a:ea typeface="MS PGothic" panose="020B0600070205080204" pitchFamily="34" charset="-128"/>
              </a:rPr>
              <a:t> cabinets and guest rooms </a:t>
            </a:r>
            <a:r>
              <a:rPr lang="en-US" i="1" dirty="0"/>
              <a:t>cont.</a:t>
            </a:r>
            <a:r>
              <a:rPr lang="en-US" altLang="en-US" i="1" dirty="0"/>
              <a:t> </a:t>
            </a:r>
            <a:endParaRPr lang="en-US" altLang="en-US" dirty="0"/>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20-X-6-.17</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endParaRPr kumimoji="0" lang="en-US" altLang="en-US" sz="2200" b="0" i="0" u="none" strike="noStrike" kern="0" cap="none" spc="0" normalizeH="0" baseline="0" noProof="0" dirty="0">
              <a:ln>
                <a:noFill/>
              </a:ln>
              <a:solidFill>
                <a:srgbClr val="231F20"/>
              </a:solidFill>
              <a:effectLst/>
              <a:uLnTx/>
              <a:uFillTx/>
              <a:latin typeface="Arial Narrow"/>
            </a:endParaRPr>
          </a:p>
          <a:p>
            <a:pPr marL="344488" lvl="1" indent="-344488">
              <a:buNone/>
              <a:defRPr/>
            </a:pPr>
            <a:r>
              <a:rPr lang="en-US" dirty="0"/>
              <a:t>(5) If the licensee determines or has reason to believe that the registered guest having the key or combination to the storage cabinet has allowed or intends to allow minors to consume alcoholic beverages from the cabinet, then the licensee shall take such action as necessary to remove the alcoholic beverages from the cabinet and/or retrieve the key thereto or cancel the combination device. </a:t>
            </a:r>
          </a:p>
          <a:p>
            <a:pPr marL="0" lvl="1" indent="0">
              <a:buNone/>
              <a:defRPr/>
            </a:pPr>
            <a:endParaRPr lang="en-US" dirty="0"/>
          </a:p>
          <a:p>
            <a:pPr marL="344488" lvl="1" indent="-344488">
              <a:buNone/>
              <a:defRPr/>
            </a:pPr>
            <a:r>
              <a:rPr lang="en-US" dirty="0"/>
              <a:t>(6) ABC Board agents may enter any room containing a storage cabinet, for inspection thereof, at any time that the room is not let to a registered guest.</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599715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spcBef>
                <a:spcPts val="0"/>
              </a:spcBef>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Service of alcoholic beverages on patios or around swimming      pool areas</a:t>
            </a:r>
            <a:endParaRPr lang="en-US" altLang="en-US" dirty="0"/>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20-X-6-.07</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endParaRPr kumimoji="0" lang="en-US" altLang="en-US" sz="2200" b="0" i="0" u="none" strike="noStrike" kern="0" cap="none" spc="0" normalizeH="0" baseline="0" noProof="0" dirty="0">
              <a:ln>
                <a:noFill/>
              </a:ln>
              <a:solidFill>
                <a:srgbClr val="231F20"/>
              </a:solidFill>
              <a:effectLst/>
              <a:uLnTx/>
              <a:uFillTx/>
              <a:latin typeface="Arial Narrow"/>
            </a:endParaRPr>
          </a:p>
          <a:p>
            <a:pPr marL="0" lvl="1" indent="0">
              <a:buNone/>
              <a:defRPr/>
            </a:pPr>
            <a:r>
              <a:rPr lang="en-US" dirty="0"/>
              <a:t>Any ABC Board on-premises licensee may serve alcoholic beverages as authorized by their license on patios or around swimming pool areas adjacent to or connected with the main licensed premises.  Said serving area shall be located so as not to be a nuisance nor readily visible from a church or school premises.</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631630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409575" y="1143000"/>
            <a:ext cx="82200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r>
              <a:rPr lang="en-US" altLang="en-US" dirty="0"/>
              <a:t>The three types of liability that apply to you when selling or serving alcohol:</a:t>
            </a:r>
          </a:p>
          <a:p>
            <a:pPr lvl="1"/>
            <a:r>
              <a:rPr lang="en-US" altLang="en-US" kern="0" dirty="0"/>
              <a:t>Criminal liability</a:t>
            </a:r>
          </a:p>
          <a:p>
            <a:pPr lvl="1"/>
            <a:r>
              <a:rPr lang="en-US" altLang="en-US" kern="0" dirty="0"/>
              <a:t>Civil liability, including dram shop laws</a:t>
            </a:r>
          </a:p>
          <a:p>
            <a:pPr lvl="1"/>
            <a:r>
              <a:rPr lang="en-US" altLang="en-US" kern="0" dirty="0"/>
              <a:t>Administrative liability</a:t>
            </a:r>
          </a:p>
        </p:txBody>
      </p:sp>
      <p:sp>
        <p:nvSpPr>
          <p:cNvPr id="5"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r>
              <a:rPr lang="en-US" altLang="en-US" kern="0"/>
              <a:t>Types of Liability</a:t>
            </a:r>
            <a:endParaRPr lang="en-US" altLang="en-US" kern="0" dirty="0"/>
          </a:p>
        </p:txBody>
      </p:sp>
    </p:spTree>
    <p:custDataLst>
      <p:tags r:id="rId1"/>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092200" y="2660650"/>
            <a:ext cx="7881938" cy="404813"/>
          </a:xfrm>
        </p:spPr>
        <p:txBody>
          <a:bodyPr/>
          <a:lstStyle/>
          <a:p>
            <a:pPr marL="0" indent="0"/>
            <a:r>
              <a:rPr lang="en-US" altLang="en-US" dirty="0"/>
              <a:t>B. No</a:t>
            </a:r>
          </a:p>
        </p:txBody>
      </p:sp>
      <p:sp>
        <p:nvSpPr>
          <p:cNvPr id="70659" name="Text Placeholder 2"/>
          <p:cNvSpPr>
            <a:spLocks noGrp="1"/>
          </p:cNvSpPr>
          <p:nvPr>
            <p:ph type="body" sz="quarter" idx="14"/>
          </p:nvPr>
        </p:nvSpPr>
        <p:spPr>
          <a:xfrm>
            <a:off x="1092200" y="2146300"/>
            <a:ext cx="7899400" cy="404813"/>
          </a:xfrm>
        </p:spPr>
        <p:txBody>
          <a:bodyPr/>
          <a:lstStyle/>
          <a:p>
            <a:pPr marL="0" indent="0"/>
            <a:r>
              <a:rPr lang="en-US" altLang="en-US" dirty="0"/>
              <a:t>A. Yes</a:t>
            </a:r>
          </a:p>
        </p:txBody>
      </p:sp>
      <p:sp>
        <p:nvSpPr>
          <p:cNvPr id="70660" name="Text Placeholder 3"/>
          <p:cNvSpPr>
            <a:spLocks noGrp="1"/>
          </p:cNvSpPr>
          <p:nvPr>
            <p:ph type="body" sz="quarter" idx="13"/>
          </p:nvPr>
        </p:nvSpPr>
        <p:spPr>
          <a:xfrm>
            <a:off x="390525" y="1150938"/>
            <a:ext cx="8612188" cy="457200"/>
          </a:xfrm>
        </p:spPr>
        <p:txBody>
          <a:bodyPr/>
          <a:lstStyle/>
          <a:p>
            <a:pPr marL="0" indent="0"/>
            <a:r>
              <a:rPr lang="en-US" altLang="en-US" dirty="0"/>
              <a:t>Can people continue drinking past the hours of service listed on an operation’s liquor license?</a:t>
            </a:r>
          </a:p>
        </p:txBody>
      </p:sp>
      <p:sp>
        <p:nvSpPr>
          <p:cNvPr id="70661" name="Title 4"/>
          <p:cNvSpPr>
            <a:spLocks noGrp="1"/>
          </p:cNvSpPr>
          <p:nvPr>
            <p:ph type="title"/>
          </p:nvPr>
        </p:nvSpPr>
        <p:spPr/>
        <p:txBody>
          <a:bodyPr/>
          <a:lstStyle/>
          <a:p>
            <a:r>
              <a:rPr lang="en-US" altLang="en-US" dirty="0"/>
              <a:t>What Do You Think?</a:t>
            </a:r>
          </a:p>
        </p:txBody>
      </p:sp>
      <p:sp>
        <p:nvSpPr>
          <p:cNvPr id="6" name="Text Placeholder 5"/>
          <p:cNvSpPr>
            <a:spLocks noGrp="1"/>
          </p:cNvSpPr>
          <p:nvPr>
            <p:ph type="body" sz="quarter" idx="16"/>
          </p:nvPr>
        </p:nvSpPr>
        <p:spPr>
          <a:xfrm>
            <a:off x="3741738" y="4013200"/>
            <a:ext cx="4981575" cy="2159000"/>
          </a:xfrm>
        </p:spPr>
        <p:txBody>
          <a:bodyPr/>
          <a:lstStyle/>
          <a:p>
            <a:pPr marL="0" indent="0"/>
            <a:r>
              <a:rPr lang="en-US" altLang="en-US" b="1" dirty="0"/>
              <a:t>Why? </a:t>
            </a:r>
            <a:r>
              <a:rPr lang="en-US" altLang="en-US" dirty="0"/>
              <a:t>This is illegal. The hours listed on the liquor license must be strictly followed. They apply to both guests and employees</a:t>
            </a:r>
          </a:p>
        </p:txBody>
      </p:sp>
      <p:sp>
        <p:nvSpPr>
          <p:cNvPr id="7" name="Text Placeholder 1"/>
          <p:cNvSpPr txBox="1">
            <a:spLocks/>
          </p:cNvSpPr>
          <p:nvPr/>
        </p:nvSpPr>
        <p:spPr bwMode="auto">
          <a:xfrm>
            <a:off x="1092200" y="3176588"/>
            <a:ext cx="78819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0">
                <a:solidFill>
                  <a:schemeClr val="tx1"/>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7F56C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7F56C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7F56C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7F56C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defRPr/>
            </a:pPr>
            <a:r>
              <a:rPr lang="en-US" kern="0" dirty="0">
                <a:solidFill>
                  <a:srgbClr val="000000"/>
                </a:solidFill>
              </a:rPr>
              <a:t>C. It depends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Sunday sales</a:t>
            </a: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28-3A-25-(a)(19)</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endParaRPr>
          </a:p>
          <a:p>
            <a:pPr marL="0" lvl="1" indent="0">
              <a:buNone/>
              <a:defRPr/>
            </a:pPr>
            <a:r>
              <a:rPr lang="en-US" dirty="0"/>
              <a:t>(a) It shall be unlawful:</a:t>
            </a:r>
          </a:p>
          <a:p>
            <a:pPr marL="461963" lvl="1" indent="0">
              <a:buNone/>
              <a:defRPr/>
            </a:pPr>
            <a:r>
              <a:rPr lang="en-US" sz="2000" dirty="0"/>
              <a:t>(19) For any person, except where authorized by a local act or general act of local application, to buy, give away, sell, or serve for consumption on or off the premises, or to drink or consume any alcoholic beverages in any cafe, lunchroom, restaurant, hotel dining room, or other public place on Sunday after the hour of two o’clock a.m.</a:t>
            </a:r>
            <a:endParaRPr kumimoji="0" lang="en-US" altLang="en-US" sz="2000" b="0" i="0" u="none" strike="noStrike" kern="0" cap="none" spc="0" normalizeH="0" baseline="0" noProof="0" dirty="0">
              <a:ln>
                <a:noFill/>
              </a:ln>
              <a:solidFill>
                <a:srgbClr val="231F20"/>
              </a:solidFill>
              <a:effectLst/>
              <a:uLnTx/>
              <a:uFillTx/>
              <a:latin typeface="Arial Narrow"/>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4283564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bwMode="auto">
          <a:xfrm>
            <a:off x="3810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Sunday sales: Penalty</a:t>
            </a:r>
            <a:r>
              <a:rPr kumimoji="0" lang="en-US" altLang="en-US" sz="2400" b="1" i="0" u="none" strike="noStrike" kern="1200" cap="none" spc="0" normalizeH="0" noProof="0" dirty="0">
                <a:ln>
                  <a:noFill/>
                </a:ln>
                <a:solidFill>
                  <a:srgbClr val="7F56C5"/>
                </a:solidFill>
                <a:effectLst/>
                <a:uLnTx/>
                <a:uFillTx/>
                <a:latin typeface="Arial Narrow"/>
                <a:ea typeface="MS PGothic" panose="020B0600070205080204" pitchFamily="34" charset="-128"/>
              </a:rPr>
              <a:t> for violations</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90000"/>
              </a:lnSpc>
              <a:spcBef>
                <a:spcPts val="0"/>
              </a:spcBef>
              <a:spcAft>
                <a:spcPct val="0"/>
              </a:spcAft>
              <a:buClr>
                <a:srgbClr val="009DDC"/>
              </a:buClr>
              <a:buSzPct val="75000"/>
              <a:buFont typeface="Wingdings" panose="05000000000000000000" pitchFamily="2" charset="2"/>
              <a:buNone/>
              <a:tabLst/>
              <a:defRPr/>
            </a:pPr>
            <a:r>
              <a:rPr kumimoji="0" 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Section 28-3A-25-(b)(2)</a:t>
            </a:r>
            <a:r>
              <a:rPr kumimoji="0" lang="en-US" sz="2200" b="0" i="0" u="none" strike="noStrike" kern="1200" cap="none" spc="0" normalizeH="0" baseline="0" noProof="0" dirty="0">
                <a:ln>
                  <a:noFill/>
                </a:ln>
                <a:solidFill>
                  <a:srgbClr val="000000"/>
                </a:solidFill>
                <a:effectLst/>
                <a:uLnTx/>
                <a:uFillTx/>
                <a:latin typeface="Arial Narrow"/>
                <a:ea typeface="MS PGothic" panose="020B0600070205080204" pitchFamily="34" charset="-128"/>
              </a:rPr>
              <a:t> </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endParaRPr>
          </a:p>
          <a:p>
            <a:pPr marL="344488" lvl="1" indent="-344488">
              <a:buNone/>
              <a:defRPr/>
            </a:pPr>
            <a:r>
              <a:rPr lang="en-US" dirty="0"/>
              <a:t>(2) Any violation of any provision of subdivisions (18), (19), (20), and (21) of subsection (a) shall be a misdemeanor punishable by a fine of not less than fifty dollars ($50) nor more than five hundred dollars ($500), to which, at the discretion of the court or judge trying the case, may be added imprisonment in the county jail or at hard labor for the county for not more than three months.</a:t>
            </a: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6"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41252928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2192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4"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a:t>
            </a:r>
          </a:p>
        </p:txBody>
      </p:sp>
      <p:sp>
        <p:nvSpPr>
          <p:cNvPr id="3" name="Content Placeholder 2"/>
          <p:cNvSpPr>
            <a:spLocks noGrp="1"/>
          </p:cNvSpPr>
          <p:nvPr>
            <p:ph idx="1"/>
          </p:nvPr>
        </p:nvSpPr>
        <p:spPr/>
        <p:txBody>
          <a:bodyPr/>
          <a:lstStyle/>
          <a:p>
            <a:pPr marL="0" lvl="0" indent="0">
              <a:defRPr/>
            </a:pPr>
            <a:r>
              <a:rPr lang="en-US" altLang="en-US" dirty="0"/>
              <a:t>S</a:t>
            </a:r>
            <a:r>
              <a:rPr lang="en-US" altLang="en-US" kern="1200" dirty="0"/>
              <a:t>ome other activities that are illegal on the premises.</a:t>
            </a:r>
          </a:p>
          <a:p>
            <a:pPr lvl="1">
              <a:buClr>
                <a:srgbClr val="E97635"/>
              </a:buClr>
              <a:defRPr/>
            </a:pPr>
            <a:r>
              <a:rPr lang="en-US" altLang="en-US" dirty="0"/>
              <a:t>Gambling, prostitution, other lewd behavior</a:t>
            </a:r>
          </a:p>
          <a:p>
            <a:pPr lvl="2">
              <a:buClr>
                <a:srgbClr val="E97635"/>
              </a:buClr>
              <a:defRPr/>
            </a:pPr>
            <a:r>
              <a:rPr lang="en-US" altLang="en-US" kern="1200" dirty="0"/>
              <a:t>In most states you can be liable if you knowingly permit these activities</a:t>
            </a:r>
          </a:p>
          <a:p>
            <a:pPr lvl="1">
              <a:buClr>
                <a:srgbClr val="E97635"/>
              </a:buClr>
              <a:defRPr/>
            </a:pPr>
            <a:r>
              <a:rPr lang="en-US" altLang="en-US" dirty="0"/>
              <a:t> Drinking games and contests</a:t>
            </a:r>
          </a:p>
          <a:p>
            <a:pPr lvl="2">
              <a:buClr>
                <a:srgbClr val="E97635"/>
              </a:buClr>
              <a:defRPr/>
            </a:pPr>
            <a:r>
              <a:rPr lang="en-US" altLang="en-US" kern="1200" dirty="0"/>
              <a:t>In many states it’s illegal to let people play games that involve drinking alcohol</a:t>
            </a:r>
          </a:p>
          <a:p>
            <a:pPr lvl="2">
              <a:buClr>
                <a:srgbClr val="E97635"/>
              </a:buClr>
              <a:defRPr/>
            </a:pPr>
            <a:r>
              <a:rPr lang="en-US" altLang="en-US" kern="1200" dirty="0"/>
              <a:t>These encourage people to drink to intoxication</a:t>
            </a:r>
          </a:p>
          <a:p>
            <a:pPr lvl="1">
              <a:buClr>
                <a:srgbClr val="E97635"/>
              </a:buClr>
              <a:defRPr/>
            </a:pPr>
            <a:r>
              <a:rPr lang="en-US" altLang="en-US" dirty="0"/>
              <a:t> Illegal drugs</a:t>
            </a:r>
          </a:p>
          <a:p>
            <a:pPr lvl="2">
              <a:buClr>
                <a:srgbClr val="E97635"/>
              </a:buClr>
              <a:defRPr/>
            </a:pPr>
            <a:r>
              <a:rPr lang="en-US" altLang="en-US" kern="1200" dirty="0"/>
              <a:t>These encourage people to drink to intoxication</a:t>
            </a:r>
            <a:endParaRPr lang="en-US" dirty="0"/>
          </a:p>
        </p:txBody>
      </p:sp>
      <p:pic>
        <p:nvPicPr>
          <p:cNvPr id="7" name="Picture Placeholder 6">
            <a:extLst>
              <a:ext uri="{FF2B5EF4-FFF2-40B4-BE49-F238E27FC236}">
                <a16:creationId xmlns:a16="http://schemas.microsoft.com/office/drawing/2014/main" id="{B92FF410-F648-A44E-AC1F-D3DFC094DE1A}"/>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116635436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1"/>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Allowing criminal </a:t>
            </a:r>
            <a:r>
              <a:rPr lang="en-US" altLang="en-US" dirty="0">
                <a:latin typeface="Arial Narrow"/>
              </a:rPr>
              <a:t>c</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onduct</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lang="en-US" altLang="en-US" dirty="0">
                <a:latin typeface="Arial Narrow"/>
              </a:rPr>
              <a:t>Section: 20-X-6-.01(6)</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lvl="0" indent="0">
              <a:defRPr/>
            </a:pPr>
            <a:r>
              <a:rPr lang="en-US" altLang="en-US" sz="2200" b="0" dirty="0">
                <a:solidFill>
                  <a:schemeClr val="tx1"/>
                </a:solidFill>
              </a:rPr>
              <a:t>ABC Board licensees shall be accountable to the ABC Board for criminal conduct which occurs or is suffered to occur on any part of the licensed premises.  Where the ABC Board or Hearing Commission finds such criminal conduct to be allowed, caused, permitted, or suffered to occur by the licensee, employees or agents thereof, such licensee’s license shall be subject to disciplinary action. </a:t>
            </a:r>
          </a:p>
          <a:p>
            <a:pPr marL="0" marR="0" lvl="1" indent="0" algn="l" defTabSz="914400" rtl="0" eaLnBrk="0" fontAlgn="base" latinLnBrk="0" hangingPunct="0">
              <a:lnSpc>
                <a:spcPct val="100000"/>
              </a:lnSpc>
              <a:spcBef>
                <a:spcPts val="900"/>
              </a:spcBef>
              <a:spcAft>
                <a:spcPct val="0"/>
              </a:spcAft>
              <a:buClr>
                <a:srgbClr val="E97635"/>
              </a:buClr>
              <a:buSzPct val="75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9563510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1"/>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Prohibition of obscene, lewd or indecent </a:t>
            </a:r>
            <a:r>
              <a:rPr lang="en-US" altLang="en-US" dirty="0">
                <a:latin typeface="Arial Narrow"/>
              </a:rPr>
              <a:t>c</a:t>
            </a:r>
            <a:r>
              <a:rPr kumimoji="0" lang="en-US" altLang="en-US" sz="2400" b="1" i="0" u="none" strike="noStrike" kern="1200" cap="none" spc="0" normalizeH="0" baseline="0" noProof="0" dirty="0" err="1">
                <a:ln>
                  <a:noFill/>
                </a:ln>
                <a:solidFill>
                  <a:srgbClr val="7F56C5"/>
                </a:solidFill>
                <a:effectLst/>
                <a:uLnTx/>
                <a:uFillTx/>
                <a:latin typeface="Arial Narrow"/>
                <a:ea typeface="MS PGothic" panose="020B0600070205080204" pitchFamily="34" charset="-128"/>
              </a:rPr>
              <a:t>onduct</a:t>
            </a:r>
            <a:r>
              <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rPr>
              <a:t> on licensed premises</a:t>
            </a: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lang="en-US" altLang="en-US" dirty="0">
                <a:latin typeface="Arial Narrow"/>
              </a:rPr>
              <a:t>Section: 20-X-6-.11</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344488" lvl="0" indent="-344488">
              <a:defRPr/>
            </a:pPr>
            <a:r>
              <a:rPr lang="en-US" sz="2200" b="0" dirty="0">
                <a:solidFill>
                  <a:schemeClr val="tx1"/>
                </a:solidFill>
              </a:rPr>
              <a:t>(1) No ABC Board licensee shall permit bottomless dancing, topless dancing wherein the portion of the female breast beneath the top of the nipple is exposed, or such performing, or any other lewd or indecent conduct on the premises of such licensee. </a:t>
            </a:r>
          </a:p>
          <a:p>
            <a:pPr marL="0" lvl="0" indent="0">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30375440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lang="en-US" altLang="en-US" dirty="0"/>
              <a:t>Prohibition of obscene, lewd or indecent conduct on licensed premises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lang="en-US" altLang="en-US" dirty="0">
                <a:latin typeface="Arial Narrow"/>
              </a:rPr>
              <a:t>Section: 20-X-6-.11</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r>
              <a:rPr lang="en-US" sz="2200" dirty="0"/>
              <a:t> </a:t>
            </a:r>
            <a:r>
              <a:rPr lang="en-US" sz="2200" b="0" dirty="0">
                <a:solidFill>
                  <a:schemeClr val="tx1"/>
                </a:solidFill>
              </a:rPr>
              <a:t>(2) No ABC Board licensee shall permit any person to perform acts of or acts which simulate: </a:t>
            </a:r>
          </a:p>
          <a:p>
            <a:pPr marL="795338" lvl="3" indent="-333375">
              <a:buNone/>
            </a:pPr>
            <a:r>
              <a:rPr lang="en-US" sz="2000" b="0" dirty="0">
                <a:solidFill>
                  <a:schemeClr val="tx1"/>
                </a:solidFill>
              </a:rPr>
              <a:t>(a) Sexual intercourse, masturbation, sodomy, bestiality, oral copulation, flagellation or any sexual acts which are prohibited by law. </a:t>
            </a:r>
          </a:p>
          <a:p>
            <a:pPr marL="1033463" lvl="3" indent="-571500">
              <a:buNone/>
            </a:pPr>
            <a:r>
              <a:rPr lang="en-US" sz="2000" b="0" dirty="0">
                <a:solidFill>
                  <a:schemeClr val="tx1"/>
                </a:solidFill>
              </a:rPr>
              <a:t>(b) The touching, caressing or fondling on the breasts, buttocks, anus or genitals. </a:t>
            </a:r>
          </a:p>
          <a:p>
            <a:pPr marL="742950" lvl="3" indent="-280988">
              <a:buNone/>
            </a:pPr>
            <a:r>
              <a:rPr lang="en-US" sz="2000" b="0" dirty="0">
                <a:solidFill>
                  <a:schemeClr val="tx1"/>
                </a:solidFill>
              </a:rPr>
              <a:t>(c) The displaying of the portion of the female breast beneath the top of the nipple, pubic hair, anus, vulva or genitals. </a:t>
            </a:r>
          </a:p>
          <a:p>
            <a:pPr marL="0" lvl="0" indent="0">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28544006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lang="en-US" altLang="en-US" dirty="0"/>
              <a:t>Prohibition of obscene, lewd or indecent conduct on licensed premises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lang="en-US" altLang="en-US" dirty="0">
                <a:latin typeface="Arial Narrow"/>
              </a:rPr>
              <a:t>Section: 20-X-6-.11</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r>
              <a:rPr lang="en-US" dirty="0"/>
              <a:t> </a:t>
            </a:r>
            <a:r>
              <a:rPr lang="en-US" sz="2200" b="0" dirty="0">
                <a:solidFill>
                  <a:schemeClr val="tx1"/>
                </a:solidFill>
              </a:rPr>
              <a:t>(3) No ABC Board licensee shall permit any patron, customer or member to touch, caress or fondle the breasts, buttocks, anus, genitals or any part of the body or clothing of a performer.  Performers may not touch, caress or fondle the breast, buttocks, anus, genitals or any part of the body or clothing of patrons or other performers. </a:t>
            </a:r>
          </a:p>
          <a:p>
            <a:pPr marL="0" lvl="0" indent="0">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829249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lang="en-US" altLang="en-US" dirty="0"/>
              <a:t>Prohibition of obscene, lewd or indecent conduct on licensed premises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lang="en-US" altLang="en-US" dirty="0">
                <a:latin typeface="Arial Narrow"/>
              </a:rPr>
              <a:t>Section: 20-X-6-.11</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r>
              <a:rPr lang="en-US" sz="2200" b="0" dirty="0">
                <a:solidFill>
                  <a:schemeClr val="tx1"/>
                </a:solidFill>
              </a:rPr>
              <a:t> (4) No ABC Board licensee shall permit the showing of films, still pictures, electronic reproduction or other visual reproductions depicting: </a:t>
            </a:r>
          </a:p>
          <a:p>
            <a:pPr marL="742950" lvl="3" indent="-280988">
              <a:buNone/>
            </a:pPr>
            <a:r>
              <a:rPr lang="en-US" sz="2000" b="0" dirty="0">
                <a:solidFill>
                  <a:schemeClr val="tx1"/>
                </a:solidFill>
              </a:rPr>
              <a:t>(a) Acts or simulated acts of sexual intercourse, masturbation, sodomy, bestiality, oral copulation, flagellation or any sexual acts which are prohibited by law. </a:t>
            </a:r>
          </a:p>
          <a:p>
            <a:pPr marL="742950" lvl="3" indent="-280988">
              <a:buNone/>
            </a:pPr>
            <a:r>
              <a:rPr lang="en-US" sz="2000" b="0" dirty="0">
                <a:solidFill>
                  <a:schemeClr val="tx1"/>
                </a:solidFill>
              </a:rPr>
              <a:t>(b) Any person being touched, caressed or fondled on the breasts, buttocks, anus or genitals. </a:t>
            </a:r>
          </a:p>
          <a:p>
            <a:pPr marL="0" indent="0"/>
            <a:r>
              <a:rPr lang="en-US" dirty="0"/>
              <a:t> </a:t>
            </a:r>
          </a:p>
          <a:p>
            <a:pPr marL="0" lvl="0" indent="0">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175146056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381000" y="1143000"/>
            <a:ext cx="8220075"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panose="05000000000000000000" pitchFamily="2" charset="2"/>
              <a:defRPr sz="2400" b="1">
                <a:solidFill>
                  <a:srgbClr val="7F56C5"/>
                </a:solidFill>
                <a:latin typeface="+mj-lt"/>
                <a:ea typeface="MS PGothic" panose="020B0600070205080204" pitchFamily="34" charset="-128"/>
                <a:cs typeface="ＭＳ Ｐゴシック" charset="0"/>
              </a:defRPr>
            </a:lvl1pPr>
            <a:lvl2pPr marL="346075" indent="-346075" algn="l" rtl="0" eaLnBrk="0" fontAlgn="base" hangingPunct="0">
              <a:spcBef>
                <a:spcPts val="900"/>
              </a:spcBef>
              <a:spcAft>
                <a:spcPct val="0"/>
              </a:spcAft>
              <a:buClr>
                <a:srgbClr val="E97635"/>
              </a:buClr>
              <a:buSzPct val="75000"/>
              <a:buFont typeface="Wingdings" panose="05000000000000000000" pitchFamily="2" charset="2"/>
              <a:buChar char="l"/>
              <a:defRPr sz="2200">
                <a:solidFill>
                  <a:srgbClr val="231F20"/>
                </a:solidFill>
                <a:latin typeface="+mj-lt"/>
                <a:ea typeface="MS PGothic" panose="020B0600070205080204" pitchFamily="34" charset="-128"/>
              </a:defRPr>
            </a:lvl2pPr>
            <a:lvl3pPr marL="693738" indent="-346075" algn="l" rtl="0" eaLnBrk="0" fontAlgn="base" hangingPunct="0">
              <a:spcBef>
                <a:spcPts val="900"/>
              </a:spcBef>
              <a:spcAft>
                <a:spcPct val="0"/>
              </a:spcAft>
              <a:buClr>
                <a:srgbClr val="E97635"/>
              </a:buClr>
              <a:buSzPct val="75000"/>
              <a:buFont typeface="Courier New" panose="02070309020205020404" pitchFamily="49" charset="0"/>
              <a:buChar char="o"/>
              <a:defRPr sz="2000">
                <a:solidFill>
                  <a:srgbClr val="231F20"/>
                </a:solidFill>
                <a:latin typeface="+mj-lt"/>
                <a:ea typeface="MS PGothic" panose="020B0600070205080204" pitchFamily="34" charset="-128"/>
              </a:defRPr>
            </a:lvl3pPr>
            <a:lvl4pPr marL="1041400" indent="-346075" algn="l" rtl="0" eaLnBrk="0" fontAlgn="base" hangingPunct="0">
              <a:spcBef>
                <a:spcPts val="900"/>
              </a:spcBef>
              <a:spcAft>
                <a:spcPct val="0"/>
              </a:spcAft>
              <a:buClr>
                <a:srgbClr val="E97635"/>
              </a:buClr>
              <a:buSzPct val="75000"/>
              <a:buFont typeface="Wingdings" panose="05000000000000000000" pitchFamily="2" charset="2"/>
              <a:buChar char="§"/>
              <a:defRPr>
                <a:solidFill>
                  <a:srgbClr val="231F20"/>
                </a:solidFill>
                <a:latin typeface="+mj-lt"/>
                <a:ea typeface="MS PGothic" panose="020B0600070205080204" pitchFamily="34" charset="-128"/>
              </a:defRPr>
            </a:lvl4pPr>
            <a:lvl5pPr marL="1389063" indent="-346075" algn="l" rtl="0" eaLnBrk="0" fontAlgn="base" hangingPunct="0">
              <a:spcBef>
                <a:spcPts val="900"/>
              </a:spcBef>
              <a:spcAft>
                <a:spcPct val="0"/>
              </a:spcAft>
              <a:buClr>
                <a:srgbClr val="E97635"/>
              </a:buClr>
              <a:buSzPct val="75000"/>
              <a:buFont typeface="Arial" panose="020B0604020202020204" pitchFamily="34" charset="0"/>
              <a:buChar char="•"/>
              <a:defRPr sz="1600">
                <a:solidFill>
                  <a:srgbClr val="231F20"/>
                </a:solidFill>
                <a:latin typeface="+mj-lt"/>
                <a:ea typeface="MS PGothic" panose="020B0600070205080204" pitchFamily="34" charset="-128"/>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a:lnSpc>
                <a:spcPct val="100000"/>
              </a:lnSpc>
              <a:spcBef>
                <a:spcPts val="0"/>
              </a:spcBef>
              <a:defRPr/>
            </a:pPr>
            <a:r>
              <a:rPr lang="en-US" altLang="en-US" dirty="0"/>
              <a:t>Prohibition of obscene, lewd or indecent conduct on licensed premises </a:t>
            </a:r>
            <a:r>
              <a:rPr lang="en-US" i="1" dirty="0"/>
              <a:t>cont.</a:t>
            </a:r>
            <a:r>
              <a:rPr lang="en-US" altLang="en-US" i="1" dirty="0"/>
              <a:t> </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pPr marL="0" marR="0" lvl="0" indent="0" algn="l" defTabSz="914400" rtl="0" eaLnBrk="0" fontAlgn="base" latinLnBrk="0" hangingPunct="0">
              <a:lnSpc>
                <a:spcPct val="100000"/>
              </a:lnSpc>
              <a:spcBef>
                <a:spcPts val="0"/>
              </a:spcBef>
              <a:spcAft>
                <a:spcPct val="0"/>
              </a:spcAft>
              <a:buClr>
                <a:srgbClr val="009DDC"/>
              </a:buClr>
              <a:buSzPct val="75000"/>
              <a:buFont typeface="Wingdings" panose="05000000000000000000" pitchFamily="2" charset="2"/>
              <a:buNone/>
              <a:tabLst/>
              <a:defRPr/>
            </a:pPr>
            <a:r>
              <a:rPr lang="en-US" altLang="en-US" dirty="0">
                <a:latin typeface="Arial Narrow"/>
              </a:rPr>
              <a:t>Section: 20-X-6-.11</a:t>
            </a:r>
            <a:endParaRPr kumimoji="0" lang="en-US" altLang="en-US" sz="2400" b="1" i="0" u="none" strike="noStrike" kern="1200" cap="none" spc="0" normalizeH="0" baseline="0" noProof="0" dirty="0">
              <a:ln>
                <a:noFill/>
              </a:ln>
              <a:solidFill>
                <a:srgbClr val="7F56C5"/>
              </a:solidFill>
              <a:effectLst/>
              <a:uLnTx/>
              <a:uFillTx/>
              <a:latin typeface="Arial Narrow"/>
              <a:ea typeface="MS PGothic" panose="020B0600070205080204" pitchFamily="34" charset="-128"/>
            </a:endParaRPr>
          </a:p>
          <a:p>
            <a:r>
              <a:rPr lang="en-US" b="0" dirty="0">
                <a:solidFill>
                  <a:schemeClr val="tx1"/>
                </a:solidFill>
              </a:rPr>
              <a:t> </a:t>
            </a:r>
            <a:r>
              <a:rPr lang="en-US" sz="2200" b="0" dirty="0">
                <a:solidFill>
                  <a:schemeClr val="tx1"/>
                </a:solidFill>
              </a:rPr>
              <a:t>(4) No ABC Board licensee shall permit the showing of films, still pictures, electronic reproduction or other visual reproductions depicting: </a:t>
            </a:r>
          </a:p>
          <a:p>
            <a:pPr marL="1033463" lvl="3" indent="-571500">
              <a:buNone/>
            </a:pPr>
            <a:r>
              <a:rPr lang="en-US" sz="2000" b="0" dirty="0">
                <a:solidFill>
                  <a:schemeClr val="tx1"/>
                </a:solidFill>
              </a:rPr>
              <a:t>(c) Scenes wherein a person displays the vulva or the anus or the genitals. </a:t>
            </a:r>
          </a:p>
          <a:p>
            <a:pPr marL="795338" lvl="3" indent="-333375">
              <a:buNone/>
            </a:pPr>
            <a:r>
              <a:rPr lang="en-US" sz="2000" b="0" dirty="0">
                <a:solidFill>
                  <a:schemeClr val="tx1"/>
                </a:solidFill>
              </a:rPr>
              <a:t>(d) Scenes wherein artificial devices or inanimate objects are employed to depict, or drawings are employed to portray, any of the prohibited activities described above.</a:t>
            </a:r>
          </a:p>
          <a:p>
            <a:pPr marL="0" indent="0"/>
            <a:r>
              <a:rPr lang="en-US" dirty="0"/>
              <a:t> </a:t>
            </a:r>
          </a:p>
          <a:p>
            <a:pPr marL="0" lvl="0" indent="0">
              <a:defRPr/>
            </a:pPr>
            <a:endParaRPr kumimoji="0" lang="en-US" altLang="en-US" sz="2200" b="0" i="0" u="none" strike="noStrike" kern="0" cap="none" spc="0" normalizeH="0" baseline="0" noProof="0" dirty="0">
              <a:ln>
                <a:noFill/>
              </a:ln>
              <a:solidFill>
                <a:srgbClr val="231F20"/>
              </a:solidFill>
              <a:effectLst/>
              <a:uLnTx/>
              <a:uFillTx/>
              <a:latin typeface="Arial Narrow"/>
              <a:ea typeface="MS PGothic" panose="020B0600070205080204" pitchFamily="34" charset="-128"/>
              <a:cs typeface="+mn-cs"/>
            </a:endParaRPr>
          </a:p>
        </p:txBody>
      </p:sp>
      <p:sp>
        <p:nvSpPr>
          <p:cNvPr id="7" name="Title 4"/>
          <p:cNvSpPr txBox="1">
            <a:spLocks/>
          </p:cNvSpPr>
          <p:nvPr/>
        </p:nvSpPr>
        <p:spPr>
          <a:xfrm>
            <a:off x="400050" y="160338"/>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Narrow"/>
                <a:ea typeface="MS PGothic" panose="020B0600070205080204" pitchFamily="34" charset="-128"/>
              </a:rPr>
              <a:t>Laws Restricting Alcohol Service: Alabama</a:t>
            </a:r>
          </a:p>
        </p:txBody>
      </p:sp>
    </p:spTree>
    <p:custDataLst>
      <p:tags r:id="rId1"/>
    </p:custDataLst>
    <p:extLst>
      <p:ext uri="{BB962C8B-B14F-4D97-AF65-F5344CB8AC3E}">
        <p14:creationId xmlns:p14="http://schemas.microsoft.com/office/powerpoint/2010/main" val="35033971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SSA_3E" val="CUw1DDhG"/>
  <p:tag name="ARTICULATE_DESIGN_ID_SSA_3E" val="tMNaxjw9"/>
  <p:tag name="ARTICULATE_SLIDE_COUNT" val="3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SA_3E">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SA_3E">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SA_3E">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14852</TotalTime>
  <Words>32366</Words>
  <Application>Microsoft Office PowerPoint</Application>
  <PresentationFormat>Letter Paper (8.5x11 in)</PresentationFormat>
  <Paragraphs>3214</Paragraphs>
  <Slides>333</Slides>
  <Notes>328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333</vt:i4>
      </vt:variant>
    </vt:vector>
  </HeadingPairs>
  <TitlesOfParts>
    <vt:vector size="345" baseType="lpstr">
      <vt:lpstr>ＭＳ Ｐゴシック</vt:lpstr>
      <vt:lpstr>ＭＳ Ｐゴシック</vt:lpstr>
      <vt:lpstr>Arial</vt:lpstr>
      <vt:lpstr>Arial Narrow</vt:lpstr>
      <vt:lpstr>Calibri</vt:lpstr>
      <vt:lpstr>ClarendonLTStd-Light</vt:lpstr>
      <vt:lpstr>Courier New</vt:lpstr>
      <vt:lpstr>Times New Roman</vt:lpstr>
      <vt:lpstr>Wingdings</vt:lpstr>
      <vt:lpstr>SSA_3E</vt:lpstr>
      <vt:lpstr>1_SSA_3E</vt:lpstr>
      <vt:lpstr>2_SSA_3E</vt:lpstr>
      <vt:lpstr>PowerPoint Presentation</vt:lpstr>
      <vt:lpstr>Welcome!</vt:lpstr>
      <vt:lpstr>PowerPoint Presentation</vt:lpstr>
      <vt:lpstr>PowerPoint Presentation</vt:lpstr>
      <vt:lpstr>Objectives</vt:lpstr>
      <vt:lpstr>PowerPoint Presentation</vt:lpstr>
      <vt:lpstr>What Do You Think?</vt:lpstr>
      <vt:lpstr>What Do You Think?</vt:lpstr>
      <vt:lpstr>PowerPoint Presentation</vt:lpstr>
      <vt:lpstr>PowerPoint Presentation</vt:lpstr>
      <vt:lpstr>PowerPoint Presentation</vt:lpstr>
      <vt:lpstr>PowerPoint Presentation</vt:lpstr>
      <vt:lpstr>PowerPoint Presentation</vt:lpstr>
      <vt:lpstr>What Do You Think?</vt:lpstr>
      <vt:lpstr>PowerPoint Presentation</vt:lpstr>
      <vt:lpstr>PowerPoint Presentation</vt:lpstr>
      <vt:lpstr>PowerPoint Presentation</vt:lpstr>
      <vt:lpstr>PowerPoint Presentation</vt:lpstr>
      <vt:lpstr>PowerPoint Presentation</vt:lpstr>
      <vt:lpstr>PowerPoint Presentation</vt:lpstr>
      <vt:lpstr>What Do You Think?</vt:lpstr>
      <vt:lpstr>PowerPoint Presentation</vt:lpstr>
      <vt:lpstr>Apply Your Knowledge: Types of Liability</vt:lpstr>
      <vt:lpstr>Laws Restricting Alcohol Service</vt:lpstr>
      <vt:lpstr>PowerPoint Presentation</vt:lpstr>
      <vt:lpstr>PowerPoint Presentation</vt:lpstr>
      <vt:lpstr>PowerPoint Presentation</vt:lpstr>
      <vt:lpstr>PowerPoint Presentation</vt:lpstr>
      <vt:lpstr>PowerPoint Presentation</vt:lpstr>
      <vt:lpstr>PowerPoint Presentation</vt:lpstr>
      <vt:lpstr>What Do You Think?</vt:lpstr>
      <vt:lpstr>PowerPoint Presentation</vt:lpstr>
      <vt:lpstr>PowerPoint Presentation</vt:lpstr>
      <vt:lpstr>PowerPoint Presentation</vt:lpstr>
      <vt:lpstr>What Do You Think?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Think?</vt:lpstr>
      <vt:lpstr>PowerPoint Presentation</vt:lpstr>
      <vt:lpstr>What Do You Think?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Think?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Think?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 Your Knowledge: Self-Check</vt:lpstr>
      <vt:lpstr>PowerPoint Presentation</vt:lpstr>
      <vt:lpstr>Objectives</vt:lpstr>
      <vt:lpstr>What Alcohol Is</vt:lpstr>
      <vt:lpstr>What Alcohol Is</vt:lpstr>
      <vt:lpstr>What Alcohol Is</vt:lpstr>
      <vt:lpstr>What Alcohol Is</vt:lpstr>
      <vt:lpstr>What Alcohol Is</vt:lpstr>
      <vt:lpstr>What Do You Think?</vt:lpstr>
      <vt:lpstr>What Do You Think?</vt:lpstr>
      <vt:lpstr>Alcohol’s Path Through the Body</vt:lpstr>
      <vt:lpstr>Alcohol’s Path Through the Body</vt:lpstr>
      <vt:lpstr>Alcohol’s Path Through the Body</vt:lpstr>
      <vt:lpstr>What Do You Think?</vt:lpstr>
      <vt:lpstr>Blood Alcohol Content (BAC) and Driving: Alabama</vt:lpstr>
      <vt:lpstr>Blood Alcohol Content (BAC) and Driving: Alabama</vt:lpstr>
      <vt:lpstr>Blood Alcohol Content (BAC) and Driving: Alabama</vt:lpstr>
      <vt:lpstr>Other Risk Factors for Intoxication</vt:lpstr>
      <vt:lpstr>Alcohol’s Path Through the Body</vt:lpstr>
      <vt:lpstr>Apply Your Knowledge: Fact or Myth?</vt:lpstr>
      <vt:lpstr>What Do You Think?</vt:lpstr>
      <vt:lpstr>What Do You Think?</vt:lpstr>
      <vt:lpstr>Apply Your Knowledge: Who’s BAC Is Higher?</vt:lpstr>
      <vt:lpstr>Apply Your Knowledge: Which Food?</vt:lpstr>
      <vt:lpstr>Factors That Affect Blood Alcohol Content (BAC)</vt:lpstr>
      <vt:lpstr>Factors That Affect Blood Alcohol Content (BAC)</vt:lpstr>
      <vt:lpstr>Factors That Affect Blood Alcohol Content (BAC)</vt:lpstr>
      <vt:lpstr>Assessing a Guest’s Level of Intoxication</vt:lpstr>
      <vt:lpstr>Assessing a Guest’s Level of Intoxication</vt:lpstr>
      <vt:lpstr>Counting Drinks</vt:lpstr>
      <vt:lpstr>What Do You Think?</vt:lpstr>
      <vt:lpstr>Counting Drinks</vt:lpstr>
      <vt:lpstr>Counting Drinks</vt:lpstr>
      <vt:lpstr>Counting Drinks</vt:lpstr>
      <vt:lpstr>Counting Drinks</vt:lpstr>
      <vt:lpstr>Apply Your Knowledge: Calculating Drinks</vt:lpstr>
      <vt:lpstr>Estimating BAC</vt:lpstr>
      <vt:lpstr>Estimating BAC</vt:lpstr>
      <vt:lpstr>Estimating BAC</vt:lpstr>
      <vt:lpstr>Estimating BAC</vt:lpstr>
      <vt:lpstr>Apply Your Knowledge: Using a BAC chart</vt:lpstr>
      <vt:lpstr>Tracking Drink Counts</vt:lpstr>
      <vt:lpstr>Tracking Drink Counts</vt:lpstr>
      <vt:lpstr>Tracking Drink Counts</vt:lpstr>
      <vt:lpstr>Observing Guests for Signs of Intoxication</vt:lpstr>
      <vt:lpstr>Observing Guests for Signs of Intoxication</vt:lpstr>
      <vt:lpstr>Observing Guests for Signs of Intoxication</vt:lpstr>
      <vt:lpstr>Observing Guests for Signs of Intoxication</vt:lpstr>
      <vt:lpstr>Observing Guests for Signs of Intoxication</vt:lpstr>
      <vt:lpstr>Observing Guests for Signs of Intoxication</vt:lpstr>
      <vt:lpstr>Observing Guests for Signs of Intoxication  </vt:lpstr>
      <vt:lpstr>Observing Guests for Signs of Intoxication  </vt:lpstr>
      <vt:lpstr>Observing Guests for Signs of Intoxication  </vt:lpstr>
      <vt:lpstr>Observing Guests for Signs of Intoxication  </vt:lpstr>
      <vt:lpstr>Is This Person Intoxicated? Scenario 1</vt:lpstr>
      <vt:lpstr>Is This Person Intoxicated? Scenario 1</vt:lpstr>
      <vt:lpstr>Is This Person Intoxicated? Scenario 2</vt:lpstr>
      <vt:lpstr>Is This Person Intoxicated? Scenario 2</vt:lpstr>
      <vt:lpstr>Is This Person Intoxicated? Scenario 3</vt:lpstr>
      <vt:lpstr>Is This Person Intoxicated? Scenario 3</vt:lpstr>
      <vt:lpstr>Is This Person Intoxicated? Scenario 4</vt:lpstr>
      <vt:lpstr>Is This Person Intoxicated? Scenario 4</vt:lpstr>
      <vt:lpstr>Is This Person Intoxicated? Scenario 5</vt:lpstr>
      <vt:lpstr>Is This Person Intoxicated? Scenario 5</vt:lpstr>
      <vt:lpstr>Preventing Guests From Becoming Intoxicated</vt:lpstr>
      <vt:lpstr>Preventing Guests From Becoming Intoxicated</vt:lpstr>
      <vt:lpstr>Preventing Guests From Becoming Intoxicated</vt:lpstr>
      <vt:lpstr>Apply Your Knowledge: Self-Check</vt:lpstr>
      <vt:lpstr>PowerPoint Presentation</vt:lpstr>
      <vt:lpstr>What Do You Think?</vt:lpstr>
      <vt:lpstr>Objectives</vt:lpstr>
      <vt:lpstr>Apply Your Knowledge: Who is 21 or Older?</vt:lpstr>
      <vt:lpstr>Consequences for Not Checking IDs</vt:lpstr>
      <vt:lpstr>When to Check IDs</vt:lpstr>
      <vt:lpstr>What Do You Think?</vt:lpstr>
      <vt:lpstr>When to Check IDs</vt:lpstr>
      <vt:lpstr>How to Check IDs</vt:lpstr>
      <vt:lpstr>What Do You Think? </vt:lpstr>
      <vt:lpstr>How to Check IDs</vt:lpstr>
      <vt:lpstr>How to Check IDs</vt:lpstr>
      <vt:lpstr>Apply Your Knowledge: Which IDs are Acceptable?</vt:lpstr>
      <vt:lpstr>PowerPoint Presentation</vt:lpstr>
      <vt:lpstr>What Do You Think?</vt:lpstr>
      <vt:lpstr>How to Check IDs</vt:lpstr>
      <vt:lpstr>How to Check IDs</vt:lpstr>
      <vt:lpstr>How to Check IDs</vt:lpstr>
      <vt:lpstr>How to Check IDs</vt:lpstr>
      <vt:lpstr>What Do You Think?</vt:lpstr>
      <vt:lpstr>What Do You Think?</vt:lpstr>
      <vt:lpstr>When to Check IDs</vt:lpstr>
      <vt:lpstr>How to Check IDs</vt:lpstr>
      <vt:lpstr>Apply Your Knowledge: Which Tool Should You Use?</vt:lpstr>
      <vt:lpstr>How to Check IDs</vt:lpstr>
      <vt:lpstr>How to Check IDs</vt:lpstr>
      <vt:lpstr>How to Check IDs</vt:lpstr>
      <vt:lpstr>How to Check IDs</vt:lpstr>
      <vt:lpstr>Apply Your Knowledge: Old Enough to Drink?  </vt:lpstr>
      <vt:lpstr>How to Check IDs</vt:lpstr>
      <vt:lpstr>How to Check IDs</vt:lpstr>
      <vt:lpstr>What Do You Think? </vt:lpstr>
      <vt:lpstr>How to Check IDs</vt:lpstr>
      <vt:lpstr>Did They Handle It Correctly? Scenario 1</vt:lpstr>
      <vt:lpstr>Did They Handle It Correctly? Scenario 1</vt:lpstr>
      <vt:lpstr>Did They Handle It Correctly? Scenario 2</vt:lpstr>
      <vt:lpstr>Did They Handle It Correctly? Scenario 2</vt:lpstr>
      <vt:lpstr>Did They Handle It Correctly? Scenario 3</vt:lpstr>
      <vt:lpstr>Did They Handle It Correctly? Scenario 3</vt:lpstr>
      <vt:lpstr>Did They Handle It Correctly? Scenario 4</vt:lpstr>
      <vt:lpstr>Did They Handle It Correctly? Scenario 4</vt:lpstr>
      <vt:lpstr>Did They Handle It Correctly? Scenario 5</vt:lpstr>
      <vt:lpstr>Did They Handle It Correctly? Scenario 5</vt:lpstr>
      <vt:lpstr>Apply Your Knowledge: Self-Check</vt:lpstr>
      <vt:lpstr>PowerPoint Presentation</vt:lpstr>
      <vt:lpstr>What Do You Think? </vt:lpstr>
      <vt:lpstr>Objectives</vt:lpstr>
      <vt:lpstr>Fundamentals For Safety</vt:lpstr>
      <vt:lpstr>Dealing with Intoxicated Guests </vt:lpstr>
      <vt:lpstr>Dealing with Intoxicated Guests </vt:lpstr>
      <vt:lpstr>What Do You Think? </vt:lpstr>
      <vt:lpstr>Dealing with Intoxicated Guests </vt:lpstr>
      <vt:lpstr>Dealing with Intoxicated Guests </vt:lpstr>
      <vt:lpstr>Dealing with Intoxicated Guests </vt:lpstr>
      <vt:lpstr>Dealing with Intoxicated Guests </vt:lpstr>
      <vt:lpstr>Dealing with Intoxicated Guests </vt:lpstr>
      <vt:lpstr>Dealing with Intoxicated Guests </vt:lpstr>
      <vt:lpstr>What Do You Think? </vt:lpstr>
      <vt:lpstr>Dealing with Intoxicated Guests </vt:lpstr>
      <vt:lpstr>Dealing with Intoxicated Guests </vt:lpstr>
      <vt:lpstr>What Do You Think? </vt:lpstr>
      <vt:lpstr>Dealing with Intoxicated Guests </vt:lpstr>
      <vt:lpstr>What Do You Think? </vt:lpstr>
      <vt:lpstr>Dealing with Intoxicated Guests </vt:lpstr>
      <vt:lpstr>What Do You Think? </vt:lpstr>
      <vt:lpstr>Dealing with Intoxicated Guests </vt:lpstr>
      <vt:lpstr>Did They Handle It Correctly? Scenario 1</vt:lpstr>
      <vt:lpstr>Did They Handle It Correctly? Scenario 1</vt:lpstr>
      <vt:lpstr>Did They Handle It Correctly? Scenario 2</vt:lpstr>
      <vt:lpstr>Did They Handle It Correctly? Scenario 2</vt:lpstr>
      <vt:lpstr>Did They Handle It Correctly? Scenario 3</vt:lpstr>
      <vt:lpstr>Did They Handle It Correctly? Scenario 3</vt:lpstr>
      <vt:lpstr>Did They Handle It Correctly? Scenario 4</vt:lpstr>
      <vt:lpstr>Did They Handle It Correctly? Scenario 4</vt:lpstr>
      <vt:lpstr>Dealing with Intoxicated Guests </vt:lpstr>
      <vt:lpstr>Did They Handle It Correctly? Scenario 5</vt:lpstr>
      <vt:lpstr>Did They Handle It Correctly? Scenario 5</vt:lpstr>
      <vt:lpstr>Dealing with Intoxicated Guests </vt:lpstr>
      <vt:lpstr>What Do You Think? </vt:lpstr>
      <vt:lpstr>Dealing with Intoxicated Guests </vt:lpstr>
      <vt:lpstr>What Do You Think? </vt:lpstr>
      <vt:lpstr>What Do You Think? </vt:lpstr>
      <vt:lpstr>Dealing with Intoxicated Guests </vt:lpstr>
      <vt:lpstr>Handling Potentially Violent Situations </vt:lpstr>
      <vt:lpstr>Handling Potentially Violent Situations </vt:lpstr>
      <vt:lpstr>Handling Potentially Violent Situations </vt:lpstr>
      <vt:lpstr>Handling Potentially Violent Situations </vt:lpstr>
      <vt:lpstr>Handling Illegal Activities</vt:lpstr>
      <vt:lpstr>What Do You Think? </vt:lpstr>
      <vt:lpstr>Illegal Weapons</vt:lpstr>
      <vt:lpstr>What Do You Think? </vt:lpstr>
      <vt:lpstr>Requests for Illegal Activities </vt:lpstr>
      <vt:lpstr>Requests for Illegal Activities </vt:lpstr>
      <vt:lpstr>Requests for Illegal Activities </vt:lpstr>
      <vt:lpstr>Documenting Incidents</vt:lpstr>
      <vt:lpstr>Handling Fake or Altered IDs</vt:lpstr>
      <vt:lpstr>Apply Your Knowledge: From the Trenches</vt:lpstr>
      <vt:lpstr>What Do You Think? </vt:lpstr>
      <vt:lpstr>PowerPoint Presentation</vt:lpstr>
      <vt:lpstr>Apply Your Knowledge: Self-Check</vt:lpstr>
      <vt:lpstr>PowerPoint Presentation</vt:lpstr>
    </vt:vector>
  </TitlesOfParts>
  <Company>NRAEF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nraef administrator</dc:creator>
  <cp:lastModifiedBy>Clay Hosh</cp:lastModifiedBy>
  <cp:revision>1452</cp:revision>
  <cp:lastPrinted>2004-12-07T15:14:14Z</cp:lastPrinted>
  <dcterms:created xsi:type="dcterms:W3CDTF">2004-12-07T14:53:50Z</dcterms:created>
  <dcterms:modified xsi:type="dcterms:W3CDTF">2019-08-15T21:15:30Z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445CBE8B-7F3C-4DBA-9888-04A7A3CC0367</vt:lpwstr>
  </property>
  <property fmtid="{D5CDD505-2E9C-101B-9397-08002B2CF9AE}" pid="3" name="ArticulatePath">
    <vt:lpwstr>SSA 2.5hr Instructor PowerPoint</vt:lpwstr>
  </property>
</Properties>
</file>