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459" r:id="rId2"/>
    <p:sldId id="460" r:id="rId3"/>
    <p:sldId id="461" r:id="rId4"/>
    <p:sldId id="462" r:id="rId5"/>
    <p:sldId id="463" r:id="rId6"/>
    <p:sldId id="464" r:id="rId7"/>
    <p:sldId id="465" r:id="rId8"/>
    <p:sldId id="466" r:id="rId9"/>
    <p:sldId id="467" r:id="rId10"/>
    <p:sldId id="468" r:id="rId11"/>
    <p:sldId id="469" r:id="rId12"/>
    <p:sldId id="470" r:id="rId13"/>
    <p:sldId id="471" r:id="rId14"/>
    <p:sldId id="472" r:id="rId15"/>
    <p:sldId id="473" r:id="rId16"/>
    <p:sldId id="474" r:id="rId17"/>
    <p:sldId id="475" r:id="rId18"/>
    <p:sldId id="476"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90" r:id="rId33"/>
    <p:sldId id="491" r:id="rId34"/>
    <p:sldId id="492" r:id="rId35"/>
    <p:sldId id="493" r:id="rId36"/>
    <p:sldId id="494" r:id="rId37"/>
    <p:sldId id="4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900" y="-174"/>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t>‹#›</a:t>
            </a:fld>
            <a:endParaRPr lang="en-US" dirty="0"/>
          </a:p>
        </p:txBody>
      </p:sp>
    </p:spTree>
    <p:extLst>
      <p:ext uri="{BB962C8B-B14F-4D97-AF65-F5344CB8AC3E}">
        <p14:creationId xmlns:p14="http://schemas.microsoft.com/office/powerpoint/2010/main"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945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E3D5C4F-54B8-4E44-9471-9571B6E5A5AD}"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05F8C47-4B52-A84A-9A6B-906E7D21F017}" type="slidenum">
              <a:rPr lang="en-US" sz="1200" b="0">
                <a:solidFill>
                  <a:prstClr val="black"/>
                </a:solidFill>
              </a:rPr>
              <a:pPr eaLnBrk="1" hangingPunct="1">
                <a:defRPr/>
              </a:pPr>
              <a:t>10</a:t>
            </a:fld>
            <a:endParaRPr lang="en-US" sz="1200" b="0" dirty="0">
              <a:solidFill>
                <a:prstClr val="black"/>
              </a:solidFill>
            </a:endParaRPr>
          </a:p>
        </p:txBody>
      </p:sp>
      <p:sp>
        <p:nvSpPr>
          <p:cNvPr id="504835" name="Rectangle 2"/>
          <p:cNvSpPr>
            <a:spLocks noGrp="1" noRot="1" noChangeAspect="1" noChangeArrowheads="1" noTextEdit="1"/>
          </p:cNvSpPr>
          <p:nvPr>
            <p:ph type="sldImg"/>
          </p:nvPr>
        </p:nvSpPr>
        <p:spPr>
          <a:xfrm>
            <a:off x="1144588" y="685800"/>
            <a:ext cx="4572000" cy="3429000"/>
          </a:xfrm>
          <a:ln/>
        </p:spPr>
      </p:sp>
      <p:sp>
        <p:nvSpPr>
          <p:cNvPr id="504836" name="Rectangle 3"/>
          <p:cNvSpPr>
            <a:spLocks noGrp="1" noChangeArrowheads="1"/>
          </p:cNvSpPr>
          <p:nvPr>
            <p:ph type="body" idx="1"/>
          </p:nvPr>
        </p:nvSpPr>
        <p:spPr>
          <a:xfrm>
            <a:off x="857250" y="4392431"/>
            <a:ext cx="5485158" cy="422691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tabLst>
                <a:tab pos="280406"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tabLst>
                <a:tab pos="280406" algn="l"/>
              </a:tabLst>
              <a:defRPr/>
            </a:pPr>
            <a:r>
              <a:rPr lang="en-US" dirty="0">
                <a:latin typeface="Times New Roman" charset="0"/>
                <a:cs typeface="+mn-cs"/>
              </a:rPr>
              <a:t>In general terms, the HACCP principles can be broken into three </a:t>
            </a:r>
            <a:r>
              <a:rPr lang="en-US" dirty="0" smtClean="0">
                <a:latin typeface="Times New Roman" charset="0"/>
                <a:cs typeface="+mn-cs"/>
              </a:rPr>
              <a:t>groups:</a:t>
            </a:r>
            <a:endParaRPr lang="en-US" dirty="0">
              <a:latin typeface="Times New Roman" charset="0"/>
              <a:cs typeface="+mn-cs"/>
            </a:endParaRPr>
          </a:p>
          <a:p>
            <a:pPr marL="280406" lvl="1" indent="-168244">
              <a:buFontTx/>
              <a:buChar char="•"/>
              <a:tabLst>
                <a:tab pos="280406" algn="l"/>
              </a:tabLst>
              <a:defRPr/>
            </a:pPr>
            <a:r>
              <a:rPr lang="en-US" dirty="0">
                <a:latin typeface="Times New Roman" charset="0"/>
              </a:rPr>
              <a:t>Principles 1 and 2 help you identify and evaluate your hazards.</a:t>
            </a:r>
          </a:p>
          <a:p>
            <a:pPr marL="280406" lvl="1" indent="-168244">
              <a:buFontTx/>
              <a:buChar char="•"/>
              <a:tabLst>
                <a:tab pos="280406" algn="l"/>
              </a:tabLst>
              <a:defRPr/>
            </a:pPr>
            <a:r>
              <a:rPr lang="en-US" dirty="0">
                <a:latin typeface="Times New Roman" charset="0"/>
              </a:rPr>
              <a:t>Principles 3, 4, and 5 help you establish ways for controlling those hazards.</a:t>
            </a:r>
          </a:p>
          <a:p>
            <a:pPr marL="280406" lvl="1" indent="-168244">
              <a:buFontTx/>
              <a:buChar char="•"/>
              <a:tabLst>
                <a:tab pos="280406" algn="l"/>
              </a:tabLst>
              <a:defRPr/>
            </a:pPr>
            <a:r>
              <a:rPr lang="en-US" dirty="0">
                <a:latin typeface="Times New Roman" charset="0"/>
              </a:rPr>
              <a:t>Principles 6 and 7 help you maintain the HACCP plan and system and verify its effectiveness.</a:t>
            </a:r>
          </a:p>
          <a:p>
            <a:pPr>
              <a:tabLst>
                <a:tab pos="280406" algn="l"/>
              </a:tabLst>
              <a:defRPr/>
            </a:pPr>
            <a:endParaRPr lang="en-US" b="1"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11</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charset="0"/>
                <a:ea typeface="ＭＳ Ｐゴシック" charset="0"/>
                <a:cs typeface="ＭＳ Ｐゴシック" charset="0"/>
              </a:rPr>
              <a:t>You are about to illustrate the seven HACCP principles using an analogy. This analogy helps students understand the HACCP principles by relating HACCP to a traffic accident story. As you present the next seven slides, read the instructor notes on the bottom of each slide to the class. The eighth slide will tie the whole analogy together. This is a proven technique for helping students understand the seven HACCP principles</a:t>
            </a:r>
            <a:r>
              <a:rPr lang="en-US" dirty="0" smtClean="0">
                <a:latin typeface="Times New Roman" charset="0"/>
                <a:ea typeface="ＭＳ Ｐゴシック" charset="0"/>
                <a:cs typeface="ＭＳ Ｐゴシック" charset="0"/>
              </a:rPr>
              <a:t>.  </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7526FF6A-6470-442E-A8D1-A57AB65F4A02}" type="slidenum">
              <a:rPr lang="en-US" sz="1200">
                <a:solidFill>
                  <a:prstClr val="black"/>
                </a:solidFill>
              </a:rPr>
              <a:pPr eaLnBrk="1" hangingPunct="1"/>
              <a:t>12</a:t>
            </a:fld>
            <a:endParaRPr lang="en-US" sz="1200" dirty="0">
              <a:solidFill>
                <a:prstClr val="black"/>
              </a:solidFill>
            </a:endParaRPr>
          </a:p>
        </p:txBody>
      </p:sp>
      <p:sp>
        <p:nvSpPr>
          <p:cNvPr id="1106947" name="Rectangle 2"/>
          <p:cNvSpPr>
            <a:spLocks noGrp="1" noRot="1" noChangeAspect="1" noChangeArrowheads="1" noTextEdit="1"/>
          </p:cNvSpPr>
          <p:nvPr>
            <p:ph type="sldImg"/>
          </p:nvPr>
        </p:nvSpPr>
        <p:spPr>
          <a:ln/>
        </p:spPr>
      </p:sp>
      <p:sp>
        <p:nvSpPr>
          <p:cNvPr id="1106948" name="Rectangle 3"/>
          <p:cNvSpPr>
            <a:spLocks noGrp="1" noChangeArrowheads="1"/>
          </p:cNvSpPr>
          <p:nvPr>
            <p:ph type="body" idx="1"/>
          </p:nvPr>
        </p:nvSpPr>
        <p:spPr>
          <a:xfrm>
            <a:off x="826191" y="4233161"/>
            <a:ext cx="5730530" cy="4319041"/>
          </a:xfrm>
          <a:noFill/>
        </p:spPr>
        <p:txBody>
          <a:bodyPr/>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“A town has been experiencing several car accidents. Multiple people have been killed. Town residents are in an uproar and demand that town officials do something. Town officials vow to look into the problem and reduce the accidents.”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4A2238D6-84A3-4CC3-902B-02004CB6E7E8}" type="slidenum">
              <a:rPr lang="en-US" sz="1200">
                <a:solidFill>
                  <a:prstClr val="black"/>
                </a:solidFill>
              </a:rPr>
              <a:pPr eaLnBrk="1" hangingPunct="1"/>
              <a:t>13</a:t>
            </a:fld>
            <a:endParaRPr lang="en-US" sz="1200" dirty="0">
              <a:solidFill>
                <a:prstClr val="black"/>
              </a:solidFill>
            </a:endParaRPr>
          </a:p>
        </p:txBody>
      </p:sp>
      <p:sp>
        <p:nvSpPr>
          <p:cNvPr id="1107971" name="Rectangle 2"/>
          <p:cNvSpPr>
            <a:spLocks noGrp="1" noRot="1" noChangeAspect="1" noChangeArrowheads="1" noTextEdit="1"/>
          </p:cNvSpPr>
          <p:nvPr>
            <p:ph type="sldImg"/>
          </p:nvPr>
        </p:nvSpPr>
        <p:spPr>
          <a:ln/>
        </p:spPr>
      </p:sp>
      <p:sp>
        <p:nvSpPr>
          <p:cNvPr id="1107972"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start by analyzing police reports from the accidents to try to figure out the hazard</a:t>
            </a:r>
            <a:r>
              <a:rPr lang="en-US" b="1" dirty="0" smtClean="0"/>
              <a:t> </a:t>
            </a:r>
            <a:r>
              <a:rPr lang="en-US" dirty="0" smtClean="0"/>
              <a:t>that is causing them.”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89C045C3-89E2-4EC3-983C-A3A4134D10DC}" type="slidenum">
              <a:rPr lang="en-US" sz="1200">
                <a:solidFill>
                  <a:prstClr val="black"/>
                </a:solidFill>
              </a:rPr>
              <a:pPr eaLnBrk="1" hangingPunct="1"/>
              <a:t>14</a:t>
            </a:fld>
            <a:endParaRPr lang="en-US" sz="1200" dirty="0">
              <a:solidFill>
                <a:prstClr val="black"/>
              </a:solidFill>
            </a:endParaRPr>
          </a:p>
        </p:txBody>
      </p:sp>
      <p:sp>
        <p:nvSpPr>
          <p:cNvPr id="1108995" name="Rectangle 2"/>
          <p:cNvSpPr>
            <a:spLocks noGrp="1" noRot="1" noChangeAspect="1" noChangeArrowheads="1" noTextEdit="1"/>
          </p:cNvSpPr>
          <p:nvPr>
            <p:ph type="sldImg"/>
          </p:nvPr>
        </p:nvSpPr>
        <p:spPr>
          <a:ln/>
        </p:spPr>
      </p:sp>
      <p:sp>
        <p:nvSpPr>
          <p:cNvPr id="1108996"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“They realize that cars are driving too fast, which is causing accidents. They determine that if they can control the speed of the cars on their roads, accidents will be reduced and lives will be saved.”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3E56F00F-1D2C-443B-9DAC-CD30AC8EAA82}" type="slidenum">
              <a:rPr lang="en-US" sz="1200">
                <a:solidFill>
                  <a:prstClr val="black"/>
                </a:solidFill>
              </a:rPr>
              <a:pPr eaLnBrk="1" hangingPunct="1"/>
              <a:t>15</a:t>
            </a:fld>
            <a:endParaRPr lang="en-US" sz="1200" dirty="0">
              <a:solidFill>
                <a:prstClr val="black"/>
              </a:solidFill>
            </a:endParaRPr>
          </a:p>
        </p:txBody>
      </p:sp>
      <p:sp>
        <p:nvSpPr>
          <p:cNvPr id="1110019" name="Rectangle 2"/>
          <p:cNvSpPr>
            <a:spLocks noGrp="1" noRot="1" noChangeAspect="1" noChangeArrowheads="1" noTextEdit="1"/>
          </p:cNvSpPr>
          <p:nvPr>
            <p:ph type="sldImg"/>
          </p:nvPr>
        </p:nvSpPr>
        <p:spPr>
          <a:ln/>
        </p:spPr>
      </p:sp>
      <p:sp>
        <p:nvSpPr>
          <p:cNvPr id="1110020"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impose a speed limit to reduce accidents. The new speed limit is 50 mph.”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3028D3A4-9BD8-410E-AE66-0930F62FF19B}" type="slidenum">
              <a:rPr lang="en-US" sz="1200">
                <a:solidFill>
                  <a:prstClr val="black"/>
                </a:solidFill>
              </a:rPr>
              <a:pPr eaLnBrk="1" hangingPunct="1"/>
              <a:t>16</a:t>
            </a:fld>
            <a:endParaRPr lang="en-US" sz="1200" dirty="0">
              <a:solidFill>
                <a:prstClr val="black"/>
              </a:solidFill>
            </a:endParaRPr>
          </a:p>
        </p:txBody>
      </p:sp>
      <p:sp>
        <p:nvSpPr>
          <p:cNvPr id="1111043" name="Rectangle 2"/>
          <p:cNvSpPr>
            <a:spLocks noGrp="1" noRot="1" noChangeAspect="1" noChangeArrowheads="1" noTextEdit="1"/>
          </p:cNvSpPr>
          <p:nvPr>
            <p:ph type="sldImg"/>
          </p:nvPr>
        </p:nvSpPr>
        <p:spPr>
          <a:ln/>
        </p:spPr>
      </p:sp>
      <p:sp>
        <p:nvSpPr>
          <p:cNvPr id="1111044"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 make sure</a:t>
            </a:r>
            <a:r>
              <a:rPr lang="en-US" b="1" dirty="0" smtClean="0"/>
              <a:t> </a:t>
            </a:r>
            <a:r>
              <a:rPr lang="en-US" dirty="0" smtClean="0"/>
              <a:t>people don’t drive faster than the new speed limit, police use radar to monitor the speed limit.”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7FC7C069-3C5C-47BA-B910-59266C2F09CA}" type="slidenum">
              <a:rPr lang="en-US" sz="1200">
                <a:solidFill>
                  <a:prstClr val="black"/>
                </a:solidFill>
              </a:rPr>
              <a:pPr eaLnBrk="1" hangingPunct="1"/>
              <a:t>17</a:t>
            </a:fld>
            <a:endParaRPr lang="en-US" sz="1200" dirty="0">
              <a:solidFill>
                <a:prstClr val="black"/>
              </a:solidFill>
            </a:endParaRPr>
          </a:p>
        </p:txBody>
      </p:sp>
      <p:sp>
        <p:nvSpPr>
          <p:cNvPr id="1112067" name="Rectangle 2"/>
          <p:cNvSpPr>
            <a:spLocks noGrp="1" noRot="1" noChangeAspect="1" noChangeArrowheads="1" noTextEdit="1"/>
          </p:cNvSpPr>
          <p:nvPr>
            <p:ph type="sldImg"/>
          </p:nvPr>
        </p:nvSpPr>
        <p:spPr>
          <a:ln/>
        </p:spPr>
      </p:sp>
      <p:sp>
        <p:nvSpPr>
          <p:cNvPr id="1112068"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“When people are caught driving above the speed limit, they are given a speeding ticket by the police. Because they don’t want to get another ticket, people slow down when driving through town.”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60BC66AD-23CC-4822-B41C-D3523D31D862}" type="slidenum">
              <a:rPr lang="en-US" sz="1200">
                <a:solidFill>
                  <a:prstClr val="black"/>
                </a:solidFill>
              </a:rPr>
              <a:pPr eaLnBrk="1" hangingPunct="1"/>
              <a:t>18</a:t>
            </a:fld>
            <a:endParaRPr lang="en-US" sz="1200" dirty="0">
              <a:solidFill>
                <a:prstClr val="black"/>
              </a:solidFill>
            </a:endParaRPr>
          </a:p>
        </p:txBody>
      </p:sp>
      <p:sp>
        <p:nvSpPr>
          <p:cNvPr id="1113091" name="Rectangle 2"/>
          <p:cNvSpPr>
            <a:spLocks noGrp="1" noRot="1" noChangeAspect="1" noChangeArrowheads="1" noTextEdit="1"/>
          </p:cNvSpPr>
          <p:nvPr>
            <p:ph type="sldImg"/>
          </p:nvPr>
        </p:nvSpPr>
        <p:spPr>
          <a:ln/>
        </p:spPr>
      </p:sp>
      <p:sp>
        <p:nvSpPr>
          <p:cNvPr id="1113092"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want to see if the new speed limit is reducing accidents in town. They review accident reports and see a decline in the number of accidents, proving that speeding is the cause of the previous accidents. This verifies that imposing a speed limit was the right thing to do.”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553C2746-90EB-4330-AD34-7CFCC994BF34}" type="slidenum">
              <a:rPr lang="en-US" sz="1200">
                <a:solidFill>
                  <a:prstClr val="black"/>
                </a:solidFill>
              </a:rPr>
              <a:pPr eaLnBrk="1" hangingPunct="1"/>
              <a:t>19</a:t>
            </a:fld>
            <a:endParaRPr lang="en-US" sz="1200" dirty="0">
              <a:solidFill>
                <a:prstClr val="black"/>
              </a:solidFill>
            </a:endParaRPr>
          </a:p>
        </p:txBody>
      </p:sp>
      <p:sp>
        <p:nvSpPr>
          <p:cNvPr id="1114115" name="Rectangle 2"/>
          <p:cNvSpPr>
            <a:spLocks noGrp="1" noRot="1" noChangeAspect="1" noChangeArrowheads="1" noTextEdit="1"/>
          </p:cNvSpPr>
          <p:nvPr>
            <p:ph type="sldImg"/>
          </p:nvPr>
        </p:nvSpPr>
        <p:spPr>
          <a:ln/>
        </p:spPr>
      </p:sp>
      <p:sp>
        <p:nvSpPr>
          <p:cNvPr id="1114116" name="Rectangle 3"/>
          <p:cNvSpPr>
            <a:spLocks noGrp="1" noChangeArrowheads="1"/>
          </p:cNvSpPr>
          <p:nvPr>
            <p:ph type="body" idx="1"/>
          </p:nvPr>
        </p:nvSpPr>
        <p:spPr>
          <a:xfrm>
            <a:off x="826191" y="4233161"/>
            <a:ext cx="5730530" cy="4319041"/>
          </a:xfrm>
          <a:noFill/>
        </p:spPr>
        <p:txBody>
          <a:bodyPr lIns="91807" tIns="45903" rIns="91807" bIns="45903"/>
          <a:lstStyle/>
          <a:p>
            <a:pPr marL="112163"/>
            <a:r>
              <a:rPr lang="en-US" b="1" dirty="0" smtClean="0"/>
              <a:t>Instructor Notes</a:t>
            </a:r>
            <a:endParaRPr lang="en-US" dirty="0" smtClean="0"/>
          </a:p>
          <a:p>
            <a:pPr marL="112163">
              <a:buFontTx/>
              <a:buChar char="•"/>
            </a:pPr>
            <a:r>
              <a:rPr lang="en-US" dirty="0" smtClean="0"/>
              <a:t> Read the following scenario to the class:</a:t>
            </a:r>
          </a:p>
          <a:p>
            <a:pPr marL="560813" lvl="1"/>
            <a:r>
              <a:rPr lang="en-US" dirty="0" smtClean="0"/>
              <a:t>“Town officials want to stay on top of the situation, so they require the police department to keep accident records and speeding tickets on file for the next five years.”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19FB44B-D281-1541-AF0C-3E5F7E4BABC7}" type="slidenum">
              <a:rPr lang="en-US" sz="1200" b="0">
                <a:solidFill>
                  <a:prstClr val="black"/>
                </a:solidFill>
              </a:rPr>
              <a:pPr eaLnBrk="1" hangingPunct="1">
                <a:defRPr/>
              </a:pPr>
              <a:t>2</a:t>
            </a:fld>
            <a:endParaRPr lang="en-US" sz="1200" b="0" dirty="0">
              <a:solidFill>
                <a:prstClr val="black"/>
              </a:solidFill>
            </a:endParaRPr>
          </a:p>
        </p:txBody>
      </p:sp>
      <p:sp>
        <p:nvSpPr>
          <p:cNvPr id="49664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1038"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eaLnBrk="1" hangingPunct="1">
              <a:defRPr/>
            </a:pPr>
            <a:endParaRPr lang="en-US" b="1" dirty="0">
              <a:latin typeface="Times New Roman" charset="0"/>
              <a:cs typeface="+mn-cs"/>
            </a:endParaRPr>
          </a:p>
          <a:p>
            <a:pPr marL="448650" lvl="1">
              <a:defRPr/>
            </a:pPr>
            <a:endParaRPr 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7"/>
          <p:cNvSpPr>
            <a:spLocks noGrp="1" noChangeArrowheads="1"/>
          </p:cNvSpPr>
          <p:nvPr>
            <p:ph type="sldNum" sz="quarter" idx="5"/>
          </p:nvPr>
        </p:nvSpPr>
        <p:spPr>
          <a:noFill/>
        </p:spPr>
        <p:txBody>
          <a:bodyPr/>
          <a:lstStyle>
            <a:lvl1pPr defTabSz="917553" eaLnBrk="0" hangingPunct="0">
              <a:defRPr sz="3100">
                <a:solidFill>
                  <a:srgbClr val="FFFFFF"/>
                </a:solidFill>
                <a:latin typeface="Arial" charset="0"/>
              </a:defRPr>
            </a:lvl1pPr>
            <a:lvl2pPr marL="729057" indent="-280406" defTabSz="917553" eaLnBrk="0" hangingPunct="0">
              <a:defRPr sz="3100">
                <a:solidFill>
                  <a:srgbClr val="FFFFFF"/>
                </a:solidFill>
                <a:latin typeface="Arial" charset="0"/>
              </a:defRPr>
            </a:lvl2pPr>
            <a:lvl3pPr marL="1121626" indent="-224325" defTabSz="917553" eaLnBrk="0" hangingPunct="0">
              <a:defRPr sz="3100">
                <a:solidFill>
                  <a:srgbClr val="FFFFFF"/>
                </a:solidFill>
                <a:latin typeface="Arial" charset="0"/>
              </a:defRPr>
            </a:lvl3pPr>
            <a:lvl4pPr marL="1570276" indent="-224325" defTabSz="917553" eaLnBrk="0" hangingPunct="0">
              <a:defRPr sz="3100">
                <a:solidFill>
                  <a:srgbClr val="FFFFFF"/>
                </a:solidFill>
                <a:latin typeface="Arial" charset="0"/>
              </a:defRPr>
            </a:lvl4pPr>
            <a:lvl5pPr marL="2018927" indent="-224325" defTabSz="917553" eaLnBrk="0" hangingPunct="0">
              <a:defRPr sz="3100">
                <a:solidFill>
                  <a:srgbClr val="FFFFFF"/>
                </a:solidFill>
                <a:latin typeface="Arial" charset="0"/>
              </a:defRPr>
            </a:lvl5pPr>
            <a:lvl6pPr marL="2467577" indent="-224325" defTabSz="917553" eaLnBrk="0" fontAlgn="base" hangingPunct="0">
              <a:spcBef>
                <a:spcPct val="0"/>
              </a:spcBef>
              <a:spcAft>
                <a:spcPct val="0"/>
              </a:spcAft>
              <a:defRPr sz="3100">
                <a:solidFill>
                  <a:srgbClr val="FFFFFF"/>
                </a:solidFill>
                <a:latin typeface="Arial" charset="0"/>
              </a:defRPr>
            </a:lvl6pPr>
            <a:lvl7pPr marL="2916227" indent="-224325" defTabSz="917553" eaLnBrk="0" fontAlgn="base" hangingPunct="0">
              <a:spcBef>
                <a:spcPct val="0"/>
              </a:spcBef>
              <a:spcAft>
                <a:spcPct val="0"/>
              </a:spcAft>
              <a:defRPr sz="3100">
                <a:solidFill>
                  <a:srgbClr val="FFFFFF"/>
                </a:solidFill>
                <a:latin typeface="Arial" charset="0"/>
              </a:defRPr>
            </a:lvl7pPr>
            <a:lvl8pPr marL="3364878" indent="-224325" defTabSz="917553" eaLnBrk="0" fontAlgn="base" hangingPunct="0">
              <a:spcBef>
                <a:spcPct val="0"/>
              </a:spcBef>
              <a:spcAft>
                <a:spcPct val="0"/>
              </a:spcAft>
              <a:defRPr sz="3100">
                <a:solidFill>
                  <a:srgbClr val="FFFFFF"/>
                </a:solidFill>
                <a:latin typeface="Arial" charset="0"/>
              </a:defRPr>
            </a:lvl8pPr>
            <a:lvl9pPr marL="3813528" indent="-224325" defTabSz="917553" eaLnBrk="0" fontAlgn="base" hangingPunct="0">
              <a:spcBef>
                <a:spcPct val="0"/>
              </a:spcBef>
              <a:spcAft>
                <a:spcPct val="0"/>
              </a:spcAft>
              <a:defRPr sz="3100">
                <a:solidFill>
                  <a:srgbClr val="FFFFFF"/>
                </a:solidFill>
                <a:latin typeface="Arial" charset="0"/>
              </a:defRPr>
            </a:lvl9pPr>
          </a:lstStyle>
          <a:p>
            <a:pPr eaLnBrk="1" hangingPunct="1"/>
            <a:fld id="{7E382415-884C-45D2-A90D-6BC6F66E084D}" type="slidenum">
              <a:rPr lang="en-US" sz="1200">
                <a:solidFill>
                  <a:prstClr val="black"/>
                </a:solidFill>
              </a:rPr>
              <a:pPr eaLnBrk="1" hangingPunct="1"/>
              <a:t>20</a:t>
            </a:fld>
            <a:endParaRPr lang="en-US" sz="1200" dirty="0">
              <a:solidFill>
                <a:prstClr val="black"/>
              </a:solidFill>
            </a:endParaRPr>
          </a:p>
        </p:txBody>
      </p:sp>
      <p:sp>
        <p:nvSpPr>
          <p:cNvPr id="1115139" name="Rectangle 2"/>
          <p:cNvSpPr>
            <a:spLocks noGrp="1" noRot="1" noChangeAspect="1" noChangeArrowheads="1" noTextEdit="1"/>
          </p:cNvSpPr>
          <p:nvPr>
            <p:ph type="sldImg"/>
          </p:nvPr>
        </p:nvSpPr>
        <p:spPr>
          <a:ln/>
        </p:spPr>
      </p:sp>
      <p:sp>
        <p:nvSpPr>
          <p:cNvPr id="1115140" name="Rectangle 3"/>
          <p:cNvSpPr>
            <a:spLocks noGrp="1" noChangeArrowheads="1"/>
          </p:cNvSpPr>
          <p:nvPr>
            <p:ph type="body" idx="1"/>
          </p:nvPr>
        </p:nvSpPr>
        <p:spPr>
          <a:xfrm>
            <a:off x="928687" y="4231599"/>
            <a:ext cx="5485158" cy="4114488"/>
          </a:xfrm>
          <a:noFill/>
        </p:spPr>
        <p:txBody>
          <a:bodyPr/>
          <a:lstStyle/>
          <a:p>
            <a:pPr eaLnBrk="1" hangingPunct="1"/>
            <a:r>
              <a:rPr lang="en-US" b="1" dirty="0" smtClean="0"/>
              <a:t>Instructor Notes</a:t>
            </a:r>
          </a:p>
          <a:p>
            <a:pPr eaLnBrk="1" hangingPunct="1"/>
            <a:r>
              <a:rPr lang="en-US" dirty="0" smtClean="0"/>
              <a:t>Answers:</a:t>
            </a:r>
          </a:p>
          <a:p>
            <a:pPr lvl="1" eaLnBrk="1" hangingPunct="1">
              <a:buFontTx/>
              <a:buAutoNum type="arabicPeriod"/>
            </a:pPr>
            <a:r>
              <a:rPr lang="en-US" dirty="0" smtClean="0"/>
              <a:t> Accidents </a:t>
            </a:r>
            <a:r>
              <a:rPr lang="en-US" dirty="0" smtClean="0"/>
              <a:t>(conduct a hazard analysis)</a:t>
            </a:r>
          </a:p>
          <a:p>
            <a:pPr lvl="1" eaLnBrk="1" hangingPunct="1">
              <a:buFontTx/>
              <a:buAutoNum type="arabicPeriod"/>
            </a:pPr>
            <a:r>
              <a:rPr lang="en-US" dirty="0" smtClean="0"/>
              <a:t> Lowering </a:t>
            </a:r>
            <a:r>
              <a:rPr lang="en-US" dirty="0" smtClean="0"/>
              <a:t>the speed limit (determine critical control points)</a:t>
            </a:r>
          </a:p>
          <a:p>
            <a:pPr lvl="1" eaLnBrk="1" hangingPunct="1">
              <a:buFontTx/>
              <a:buAutoNum type="arabicPeriod"/>
            </a:pPr>
            <a:r>
              <a:rPr lang="en-US" dirty="0" smtClean="0"/>
              <a:t> A </a:t>
            </a:r>
            <a:r>
              <a:rPr lang="en-US" dirty="0" smtClean="0"/>
              <a:t>speed limit of 50 mph (establish critical limits)</a:t>
            </a:r>
          </a:p>
          <a:p>
            <a:pPr lvl="1" eaLnBrk="1" hangingPunct="1">
              <a:buFontTx/>
              <a:buAutoNum type="arabicPeriod"/>
            </a:pPr>
            <a:r>
              <a:rPr lang="en-US" dirty="0" smtClean="0"/>
              <a:t> Police </a:t>
            </a:r>
            <a:r>
              <a:rPr lang="en-US" dirty="0" smtClean="0"/>
              <a:t>monitored the speed of cars using radar (establish monitoring procedures)</a:t>
            </a:r>
          </a:p>
          <a:p>
            <a:pPr lvl="1" eaLnBrk="1" hangingPunct="1">
              <a:buFontTx/>
              <a:buAutoNum type="arabicPeriod"/>
            </a:pPr>
            <a:r>
              <a:rPr lang="en-US" dirty="0" smtClean="0"/>
              <a:t> Drivers </a:t>
            </a:r>
            <a:r>
              <a:rPr lang="en-US" dirty="0" smtClean="0"/>
              <a:t>were given tickets when caught speeding (identify corrective actions)</a:t>
            </a:r>
          </a:p>
          <a:p>
            <a:pPr lvl="1" eaLnBrk="1" hangingPunct="1">
              <a:buFontTx/>
              <a:buAutoNum type="arabicPeriod"/>
            </a:pPr>
            <a:r>
              <a:rPr lang="en-US" dirty="0" smtClean="0"/>
              <a:t> Reviewed </a:t>
            </a:r>
            <a:r>
              <a:rPr lang="en-US" dirty="0" smtClean="0"/>
              <a:t>accident reports (verify the system works)</a:t>
            </a:r>
          </a:p>
          <a:p>
            <a:pPr lvl="1" eaLnBrk="1" hangingPunct="1">
              <a:buFontTx/>
              <a:buAutoNum type="arabicPeriod"/>
            </a:pPr>
            <a:r>
              <a:rPr lang="en-US" dirty="0" smtClean="0"/>
              <a:t> Required </a:t>
            </a:r>
            <a:r>
              <a:rPr lang="en-US" dirty="0" smtClean="0"/>
              <a:t>police to keep accident records and speeding tickets on file for five years (establish record keeping and documentation procedures)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6DCDF05-773D-DE4D-91BA-8DD072DAF35D}" type="slidenum">
              <a:rPr lang="en-US" sz="1200" b="0">
                <a:solidFill>
                  <a:prstClr val="black"/>
                </a:solidFill>
              </a:rPr>
              <a:pPr eaLnBrk="1" hangingPunct="1">
                <a:defRPr/>
              </a:pPr>
              <a:t>21</a:t>
            </a:fld>
            <a:endParaRPr lang="en-US" sz="1200" b="0" dirty="0">
              <a:solidFill>
                <a:prstClr val="black"/>
              </a:solidFill>
            </a:endParaRPr>
          </a:p>
        </p:txBody>
      </p:sp>
      <p:sp>
        <p:nvSpPr>
          <p:cNvPr id="505859" name="Rectangle 2"/>
          <p:cNvSpPr>
            <a:spLocks noGrp="1" noRot="1" noChangeAspect="1" noChangeArrowheads="1" noTextEdit="1"/>
          </p:cNvSpPr>
          <p:nvPr>
            <p:ph type="sldImg"/>
          </p:nvPr>
        </p:nvSpPr>
        <p:spPr>
          <a:xfrm>
            <a:off x="1144588" y="685800"/>
            <a:ext cx="4572000" cy="3429000"/>
          </a:xfrm>
          <a:ln/>
        </p:spPr>
      </p:sp>
      <p:sp>
        <p:nvSpPr>
          <p:cNvPr id="505860"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541E4A1-41BF-D545-A3D5-64EE4ED4C851}" type="slidenum">
              <a:rPr lang="en-US" sz="1200" b="0">
                <a:solidFill>
                  <a:prstClr val="black"/>
                </a:solidFill>
              </a:rPr>
              <a:pPr eaLnBrk="1" hangingPunct="1">
                <a:defRPr/>
              </a:pPr>
              <a:t>22</a:t>
            </a:fld>
            <a:endParaRPr lang="en-US" sz="1200" b="0" dirty="0">
              <a:solidFill>
                <a:prstClr val="black"/>
              </a:solidFill>
            </a:endParaRPr>
          </a:p>
        </p:txBody>
      </p:sp>
      <p:sp>
        <p:nvSpPr>
          <p:cNvPr id="506883" name="Rectangle 2"/>
          <p:cNvSpPr>
            <a:spLocks noGrp="1" noRot="1" noChangeAspect="1" noChangeArrowheads="1" noTextEdit="1"/>
          </p:cNvSpPr>
          <p:nvPr>
            <p:ph type="sldImg"/>
          </p:nvPr>
        </p:nvSpPr>
        <p:spPr>
          <a:xfrm>
            <a:off x="1144588" y="685800"/>
            <a:ext cx="4572000" cy="3429000"/>
          </a:xfrm>
          <a:ln/>
        </p:spPr>
      </p:sp>
      <p:sp>
        <p:nvSpPr>
          <p:cNvPr id="50688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72768A3-EE04-3149-935F-8021B398316A}" type="slidenum">
              <a:rPr lang="en-US" sz="1200" b="0">
                <a:solidFill>
                  <a:prstClr val="black"/>
                </a:solidFill>
              </a:rPr>
              <a:pPr eaLnBrk="1" hangingPunct="1">
                <a:defRPr/>
              </a:pPr>
              <a:t>23</a:t>
            </a:fld>
            <a:endParaRPr lang="en-US" sz="1200" b="0" dirty="0">
              <a:solidFill>
                <a:prstClr val="black"/>
              </a:solidFill>
            </a:endParaRPr>
          </a:p>
        </p:txBody>
      </p:sp>
      <p:sp>
        <p:nvSpPr>
          <p:cNvPr id="507907" name="Rectangle 2"/>
          <p:cNvSpPr>
            <a:spLocks noGrp="1" noRot="1" noChangeAspect="1" noChangeArrowheads="1" noTextEdit="1"/>
          </p:cNvSpPr>
          <p:nvPr>
            <p:ph type="sldImg"/>
          </p:nvPr>
        </p:nvSpPr>
        <p:spPr>
          <a:xfrm>
            <a:off x="1144588" y="685800"/>
            <a:ext cx="4572000" cy="3429000"/>
          </a:xfrm>
          <a:ln/>
        </p:spPr>
      </p:sp>
      <p:sp>
        <p:nvSpPr>
          <p:cNvPr id="507908"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256695A-C879-6249-B6B3-084070EB95B6}" type="slidenum">
              <a:rPr lang="en-US" sz="1200" b="0">
                <a:solidFill>
                  <a:prstClr val="black"/>
                </a:solidFill>
              </a:rPr>
              <a:pPr eaLnBrk="1" hangingPunct="1">
                <a:defRPr/>
              </a:pPr>
              <a:t>24</a:t>
            </a:fld>
            <a:endParaRPr lang="en-US" sz="1200" b="0" dirty="0">
              <a:solidFill>
                <a:prstClr val="black"/>
              </a:solidFill>
            </a:endParaRPr>
          </a:p>
        </p:txBody>
      </p:sp>
      <p:sp>
        <p:nvSpPr>
          <p:cNvPr id="508931" name="Rectangle 2"/>
          <p:cNvSpPr>
            <a:spLocks noGrp="1" noRot="1" noChangeAspect="1" noChangeArrowheads="1" noTextEdit="1"/>
          </p:cNvSpPr>
          <p:nvPr>
            <p:ph type="sldImg"/>
          </p:nvPr>
        </p:nvSpPr>
        <p:spPr>
          <a:xfrm>
            <a:off x="1144588" y="685800"/>
            <a:ext cx="4572000" cy="3429000"/>
          </a:xfrm>
          <a:ln/>
        </p:spPr>
      </p:sp>
      <p:sp>
        <p:nvSpPr>
          <p:cNvPr id="50893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D31866-E49E-E14C-9836-ABD7A70B223A}" type="slidenum">
              <a:rPr lang="en-US" sz="1200" b="0">
                <a:solidFill>
                  <a:prstClr val="black"/>
                </a:solidFill>
              </a:rPr>
              <a:pPr eaLnBrk="1" hangingPunct="1">
                <a:defRPr/>
              </a:pPr>
              <a:t>25</a:t>
            </a:fld>
            <a:endParaRPr lang="en-US" sz="1200" b="0" dirty="0">
              <a:solidFill>
                <a:prstClr val="black"/>
              </a:solidFill>
            </a:endParaRPr>
          </a:p>
        </p:txBody>
      </p:sp>
      <p:sp>
        <p:nvSpPr>
          <p:cNvPr id="509955" name="Rectangle 2"/>
          <p:cNvSpPr>
            <a:spLocks noGrp="1" noRot="1" noChangeAspect="1" noChangeArrowheads="1" noTextEdit="1"/>
          </p:cNvSpPr>
          <p:nvPr>
            <p:ph type="sldImg"/>
          </p:nvPr>
        </p:nvSpPr>
        <p:spPr>
          <a:xfrm>
            <a:off x="1144588" y="685800"/>
            <a:ext cx="4572000" cy="3429000"/>
          </a:xfrm>
          <a:ln/>
        </p:spPr>
      </p:sp>
      <p:sp>
        <p:nvSpPr>
          <p:cNvPr id="509956"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7746F20-3A5F-BC48-8CAF-DFC22A2C5B2F}" type="slidenum">
              <a:rPr lang="en-US" sz="1200" b="0">
                <a:solidFill>
                  <a:prstClr val="black"/>
                </a:solidFill>
              </a:rPr>
              <a:pPr eaLnBrk="1" hangingPunct="1">
                <a:defRPr/>
              </a:pPr>
              <a:t>26</a:t>
            </a:fld>
            <a:endParaRPr lang="en-US" sz="1200" b="0" dirty="0">
              <a:solidFill>
                <a:prstClr val="black"/>
              </a:solidFill>
            </a:endParaRPr>
          </a:p>
        </p:txBody>
      </p:sp>
      <p:sp>
        <p:nvSpPr>
          <p:cNvPr id="510979" name="Rectangle 2"/>
          <p:cNvSpPr>
            <a:spLocks noGrp="1" noRot="1" noChangeAspect="1" noChangeArrowheads="1" noTextEdit="1"/>
          </p:cNvSpPr>
          <p:nvPr>
            <p:ph type="sldImg"/>
          </p:nvPr>
        </p:nvSpPr>
        <p:spPr>
          <a:xfrm>
            <a:off x="1144588" y="685800"/>
            <a:ext cx="4572000" cy="3429000"/>
          </a:xfrm>
          <a:ln/>
        </p:spPr>
      </p:sp>
      <p:sp>
        <p:nvSpPr>
          <p:cNvPr id="468995" name="Notes Placeholder 1"/>
          <p:cNvSpPr>
            <a:spLocks noGrp="1"/>
          </p:cNvSpPr>
          <p:nvPr>
            <p:ph type="body" idx="1"/>
          </p:nvPr>
        </p:nvSpPr>
        <p:spPr>
          <a:noFill/>
        </p:spPr>
        <p:txBody>
          <a:bodyPr/>
          <a:lstStyle/>
          <a:p>
            <a:pPr marL="448650" lvl="1"/>
            <a:endParaRPr lang="en-US" sz="1800" dirty="0">
              <a:latin typeface="Times New Roman" charset="0"/>
            </a:endParaRPr>
          </a:p>
          <a:p>
            <a:pPr lvl="1"/>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79B0447-8312-5942-9732-2723776BBC47}" type="slidenum">
              <a:rPr lang="en-US" sz="1200" b="0">
                <a:solidFill>
                  <a:prstClr val="black"/>
                </a:solidFill>
              </a:rPr>
              <a:pPr eaLnBrk="1" hangingPunct="1">
                <a:defRPr/>
              </a:pPr>
              <a:t>27</a:t>
            </a:fld>
            <a:endParaRPr lang="en-US" sz="1200" b="0" dirty="0">
              <a:solidFill>
                <a:prstClr val="black"/>
              </a:solidFill>
            </a:endParaRPr>
          </a:p>
        </p:txBody>
      </p:sp>
      <p:sp>
        <p:nvSpPr>
          <p:cNvPr id="512003" name="Rectangle 2"/>
          <p:cNvSpPr>
            <a:spLocks noGrp="1" noRot="1" noChangeAspect="1" noChangeArrowheads="1" noTextEdit="1"/>
          </p:cNvSpPr>
          <p:nvPr>
            <p:ph type="sldImg"/>
          </p:nvPr>
        </p:nvSpPr>
        <p:spPr>
          <a:xfrm>
            <a:off x="1144588" y="685800"/>
            <a:ext cx="4572000" cy="3429000"/>
          </a:xfrm>
          <a:ln/>
        </p:spPr>
      </p:sp>
      <p:sp>
        <p:nvSpPr>
          <p:cNvPr id="471043" name="Rectangle 3"/>
          <p:cNvSpPr>
            <a:spLocks noGrp="1" noChangeArrowheads="1"/>
          </p:cNvSpPr>
          <p:nvPr>
            <p:ph type="body" idx="1"/>
          </p:nvPr>
        </p:nvSpPr>
        <p:spPr>
          <a:xfrm>
            <a:off x="857250" y="4392431"/>
            <a:ext cx="5202514" cy="4114487"/>
          </a:xfrm>
          <a:noFill/>
        </p:spPr>
        <p:txBody>
          <a:bodyPr/>
          <a:lstStyle/>
          <a:p>
            <a:endParaRPr lang="en-US" dirty="0">
              <a:latin typeface="Times New Roman" charset="0"/>
            </a:endParaRPr>
          </a:p>
          <a:p>
            <a:pPr marL="113721" indent="-113721"/>
            <a:endParaRPr lang="en-US"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236F865-5A97-A34D-9EFD-48986F0D77B6}" type="slidenum">
              <a:rPr lang="en-US" sz="1200" b="0">
                <a:solidFill>
                  <a:prstClr val="black"/>
                </a:solidFill>
              </a:rPr>
              <a:pPr eaLnBrk="1" hangingPunct="1">
                <a:defRPr/>
              </a:pPr>
              <a:t>28</a:t>
            </a:fld>
            <a:endParaRPr lang="en-US" sz="1200" b="0" dirty="0">
              <a:solidFill>
                <a:prstClr val="black"/>
              </a:solidFill>
            </a:endParaRPr>
          </a:p>
        </p:txBody>
      </p:sp>
      <p:sp>
        <p:nvSpPr>
          <p:cNvPr id="513027" name="Rectangle 2"/>
          <p:cNvSpPr>
            <a:spLocks noGrp="1" noRot="1" noChangeAspect="1" noChangeArrowheads="1" noTextEdit="1"/>
          </p:cNvSpPr>
          <p:nvPr>
            <p:ph type="sldImg"/>
          </p:nvPr>
        </p:nvSpPr>
        <p:spPr>
          <a:xfrm>
            <a:off x="1144588" y="685800"/>
            <a:ext cx="4572000" cy="3429000"/>
          </a:xfrm>
          <a:ln/>
        </p:spPr>
      </p:sp>
      <p:sp>
        <p:nvSpPr>
          <p:cNvPr id="513028"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Some </a:t>
            </a:r>
            <a:r>
              <a:rPr lang="en-US" dirty="0">
                <a:latin typeface="Times New Roman" charset="0"/>
                <a:cs typeface="+mn-cs"/>
              </a:rPr>
              <a:t>food processes are highly specialized and can be a serious health risk if specific procedures are not followed. Typically these processes are carried out at processing plants.</a:t>
            </a:r>
          </a:p>
          <a:p>
            <a:pPr eaLnBrk="1" hangingPunct="1">
              <a:buFontTx/>
              <a:buChar char="•"/>
              <a:defRPr/>
            </a:pPr>
            <a:r>
              <a:rPr lang="en-US" dirty="0" smtClean="0">
                <a:latin typeface="Times New Roman" charset="0"/>
                <a:cs typeface="+mn-cs"/>
              </a:rPr>
              <a:t> A </a:t>
            </a:r>
            <a:r>
              <a:rPr lang="en-US" dirty="0">
                <a:latin typeface="Times New Roman" charset="0"/>
                <a:cs typeface="+mn-cs"/>
              </a:rPr>
              <a:t>variance from the regulatory authority will be required before processing food this way. A variance is a document that allows a requirement to be waived or changed.</a:t>
            </a:r>
          </a:p>
          <a:p>
            <a:pPr eaLnBrk="1" hangingPunct="1">
              <a:buFontTx/>
              <a:buChar char="•"/>
              <a:defRPr/>
            </a:pPr>
            <a:r>
              <a:rPr lang="en-US" dirty="0" smtClean="0">
                <a:latin typeface="Times New Roman" charset="0"/>
                <a:cs typeface="+mn-cs"/>
              </a:rPr>
              <a:t> A </a:t>
            </a:r>
            <a:r>
              <a:rPr lang="en-US" dirty="0">
                <a:latin typeface="Times New Roman" charset="0"/>
                <a:cs typeface="+mn-cs"/>
              </a:rPr>
              <a:t>HACCP plan may also be required if the processing method carries a higher risk of causing a foodborne illness. There may also be dangers unique to these processes that are best addressed by HACCP</a:t>
            </a:r>
            <a:r>
              <a:rPr lang="en-US" dirty="0" smtClean="0">
                <a:latin typeface="Times New Roman" charset="0"/>
                <a:cs typeface="+mn-cs"/>
              </a:rPr>
              <a:t>.</a:t>
            </a:r>
            <a:endParaRPr lang="en-US" dirty="0">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18EBC0B-6993-C342-B697-328E208CD348}" type="slidenum">
              <a:rPr lang="en-US" sz="1200" b="0">
                <a:solidFill>
                  <a:prstClr val="black"/>
                </a:solidFill>
              </a:rPr>
              <a:pPr eaLnBrk="1" hangingPunct="1">
                <a:defRPr/>
              </a:pPr>
              <a:t>29</a:t>
            </a:fld>
            <a:endParaRPr lang="en-US" sz="1200" b="0" dirty="0">
              <a:solidFill>
                <a:prstClr val="black"/>
              </a:solidFill>
            </a:endParaRPr>
          </a:p>
        </p:txBody>
      </p:sp>
      <p:sp>
        <p:nvSpPr>
          <p:cNvPr id="514051" name="Rectangle 2"/>
          <p:cNvSpPr>
            <a:spLocks noGrp="1" noRot="1" noChangeAspect="1" noChangeArrowheads="1" noTextEdit="1"/>
          </p:cNvSpPr>
          <p:nvPr>
            <p:ph type="sldImg"/>
          </p:nvPr>
        </p:nvSpPr>
        <p:spPr>
          <a:xfrm>
            <a:off x="1144588" y="685800"/>
            <a:ext cx="4572000" cy="3429000"/>
          </a:xfrm>
          <a:ln/>
        </p:spPr>
      </p:sp>
      <p:sp>
        <p:nvSpPr>
          <p:cNvPr id="514052"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Always </a:t>
            </a:r>
            <a:r>
              <a:rPr lang="en-US" dirty="0">
                <a:latin typeface="Times New Roman" charset="0"/>
                <a:cs typeface="+mn-cs"/>
              </a:rPr>
              <a:t>check with your local regulatory authority to see if a variance is also required when prepping food in these ways.</a:t>
            </a:r>
          </a:p>
          <a:p>
            <a:pPr eaLnBrk="1" hangingPunct="1">
              <a:buFontTx/>
              <a:buChar char="•"/>
              <a:defRPr/>
            </a:pPr>
            <a:r>
              <a:rPr lang="en-US" dirty="0" smtClean="0">
                <a:latin typeface="Times New Roman" charset="0"/>
                <a:cs typeface="+mn-cs"/>
              </a:rPr>
              <a:t> A </a:t>
            </a:r>
            <a:r>
              <a:rPr lang="en-US" dirty="0">
                <a:latin typeface="Times New Roman" charset="0"/>
                <a:cs typeface="+mn-cs"/>
              </a:rPr>
              <a:t>HACCP plan is required when packaging food using reduced-oxygen packaging (ROP) methods. This includes MAP, vacuum-packed, and </a:t>
            </a:r>
            <a:r>
              <a:rPr lang="en-US" i="1" dirty="0">
                <a:latin typeface="Times New Roman" charset="0"/>
                <a:cs typeface="+mn-cs"/>
              </a:rPr>
              <a:t>sous vide</a:t>
            </a:r>
            <a:r>
              <a:rPr lang="en-US" dirty="0">
                <a:latin typeface="Times New Roman" charset="0"/>
                <a:cs typeface="+mn-cs"/>
              </a:rPr>
              <a:t> food. </a:t>
            </a: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in these ways.</a:t>
            </a:r>
          </a:p>
          <a:p>
            <a:pPr eaLnBrk="1" hangingPunct="1">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F5E8A40-5654-3C42-986F-1C45EE1FF18E}" type="slidenum">
              <a:rPr lang="en-US" sz="1200" b="0">
                <a:solidFill>
                  <a:prstClr val="black"/>
                </a:solidFill>
              </a:rPr>
              <a:pPr eaLnBrk="1" hangingPunct="1">
                <a:defRPr/>
              </a:pPr>
              <a:t>3</a:t>
            </a:fld>
            <a:endParaRPr lang="en-US" sz="1200" b="0" dirty="0">
              <a:solidFill>
                <a:prstClr val="black"/>
              </a:solidFill>
            </a:endParaRPr>
          </a:p>
        </p:txBody>
      </p:sp>
      <p:sp>
        <p:nvSpPr>
          <p:cNvPr id="497667" name="Rectangle 2"/>
          <p:cNvSpPr>
            <a:spLocks noGrp="1" noRot="1" noChangeAspect="1" noChangeArrowheads="1" noTextEdit="1"/>
          </p:cNvSpPr>
          <p:nvPr>
            <p:ph type="sldImg"/>
          </p:nvPr>
        </p:nvSpPr>
        <p:spPr>
          <a:xfrm>
            <a:off x="1144588" y="685800"/>
            <a:ext cx="4572000" cy="3429000"/>
          </a:xfrm>
          <a:ln/>
        </p:spPr>
      </p:sp>
      <p:sp>
        <p:nvSpPr>
          <p:cNvPr id="497668"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Having </a:t>
            </a:r>
            <a:r>
              <a:rPr lang="en-US" dirty="0">
                <a:latin typeface="Times New Roman" charset="0"/>
                <a:cs typeface="+mn-cs"/>
              </a:rPr>
              <a:t>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p>
          <a:p>
            <a:pPr marL="112163" indent="-112163"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D, E, F, and G on them. Have each student answer each question by holding up the correct letter.</a:t>
            </a:r>
          </a:p>
          <a:p>
            <a:pPr marL="112163" indent="-112163">
              <a:buFontTx/>
              <a:buChar char="•"/>
              <a:defRPr/>
            </a:pPr>
            <a:endParaRPr lang="en-US" b="0" dirty="0">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D. Once critical limits have been created, determine the best way for your operation to check them. Make sure the limits are consistently met. Identify who will monitor them and how often.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G. Maintain your HACCP plan and keep all documentation created when developing it. Keep records for the following actions:</a:t>
            </a:r>
          </a:p>
          <a:p>
            <a:pPr lvl="1"/>
            <a:r>
              <a:rPr lang="en-US" dirty="0">
                <a:latin typeface="Times New Roman" pitchFamily="18" charset="0"/>
                <a:ea typeface="ＭＳ Ｐゴシック" charset="0"/>
                <a:cs typeface="ＭＳ Ｐゴシック" charset="0"/>
              </a:rPr>
              <a:t>• Monitoring activities</a:t>
            </a:r>
          </a:p>
          <a:p>
            <a:pPr lvl="1"/>
            <a:r>
              <a:rPr lang="en-US" dirty="0">
                <a:latin typeface="Times New Roman" pitchFamily="18" charset="0"/>
                <a:ea typeface="ＭＳ Ｐゴシック" charset="0"/>
                <a:cs typeface="ＭＳ Ｐゴシック" charset="0"/>
              </a:rPr>
              <a:t>• Taking corrective action</a:t>
            </a:r>
          </a:p>
          <a:p>
            <a:pPr lvl="1"/>
            <a:r>
              <a:rPr lang="en-US" dirty="0">
                <a:latin typeface="Times New Roman" pitchFamily="18" charset="0"/>
                <a:ea typeface="ＭＳ Ｐゴシック" charset="0"/>
                <a:cs typeface="ＭＳ Ｐゴシック" charset="0"/>
              </a:rPr>
              <a:t>• Validating equipment (checking for good working condition)</a:t>
            </a:r>
          </a:p>
          <a:p>
            <a:pPr lvl="1"/>
            <a:r>
              <a:rPr lang="en-US" dirty="0">
                <a:latin typeface="Times New Roman" pitchFamily="18" charset="0"/>
                <a:ea typeface="ＭＳ Ｐゴシック" charset="0"/>
                <a:cs typeface="ＭＳ Ｐゴシック" charset="0"/>
              </a:rPr>
              <a:t>• Working with suppliers (i.e., shelf-life studies, invoices, specifications, challenge studies, etc.)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A. First, identify and assess potential hazards in the food you serve. Start by looking at how food is processed in your operation. Many types of food are processed in similar ways.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B. Find the points in the process where the identified hazard(s) can be prevented, eliminated, or reduced to safe levels. These are the critical control points (CCPs). Depending on the process, there may be more than one CCP.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E. Identify steps that must be taken when a critical limit is not met. These steps should be determined in advance.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C. For each CCP, establish minimum or maximum limits. These limits must be met to prevent or eliminate the hazard, or to reduce it to a safe level.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F. Determine if the plan is working as intended. Evaluate it on a regular basis. Use your monitoring charts, records, hazard analysis, etc.; and determine if your plan prevents, reduces, or eliminates identified hazards.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A6ED001-FE92-8543-A8DB-2116DCB7E591}" type="slidenum">
              <a:rPr lang="en-US" sz="1200" b="0">
                <a:solidFill>
                  <a:prstClr val="black"/>
                </a:solidFill>
              </a:rPr>
              <a:pPr eaLnBrk="1" hangingPunct="1">
                <a:defRPr/>
              </a:pPr>
              <a:t>4</a:t>
            </a:fld>
            <a:endParaRPr lang="en-US" sz="1200" b="0" dirty="0">
              <a:solidFill>
                <a:prstClr val="black"/>
              </a:solidFill>
            </a:endParaRPr>
          </a:p>
        </p:txBody>
      </p:sp>
      <p:sp>
        <p:nvSpPr>
          <p:cNvPr id="498691" name="Rectangle 2"/>
          <p:cNvSpPr>
            <a:spLocks noGrp="1" noRot="1" noChangeAspect="1" noChangeArrowheads="1" noTextEdit="1"/>
          </p:cNvSpPr>
          <p:nvPr>
            <p:ph type="sldImg"/>
          </p:nvPr>
        </p:nvSpPr>
        <p:spPr>
          <a:xfrm>
            <a:off x="1144588" y="685800"/>
            <a:ext cx="4572000" cy="3429000"/>
          </a:xfrm>
          <a:ln/>
        </p:spPr>
      </p:sp>
      <p:sp>
        <p:nvSpPr>
          <p:cNvPr id="498692"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Having </a:t>
            </a:r>
            <a:r>
              <a:rPr lang="en-US" dirty="0">
                <a:latin typeface="Times New Roman" charset="0"/>
                <a:cs typeface="+mn-cs"/>
              </a:rPr>
              <a:t>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1A0F39-7E45-7E47-8829-BDB4169F6707}" type="slidenum">
              <a:rPr lang="en-US" sz="1200" b="0">
                <a:solidFill>
                  <a:prstClr val="black"/>
                </a:solidFill>
              </a:rPr>
              <a:pPr eaLnBrk="1" hangingPunct="1">
                <a:defRPr/>
              </a:pPr>
              <a:t>5</a:t>
            </a:fld>
            <a:endParaRPr lang="en-US" sz="1200" b="0" dirty="0">
              <a:solidFill>
                <a:prstClr val="black"/>
              </a:solidFill>
            </a:endParaRPr>
          </a:p>
        </p:txBody>
      </p:sp>
      <p:sp>
        <p:nvSpPr>
          <p:cNvPr id="499715"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633620" y="4459574"/>
            <a:ext cx="5486711" cy="4114488"/>
          </a:xfrm>
        </p:spPr>
        <p:txBody>
          <a:bodyPr/>
          <a:lstStyle/>
          <a:p>
            <a:r>
              <a:rPr lang="en-US" b="1" dirty="0" smtClean="0"/>
              <a:t>Instructor Notes</a:t>
            </a:r>
          </a:p>
          <a:p>
            <a:pPr eaLnBrk="1" hangingPunct="1">
              <a:buFont typeface="Arial" charset="0"/>
              <a:buChar char="•"/>
            </a:pPr>
            <a:r>
              <a:rPr lang="en-US" dirty="0" smtClean="0"/>
              <a:t> It </a:t>
            </a:r>
            <a:r>
              <a:rPr lang="en-US" dirty="0" smtClean="0"/>
              <a:t>is the manager’s responsibility to actively control these and other risk factors for foodborne illness. This is called active managerial control. It is important to note that active managerial control is proactive rather than reactive. You must anticipate these risks and plan for them. </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9E8BD86-C9EE-DA4B-B842-2058EBCA18A6}" type="slidenum">
              <a:rPr lang="en-US" sz="1200" b="0">
                <a:solidFill>
                  <a:prstClr val="black"/>
                </a:solidFill>
              </a:rPr>
              <a:pPr eaLnBrk="1" hangingPunct="1">
                <a:defRPr/>
              </a:pPr>
              <a:t>6</a:t>
            </a:fld>
            <a:endParaRPr lang="en-US" sz="1200" b="0" dirty="0">
              <a:solidFill>
                <a:prstClr val="black"/>
              </a:solidFill>
            </a:endParaRPr>
          </a:p>
        </p:txBody>
      </p:sp>
      <p:sp>
        <p:nvSpPr>
          <p:cNvPr id="500739" name="Rectangle 2"/>
          <p:cNvSpPr>
            <a:spLocks noGrp="1" noRot="1" noChangeAspect="1" noChangeArrowheads="1" noTextEdit="1"/>
          </p:cNvSpPr>
          <p:nvPr>
            <p:ph type="sldImg"/>
          </p:nvPr>
        </p:nvSpPr>
        <p:spPr>
          <a:xfrm>
            <a:off x="1144588" y="685800"/>
            <a:ext cx="4572000" cy="3429000"/>
          </a:xfrm>
          <a:ln/>
        </p:spPr>
      </p:sp>
      <p:sp>
        <p:nvSpPr>
          <p:cNvPr id="50074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 typeface="Arial" charset="0"/>
              <a:buChar char="•"/>
            </a:pPr>
            <a:r>
              <a:rPr lang="en-US" dirty="0" smtClean="0"/>
              <a:t> There </a:t>
            </a:r>
            <a:r>
              <a:rPr lang="en-US" dirty="0"/>
              <a:t>are many ways to achieve active managerial control in the operation. According to the Food and Drug Administration (FDA), you can use simple tools such as training programs, manager supervision, and the incorporation of SOPs. Active </a:t>
            </a:r>
            <a:r>
              <a:rPr lang="en-US" dirty="0" smtClean="0"/>
              <a:t>managerial control </a:t>
            </a:r>
            <a:r>
              <a:rPr lang="en-US" dirty="0"/>
              <a:t>can also be achieved through more complex solutions such as a HACCP Program.</a:t>
            </a:r>
          </a:p>
          <a:p>
            <a:pPr eaLnBrk="1" hangingPunct="1">
              <a:buFont typeface="Arial" charset="0"/>
              <a:buChar char="•"/>
            </a:pPr>
            <a:r>
              <a:rPr lang="en-US" dirty="0" smtClean="0"/>
              <a:t> Monitoring </a:t>
            </a:r>
            <a:r>
              <a:rPr lang="en-US" dirty="0"/>
              <a:t>is critical to the success of active managerial control. Food will be safe if managers monitor critical activities in the operation. </a:t>
            </a:r>
          </a:p>
          <a:p>
            <a:pPr eaLnBrk="1" hangingPunct="1">
              <a:buFont typeface="Arial" charset="0"/>
              <a:buChar char="•"/>
            </a:pPr>
            <a:r>
              <a:rPr lang="en-US" dirty="0" smtClean="0"/>
              <a:t> Managers </a:t>
            </a:r>
            <a:r>
              <a:rPr lang="en-US" dirty="0"/>
              <a:t>must also take the necessary corrective action when required. They must also verify that the actions taken to control the risk factors for foodborne illness are actually working.</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3B2F752-2615-A648-BAC6-064FD8A81B3A}" type="slidenum">
              <a:rPr lang="en-US" sz="1200" b="0">
                <a:solidFill>
                  <a:prstClr val="black"/>
                </a:solidFill>
              </a:rPr>
              <a:pPr eaLnBrk="1" hangingPunct="1">
                <a:defRPr/>
              </a:pPr>
              <a:t>7</a:t>
            </a:fld>
            <a:endParaRPr lang="en-US" sz="1200" b="0" dirty="0">
              <a:solidFill>
                <a:prstClr val="black"/>
              </a:solidFill>
            </a:endParaRPr>
          </a:p>
        </p:txBody>
      </p:sp>
      <p:sp>
        <p:nvSpPr>
          <p:cNvPr id="501763" name="Rectangle 2"/>
          <p:cNvSpPr>
            <a:spLocks noGrp="1" noRot="1" noChangeAspect="1" noChangeArrowheads="1" noTextEdit="1"/>
          </p:cNvSpPr>
          <p:nvPr>
            <p:ph type="sldImg"/>
          </p:nvPr>
        </p:nvSpPr>
        <p:spPr>
          <a:xfrm>
            <a:off x="1144588" y="685800"/>
            <a:ext cx="4572000" cy="3429000"/>
          </a:xfrm>
          <a:ln/>
        </p:spPr>
      </p:sp>
      <p:sp>
        <p:nvSpPr>
          <p:cNvPr id="501764" name="Rectangle 3"/>
          <p:cNvSpPr>
            <a:spLocks noGrp="1" noChangeArrowheads="1"/>
          </p:cNvSpPr>
          <p:nvPr>
            <p:ph type="body" idx="1"/>
          </p:nvPr>
        </p:nvSpPr>
        <p:spPr>
          <a:xfrm>
            <a:off x="910052"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Demonstration </a:t>
            </a:r>
            <a:r>
              <a:rPr lang="en-US" dirty="0">
                <a:latin typeface="Times New Roman" charset="0"/>
                <a:cs typeface="+mn-cs"/>
              </a:rPr>
              <a:t>of knowledge: As a manager, you must be able to show that you know what to do to keep food safe. Becoming certified in food safety is one way to show this.</a:t>
            </a:r>
          </a:p>
          <a:p>
            <a:pPr eaLnBrk="1" hangingPunct="1">
              <a:buFontTx/>
              <a:buChar char="•"/>
              <a:defRPr/>
            </a:pPr>
            <a:r>
              <a:rPr lang="en-US" dirty="0" smtClean="0">
                <a:latin typeface="Times New Roman" charset="0"/>
                <a:cs typeface="+mn-cs"/>
              </a:rPr>
              <a:t> Staff </a:t>
            </a:r>
            <a:r>
              <a:rPr lang="en-US" dirty="0">
                <a:latin typeface="Times New Roman" charset="0"/>
                <a:cs typeface="+mn-cs"/>
              </a:rPr>
              <a:t>health controls: Procedures must be put in place to make sure staff are practicing personal hygiene. For example, staff must know that they must report illnesses and illness symptoms to management.</a:t>
            </a:r>
          </a:p>
          <a:p>
            <a:pPr eaLnBrk="1" hangingPunct="1">
              <a:buFontTx/>
              <a:buChar char="•"/>
              <a:defRPr/>
            </a:pPr>
            <a:r>
              <a:rPr lang="en-US" dirty="0" smtClean="0">
                <a:latin typeface="Times New Roman" charset="0"/>
                <a:cs typeface="+mn-cs"/>
              </a:rPr>
              <a:t> Controlling </a:t>
            </a:r>
            <a:r>
              <a:rPr lang="en-US" dirty="0">
                <a:latin typeface="Times New Roman" charset="0"/>
                <a:cs typeface="+mn-cs"/>
              </a:rPr>
              <a:t>hands as a vehicle of contamination: Controls must be put in place to prevent bare-hand contact with ready-to-eat food. This might include requiring the use of tongs to handle ready-to-eat food.</a:t>
            </a:r>
          </a:p>
          <a:p>
            <a:pPr eaLnBrk="1" hangingPunct="1">
              <a:buFontTx/>
              <a:buChar char="•"/>
              <a:defRPr/>
            </a:pPr>
            <a:r>
              <a:rPr lang="en-US" dirty="0" smtClean="0">
                <a:latin typeface="Times New Roman" charset="0"/>
                <a:cs typeface="+mn-cs"/>
              </a:rPr>
              <a:t> Time </a:t>
            </a:r>
            <a:r>
              <a:rPr lang="en-US" dirty="0">
                <a:latin typeface="Times New Roman" charset="0"/>
                <a:cs typeface="+mn-cs"/>
              </a:rPr>
              <a:t>and temperature parameters for controlling pathogens: Procedures must be put in place to limit the time food spends in the temperature danger zone. Requiring food handlers to check the temperature of food being hot-held every two hours is an example.</a:t>
            </a:r>
          </a:p>
          <a:p>
            <a:pPr eaLnBrk="1" hangingPunct="1">
              <a:buFontTx/>
              <a:buChar char="•"/>
              <a:defRPr/>
            </a:pPr>
            <a:r>
              <a:rPr lang="en-US" dirty="0" smtClean="0">
                <a:latin typeface="Times New Roman" charset="0"/>
                <a:cs typeface="+mn-cs"/>
              </a:rPr>
              <a:t> Consumer </a:t>
            </a:r>
            <a:r>
              <a:rPr lang="en-US" dirty="0">
                <a:latin typeface="Times New Roman" charset="0"/>
                <a:cs typeface="+mn-cs"/>
              </a:rPr>
              <a:t>advisories: Notices must be provided to customers if you serve raw or undercooked menu items. These notices must include a statement about the risks of eating these foods.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DFD39E8-DE6F-9642-8334-17E1B1F7D752}" type="slidenum">
              <a:rPr lang="en-US" sz="1200" b="0">
                <a:solidFill>
                  <a:prstClr val="black"/>
                </a:solidFill>
              </a:rPr>
              <a:pPr eaLnBrk="1" hangingPunct="1">
                <a:defRPr/>
              </a:pPr>
              <a:t>8</a:t>
            </a:fld>
            <a:endParaRPr lang="en-US" sz="1200" b="0" dirty="0">
              <a:solidFill>
                <a:prstClr val="black"/>
              </a:solidFill>
            </a:endParaRPr>
          </a:p>
        </p:txBody>
      </p:sp>
      <p:sp>
        <p:nvSpPr>
          <p:cNvPr id="502787" name="Rectangle 2"/>
          <p:cNvSpPr>
            <a:spLocks noGrp="1" noRot="1" noChangeAspect="1" noChangeArrowheads="1" noTextEdit="1"/>
          </p:cNvSpPr>
          <p:nvPr>
            <p:ph type="sldImg"/>
          </p:nvPr>
        </p:nvSpPr>
        <p:spPr>
          <a:xfrm>
            <a:off x="1144588" y="685800"/>
            <a:ext cx="4572000" cy="3429000"/>
          </a:xfrm>
          <a:ln/>
        </p:spPr>
      </p:sp>
      <p:sp>
        <p:nvSpPr>
          <p:cNvPr id="502788"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smtClean="0">
                <a:latin typeface="Times New Roman" charset="0"/>
                <a:cs typeface="+mn-cs"/>
              </a:rPr>
              <a:t> There </a:t>
            </a:r>
            <a:r>
              <a:rPr lang="en-US" dirty="0">
                <a:latin typeface="Times New Roman" charset="0"/>
                <a:cs typeface="+mn-cs"/>
              </a:rPr>
              <a:t>are many systems you can implement to achieve active managerial control of foodborne illness risk factors. Hazard Analysis Critical Control Point (HACCP) is one such system. HACCP (pronounced HASS-ip) is based on identifying significant biological, chemical, or physical hazards at specific points within a product</a:t>
            </a:r>
            <a:r>
              <a:rPr lang="ja-JP" altLang="en-US" dirty="0">
                <a:latin typeface="Times New Roman" charset="0"/>
                <a:cs typeface="+mn-cs"/>
              </a:rPr>
              <a:t>’</a:t>
            </a:r>
            <a:r>
              <a:rPr lang="en-US" dirty="0">
                <a:latin typeface="Times New Roman" charset="0"/>
                <a:cs typeface="+mn-cs"/>
              </a:rPr>
              <a:t>s flow. Once identified, the hazards can be prevented, eliminated, or reduced to safe levels.</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6DFB54-DE81-0E46-98FD-7AF0D98E9409}" type="slidenum">
              <a:rPr lang="en-US" sz="1200" b="0">
                <a:solidFill>
                  <a:prstClr val="black"/>
                </a:solidFill>
              </a:rPr>
              <a:pPr eaLnBrk="1" hangingPunct="1">
                <a:defRPr/>
              </a:pPr>
              <a:t>9</a:t>
            </a:fld>
            <a:endParaRPr lang="en-US" sz="1200" b="0" dirty="0">
              <a:solidFill>
                <a:prstClr val="black"/>
              </a:solidFill>
            </a:endParaRPr>
          </a:p>
        </p:txBody>
      </p:sp>
      <p:sp>
        <p:nvSpPr>
          <p:cNvPr id="503811" name="Rectangle 2"/>
          <p:cNvSpPr>
            <a:spLocks noGrp="1" noRot="1" noChangeAspect="1" noChangeArrowheads="1" noTextEdit="1"/>
          </p:cNvSpPr>
          <p:nvPr>
            <p:ph type="sldImg"/>
          </p:nvPr>
        </p:nvSpPr>
        <p:spPr>
          <a:xfrm>
            <a:off x="1144588" y="685800"/>
            <a:ext cx="4572000" cy="3429000"/>
          </a:xfrm>
          <a:ln/>
        </p:spPr>
      </p:sp>
      <p:sp>
        <p:nvSpPr>
          <p:cNvPr id="50381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a:buFontTx/>
              <a:buChar char="•"/>
              <a:defRPr/>
            </a:pPr>
            <a:r>
              <a:rPr lang="en-US" dirty="0" smtClean="0">
                <a:latin typeface="Times New Roman" charset="0"/>
                <a:cs typeface="+mn-cs"/>
              </a:rPr>
              <a:t> Each </a:t>
            </a:r>
            <a:r>
              <a:rPr lang="en-US" dirty="0">
                <a:latin typeface="Times New Roman" charset="0"/>
                <a:cs typeface="+mn-cs"/>
              </a:rPr>
              <a:t>HACCP plan is unique, a plan that works for one operation may not work for another.</a:t>
            </a:r>
          </a:p>
          <a:p>
            <a:pPr>
              <a:defRPr/>
            </a:pPr>
            <a:endParaRPr lang="en-US" dirty="0">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344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393192" y="1143000"/>
            <a:ext cx="7302500" cy="3898900"/>
          </a:xfrm>
        </p:spPr>
        <p:txBody>
          <a:bodyPr/>
          <a:lstStyle/>
          <a:p>
            <a:pPr eaLnBrk="1" hangingPunct="1">
              <a:lnSpc>
                <a:spcPct val="80000"/>
              </a:lnSpc>
              <a:tabLst>
                <a:tab pos="685800" algn="l"/>
              </a:tabLst>
              <a:defRPr/>
            </a:pPr>
            <a:r>
              <a:rPr lang="en-US" dirty="0">
                <a:latin typeface="Arial Narrow" charset="0"/>
                <a:cs typeface="+mn-cs"/>
              </a:rPr>
              <a:t>The </a:t>
            </a:r>
            <a:r>
              <a:rPr lang="en-US" dirty="0" smtClean="0">
                <a:latin typeface="Arial Narrow" charset="0"/>
                <a:cs typeface="+mn-cs"/>
              </a:rPr>
              <a:t>seven </a:t>
            </a:r>
            <a:r>
              <a:rPr lang="en-US" dirty="0">
                <a:latin typeface="Arial Narrow" charset="0"/>
                <a:cs typeface="+mn-cs"/>
              </a:rPr>
              <a:t>HACCP </a:t>
            </a:r>
            <a:r>
              <a:rPr lang="en-US" dirty="0" smtClean="0">
                <a:latin typeface="Arial Narrow" charset="0"/>
                <a:cs typeface="+mn-cs"/>
              </a:rPr>
              <a:t>principles:</a:t>
            </a:r>
            <a:endParaRPr lang="en-US" dirty="0">
              <a:latin typeface="Arial Narrow" charset="0"/>
              <a:cs typeface="+mn-cs"/>
            </a:endParaRPr>
          </a:p>
          <a:p>
            <a:pPr lvl="1" eaLnBrk="1" hangingPunct="1">
              <a:buSzTx/>
              <a:buFont typeface="Wingdings" charset="0"/>
              <a:buAutoNum type="arabicPeriod"/>
              <a:tabLst>
                <a:tab pos="685800" algn="l"/>
              </a:tabLst>
              <a:defRPr/>
            </a:pPr>
            <a:r>
              <a:rPr lang="en-US" dirty="0">
                <a:latin typeface="Arial Narrow" charset="0"/>
              </a:rPr>
              <a:t>Conduct a hazard analysis</a:t>
            </a:r>
          </a:p>
          <a:p>
            <a:pPr lvl="1" eaLnBrk="1" hangingPunct="1">
              <a:buSzTx/>
              <a:buFont typeface="Wingdings" charset="0"/>
              <a:buAutoNum type="arabicPeriod"/>
              <a:tabLst>
                <a:tab pos="685800" algn="l"/>
              </a:tabLst>
              <a:defRPr/>
            </a:pPr>
            <a:r>
              <a:rPr lang="en-US" dirty="0">
                <a:latin typeface="Arial Narrow" charset="0"/>
              </a:rPr>
              <a:t>Determine critical control points (CCPs)</a:t>
            </a:r>
          </a:p>
          <a:p>
            <a:pPr lvl="1" eaLnBrk="1" hangingPunct="1">
              <a:buSzTx/>
              <a:buFont typeface="Wingdings" charset="0"/>
              <a:buAutoNum type="arabicPeriod"/>
              <a:tabLst>
                <a:tab pos="685800" algn="l"/>
              </a:tabLst>
              <a:defRPr/>
            </a:pPr>
            <a:r>
              <a:rPr lang="en-US" dirty="0">
                <a:latin typeface="Arial Narrow" charset="0"/>
              </a:rPr>
              <a:t>Establish critical limits</a:t>
            </a:r>
          </a:p>
          <a:p>
            <a:pPr lvl="1" eaLnBrk="1" hangingPunct="1">
              <a:buSzTx/>
              <a:buFont typeface="Wingdings" charset="0"/>
              <a:buAutoNum type="arabicPeriod"/>
              <a:tabLst>
                <a:tab pos="685800" algn="l"/>
              </a:tabLst>
              <a:defRPr/>
            </a:pPr>
            <a:r>
              <a:rPr lang="en-US" dirty="0">
                <a:latin typeface="Arial Narrow" charset="0"/>
              </a:rPr>
              <a:t>Establish monitoring procedures</a:t>
            </a:r>
          </a:p>
          <a:p>
            <a:pPr lvl="1" eaLnBrk="1" hangingPunct="1">
              <a:buSzTx/>
              <a:buFont typeface="Wingdings" charset="0"/>
              <a:buAutoNum type="arabicPeriod"/>
              <a:tabLst>
                <a:tab pos="685800" algn="l"/>
              </a:tabLst>
              <a:defRPr/>
            </a:pPr>
            <a:r>
              <a:rPr lang="en-US" dirty="0">
                <a:latin typeface="Arial Narrow" charset="0"/>
              </a:rPr>
              <a:t>Identify corrective actions</a:t>
            </a:r>
          </a:p>
          <a:p>
            <a:pPr lvl="1" eaLnBrk="1" hangingPunct="1">
              <a:buSzTx/>
              <a:buFont typeface="Wingdings" charset="0"/>
              <a:buAutoNum type="arabicPeriod"/>
              <a:tabLst>
                <a:tab pos="685800" algn="l"/>
              </a:tabLst>
              <a:defRPr/>
            </a:pPr>
            <a:r>
              <a:rPr lang="en-US" dirty="0">
                <a:latin typeface="Arial Narrow" charset="0"/>
              </a:rPr>
              <a:t>Verify that the system works</a:t>
            </a:r>
          </a:p>
          <a:p>
            <a:pPr lvl="1" eaLnBrk="1" hangingPunct="1">
              <a:buSzTx/>
              <a:buFont typeface="Wingdings" charset="0"/>
              <a:buAutoNum type="arabicPeriod"/>
              <a:tabLst>
                <a:tab pos="685800" algn="l"/>
              </a:tabLst>
              <a:defRPr/>
            </a:pPr>
            <a:r>
              <a:rPr lang="en-US" dirty="0">
                <a:latin typeface="Arial Narrow" charset="0"/>
              </a:rPr>
              <a:t>Establish procedures for record keeping and documentation</a:t>
            </a:r>
          </a:p>
          <a:p>
            <a:pPr marL="685800" lvl="1" indent="-571500" eaLnBrk="1" hangingPunct="1">
              <a:lnSpc>
                <a:spcPct val="80000"/>
              </a:lnSpc>
              <a:buSzTx/>
              <a:buFont typeface="Wingdings" charset="0"/>
              <a:buNone/>
              <a:tabLst>
                <a:tab pos="685800" algn="l"/>
              </a:tabLst>
              <a:defRPr/>
            </a:pPr>
            <a:endParaRPr lang="en-US" dirty="0">
              <a:latin typeface="Arial Narrow" charset="0"/>
            </a:endParaRPr>
          </a:p>
          <a:p>
            <a:pPr marL="685800" lvl="1" indent="-571500" eaLnBrk="1" hangingPunct="1">
              <a:lnSpc>
                <a:spcPct val="80000"/>
              </a:lnSpc>
              <a:tabLst>
                <a:tab pos="685800" algn="l"/>
              </a:tabLst>
              <a:defRPr/>
            </a:pPr>
            <a:endParaRPr lang="en-US" dirty="0">
              <a:latin typeface="Arial Narrow" charset="0"/>
            </a:endParaRPr>
          </a:p>
        </p:txBody>
      </p:sp>
      <p:sp>
        <p:nvSpPr>
          <p:cNvPr id="21913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8-10</a:t>
            </a:r>
          </a:p>
        </p:txBody>
      </p:sp>
      <p:sp>
        <p:nvSpPr>
          <p:cNvPr id="219140"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val="3069116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33475"/>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Time for a HACCP Story</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8-11</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Activity</a:t>
            </a:r>
            <a:endParaRPr lang="en-US" dirty="0"/>
          </a:p>
        </p:txBody>
      </p:sp>
    </p:spTree>
    <p:extLst>
      <p:ext uri="{BB962C8B-B14F-4D97-AF65-F5344CB8AC3E}">
        <p14:creationId xmlns:p14="http://schemas.microsoft.com/office/powerpoint/2010/main" val="2772569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5923"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The </a:t>
            </a:r>
            <a:r>
              <a:rPr lang="en-US" sz="2400" b="1" dirty="0" smtClean="0">
                <a:solidFill>
                  <a:srgbClr val="1E5298"/>
                </a:solidFill>
                <a:latin typeface="Arial Narrow" pitchFamily="34" charset="0"/>
                <a:cs typeface="Times New Roman" pitchFamily="18" charset="0"/>
              </a:rPr>
              <a:t>Situation</a:t>
            </a:r>
            <a:r>
              <a:rPr lang="en-US" sz="2400" b="1" dirty="0" smtClean="0">
                <a:solidFill>
                  <a:srgbClr val="009DDC"/>
                </a:solidFill>
                <a:latin typeface="Arial Narrow" pitchFamily="34" charset="0"/>
                <a:cs typeface="Times New Roman" pitchFamily="18" charset="0"/>
              </a:rPr>
              <a:t> </a:t>
            </a:r>
            <a:endParaRPr lang="en-US" sz="2400" b="1" dirty="0">
              <a:solidFill>
                <a:srgbClr val="009DDC"/>
              </a:solidFill>
              <a:latin typeface="Arial Narrow" pitchFamily="34" charset="0"/>
            </a:endParaRPr>
          </a:p>
        </p:txBody>
      </p:sp>
      <p:pic>
        <p:nvPicPr>
          <p:cNvPr id="465924" name="Picture 4" descr="HACCP_00"/>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52688" y="1957388"/>
            <a:ext cx="3648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8-12</a:t>
            </a:r>
          </a:p>
        </p:txBody>
      </p:sp>
    </p:spTree>
    <p:extLst>
      <p:ext uri="{BB962C8B-B14F-4D97-AF65-F5344CB8AC3E}">
        <p14:creationId xmlns:p14="http://schemas.microsoft.com/office/powerpoint/2010/main" val="4093398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6947"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1. Conduct a hazard analysis</a:t>
            </a:r>
            <a:r>
              <a:rPr lang="en-US" sz="2400" b="1" dirty="0">
                <a:solidFill>
                  <a:srgbClr val="009DDC"/>
                </a:solidFill>
                <a:latin typeface="Arial Narrow" pitchFamily="34" charset="0"/>
              </a:rPr>
              <a:t> </a:t>
            </a:r>
          </a:p>
        </p:txBody>
      </p:sp>
      <p:pic>
        <p:nvPicPr>
          <p:cNvPr id="466948" name="Picture 4" descr="HACCP_01"/>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443163" y="1973263"/>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8-13</a:t>
            </a:r>
          </a:p>
        </p:txBody>
      </p:sp>
    </p:spTree>
    <p:extLst>
      <p:ext uri="{BB962C8B-B14F-4D97-AF65-F5344CB8AC3E}">
        <p14:creationId xmlns:p14="http://schemas.microsoft.com/office/powerpoint/2010/main" val="2295152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7971"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2. Determine critical control points</a:t>
            </a:r>
            <a:endParaRPr lang="en-US" sz="2400" b="1" dirty="0">
              <a:solidFill>
                <a:srgbClr val="009DDC"/>
              </a:solidFill>
              <a:latin typeface="Arial Narrow" pitchFamily="34" charset="0"/>
            </a:endParaRPr>
          </a:p>
        </p:txBody>
      </p:sp>
      <p:pic>
        <p:nvPicPr>
          <p:cNvPr id="467972" name="Picture 4" descr="HACCP_0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43163" y="1973263"/>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8-14</a:t>
            </a:r>
          </a:p>
        </p:txBody>
      </p:sp>
    </p:spTree>
    <p:extLst>
      <p:ext uri="{BB962C8B-B14F-4D97-AF65-F5344CB8AC3E}">
        <p14:creationId xmlns:p14="http://schemas.microsoft.com/office/powerpoint/2010/main" val="1600035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68995"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3. Establish critical </a:t>
            </a:r>
            <a:r>
              <a:rPr lang="en-US" sz="2400" b="1" dirty="0" smtClean="0">
                <a:solidFill>
                  <a:srgbClr val="1E5298"/>
                </a:solidFill>
                <a:latin typeface="Arial Narrow" pitchFamily="34" charset="0"/>
                <a:cs typeface="Times New Roman" pitchFamily="18" charset="0"/>
              </a:rPr>
              <a:t>limits</a:t>
            </a:r>
            <a:r>
              <a:rPr lang="en-US" sz="2400" b="1" dirty="0" smtClean="0">
                <a:solidFill>
                  <a:srgbClr val="009DDC"/>
                </a:solidFill>
                <a:latin typeface="Arial Narrow" pitchFamily="34" charset="0"/>
                <a:cs typeface="Times New Roman" pitchFamily="18" charset="0"/>
              </a:rPr>
              <a:t> </a:t>
            </a:r>
            <a:endParaRPr lang="en-US" sz="2400" b="1" dirty="0">
              <a:solidFill>
                <a:srgbClr val="009DDC"/>
              </a:solidFill>
              <a:latin typeface="Arial Narrow" pitchFamily="34" charset="0"/>
            </a:endParaRPr>
          </a:p>
        </p:txBody>
      </p:sp>
      <p:pic>
        <p:nvPicPr>
          <p:cNvPr id="468996" name="Picture 4" descr="HACCP_0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43163" y="1973263"/>
            <a:ext cx="36576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8-15</a:t>
            </a:r>
          </a:p>
        </p:txBody>
      </p:sp>
    </p:spTree>
    <p:extLst>
      <p:ext uri="{BB962C8B-B14F-4D97-AF65-F5344CB8AC3E}">
        <p14:creationId xmlns:p14="http://schemas.microsoft.com/office/powerpoint/2010/main" val="2836288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0019" name="Rectangle 3"/>
          <p:cNvSpPr>
            <a:spLocks noChangeArrowheads="1"/>
          </p:cNvSpPr>
          <p:nvPr/>
        </p:nvSpPr>
        <p:spPr bwMode="auto">
          <a:xfrm>
            <a:off x="1117600" y="1128713"/>
            <a:ext cx="7245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4. Establish monitoring procedures</a:t>
            </a:r>
            <a:endParaRPr lang="en-US" sz="2400" b="1" dirty="0">
              <a:solidFill>
                <a:srgbClr val="009DDC"/>
              </a:solidFill>
              <a:latin typeface="Arial Narrow" pitchFamily="34" charset="0"/>
            </a:endParaRPr>
          </a:p>
        </p:txBody>
      </p:sp>
      <p:sp>
        <p:nvSpPr>
          <p:cNvPr id="470020" name="Rectangle 4"/>
          <p:cNvSpPr>
            <a:spLocks noChangeArrowheads="1"/>
          </p:cNvSpPr>
          <p:nvPr/>
        </p:nvSpPr>
        <p:spPr bwMode="auto">
          <a:xfrm>
            <a:off x="2468563" y="3089275"/>
            <a:ext cx="3632200" cy="2255838"/>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ndParaRPr>
          </a:p>
        </p:txBody>
      </p:sp>
      <p:pic>
        <p:nvPicPr>
          <p:cNvPr id="470021" name="Picture 5" descr="HACCP_0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52688" y="1973263"/>
            <a:ext cx="36671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8-16</a:t>
            </a:r>
          </a:p>
        </p:txBody>
      </p:sp>
    </p:spTree>
    <p:extLst>
      <p:ext uri="{BB962C8B-B14F-4D97-AF65-F5344CB8AC3E}">
        <p14:creationId xmlns:p14="http://schemas.microsoft.com/office/powerpoint/2010/main" val="3425810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1043"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5. Identify corrective actions</a:t>
            </a:r>
            <a:endParaRPr lang="en-US" sz="2400" b="1" dirty="0">
              <a:solidFill>
                <a:srgbClr val="009DDC"/>
              </a:solidFill>
              <a:latin typeface="Arial Narrow" pitchFamily="34" charset="0"/>
            </a:endParaRPr>
          </a:p>
        </p:txBody>
      </p:sp>
      <p:sp>
        <p:nvSpPr>
          <p:cNvPr id="471044" name="Rectangle 4"/>
          <p:cNvSpPr>
            <a:spLocks noChangeArrowheads="1"/>
          </p:cNvSpPr>
          <p:nvPr/>
        </p:nvSpPr>
        <p:spPr bwMode="auto">
          <a:xfrm>
            <a:off x="3222625" y="2884488"/>
            <a:ext cx="2698750" cy="2025650"/>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ndParaRPr>
          </a:p>
        </p:txBody>
      </p:sp>
      <p:pic>
        <p:nvPicPr>
          <p:cNvPr id="471045" name="Picture 5" descr="HACCP_0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52688" y="1973263"/>
            <a:ext cx="36766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8-17</a:t>
            </a:r>
          </a:p>
        </p:txBody>
      </p:sp>
    </p:spTree>
    <p:extLst>
      <p:ext uri="{BB962C8B-B14F-4D97-AF65-F5344CB8AC3E}">
        <p14:creationId xmlns:p14="http://schemas.microsoft.com/office/powerpoint/2010/main" val="3323369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2067" name="Rectangle 3"/>
          <p:cNvSpPr>
            <a:spLocks noChangeArrowheads="1"/>
          </p:cNvSpPr>
          <p:nvPr/>
        </p:nvSpPr>
        <p:spPr bwMode="auto">
          <a:xfrm>
            <a:off x="1111250" y="1128713"/>
            <a:ext cx="7042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6. Verify the system </a:t>
            </a:r>
            <a:r>
              <a:rPr lang="en-US" sz="2400" b="1" dirty="0" smtClean="0">
                <a:solidFill>
                  <a:srgbClr val="1E5298"/>
                </a:solidFill>
                <a:latin typeface="Arial Narrow" pitchFamily="34" charset="0"/>
                <a:cs typeface="Times New Roman" pitchFamily="18" charset="0"/>
              </a:rPr>
              <a:t>works</a:t>
            </a:r>
            <a:r>
              <a:rPr lang="en-US" sz="2400" b="1" dirty="0" smtClean="0">
                <a:solidFill>
                  <a:srgbClr val="009DDC"/>
                </a:solidFill>
                <a:latin typeface="Arial Narrow" pitchFamily="34" charset="0"/>
                <a:cs typeface="Times New Roman" pitchFamily="18" charset="0"/>
              </a:rPr>
              <a:t> </a:t>
            </a:r>
            <a:endParaRPr lang="en-US" sz="2400" b="1" dirty="0">
              <a:solidFill>
                <a:srgbClr val="009DDC"/>
              </a:solidFill>
              <a:latin typeface="Arial Narrow" pitchFamily="34" charset="0"/>
            </a:endParaRPr>
          </a:p>
        </p:txBody>
      </p:sp>
      <p:pic>
        <p:nvPicPr>
          <p:cNvPr id="472068" name="Picture 4" descr="HACCP_0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52688" y="1973263"/>
            <a:ext cx="36576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8-18</a:t>
            </a:r>
          </a:p>
        </p:txBody>
      </p:sp>
    </p:spTree>
    <p:extLst>
      <p:ext uri="{BB962C8B-B14F-4D97-AF65-F5344CB8AC3E}">
        <p14:creationId xmlns:p14="http://schemas.microsoft.com/office/powerpoint/2010/main" val="3022846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222250" y="188913"/>
            <a:ext cx="8153400" cy="519112"/>
          </a:xfrm>
        </p:spPr>
        <p:txBody>
          <a:bodyPr/>
          <a:lstStyle/>
          <a:p>
            <a:pPr eaLnBrk="1" hangingPunct="1"/>
            <a:r>
              <a:rPr lang="en-US" dirty="0" smtClean="0"/>
              <a:t>HACCP Principles Analogy</a:t>
            </a:r>
          </a:p>
        </p:txBody>
      </p:sp>
      <p:sp>
        <p:nvSpPr>
          <p:cNvPr id="473091" name="Rectangle 3"/>
          <p:cNvSpPr>
            <a:spLocks noChangeArrowheads="1"/>
          </p:cNvSpPr>
          <p:nvPr/>
        </p:nvSpPr>
        <p:spPr bwMode="auto">
          <a:xfrm>
            <a:off x="1111250" y="1128713"/>
            <a:ext cx="782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eaLnBrk="0" fontAlgn="base" hangingPunct="0">
              <a:spcBef>
                <a:spcPct val="0"/>
              </a:spcBef>
              <a:spcAft>
                <a:spcPct val="0"/>
              </a:spcAft>
            </a:pPr>
            <a:r>
              <a:rPr lang="en-US" sz="2400" b="1" dirty="0">
                <a:solidFill>
                  <a:srgbClr val="1E5298"/>
                </a:solidFill>
                <a:latin typeface="Arial Narrow" pitchFamily="34" charset="0"/>
                <a:cs typeface="Times New Roman" pitchFamily="18" charset="0"/>
              </a:rPr>
              <a:t>7. Establish record keeping and documentation procedures</a:t>
            </a:r>
            <a:endParaRPr lang="en-US" sz="2400" b="1" dirty="0">
              <a:solidFill>
                <a:srgbClr val="009DDC"/>
              </a:solidFill>
              <a:latin typeface="Arial Narrow" pitchFamily="34" charset="0"/>
            </a:endParaRPr>
          </a:p>
        </p:txBody>
      </p:sp>
      <p:pic>
        <p:nvPicPr>
          <p:cNvPr id="473092" name="Picture 4" descr="HACCP_07"/>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52688" y="1973263"/>
            <a:ext cx="3648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8-19</a:t>
            </a:r>
          </a:p>
        </p:txBody>
      </p:sp>
    </p:spTree>
    <p:extLst>
      <p:ext uri="{BB962C8B-B14F-4D97-AF65-F5344CB8AC3E}">
        <p14:creationId xmlns:p14="http://schemas.microsoft.com/office/powerpoint/2010/main" val="1358452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a:t>
            </a:r>
          </a:p>
        </p:txBody>
      </p:sp>
      <p:sp>
        <p:nvSpPr>
          <p:cNvPr id="210947"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Management Systems</a:t>
            </a:r>
          </a:p>
        </p:txBody>
      </p:sp>
      <p:sp>
        <p:nvSpPr>
          <p:cNvPr id="210948" name="Rectangle 13"/>
          <p:cNvSpPr>
            <a:spLocks noGrp="1" noChangeArrowheads="1"/>
          </p:cNvSpPr>
          <p:nvPr>
            <p:ph type="body" idx="1"/>
          </p:nvPr>
        </p:nvSpPr>
        <p:spPr>
          <a:xfrm>
            <a:off x="393192" y="1143001"/>
            <a:ext cx="4927600" cy="3550920"/>
          </a:xfrm>
        </p:spPr>
        <p:txBody>
          <a:bodyPr/>
          <a:lstStyle/>
          <a:p>
            <a:pPr marL="0" indent="0" eaLnBrk="1" hangingPunct="1">
              <a:buFont typeface="Wingdings" pitchFamily="2" charset="2"/>
              <a:buNone/>
              <a:defRPr/>
            </a:pPr>
            <a:r>
              <a:rPr lang="en-US" dirty="0" smtClean="0">
                <a:ea typeface="+mn-ea"/>
                <a:cs typeface="+mn-cs"/>
              </a:rPr>
              <a:t>Food safety management system:</a:t>
            </a:r>
          </a:p>
          <a:p>
            <a:pPr lvl="1" eaLnBrk="1" hangingPunct="1">
              <a:buFont typeface="Wingdings" pitchFamily="2" charset="2"/>
              <a:buChar char="l"/>
              <a:defRPr/>
            </a:pPr>
            <a:r>
              <a:rPr lang="en-US" dirty="0" smtClean="0"/>
              <a:t>Group of practices and procedures intended to prevent foodborne illness</a:t>
            </a:r>
          </a:p>
          <a:p>
            <a:pPr lvl="1" eaLnBrk="1" hangingPunct="1">
              <a:buFont typeface="Wingdings" pitchFamily="2" charset="2"/>
              <a:buChar char="l"/>
              <a:defRPr/>
            </a:pPr>
            <a:r>
              <a:rPr lang="en-US" dirty="0" smtClean="0"/>
              <a:t>Actively controls risks and hazards throughout the flow of food</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Char char="l"/>
              <a:defRPr/>
            </a:pPr>
            <a:endParaRPr lang="en-US" dirty="0" smtClean="0"/>
          </a:p>
        </p:txBody>
      </p:sp>
    </p:spTree>
    <p:extLst>
      <p:ext uri="{BB962C8B-B14F-4D97-AF65-F5344CB8AC3E}">
        <p14:creationId xmlns:p14="http://schemas.microsoft.com/office/powerpoint/2010/main" val="3871600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22250" y="188913"/>
            <a:ext cx="8212138" cy="519112"/>
          </a:xfrm>
        </p:spPr>
        <p:txBody>
          <a:bodyPr/>
          <a:lstStyle/>
          <a:p>
            <a:pPr eaLnBrk="1" hangingPunct="1"/>
            <a:r>
              <a:rPr lang="en-US" dirty="0" smtClean="0"/>
              <a:t>HACCP: The 7 HACCP Principles Analogy</a:t>
            </a:r>
          </a:p>
        </p:txBody>
      </p:sp>
      <p:sp>
        <p:nvSpPr>
          <p:cNvPr id="474115" name="Rectangle 3"/>
          <p:cNvSpPr>
            <a:spLocks noGrp="1" noChangeArrowheads="1"/>
          </p:cNvSpPr>
          <p:nvPr>
            <p:ph type="body" idx="1"/>
          </p:nvPr>
        </p:nvSpPr>
        <p:spPr>
          <a:xfrm>
            <a:off x="393700" y="1128713"/>
            <a:ext cx="8077200" cy="5349875"/>
          </a:xfrm>
        </p:spPr>
        <p:txBody>
          <a:bodyPr/>
          <a:lstStyle/>
          <a:p>
            <a:pPr marL="0" indent="0" eaLnBrk="1" hangingPunct="1">
              <a:tabLst>
                <a:tab pos="1143000" algn="l"/>
              </a:tabLst>
            </a:pPr>
            <a:r>
              <a:rPr lang="en-US" dirty="0" smtClean="0"/>
              <a:t>The Seven HACCP Principles</a:t>
            </a:r>
          </a:p>
          <a:p>
            <a:pPr marL="520700" lvl="1" indent="-406400" eaLnBrk="1" hangingPunct="1">
              <a:buSzTx/>
              <a:buFont typeface="Wingdings" pitchFamily="2" charset="2"/>
              <a:buAutoNum type="arabicPeriod"/>
              <a:tabLst>
                <a:tab pos="1143000" algn="l"/>
              </a:tabLst>
            </a:pPr>
            <a:r>
              <a:rPr lang="en-US" dirty="0" smtClean="0"/>
              <a:t>What hazard were town officials trying to control?</a:t>
            </a:r>
          </a:p>
          <a:p>
            <a:pPr marL="520700" lvl="1" indent="-406400" eaLnBrk="1" hangingPunct="1">
              <a:buSzTx/>
              <a:buFont typeface="Wingdings" pitchFamily="2" charset="2"/>
              <a:buAutoNum type="arabicPeriod"/>
              <a:tabLst>
                <a:tab pos="1143000" algn="l"/>
              </a:tabLst>
            </a:pPr>
            <a:r>
              <a:rPr lang="en-US" dirty="0" smtClean="0"/>
              <a:t>What did they decide was critical to control the hazard? </a:t>
            </a:r>
          </a:p>
          <a:p>
            <a:pPr marL="520700" lvl="1" indent="-406400" eaLnBrk="1" hangingPunct="1">
              <a:buSzTx/>
              <a:buFont typeface="Wingdings" pitchFamily="2" charset="2"/>
              <a:buAutoNum type="arabicPeriod"/>
              <a:tabLst>
                <a:tab pos="1143000" algn="l"/>
              </a:tabLst>
            </a:pPr>
            <a:r>
              <a:rPr lang="en-US" dirty="0" smtClean="0"/>
              <a:t>What limit did they establish to slow cars down? </a:t>
            </a:r>
          </a:p>
          <a:p>
            <a:pPr marL="520700" lvl="1" indent="-406400" eaLnBrk="1" hangingPunct="1">
              <a:buSzTx/>
              <a:buFont typeface="Wingdings" pitchFamily="2" charset="2"/>
              <a:buAutoNum type="arabicPeriod"/>
              <a:tabLst>
                <a:tab pos="1143000" algn="l"/>
              </a:tabLst>
            </a:pPr>
            <a:r>
              <a:rPr lang="en-US" dirty="0" smtClean="0"/>
              <a:t>How did the town monitor the new speed limit?</a:t>
            </a:r>
          </a:p>
          <a:p>
            <a:pPr marL="520700" lvl="1" indent="-406400" eaLnBrk="1" hangingPunct="1">
              <a:buSzTx/>
              <a:buFont typeface="Wingdings" pitchFamily="2" charset="2"/>
              <a:buAutoNum type="arabicPeriod"/>
              <a:tabLst>
                <a:tab pos="1143000" algn="l"/>
              </a:tabLst>
            </a:pPr>
            <a:r>
              <a:rPr lang="en-US" dirty="0" smtClean="0"/>
              <a:t>What action was taken by drivers who received tickets?</a:t>
            </a:r>
          </a:p>
          <a:p>
            <a:pPr marL="520700" lvl="1" indent="-406400" eaLnBrk="1" hangingPunct="1">
              <a:buSzTx/>
              <a:buFont typeface="Wingdings" pitchFamily="2" charset="2"/>
              <a:buAutoNum type="arabicPeriod"/>
              <a:tabLst>
                <a:tab pos="1143000" algn="l"/>
              </a:tabLst>
            </a:pPr>
            <a:r>
              <a:rPr lang="en-US" dirty="0" smtClean="0"/>
              <a:t>How did town officials verify that the new speed limit was </a:t>
            </a:r>
            <a:br>
              <a:rPr lang="en-US" dirty="0" smtClean="0"/>
            </a:br>
            <a:r>
              <a:rPr lang="en-US" dirty="0" smtClean="0"/>
              <a:t>reducing accidents?</a:t>
            </a:r>
          </a:p>
          <a:p>
            <a:pPr marL="520700" lvl="1" indent="-406400" eaLnBrk="1" hangingPunct="1">
              <a:buSzTx/>
              <a:buFont typeface="Wingdings" pitchFamily="2" charset="2"/>
              <a:buAutoNum type="arabicPeriod"/>
              <a:tabLst>
                <a:tab pos="1143000" algn="l"/>
              </a:tabLst>
            </a:pPr>
            <a:r>
              <a:rPr lang="en-US" dirty="0" smtClean="0"/>
              <a:t>What did town officials do to stay on top of the situation? </a:t>
            </a:r>
          </a:p>
          <a:p>
            <a:pPr marL="520700" lvl="1" indent="-406400" eaLnBrk="1" hangingPunct="1">
              <a:buSzTx/>
              <a:tabLst>
                <a:tab pos="1143000" algn="l"/>
              </a:tabLst>
            </a:pPr>
            <a:endParaRPr lang="en-US" dirty="0" smtClean="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8-20</a:t>
            </a:r>
          </a:p>
        </p:txBody>
      </p:sp>
    </p:spTree>
    <p:extLst>
      <p:ext uri="{BB962C8B-B14F-4D97-AF65-F5344CB8AC3E}">
        <p14:creationId xmlns:p14="http://schemas.microsoft.com/office/powerpoint/2010/main" val="1581074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393192" y="1143000"/>
            <a:ext cx="8131177" cy="2271724"/>
          </a:xfrm>
        </p:spPr>
        <p:txBody>
          <a:bodyPr/>
          <a:lstStyle/>
          <a:p>
            <a:pPr marL="0" indent="0" eaLnBrk="1" hangingPunct="1">
              <a:defRPr/>
            </a:pPr>
            <a:r>
              <a:rPr lang="en-US" dirty="0">
                <a:latin typeface="Arial Narrow" charset="0"/>
                <a:cs typeface="+mn-cs"/>
              </a:rPr>
              <a:t>Principle 1: Conduct a hazard </a:t>
            </a:r>
            <a:r>
              <a:rPr lang="en-US" dirty="0" smtClean="0">
                <a:latin typeface="Arial Narrow" charset="0"/>
                <a:cs typeface="+mn-cs"/>
              </a:rPr>
              <a:t>analysis</a:t>
            </a:r>
            <a:endParaRPr lang="en-US" dirty="0">
              <a:latin typeface="Arial Narrow" charset="0"/>
              <a:cs typeface="+mn-cs"/>
            </a:endParaRPr>
          </a:p>
          <a:p>
            <a:pPr lvl="1" eaLnBrk="1" hangingPunct="1">
              <a:defRPr/>
            </a:pPr>
            <a:r>
              <a:rPr lang="en-US" dirty="0">
                <a:latin typeface="Arial Narrow" charset="0"/>
              </a:rPr>
              <a:t>Identify potential hazards in the food served by looking at how it </a:t>
            </a:r>
            <a:r>
              <a:rPr lang="en-US" dirty="0" smtClean="0">
                <a:latin typeface="Arial Narrow" charset="0"/>
              </a:rPr>
              <a:t/>
            </a:r>
            <a:br>
              <a:rPr lang="en-US" dirty="0" smtClean="0">
                <a:latin typeface="Arial Narrow" charset="0"/>
              </a:rPr>
            </a:br>
            <a:r>
              <a:rPr lang="en-US" dirty="0" smtClean="0">
                <a:latin typeface="Arial Narrow" charset="0"/>
              </a:rPr>
              <a:t>is </a:t>
            </a:r>
            <a:r>
              <a:rPr lang="en-US" dirty="0">
                <a:latin typeface="Arial Narrow" charset="0"/>
              </a:rPr>
              <a:t>processed</a:t>
            </a:r>
          </a:p>
          <a:p>
            <a:pPr lvl="1" eaLnBrk="1" hangingPunct="1">
              <a:defRPr/>
            </a:pPr>
            <a:r>
              <a:rPr lang="en-US" dirty="0">
                <a:latin typeface="Arial Narrow" charset="0"/>
              </a:rPr>
              <a:t>Identify TCS food items and determine where hazards are likely to occur for each one; look for biological, chemical, and physical contaminants</a:t>
            </a:r>
          </a:p>
          <a:p>
            <a:pPr marL="571500" lvl="1" indent="-457200" eaLnBrk="1" hangingPunct="1">
              <a:defRPr/>
            </a:pPr>
            <a:endParaRPr lang="en-US" dirty="0">
              <a:latin typeface="Arial Narrow" charset="0"/>
            </a:endParaRPr>
          </a:p>
        </p:txBody>
      </p:sp>
      <p:sp>
        <p:nvSpPr>
          <p:cNvPr id="220164" name="Text Box 2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8-21</a:t>
            </a:r>
          </a:p>
        </p:txBody>
      </p:sp>
      <p:sp>
        <p:nvSpPr>
          <p:cNvPr id="220165" name="Rectangle 2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3584969"/>
            <a:ext cx="8141208" cy="2102332"/>
          </a:xfrm>
          <a:prstGeom prst="rect">
            <a:avLst/>
          </a:prstGeom>
        </p:spPr>
      </p:pic>
    </p:spTree>
    <p:extLst>
      <p:ext uri="{BB962C8B-B14F-4D97-AF65-F5344CB8AC3E}">
        <p14:creationId xmlns:p14="http://schemas.microsoft.com/office/powerpoint/2010/main" val="3833180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393192" y="1143000"/>
            <a:ext cx="5031382" cy="4727851"/>
          </a:xfrm>
        </p:spPr>
        <p:txBody>
          <a:bodyPr/>
          <a:lstStyle/>
          <a:p>
            <a:pPr marL="0" indent="0" eaLnBrk="1" hangingPunct="1">
              <a:defRPr/>
            </a:pPr>
            <a:r>
              <a:rPr lang="en-US" dirty="0">
                <a:latin typeface="Arial Narrow" charset="0"/>
                <a:cs typeface="+mn-cs"/>
              </a:rPr>
              <a:t>Principle 2: Determine critical control points (CCPs)</a:t>
            </a:r>
          </a:p>
          <a:p>
            <a:pPr lvl="1" eaLnBrk="1" hangingPunct="1">
              <a:defRPr/>
            </a:pPr>
            <a:r>
              <a:rPr lang="en-US" dirty="0">
                <a:latin typeface="Arial Narrow" charset="0"/>
              </a:rPr>
              <a:t>Find points in the process where identified hazards can be prevented, eliminated, or reduced to safe levels—these are the CCPs</a:t>
            </a:r>
          </a:p>
          <a:p>
            <a:pPr lvl="1" eaLnBrk="1" hangingPunct="1">
              <a:defRPr/>
            </a:pPr>
            <a:r>
              <a:rPr lang="en-US" dirty="0">
                <a:latin typeface="Arial Narrow" charset="0"/>
              </a:rPr>
              <a:t>Depending on the process, there may be more than one CCP</a:t>
            </a:r>
          </a:p>
        </p:txBody>
      </p:sp>
      <p:sp>
        <p:nvSpPr>
          <p:cNvPr id="22118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8-22</a:t>
            </a:r>
          </a:p>
        </p:txBody>
      </p:sp>
      <p:sp>
        <p:nvSpPr>
          <p:cNvPr id="22118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val="4289517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393192" y="1143000"/>
            <a:ext cx="4981575" cy="4914900"/>
          </a:xfrm>
        </p:spPr>
        <p:txBody>
          <a:bodyPr/>
          <a:lstStyle/>
          <a:p>
            <a:pPr marL="0" indent="0" eaLnBrk="1" hangingPunct="1">
              <a:defRPr/>
            </a:pPr>
            <a:r>
              <a:rPr lang="en-US" dirty="0">
                <a:latin typeface="Arial Narrow" charset="0"/>
                <a:cs typeface="+mn-cs"/>
              </a:rPr>
              <a:t>Principle 3: Establish critical limits</a:t>
            </a:r>
          </a:p>
          <a:p>
            <a:pPr lvl="1" eaLnBrk="1" hangingPunct="1">
              <a:defRPr/>
            </a:pPr>
            <a:r>
              <a:rPr lang="en-US" dirty="0">
                <a:latin typeface="Arial Narrow" charset="0"/>
              </a:rPr>
              <a:t>For each CCP, establish minimum or maximum limits</a:t>
            </a:r>
          </a:p>
          <a:p>
            <a:pPr lvl="1" eaLnBrk="1" hangingPunct="1">
              <a:defRPr/>
            </a:pPr>
            <a:r>
              <a:rPr lang="en-US" dirty="0">
                <a:latin typeface="Arial Narrow" charset="0"/>
              </a:rPr>
              <a:t>These limits must be met </a:t>
            </a:r>
            <a:r>
              <a:rPr lang="en-US" dirty="0" smtClean="0">
                <a:latin typeface="Arial Narrow" charset="0"/>
              </a:rPr>
              <a:t>to </a:t>
            </a:r>
            <a:endParaRPr lang="en-US" dirty="0">
              <a:latin typeface="Arial Narrow" charset="0"/>
            </a:endParaRPr>
          </a:p>
          <a:p>
            <a:pPr lvl="2" eaLnBrk="1" hangingPunct="1">
              <a:defRPr/>
            </a:pPr>
            <a:r>
              <a:rPr lang="en-US" dirty="0">
                <a:latin typeface="Arial Narrow" charset="0"/>
              </a:rPr>
              <a:t>Prevent or eliminate the hazard</a:t>
            </a:r>
          </a:p>
          <a:p>
            <a:pPr lvl="2" eaLnBrk="1" hangingPunct="1">
              <a:defRPr/>
            </a:pPr>
            <a:r>
              <a:rPr lang="en-US" dirty="0">
                <a:latin typeface="Arial Narrow" charset="0"/>
              </a:rPr>
              <a:t>Reduce it to a safe level</a:t>
            </a:r>
          </a:p>
          <a:p>
            <a:pPr marL="571500" lvl="1" indent="-457200" eaLnBrk="1" hangingPunct="1">
              <a:defRPr/>
            </a:pPr>
            <a:endParaRPr lang="en-US" dirty="0">
              <a:latin typeface="Arial Narrow" charset="0"/>
            </a:endParaRPr>
          </a:p>
        </p:txBody>
      </p:sp>
      <p:grpSp>
        <p:nvGrpSpPr>
          <p:cNvPr id="461826" name="Group 9"/>
          <p:cNvGrpSpPr>
            <a:grpSpLocks/>
          </p:cNvGrpSpPr>
          <p:nvPr/>
        </p:nvGrpSpPr>
        <p:grpSpPr bwMode="auto">
          <a:xfrm>
            <a:off x="6554153" y="1149354"/>
            <a:ext cx="2286000" cy="3028950"/>
            <a:chOff x="4069" y="1087"/>
            <a:chExt cx="1440" cy="1908"/>
          </a:xfrm>
        </p:grpSpPr>
        <p:pic>
          <p:nvPicPr>
            <p:cNvPr id="461829" name="Picture 4" descr="slide_10_14"/>
            <p:cNvPicPr>
              <a:picLocks noChangeAspect="1" noChangeArrowheads="1"/>
            </p:cNvPicPr>
            <p:nvPr/>
          </p:nvPicPr>
          <p:blipFill>
            <a:blip r:embed="rId3">
              <a:clrChange>
                <a:clrFrom>
                  <a:srgbClr val="BAE0E3"/>
                </a:clrFrom>
                <a:clrTo>
                  <a:srgbClr val="BAE0E3">
                    <a:alpha val="0"/>
                  </a:srgbClr>
                </a:clrTo>
              </a:clrChange>
              <a:extLst>
                <a:ext uri="{28A0092B-C50C-407E-A947-70E740481C1C}">
                  <a14:useLocalDpi xmlns:a14="http://schemas.microsoft.com/office/drawing/2010/main" val="0"/>
                </a:ext>
              </a:extLst>
            </a:blip>
            <a:srcRect/>
            <a:stretch>
              <a:fillRect/>
            </a:stretch>
          </p:blipFill>
          <p:spPr bwMode="auto">
            <a:xfrm>
              <a:off x="4069" y="1087"/>
              <a:ext cx="1440"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5" name="Text Box 5"/>
            <p:cNvSpPr txBox="1">
              <a:spLocks noChangeArrowheads="1"/>
            </p:cNvSpPr>
            <p:nvPr/>
          </p:nvSpPr>
          <p:spPr bwMode="auto">
            <a:xfrm>
              <a:off x="4392" y="1139"/>
              <a:ext cx="8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spcBef>
                  <a:spcPct val="0"/>
                </a:spcBef>
                <a:spcAft>
                  <a:spcPct val="0"/>
                </a:spcAft>
                <a:defRPr/>
              </a:pPr>
              <a:r>
                <a:rPr lang="en-US" sz="2400" dirty="0" smtClean="0"/>
                <a:t>Critical </a:t>
              </a:r>
            </a:p>
            <a:p>
              <a:pPr algn="ctr" eaLnBrk="1" fontAlgn="base" hangingPunct="1">
                <a:spcBef>
                  <a:spcPct val="0"/>
                </a:spcBef>
                <a:spcAft>
                  <a:spcPct val="0"/>
                </a:spcAft>
                <a:defRPr/>
              </a:pPr>
              <a:r>
                <a:rPr lang="en-US" sz="2400" dirty="0" smtClean="0"/>
                <a:t>Limit</a:t>
              </a:r>
            </a:p>
          </p:txBody>
        </p:sp>
      </p:grpSp>
      <p:sp>
        <p:nvSpPr>
          <p:cNvPr id="22221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8-23</a:t>
            </a:r>
          </a:p>
        </p:txBody>
      </p:sp>
      <p:sp>
        <p:nvSpPr>
          <p:cNvPr id="222213"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extLst>
      <p:ext uri="{BB962C8B-B14F-4D97-AF65-F5344CB8AC3E}">
        <p14:creationId xmlns:p14="http://schemas.microsoft.com/office/powerpoint/2010/main" val="3059470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Grp="1" noChangeArrowheads="1"/>
          </p:cNvSpPr>
          <p:nvPr>
            <p:ph type="body" idx="1"/>
          </p:nvPr>
        </p:nvSpPr>
        <p:spPr>
          <a:xfrm>
            <a:off x="393192" y="1143000"/>
            <a:ext cx="5797536" cy="4412963"/>
          </a:xfrm>
        </p:spPr>
        <p:txBody>
          <a:bodyPr/>
          <a:lstStyle/>
          <a:p>
            <a:pPr marL="0" indent="0" eaLnBrk="1" hangingPunct="1">
              <a:defRPr/>
            </a:pPr>
            <a:r>
              <a:rPr lang="en-US" dirty="0">
                <a:latin typeface="Arial Narrow" charset="0"/>
                <a:cs typeface="+mn-cs"/>
              </a:rPr>
              <a:t>Principle 4: Establish monitoring procedures</a:t>
            </a:r>
          </a:p>
          <a:p>
            <a:pPr lvl="1" eaLnBrk="1" hangingPunct="1">
              <a:defRPr/>
            </a:pPr>
            <a:r>
              <a:rPr lang="en-US" dirty="0">
                <a:latin typeface="Arial Narrow" charset="0"/>
              </a:rPr>
              <a:t>Determine the best way to check critical limits</a:t>
            </a:r>
          </a:p>
          <a:p>
            <a:pPr lvl="2" eaLnBrk="1" hangingPunct="1">
              <a:defRPr/>
            </a:pPr>
            <a:r>
              <a:rPr lang="en-US" dirty="0">
                <a:latin typeface="Arial Narrow" charset="0"/>
              </a:rPr>
              <a:t>Make sure they are </a:t>
            </a:r>
            <a:r>
              <a:rPr lang="en-US" dirty="0" smtClean="0">
                <a:latin typeface="Arial Narrow" charset="0"/>
              </a:rPr>
              <a:t>consistently </a:t>
            </a:r>
            <a:r>
              <a:rPr lang="en-US" dirty="0">
                <a:latin typeface="Arial Narrow" charset="0"/>
              </a:rPr>
              <a:t>met</a:t>
            </a:r>
          </a:p>
          <a:p>
            <a:pPr lvl="1" eaLnBrk="1" hangingPunct="1">
              <a:defRPr/>
            </a:pPr>
            <a:r>
              <a:rPr lang="en-US" dirty="0">
                <a:latin typeface="Arial Narrow" charset="0"/>
              </a:rPr>
              <a:t>Identify who will monitor them and how often</a:t>
            </a:r>
          </a:p>
          <a:p>
            <a:pPr marL="571500" lvl="1" indent="-457200" eaLnBrk="1" hangingPunct="1">
              <a:defRPr/>
            </a:pPr>
            <a:endParaRPr lang="en-US" dirty="0">
              <a:latin typeface="Arial Narrow" charset="0"/>
            </a:endParaRPr>
          </a:p>
        </p:txBody>
      </p:sp>
      <p:sp>
        <p:nvSpPr>
          <p:cNvPr id="22323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8-24</a:t>
            </a:r>
          </a:p>
        </p:txBody>
      </p:sp>
      <p:sp>
        <p:nvSpPr>
          <p:cNvPr id="22323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5032"/>
            <a:ext cx="2103120" cy="1917550"/>
          </a:xfrm>
          <a:prstGeom prst="rect">
            <a:avLst/>
          </a:prstGeom>
        </p:spPr>
      </p:pic>
    </p:spTree>
    <p:extLst>
      <p:ext uri="{BB962C8B-B14F-4D97-AF65-F5344CB8AC3E}">
        <p14:creationId xmlns:p14="http://schemas.microsoft.com/office/powerpoint/2010/main" val="4291288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8-25</a:t>
            </a:r>
          </a:p>
        </p:txBody>
      </p:sp>
      <p:sp>
        <p:nvSpPr>
          <p:cNvPr id="224259"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
        <p:nvSpPr>
          <p:cNvPr id="224260" name="Rectangle 13"/>
          <p:cNvSpPr>
            <a:spLocks noGrp="1" noChangeArrowheads="1"/>
          </p:cNvSpPr>
          <p:nvPr>
            <p:ph type="body" idx="1"/>
          </p:nvPr>
        </p:nvSpPr>
        <p:spPr>
          <a:xfrm>
            <a:off x="393192" y="1143000"/>
            <a:ext cx="4883150" cy="2087880"/>
          </a:xfrm>
        </p:spPr>
        <p:txBody>
          <a:bodyPr/>
          <a:lstStyle/>
          <a:p>
            <a:pPr marL="0" indent="0" eaLnBrk="1" hangingPunct="1">
              <a:defRPr/>
            </a:pPr>
            <a:r>
              <a:rPr lang="en-US" dirty="0">
                <a:latin typeface="Arial Narrow" charset="0"/>
                <a:cs typeface="+mn-cs"/>
              </a:rPr>
              <a:t>Principle 5: Identify corrective actions</a:t>
            </a:r>
          </a:p>
          <a:p>
            <a:pPr lvl="1" eaLnBrk="1" hangingPunct="1">
              <a:defRPr/>
            </a:pPr>
            <a:r>
              <a:rPr lang="en-US" dirty="0">
                <a:latin typeface="Arial Narrow" charset="0"/>
              </a:rPr>
              <a:t>Identify steps that must be taken when a critical limit is not met</a:t>
            </a:r>
          </a:p>
          <a:p>
            <a:pPr lvl="1" eaLnBrk="1" hangingPunct="1">
              <a:defRPr/>
            </a:pPr>
            <a:r>
              <a:rPr lang="en-US" dirty="0">
                <a:latin typeface="Arial Narrow" charset="0"/>
              </a:rPr>
              <a:t>Determine these steps in advance</a:t>
            </a:r>
          </a:p>
          <a:p>
            <a:pPr marL="520700" lvl="1" indent="-406400" eaLnBrk="1" hangingPunct="1">
              <a:defRPr/>
            </a:pPr>
            <a:endParaRPr lang="en-US" dirty="0">
              <a:latin typeface="Arial Narrow" charset="0"/>
            </a:endParaRPr>
          </a:p>
          <a:p>
            <a:pPr marL="520700" lvl="1" indent="-406400" eaLnBrk="1" hangingPunct="1">
              <a:defRPr/>
            </a:pPr>
            <a:endParaRPr lang="en-US" dirty="0">
              <a:latin typeface="Arial Narrow"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180" y="1243013"/>
            <a:ext cx="2098296" cy="1921969"/>
          </a:xfrm>
          <a:prstGeom prst="rect">
            <a:avLst/>
          </a:prstGeom>
        </p:spPr>
      </p:pic>
    </p:spTree>
    <p:extLst>
      <p:ext uri="{BB962C8B-B14F-4D97-AF65-F5344CB8AC3E}">
        <p14:creationId xmlns:p14="http://schemas.microsoft.com/office/powerpoint/2010/main" val="3747263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idx="1"/>
          </p:nvPr>
        </p:nvSpPr>
        <p:spPr>
          <a:xfrm>
            <a:off x="393192" y="1143000"/>
            <a:ext cx="5482678" cy="3764280"/>
          </a:xfrm>
        </p:spPr>
        <p:txBody>
          <a:bodyPr/>
          <a:lstStyle/>
          <a:p>
            <a:pPr marL="0" indent="0" eaLnBrk="1" hangingPunct="1">
              <a:defRPr/>
            </a:pPr>
            <a:r>
              <a:rPr lang="en-US" dirty="0">
                <a:latin typeface="Arial Narrow" charset="0"/>
                <a:cs typeface="+mn-cs"/>
              </a:rPr>
              <a:t>Principle 6: Verify that the system works</a:t>
            </a:r>
          </a:p>
          <a:p>
            <a:pPr lvl="1" eaLnBrk="1" hangingPunct="1">
              <a:defRPr/>
            </a:pPr>
            <a:r>
              <a:rPr lang="en-US" dirty="0">
                <a:latin typeface="Arial Narrow" charset="0"/>
              </a:rPr>
              <a:t>Determine if the plan is working as intended</a:t>
            </a:r>
          </a:p>
          <a:p>
            <a:pPr lvl="1" eaLnBrk="1" hangingPunct="1">
              <a:defRPr/>
            </a:pPr>
            <a:r>
              <a:rPr lang="en-US" dirty="0">
                <a:latin typeface="Arial Narrow" charset="0"/>
              </a:rPr>
              <a:t>Evaluate the plan on a regular basis </a:t>
            </a:r>
            <a:r>
              <a:rPr lang="en-US" dirty="0" smtClean="0">
                <a:latin typeface="Arial Narrow" charset="0"/>
              </a:rPr>
              <a:t>using</a:t>
            </a:r>
            <a:endParaRPr lang="en-US" dirty="0">
              <a:latin typeface="Arial Narrow" charset="0"/>
            </a:endParaRPr>
          </a:p>
          <a:p>
            <a:pPr lvl="2" eaLnBrk="1" hangingPunct="1">
              <a:defRPr/>
            </a:pPr>
            <a:r>
              <a:rPr lang="en-US" dirty="0">
                <a:latin typeface="Arial Narrow" charset="0"/>
              </a:rPr>
              <a:t>Monitoring charts</a:t>
            </a:r>
          </a:p>
          <a:p>
            <a:pPr lvl="2" eaLnBrk="1" hangingPunct="1">
              <a:defRPr/>
            </a:pPr>
            <a:r>
              <a:rPr lang="en-US" dirty="0">
                <a:latin typeface="Arial Narrow" charset="0"/>
              </a:rPr>
              <a:t>Records</a:t>
            </a:r>
          </a:p>
          <a:p>
            <a:pPr lvl="2" eaLnBrk="1" hangingPunct="1">
              <a:defRPr/>
            </a:pPr>
            <a:r>
              <a:rPr lang="en-US" dirty="0">
                <a:latin typeface="Arial Narrow" charset="0"/>
              </a:rPr>
              <a:t>Hazard analysis</a:t>
            </a:r>
          </a:p>
          <a:p>
            <a:pPr lvl="1" eaLnBrk="1" hangingPunct="1">
              <a:defRPr/>
            </a:pPr>
            <a:r>
              <a:rPr lang="en-US" dirty="0">
                <a:latin typeface="Arial Narrow" charset="0"/>
              </a:rPr>
              <a:t>Determine if your plan prevents, reduces, or eliminates </a:t>
            </a:r>
            <a:r>
              <a:rPr lang="en-US" dirty="0" smtClean="0">
                <a:latin typeface="Arial Narrow" charset="0"/>
              </a:rPr>
              <a:t>identified </a:t>
            </a:r>
            <a:r>
              <a:rPr lang="en-US" dirty="0">
                <a:latin typeface="Arial Narrow" charset="0"/>
              </a:rPr>
              <a:t>hazards</a:t>
            </a:r>
          </a:p>
        </p:txBody>
      </p:sp>
      <p:sp>
        <p:nvSpPr>
          <p:cNvPr id="2252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8-26</a:t>
            </a:r>
          </a:p>
        </p:txBody>
      </p:sp>
      <p:sp>
        <p:nvSpPr>
          <p:cNvPr id="225285"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917550"/>
          </a:xfrm>
          <a:prstGeom prst="rect">
            <a:avLst/>
          </a:prstGeom>
        </p:spPr>
      </p:pic>
    </p:spTree>
    <p:extLst>
      <p:ext uri="{BB962C8B-B14F-4D97-AF65-F5344CB8AC3E}">
        <p14:creationId xmlns:p14="http://schemas.microsoft.com/office/powerpoint/2010/main" val="3867245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393192" y="1143000"/>
            <a:ext cx="5257800" cy="4914900"/>
          </a:xfrm>
        </p:spPr>
        <p:txBody>
          <a:bodyPr/>
          <a:lstStyle/>
          <a:p>
            <a:pPr marL="0" indent="0" eaLnBrk="1" hangingPunct="1">
              <a:defRPr/>
            </a:pPr>
            <a:r>
              <a:rPr lang="en-US" dirty="0">
                <a:latin typeface="Arial Narrow" charset="0"/>
                <a:cs typeface="+mn-cs"/>
              </a:rPr>
              <a:t>Principle 7: Establish procedures for record keeping and documentation</a:t>
            </a:r>
          </a:p>
          <a:p>
            <a:pPr marL="0" indent="0" eaLnBrk="1" hangingPunct="1">
              <a:defRPr/>
            </a:pPr>
            <a:r>
              <a:rPr lang="en-US" dirty="0">
                <a:latin typeface="Arial Narrow" charset="0"/>
                <a:cs typeface="+mn-cs"/>
              </a:rPr>
              <a:t>Keep records for these actions:</a:t>
            </a:r>
          </a:p>
          <a:p>
            <a:pPr lvl="1" eaLnBrk="1" hangingPunct="1">
              <a:defRPr/>
            </a:pPr>
            <a:r>
              <a:rPr lang="en-US" dirty="0">
                <a:latin typeface="Arial Narrow" charset="0"/>
              </a:rPr>
              <a:t>Monitoring activities</a:t>
            </a:r>
          </a:p>
          <a:p>
            <a:pPr lvl="1" eaLnBrk="1" hangingPunct="1">
              <a:defRPr/>
            </a:pPr>
            <a:r>
              <a:rPr lang="en-US" dirty="0">
                <a:latin typeface="Arial Narrow" charset="0"/>
              </a:rPr>
              <a:t>Corrective actions</a:t>
            </a:r>
          </a:p>
          <a:p>
            <a:pPr lvl="1" eaLnBrk="1" hangingPunct="1">
              <a:defRPr/>
            </a:pPr>
            <a:r>
              <a:rPr lang="en-US" dirty="0">
                <a:latin typeface="Arial Narrow" charset="0"/>
              </a:rPr>
              <a:t>Validating equipment (checking for good working condition)</a:t>
            </a:r>
          </a:p>
          <a:p>
            <a:pPr lvl="1" eaLnBrk="1" hangingPunct="1">
              <a:defRPr/>
            </a:pPr>
            <a:r>
              <a:rPr lang="en-US" dirty="0">
                <a:latin typeface="Arial Narrow" charset="0"/>
              </a:rPr>
              <a:t>Working with suppliers </a:t>
            </a:r>
            <a:r>
              <a:rPr lang="en-US" dirty="0" smtClean="0">
                <a:latin typeface="Arial Narrow" charset="0"/>
              </a:rPr>
              <a:t>(</a:t>
            </a:r>
            <a:r>
              <a:rPr lang="en-US" dirty="0">
                <a:latin typeface="Arial Narrow" charset="0"/>
              </a:rPr>
              <a:t>invoices, specifications, etc.)</a:t>
            </a:r>
          </a:p>
        </p:txBody>
      </p:sp>
      <p:sp>
        <p:nvSpPr>
          <p:cNvPr id="22630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8-27</a:t>
            </a:r>
          </a:p>
        </p:txBody>
      </p:sp>
      <p:sp>
        <p:nvSpPr>
          <p:cNvPr id="22630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917550"/>
          </a:xfrm>
          <a:prstGeom prst="rect">
            <a:avLst/>
          </a:prstGeom>
        </p:spPr>
      </p:pic>
    </p:spTree>
    <p:extLst>
      <p:ext uri="{BB962C8B-B14F-4D97-AF65-F5344CB8AC3E}">
        <p14:creationId xmlns:p14="http://schemas.microsoft.com/office/powerpoint/2010/main" val="1905405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393192" y="1143000"/>
            <a:ext cx="6458738" cy="4475940"/>
          </a:xfrm>
        </p:spPr>
        <p:txBody>
          <a:bodyPr/>
          <a:lstStyle/>
          <a:p>
            <a:pPr marL="0" indent="0" eaLnBrk="1" hangingPunct="1">
              <a:defRPr/>
            </a:pPr>
            <a:r>
              <a:rPr lang="en-US" dirty="0">
                <a:latin typeface="Arial Narrow" charset="0"/>
                <a:cs typeface="+mn-cs"/>
              </a:rPr>
              <a:t>These specialized processing methods require a variance and may require a HACCP plan:</a:t>
            </a:r>
          </a:p>
          <a:p>
            <a:pPr lvl="1" eaLnBrk="1" hangingPunct="1">
              <a:defRPr/>
            </a:pPr>
            <a:r>
              <a:rPr lang="en-US" dirty="0">
                <a:latin typeface="Arial Narrow" charset="0"/>
              </a:rPr>
              <a:t>Smoking food as a method to preserve it (but not to enhance flavor)</a:t>
            </a:r>
          </a:p>
          <a:p>
            <a:pPr lvl="1" eaLnBrk="1" hangingPunct="1">
              <a:defRPr/>
            </a:pPr>
            <a:r>
              <a:rPr lang="en-US" dirty="0">
                <a:latin typeface="Arial Narrow" charset="0"/>
              </a:rPr>
              <a:t>Using food additives or </a:t>
            </a:r>
            <a:r>
              <a:rPr lang="en-US" dirty="0" smtClean="0">
                <a:latin typeface="Arial Narrow" charset="0"/>
              </a:rPr>
              <a:t>components, </a:t>
            </a:r>
            <a:r>
              <a:rPr lang="en-US" dirty="0">
                <a:latin typeface="Arial Narrow" charset="0"/>
              </a:rPr>
              <a:t>such as </a:t>
            </a:r>
            <a:r>
              <a:rPr lang="en-US" dirty="0" smtClean="0">
                <a:latin typeface="Arial Narrow" charset="0"/>
              </a:rPr>
              <a:t>vinegar, </a:t>
            </a:r>
            <a:r>
              <a:rPr lang="en-US" dirty="0">
                <a:latin typeface="Arial Narrow" charset="0"/>
              </a:rPr>
              <a:t>to preserve or alter food so it no longer requires time and temperature control for safety</a:t>
            </a:r>
          </a:p>
          <a:p>
            <a:pPr lvl="1" eaLnBrk="1" hangingPunct="1">
              <a:defRPr/>
            </a:pPr>
            <a:r>
              <a:rPr lang="en-US" dirty="0">
                <a:latin typeface="Arial Narrow" charset="0"/>
              </a:rPr>
              <a:t>Curing food</a:t>
            </a:r>
          </a:p>
          <a:p>
            <a:pPr lvl="1" eaLnBrk="1" hangingPunct="1">
              <a:defRPr/>
            </a:pPr>
            <a:r>
              <a:rPr lang="en-US" dirty="0">
                <a:latin typeface="Arial Narrow" charset="0"/>
              </a:rPr>
              <a:t>Custom-processing animals</a:t>
            </a:r>
          </a:p>
        </p:txBody>
      </p:sp>
      <p:sp>
        <p:nvSpPr>
          <p:cNvPr id="2273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8-28</a:t>
            </a:r>
          </a:p>
        </p:txBody>
      </p:sp>
      <p:sp>
        <p:nvSpPr>
          <p:cNvPr id="2273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997860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6490224" cy="4563878"/>
          </a:xfrm>
        </p:spPr>
        <p:txBody>
          <a:bodyPr/>
          <a:lstStyle/>
          <a:p>
            <a:pPr marL="0" indent="0" eaLnBrk="1" hangingPunct="1">
              <a:defRPr/>
            </a:pPr>
            <a:r>
              <a:rPr lang="en-US" dirty="0">
                <a:latin typeface="Arial Narrow" charset="0"/>
                <a:cs typeface="+mn-cs"/>
              </a:rPr>
              <a:t>These specialized processing methods require a variance and may require a HACCP plan: </a:t>
            </a:r>
          </a:p>
          <a:p>
            <a:pPr lvl="1" eaLnBrk="1" hangingPunct="1">
              <a:defRPr/>
            </a:pPr>
            <a:r>
              <a:rPr lang="en-US" dirty="0">
                <a:latin typeface="Arial Narrow" charset="0"/>
              </a:rPr>
              <a:t>Packaging food using ROP methods </a:t>
            </a:r>
            <a:r>
              <a:rPr lang="en-US" dirty="0" smtClean="0">
                <a:latin typeface="Arial Narrow" charset="0"/>
              </a:rPr>
              <a:t>including</a:t>
            </a:r>
            <a:endParaRPr lang="en-US" dirty="0">
              <a:latin typeface="Arial Narrow" charset="0"/>
            </a:endParaRPr>
          </a:p>
          <a:p>
            <a:pPr lvl="2" eaLnBrk="1" hangingPunct="1">
              <a:defRPr/>
            </a:pPr>
            <a:r>
              <a:rPr lang="en-US" dirty="0">
                <a:latin typeface="Arial Narrow" charset="0"/>
              </a:rPr>
              <a:t>MAP</a:t>
            </a:r>
          </a:p>
          <a:p>
            <a:pPr lvl="2" eaLnBrk="1" hangingPunct="1">
              <a:defRPr/>
            </a:pPr>
            <a:r>
              <a:rPr lang="en-US" dirty="0">
                <a:latin typeface="Arial Narrow" charset="0"/>
              </a:rPr>
              <a:t>Vacuum-packed</a:t>
            </a:r>
          </a:p>
          <a:p>
            <a:pPr lvl="2" eaLnBrk="1" hangingPunct="1">
              <a:defRPr/>
            </a:pPr>
            <a:r>
              <a:rPr lang="en-US" i="1" dirty="0">
                <a:latin typeface="Arial Narrow" charset="0"/>
              </a:rPr>
              <a:t>Sous vide</a:t>
            </a:r>
          </a:p>
          <a:p>
            <a:pPr lvl="1" eaLnBrk="1" hangingPunct="1">
              <a:defRPr/>
            </a:pPr>
            <a:r>
              <a:rPr lang="en-US" dirty="0">
                <a:latin typeface="Arial Narrow" charset="0"/>
              </a:rPr>
              <a:t>Treating (e.g</a:t>
            </a:r>
            <a:r>
              <a:rPr lang="en-US" dirty="0" smtClean="0">
                <a:latin typeface="Arial Narrow" charset="0"/>
              </a:rPr>
              <a:t>. pasteurizing) </a:t>
            </a:r>
            <a:r>
              <a:rPr lang="en-US" dirty="0">
                <a:latin typeface="Arial Narrow" charset="0"/>
              </a:rPr>
              <a:t>juice on-site and packaging it for later sale</a:t>
            </a:r>
          </a:p>
          <a:p>
            <a:pPr lvl="1" eaLnBrk="1" hangingPunct="1">
              <a:defRPr/>
            </a:pPr>
            <a:r>
              <a:rPr lang="en-US" dirty="0">
                <a:latin typeface="Arial Narrow" charset="0"/>
              </a:rPr>
              <a:t>Sprouting seeds or beans</a:t>
            </a:r>
          </a:p>
        </p:txBody>
      </p:sp>
      <p:sp>
        <p:nvSpPr>
          <p:cNvPr id="2283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8-29</a:t>
            </a:r>
          </a:p>
        </p:txBody>
      </p:sp>
      <p:sp>
        <p:nvSpPr>
          <p:cNvPr id="2283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3051374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1974" name="Text Box 8"/>
          <p:cNvSpPr txBox="1">
            <a:spLocks noChangeArrowheads="1"/>
          </p:cNvSpPr>
          <p:nvPr/>
        </p:nvSpPr>
        <p:spPr bwMode="auto">
          <a:xfrm>
            <a:off x="5069134" y="3329542"/>
            <a:ext cx="317323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Food safety training program</a:t>
            </a:r>
          </a:p>
        </p:txBody>
      </p:sp>
      <p:sp>
        <p:nvSpPr>
          <p:cNvPr id="211972"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11976"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1197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a:t>
            </a:r>
          </a:p>
        </p:txBody>
      </p:sp>
      <p:sp>
        <p:nvSpPr>
          <p:cNvPr id="21197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3" name="Text Box 7"/>
          <p:cNvSpPr txBox="1">
            <a:spLocks noChangeArrowheads="1"/>
          </p:cNvSpPr>
          <p:nvPr/>
        </p:nvSpPr>
        <p:spPr bwMode="auto">
          <a:xfrm>
            <a:off x="5165091" y="5542404"/>
            <a:ext cx="29813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Quality control and </a:t>
            </a:r>
            <a:br>
              <a:rPr lang="en-US" sz="1800" dirty="0" smtClean="0">
                <a:solidFill>
                  <a:srgbClr val="00AEEF"/>
                </a:solidFill>
                <a:latin typeface="Arial Narrow"/>
              </a:rPr>
            </a:br>
            <a:r>
              <a:rPr lang="en-US" sz="1800" dirty="0" smtClean="0">
                <a:solidFill>
                  <a:srgbClr val="00AEEF"/>
                </a:solidFill>
                <a:latin typeface="Arial Narrow"/>
              </a:rPr>
              <a:t>assurance program</a:t>
            </a:r>
          </a:p>
        </p:txBody>
      </p:sp>
      <p:sp>
        <p:nvSpPr>
          <p:cNvPr id="4" name="Text Box 10"/>
          <p:cNvSpPr txBox="1">
            <a:spLocks noChangeArrowheads="1"/>
          </p:cNvSpPr>
          <p:nvPr/>
        </p:nvSpPr>
        <p:spPr bwMode="auto">
          <a:xfrm>
            <a:off x="1114578" y="5542404"/>
            <a:ext cx="23971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Supplier selection and specification program</a:t>
            </a:r>
          </a:p>
        </p:txBody>
      </p:sp>
      <p:sp>
        <p:nvSpPr>
          <p:cNvPr id="5" name="Text Box 6"/>
          <p:cNvSpPr txBox="1">
            <a:spLocks noChangeArrowheads="1"/>
          </p:cNvSpPr>
          <p:nvPr/>
        </p:nvSpPr>
        <p:spPr bwMode="auto">
          <a:xfrm>
            <a:off x="1032870" y="3329542"/>
            <a:ext cx="25605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a:solidFill>
                  <a:srgbClr val="00AEEF"/>
                </a:solidFill>
                <a:latin typeface="Arial Narrow"/>
              </a:rPr>
              <a:t>Personal hygiene program</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048" y="2052638"/>
            <a:ext cx="2100183" cy="126904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194" y="2053529"/>
            <a:ext cx="2103118" cy="126726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4193" y="4255598"/>
            <a:ext cx="2103119" cy="1263677"/>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580" y="4255597"/>
            <a:ext cx="2103120" cy="1263677"/>
          </a:xfrm>
          <a:prstGeom prst="rect">
            <a:avLst/>
          </a:prstGeom>
        </p:spPr>
      </p:pic>
    </p:spTree>
    <p:extLst>
      <p:ext uri="{BB962C8B-B14F-4D97-AF65-F5344CB8AC3E}">
        <p14:creationId xmlns:p14="http://schemas.microsoft.com/office/powerpoint/2010/main" val="638733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8-30</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3603717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a:solidFill>
                  <a:srgbClr val="005CAB"/>
                </a:solidFill>
                <a:ea typeface="+mn-ea"/>
                <a:cs typeface="+mn-cs"/>
              </a:rPr>
              <a:t>Checking to see if critical limits are </a:t>
            </a:r>
            <a:r>
              <a:rPr lang="en-US" sz="2400" b="1" dirty="0" smtClean="0">
                <a:solidFill>
                  <a:srgbClr val="005CAB"/>
                </a:solidFill>
                <a:ea typeface="+mn-ea"/>
                <a:cs typeface="+mn-cs"/>
              </a:rPr>
              <a:t>met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7"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18"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20"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21"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22"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
        <p:nvSpPr>
          <p:cNvPr id="23"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Tree>
    <p:extLst>
      <p:ext uri="{BB962C8B-B14F-4D97-AF65-F5344CB8AC3E}">
        <p14:creationId xmlns:p14="http://schemas.microsoft.com/office/powerpoint/2010/main" val="131832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84048" y="1143000"/>
            <a:ext cx="8611586" cy="457200"/>
          </a:xfrm>
        </p:spPr>
        <p:txBody>
          <a:bodyPr/>
          <a:lstStyle/>
          <a:p>
            <a:pPr marL="0" lvl="1" indent="0" eaLnBrk="1" hangingPunct="1">
              <a:buNone/>
              <a:defRPr/>
            </a:pPr>
            <a:r>
              <a:rPr lang="en-US" sz="2400" b="1" dirty="0" smtClean="0">
                <a:solidFill>
                  <a:srgbClr val="005CAB"/>
                </a:solidFill>
                <a:ea typeface="+mn-ea"/>
                <a:cs typeface="+mn-cs"/>
              </a:rPr>
              <a:t>Keeping </a:t>
            </a:r>
            <a:r>
              <a:rPr lang="en-US" sz="2400" b="1" dirty="0">
                <a:solidFill>
                  <a:srgbClr val="005CAB"/>
                </a:solidFill>
                <a:ea typeface="+mn-ea"/>
                <a:cs typeface="+mn-cs"/>
              </a:rPr>
              <a:t>HACCP plan documents</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7"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18"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9"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20"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21"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23"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Tree>
    <p:extLst>
      <p:ext uri="{BB962C8B-B14F-4D97-AF65-F5344CB8AC3E}">
        <p14:creationId xmlns:p14="http://schemas.microsoft.com/office/powerpoint/2010/main" val="13458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Assessing </a:t>
            </a:r>
            <a:r>
              <a:rPr lang="en-US" sz="2400" b="1" dirty="0">
                <a:solidFill>
                  <a:srgbClr val="005CAB"/>
                </a:solidFill>
                <a:ea typeface="+mn-ea"/>
                <a:cs typeface="+mn-cs"/>
              </a:rPr>
              <a:t>risks within the flow of food</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7"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18"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9"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20"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21"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22"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
        <p:nvSpPr>
          <p:cNvPr id="23"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Tree>
    <p:extLst>
      <p:ext uri="{BB962C8B-B14F-4D97-AF65-F5344CB8AC3E}">
        <p14:creationId xmlns:p14="http://schemas.microsoft.com/office/powerpoint/2010/main" val="280149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Specific </a:t>
            </a:r>
            <a:r>
              <a:rPr lang="en-US" sz="2400" b="1" dirty="0">
                <a:solidFill>
                  <a:srgbClr val="005CAB"/>
                </a:solidFill>
                <a:ea typeface="+mn-ea"/>
                <a:cs typeface="+mn-cs"/>
              </a:rPr>
              <a:t>places within the flow of food where hazards can be prevented, eliminated, or reduced to a safe level</a:t>
            </a: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8"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9"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20"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21"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22"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
        <p:nvSpPr>
          <p:cNvPr id="23"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Tree>
    <p:extLst>
      <p:ext uri="{BB962C8B-B14F-4D97-AF65-F5344CB8AC3E}">
        <p14:creationId xmlns:p14="http://schemas.microsoft.com/office/powerpoint/2010/main" val="38331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Predetermined steps taken when a critical limit is not met</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
        <p:nvSpPr>
          <p:cNvPr id="16"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Tree>
    <p:extLst>
      <p:ext uri="{BB962C8B-B14F-4D97-AF65-F5344CB8AC3E}">
        <p14:creationId xmlns:p14="http://schemas.microsoft.com/office/powerpoint/2010/main" val="290162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Minimum or maximum boundaries that must be met to </a:t>
            </a:r>
            <a:br>
              <a:rPr lang="en-US" sz="2400" b="1" dirty="0" smtClean="0">
                <a:solidFill>
                  <a:srgbClr val="005CAB"/>
                </a:solidFill>
                <a:ea typeface="+mn-ea"/>
                <a:cs typeface="+mn-cs"/>
              </a:rPr>
            </a:br>
            <a:r>
              <a:rPr lang="en-US" sz="2400" b="1" dirty="0" smtClean="0">
                <a:solidFill>
                  <a:srgbClr val="005CAB"/>
                </a:solidFill>
                <a:ea typeface="+mn-ea"/>
                <a:cs typeface="+mn-cs"/>
              </a:rPr>
              <a:t>prevent a hazard</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
        <p:nvSpPr>
          <p:cNvPr id="16"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Tree>
    <p:extLst>
      <p:ext uri="{BB962C8B-B14F-4D97-AF65-F5344CB8AC3E}">
        <p14:creationId xmlns:p14="http://schemas.microsoft.com/office/powerpoint/2010/main" val="424050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9">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90525"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Hazard analysis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90525" y="24365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Critical control points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None/>
              <a:defRPr/>
            </a:pPr>
            <a:r>
              <a:rPr lang="en-US" sz="2400" b="1" dirty="0" smtClean="0">
                <a:solidFill>
                  <a:srgbClr val="005CAB"/>
                </a:solidFill>
                <a:ea typeface="+mn-ea"/>
                <a:cs typeface="+mn-cs"/>
              </a:rPr>
              <a:t>Determining if the HACCP plan is working as intended</a:t>
            </a:r>
            <a:endParaRPr lang="en-US" sz="2400" b="1" dirty="0">
              <a:solidFill>
                <a:srgbClr val="005CAB"/>
              </a:solidFill>
              <a:ea typeface="+mn-ea"/>
              <a:cs typeface="+mn-cs"/>
            </a:endParaRPr>
          </a:p>
          <a:p>
            <a:pPr marL="0" lvl="1" indent="0" eaLnBrk="1" hangingPunct="1">
              <a:buFont typeface="Wingdings" pitchFamily="2" charset="2"/>
              <a:buNone/>
              <a:defRPr/>
            </a:pP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8-37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9" name="Text Box 7"/>
          <p:cNvSpPr txBox="1">
            <a:spLocks noChangeArrowheads="1"/>
          </p:cNvSpPr>
          <p:nvPr/>
        </p:nvSpPr>
        <p:spPr bwMode="auto">
          <a:xfrm>
            <a:off x="390525" y="27604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Critical limits</a:t>
            </a:r>
            <a:endParaRPr lang="en-US" sz="2400" b="1" dirty="0">
              <a:solidFill>
                <a:srgbClr val="000000"/>
              </a:solidFill>
              <a:latin typeface="Arial Narrow"/>
            </a:endParaRPr>
          </a:p>
        </p:txBody>
      </p:sp>
      <p:sp>
        <p:nvSpPr>
          <p:cNvPr id="11" name="Text Box 7"/>
          <p:cNvSpPr txBox="1">
            <a:spLocks noChangeArrowheads="1"/>
          </p:cNvSpPr>
          <p:nvPr/>
        </p:nvSpPr>
        <p:spPr bwMode="auto">
          <a:xfrm>
            <a:off x="390525" y="30842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Monitoring</a:t>
            </a:r>
            <a:endParaRPr lang="en-US" sz="2400" b="1" dirty="0">
              <a:solidFill>
                <a:srgbClr val="000000"/>
              </a:solidFill>
              <a:latin typeface="Arial Narrow"/>
            </a:endParaRPr>
          </a:p>
        </p:txBody>
      </p:sp>
      <p:sp>
        <p:nvSpPr>
          <p:cNvPr id="13" name="Text Box 7"/>
          <p:cNvSpPr txBox="1">
            <a:spLocks noChangeArrowheads="1"/>
          </p:cNvSpPr>
          <p:nvPr/>
        </p:nvSpPr>
        <p:spPr bwMode="auto">
          <a:xfrm>
            <a:off x="390525" y="340811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E. Corrective action</a:t>
            </a:r>
            <a:endParaRPr lang="en-US" sz="2400" b="1" dirty="0">
              <a:solidFill>
                <a:srgbClr val="000000"/>
              </a:solidFill>
              <a:latin typeface="Arial Narrow"/>
            </a:endParaRPr>
          </a:p>
        </p:txBody>
      </p:sp>
      <p:sp>
        <p:nvSpPr>
          <p:cNvPr id="14" name="Text Box 7"/>
          <p:cNvSpPr txBox="1">
            <a:spLocks noChangeArrowheads="1"/>
          </p:cNvSpPr>
          <p:nvPr/>
        </p:nvSpPr>
        <p:spPr bwMode="auto">
          <a:xfrm>
            <a:off x="429768" y="3731965"/>
            <a:ext cx="3790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F. Verification</a:t>
            </a:r>
            <a:endParaRPr lang="en-US" sz="2400" b="1" dirty="0">
              <a:solidFill>
                <a:srgbClr val="000000"/>
              </a:solidFill>
              <a:latin typeface="Arial Narrow"/>
            </a:endParaRPr>
          </a:p>
        </p:txBody>
      </p:sp>
      <p:sp>
        <p:nvSpPr>
          <p:cNvPr id="15" name="Text Box 7"/>
          <p:cNvSpPr txBox="1">
            <a:spLocks noChangeArrowheads="1"/>
          </p:cNvSpPr>
          <p:nvPr/>
        </p:nvSpPr>
        <p:spPr bwMode="auto">
          <a:xfrm>
            <a:off x="371475" y="4036765"/>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G. Record keeping and documentation</a:t>
            </a:r>
            <a:endParaRPr lang="en-US" sz="2400" b="1" dirty="0">
              <a:solidFill>
                <a:srgbClr val="000000"/>
              </a:solidFill>
              <a:latin typeface="Arial Narrow"/>
            </a:endParaRPr>
          </a:p>
        </p:txBody>
      </p:sp>
    </p:spTree>
    <p:extLst>
      <p:ext uri="{BB962C8B-B14F-4D97-AF65-F5344CB8AC3E}">
        <p14:creationId xmlns:p14="http://schemas.microsoft.com/office/powerpoint/2010/main" val="153486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4">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299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8-4</a:t>
            </a:r>
          </a:p>
        </p:txBody>
      </p:sp>
      <p:sp>
        <p:nvSpPr>
          <p:cNvPr id="21299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14" name="Text Box 8"/>
          <p:cNvSpPr txBox="1">
            <a:spLocks noChangeArrowheads="1"/>
          </p:cNvSpPr>
          <p:nvPr/>
        </p:nvSpPr>
        <p:spPr bwMode="auto">
          <a:xfrm>
            <a:off x="5069134" y="3328358"/>
            <a:ext cx="3173239"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Standard operating </a:t>
            </a:r>
            <a:br>
              <a:rPr lang="en-US" sz="1800" dirty="0" smtClean="0">
                <a:solidFill>
                  <a:srgbClr val="00AEEF"/>
                </a:solidFill>
                <a:latin typeface="Arial Narrow"/>
              </a:rPr>
            </a:br>
            <a:r>
              <a:rPr lang="en-US" sz="1800" dirty="0" smtClean="0">
                <a:solidFill>
                  <a:srgbClr val="00AEEF"/>
                </a:solidFill>
                <a:latin typeface="Arial Narrow"/>
              </a:rPr>
              <a:t>procedures (SOPs)</a:t>
            </a:r>
          </a:p>
        </p:txBody>
      </p:sp>
      <p:sp>
        <p:nvSpPr>
          <p:cNvPr id="15"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6"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7"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8" name="Text Box 7"/>
          <p:cNvSpPr txBox="1">
            <a:spLocks noChangeArrowheads="1"/>
          </p:cNvSpPr>
          <p:nvPr/>
        </p:nvSpPr>
        <p:spPr bwMode="auto">
          <a:xfrm>
            <a:off x="5165091" y="5532580"/>
            <a:ext cx="298132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Pest control program</a:t>
            </a:r>
          </a:p>
        </p:txBody>
      </p:sp>
      <p:sp>
        <p:nvSpPr>
          <p:cNvPr id="19" name="Text Box 10"/>
          <p:cNvSpPr txBox="1">
            <a:spLocks noChangeArrowheads="1"/>
          </p:cNvSpPr>
          <p:nvPr/>
        </p:nvSpPr>
        <p:spPr bwMode="auto">
          <a:xfrm>
            <a:off x="806837" y="5532580"/>
            <a:ext cx="3020557"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Facility design and equipment maintenance program</a:t>
            </a:r>
          </a:p>
        </p:txBody>
      </p:sp>
      <p:sp>
        <p:nvSpPr>
          <p:cNvPr id="20" name="Text Box 6"/>
          <p:cNvSpPr txBox="1">
            <a:spLocks noChangeArrowheads="1"/>
          </p:cNvSpPr>
          <p:nvPr/>
        </p:nvSpPr>
        <p:spPr bwMode="auto">
          <a:xfrm>
            <a:off x="1036845" y="3328358"/>
            <a:ext cx="2560540"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lnSpc>
                <a:spcPct val="80000"/>
              </a:lnSpc>
              <a:spcBef>
                <a:spcPct val="50000"/>
              </a:spcBef>
              <a:spcAft>
                <a:spcPct val="0"/>
              </a:spcAft>
              <a:defRPr/>
            </a:pPr>
            <a:r>
              <a:rPr lang="en-US" sz="1800" dirty="0" smtClean="0">
                <a:solidFill>
                  <a:srgbClr val="00AEEF"/>
                </a:solidFill>
                <a:latin typeface="Arial Narrow"/>
              </a:rPr>
              <a:t>Cleaning and </a:t>
            </a:r>
            <a:br>
              <a:rPr lang="en-US" sz="1800" dirty="0" smtClean="0">
                <a:solidFill>
                  <a:srgbClr val="00AEEF"/>
                </a:solidFill>
                <a:latin typeface="Arial Narrow"/>
              </a:rPr>
            </a:br>
            <a:r>
              <a:rPr lang="en-US" sz="1800" dirty="0" smtClean="0">
                <a:solidFill>
                  <a:srgbClr val="00AEEF"/>
                </a:solidFill>
                <a:latin typeface="Arial Narrow"/>
              </a:rPr>
              <a:t>sanitation program</a:t>
            </a:r>
            <a:endParaRPr lang="en-US" sz="1800" dirty="0">
              <a:solidFill>
                <a:srgbClr val="00AEEF"/>
              </a:solidFill>
              <a:latin typeface="Arial Narrow"/>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284" y="2053066"/>
            <a:ext cx="2095661" cy="1268190"/>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687" y="2053529"/>
            <a:ext cx="2094131" cy="1267264"/>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7880" y="4256937"/>
            <a:ext cx="2095746" cy="1260999"/>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448" y="4255586"/>
            <a:ext cx="2091333" cy="1263699"/>
          </a:xfrm>
          <a:prstGeom prst="rect">
            <a:avLst/>
          </a:prstGeom>
        </p:spPr>
      </p:pic>
    </p:spTree>
    <p:extLst>
      <p:ext uri="{BB962C8B-B14F-4D97-AF65-F5344CB8AC3E}">
        <p14:creationId xmlns:p14="http://schemas.microsoft.com/office/powerpoint/2010/main" val="628143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8307388" cy="4983163"/>
          </a:xfrm>
        </p:spPr>
        <p:txBody>
          <a:bodyPr/>
          <a:lstStyle/>
          <a:p>
            <a:pPr marL="0" indent="0" eaLnBrk="1" hangingPunct="1">
              <a:defRPr/>
            </a:pPr>
            <a:r>
              <a:rPr lang="en-US" dirty="0">
                <a:latin typeface="Arial Narrow" charset="0"/>
                <a:cs typeface="+mn-cs"/>
              </a:rPr>
              <a:t>Focuses on controlling the </a:t>
            </a:r>
            <a:r>
              <a:rPr lang="en-US" dirty="0" smtClean="0">
                <a:latin typeface="Arial Narrow" charset="0"/>
                <a:cs typeface="+mn-cs"/>
              </a:rPr>
              <a:t>five </a:t>
            </a:r>
            <a:r>
              <a:rPr lang="en-US" dirty="0">
                <a:latin typeface="Arial Narrow" charset="0"/>
                <a:cs typeface="+mn-cs"/>
              </a:rPr>
              <a:t>most common risk factors for foodborne illness: </a:t>
            </a:r>
          </a:p>
          <a:p>
            <a:pPr lvl="1" eaLnBrk="1" hangingPunct="1">
              <a:buSzTx/>
              <a:buFont typeface="Wingdings" charset="0"/>
              <a:buAutoNum type="arabicPeriod"/>
              <a:defRPr/>
            </a:pPr>
            <a:r>
              <a:rPr lang="en-US" dirty="0">
                <a:latin typeface="Arial Narrow" charset="0"/>
              </a:rPr>
              <a:t>Purchasing food from unsafe sources</a:t>
            </a:r>
          </a:p>
          <a:p>
            <a:pPr lvl="1" eaLnBrk="1" hangingPunct="1">
              <a:buSzTx/>
              <a:buFont typeface="Wingdings" charset="0"/>
              <a:buAutoNum type="arabicPeriod"/>
              <a:defRPr/>
            </a:pPr>
            <a:r>
              <a:rPr lang="en-US" dirty="0">
                <a:latin typeface="Arial Narrow" charset="0"/>
              </a:rPr>
              <a:t>Failing to cook food adequately</a:t>
            </a:r>
          </a:p>
          <a:p>
            <a:pPr lvl="1" eaLnBrk="1" hangingPunct="1">
              <a:buSzTx/>
              <a:buFont typeface="Wingdings" charset="0"/>
              <a:buAutoNum type="arabicPeriod"/>
              <a:defRPr/>
            </a:pPr>
            <a:r>
              <a:rPr lang="en-US" dirty="0">
                <a:latin typeface="Arial Narrow" charset="0"/>
              </a:rPr>
              <a:t>Holding food at incorrect temperatures</a:t>
            </a:r>
          </a:p>
          <a:p>
            <a:pPr lvl="1" eaLnBrk="1" hangingPunct="1">
              <a:buSzTx/>
              <a:buFont typeface="Wingdings" charset="0"/>
              <a:buAutoNum type="arabicPeriod"/>
              <a:defRPr/>
            </a:pPr>
            <a:r>
              <a:rPr lang="en-US" dirty="0">
                <a:latin typeface="Arial Narrow" charset="0"/>
              </a:rPr>
              <a:t>Using contaminated equipment</a:t>
            </a:r>
          </a:p>
          <a:p>
            <a:pPr lvl="1" eaLnBrk="1" hangingPunct="1">
              <a:buSzTx/>
              <a:buFont typeface="Wingdings" charset="0"/>
              <a:buAutoNum type="arabicPeriod"/>
              <a:defRPr/>
            </a:pPr>
            <a:r>
              <a:rPr lang="en-US" dirty="0">
                <a:latin typeface="Arial Narrow" charset="0"/>
              </a:rPr>
              <a:t>Practicing poor personal hygiene</a:t>
            </a: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8-5</a:t>
            </a:r>
          </a:p>
        </p:txBody>
      </p:sp>
      <p:sp>
        <p:nvSpPr>
          <p:cNvPr id="21402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val="3763025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7529255" cy="4910256"/>
          </a:xfrm>
        </p:spPr>
        <p:txBody>
          <a:bodyPr/>
          <a:lstStyle/>
          <a:p>
            <a:pPr marL="0" indent="0" eaLnBrk="1" hangingPunct="1">
              <a:buFont typeface="Wingdings" pitchFamily="2" charset="2"/>
              <a:buNone/>
              <a:defRPr/>
            </a:pPr>
            <a:r>
              <a:rPr lang="en-US" dirty="0" smtClean="0">
                <a:ea typeface="+mn-ea"/>
                <a:cs typeface="+mn-cs"/>
              </a:rPr>
              <a:t>There are many ways to achieve active managerial control in the operation: </a:t>
            </a:r>
          </a:p>
          <a:p>
            <a:pPr lvl="1" eaLnBrk="1" hangingPunct="1">
              <a:buFont typeface="Wingdings" pitchFamily="2" charset="2"/>
              <a:buChar char="l"/>
              <a:defRPr/>
            </a:pPr>
            <a:r>
              <a:rPr lang="en-US" dirty="0" smtClean="0"/>
              <a:t>Training programs</a:t>
            </a:r>
          </a:p>
          <a:p>
            <a:pPr lvl="1" eaLnBrk="1" hangingPunct="1">
              <a:buFont typeface="Wingdings" pitchFamily="2" charset="2"/>
              <a:buChar char="l"/>
              <a:defRPr/>
            </a:pPr>
            <a:r>
              <a:rPr lang="en-US" dirty="0" smtClean="0"/>
              <a:t>Manager supervision</a:t>
            </a:r>
          </a:p>
          <a:p>
            <a:pPr lvl="1" eaLnBrk="1" hangingPunct="1">
              <a:buFont typeface="Wingdings" pitchFamily="2" charset="2"/>
              <a:buChar char="l"/>
              <a:defRPr/>
            </a:pPr>
            <a:r>
              <a:rPr lang="en-US" dirty="0" smtClean="0"/>
              <a:t>Incorporation</a:t>
            </a:r>
            <a:r>
              <a:rPr lang="en-US" dirty="0"/>
              <a:t> </a:t>
            </a:r>
            <a:r>
              <a:rPr lang="en-US" dirty="0" smtClean="0"/>
              <a:t>of standard operating procedures (SOPs)</a:t>
            </a:r>
          </a:p>
          <a:p>
            <a:pPr lvl="1" eaLnBrk="1" hangingPunct="1">
              <a:buFont typeface="Wingdings" pitchFamily="2" charset="2"/>
              <a:buChar char="l"/>
              <a:defRPr/>
            </a:pPr>
            <a:r>
              <a:rPr lang="en-US" dirty="0" smtClean="0"/>
              <a:t>HACCP</a:t>
            </a:r>
          </a:p>
          <a:p>
            <a:pPr marL="0" lvl="1" indent="0" eaLnBrk="1" hangingPunct="1">
              <a:buSzTx/>
              <a:buFont typeface="Wingdings" pitchFamily="2" charset="2"/>
              <a:buNone/>
              <a:defRPr/>
            </a:pPr>
            <a:r>
              <a:rPr lang="en-US" sz="2400" b="1" dirty="0">
                <a:solidFill>
                  <a:srgbClr val="005CAB"/>
                </a:solidFill>
                <a:ea typeface="+mn-ea"/>
                <a:cs typeface="+mn-cs"/>
              </a:rPr>
              <a:t>These are critical to the success of active managerial </a:t>
            </a:r>
            <a:r>
              <a:rPr lang="en-US" sz="2400" b="1" dirty="0" smtClean="0">
                <a:solidFill>
                  <a:srgbClr val="005CAB"/>
                </a:solidFill>
                <a:ea typeface="+mn-ea"/>
                <a:cs typeface="+mn-cs"/>
              </a:rPr>
              <a:t>control:</a:t>
            </a:r>
            <a:endParaRPr lang="en-US" dirty="0" smtClean="0"/>
          </a:p>
          <a:p>
            <a:pPr lvl="1" eaLnBrk="1" hangingPunct="1">
              <a:buFont typeface="Wingdings" pitchFamily="2" charset="2"/>
              <a:buChar char="l"/>
              <a:defRPr/>
            </a:pPr>
            <a:r>
              <a:rPr lang="en-US" dirty="0" smtClean="0"/>
              <a:t>Monitoring critical activities in the operation</a:t>
            </a:r>
          </a:p>
          <a:p>
            <a:pPr lvl="1" eaLnBrk="1" hangingPunct="1">
              <a:buFont typeface="Wingdings" pitchFamily="2" charset="2"/>
              <a:buChar char="l"/>
              <a:defRPr/>
            </a:pPr>
            <a:r>
              <a:rPr lang="en-US" dirty="0" smtClean="0"/>
              <a:t>Taking the necessary corrective action when required</a:t>
            </a:r>
          </a:p>
          <a:p>
            <a:pPr lvl="1" eaLnBrk="1" hangingPunct="1">
              <a:buFont typeface="Wingdings" pitchFamily="2" charset="2"/>
              <a:buChar char="l"/>
              <a:defRPr/>
            </a:pPr>
            <a:r>
              <a:rPr lang="en-US" dirty="0" smtClean="0"/>
              <a:t>Verifying that the actions taken control the risks factors</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8-6</a:t>
            </a:r>
          </a:p>
        </p:txBody>
      </p:sp>
      <p:sp>
        <p:nvSpPr>
          <p:cNvPr id="21504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extLst>
      <p:ext uri="{BB962C8B-B14F-4D97-AF65-F5344CB8AC3E}">
        <p14:creationId xmlns:p14="http://schemas.microsoft.com/office/powerpoint/2010/main" val="45840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1"/>
          </p:nvPr>
        </p:nvSpPr>
        <p:spPr>
          <a:xfrm>
            <a:off x="393192" y="1143000"/>
            <a:ext cx="5062868" cy="5015219"/>
          </a:xfrm>
        </p:spPr>
        <p:txBody>
          <a:bodyPr/>
          <a:lstStyle/>
          <a:p>
            <a:pPr marL="0" indent="0" eaLnBrk="1" hangingPunct="1">
              <a:buFont typeface="Wingdings" pitchFamily="2" charset="2"/>
              <a:buNone/>
              <a:defRPr/>
            </a:pPr>
            <a:r>
              <a:rPr lang="en-US" dirty="0" smtClean="0">
                <a:ea typeface="+mn-ea"/>
                <a:cs typeface="+mn-cs"/>
              </a:rPr>
              <a:t>The FDA provides recommendations for controlling the common risk factors for foodborne illness: </a:t>
            </a:r>
            <a:endParaRPr lang="en-US" sz="2200" dirty="0">
              <a:ea typeface="+mn-ea"/>
              <a:cs typeface="+mn-cs"/>
            </a:endParaRPr>
          </a:p>
          <a:p>
            <a:pPr lvl="1" eaLnBrk="1" hangingPunct="1">
              <a:buFont typeface="Wingdings" pitchFamily="2" charset="2"/>
              <a:buChar char="l"/>
              <a:defRPr/>
            </a:pPr>
            <a:r>
              <a:rPr lang="en-US" dirty="0"/>
              <a:t>Demonstration of </a:t>
            </a:r>
            <a:r>
              <a:rPr lang="en-US" dirty="0" smtClean="0"/>
              <a:t>knowledge</a:t>
            </a:r>
          </a:p>
          <a:p>
            <a:pPr lvl="1" eaLnBrk="1" hangingPunct="1">
              <a:buFont typeface="Wingdings" pitchFamily="2" charset="2"/>
              <a:buChar char="l"/>
              <a:defRPr/>
            </a:pPr>
            <a:r>
              <a:rPr lang="en-US" dirty="0" smtClean="0"/>
              <a:t>Staff </a:t>
            </a:r>
            <a:r>
              <a:rPr lang="en-US" dirty="0"/>
              <a:t>health </a:t>
            </a:r>
            <a:r>
              <a:rPr lang="en-US" dirty="0" smtClean="0"/>
              <a:t>controls</a:t>
            </a:r>
          </a:p>
          <a:p>
            <a:pPr lvl="1" eaLnBrk="1" hangingPunct="1">
              <a:buFont typeface="Wingdings" pitchFamily="2" charset="2"/>
              <a:buChar char="l"/>
              <a:defRPr/>
            </a:pPr>
            <a:r>
              <a:rPr lang="en-US" dirty="0" smtClean="0"/>
              <a:t>Controlling hands as a vehicle </a:t>
            </a:r>
            <a:br>
              <a:rPr lang="en-US" dirty="0" smtClean="0"/>
            </a:br>
            <a:r>
              <a:rPr lang="en-US" dirty="0" smtClean="0"/>
              <a:t>of contamination</a:t>
            </a:r>
          </a:p>
          <a:p>
            <a:pPr lvl="1" eaLnBrk="1" hangingPunct="1">
              <a:buFont typeface="Wingdings" pitchFamily="2" charset="2"/>
              <a:buChar char="l"/>
              <a:defRPr/>
            </a:pPr>
            <a:r>
              <a:rPr lang="en-US" dirty="0" smtClean="0"/>
              <a:t>Time and temperature parameters for controlling pathogens</a:t>
            </a:r>
          </a:p>
          <a:p>
            <a:pPr lvl="1" eaLnBrk="1" hangingPunct="1">
              <a:buFont typeface="Wingdings" pitchFamily="2" charset="2"/>
              <a:buChar char="l"/>
              <a:defRPr/>
            </a:pPr>
            <a:r>
              <a:rPr lang="en-US" dirty="0" smtClean="0"/>
              <a:t>Consumer advisories</a:t>
            </a:r>
          </a:p>
          <a:p>
            <a:pPr marL="114300" lvl="1" indent="0" eaLnBrk="1" hangingPunct="1">
              <a:buFont typeface="Wingdings" pitchFamily="2" charset="2"/>
              <a:buNone/>
              <a:defRPr/>
            </a:pPr>
            <a:endParaRPr lang="en-US" dirty="0"/>
          </a:p>
        </p:txBody>
      </p:sp>
      <p:sp>
        <p:nvSpPr>
          <p:cNvPr id="216067"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8-7</a:t>
            </a:r>
          </a:p>
        </p:txBody>
      </p:sp>
      <p:sp>
        <p:nvSpPr>
          <p:cNvPr id="216068"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756" y="1243013"/>
            <a:ext cx="1893143" cy="1410255"/>
          </a:xfrm>
          <a:prstGeom prst="rect">
            <a:avLst/>
          </a:prstGeom>
        </p:spPr>
      </p:pic>
    </p:spTree>
    <p:extLst>
      <p:ext uri="{BB962C8B-B14F-4D97-AF65-F5344CB8AC3E}">
        <p14:creationId xmlns:p14="http://schemas.microsoft.com/office/powerpoint/2010/main" val="772329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393192" y="1143000"/>
            <a:ext cx="6238337" cy="4675369"/>
          </a:xfrm>
        </p:spPr>
        <p:txBody>
          <a:bodyPr/>
          <a:lstStyle/>
          <a:p>
            <a:pPr marL="0" indent="0" eaLnBrk="1" hangingPunct="1">
              <a:defRPr/>
            </a:pPr>
            <a:r>
              <a:rPr lang="en-US" dirty="0">
                <a:latin typeface="Arial Narrow" charset="0"/>
                <a:cs typeface="+mn-cs"/>
              </a:rPr>
              <a:t>The HACCP </a:t>
            </a:r>
            <a:r>
              <a:rPr lang="en-US" dirty="0" smtClean="0">
                <a:latin typeface="Arial Narrow" charset="0"/>
                <a:cs typeface="+mn-cs"/>
              </a:rPr>
              <a:t>approach:</a:t>
            </a:r>
            <a:endParaRPr lang="en-US" dirty="0">
              <a:latin typeface="Arial Narrow" charset="0"/>
              <a:cs typeface="+mn-cs"/>
            </a:endParaRPr>
          </a:p>
          <a:p>
            <a:pPr lvl="1" eaLnBrk="1" hangingPunct="1">
              <a:defRPr/>
            </a:pPr>
            <a:r>
              <a:rPr lang="en-US" dirty="0">
                <a:latin typeface="Arial Narrow" charset="0"/>
              </a:rPr>
              <a:t>HACCP is based on identifying significant biological, chemical, or physical hazards at specific points within </a:t>
            </a:r>
            <a:r>
              <a:rPr lang="en-US" dirty="0" smtClean="0">
                <a:latin typeface="Arial Narrow" charset="0"/>
              </a:rPr>
              <a:t/>
            </a:r>
            <a:br>
              <a:rPr lang="en-US" dirty="0" smtClean="0">
                <a:latin typeface="Arial Narrow" charset="0"/>
              </a:rPr>
            </a:br>
            <a:r>
              <a:rPr lang="en-US" dirty="0" smtClean="0">
                <a:latin typeface="Arial Narrow" charset="0"/>
              </a:rPr>
              <a:t>a </a:t>
            </a:r>
            <a:r>
              <a:rPr lang="en-US" dirty="0">
                <a:latin typeface="Arial Narrow" charset="0"/>
              </a:rPr>
              <a:t>product</a:t>
            </a:r>
            <a:r>
              <a:rPr lang="ja-JP" altLang="en-US" dirty="0">
                <a:latin typeface="Arial Narrow" charset="0"/>
              </a:rPr>
              <a:t>’</a:t>
            </a:r>
            <a:r>
              <a:rPr lang="en-US" dirty="0">
                <a:latin typeface="Arial Narrow" charset="0"/>
              </a:rPr>
              <a:t>s flow through an operation</a:t>
            </a:r>
          </a:p>
          <a:p>
            <a:pPr lvl="1" eaLnBrk="1" hangingPunct="1">
              <a:defRPr/>
            </a:pPr>
            <a:r>
              <a:rPr lang="en-US" dirty="0">
                <a:latin typeface="Arial Narrow" charset="0"/>
              </a:rPr>
              <a:t>Once identified, hazards can be prevented, eliminated, or reduced to safe levels</a:t>
            </a:r>
          </a:p>
          <a:p>
            <a:pPr marL="0" indent="0" eaLnBrk="1" hangingPunct="1">
              <a:defRPr/>
            </a:pPr>
            <a:endParaRPr lang="en-US" dirty="0">
              <a:latin typeface="Arial Narrow" charset="0"/>
              <a:cs typeface="+mn-cs"/>
            </a:endParaRPr>
          </a:p>
          <a:p>
            <a:pPr marL="0" indent="0" eaLnBrk="1" hangingPunct="1">
              <a:defRPr/>
            </a:pPr>
            <a:endParaRPr lang="en-US" dirty="0">
              <a:solidFill>
                <a:srgbClr val="000000"/>
              </a:solidFill>
              <a:latin typeface="Arial Narrow" charset="0"/>
              <a:cs typeface="+mn-cs"/>
            </a:endParaRPr>
          </a:p>
        </p:txBody>
      </p:sp>
      <p:sp>
        <p:nvSpPr>
          <p:cNvPr id="21709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8-8</a:t>
            </a:r>
          </a:p>
        </p:txBody>
      </p:sp>
      <p:sp>
        <p:nvSpPr>
          <p:cNvPr id="21709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1841452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393192" y="1143000"/>
            <a:ext cx="5692584" cy="4857775"/>
          </a:xfrm>
        </p:spPr>
        <p:txBody>
          <a:bodyPr/>
          <a:lstStyle/>
          <a:p>
            <a:pPr marL="0" indent="0" eaLnBrk="1" hangingPunct="1">
              <a:defRPr/>
            </a:pPr>
            <a:r>
              <a:rPr lang="en-US" dirty="0">
                <a:latin typeface="Arial Narrow" charset="0"/>
                <a:cs typeface="+mn-cs"/>
              </a:rPr>
              <a:t>To be effective, a HACCP system must be based on a written plan:</a:t>
            </a:r>
          </a:p>
          <a:p>
            <a:pPr lvl="1" eaLnBrk="1" hangingPunct="1">
              <a:defRPr/>
            </a:pPr>
            <a:r>
              <a:rPr lang="en-US" dirty="0">
                <a:latin typeface="Arial Narrow" charset="0"/>
              </a:rPr>
              <a:t>It must be specific to each </a:t>
            </a:r>
            <a:r>
              <a:rPr lang="en-US" dirty="0" smtClean="0">
                <a:latin typeface="Arial Narrow" charset="0"/>
              </a:rPr>
              <a:t>facility</a:t>
            </a:r>
            <a:r>
              <a:rPr lang="ja-JP" altLang="en-US" dirty="0" smtClean="0">
                <a:latin typeface="Arial Narrow" charset="0"/>
              </a:rPr>
              <a:t>’</a:t>
            </a:r>
            <a:r>
              <a:rPr lang="en-US" dirty="0">
                <a:latin typeface="Arial Narrow" charset="0"/>
              </a:rPr>
              <a:t>s menu, customers, equipment, processes, and operations</a:t>
            </a:r>
          </a:p>
          <a:p>
            <a:pPr lvl="1" eaLnBrk="1" hangingPunct="1">
              <a:defRPr/>
            </a:pPr>
            <a:r>
              <a:rPr lang="en-US" dirty="0">
                <a:latin typeface="Arial Narrow" charset="0"/>
              </a:rPr>
              <a:t>A plan that works for one operation may not work for another</a:t>
            </a:r>
          </a:p>
        </p:txBody>
      </p:sp>
      <p:sp>
        <p:nvSpPr>
          <p:cNvPr id="21811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8-9</a:t>
            </a:r>
          </a:p>
        </p:txBody>
      </p:sp>
      <p:sp>
        <p:nvSpPr>
          <p:cNvPr id="218116"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extLst>
      <p:ext uri="{BB962C8B-B14F-4D97-AF65-F5344CB8AC3E}">
        <p14:creationId xmlns:p14="http://schemas.microsoft.com/office/powerpoint/2010/main" val="1336899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2848</Words>
  <Application>Microsoft Office PowerPoint</Application>
  <PresentationFormat>On-screen Show (4:3)</PresentationFormat>
  <Paragraphs>366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3_SS5e_08_16hr</vt:lpstr>
      <vt:lpstr>PowerPoint Presentation</vt:lpstr>
      <vt:lpstr>Food Safety Management Systems</vt:lpstr>
      <vt:lpstr>Food Safety Programs</vt:lpstr>
      <vt:lpstr>Food Safety Programs</vt:lpstr>
      <vt:lpstr>Active Managerial Control</vt:lpstr>
      <vt:lpstr>Active Managerial Control</vt:lpstr>
      <vt:lpstr>Active Managerial Control</vt:lpstr>
      <vt:lpstr>HACCP</vt:lpstr>
      <vt:lpstr>HACCP</vt:lpstr>
      <vt:lpstr>The 7 HACCP Principles</vt:lpstr>
      <vt:lpstr>Activity</vt:lpstr>
      <vt:lpstr>HACCP Principles Analogy</vt:lpstr>
      <vt:lpstr>HACCP Principles Analogy</vt:lpstr>
      <vt:lpstr>HACCP Principles Analogy</vt:lpstr>
      <vt:lpstr>HACCP Principles Analogy</vt:lpstr>
      <vt:lpstr>HACCP Principles Analogy</vt:lpstr>
      <vt:lpstr>HACCP Principles Analogy</vt:lpstr>
      <vt:lpstr>HACCP Principles Analogy</vt:lpstr>
      <vt:lpstr>HACCP Principles Analogy</vt:lpstr>
      <vt:lpstr>HACCP: The 7 HACCP Principles Analogy</vt:lpstr>
      <vt:lpstr>The 7 HACCP Principles</vt:lpstr>
      <vt:lpstr>The 7 HACCP Principles</vt:lpstr>
      <vt:lpstr>The 7 HACCP Principles</vt:lpstr>
      <vt:lpstr>The 7 HACCP Principles</vt:lpstr>
      <vt:lpstr>The 7 HACCP Principles</vt:lpstr>
      <vt:lpstr>The 7 HACCP Principles</vt:lpstr>
      <vt:lpstr>The 7 HACCP Principles</vt:lpstr>
      <vt:lpstr>HACCP</vt:lpstr>
      <vt:lpstr>HACCP</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62</cp:revision>
  <cp:lastPrinted>2012-07-02T14:43:34Z</cp:lastPrinted>
  <dcterms:created xsi:type="dcterms:W3CDTF">2012-06-21T22:14:15Z</dcterms:created>
  <dcterms:modified xsi:type="dcterms:W3CDTF">2014-07-09T13:13:19Z</dcterms:modified>
</cp:coreProperties>
</file>