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82" r:id="rId2"/>
    <p:sldId id="283" r:id="rId3"/>
    <p:sldId id="284"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544" r:id="rId21"/>
    <p:sldId id="301" r:id="rId22"/>
    <p:sldId id="302" r:id="rId23"/>
    <p:sldId id="303" r:id="rId24"/>
    <p:sldId id="304" r:id="rId25"/>
    <p:sldId id="305" r:id="rId26"/>
    <p:sldId id="306" r:id="rId27"/>
    <p:sldId id="307" r:id="rId28"/>
    <p:sldId id="308" r:id="rId29"/>
    <p:sldId id="545" r:id="rId30"/>
    <p:sldId id="546" r:id="rId31"/>
    <p:sldId id="309" r:id="rId32"/>
    <p:sldId id="310" r:id="rId33"/>
    <p:sldId id="311" r:id="rId34"/>
    <p:sldId id="312" r:id="rId35"/>
    <p:sldId id="313" r:id="rId36"/>
    <p:sldId id="314" r:id="rId37"/>
    <p:sldId id="54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MS" initials="TM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C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719" autoAdjust="0"/>
  </p:normalViewPr>
  <p:slideViewPr>
    <p:cSldViewPr snapToGrid="0">
      <p:cViewPr varScale="1">
        <p:scale>
          <a:sx n="56" d="100"/>
          <a:sy n="56" d="100"/>
        </p:scale>
        <p:origin x="-1680" y="-96"/>
      </p:cViewPr>
      <p:guideLst>
        <p:guide orient="horz" pos="1295"/>
        <p:guide pos="5431"/>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94" d="100"/>
          <a:sy n="94" d="100"/>
        </p:scale>
        <p:origin x="-174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D3F23-CFDA-4FAB-A68F-5654DBD0B1A5}" type="datetimeFigureOut">
              <a:rPr lang="en-US" smtClean="0"/>
              <a:t>7/9/2014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113976-0BB7-43CD-B8AA-A45C1DB02039}" type="slidenum">
              <a:rPr lang="en-US" smtClean="0"/>
              <a:t>‹#›</a:t>
            </a:fld>
            <a:endParaRPr lang="en-US" dirty="0"/>
          </a:p>
        </p:txBody>
      </p:sp>
    </p:spTree>
    <p:extLst>
      <p:ext uri="{BB962C8B-B14F-4D97-AF65-F5344CB8AC3E}">
        <p14:creationId xmlns:p14="http://schemas.microsoft.com/office/powerpoint/2010/main" val="389521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ln/>
        </p:spPr>
      </p:sp>
      <p:sp>
        <p:nvSpPr>
          <p:cNvPr id="31744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
        <p:nvSpPr>
          <p:cNvPr id="31744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F1F4FDD-7786-E249-BDDE-ACCF5E318278}" type="slidenum">
              <a:rPr lang="en-US" sz="1200" b="0">
                <a:solidFill>
                  <a:prstClr val="black"/>
                </a:solidFill>
              </a:rPr>
              <a:pPr eaLnBrk="1" hangingPunct="1">
                <a:defRPr/>
              </a:pPr>
              <a:t>1</a:t>
            </a:fld>
            <a:endParaRPr lang="en-US" sz="1200" b="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10</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The container of Chinese food has been stapled shut. The staple can easily end up in the food and become a physical contaminant.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11</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The can opener has left metal shavings in the canned food which are a physical contaminant. </a:t>
            </a:r>
          </a:p>
          <a:p>
            <a:pPr marL="112163" indent="-112163"/>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12</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The bones in a fish filet are a physical contaminant if not removed.</a:t>
            </a:r>
          </a:p>
          <a:p>
            <a:pPr marL="112163" indent="-112163"/>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13</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The chemical spray bottle does not contain a label with the common name of the chemical. </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The food handler is using the glass cleaner incorrectly by spraying it near food. This can contaminate the food. </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15</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Chemicals are being stored above food.</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16</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Teach the additional content not included in the DVD using the next several slides.</a:t>
            </a:r>
            <a:endParaRPr lang="en-US" b="0" dirty="0">
              <a:latin typeface="Times New Roman" charset="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D160B8F2-5E34-184E-A935-1A4DBDAD3270}" type="slidenum">
              <a:rPr lang="en-US" sz="1200" b="0">
                <a:solidFill>
                  <a:prstClr val="black"/>
                </a:solidFill>
              </a:rPr>
              <a:pPr eaLnBrk="1" hangingPunct="1">
                <a:defRPr/>
              </a:pPr>
              <a:t>17</a:t>
            </a:fld>
            <a:endParaRPr lang="en-US" sz="1200" b="0" dirty="0">
              <a:solidFill>
                <a:prstClr val="black"/>
              </a:solidFill>
            </a:endParaRPr>
          </a:p>
        </p:txBody>
      </p:sp>
      <p:sp>
        <p:nvSpPr>
          <p:cNvPr id="319491" name="Rectangle 2"/>
          <p:cNvSpPr>
            <a:spLocks noGrp="1" noRot="1" noChangeAspect="1" noChangeArrowheads="1" noTextEdit="1"/>
          </p:cNvSpPr>
          <p:nvPr>
            <p:ph type="sldImg"/>
          </p:nvPr>
        </p:nvSpPr>
        <p:spPr>
          <a:xfrm>
            <a:off x="1143000" y="687388"/>
            <a:ext cx="4572000" cy="3429000"/>
          </a:xfrm>
          <a:ln/>
        </p:spPr>
      </p:sp>
      <p:sp>
        <p:nvSpPr>
          <p:cNvPr id="86019" name="Rectangle 3"/>
          <p:cNvSpPr>
            <a:spLocks noGrp="1" noChangeArrowheads="1"/>
          </p:cNvSpPr>
          <p:nvPr>
            <p:ph type="body" idx="1"/>
          </p:nvPr>
        </p:nvSpPr>
        <p:spPr>
          <a:xfrm>
            <a:off x="857250" y="4392431"/>
            <a:ext cx="5273951"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Contamination comes from a variety of places.</a:t>
            </a:r>
          </a:p>
          <a:p>
            <a:pPr marL="112163" indent="-112163">
              <a:buFontTx/>
              <a:buChar char="•"/>
            </a:pPr>
            <a:r>
              <a:rPr lang="en-US" dirty="0">
                <a:latin typeface="Times New Roman" charset="0"/>
              </a:rPr>
              <a:t>Contaminants can cause foodborne illness or result in physical injury.</a:t>
            </a:r>
          </a:p>
          <a:p>
            <a:pPr marL="112163" indent="-112163">
              <a:buFontTx/>
              <a:buChar char="•"/>
            </a:pPr>
            <a:r>
              <a:rPr lang="en-US" dirty="0">
                <a:latin typeface="Times New Roman" charset="0"/>
              </a:rPr>
              <a:t>Contaminants are found in the animals we use for food</a:t>
            </a:r>
            <a:r>
              <a:rPr lang="en-US" dirty="0" smtClean="0">
                <a:latin typeface="Times New Roman" charset="0"/>
              </a:rPr>
              <a:t>, </a:t>
            </a:r>
            <a:r>
              <a:rPr lang="en-US" dirty="0">
                <a:latin typeface="Times New Roman" charset="0"/>
              </a:rPr>
              <a:t>air, water, </a:t>
            </a:r>
            <a:r>
              <a:rPr lang="en-US" dirty="0" smtClean="0">
                <a:latin typeface="Times New Roman" charset="0"/>
              </a:rPr>
              <a:t>dirt; </a:t>
            </a:r>
            <a:r>
              <a:rPr lang="en-US" dirty="0">
                <a:latin typeface="Times New Roman" charset="0"/>
              </a:rPr>
              <a:t>and </a:t>
            </a:r>
            <a:r>
              <a:rPr lang="en-US" dirty="0" smtClean="0">
                <a:latin typeface="Times New Roman" charset="0"/>
              </a:rPr>
              <a:t>they occur </a:t>
            </a:r>
            <a:r>
              <a:rPr lang="en-US" dirty="0">
                <a:latin typeface="Times New Roman" charset="0"/>
              </a:rPr>
              <a:t>naturally in food, such as bones in fish.</a:t>
            </a:r>
          </a:p>
          <a:p>
            <a:pPr marL="112163" indent="-112163">
              <a:buFontTx/>
              <a:buChar char="•"/>
            </a:pPr>
            <a:r>
              <a:rPr lang="en-US" dirty="0">
                <a:latin typeface="Times New Roman" charset="0"/>
              </a:rPr>
              <a:t>Food can be contaminated on purpose.</a:t>
            </a:r>
          </a:p>
          <a:p>
            <a:pPr marL="112163" indent="-112163">
              <a:buFontTx/>
              <a:buChar char="•"/>
            </a:pPr>
            <a:r>
              <a:rPr lang="en-US" dirty="0">
                <a:latin typeface="Times New Roman" charset="0"/>
              </a:rPr>
              <a:t>Most food is contaminated accidently. </a:t>
            </a:r>
          </a:p>
          <a:p>
            <a:pPr marL="112163" indent="-112163">
              <a:buFontTx/>
              <a:buChar char="•"/>
            </a:pPr>
            <a:r>
              <a:rPr lang="en-US" dirty="0">
                <a:latin typeface="Times New Roman" charset="0"/>
              </a:rPr>
              <a:t>Examples of accidental contamination include: </a:t>
            </a:r>
            <a:r>
              <a:rPr lang="en-US" dirty="0" smtClean="0">
                <a:latin typeface="Times New Roman" charset="0"/>
              </a:rPr>
              <a:t>food handlers </a:t>
            </a:r>
            <a:r>
              <a:rPr lang="en-US" dirty="0">
                <a:latin typeface="Times New Roman" charset="0"/>
              </a:rPr>
              <a:t>who don</a:t>
            </a:r>
            <a:r>
              <a:rPr lang="ja-JP" altLang="en-US" dirty="0">
                <a:latin typeface="Times New Roman" charset="0"/>
              </a:rPr>
              <a:t>’</a:t>
            </a:r>
            <a:r>
              <a:rPr lang="en-US" altLang="ja-JP" dirty="0">
                <a:latin typeface="Times New Roman" charset="0"/>
              </a:rPr>
              <a:t>t wash their hands after using the restroom, and then contaminate food and surfaces with feces from their </a:t>
            </a:r>
            <a:r>
              <a:rPr lang="en-US" altLang="ja-JP" dirty="0" smtClean="0">
                <a:latin typeface="Times New Roman" charset="0"/>
              </a:rPr>
              <a:t>fingers; and food handlers </a:t>
            </a:r>
            <a:r>
              <a:rPr lang="en-US" altLang="ja-JP" dirty="0">
                <a:latin typeface="Times New Roman" charset="0"/>
              </a:rPr>
              <a:t>who pass contaminants through </a:t>
            </a:r>
            <a:r>
              <a:rPr lang="en-US" altLang="ja-JP" dirty="0" smtClean="0">
                <a:latin typeface="Times New Roman" charset="0"/>
              </a:rPr>
              <a:t>illness.</a:t>
            </a:r>
            <a:endParaRPr lang="en-US" dirty="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2072FBC-CBC6-4C43-BA7F-C97A70A09E63}" type="slidenum">
              <a:rPr lang="en-US" sz="1200" b="0">
                <a:solidFill>
                  <a:prstClr val="black"/>
                </a:solidFill>
              </a:rPr>
              <a:pPr eaLnBrk="1" hangingPunct="1">
                <a:defRPr/>
              </a:pPr>
              <a:t>18</a:t>
            </a:fld>
            <a:endParaRPr lang="en-US" sz="1200" b="0" dirty="0">
              <a:solidFill>
                <a:prstClr val="black"/>
              </a:solidFill>
            </a:endParaRPr>
          </a:p>
        </p:txBody>
      </p:sp>
      <p:sp>
        <p:nvSpPr>
          <p:cNvPr id="320515" name="Rectangle 2"/>
          <p:cNvSpPr>
            <a:spLocks noGrp="1" noRot="1" noChangeAspect="1" noChangeArrowheads="1" noTextEdit="1"/>
          </p:cNvSpPr>
          <p:nvPr>
            <p:ph type="sldImg"/>
          </p:nvPr>
        </p:nvSpPr>
        <p:spPr>
          <a:xfrm>
            <a:off x="1143000" y="687388"/>
            <a:ext cx="4572000" cy="3429000"/>
          </a:xfrm>
          <a:ln/>
        </p:spPr>
      </p:sp>
      <p:sp>
        <p:nvSpPr>
          <p:cNvPr id="88067" name="Rectangle 3"/>
          <p:cNvSpPr>
            <a:spLocks noGrp="1" noChangeArrowheads="1"/>
          </p:cNvSpPr>
          <p:nvPr>
            <p:ph type="body" idx="1"/>
          </p:nvPr>
        </p:nvSpPr>
        <p:spPr>
          <a:xfrm>
            <a:off x="857250" y="4392431"/>
            <a:ext cx="5273951"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Food handlers who don</a:t>
            </a:r>
            <a:r>
              <a:rPr lang="ja-JP" altLang="en-US" dirty="0">
                <a:latin typeface="Times New Roman" charset="0"/>
              </a:rPr>
              <a:t>’</a:t>
            </a:r>
            <a:r>
              <a:rPr lang="en-US" altLang="ja-JP" dirty="0">
                <a:latin typeface="Times New Roman" charset="0"/>
              </a:rPr>
              <a:t>t wash their hands after using the restroom may contaminate food and surfaces with feces from their fingers. Once the food that the food handler touched is eaten, a foodborne illness may result. This is called the fecal-oral route of contamination.</a:t>
            </a:r>
            <a:endParaRPr lang="en-US" dirty="0">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78CC097-7AD7-6947-9A60-E0E0DE2B92F1}" type="slidenum">
              <a:rPr lang="en-US" sz="1200" b="0">
                <a:solidFill>
                  <a:prstClr val="black"/>
                </a:solidFill>
              </a:rPr>
              <a:pPr eaLnBrk="1" hangingPunct="1">
                <a:defRPr/>
              </a:pPr>
              <a:t>19</a:t>
            </a:fld>
            <a:endParaRPr lang="en-US" sz="1200" b="0" dirty="0">
              <a:solidFill>
                <a:prstClr val="black"/>
              </a:solidFill>
            </a:endParaRPr>
          </a:p>
        </p:txBody>
      </p:sp>
      <p:sp>
        <p:nvSpPr>
          <p:cNvPr id="323587" name="Rectangle 2"/>
          <p:cNvSpPr>
            <a:spLocks noGrp="1" noRot="1" noChangeAspect="1" noChangeArrowheads="1" noTextEdit="1"/>
          </p:cNvSpPr>
          <p:nvPr>
            <p:ph type="sldImg"/>
          </p:nvPr>
        </p:nvSpPr>
        <p:spPr>
          <a:xfrm>
            <a:off x="1143000" y="687388"/>
            <a:ext cx="4572000" cy="3429000"/>
          </a:xfrm>
          <a:ln/>
        </p:spPr>
      </p:sp>
      <p:sp>
        <p:nvSpPr>
          <p:cNvPr id="94211" name="Rectangle 3"/>
          <p:cNvSpPr>
            <a:spLocks noGrp="1" noChangeArrowheads="1"/>
          </p:cNvSpPr>
          <p:nvPr>
            <p:ph type="body" idx="1"/>
          </p:nvPr>
        </p:nvSpPr>
        <p:spPr>
          <a:xfrm>
            <a:off x="857250" y="4392431"/>
            <a:ext cx="5242891"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The symptoms of a foodborne illness </a:t>
            </a:r>
            <a:r>
              <a:rPr lang="en-US" dirty="0" smtClean="0">
                <a:latin typeface="Times New Roman" charset="0"/>
              </a:rPr>
              <a:t>vary </a:t>
            </a:r>
            <a:r>
              <a:rPr lang="en-US" dirty="0">
                <a:latin typeface="Times New Roman" charset="0"/>
              </a:rPr>
              <a:t>depending on which illness a person has. But most victims of foodborne illness share some common symptoms.</a:t>
            </a:r>
          </a:p>
          <a:p>
            <a:pPr marL="112163" indent="-112163">
              <a:buFontTx/>
              <a:buChar char="•"/>
            </a:pPr>
            <a:r>
              <a:rPr lang="en-US" dirty="0">
                <a:latin typeface="Times New Roman" charset="0"/>
              </a:rPr>
              <a:t>Not every person who is sick from a foodborne illness will have all of these symptoms. Nor are the symptoms of a foodborne illness limited to this list.</a:t>
            </a:r>
          </a:p>
          <a:p>
            <a:pPr marL="112163" indent="-112163">
              <a:buFontTx/>
              <a:buChar char="•"/>
            </a:pPr>
            <a:r>
              <a:rPr lang="en-US" dirty="0">
                <a:latin typeface="Times New Roman" charset="0"/>
              </a:rPr>
              <a:t>How quickly foodborne-illness symptoms appear in a person is known as the onset time of the illness. Onset times depend on the type of foodborne illness a person has. They can range from 30 minutes to as long as six weeks. How severe the illness is can also vary, from mild diarrhea to death.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pPr marL="112163" indent="-112163">
              <a:spcBef>
                <a:spcPct val="50000"/>
              </a:spcBef>
              <a:defRPr/>
            </a:pPr>
            <a:r>
              <a:rPr lang="en-US" b="1" dirty="0" smtClean="0">
                <a:latin typeface="Times New Roman" charset="0"/>
                <a:cs typeface="Times New Roman" charset="0"/>
              </a:rPr>
              <a:t>Instructor Notes</a:t>
            </a:r>
            <a:endParaRPr lang="en-US" dirty="0" smtClean="0">
              <a:latin typeface="Times New Roman" charset="0"/>
              <a:cs typeface="Times New Roman" charset="0"/>
            </a:endParaRPr>
          </a:p>
          <a:p>
            <a:pPr marL="112163" indent="-112163">
              <a:spcBef>
                <a:spcPct val="50000"/>
              </a:spcBef>
              <a:buSzPct val="80000"/>
              <a:buFontTx/>
              <a:buChar char="•"/>
              <a:defRPr/>
            </a:pPr>
            <a:r>
              <a:rPr lang="en-US" dirty="0">
                <a:latin typeface="Times New Roman" pitchFamily="18" charset="0"/>
                <a:ea typeface="ＭＳ Ｐゴシック" charset="0"/>
                <a:cs typeface="ＭＳ Ｐゴシック" charset="0"/>
              </a:rPr>
              <a:t>Play the </a:t>
            </a:r>
            <a:r>
              <a:rPr lang="en-US" i="1" dirty="0">
                <a:latin typeface="Times New Roman" pitchFamily="18" charset="0"/>
                <a:ea typeface="ＭＳ Ｐゴシック" charset="0"/>
                <a:cs typeface="ＭＳ Ｐゴシック" charset="0"/>
              </a:rPr>
              <a:t>Overview of Foodborne Microorganisms and Allergens</a:t>
            </a:r>
            <a:r>
              <a:rPr lang="en-US" dirty="0">
                <a:latin typeface="Times New Roman" pitchFamily="18" charset="0"/>
                <a:ea typeface="ＭＳ Ｐゴシック" charset="0"/>
                <a:cs typeface="ＭＳ Ｐゴシック" charset="0"/>
              </a:rPr>
              <a:t> DVD.</a:t>
            </a:r>
            <a:endParaRPr lang="en-US" dirty="0">
              <a:latin typeface="Times New Roman" charset="0"/>
              <a:ea typeface="ＭＳ Ｐゴシック" charset="0"/>
              <a:cs typeface="ＭＳ Ｐゴシック" charset="0"/>
            </a:endParaRPr>
          </a:p>
          <a:p>
            <a:pPr marL="616894" lvl="1" indent="-168244">
              <a:spcBef>
                <a:spcPct val="50000"/>
              </a:spcBef>
              <a:buSzPct val="80000"/>
              <a:buFont typeface="Arial" pitchFamily="34" charset="0"/>
              <a:buChar char="•"/>
              <a:defRPr/>
            </a:pPr>
            <a:endParaRPr lang="en-US" dirty="0">
              <a:latin typeface="Times New Roman" charset="0"/>
              <a:ea typeface="ＭＳ Ｐゴシック" charset="0"/>
              <a:cs typeface="ＭＳ Ｐゴシック" charset="0"/>
            </a:endParaRP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78CC097-7AD7-6947-9A60-E0E0DE2B92F1}" type="slidenum">
              <a:rPr lang="en-US" sz="1200" b="0">
                <a:solidFill>
                  <a:prstClr val="black"/>
                </a:solidFill>
              </a:rPr>
              <a:pPr eaLnBrk="1" hangingPunct="1">
                <a:defRPr/>
              </a:pPr>
              <a:t>20</a:t>
            </a:fld>
            <a:endParaRPr lang="en-US" sz="1200" b="0" dirty="0">
              <a:solidFill>
                <a:prstClr val="black"/>
              </a:solidFill>
            </a:endParaRPr>
          </a:p>
        </p:txBody>
      </p:sp>
      <p:sp>
        <p:nvSpPr>
          <p:cNvPr id="323587" name="Rectangle 2"/>
          <p:cNvSpPr>
            <a:spLocks noGrp="1" noRot="1" noChangeAspect="1" noChangeArrowheads="1" noTextEdit="1"/>
          </p:cNvSpPr>
          <p:nvPr>
            <p:ph type="sldImg"/>
          </p:nvPr>
        </p:nvSpPr>
        <p:spPr>
          <a:xfrm>
            <a:off x="1143000" y="687388"/>
            <a:ext cx="4572000" cy="3429000"/>
          </a:xfrm>
          <a:ln/>
        </p:spPr>
      </p:sp>
      <p:sp>
        <p:nvSpPr>
          <p:cNvPr id="94211" name="Rectangle 3"/>
          <p:cNvSpPr>
            <a:spLocks noGrp="1" noChangeArrowheads="1"/>
          </p:cNvSpPr>
          <p:nvPr>
            <p:ph type="body" idx="1"/>
          </p:nvPr>
        </p:nvSpPr>
        <p:spPr>
          <a:xfrm>
            <a:off x="857250" y="4392431"/>
            <a:ext cx="5242891"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a:t>
            </a:r>
            <a:r>
              <a:rPr lang="en-US" b="1" dirty="0" smtClean="0">
                <a:latin typeface="Times New Roman" charset="0"/>
              </a:rPr>
              <a:t>Notes</a:t>
            </a:r>
            <a:endParaRPr lang="en-US" dirty="0" smtClean="0">
              <a:latin typeface="Times New Roman" charset="0"/>
            </a:endParaRPr>
          </a:p>
          <a:p>
            <a:pPr marL="112163" indent="-112163">
              <a:buFontTx/>
              <a:buChar char="•"/>
            </a:pPr>
            <a:r>
              <a:rPr lang="en-US" sz="1200" kern="1200" dirty="0" smtClean="0">
                <a:solidFill>
                  <a:schemeClr val="tx1"/>
                </a:solidFill>
                <a:effectLst/>
                <a:latin typeface="+mn-lt"/>
                <a:ea typeface="+mn-ea"/>
                <a:cs typeface="+mn-cs"/>
              </a:rPr>
              <a:t>According to the Food and Drug Administration (FDA), there are over 40 different kinds of bacteria, viruses, parasites, and molds that can occur in food and cause a foodborne illness. Of these, six have been singled out by the FDA. These have been dubbed the “Big Six” because they are highly contagious and can cause severe illness. They include:</a:t>
            </a:r>
          </a:p>
          <a:p>
            <a:pPr marL="569363" lvl="1" indent="-112163">
              <a:buFontTx/>
              <a:buChar char="•"/>
            </a:pPr>
            <a:r>
              <a:rPr lang="en-US" sz="1200" i="1" kern="1200" dirty="0" smtClean="0">
                <a:solidFill>
                  <a:schemeClr val="tx1"/>
                </a:solidFill>
                <a:effectLst/>
                <a:latin typeface="+mn-lt"/>
                <a:ea typeface="+mn-ea"/>
                <a:cs typeface="+mn-cs"/>
              </a:rPr>
              <a:t>Shigella</a:t>
            </a:r>
            <a:r>
              <a:rPr lang="en-US" sz="1200" kern="1200" dirty="0" smtClean="0">
                <a:solidFill>
                  <a:schemeClr val="tx1"/>
                </a:solidFill>
                <a:effectLst/>
                <a:latin typeface="+mn-lt"/>
                <a:ea typeface="+mn-ea"/>
                <a:cs typeface="+mn-cs"/>
              </a:rPr>
              <a:t> spp. </a:t>
            </a:r>
          </a:p>
          <a:p>
            <a:pPr marL="569363" lvl="1" indent="-112163">
              <a:buFontTx/>
              <a:buChar char="•"/>
            </a:pPr>
            <a:r>
              <a:rPr lang="en-US" sz="1200" i="1" kern="1200" dirty="0" smtClean="0">
                <a:solidFill>
                  <a:schemeClr val="tx1"/>
                </a:solidFill>
                <a:effectLst/>
                <a:latin typeface="+mn-lt"/>
                <a:ea typeface="+mn-ea"/>
                <a:cs typeface="+mn-cs"/>
              </a:rPr>
              <a:t>Salmonella</a:t>
            </a:r>
            <a:r>
              <a:rPr lang="en-US" sz="1200" kern="1200" dirty="0" smtClean="0">
                <a:solidFill>
                  <a:schemeClr val="tx1"/>
                </a:solidFill>
                <a:effectLst/>
                <a:latin typeface="+mn-lt"/>
                <a:ea typeface="+mn-ea"/>
                <a:cs typeface="+mn-cs"/>
              </a:rPr>
              <a:t> Typhi</a:t>
            </a:r>
          </a:p>
          <a:p>
            <a:pPr marL="569363" lvl="1" indent="-112163">
              <a:buFontTx/>
              <a:buChar char="•"/>
            </a:pPr>
            <a:r>
              <a:rPr lang="en-US" sz="1200" kern="1200" dirty="0" smtClean="0">
                <a:solidFill>
                  <a:schemeClr val="tx1"/>
                </a:solidFill>
                <a:effectLst/>
                <a:latin typeface="+mn-lt"/>
                <a:ea typeface="+mn-ea"/>
                <a:cs typeface="+mn-cs"/>
              </a:rPr>
              <a:t>Nontyphoidal </a:t>
            </a:r>
            <a:r>
              <a:rPr lang="en-US" sz="1200" i="1" kern="1200" dirty="0" smtClean="0">
                <a:solidFill>
                  <a:schemeClr val="tx1"/>
                </a:solidFill>
                <a:effectLst/>
                <a:latin typeface="+mn-lt"/>
                <a:ea typeface="+mn-ea"/>
                <a:cs typeface="+mn-cs"/>
              </a:rPr>
              <a:t>Salmonella</a:t>
            </a:r>
            <a:r>
              <a:rPr lang="en-US" sz="1200" kern="1200" dirty="0" smtClean="0">
                <a:solidFill>
                  <a:schemeClr val="tx1"/>
                </a:solidFill>
                <a:effectLst/>
                <a:latin typeface="+mn-lt"/>
                <a:ea typeface="+mn-ea"/>
                <a:cs typeface="+mn-cs"/>
              </a:rPr>
              <a:t> (NTS)</a:t>
            </a:r>
          </a:p>
          <a:p>
            <a:pPr marL="569363" lvl="1" indent="-112163">
              <a:buFontTx/>
              <a:buChar char="•"/>
            </a:pPr>
            <a:r>
              <a:rPr lang="en-US" sz="1200" kern="1200" dirty="0" smtClean="0">
                <a:solidFill>
                  <a:schemeClr val="tx1"/>
                </a:solidFill>
                <a:effectLst/>
                <a:latin typeface="+mn-lt"/>
                <a:ea typeface="+mn-ea"/>
                <a:cs typeface="+mn-cs"/>
              </a:rPr>
              <a:t>Shiga toxin-producing </a:t>
            </a:r>
            <a:r>
              <a:rPr lang="en-US" sz="1200" i="1" kern="1200" dirty="0" smtClean="0">
                <a:solidFill>
                  <a:schemeClr val="tx1"/>
                </a:solidFill>
                <a:effectLst/>
                <a:latin typeface="+mn-lt"/>
                <a:ea typeface="+mn-ea"/>
                <a:cs typeface="+mn-cs"/>
              </a:rPr>
              <a:t>Escherichia coli </a:t>
            </a:r>
            <a:r>
              <a:rPr lang="en-US" sz="1200" kern="1200" dirty="0" smtClean="0">
                <a:solidFill>
                  <a:schemeClr val="tx1"/>
                </a:solidFill>
                <a:effectLst/>
                <a:latin typeface="+mn-lt"/>
                <a:ea typeface="+mn-ea"/>
                <a:cs typeface="+mn-cs"/>
              </a:rPr>
              <a:t>(STEC), also known as </a:t>
            </a:r>
            <a:r>
              <a:rPr lang="en-US" sz="1200" i="1" kern="1200" dirty="0" smtClean="0">
                <a:solidFill>
                  <a:schemeClr val="tx1"/>
                </a:solidFill>
                <a:effectLst/>
                <a:latin typeface="+mn-lt"/>
                <a:ea typeface="+mn-ea"/>
                <a:cs typeface="+mn-cs"/>
              </a:rPr>
              <a:t>E. coli</a:t>
            </a:r>
            <a:r>
              <a:rPr lang="en-US" sz="1200" kern="1200" dirty="0" smtClean="0">
                <a:solidFill>
                  <a:schemeClr val="tx1"/>
                </a:solidFill>
                <a:effectLst/>
                <a:latin typeface="+mn-lt"/>
                <a:ea typeface="+mn-ea"/>
                <a:cs typeface="+mn-cs"/>
              </a:rPr>
              <a:t> </a:t>
            </a:r>
          </a:p>
          <a:p>
            <a:pPr marL="569363" lvl="1" indent="-112163">
              <a:buFontTx/>
              <a:buChar char="•"/>
            </a:pPr>
            <a:r>
              <a:rPr lang="en-US" sz="1200" kern="1200" dirty="0" smtClean="0">
                <a:solidFill>
                  <a:schemeClr val="tx1"/>
                </a:solidFill>
                <a:effectLst/>
                <a:latin typeface="+mn-lt"/>
                <a:ea typeface="+mn-ea"/>
                <a:cs typeface="+mn-cs"/>
              </a:rPr>
              <a:t>Hepatitis A</a:t>
            </a:r>
          </a:p>
          <a:p>
            <a:pPr marL="569363" lvl="1" indent="-112163">
              <a:buFontTx/>
              <a:buChar char="•"/>
            </a:pPr>
            <a:r>
              <a:rPr lang="en-US" sz="1200" kern="1200" dirty="0" smtClean="0">
                <a:solidFill>
                  <a:schemeClr val="tx1"/>
                </a:solidFill>
                <a:effectLst/>
                <a:latin typeface="+mn-lt"/>
                <a:ea typeface="+mn-ea"/>
                <a:cs typeface="+mn-cs"/>
              </a:rPr>
              <a:t>Norovirus</a:t>
            </a:r>
            <a:endParaRPr lang="en-US" dirty="0" smtClean="0">
              <a:latin typeface="Times New Roman" charset="0"/>
            </a:endParaRPr>
          </a:p>
          <a:p>
            <a:pPr marL="112163" indent="-112163">
              <a:buFontTx/>
              <a:buChar char="•"/>
            </a:pPr>
            <a:r>
              <a:rPr lang="en-US" sz="1200" kern="1200" dirty="0" smtClean="0">
                <a:solidFill>
                  <a:schemeClr val="tx1"/>
                </a:solidFill>
                <a:effectLst/>
                <a:latin typeface="+mn-lt"/>
                <a:ea typeface="+mn-ea"/>
                <a:cs typeface="+mn-cs"/>
              </a:rPr>
              <a:t>These pathogens are often found in very high numbers in an infected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person’s feces and can be transferred to food easily. A person does not have</a:t>
            </a:r>
          </a:p>
          <a:p>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eat much of the pathogen in order to get sick, and that illness is often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severe. For this reason, food handlers diagnosed with illnesses from these</a:t>
            </a:r>
          </a:p>
          <a:p>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pathogens cannot work in a foodservice operation while they are sick.</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21</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defTabSz="897301" fontAlgn="base">
              <a:spcBef>
                <a:spcPct val="30000"/>
              </a:spcBef>
              <a:spcAft>
                <a:spcPct val="0"/>
              </a:spcAft>
              <a:defRPr/>
            </a:pPr>
            <a:r>
              <a:rPr lang="en-US" b="1" dirty="0" smtClean="0">
                <a:latin typeface="Times New Roman" charset="0"/>
              </a:rPr>
              <a:t>Instructor Notes</a:t>
            </a:r>
          </a:p>
          <a:p>
            <a:pPr marL="168244" indent="-168244" defTabSz="897301" fontAlgn="base">
              <a:spcBef>
                <a:spcPct val="30000"/>
              </a:spcBef>
              <a:spcAft>
                <a:spcPct val="0"/>
              </a:spcAft>
              <a:buFont typeface="Arial" pitchFamily="34" charset="0"/>
              <a:buChar char="•"/>
              <a:defRPr/>
            </a:pPr>
            <a:r>
              <a:rPr lang="en-US" dirty="0">
                <a:latin typeface="Times New Roman" pitchFamily="18" charset="0"/>
                <a:ea typeface="ＭＳ Ｐゴシック" charset="0"/>
                <a:cs typeface="ＭＳ Ｐゴシック" charset="0"/>
              </a:rPr>
              <a:t>Do the </a:t>
            </a:r>
            <a:r>
              <a:rPr lang="en-US" i="1" dirty="0">
                <a:latin typeface="Times New Roman" pitchFamily="18" charset="0"/>
                <a:ea typeface="ＭＳ Ｐゴシック" charset="0"/>
                <a:cs typeface="ＭＳ Ｐゴシック" charset="0"/>
              </a:rPr>
              <a:t>Teach The Bug</a:t>
            </a:r>
            <a:r>
              <a:rPr lang="en-US" dirty="0">
                <a:latin typeface="Times New Roman" pitchFamily="18" charset="0"/>
                <a:ea typeface="ＭＳ Ｐゴシック" charset="0"/>
                <a:cs typeface="ＭＳ Ｐゴシック" charset="0"/>
              </a:rPr>
              <a:t> Activity. </a:t>
            </a:r>
            <a:r>
              <a:rPr lang="en-US" b="0" dirty="0" smtClean="0">
                <a:latin typeface="Times New Roman" charset="0"/>
              </a:rPr>
              <a:t>This</a:t>
            </a:r>
            <a:r>
              <a:rPr lang="en-US" b="0" baseline="0" dirty="0" smtClean="0">
                <a:latin typeface="Times New Roman" charset="0"/>
              </a:rPr>
              <a:t> </a:t>
            </a:r>
            <a:r>
              <a:rPr lang="en-US" dirty="0">
                <a:latin typeface="Times New Roman" pitchFamily="18" charset="0"/>
                <a:ea typeface="ＭＳ Ｐゴシック" charset="0"/>
                <a:cs typeface="ＭＳ Ｐゴシック" charset="0"/>
              </a:rPr>
              <a:t>activity can be downloaded from ServSafe.com. Directions for using the activity are included with it. </a:t>
            </a:r>
          </a:p>
          <a:p>
            <a:pPr marL="112163" indent="-112163">
              <a:defRPr/>
            </a:pPr>
            <a:endParaRPr lang="en-US" dirty="0">
              <a:latin typeface="Times New Roman" charset="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0677540-4EC5-1940-9000-19F53D779FB8}" type="slidenum">
              <a:rPr lang="en-US" sz="1200" b="0">
                <a:solidFill>
                  <a:prstClr val="black"/>
                </a:solidFill>
              </a:rPr>
              <a:pPr eaLnBrk="1" hangingPunct="1">
                <a:defRPr/>
              </a:pPr>
              <a:t>22</a:t>
            </a:fld>
            <a:endParaRPr lang="en-US" sz="1200" b="0" dirty="0">
              <a:solidFill>
                <a:prstClr val="black"/>
              </a:solidFill>
            </a:endParaRPr>
          </a:p>
        </p:txBody>
      </p:sp>
      <p:sp>
        <p:nvSpPr>
          <p:cNvPr id="346115" name="Rectangle 2"/>
          <p:cNvSpPr>
            <a:spLocks noGrp="1" noRot="1" noChangeAspect="1" noChangeArrowheads="1" noTextEdit="1"/>
          </p:cNvSpPr>
          <p:nvPr>
            <p:ph type="sldImg"/>
          </p:nvPr>
        </p:nvSpPr>
        <p:spPr>
          <a:xfrm>
            <a:off x="1144588" y="685800"/>
            <a:ext cx="4572000" cy="3429000"/>
          </a:xfrm>
          <a:ln/>
        </p:spPr>
      </p:sp>
      <p:sp>
        <p:nvSpPr>
          <p:cNvPr id="139267" name="Rectangle 3"/>
          <p:cNvSpPr>
            <a:spLocks noGrp="1" noChangeArrowheads="1"/>
          </p:cNvSpPr>
          <p:nvPr>
            <p:ph type="body" idx="1"/>
          </p:nvPr>
        </p:nvSpPr>
        <p:spPr>
          <a:xfrm>
            <a:off x="857250" y="4395555"/>
            <a:ext cx="5202514" cy="4223790"/>
          </a:xfrm>
          <a:noFill/>
        </p:spPr>
        <p:txBody>
          <a:bodyPr lIns="91807" tIns="45903" rIns="91807" bIns="45903"/>
          <a:lstStyle/>
          <a:p>
            <a:pPr marL="112163" indent="-112163"/>
            <a:r>
              <a:rPr lang="en-US" b="1" dirty="0">
                <a:latin typeface="Times New Roman" charset="0"/>
              </a:rPr>
              <a:t>Instructor Notes</a:t>
            </a:r>
          </a:p>
          <a:p>
            <a:pPr marL="112163" indent="-112163">
              <a:buFontTx/>
              <a:buChar char="•"/>
            </a:pPr>
            <a:r>
              <a:rPr lang="en-US" dirty="0">
                <a:latin typeface="Times New Roman" charset="0"/>
              </a:rPr>
              <a:t>Some toxins are naturally associated with certain plants, mushrooms, and seafood. Toxins are a natural part of some fish.</a:t>
            </a:r>
          </a:p>
          <a:p>
            <a:pPr marL="112163" indent="-112163">
              <a:buFontTx/>
              <a:buChar char="•"/>
            </a:pPr>
            <a:r>
              <a:rPr lang="en-US" dirty="0">
                <a:latin typeface="Times New Roman" charset="0"/>
              </a:rPr>
              <a:t>Other toxins, such as histamine, are made by pathogens on the fish when it is time-temperature abused. This can occur in tuna, bonito, mackerel, and </a:t>
            </a:r>
            <a:r>
              <a:rPr lang="en-US" dirty="0" smtClean="0">
                <a:latin typeface="Times New Roman" charset="0"/>
              </a:rPr>
              <a:t>mahimahi</a:t>
            </a:r>
            <a:r>
              <a:rPr lang="en-US" dirty="0">
                <a:latin typeface="Times New Roman" charset="0"/>
              </a:rPr>
              <a:t>. </a:t>
            </a:r>
          </a:p>
          <a:p>
            <a:pPr marL="112163" indent="-112163">
              <a:buFontTx/>
              <a:buChar char="•"/>
            </a:pPr>
            <a:r>
              <a:rPr lang="en-US" dirty="0">
                <a:latin typeface="Times New Roman" charset="0"/>
              </a:rPr>
              <a:t>Some fish become contaminated when they eat smaller fish that have eaten a toxin. One of these toxins is the ciguatera toxin. It can be found in barracuda, snapper, grouper, and amberjack. Shellfish, such as oysters, can be contaminated when they eat marine algae that have a toxin.</a:t>
            </a:r>
          </a:p>
          <a:p>
            <a:pPr marL="112163" indent="-112163"/>
            <a:endParaRPr lang="en-US" dirty="0">
              <a:latin typeface="Times New Roman" charset="0"/>
            </a:endParaRPr>
          </a:p>
          <a:p>
            <a:pPr marL="112163" indent="-112163"/>
            <a:endParaRPr lang="en-US" dirty="0">
              <a:latin typeface="Times New Roman" charset="0"/>
            </a:endParaRPr>
          </a:p>
          <a:p>
            <a:pPr marL="112163" indent="-112163">
              <a:spcBef>
                <a:spcPct val="0"/>
              </a:spcBef>
              <a:buFontTx/>
              <a:buChar char="•"/>
            </a:pPr>
            <a:endParaRPr lang="en-US" dirty="0">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8A09A69-E1C8-434A-9253-B4A500A9A692}" type="slidenum">
              <a:rPr lang="en-US" sz="1200" b="0">
                <a:solidFill>
                  <a:prstClr val="black"/>
                </a:solidFill>
              </a:rPr>
              <a:pPr eaLnBrk="1" hangingPunct="1">
                <a:defRPr/>
              </a:pPr>
              <a:t>23</a:t>
            </a:fld>
            <a:endParaRPr lang="en-US" sz="1200" b="0" dirty="0">
              <a:solidFill>
                <a:prstClr val="black"/>
              </a:solidFill>
            </a:endParaRPr>
          </a:p>
        </p:txBody>
      </p:sp>
      <p:sp>
        <p:nvSpPr>
          <p:cNvPr id="347139" name="Rectangle 2"/>
          <p:cNvSpPr>
            <a:spLocks noGrp="1" noRot="1" noChangeAspect="1" noChangeArrowheads="1" noTextEdit="1"/>
          </p:cNvSpPr>
          <p:nvPr>
            <p:ph type="sldImg"/>
          </p:nvPr>
        </p:nvSpPr>
        <p:spPr>
          <a:xfrm>
            <a:off x="1144588" y="685800"/>
            <a:ext cx="4572000" cy="3429000"/>
          </a:xfrm>
          <a:ln/>
        </p:spPr>
      </p:sp>
      <p:sp>
        <p:nvSpPr>
          <p:cNvPr id="141315" name="Rectangle 3"/>
          <p:cNvSpPr>
            <a:spLocks noGrp="1" noChangeArrowheads="1"/>
          </p:cNvSpPr>
          <p:nvPr>
            <p:ph type="body" idx="1"/>
          </p:nvPr>
        </p:nvSpPr>
        <p:spPr>
          <a:xfrm>
            <a:off x="857250" y="4395555"/>
            <a:ext cx="5202514" cy="4223790"/>
          </a:xfrm>
          <a:noFill/>
        </p:spPr>
        <p:txBody>
          <a:bodyPr lIns="91807" tIns="45903" rIns="91807" bIns="45903"/>
          <a:lstStyle/>
          <a:p>
            <a:pPr marL="112163" indent="-112163"/>
            <a:r>
              <a:rPr lang="en-US" b="1" dirty="0">
                <a:latin typeface="Times New Roman" charset="0"/>
              </a:rPr>
              <a:t>Instructor Notes</a:t>
            </a:r>
          </a:p>
          <a:p>
            <a:pPr marL="112163" indent="-112163">
              <a:buFontTx/>
              <a:buChar char="•"/>
            </a:pPr>
            <a:r>
              <a:rPr lang="en-US" dirty="0">
                <a:latin typeface="Times New Roman" charset="0"/>
              </a:rPr>
              <a:t>Toxins cannot be destroyed by cooking or freezing. The most important way to prevent a foodborne illness is to purchase plants, mushrooms, and seafood from approved, reputable suppliers. It is also important to control time and temperature when handling raw fish.</a:t>
            </a:r>
          </a:p>
          <a:p>
            <a:pPr marL="112163" indent="-112163"/>
            <a:endParaRPr lang="en-US" dirty="0">
              <a:latin typeface="Times New Roman" charset="0"/>
            </a:endParaRPr>
          </a:p>
          <a:p>
            <a:pPr marL="112163" indent="-112163"/>
            <a:endParaRPr lang="en-US" dirty="0">
              <a:latin typeface="Times New Roman" charset="0"/>
            </a:endParaRPr>
          </a:p>
          <a:p>
            <a:pPr marL="112163" indent="-112163">
              <a:spcBef>
                <a:spcPct val="0"/>
              </a:spcBef>
              <a:buFontTx/>
              <a:buChar char="•"/>
            </a:pPr>
            <a:endParaRPr lang="en-US" dirty="0">
              <a:latin typeface="Times New Roman" charset="0"/>
            </a:endParaRPr>
          </a:p>
          <a:p>
            <a:pPr marL="112163" indent="-112163"/>
            <a:endParaRPr lang="en-US" dirty="0">
              <a:latin typeface="Times New Roman" charset="0"/>
            </a:endParaRPr>
          </a:p>
          <a:p>
            <a:pPr marL="112163" indent="-112163"/>
            <a:endParaRPr lang="en-US" dirty="0">
              <a:latin typeface="Times New Roman" charset="0"/>
            </a:endParaRPr>
          </a:p>
          <a:p>
            <a:pPr marL="112163" indent="-112163">
              <a:spcBef>
                <a:spcPct val="0"/>
              </a:spcBef>
              <a:buFontTx/>
              <a:buChar char="•"/>
            </a:pPr>
            <a:endParaRPr lang="en-US" dirty="0">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CB15045-FDDF-2F49-8F1F-576D3DC7CFAE}" type="slidenum">
              <a:rPr lang="en-US" sz="1200" b="0">
                <a:solidFill>
                  <a:prstClr val="black"/>
                </a:solidFill>
              </a:rPr>
              <a:pPr eaLnBrk="1" hangingPunct="1">
                <a:defRPr/>
              </a:pPr>
              <a:t>24</a:t>
            </a:fld>
            <a:endParaRPr lang="en-US" sz="1200" b="0" dirty="0">
              <a:solidFill>
                <a:prstClr val="black"/>
              </a:solidFill>
            </a:endParaRPr>
          </a:p>
        </p:txBody>
      </p:sp>
      <p:sp>
        <p:nvSpPr>
          <p:cNvPr id="354307" name="Rectangle 2"/>
          <p:cNvSpPr>
            <a:spLocks noGrp="1" noRot="1" noChangeAspect="1" noChangeArrowheads="1" noTextEdit="1"/>
          </p:cNvSpPr>
          <p:nvPr>
            <p:ph type="sldImg"/>
          </p:nvPr>
        </p:nvSpPr>
        <p:spPr>
          <a:xfrm>
            <a:off x="1143000" y="687388"/>
            <a:ext cx="4572000" cy="3429000"/>
          </a:xfrm>
          <a:ln/>
        </p:spPr>
      </p:sp>
      <p:sp>
        <p:nvSpPr>
          <p:cNvPr id="155651" name="Rectangle 3"/>
          <p:cNvSpPr>
            <a:spLocks noGrp="1" noChangeArrowheads="1"/>
          </p:cNvSpPr>
          <p:nvPr>
            <p:ph type="body" idx="1"/>
          </p:nvPr>
        </p:nvSpPr>
        <p:spPr>
          <a:xfrm>
            <a:off x="857250" y="4392431"/>
            <a:ext cx="5273951"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So far, you have learned about methods to prevent the accidental contamination of food. But you also must take steps to stop people who are actually trying to contaminate it. This may include the groups listed on the slide.</a:t>
            </a:r>
          </a:p>
          <a:p>
            <a:pPr marL="112163" indent="-112163">
              <a:buFontTx/>
              <a:buChar char="•"/>
            </a:pPr>
            <a:r>
              <a:rPr lang="en-US" dirty="0">
                <a:latin typeface="Times New Roman" charset="0"/>
              </a:rPr>
              <a:t>These people may try to tamper with your food using biological, chemical, or physical contaminants. They may even use radioactive materials. Attacks might occur anywhere in the food supply chain. But they are usually focused on a specific food item, process, or business.</a:t>
            </a:r>
          </a:p>
          <a:p>
            <a:pPr marL="112163" indent="-112163">
              <a:buFont typeface="Wingdings" charset="0"/>
              <a:buChar char="§"/>
            </a:pPr>
            <a:r>
              <a:rPr lang="en-US" dirty="0">
                <a:latin typeface="Times New Roman" charset="0"/>
              </a:rPr>
              <a:t>The best way to protect food is to make it as difficult as possible for someone to tamper with it. For this reason, a food defense program should deal with the points in your operation where food is at risk.</a:t>
            </a:r>
          </a:p>
          <a:p>
            <a:pPr marL="112163" indent="-112163">
              <a:buFont typeface="Wingdings" charset="0"/>
              <a:buChar char="§"/>
            </a:pPr>
            <a:r>
              <a:rPr lang="en-US" dirty="0">
                <a:latin typeface="Times New Roman" charset="0"/>
              </a:rPr>
              <a:t>The FDA has created a tool that can be used to develop a food defense program. It is based on the acronym A.L.E.R.T. It can be used to help you identify the points in your operation where food is at risk.</a:t>
            </a:r>
          </a:p>
          <a:p>
            <a:pPr marL="112163" indent="-112163">
              <a:buFontTx/>
              <a:buChar char="•"/>
            </a:pPr>
            <a:endParaRPr lang="en-US" dirty="0">
              <a:latin typeface="Times New Roman" charset="0"/>
            </a:endParaRPr>
          </a:p>
          <a:p>
            <a:pPr marL="112163" indent="-112163">
              <a:buFontTx/>
              <a:buChar char="•"/>
            </a:pPr>
            <a:endParaRPr lang="en-US" dirty="0">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B8E1AA1-582F-FF46-9750-8CA2D234F02E}" type="slidenum">
              <a:rPr lang="en-US" sz="1200" b="0">
                <a:solidFill>
                  <a:prstClr val="black"/>
                </a:solidFill>
              </a:rPr>
              <a:pPr eaLnBrk="1" hangingPunct="1">
                <a:defRPr/>
              </a:pPr>
              <a:t>25</a:t>
            </a:fld>
            <a:endParaRPr lang="en-US" sz="1200" b="0" dirty="0">
              <a:solidFill>
                <a:prstClr val="black"/>
              </a:solidFill>
            </a:endParaRPr>
          </a:p>
        </p:txBody>
      </p:sp>
      <p:sp>
        <p:nvSpPr>
          <p:cNvPr id="355331" name="Rectangle 2"/>
          <p:cNvSpPr>
            <a:spLocks noGrp="1" noRot="1" noChangeAspect="1" noChangeArrowheads="1" noTextEdit="1"/>
          </p:cNvSpPr>
          <p:nvPr>
            <p:ph type="sldImg"/>
          </p:nvPr>
        </p:nvSpPr>
        <p:spPr>
          <a:xfrm>
            <a:off x="1143000" y="687388"/>
            <a:ext cx="4572000" cy="3429000"/>
          </a:xfrm>
          <a:ln/>
        </p:spPr>
      </p:sp>
      <p:sp>
        <p:nvSpPr>
          <p:cNvPr id="157699" name="Rectangle 3"/>
          <p:cNvSpPr>
            <a:spLocks noGrp="1" noChangeArrowheads="1"/>
          </p:cNvSpPr>
          <p:nvPr>
            <p:ph type="body" idx="1"/>
          </p:nvPr>
        </p:nvSpPr>
        <p:spPr>
          <a:xfrm>
            <a:off x="857250" y="4392431"/>
            <a:ext cx="5590761" cy="44517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a:t>
            </a:r>
            <a:r>
              <a:rPr lang="en-US" b="1" dirty="0" smtClean="0">
                <a:latin typeface="Times New Roman" charset="0"/>
              </a:rPr>
              <a:t>Notes</a:t>
            </a:r>
            <a:endParaRPr lang="en-US" b="1" dirty="0">
              <a:latin typeface="Times New Roman" charset="0"/>
            </a:endParaRPr>
          </a:p>
          <a:p>
            <a:pPr marL="112163" indent="-112163">
              <a:buFontTx/>
              <a:buChar char="•"/>
            </a:pPr>
            <a:r>
              <a:rPr lang="en-US" b="1" dirty="0">
                <a:latin typeface="Times New Roman" charset="0"/>
              </a:rPr>
              <a:t>Assure</a:t>
            </a:r>
            <a:r>
              <a:rPr lang="en-US" dirty="0">
                <a:latin typeface="Times New Roman" charset="0"/>
              </a:rPr>
              <a:t> Make sure that products you receive are from safe sources. Supervise product deliveries. Use approved suppliers who practice food defense. Request that delivery vehicles are locked or sealed.</a:t>
            </a:r>
          </a:p>
          <a:p>
            <a:pPr marL="112163" indent="-112163">
              <a:buFontTx/>
              <a:buChar char="•"/>
            </a:pPr>
            <a:r>
              <a:rPr lang="en-US" b="1" dirty="0">
                <a:latin typeface="Times New Roman" charset="0"/>
              </a:rPr>
              <a:t>Look</a:t>
            </a:r>
            <a:r>
              <a:rPr lang="en-US" dirty="0">
                <a:latin typeface="Times New Roman" charset="0"/>
              </a:rPr>
              <a:t> Monitor the security of products in the facility. Limit access to prep and storage areas. Locking storage areas is one way to do this. Create a system for handling damaged products. Store chemicals in a secure location. Train staff to spot food defense threats.</a:t>
            </a:r>
          </a:p>
          <a:p>
            <a:pPr marL="112163" indent="-112163">
              <a:buFontTx/>
              <a:buChar char="•"/>
            </a:pPr>
            <a:r>
              <a:rPr lang="en-US" b="1" dirty="0">
                <a:latin typeface="Times New Roman" charset="0"/>
              </a:rPr>
              <a:t>Employees</a:t>
            </a:r>
            <a:r>
              <a:rPr lang="en-US" dirty="0">
                <a:latin typeface="Times New Roman" charset="0"/>
              </a:rPr>
              <a:t> Know who is in your facility. Limit access to prep and storage areas. Identify all visitors, and verify credentials. Conduct background checks on staff.</a:t>
            </a:r>
          </a:p>
          <a:p>
            <a:pPr marL="112163" indent="-112163">
              <a:buFontTx/>
              <a:buChar char="•"/>
            </a:pPr>
            <a:r>
              <a:rPr lang="en-US" b="1" dirty="0">
                <a:latin typeface="Times New Roman" charset="0"/>
              </a:rPr>
              <a:t>Reports</a:t>
            </a:r>
            <a:r>
              <a:rPr lang="en-US" dirty="0">
                <a:latin typeface="Times New Roman" charset="0"/>
              </a:rPr>
              <a:t> Keep information related to food defense </a:t>
            </a:r>
            <a:r>
              <a:rPr lang="en-US" dirty="0" smtClean="0">
                <a:latin typeface="Times New Roman" charset="0"/>
              </a:rPr>
              <a:t>accessible: receiving logs, </a:t>
            </a:r>
            <a:r>
              <a:rPr lang="en-US" dirty="0">
                <a:latin typeface="Times New Roman" charset="0"/>
              </a:rPr>
              <a:t>o</a:t>
            </a:r>
            <a:r>
              <a:rPr lang="en-US" dirty="0" smtClean="0">
                <a:latin typeface="Times New Roman" charset="0"/>
              </a:rPr>
              <a:t>ffice </a:t>
            </a:r>
            <a:r>
              <a:rPr lang="en-US" dirty="0">
                <a:latin typeface="Times New Roman" charset="0"/>
              </a:rPr>
              <a:t>files and </a:t>
            </a:r>
            <a:r>
              <a:rPr lang="en-US" dirty="0" smtClean="0">
                <a:latin typeface="Times New Roman" charset="0"/>
              </a:rPr>
              <a:t>documents, </a:t>
            </a:r>
            <a:r>
              <a:rPr lang="en-US" dirty="0">
                <a:latin typeface="Times New Roman" charset="0"/>
              </a:rPr>
              <a:t>s</a:t>
            </a:r>
            <a:r>
              <a:rPr lang="en-US" dirty="0" smtClean="0">
                <a:latin typeface="Times New Roman" charset="0"/>
              </a:rPr>
              <a:t>taff files, and random </a:t>
            </a:r>
            <a:r>
              <a:rPr lang="en-US" dirty="0">
                <a:latin typeface="Times New Roman" charset="0"/>
              </a:rPr>
              <a:t>food defense self-inspections.</a:t>
            </a:r>
          </a:p>
          <a:p>
            <a:pPr marL="112163" indent="-112163">
              <a:buFontTx/>
              <a:buChar char="•"/>
            </a:pPr>
            <a:r>
              <a:rPr lang="en-US" b="1" dirty="0">
                <a:latin typeface="Times New Roman" charset="0"/>
              </a:rPr>
              <a:t>Threat</a:t>
            </a:r>
            <a:r>
              <a:rPr lang="en-US" dirty="0">
                <a:latin typeface="Times New Roman" charset="0"/>
              </a:rPr>
              <a:t> Identify what you will do and who you will contact if there is suspicious activity or a threat at your operation</a:t>
            </a:r>
            <a:r>
              <a:rPr lang="en-US" dirty="0" smtClean="0">
                <a:latin typeface="Times New Roman" charset="0"/>
              </a:rPr>
              <a:t>. Hold </a:t>
            </a:r>
            <a:r>
              <a:rPr lang="en-US" dirty="0">
                <a:latin typeface="Times New Roman" charset="0"/>
              </a:rPr>
              <a:t>any product you suspect to be contaminated</a:t>
            </a:r>
            <a:r>
              <a:rPr lang="en-US" dirty="0" smtClean="0">
                <a:latin typeface="Times New Roman" charset="0"/>
              </a:rPr>
              <a:t>. Contact </a:t>
            </a:r>
            <a:r>
              <a:rPr lang="en-US" dirty="0">
                <a:latin typeface="Times New Roman" charset="0"/>
              </a:rPr>
              <a:t>your regulatory authority immediately. Maintain an emergency contact list.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E2B4E48-3C45-1F42-9AB4-0A08A8E36146}" type="slidenum">
              <a:rPr lang="en-US" sz="1200" b="0">
                <a:solidFill>
                  <a:prstClr val="black"/>
                </a:solidFill>
              </a:rPr>
              <a:pPr eaLnBrk="1" hangingPunct="1">
                <a:defRPr/>
              </a:pPr>
              <a:t>26</a:t>
            </a:fld>
            <a:endParaRPr lang="en-US" sz="1200" b="0" dirty="0">
              <a:solidFill>
                <a:prstClr val="black"/>
              </a:solidFill>
            </a:endParaRPr>
          </a:p>
        </p:txBody>
      </p:sp>
      <p:sp>
        <p:nvSpPr>
          <p:cNvPr id="357379" name="Rectangle 2"/>
          <p:cNvSpPr>
            <a:spLocks noGrp="1" noRot="1" noChangeAspect="1" noChangeArrowheads="1" noTextEdit="1"/>
          </p:cNvSpPr>
          <p:nvPr>
            <p:ph type="sldImg"/>
          </p:nvPr>
        </p:nvSpPr>
        <p:spPr>
          <a:xfrm>
            <a:off x="1143000" y="687388"/>
            <a:ext cx="4572000" cy="3429000"/>
          </a:xfrm>
          <a:ln/>
        </p:spPr>
      </p:sp>
      <p:sp>
        <p:nvSpPr>
          <p:cNvPr id="80900" name="Rectangle 3"/>
          <p:cNvSpPr>
            <a:spLocks noGrp="1" noChangeArrowheads="1"/>
          </p:cNvSpPr>
          <p:nvPr>
            <p:ph type="body" idx="1"/>
          </p:nvPr>
        </p:nvSpPr>
        <p:spPr>
          <a:xfrm>
            <a:off x="857250" y="4392431"/>
            <a:ext cx="5590761" cy="445176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defRPr/>
            </a:pPr>
            <a:r>
              <a:rPr lang="en-US" b="1" dirty="0" smtClean="0">
                <a:ea typeface="+mn-ea"/>
                <a:cs typeface="+mn-cs"/>
              </a:rPr>
              <a:t>Instructor Notes</a:t>
            </a:r>
          </a:p>
          <a:p>
            <a:pPr marL="168244" indent="-168244">
              <a:buFont typeface="Arial" pitchFamily="34" charset="0"/>
              <a:buChar char="•"/>
              <a:defRPr/>
            </a:pPr>
            <a:r>
              <a:rPr lang="en-US" dirty="0" smtClean="0">
                <a:ea typeface="+mn-ea"/>
                <a:cs typeface="+mn-cs"/>
              </a:rPr>
              <a:t>Ask the person making the complaint for general contact information and to identify the food that was eaten. Also ask for a description of symptoms and when the person first got sick.</a:t>
            </a:r>
          </a:p>
          <a:p>
            <a:pPr marL="168244" indent="-168244">
              <a:buFont typeface="Arial" pitchFamily="34" charset="0"/>
              <a:buChar char="•"/>
              <a:defRPr/>
            </a:pPr>
            <a:r>
              <a:rPr lang="en-US" dirty="0" smtClean="0">
                <a:ea typeface="+mn-ea"/>
                <a:cs typeface="+mn-cs"/>
              </a:rPr>
              <a:t>Contact the local regulatory authority if you suspect an outbreak.</a:t>
            </a:r>
          </a:p>
          <a:p>
            <a:pPr>
              <a:defRPr/>
            </a:pPr>
            <a:endParaRPr lang="en-US" dirty="0" smtClean="0">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BAA3FEF9-2CAE-3D47-954F-EADCB13271BA}" type="slidenum">
              <a:rPr lang="en-US" sz="1200" b="0">
                <a:solidFill>
                  <a:prstClr val="black"/>
                </a:solidFill>
              </a:rPr>
              <a:pPr eaLnBrk="1" hangingPunct="1">
                <a:defRPr/>
              </a:pPr>
              <a:t>27</a:t>
            </a:fld>
            <a:endParaRPr lang="en-US" sz="1200" b="0" dirty="0">
              <a:solidFill>
                <a:prstClr val="black"/>
              </a:solidFill>
            </a:endParaRPr>
          </a:p>
        </p:txBody>
      </p:sp>
      <p:sp>
        <p:nvSpPr>
          <p:cNvPr id="358403" name="Rectangle 2"/>
          <p:cNvSpPr>
            <a:spLocks noGrp="1" noRot="1" noChangeAspect="1" noChangeArrowheads="1" noTextEdit="1"/>
          </p:cNvSpPr>
          <p:nvPr>
            <p:ph type="sldImg"/>
          </p:nvPr>
        </p:nvSpPr>
        <p:spPr>
          <a:xfrm>
            <a:off x="1143000" y="687388"/>
            <a:ext cx="4572000" cy="3429000"/>
          </a:xfrm>
          <a:ln/>
        </p:spPr>
      </p:sp>
      <p:sp>
        <p:nvSpPr>
          <p:cNvPr id="80900" name="Rectangle 3"/>
          <p:cNvSpPr>
            <a:spLocks noGrp="1" noChangeArrowheads="1"/>
          </p:cNvSpPr>
          <p:nvPr>
            <p:ph type="body" idx="1"/>
          </p:nvPr>
        </p:nvSpPr>
        <p:spPr>
          <a:xfrm>
            <a:off x="857250" y="4392431"/>
            <a:ext cx="5590761" cy="445176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defRPr/>
            </a:pPr>
            <a:r>
              <a:rPr lang="en-US" b="1" dirty="0" smtClean="0">
                <a:ea typeface="+mn-ea"/>
                <a:cs typeface="+mn-cs"/>
              </a:rPr>
              <a:t>Instructor Notes</a:t>
            </a:r>
          </a:p>
          <a:p>
            <a:pPr marL="168244" indent="-168244">
              <a:buFont typeface="Arial" pitchFamily="34" charset="0"/>
              <a:buChar char="•"/>
              <a:defRPr/>
            </a:pPr>
            <a:r>
              <a:rPr lang="en-US" dirty="0" smtClean="0">
                <a:ea typeface="+mn-ea"/>
                <a:cs typeface="+mn-cs"/>
              </a:rPr>
              <a:t>Set the suspected product aside if any remains. Include a label with Do Not Use and Do Not Discard on it, as shown in the photo on the slide.</a:t>
            </a:r>
          </a:p>
          <a:p>
            <a:pPr marL="168244" indent="-168244">
              <a:buFont typeface="Arial" pitchFamily="34" charset="0"/>
              <a:buChar char="•"/>
              <a:defRPr/>
            </a:pPr>
            <a:r>
              <a:rPr lang="en-US" dirty="0" smtClean="0">
                <a:ea typeface="+mn-ea"/>
                <a:cs typeface="+mn-cs"/>
              </a:rPr>
              <a:t>Log information about the suspected product. This might include a product description, production date, and lot number. The sell-by date and pack size should also be recorded. </a:t>
            </a:r>
          </a:p>
          <a:p>
            <a:pPr>
              <a:defRPr/>
            </a:pPr>
            <a:endParaRPr lang="en-US" dirty="0" smtClean="0">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E4F9023-08C6-224F-946C-6936E4E3B08D}" type="slidenum">
              <a:rPr lang="en-US" sz="1200" b="0">
                <a:solidFill>
                  <a:prstClr val="black"/>
                </a:solidFill>
              </a:rPr>
              <a:pPr eaLnBrk="1" hangingPunct="1">
                <a:defRPr/>
              </a:pPr>
              <a:t>28</a:t>
            </a:fld>
            <a:endParaRPr lang="en-US" sz="1200" b="0" dirty="0">
              <a:solidFill>
                <a:prstClr val="black"/>
              </a:solidFill>
            </a:endParaRPr>
          </a:p>
        </p:txBody>
      </p:sp>
      <p:sp>
        <p:nvSpPr>
          <p:cNvPr id="359427" name="Rectangle 2"/>
          <p:cNvSpPr>
            <a:spLocks noGrp="1" noRot="1" noChangeAspect="1" noChangeArrowheads="1" noTextEdit="1"/>
          </p:cNvSpPr>
          <p:nvPr>
            <p:ph type="sldImg"/>
          </p:nvPr>
        </p:nvSpPr>
        <p:spPr>
          <a:xfrm>
            <a:off x="1143000" y="687388"/>
            <a:ext cx="4572000" cy="3429000"/>
          </a:xfrm>
          <a:ln/>
        </p:spPr>
      </p:sp>
      <p:sp>
        <p:nvSpPr>
          <p:cNvPr id="80900" name="Rectangle 3"/>
          <p:cNvSpPr>
            <a:spLocks noGrp="1" noChangeArrowheads="1"/>
          </p:cNvSpPr>
          <p:nvPr>
            <p:ph type="body" idx="1"/>
          </p:nvPr>
        </p:nvSpPr>
        <p:spPr>
          <a:xfrm>
            <a:off x="857250" y="4392431"/>
            <a:ext cx="5590761" cy="445176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defRPr/>
            </a:pPr>
            <a:r>
              <a:rPr lang="en-US" b="1" dirty="0" smtClean="0">
                <a:ea typeface="+mn-ea"/>
                <a:cs typeface="+mn-cs"/>
              </a:rPr>
              <a:t>Instructor Notes</a:t>
            </a:r>
          </a:p>
          <a:p>
            <a:pPr marL="168244" indent="-168244">
              <a:buFont typeface="Arial" pitchFamily="34" charset="0"/>
              <a:buChar char="•"/>
              <a:defRPr/>
            </a:pPr>
            <a:r>
              <a:rPr lang="en-US" dirty="0" smtClean="0">
                <a:ea typeface="+mn-ea"/>
                <a:cs typeface="+mn-cs"/>
              </a:rPr>
              <a:t>Maintain a list of food handlers scheduled at the time of the suspected contamination. These staff members may be subject to an interview and sampling by investigators. They should also be interviewed immediately by management about their health status.</a:t>
            </a:r>
          </a:p>
          <a:p>
            <a:pPr marL="168244" indent="-168244">
              <a:buFont typeface="Arial" pitchFamily="34" charset="0"/>
              <a:buChar char="•"/>
              <a:defRPr/>
            </a:pPr>
            <a:r>
              <a:rPr lang="en-US" dirty="0" smtClean="0">
                <a:ea typeface="+mn-ea"/>
                <a:cs typeface="+mn-cs"/>
              </a:rPr>
              <a:t>Cooperate with regulatory authorities in the investigation. Provide appropriate documentation. You may be asked to provide temperature logs, HACCP documents, staff files, etc.</a:t>
            </a:r>
          </a:p>
          <a:p>
            <a:pPr marL="168244" indent="-168244">
              <a:buFont typeface="Arial" pitchFamily="34" charset="0"/>
              <a:buChar char="•"/>
              <a:defRPr/>
            </a:pPr>
            <a:r>
              <a:rPr lang="en-US" dirty="0" smtClean="0">
                <a:ea typeface="+mn-ea"/>
                <a:cs typeface="+mn-cs"/>
              </a:rPr>
              <a:t>Review food-handling procedures to identify if standards are not being met or procedures are not working.</a:t>
            </a:r>
          </a:p>
          <a:p>
            <a:pPr>
              <a:defRPr/>
            </a:pPr>
            <a:endParaRPr lang="en-US" dirty="0" smtClean="0">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163" indent="-112163"/>
            <a:r>
              <a:rPr lang="en-US" b="1" dirty="0" smtClean="0"/>
              <a:t>Instructor</a:t>
            </a:r>
            <a:r>
              <a:rPr lang="en-US" b="1" baseline="0" dirty="0" smtClean="0"/>
              <a:t> Notes</a:t>
            </a:r>
            <a:endParaRPr lang="en-US" dirty="0" smtClean="0">
              <a:latin typeface="Times New Roman" charset="0"/>
            </a:endParaRPr>
          </a:p>
          <a:p>
            <a:pPr marL="112163" indent="-112163">
              <a:buFontTx/>
              <a:buChar char="•"/>
            </a:pPr>
            <a:r>
              <a:rPr lang="en-US" sz="1200" kern="1200" dirty="0" smtClean="0">
                <a:solidFill>
                  <a:schemeClr val="tx1"/>
                </a:solidFill>
                <a:effectLst/>
                <a:latin typeface="+mn-lt"/>
                <a:ea typeface="+mn-ea"/>
                <a:cs typeface="+mn-cs"/>
              </a:rPr>
              <a:t>Your staff should be able to tell customers about menu items that contain potential allergens. At minimum, have one person available per shift to answer customers’ questions about menu items. When working with a customer to place an allergen special order, staff must be able to do the following.</a:t>
            </a:r>
          </a:p>
          <a:p>
            <a:pPr marL="628650" lvl="1" indent="-171450">
              <a:buFont typeface="Arial" panose="020B0604020202020204" pitchFamily="34" charset="0"/>
              <a:buChar char="•"/>
            </a:pPr>
            <a:r>
              <a:rPr lang="en-US" dirty="0" smtClean="0">
                <a:solidFill>
                  <a:schemeClr val="accent6">
                    <a:lumMod val="60000"/>
                    <a:lumOff val="40000"/>
                  </a:schemeClr>
                </a:solidFill>
              </a:rPr>
              <a:t>Describe menu items to guests, and identify any allergens in the item. </a:t>
            </a:r>
            <a:r>
              <a:rPr lang="en-US" sz="1200" kern="1200" dirty="0" smtClean="0">
                <a:solidFill>
                  <a:schemeClr val="tx1"/>
                </a:solidFill>
                <a:effectLst/>
                <a:latin typeface="+mn-lt"/>
                <a:ea typeface="+mn-ea"/>
                <a:cs typeface="+mn-cs"/>
              </a:rPr>
              <a:t>Identify any “secret” ingredients. For example, your operation may have a house specialty that includes an allergen.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Suggest menu items that do not contain the food that the customer is allergic to.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Identify the allergen special order. Clearly mark or otherwise indicate the order for the guest with the identified food allergy. This is done to inform the kitchen staff of the guest’s food allergy.</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Confirm the allergen special order with the kitchen staff when picking up the food. Make sure no garnishes or other items containing the allergen touch the plate. Food should be hand-delivered to guests with allergies. Delivering food separately from the other food delivered to a table will help prevent contact with food allergens.</a:t>
            </a:r>
          </a:p>
        </p:txBody>
      </p:sp>
      <p:sp>
        <p:nvSpPr>
          <p:cNvPr id="4" name="Slide Number Placeholder 3"/>
          <p:cNvSpPr>
            <a:spLocks noGrp="1"/>
          </p:cNvSpPr>
          <p:nvPr>
            <p:ph type="sldNum" sz="quarter" idx="10"/>
          </p:nvPr>
        </p:nvSpPr>
        <p:spPr/>
        <p:txBody>
          <a:bodyPr/>
          <a:lstStyle/>
          <a:p>
            <a:fld id="{6E113976-0BB7-43CD-B8AA-A45C1DB02039}" type="slidenum">
              <a:rPr lang="en-US" smtClean="0"/>
              <a:t>29</a:t>
            </a:fld>
            <a:endParaRPr lang="en-US" dirty="0"/>
          </a:p>
        </p:txBody>
      </p:sp>
    </p:spTree>
    <p:extLst>
      <p:ext uri="{BB962C8B-B14F-4D97-AF65-F5344CB8AC3E}">
        <p14:creationId xmlns:p14="http://schemas.microsoft.com/office/powerpoint/2010/main" val="2776615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a:defRPr/>
            </a:pPr>
            <a:r>
              <a:rPr lang="en-US" b="1" dirty="0">
                <a:latin typeface="Times New Roman" charset="0"/>
                <a:ea typeface="ＭＳ Ｐゴシック" charset="0"/>
                <a:cs typeface="ＭＳ Ｐゴシック" charset="0"/>
              </a:rPr>
              <a:t>Instructor Notes</a:t>
            </a:r>
          </a:p>
          <a:p>
            <a:pPr marL="168244" indent="-168244">
              <a:buFont typeface="Arial" pitchFamily="34" charset="0"/>
              <a:buChar char="•"/>
              <a:defRPr/>
            </a:pPr>
            <a:r>
              <a:rPr lang="en-US" dirty="0">
                <a:latin typeface="Times New Roman" charset="0"/>
                <a:ea typeface="ＭＳ Ｐゴシック" charset="0"/>
                <a:cs typeface="ＭＳ Ｐゴシック" charset="0"/>
              </a:rPr>
              <a:t>Use the next several slides to </a:t>
            </a:r>
            <a:r>
              <a:rPr lang="en-US" dirty="0">
                <a:latin typeface="Times New Roman" pitchFamily="18" charset="0"/>
                <a:ea typeface="ＭＳ Ｐゴシック" charset="0"/>
                <a:cs typeface="ＭＳ Ｐゴシック" charset="0"/>
              </a:rPr>
              <a:t>review the content presented.</a:t>
            </a:r>
          </a:p>
          <a:p>
            <a:pPr marL="168244" indent="-168244" defTabSz="897301" eaLnBrk="0" fontAlgn="base" hangingPunct="0">
              <a:spcBef>
                <a:spcPct val="30000"/>
              </a:spcBef>
              <a:spcAft>
                <a:spcPct val="0"/>
              </a:spcAft>
              <a:buFont typeface="Arial" pitchFamily="34" charset="0"/>
              <a:buChar char="•"/>
              <a:defRPr/>
            </a:pPr>
            <a:r>
              <a:rPr lang="en-US" dirty="0">
                <a:latin typeface="Times New Roman" charset="0"/>
                <a:ea typeface="ＭＳ Ｐゴシック" charset="0"/>
                <a:cs typeface="ＭＳ Ｐゴシック" charset="0"/>
              </a:rPr>
              <a:t>To ensure that everyone in class participates, pass out index cards with the letters A and “B” on them. Have each student answer each question by holding up the correct letter.</a:t>
            </a:r>
          </a:p>
          <a:p>
            <a:pPr marL="168244" indent="-168244">
              <a:buFont typeface="Arial" pitchFamily="34" charset="0"/>
              <a:buChar char="•"/>
              <a:defRPr/>
            </a:pPr>
            <a:endParaRPr lang="en-US" b="0" dirty="0">
              <a:latin typeface="Times New Roman" charset="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Notes</a:t>
            </a:r>
          </a:p>
          <a:p>
            <a:pPr marL="171450" indent="-171450">
              <a:buFont typeface="Arial" panose="020B0604020202020204" pitchFamily="34" charset="0"/>
              <a:buChar char="•"/>
            </a:pPr>
            <a:r>
              <a:rPr lang="en-US" baseline="0" dirty="0" smtClean="0"/>
              <a:t>When preparing an allergen special order, always check recipes and food labels for the allergen. M</a:t>
            </a:r>
            <a:r>
              <a:rPr lang="en-US" sz="1200" kern="1200" dirty="0" smtClean="0">
                <a:solidFill>
                  <a:schemeClr val="tx1"/>
                </a:solidFill>
                <a:effectLst/>
                <a:latin typeface="+mn-lt"/>
                <a:ea typeface="+mn-ea"/>
                <a:cs typeface="+mn-cs"/>
              </a:rPr>
              <a:t>anufactured products that contain one or more of the Big Eight allergens are required to clearly identify them on the ingredient label.</a:t>
            </a:r>
            <a:r>
              <a:rPr lang="en-US" sz="1200" kern="1200" baseline="0" dirty="0" smtClean="0">
                <a:solidFill>
                  <a:schemeClr val="tx1"/>
                </a:solidFill>
                <a:effectLst/>
                <a:latin typeface="+mn-lt"/>
                <a:ea typeface="+mn-ea"/>
                <a:cs typeface="+mn-cs"/>
              </a:rPr>
              <a:t> This makes it easy to see if a product is safe.</a:t>
            </a:r>
            <a:endParaRPr lang="en-US" baseline="0"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Used cleaned</a:t>
            </a:r>
            <a:r>
              <a:rPr lang="en-US" sz="1200" kern="1200" baseline="0" dirty="0" smtClean="0">
                <a:solidFill>
                  <a:schemeClr val="tx1"/>
                </a:solidFill>
                <a:effectLst/>
                <a:latin typeface="+mn-lt"/>
                <a:ea typeface="+mn-ea"/>
                <a:cs typeface="+mn-cs"/>
              </a:rPr>
              <a:t> an sanitized utensils and equipment, i</a:t>
            </a:r>
            <a:r>
              <a:rPr lang="en-US" sz="1200" kern="1200" dirty="0" smtClean="0">
                <a:solidFill>
                  <a:schemeClr val="tx1"/>
                </a:solidFill>
                <a:effectLst/>
                <a:latin typeface="+mn-lt"/>
                <a:ea typeface="+mn-ea"/>
                <a:cs typeface="+mn-cs"/>
              </a:rPr>
              <a:t>ncluding food-prep surfaces. Some operations use a separate set of cooking utensils just for allergen special orders. Make sure the allergen does not touch anything for customers with food allergies.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Wash hand</a:t>
            </a:r>
            <a:r>
              <a:rPr lang="en-US" sz="1200" kern="1200" baseline="0" dirty="0" smtClean="0">
                <a:solidFill>
                  <a:schemeClr val="tx1"/>
                </a:solidFill>
                <a:effectLst/>
                <a:latin typeface="+mn-lt"/>
                <a:ea typeface="+mn-ea"/>
                <a:cs typeface="+mn-cs"/>
              </a:rPr>
              <a:t>s and change gloves before preparing the order.</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Use separate fryers and cooking oils when frying food for customers with food allergies. As</a:t>
            </a:r>
            <a:r>
              <a:rPr lang="en-US" sz="1200" kern="1200" baseline="0" dirty="0" smtClean="0">
                <a:solidFill>
                  <a:schemeClr val="tx1"/>
                </a:solidFill>
                <a:effectLst/>
                <a:latin typeface="+mn-lt"/>
                <a:ea typeface="+mn-ea"/>
                <a:cs typeface="+mn-cs"/>
              </a:rPr>
              <a:t> an example, cooking shrimp in a fryer will make that oil dangerous for guest with a shellfish allergy. Any other food cooked in that oil could cause an allergic reaction in those guests.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When labeling food packaged on-site for retail sale, make sure the label includes any of</a:t>
            </a:r>
            <a:r>
              <a:rPr lang="en-US" sz="1200" kern="1200" baseline="0" dirty="0" smtClean="0">
                <a:solidFill>
                  <a:schemeClr val="tx1"/>
                </a:solidFill>
                <a:effectLst/>
                <a:latin typeface="+mn-lt"/>
                <a:ea typeface="+mn-ea"/>
                <a:cs typeface="+mn-cs"/>
              </a:rPr>
              <a:t> the Big Eight allergens contained in the product.</a:t>
            </a:r>
          </a:p>
        </p:txBody>
      </p:sp>
      <p:sp>
        <p:nvSpPr>
          <p:cNvPr id="4" name="Slide Number Placeholder 3"/>
          <p:cNvSpPr>
            <a:spLocks noGrp="1"/>
          </p:cNvSpPr>
          <p:nvPr>
            <p:ph type="sldNum" sz="quarter" idx="10"/>
          </p:nvPr>
        </p:nvSpPr>
        <p:spPr/>
        <p:txBody>
          <a:bodyPr/>
          <a:lstStyle/>
          <a:p>
            <a:fld id="{6E113976-0BB7-43CD-B8AA-A45C1DB02039}" type="slidenum">
              <a:rPr lang="en-US" smtClean="0"/>
              <a:t>30</a:t>
            </a:fld>
            <a:endParaRPr lang="en-US" dirty="0"/>
          </a:p>
        </p:txBody>
      </p:sp>
    </p:spTree>
    <p:extLst>
      <p:ext uri="{BB962C8B-B14F-4D97-AF65-F5344CB8AC3E}">
        <p14:creationId xmlns:p14="http://schemas.microsoft.com/office/powerpoint/2010/main" val="25184823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31</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pitchFamily="18" charset="0"/>
                <a:ea typeface="ＭＳ Ｐゴシック" charset="0"/>
                <a:cs typeface="ＭＳ Ｐゴシック" charset="0"/>
              </a:rPr>
              <a:t>Instructor Notes</a:t>
            </a:r>
          </a:p>
          <a:p>
            <a:pPr marL="168244" indent="-168244">
              <a:buFont typeface="Arial" pitchFamily="34" charset="0"/>
              <a:buChar char="•"/>
              <a:defRPr/>
            </a:pPr>
            <a:r>
              <a:rPr lang="en-US" dirty="0">
                <a:latin typeface="Times New Roman" pitchFamily="18" charset="0"/>
                <a:ea typeface="ＭＳ Ｐゴシック" charset="0"/>
                <a:cs typeface="ＭＳ Ｐゴシック" charset="0"/>
              </a:rPr>
              <a:t>Review the content presented using the next several slides.</a:t>
            </a:r>
            <a:endParaRPr lang="en-US" b="0" dirty="0">
              <a:latin typeface="Times New Roman" charset="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1372C1-7AC1-438F-BEED-7221CD3E81AD}" type="slidenum">
              <a:rPr lang="en-US"/>
              <a:pPr/>
              <a:t>32</a:t>
            </a:fld>
            <a:endParaRPr lang="en-US" dirty="0"/>
          </a:p>
        </p:txBody>
      </p:sp>
      <p:sp>
        <p:nvSpPr>
          <p:cNvPr id="3568642" name="Rectangle 2"/>
          <p:cNvSpPr>
            <a:spLocks noGrp="1" noRot="1" noChangeAspect="1" noChangeArrowheads="1" noTextEdit="1"/>
          </p:cNvSpPr>
          <p:nvPr>
            <p:ph type="sldImg"/>
          </p:nvPr>
        </p:nvSpPr>
        <p:spPr>
          <a:ln/>
        </p:spPr>
      </p:sp>
      <p:sp>
        <p:nvSpPr>
          <p:cNvPr id="3568643" name="Rectangle 3"/>
          <p:cNvSpPr>
            <a:spLocks noGrp="1" noChangeArrowheads="1"/>
          </p:cNvSpPr>
          <p:nvPr>
            <p:ph type="body" idx="1"/>
          </p:nvPr>
        </p:nvSpPr>
        <p:spPr>
          <a:noFill/>
          <a:ln/>
        </p:spPr>
        <p:txBody>
          <a:bodyPr/>
          <a:lstStyle/>
          <a:p>
            <a:pPr marL="112163" indent="-112163"/>
            <a:endParaRPr lang="en-US" i="1" dirty="0"/>
          </a:p>
          <a:p>
            <a:pPr marL="112163" indent="-112163"/>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1E023E-EDFD-49F2-8509-7C5F9F8D1F42}" type="slidenum">
              <a:rPr lang="en-US"/>
              <a:pPr/>
              <a:t>33</a:t>
            </a:fld>
            <a:endParaRPr lang="en-US" dirty="0"/>
          </a:p>
        </p:txBody>
      </p:sp>
      <p:sp>
        <p:nvSpPr>
          <p:cNvPr id="3517442" name="Rectangle 2"/>
          <p:cNvSpPr>
            <a:spLocks noGrp="1" noRot="1" noChangeAspect="1" noChangeArrowheads="1" noTextEdit="1"/>
          </p:cNvSpPr>
          <p:nvPr>
            <p:ph type="sldImg"/>
          </p:nvPr>
        </p:nvSpPr>
        <p:spPr>
          <a:ln/>
        </p:spPr>
      </p:sp>
      <p:sp>
        <p:nvSpPr>
          <p:cNvPr id="3517443" name="Rectangle 3"/>
          <p:cNvSpPr>
            <a:spLocks noGrp="1" noChangeArrowheads="1"/>
          </p:cNvSpPr>
          <p:nvPr>
            <p:ph type="body" idx="1"/>
          </p:nvPr>
        </p:nvSpPr>
        <p:spPr>
          <a:noFill/>
          <a:ln/>
        </p:spPr>
        <p:txBody>
          <a:bodyPr/>
          <a:lstStyle/>
          <a:p>
            <a:pPr marL="112163" indent="-112163"/>
            <a:endParaRPr lang="en-US" i="1" dirty="0"/>
          </a:p>
          <a:p>
            <a:pPr marL="112163" indent="-112163"/>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4733C4-052A-4701-9D68-149005F205E3}" type="slidenum">
              <a:rPr lang="en-US"/>
              <a:pPr/>
              <a:t>34</a:t>
            </a:fld>
            <a:endParaRPr lang="en-US" dirty="0"/>
          </a:p>
        </p:txBody>
      </p:sp>
      <p:sp>
        <p:nvSpPr>
          <p:cNvPr id="3537922" name="Rectangle 2"/>
          <p:cNvSpPr>
            <a:spLocks noGrp="1" noRot="1" noChangeAspect="1" noChangeArrowheads="1" noTextEdit="1"/>
          </p:cNvSpPr>
          <p:nvPr>
            <p:ph type="sldImg"/>
          </p:nvPr>
        </p:nvSpPr>
        <p:spPr>
          <a:ln/>
        </p:spPr>
      </p:sp>
      <p:sp>
        <p:nvSpPr>
          <p:cNvPr id="3537923" name="Rectangle 3"/>
          <p:cNvSpPr>
            <a:spLocks noGrp="1" noChangeArrowheads="1"/>
          </p:cNvSpPr>
          <p:nvPr>
            <p:ph type="body" idx="1"/>
          </p:nvPr>
        </p:nvSpPr>
        <p:spPr>
          <a:noFill/>
          <a:ln/>
        </p:spPr>
        <p:txBody>
          <a:bodyPr/>
          <a:lstStyle/>
          <a:p>
            <a:pPr marL="112163" indent="-112163"/>
            <a:endParaRPr lang="en-US" i="1" dirty="0"/>
          </a:p>
          <a:p>
            <a:pPr marL="112163" indent="-112163"/>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B7279-27F7-4850-8461-75D946CFF32B}" type="slidenum">
              <a:rPr lang="en-US"/>
              <a:pPr/>
              <a:t>35</a:t>
            </a:fld>
            <a:endParaRPr lang="en-US" dirty="0"/>
          </a:p>
        </p:txBody>
      </p:sp>
      <p:sp>
        <p:nvSpPr>
          <p:cNvPr id="3562498" name="Rectangle 2"/>
          <p:cNvSpPr>
            <a:spLocks noGrp="1" noRot="1" noChangeAspect="1" noChangeArrowheads="1" noTextEdit="1"/>
          </p:cNvSpPr>
          <p:nvPr>
            <p:ph type="sldImg"/>
          </p:nvPr>
        </p:nvSpPr>
        <p:spPr>
          <a:ln/>
        </p:spPr>
      </p:sp>
      <p:sp>
        <p:nvSpPr>
          <p:cNvPr id="3562499" name="Rectangle 3"/>
          <p:cNvSpPr>
            <a:spLocks noGrp="1" noChangeArrowheads="1"/>
          </p:cNvSpPr>
          <p:nvPr>
            <p:ph type="body" idx="1"/>
          </p:nvPr>
        </p:nvSpPr>
        <p:spPr>
          <a:noFill/>
          <a:ln/>
        </p:spPr>
        <p:txBody>
          <a:bodyPr/>
          <a:lstStyle/>
          <a:p>
            <a:pPr marL="112163" indent="-112163"/>
            <a:endParaRPr lang="en-US" i="1" dirty="0"/>
          </a:p>
          <a:p>
            <a:pPr marL="112163" indent="-112163"/>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C21710-FE23-41B1-A2DA-945B8207D39A}" type="slidenum">
              <a:rPr lang="en-US"/>
              <a:pPr/>
              <a:t>36</a:t>
            </a:fld>
            <a:endParaRPr lang="en-US" dirty="0"/>
          </a:p>
        </p:txBody>
      </p:sp>
      <p:sp>
        <p:nvSpPr>
          <p:cNvPr id="3531778" name="Rectangle 2"/>
          <p:cNvSpPr>
            <a:spLocks noGrp="1" noRot="1" noChangeAspect="1" noChangeArrowheads="1" noTextEdit="1"/>
          </p:cNvSpPr>
          <p:nvPr>
            <p:ph type="sldImg"/>
          </p:nvPr>
        </p:nvSpPr>
        <p:spPr>
          <a:ln/>
        </p:spPr>
      </p:sp>
      <p:sp>
        <p:nvSpPr>
          <p:cNvPr id="3531779" name="Rectangle 3"/>
          <p:cNvSpPr>
            <a:spLocks noGrp="1" noChangeArrowheads="1"/>
          </p:cNvSpPr>
          <p:nvPr>
            <p:ph type="body" idx="1"/>
          </p:nvPr>
        </p:nvSpPr>
        <p:spPr>
          <a:noFill/>
          <a:ln/>
        </p:spPr>
        <p:txBody>
          <a:bodyPr/>
          <a:lstStyle/>
          <a:p>
            <a:pPr marL="112163" indent="-112163"/>
            <a:endParaRPr lang="en-US" i="1" dirty="0"/>
          </a:p>
          <a:p>
            <a:pPr marL="112163" indent="-112163"/>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C21710-FE23-41B1-A2DA-945B8207D39A}" type="slidenum">
              <a:rPr lang="en-US"/>
              <a:pPr/>
              <a:t>37</a:t>
            </a:fld>
            <a:endParaRPr lang="en-US" dirty="0"/>
          </a:p>
        </p:txBody>
      </p:sp>
      <p:sp>
        <p:nvSpPr>
          <p:cNvPr id="3531778" name="Rectangle 2"/>
          <p:cNvSpPr>
            <a:spLocks noGrp="1" noRot="1" noChangeAspect="1" noChangeArrowheads="1" noTextEdit="1"/>
          </p:cNvSpPr>
          <p:nvPr>
            <p:ph type="sldImg"/>
          </p:nvPr>
        </p:nvSpPr>
        <p:spPr>
          <a:ln/>
        </p:spPr>
      </p:sp>
      <p:sp>
        <p:nvSpPr>
          <p:cNvPr id="3531779" name="Rectangle 3"/>
          <p:cNvSpPr>
            <a:spLocks noGrp="1" noChangeArrowheads="1"/>
          </p:cNvSpPr>
          <p:nvPr>
            <p:ph type="body" idx="1"/>
          </p:nvPr>
        </p:nvSpPr>
        <p:spPr>
          <a:noFill/>
          <a:ln/>
        </p:spPr>
        <p:txBody>
          <a:bodyPr/>
          <a:lstStyle/>
          <a:p>
            <a:pPr marL="112163" indent="-112163"/>
            <a:endParaRPr lang="en-US" i="1" dirty="0"/>
          </a:p>
          <a:p>
            <a:pPr marL="112163" indent="-112163"/>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4</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65262C-71C7-493B-B978-C45FB38EC0C5}" type="slidenum">
              <a:rPr lang="en-US"/>
              <a:pPr/>
              <a:t>5</a:t>
            </a:fld>
            <a:endParaRPr lang="en-US" dirty="0"/>
          </a:p>
        </p:txBody>
      </p:sp>
      <p:sp>
        <p:nvSpPr>
          <p:cNvPr id="2321410" name="Rectangle 2"/>
          <p:cNvSpPr>
            <a:spLocks noGrp="1" noRot="1" noChangeAspect="1" noChangeArrowheads="1" noTextEdit="1"/>
          </p:cNvSpPr>
          <p:nvPr>
            <p:ph type="sldImg"/>
          </p:nvPr>
        </p:nvSpPr>
        <p:spPr>
          <a:xfrm>
            <a:off x="1143000" y="685800"/>
            <a:ext cx="4572000" cy="3429000"/>
          </a:xfr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6</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7</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8</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9</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9298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29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1200362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2119451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859597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3609273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903562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13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562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17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6297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585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26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308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16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fontAlgn="base">
              <a:spcBef>
                <a:spcPct val="0"/>
              </a:spcBef>
              <a:spcAft>
                <a:spcPct val="0"/>
              </a:spcAft>
              <a:defRPr/>
            </a:pPr>
            <a:fld id="{B2689DD5-54FA-EB46-8645-722075446EAA}" type="slidenum">
              <a:rPr lang="en-US" b="1"/>
              <a:pPr fontAlgn="base">
                <a:spcBef>
                  <a:spcPct val="0"/>
                </a:spcBef>
                <a:spcAft>
                  <a:spcPct val="0"/>
                </a:spcAft>
                <a:defRPr/>
              </a:pPr>
              <a:t>‹#›</a:t>
            </a:fld>
            <a:endParaRPr lang="en-US" b="1" dirty="0"/>
          </a:p>
        </p:txBody>
      </p:sp>
      <p:pic>
        <p:nvPicPr>
          <p:cNvPr id="3082" name="Picture 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275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81" r:id="rId14"/>
    <p:sldLayoutId id="2147483682"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010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35048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Can this be a physical contaminant?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2-10</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3075" y="1826612"/>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11" name="Rectangle 2"/>
          <p:cNvSpPr>
            <a:spLocks noGrp="1" noChangeArrowheads="1"/>
          </p:cNvSpPr>
          <p:nvPr>
            <p:ph type="title"/>
          </p:nvPr>
        </p:nvSpPr>
        <p:spPr>
          <a:xfrm>
            <a:off x="400050" y="160338"/>
            <a:ext cx="8307388" cy="519112"/>
          </a:xfrm>
        </p:spPr>
        <p:txBody>
          <a:bodyPr/>
          <a:lstStyle/>
          <a:p>
            <a:r>
              <a:rPr lang="en-US" dirty="0">
                <a:latin typeface="Arial Narrow" charset="0"/>
              </a:rPr>
              <a:t>DVD Review</a:t>
            </a:r>
            <a:endParaRPr lang="en-US" dirty="0"/>
          </a:p>
        </p:txBody>
      </p:sp>
    </p:spTree>
    <p:extLst>
      <p:ext uri="{BB962C8B-B14F-4D97-AF65-F5344CB8AC3E}">
        <p14:creationId xmlns:p14="http://schemas.microsoft.com/office/powerpoint/2010/main" val="3697055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35048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Can this be a physical contaminant?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2-11</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3075" y="1826612"/>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11" name="Rectangle 2"/>
          <p:cNvSpPr>
            <a:spLocks noGrp="1" noChangeArrowheads="1"/>
          </p:cNvSpPr>
          <p:nvPr>
            <p:ph type="title"/>
          </p:nvPr>
        </p:nvSpPr>
        <p:spPr>
          <a:xfrm>
            <a:off x="400050" y="160338"/>
            <a:ext cx="8307388" cy="519112"/>
          </a:xfrm>
        </p:spPr>
        <p:txBody>
          <a:bodyPr/>
          <a:lstStyle/>
          <a:p>
            <a:r>
              <a:rPr lang="en-US" dirty="0">
                <a:latin typeface="Arial Narrow" charset="0"/>
              </a:rPr>
              <a:t>DVD Review</a:t>
            </a:r>
            <a:endParaRPr lang="en-US" dirty="0"/>
          </a:p>
        </p:txBody>
      </p:sp>
    </p:spTree>
    <p:extLst>
      <p:ext uri="{BB962C8B-B14F-4D97-AF65-F5344CB8AC3E}">
        <p14:creationId xmlns:p14="http://schemas.microsoft.com/office/powerpoint/2010/main" val="3309515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35048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Can this be a physical contaminant?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2-12</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7363" y="1858963"/>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12" name="Rectangle 2"/>
          <p:cNvSpPr>
            <a:spLocks noGrp="1" noChangeArrowheads="1"/>
          </p:cNvSpPr>
          <p:nvPr>
            <p:ph type="title"/>
          </p:nvPr>
        </p:nvSpPr>
        <p:spPr>
          <a:xfrm>
            <a:off x="400050" y="160338"/>
            <a:ext cx="8307388" cy="519112"/>
          </a:xfrm>
        </p:spPr>
        <p:txBody>
          <a:bodyPr/>
          <a:lstStyle/>
          <a:p>
            <a:r>
              <a:rPr lang="en-US" dirty="0">
                <a:latin typeface="Arial Narrow" charset="0"/>
              </a:rPr>
              <a:t>DVD Review</a:t>
            </a:r>
            <a:endParaRPr lang="en-US" dirty="0"/>
          </a:p>
        </p:txBody>
      </p:sp>
    </p:spTree>
    <p:extLst>
      <p:ext uri="{BB962C8B-B14F-4D97-AF65-F5344CB8AC3E}">
        <p14:creationId xmlns:p14="http://schemas.microsoft.com/office/powerpoint/2010/main" val="815480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334719"/>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a safe practice when handling chemicals? Why?</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2-13</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7363" y="1847850"/>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12" name="Rectangle 2"/>
          <p:cNvSpPr>
            <a:spLocks noGrp="1" noChangeArrowheads="1"/>
          </p:cNvSpPr>
          <p:nvPr>
            <p:ph type="title"/>
          </p:nvPr>
        </p:nvSpPr>
        <p:spPr>
          <a:xfrm>
            <a:off x="400050" y="160338"/>
            <a:ext cx="8307388" cy="519112"/>
          </a:xfrm>
        </p:spPr>
        <p:txBody>
          <a:bodyPr/>
          <a:lstStyle/>
          <a:p>
            <a:r>
              <a:rPr lang="en-US" dirty="0">
                <a:latin typeface="Arial Narrow" charset="0"/>
              </a:rPr>
              <a:t>DVD Review</a:t>
            </a:r>
            <a:endParaRPr lang="en-US" dirty="0"/>
          </a:p>
        </p:txBody>
      </p:sp>
    </p:spTree>
    <p:extLst>
      <p:ext uri="{BB962C8B-B14F-4D97-AF65-F5344CB8AC3E}">
        <p14:creationId xmlns:p14="http://schemas.microsoft.com/office/powerpoint/2010/main" val="275345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334719"/>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086725" cy="457200"/>
          </a:xfrm>
        </p:spPr>
        <p:txBody>
          <a:bodyPr/>
          <a:lstStyle/>
          <a:p>
            <a:pPr marL="0" lvl="1" indent="0" eaLnBrk="1" hangingPunct="1">
              <a:buNone/>
              <a:defRPr/>
            </a:pPr>
            <a:r>
              <a:rPr lang="en-US" sz="2400" b="1" dirty="0" smtClean="0">
                <a:solidFill>
                  <a:srgbClr val="005CAB"/>
                </a:solidFill>
                <a:ea typeface="+mn-ea"/>
                <a:cs typeface="+mn-cs"/>
              </a:rPr>
              <a:t>Is this a safe practice when handling chemicals? </a:t>
            </a:r>
            <a:r>
              <a:rPr lang="en-US" sz="2400" b="1" dirty="0">
                <a:solidFill>
                  <a:srgbClr val="005CAB"/>
                </a:solidFill>
              </a:rPr>
              <a:t>Why?</a:t>
            </a:r>
          </a:p>
          <a:p>
            <a:pPr marL="0" lvl="1" indent="0" eaLnBrk="1" hangingPunct="1">
              <a:buFont typeface="Wingdings" pitchFamily="2" charset="2"/>
              <a:buNone/>
              <a:defRPr/>
            </a:pP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2-14</a:t>
            </a:r>
          </a:p>
        </p:txBody>
      </p:sp>
      <p:sp>
        <p:nvSpPr>
          <p:cNvPr id="12" name="Rectangle 2"/>
          <p:cNvSpPr>
            <a:spLocks noGrp="1" noChangeArrowheads="1"/>
          </p:cNvSpPr>
          <p:nvPr>
            <p:ph type="title"/>
          </p:nvPr>
        </p:nvSpPr>
        <p:spPr>
          <a:xfrm>
            <a:off x="400050" y="160338"/>
            <a:ext cx="8307388" cy="519112"/>
          </a:xfrm>
        </p:spPr>
        <p:txBody>
          <a:bodyPr/>
          <a:lstStyle/>
          <a:p>
            <a:r>
              <a:rPr lang="en-US" dirty="0">
                <a:latin typeface="Arial Narrow" charset="0"/>
              </a:rPr>
              <a:t>DVD Review</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9991" y="1858963"/>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723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334583"/>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086725" cy="457200"/>
          </a:xfrm>
        </p:spPr>
        <p:txBody>
          <a:bodyPr/>
          <a:lstStyle/>
          <a:p>
            <a:pPr marL="0" lvl="1" indent="0" eaLnBrk="1" hangingPunct="1">
              <a:buNone/>
              <a:defRPr/>
            </a:pPr>
            <a:r>
              <a:rPr lang="en-US" sz="2400" b="1" dirty="0" smtClean="0">
                <a:solidFill>
                  <a:srgbClr val="005CAB"/>
                </a:solidFill>
                <a:ea typeface="+mn-ea"/>
                <a:cs typeface="+mn-cs"/>
              </a:rPr>
              <a:t>Is this a safe practice when handling chemicals? </a:t>
            </a:r>
            <a:r>
              <a:rPr lang="en-US" sz="2400" b="1" dirty="0">
                <a:solidFill>
                  <a:srgbClr val="005CAB"/>
                </a:solidFill>
              </a:rPr>
              <a:t>Why?</a:t>
            </a:r>
          </a:p>
          <a:p>
            <a:pPr marL="0" lvl="1" indent="0" eaLnBrk="1" hangingPunct="1">
              <a:buFont typeface="Wingdings" pitchFamily="2" charset="2"/>
              <a:buNone/>
              <a:defRPr/>
            </a:pP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2-15</a:t>
            </a:r>
          </a:p>
        </p:txBody>
      </p:sp>
      <p:sp>
        <p:nvSpPr>
          <p:cNvPr id="12" name="Rectangle 2"/>
          <p:cNvSpPr>
            <a:spLocks noGrp="1" noChangeArrowheads="1"/>
          </p:cNvSpPr>
          <p:nvPr>
            <p:ph type="title"/>
          </p:nvPr>
        </p:nvSpPr>
        <p:spPr>
          <a:xfrm>
            <a:off x="400050" y="160338"/>
            <a:ext cx="8307388" cy="519112"/>
          </a:xfrm>
        </p:spPr>
        <p:txBody>
          <a:bodyPr/>
          <a:lstStyle/>
          <a:p>
            <a:r>
              <a:rPr lang="en-US" dirty="0">
                <a:latin typeface="Arial Narrow" charset="0"/>
              </a:rPr>
              <a:t>DVD Review</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7363" y="1847850"/>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397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Some other things you should know…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2-16</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val="3567843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Contamination Happens</a:t>
            </a:r>
          </a:p>
        </p:txBody>
      </p:sp>
      <p:sp>
        <p:nvSpPr>
          <p:cNvPr id="39939" name="Rectangle 3"/>
          <p:cNvSpPr>
            <a:spLocks noGrp="1" noChangeArrowheads="1"/>
          </p:cNvSpPr>
          <p:nvPr>
            <p:ph type="body" idx="1"/>
          </p:nvPr>
        </p:nvSpPr>
        <p:spPr>
          <a:xfrm>
            <a:off x="398463" y="1143000"/>
            <a:ext cx="7308850" cy="3789362"/>
          </a:xfrm>
        </p:spPr>
        <p:txBody>
          <a:bodyPr/>
          <a:lstStyle/>
          <a:p>
            <a:pPr marL="0" indent="0" eaLnBrk="1" hangingPunct="1">
              <a:defRPr/>
            </a:pPr>
            <a:r>
              <a:rPr lang="en-US" dirty="0">
                <a:latin typeface="Arial Narrow" charset="0"/>
                <a:cs typeface="+mn-cs"/>
              </a:rPr>
              <a:t>Contaminants come from a variety of places: </a:t>
            </a:r>
          </a:p>
          <a:p>
            <a:pPr marL="347472" lvl="1" indent="-347472" eaLnBrk="1" hangingPunct="1">
              <a:lnSpc>
                <a:spcPct val="100000"/>
              </a:lnSpc>
              <a:spcBef>
                <a:spcPts val="900"/>
              </a:spcBef>
              <a:defRPr/>
            </a:pPr>
            <a:r>
              <a:rPr lang="en-US" dirty="0">
                <a:latin typeface="Arial Narrow" charset="0"/>
              </a:rPr>
              <a:t>Animals we use for food</a:t>
            </a:r>
          </a:p>
          <a:p>
            <a:pPr marL="347472" lvl="1" indent="-347472" eaLnBrk="1" hangingPunct="1">
              <a:lnSpc>
                <a:spcPct val="100000"/>
              </a:lnSpc>
              <a:spcBef>
                <a:spcPts val="900"/>
              </a:spcBef>
              <a:defRPr/>
            </a:pPr>
            <a:r>
              <a:rPr lang="en-US" dirty="0">
                <a:latin typeface="Arial Narrow" charset="0"/>
              </a:rPr>
              <a:t>Air, contaminated water, and dirt</a:t>
            </a:r>
          </a:p>
          <a:p>
            <a:pPr marL="347472" lvl="1" indent="-347472" eaLnBrk="1" hangingPunct="1">
              <a:lnSpc>
                <a:spcPct val="100000"/>
              </a:lnSpc>
              <a:spcBef>
                <a:spcPts val="900"/>
              </a:spcBef>
              <a:defRPr/>
            </a:pPr>
            <a:r>
              <a:rPr lang="en-US" dirty="0">
                <a:latin typeface="Arial Narrow" charset="0"/>
              </a:rPr>
              <a:t>People</a:t>
            </a:r>
          </a:p>
          <a:p>
            <a:pPr marL="694944" lvl="2" indent="-347472" eaLnBrk="1" hangingPunct="1">
              <a:lnSpc>
                <a:spcPct val="100000"/>
              </a:lnSpc>
              <a:spcBef>
                <a:spcPts val="900"/>
              </a:spcBef>
              <a:defRPr/>
            </a:pPr>
            <a:r>
              <a:rPr lang="en-US" dirty="0">
                <a:latin typeface="Arial Narrow" charset="0"/>
              </a:rPr>
              <a:t>Deliberately</a:t>
            </a:r>
          </a:p>
          <a:p>
            <a:pPr marL="694944" lvl="2" indent="-347472" eaLnBrk="1" hangingPunct="1">
              <a:lnSpc>
                <a:spcPct val="100000"/>
              </a:lnSpc>
              <a:spcBef>
                <a:spcPts val="900"/>
              </a:spcBef>
              <a:defRPr/>
            </a:pPr>
            <a:r>
              <a:rPr lang="en-US" dirty="0">
                <a:latin typeface="Arial Narrow" charset="0"/>
              </a:rPr>
              <a:t>Accidentally</a:t>
            </a:r>
          </a:p>
          <a:p>
            <a:pPr marL="571500" lvl="1" indent="-457200" eaLnBrk="1" hangingPunct="1">
              <a:defRPr/>
            </a:pPr>
            <a:endParaRPr lang="en-US" dirty="0">
              <a:latin typeface="Arial Narrow" charset="0"/>
            </a:endParaRPr>
          </a:p>
        </p:txBody>
      </p:sp>
      <p:sp>
        <p:nvSpPr>
          <p:cNvPr id="39940"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2-17</a:t>
            </a:r>
          </a:p>
        </p:txBody>
      </p:sp>
    </p:spTree>
    <p:extLst>
      <p:ext uri="{BB962C8B-B14F-4D97-AF65-F5344CB8AC3E}">
        <p14:creationId xmlns:p14="http://schemas.microsoft.com/office/powerpoint/2010/main" val="3405609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77000" y="1219200"/>
            <a:ext cx="2133600" cy="21336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40962"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Contamination Happens</a:t>
            </a:r>
          </a:p>
        </p:txBody>
      </p:sp>
      <p:sp>
        <p:nvSpPr>
          <p:cNvPr id="40963" name="Rectangle 3"/>
          <p:cNvSpPr>
            <a:spLocks noGrp="1" noChangeArrowheads="1"/>
          </p:cNvSpPr>
          <p:nvPr>
            <p:ph type="body" idx="1"/>
          </p:nvPr>
        </p:nvSpPr>
        <p:spPr>
          <a:xfrm>
            <a:off x="390524" y="1143000"/>
            <a:ext cx="5029200" cy="4983163"/>
          </a:xfrm>
        </p:spPr>
        <p:txBody>
          <a:bodyPr/>
          <a:lstStyle/>
          <a:p>
            <a:pPr marL="0" indent="0" eaLnBrk="1" hangingPunct="1">
              <a:defRPr/>
            </a:pPr>
            <a:r>
              <a:rPr lang="en-US" dirty="0">
                <a:latin typeface="Arial Narrow" charset="0"/>
                <a:cs typeface="+mn-cs"/>
              </a:rPr>
              <a:t>People can contaminate food when: </a:t>
            </a:r>
          </a:p>
          <a:p>
            <a:pPr marL="347472" lvl="1" indent="-347472" eaLnBrk="1" hangingPunct="1">
              <a:lnSpc>
                <a:spcPct val="100000"/>
              </a:lnSpc>
              <a:spcBef>
                <a:spcPts val="900"/>
              </a:spcBef>
              <a:defRPr/>
            </a:pPr>
            <a:r>
              <a:rPr lang="en-US" dirty="0">
                <a:latin typeface="Arial Narrow" charset="0"/>
              </a:rPr>
              <a:t>T</a:t>
            </a:r>
            <a:r>
              <a:rPr lang="en-US" dirty="0" smtClean="0">
                <a:latin typeface="Arial Narrow" charset="0"/>
              </a:rPr>
              <a:t>hey don</a:t>
            </a:r>
            <a:r>
              <a:rPr lang="en-US" dirty="0">
                <a:latin typeface="Arial Narrow" charset="0"/>
              </a:rPr>
              <a:t>’</a:t>
            </a:r>
            <a:r>
              <a:rPr lang="en-US" dirty="0" smtClean="0">
                <a:latin typeface="Arial Narrow" charset="0"/>
              </a:rPr>
              <a:t>t </a:t>
            </a:r>
            <a:r>
              <a:rPr lang="en-US" dirty="0">
                <a:latin typeface="Arial Narrow" charset="0"/>
              </a:rPr>
              <a:t>wash their hands after using </a:t>
            </a:r>
            <a:r>
              <a:rPr lang="en-US" dirty="0" smtClean="0">
                <a:latin typeface="Arial Narrow" charset="0"/>
              </a:rPr>
              <a:t/>
            </a:r>
            <a:br>
              <a:rPr lang="en-US" dirty="0" smtClean="0">
                <a:latin typeface="Arial Narrow" charset="0"/>
              </a:rPr>
            </a:br>
            <a:r>
              <a:rPr lang="en-US" dirty="0" smtClean="0">
                <a:latin typeface="Arial Narrow" charset="0"/>
              </a:rPr>
              <a:t>the </a:t>
            </a:r>
            <a:r>
              <a:rPr lang="en-US" dirty="0">
                <a:latin typeface="Arial Narrow" charset="0"/>
              </a:rPr>
              <a:t>restroom</a:t>
            </a:r>
          </a:p>
          <a:p>
            <a:pPr marL="347472" lvl="1" indent="-347472" eaLnBrk="1" hangingPunct="1">
              <a:lnSpc>
                <a:spcPct val="100000"/>
              </a:lnSpc>
              <a:spcBef>
                <a:spcPts val="900"/>
              </a:spcBef>
              <a:defRPr/>
            </a:pPr>
            <a:r>
              <a:rPr lang="en-US" dirty="0">
                <a:latin typeface="Arial Narrow" charset="0"/>
              </a:rPr>
              <a:t>T</a:t>
            </a:r>
            <a:r>
              <a:rPr lang="en-US" dirty="0" smtClean="0">
                <a:latin typeface="Arial Narrow" charset="0"/>
              </a:rPr>
              <a:t>hey </a:t>
            </a:r>
            <a:r>
              <a:rPr lang="en-US" dirty="0">
                <a:latin typeface="Arial Narrow" charset="0"/>
              </a:rPr>
              <a:t>are in contact with a person who is </a:t>
            </a:r>
            <a:r>
              <a:rPr lang="en-US" dirty="0" smtClean="0">
                <a:latin typeface="Arial Narrow" charset="0"/>
              </a:rPr>
              <a:t>sick</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T</a:t>
            </a:r>
            <a:r>
              <a:rPr lang="en-US" dirty="0" smtClean="0">
                <a:latin typeface="Arial Narrow" charset="0"/>
              </a:rPr>
              <a:t>hey </a:t>
            </a:r>
            <a:r>
              <a:rPr lang="en-US" dirty="0">
                <a:latin typeface="Arial Narrow" charset="0"/>
              </a:rPr>
              <a:t>sneeze or vomit onto food or </a:t>
            </a:r>
            <a:r>
              <a:rPr lang="en-US" dirty="0" smtClean="0">
                <a:latin typeface="Arial Narrow" charset="0"/>
              </a:rPr>
              <a:t>food-contact </a:t>
            </a:r>
            <a:r>
              <a:rPr lang="en-US" dirty="0">
                <a:latin typeface="Arial Narrow" charset="0"/>
              </a:rPr>
              <a:t>surfaces</a:t>
            </a:r>
          </a:p>
          <a:p>
            <a:pPr marL="347472" lvl="1" indent="-347472" eaLnBrk="1" hangingPunct="1">
              <a:lnSpc>
                <a:spcPct val="100000"/>
              </a:lnSpc>
              <a:spcBef>
                <a:spcPts val="900"/>
              </a:spcBef>
              <a:defRPr/>
            </a:pPr>
            <a:r>
              <a:rPr lang="en-US" dirty="0">
                <a:latin typeface="Arial Narrow" charset="0"/>
              </a:rPr>
              <a:t>T</a:t>
            </a:r>
            <a:r>
              <a:rPr lang="en-US" dirty="0" smtClean="0">
                <a:latin typeface="Arial Narrow" charset="0"/>
              </a:rPr>
              <a:t>hey </a:t>
            </a:r>
            <a:r>
              <a:rPr lang="en-US" dirty="0">
                <a:latin typeface="Arial Narrow" charset="0"/>
              </a:rPr>
              <a:t>touch dirty food-contact surfaces and equipment and then touch food</a:t>
            </a:r>
          </a:p>
          <a:p>
            <a:pPr marL="571500" lvl="1" indent="-457200" eaLnBrk="1" hangingPunct="1">
              <a:defRPr/>
            </a:pPr>
            <a:endParaRPr lang="en-US" dirty="0">
              <a:latin typeface="Arial Narrow" charset="0"/>
            </a:endParaRPr>
          </a:p>
          <a:p>
            <a:pPr marL="571500" lvl="1" indent="-457200" eaLnBrk="1" hangingPunct="1">
              <a:defRPr/>
            </a:pPr>
            <a:endParaRPr lang="en-US" dirty="0">
              <a:latin typeface="Arial Narrow" charset="0"/>
            </a:endParaRPr>
          </a:p>
        </p:txBody>
      </p:sp>
      <p:sp>
        <p:nvSpPr>
          <p:cNvPr id="40964"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2-18</a:t>
            </a:r>
          </a:p>
        </p:txBody>
      </p:sp>
    </p:spTree>
    <p:extLst>
      <p:ext uri="{BB962C8B-B14F-4D97-AF65-F5344CB8AC3E}">
        <p14:creationId xmlns:p14="http://schemas.microsoft.com/office/powerpoint/2010/main" val="2441318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Biological Contamination</a:t>
            </a:r>
          </a:p>
        </p:txBody>
      </p:sp>
      <p:sp>
        <p:nvSpPr>
          <p:cNvPr id="44035"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2-19</a:t>
            </a:r>
          </a:p>
        </p:txBody>
      </p:sp>
      <p:sp>
        <p:nvSpPr>
          <p:cNvPr id="15" name="Rectangle 3"/>
          <p:cNvSpPr txBox="1">
            <a:spLocks noChangeArrowheads="1"/>
          </p:cNvSpPr>
          <p:nvPr/>
        </p:nvSpPr>
        <p:spPr bwMode="auto">
          <a:xfrm>
            <a:off x="390525" y="1143000"/>
            <a:ext cx="5402263"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fontAlgn="base">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fontAlgn="base">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fontAlgn="base">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fontAlgn="base">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fontAlgn="base">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buFont typeface="Wingdings" pitchFamily="2" charset="2"/>
              <a:buNone/>
              <a:defRPr/>
            </a:pPr>
            <a:r>
              <a:rPr lang="en-US" sz="2400" b="1" dirty="0" smtClean="0">
                <a:solidFill>
                  <a:srgbClr val="005CAB"/>
                </a:solidFill>
              </a:rPr>
              <a:t>Common symptoms of foodborne illness:</a:t>
            </a:r>
          </a:p>
          <a:p>
            <a:pPr marL="347472" lvl="1" indent="-347472">
              <a:lnSpc>
                <a:spcPct val="100000"/>
              </a:lnSpc>
              <a:spcBef>
                <a:spcPts val="900"/>
              </a:spcBef>
              <a:defRPr/>
            </a:pPr>
            <a:r>
              <a:rPr lang="en-US" dirty="0" smtClean="0"/>
              <a:t>Diarrhea</a:t>
            </a:r>
          </a:p>
          <a:p>
            <a:pPr marL="347472" lvl="1" indent="-347472">
              <a:lnSpc>
                <a:spcPct val="100000"/>
              </a:lnSpc>
              <a:spcBef>
                <a:spcPts val="900"/>
              </a:spcBef>
              <a:defRPr/>
            </a:pPr>
            <a:r>
              <a:rPr lang="en-US" dirty="0" smtClean="0"/>
              <a:t>Vomiting</a:t>
            </a:r>
          </a:p>
          <a:p>
            <a:pPr marL="347472" lvl="1" indent="-347472">
              <a:lnSpc>
                <a:spcPct val="100000"/>
              </a:lnSpc>
              <a:spcBef>
                <a:spcPts val="900"/>
              </a:spcBef>
              <a:defRPr/>
            </a:pPr>
            <a:r>
              <a:rPr lang="en-US" dirty="0" smtClean="0"/>
              <a:t>Fever</a:t>
            </a:r>
          </a:p>
          <a:p>
            <a:pPr marL="347472" lvl="1" indent="-347472">
              <a:lnSpc>
                <a:spcPct val="100000"/>
              </a:lnSpc>
              <a:spcBef>
                <a:spcPts val="900"/>
              </a:spcBef>
              <a:defRPr/>
            </a:pPr>
            <a:r>
              <a:rPr lang="en-US" dirty="0" smtClean="0"/>
              <a:t>Nausea</a:t>
            </a:r>
          </a:p>
          <a:p>
            <a:pPr marL="347472" lvl="1" indent="-347472">
              <a:lnSpc>
                <a:spcPct val="100000"/>
              </a:lnSpc>
              <a:spcBef>
                <a:spcPts val="900"/>
              </a:spcBef>
              <a:defRPr/>
            </a:pPr>
            <a:r>
              <a:rPr lang="en-US" dirty="0" smtClean="0"/>
              <a:t>Abdominal cramps</a:t>
            </a:r>
          </a:p>
          <a:p>
            <a:pPr marL="347472" lvl="1" indent="-347472">
              <a:lnSpc>
                <a:spcPct val="100000"/>
              </a:lnSpc>
              <a:spcBef>
                <a:spcPts val="900"/>
              </a:spcBef>
              <a:defRPr/>
            </a:pPr>
            <a:r>
              <a:rPr lang="en-US" dirty="0" smtClean="0"/>
              <a:t>Jaundice (yellowing of skin and eyes)</a:t>
            </a:r>
          </a:p>
          <a:p>
            <a:pPr marL="0" lvl="1" indent="0">
              <a:buFont typeface="Wingdings" pitchFamily="2" charset="2"/>
              <a:buNone/>
              <a:defRPr/>
            </a:pPr>
            <a:endParaRPr lang="en-US" b="1" dirty="0" smtClean="0">
              <a:solidFill>
                <a:srgbClr val="005CAB"/>
              </a:solidFill>
            </a:endParaRPr>
          </a:p>
          <a:p>
            <a:pPr marL="0" lvl="1" indent="0">
              <a:buFont typeface="Wingdings" pitchFamily="2" charset="2"/>
              <a:buNone/>
              <a:defRPr/>
            </a:pPr>
            <a:r>
              <a:rPr lang="en-US" sz="2400" b="1" dirty="0" smtClean="0">
                <a:solidFill>
                  <a:srgbClr val="005CAB"/>
                </a:solidFill>
              </a:rPr>
              <a:t>Onset times: </a:t>
            </a:r>
            <a:endParaRPr lang="en-US" sz="2400" b="1" dirty="0">
              <a:solidFill>
                <a:srgbClr val="005CAB"/>
              </a:solidFill>
            </a:endParaRPr>
          </a:p>
          <a:p>
            <a:pPr marL="347472" lvl="1" indent="-347472">
              <a:lnSpc>
                <a:spcPct val="100000"/>
              </a:lnSpc>
              <a:spcBef>
                <a:spcPts val="900"/>
              </a:spcBef>
              <a:defRPr/>
            </a:pPr>
            <a:r>
              <a:rPr lang="en-US" dirty="0"/>
              <a:t>Depend </a:t>
            </a:r>
            <a:r>
              <a:rPr lang="en-US" dirty="0" smtClean="0"/>
              <a:t>on </a:t>
            </a:r>
            <a:r>
              <a:rPr lang="en-US" dirty="0"/>
              <a:t>the type of foodborne illness</a:t>
            </a:r>
          </a:p>
          <a:p>
            <a:pPr marL="347472" lvl="1" indent="-347472">
              <a:lnSpc>
                <a:spcPct val="100000"/>
              </a:lnSpc>
              <a:spcBef>
                <a:spcPts val="900"/>
              </a:spcBef>
              <a:defRPr/>
            </a:pPr>
            <a:r>
              <a:rPr lang="en-US" dirty="0"/>
              <a:t>Can range from 30 minutes to </a:t>
            </a:r>
            <a:r>
              <a:rPr lang="en-US" dirty="0" smtClean="0"/>
              <a:t>six </a:t>
            </a:r>
            <a:r>
              <a:rPr lang="en-US" dirty="0"/>
              <a:t>weeks</a:t>
            </a:r>
          </a:p>
          <a:p>
            <a:pPr marL="114300" lvl="1" indent="0">
              <a:buFont typeface="Wingdings" pitchFamily="2" charset="2"/>
              <a:buNone/>
              <a:defRPr/>
            </a:pPr>
            <a:endParaRPr lang="en-US" sz="2000" b="1" dirty="0">
              <a:solidFill>
                <a:srgbClr val="005CAB"/>
              </a:solidFill>
            </a:endParaRPr>
          </a:p>
          <a:p>
            <a:pPr marL="114300" lvl="1" indent="0">
              <a:buFont typeface="Wingdings" pitchFamily="2" charset="2"/>
              <a:buNone/>
              <a:defRPr/>
            </a:pPr>
            <a:endParaRPr lang="en-US" dirty="0" smtClean="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77000" y="1219200"/>
            <a:ext cx="2133600" cy="21336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2266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watch a DVD…</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2</a:t>
            </a:r>
            <a:r>
              <a:rPr lang="en-US" sz="1200" b="0" dirty="0" smtClean="0">
                <a:solidFill>
                  <a:srgbClr val="000000"/>
                </a:solidFill>
              </a:rPr>
              <a:t>-2</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DVD</a:t>
            </a:r>
            <a:endParaRPr lang="en-US" dirty="0">
              <a:latin typeface="Arial Narrow" charset="0"/>
              <a:cs typeface="+mj-cs"/>
            </a:endParaRPr>
          </a:p>
        </p:txBody>
      </p:sp>
    </p:spTree>
    <p:extLst>
      <p:ext uri="{BB962C8B-B14F-4D97-AF65-F5344CB8AC3E}">
        <p14:creationId xmlns:p14="http://schemas.microsoft.com/office/powerpoint/2010/main" val="2887076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90525" y="158750"/>
            <a:ext cx="8307388" cy="519112"/>
          </a:xfrm>
        </p:spPr>
        <p:txBody>
          <a:bodyPr/>
          <a:lstStyle/>
          <a:p>
            <a:pPr eaLnBrk="1" hangingPunct="1">
              <a:defRPr/>
            </a:pPr>
            <a:r>
              <a:rPr lang="en-US" dirty="0"/>
              <a:t>The “Big Six” Pathogens</a:t>
            </a:r>
            <a:endParaRPr lang="en-US" dirty="0">
              <a:cs typeface="+mj-cs"/>
            </a:endParaRPr>
          </a:p>
        </p:txBody>
      </p:sp>
      <p:sp>
        <p:nvSpPr>
          <p:cNvPr id="44035"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2-20</a:t>
            </a:r>
          </a:p>
        </p:txBody>
      </p:sp>
      <p:sp>
        <p:nvSpPr>
          <p:cNvPr id="15" name="Rectangle 3"/>
          <p:cNvSpPr txBox="1">
            <a:spLocks noChangeArrowheads="1"/>
          </p:cNvSpPr>
          <p:nvPr/>
        </p:nvSpPr>
        <p:spPr bwMode="auto">
          <a:xfrm>
            <a:off x="390524" y="1143000"/>
            <a:ext cx="572899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fontAlgn="base">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fontAlgn="base">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fontAlgn="base">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fontAlgn="base">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fontAlgn="base">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114300" lvl="1" indent="0">
              <a:buNone/>
            </a:pPr>
            <a:r>
              <a:rPr lang="en-US" sz="2400" b="1" dirty="0" smtClean="0">
                <a:solidFill>
                  <a:srgbClr val="005CAB"/>
                </a:solidFill>
              </a:rPr>
              <a:t>Food </a:t>
            </a:r>
            <a:r>
              <a:rPr lang="en-US" sz="2400" b="1" dirty="0">
                <a:solidFill>
                  <a:srgbClr val="005CAB"/>
                </a:solidFill>
              </a:rPr>
              <a:t>handlers diagnosed with illnesses from the “Big Six” pathogens cannot work in a foodservice operation while they are sick.</a:t>
            </a:r>
          </a:p>
          <a:p>
            <a:pPr marL="347472" lvl="1" indent="-347472">
              <a:lnSpc>
                <a:spcPct val="100000"/>
              </a:lnSpc>
              <a:spcBef>
                <a:spcPts val="900"/>
              </a:spcBef>
              <a:defRPr/>
            </a:pPr>
            <a:r>
              <a:rPr lang="en-US" i="1" dirty="0" smtClean="0"/>
              <a:t>Shigella</a:t>
            </a:r>
            <a:r>
              <a:rPr lang="en-US" dirty="0" smtClean="0"/>
              <a:t> </a:t>
            </a:r>
            <a:r>
              <a:rPr lang="en-US" dirty="0"/>
              <a:t>spp. </a:t>
            </a:r>
            <a:endParaRPr lang="en-US" dirty="0" smtClean="0"/>
          </a:p>
          <a:p>
            <a:pPr marL="347472" lvl="1" indent="-347472">
              <a:lnSpc>
                <a:spcPct val="100000"/>
              </a:lnSpc>
              <a:spcBef>
                <a:spcPts val="900"/>
              </a:spcBef>
              <a:defRPr/>
            </a:pPr>
            <a:r>
              <a:rPr lang="en-US" i="1" dirty="0" smtClean="0"/>
              <a:t>Salmonella</a:t>
            </a:r>
            <a:r>
              <a:rPr lang="en-US" dirty="0" smtClean="0"/>
              <a:t> Typhi</a:t>
            </a:r>
            <a:endParaRPr lang="en-US" dirty="0"/>
          </a:p>
          <a:p>
            <a:pPr marL="347472" lvl="1" indent="-347472">
              <a:lnSpc>
                <a:spcPct val="100000"/>
              </a:lnSpc>
              <a:spcBef>
                <a:spcPts val="900"/>
              </a:spcBef>
              <a:defRPr/>
            </a:pPr>
            <a:r>
              <a:rPr lang="en-US" dirty="0" smtClean="0"/>
              <a:t>Nontyphoidal </a:t>
            </a:r>
            <a:r>
              <a:rPr lang="en-US" i="1" dirty="0"/>
              <a:t>Salmonella</a:t>
            </a:r>
            <a:r>
              <a:rPr lang="en-US" dirty="0"/>
              <a:t> (NTS</a:t>
            </a:r>
            <a:r>
              <a:rPr lang="en-US" dirty="0" smtClean="0"/>
              <a:t>)</a:t>
            </a:r>
          </a:p>
          <a:p>
            <a:pPr marL="347472" lvl="1" indent="-347472">
              <a:lnSpc>
                <a:spcPct val="100000"/>
              </a:lnSpc>
              <a:spcBef>
                <a:spcPts val="900"/>
              </a:spcBef>
              <a:defRPr/>
            </a:pPr>
            <a:r>
              <a:rPr lang="en-US" dirty="0" smtClean="0"/>
              <a:t>Shiga </a:t>
            </a:r>
            <a:r>
              <a:rPr lang="en-US" dirty="0"/>
              <a:t>toxin-producing </a:t>
            </a:r>
            <a:r>
              <a:rPr lang="en-US" i="1" dirty="0"/>
              <a:t>Escherichia coli </a:t>
            </a:r>
            <a:r>
              <a:rPr lang="en-US" dirty="0"/>
              <a:t>(STEC), also known as </a:t>
            </a:r>
            <a:r>
              <a:rPr lang="en-US" i="1" dirty="0"/>
              <a:t>E. coli </a:t>
            </a:r>
            <a:endParaRPr lang="en-US" i="1" dirty="0" smtClean="0"/>
          </a:p>
          <a:p>
            <a:pPr marL="347472" lvl="1" indent="-347472">
              <a:lnSpc>
                <a:spcPct val="100000"/>
              </a:lnSpc>
              <a:spcBef>
                <a:spcPts val="900"/>
              </a:spcBef>
              <a:defRPr/>
            </a:pPr>
            <a:r>
              <a:rPr lang="en-US" dirty="0" smtClean="0"/>
              <a:t>Hepatitis A</a:t>
            </a:r>
          </a:p>
          <a:p>
            <a:pPr marL="347472" lvl="1" indent="-347472">
              <a:lnSpc>
                <a:spcPct val="100000"/>
              </a:lnSpc>
              <a:spcBef>
                <a:spcPts val="900"/>
              </a:spcBef>
              <a:defRPr/>
            </a:pPr>
            <a:r>
              <a:rPr lang="en-US" dirty="0" smtClean="0"/>
              <a:t>Norovirus</a:t>
            </a:r>
            <a:endParaRPr lang="en-US" sz="2000" b="1" dirty="0">
              <a:solidFill>
                <a:srgbClr val="005CAB"/>
              </a:solidFill>
            </a:endParaRPr>
          </a:p>
          <a:p>
            <a:pPr marL="114300" lvl="1" indent="0">
              <a:buFont typeface="Wingdings" pitchFamily="2" charset="2"/>
              <a:buNone/>
              <a:defRPr/>
            </a:pPr>
            <a:endParaRPr lang="en-US" dirty="0" smtClean="0"/>
          </a:p>
        </p:txBody>
      </p:sp>
    </p:spTree>
    <p:extLst>
      <p:ext uri="{BB962C8B-B14F-4D97-AF65-F5344CB8AC3E}">
        <p14:creationId xmlns:p14="http://schemas.microsoft.com/office/powerpoint/2010/main" val="28370571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Teach the Bug</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2-21</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Activity</a:t>
            </a:r>
            <a:endParaRPr lang="en-US" dirty="0">
              <a:latin typeface="Arial Narrow" charset="0"/>
              <a:cs typeface="+mj-cs"/>
            </a:endParaRPr>
          </a:p>
        </p:txBody>
      </p:sp>
    </p:spTree>
    <p:extLst>
      <p:ext uri="{BB962C8B-B14F-4D97-AF65-F5344CB8AC3E}">
        <p14:creationId xmlns:p14="http://schemas.microsoft.com/office/powerpoint/2010/main" val="857957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2-22</a:t>
            </a:r>
          </a:p>
        </p:txBody>
      </p:sp>
      <p:sp>
        <p:nvSpPr>
          <p:cNvPr id="66563" name="Rectangle 33"/>
          <p:cNvSpPr>
            <a:spLocks noGrp="1" noChangeArrowheads="1"/>
          </p:cNvSpPr>
          <p:nvPr>
            <p:ph type="title"/>
          </p:nvPr>
        </p:nvSpPr>
        <p:spPr>
          <a:xfrm>
            <a:off x="390525" y="158750"/>
            <a:ext cx="8235950" cy="523875"/>
          </a:xfrm>
        </p:spPr>
        <p:txBody>
          <a:bodyPr/>
          <a:lstStyle/>
          <a:p>
            <a:pPr eaLnBrk="1" hangingPunct="1">
              <a:defRPr/>
            </a:pPr>
            <a:r>
              <a:rPr lang="en-US" dirty="0">
                <a:latin typeface="Arial Narrow" charset="0"/>
                <a:cs typeface="+mj-cs"/>
              </a:rPr>
              <a:t>Biological Toxins</a:t>
            </a:r>
            <a:endParaRPr lang="en-US" sz="2600" i="1" dirty="0">
              <a:latin typeface="Arial Narrow" charset="0"/>
              <a:cs typeface="+mj-cs"/>
            </a:endParaRPr>
          </a:p>
        </p:txBody>
      </p:sp>
      <p:sp>
        <p:nvSpPr>
          <p:cNvPr id="8" name="Rectangle 3"/>
          <p:cNvSpPr txBox="1">
            <a:spLocks noChangeArrowheads="1"/>
          </p:cNvSpPr>
          <p:nvPr/>
        </p:nvSpPr>
        <p:spPr bwMode="auto">
          <a:xfrm>
            <a:off x="390525" y="1143000"/>
            <a:ext cx="541020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eaLnBrk="1" hangingPunct="1">
              <a:defRPr/>
            </a:pPr>
            <a:r>
              <a:rPr lang="en-US" dirty="0" smtClean="0"/>
              <a:t>Origin:</a:t>
            </a:r>
            <a:endParaRPr lang="en-US" dirty="0"/>
          </a:p>
          <a:p>
            <a:pPr marL="347472" lvl="1" indent="-347472" eaLnBrk="1" hangingPunct="1">
              <a:lnSpc>
                <a:spcPct val="100000"/>
              </a:lnSpc>
              <a:spcBef>
                <a:spcPts val="900"/>
              </a:spcBef>
              <a:defRPr/>
            </a:pPr>
            <a:r>
              <a:rPr lang="en-US" dirty="0" smtClean="0"/>
              <a:t>Naturally occur in certain plants, mushrooms, and seafood</a:t>
            </a:r>
            <a:endParaRPr lang="en-US" sz="2400" b="1" dirty="0" smtClean="0">
              <a:solidFill>
                <a:srgbClr val="005CAB"/>
              </a:solidFill>
            </a:endParaRPr>
          </a:p>
          <a:p>
            <a:pPr marL="114300" lvl="1" indent="0" eaLnBrk="1" hangingPunct="1">
              <a:buFont typeface="Wingdings" pitchFamily="2" charset="2"/>
              <a:buNone/>
              <a:defRPr/>
            </a:pPr>
            <a:r>
              <a:rPr lang="en-US" sz="2400" b="1" dirty="0" smtClean="0">
                <a:solidFill>
                  <a:srgbClr val="005CAB"/>
                </a:solidFill>
              </a:rPr>
              <a:t>Seafood toxins:</a:t>
            </a:r>
            <a:endParaRPr lang="en-US" dirty="0" smtClean="0"/>
          </a:p>
          <a:p>
            <a:pPr marL="347472" lvl="1" indent="-347472" eaLnBrk="1" hangingPunct="1">
              <a:lnSpc>
                <a:spcPct val="100000"/>
              </a:lnSpc>
              <a:spcBef>
                <a:spcPts val="900"/>
              </a:spcBef>
              <a:defRPr/>
            </a:pPr>
            <a:r>
              <a:rPr lang="en-US" dirty="0" smtClean="0"/>
              <a:t>Produced by pathogens found on certain fish</a:t>
            </a:r>
          </a:p>
          <a:p>
            <a:pPr marL="694944" lvl="2" indent="-347472" eaLnBrk="1" hangingPunct="1">
              <a:lnSpc>
                <a:spcPct val="100000"/>
              </a:lnSpc>
              <a:spcBef>
                <a:spcPts val="900"/>
              </a:spcBef>
              <a:defRPr/>
            </a:pPr>
            <a:r>
              <a:rPr lang="en-US" dirty="0"/>
              <a:t>Tuna, bonito, </a:t>
            </a:r>
            <a:r>
              <a:rPr lang="en-US" dirty="0" smtClean="0"/>
              <a:t>mahimahi</a:t>
            </a:r>
            <a:endParaRPr lang="en-US" dirty="0"/>
          </a:p>
          <a:p>
            <a:pPr marL="694944" lvl="2" indent="-347472" eaLnBrk="1" hangingPunct="1">
              <a:lnSpc>
                <a:spcPct val="100000"/>
              </a:lnSpc>
              <a:spcBef>
                <a:spcPts val="900"/>
              </a:spcBef>
              <a:defRPr/>
            </a:pPr>
            <a:r>
              <a:rPr lang="en-US" dirty="0" smtClean="0"/>
              <a:t>Histamine produced when fish is time-temperature abused</a:t>
            </a:r>
          </a:p>
          <a:p>
            <a:pPr marL="347472" lvl="1" indent="-347472" eaLnBrk="1" hangingPunct="1">
              <a:lnSpc>
                <a:spcPct val="100000"/>
              </a:lnSpc>
              <a:spcBef>
                <a:spcPts val="900"/>
              </a:spcBef>
              <a:defRPr/>
            </a:pPr>
            <a:r>
              <a:rPr lang="en-US" dirty="0" smtClean="0"/>
              <a:t>Occur in certain fish that eat smaller fish that have consumed the toxin </a:t>
            </a:r>
          </a:p>
          <a:p>
            <a:pPr marL="694944" lvl="2" indent="-347472" eaLnBrk="1" hangingPunct="1">
              <a:lnSpc>
                <a:spcPct val="100000"/>
              </a:lnSpc>
              <a:spcBef>
                <a:spcPts val="900"/>
              </a:spcBef>
              <a:defRPr/>
            </a:pPr>
            <a:r>
              <a:rPr lang="en-US" dirty="0" smtClean="0"/>
              <a:t>Barracuda, snapper, grouper, amberjack</a:t>
            </a:r>
          </a:p>
          <a:p>
            <a:pPr marL="694944" lvl="2" indent="-347472" eaLnBrk="1" hangingPunct="1">
              <a:lnSpc>
                <a:spcPct val="100000"/>
              </a:lnSpc>
              <a:spcBef>
                <a:spcPts val="900"/>
              </a:spcBef>
              <a:defRPr/>
            </a:pPr>
            <a:r>
              <a:rPr lang="en-US" dirty="0" smtClean="0"/>
              <a:t>Ciguatera toxin is an example</a:t>
            </a:r>
            <a:endParaRPr lang="en-US" b="1"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extLst>
      <p:ext uri="{BB962C8B-B14F-4D97-AF65-F5344CB8AC3E}">
        <p14:creationId xmlns:p14="http://schemas.microsoft.com/office/powerpoint/2010/main" val="2139456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3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2-23</a:t>
            </a:r>
          </a:p>
        </p:txBody>
      </p:sp>
      <p:sp>
        <p:nvSpPr>
          <p:cNvPr id="67587" name="Rectangle 33"/>
          <p:cNvSpPr>
            <a:spLocks noGrp="1" noChangeArrowheads="1"/>
          </p:cNvSpPr>
          <p:nvPr>
            <p:ph type="title"/>
          </p:nvPr>
        </p:nvSpPr>
        <p:spPr>
          <a:xfrm>
            <a:off x="390525" y="158750"/>
            <a:ext cx="8235950" cy="523875"/>
          </a:xfrm>
        </p:spPr>
        <p:txBody>
          <a:bodyPr/>
          <a:lstStyle/>
          <a:p>
            <a:pPr eaLnBrk="1" hangingPunct="1">
              <a:defRPr/>
            </a:pPr>
            <a:r>
              <a:rPr lang="en-US" dirty="0">
                <a:latin typeface="Arial Narrow" charset="0"/>
                <a:cs typeface="+mj-cs"/>
              </a:rPr>
              <a:t>Biological Toxins</a:t>
            </a:r>
            <a:endParaRPr lang="en-US" sz="2600" i="1" dirty="0">
              <a:latin typeface="Arial Narrow" charset="0"/>
              <a:cs typeface="+mj-cs"/>
            </a:endParaRPr>
          </a:p>
        </p:txBody>
      </p:sp>
      <p:sp>
        <p:nvSpPr>
          <p:cNvPr id="8" name="Rectangle 3"/>
          <p:cNvSpPr txBox="1">
            <a:spLocks noChangeArrowheads="1"/>
          </p:cNvSpPr>
          <p:nvPr/>
        </p:nvSpPr>
        <p:spPr bwMode="auto">
          <a:xfrm>
            <a:off x="390525" y="1143000"/>
            <a:ext cx="5410200" cy="534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eaLnBrk="1" hangingPunct="1">
              <a:defRPr/>
            </a:pPr>
            <a:r>
              <a:rPr lang="en-US" dirty="0" smtClean="0"/>
              <a:t>Illness:</a:t>
            </a:r>
          </a:p>
          <a:p>
            <a:pPr marL="347472" lvl="1" indent="-347472" eaLnBrk="1" hangingPunct="1">
              <a:lnSpc>
                <a:spcPct val="100000"/>
              </a:lnSpc>
              <a:spcBef>
                <a:spcPts val="900"/>
              </a:spcBef>
              <a:defRPr/>
            </a:pPr>
            <a:r>
              <a:rPr lang="en-US" dirty="0" smtClean="0"/>
              <a:t>Symptoms and onset times vary with illness</a:t>
            </a:r>
          </a:p>
          <a:p>
            <a:pPr marL="347472" lvl="1" indent="-347472" eaLnBrk="1" hangingPunct="1">
              <a:lnSpc>
                <a:spcPct val="100000"/>
              </a:lnSpc>
              <a:spcBef>
                <a:spcPts val="900"/>
              </a:spcBef>
              <a:defRPr/>
            </a:pPr>
            <a:r>
              <a:rPr lang="en-US" dirty="0" smtClean="0"/>
              <a:t>People will experience illness within minutes</a:t>
            </a:r>
          </a:p>
          <a:p>
            <a:pPr marL="0" indent="0" eaLnBrk="1" hangingPunct="1">
              <a:defRPr/>
            </a:pPr>
            <a:r>
              <a:rPr lang="en-US" dirty="0" smtClean="0"/>
              <a:t>General symptoms:</a:t>
            </a:r>
            <a:endParaRPr lang="en-US" dirty="0"/>
          </a:p>
          <a:p>
            <a:pPr marL="347472" lvl="1" indent="-347472" eaLnBrk="1" hangingPunct="1">
              <a:lnSpc>
                <a:spcPct val="100000"/>
              </a:lnSpc>
              <a:spcBef>
                <a:spcPts val="900"/>
              </a:spcBef>
              <a:defRPr/>
            </a:pPr>
            <a:r>
              <a:rPr lang="en-US" dirty="0"/>
              <a:t>Diarrhea or </a:t>
            </a:r>
            <a:r>
              <a:rPr lang="en-US" dirty="0" smtClean="0"/>
              <a:t>vomiting</a:t>
            </a:r>
          </a:p>
          <a:p>
            <a:pPr marL="347472" lvl="1" indent="-347472" eaLnBrk="1" hangingPunct="1">
              <a:lnSpc>
                <a:spcPct val="100000"/>
              </a:lnSpc>
              <a:spcBef>
                <a:spcPts val="900"/>
              </a:spcBef>
              <a:defRPr/>
            </a:pPr>
            <a:r>
              <a:rPr lang="en-US" dirty="0"/>
              <a:t>N</a:t>
            </a:r>
            <a:r>
              <a:rPr lang="en-US" dirty="0" smtClean="0"/>
              <a:t>eurological symptoms</a:t>
            </a:r>
            <a:endParaRPr lang="en-US" dirty="0"/>
          </a:p>
          <a:p>
            <a:pPr marL="694944" lvl="2" indent="-347472" eaLnBrk="1" hangingPunct="1">
              <a:lnSpc>
                <a:spcPct val="100000"/>
              </a:lnSpc>
              <a:spcBef>
                <a:spcPts val="900"/>
              </a:spcBef>
              <a:defRPr/>
            </a:pPr>
            <a:r>
              <a:rPr lang="en-US" dirty="0" smtClean="0"/>
              <a:t>Tingling in extremities</a:t>
            </a:r>
          </a:p>
          <a:p>
            <a:pPr marL="694944" lvl="2" indent="-347472" eaLnBrk="1" hangingPunct="1">
              <a:lnSpc>
                <a:spcPct val="100000"/>
              </a:lnSpc>
              <a:spcBef>
                <a:spcPts val="900"/>
              </a:spcBef>
              <a:defRPr/>
            </a:pPr>
            <a:r>
              <a:rPr lang="en-US" dirty="0" smtClean="0"/>
              <a:t>Reversal of hot and cold sensations</a:t>
            </a:r>
          </a:p>
          <a:p>
            <a:pPr marL="347472" lvl="1" indent="-347472" eaLnBrk="1" hangingPunct="1">
              <a:lnSpc>
                <a:spcPct val="100000"/>
              </a:lnSpc>
              <a:spcBef>
                <a:spcPts val="900"/>
              </a:spcBef>
              <a:defRPr/>
            </a:pPr>
            <a:r>
              <a:rPr lang="en-US" dirty="0" smtClean="0"/>
              <a:t>Flushing of the face and/or hives</a:t>
            </a:r>
          </a:p>
          <a:p>
            <a:pPr marL="347472" lvl="1" indent="-347472" eaLnBrk="1" hangingPunct="1">
              <a:lnSpc>
                <a:spcPct val="100000"/>
              </a:lnSpc>
              <a:spcBef>
                <a:spcPts val="900"/>
              </a:spcBef>
              <a:defRPr/>
            </a:pPr>
            <a:r>
              <a:rPr lang="en-US" dirty="0" smtClean="0"/>
              <a:t>Difficulty breathing</a:t>
            </a:r>
          </a:p>
          <a:p>
            <a:pPr marL="347472" lvl="1" indent="-347472" eaLnBrk="1" hangingPunct="1">
              <a:lnSpc>
                <a:spcPct val="100000"/>
              </a:lnSpc>
              <a:spcBef>
                <a:spcPts val="900"/>
              </a:spcBef>
              <a:defRPr/>
            </a:pPr>
            <a:r>
              <a:rPr lang="en-US" dirty="0" smtClean="0"/>
              <a:t>Heart palpitations</a:t>
            </a:r>
            <a:endParaRPr lang="en-US" b="1"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extLst>
      <p:ext uri="{BB962C8B-B14F-4D97-AF65-F5344CB8AC3E}">
        <p14:creationId xmlns:p14="http://schemas.microsoft.com/office/powerpoint/2010/main" val="7116899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Deliberate Contamination of Food</a:t>
            </a:r>
          </a:p>
        </p:txBody>
      </p:sp>
      <p:sp>
        <p:nvSpPr>
          <p:cNvPr id="74755" name="Rectangle 3"/>
          <p:cNvSpPr>
            <a:spLocks noGrp="1" noChangeArrowheads="1"/>
          </p:cNvSpPr>
          <p:nvPr>
            <p:ph type="body" idx="1"/>
          </p:nvPr>
        </p:nvSpPr>
        <p:spPr>
          <a:xfrm>
            <a:off x="398463" y="1143000"/>
            <a:ext cx="8228012" cy="3789362"/>
          </a:xfrm>
        </p:spPr>
        <p:txBody>
          <a:bodyPr/>
          <a:lstStyle/>
          <a:p>
            <a:pPr marL="0" indent="0" eaLnBrk="1" hangingPunct="1">
              <a:defRPr/>
            </a:pPr>
            <a:r>
              <a:rPr lang="en-US" dirty="0">
                <a:latin typeface="Arial Narrow" charset="0"/>
                <a:cs typeface="+mn-cs"/>
              </a:rPr>
              <a:t>Groups who may attempt to contaminate </a:t>
            </a:r>
            <a:r>
              <a:rPr lang="en-US" dirty="0" smtClean="0">
                <a:latin typeface="Arial Narrow" charset="0"/>
                <a:cs typeface="+mn-cs"/>
              </a:rPr>
              <a:t>food:</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Terrorists or activists</a:t>
            </a:r>
          </a:p>
          <a:p>
            <a:pPr marL="347472" lvl="1" indent="-347472" eaLnBrk="1" hangingPunct="1">
              <a:lnSpc>
                <a:spcPct val="100000"/>
              </a:lnSpc>
              <a:spcBef>
                <a:spcPts val="900"/>
              </a:spcBef>
              <a:defRPr/>
            </a:pPr>
            <a:r>
              <a:rPr lang="en-US" dirty="0">
                <a:latin typeface="Arial Narrow" charset="0"/>
              </a:rPr>
              <a:t>Disgruntled current or former staff</a:t>
            </a:r>
          </a:p>
          <a:p>
            <a:pPr marL="347472" lvl="1" indent="-347472" eaLnBrk="1" hangingPunct="1">
              <a:lnSpc>
                <a:spcPct val="100000"/>
              </a:lnSpc>
              <a:spcBef>
                <a:spcPts val="900"/>
              </a:spcBef>
              <a:defRPr/>
            </a:pPr>
            <a:r>
              <a:rPr lang="en-US" dirty="0">
                <a:latin typeface="Arial Narrow" charset="0"/>
              </a:rPr>
              <a:t>Vendors</a:t>
            </a:r>
          </a:p>
          <a:p>
            <a:pPr marL="347472" lvl="1" indent="-347472" eaLnBrk="1" hangingPunct="1">
              <a:lnSpc>
                <a:spcPct val="100000"/>
              </a:lnSpc>
              <a:spcBef>
                <a:spcPts val="900"/>
              </a:spcBef>
              <a:defRPr/>
            </a:pPr>
            <a:r>
              <a:rPr lang="en-US" dirty="0">
                <a:latin typeface="Arial Narrow" charset="0"/>
              </a:rPr>
              <a:t>Competitors</a:t>
            </a:r>
          </a:p>
          <a:p>
            <a:pPr marL="0" indent="0" eaLnBrk="1" hangingPunct="1">
              <a:defRPr/>
            </a:pPr>
            <a:r>
              <a:rPr lang="en-US" dirty="0">
                <a:latin typeface="Arial Narrow" charset="0"/>
                <a:cs typeface="+mn-cs"/>
              </a:rPr>
              <a:t>FDA d</a:t>
            </a:r>
            <a:r>
              <a:rPr lang="en-US" dirty="0" smtClean="0">
                <a:latin typeface="Arial Narrow" charset="0"/>
                <a:cs typeface="+mn-cs"/>
              </a:rPr>
              <a:t>efense tool:</a:t>
            </a:r>
            <a:endParaRPr lang="en-US" dirty="0">
              <a:latin typeface="Arial Narrow" charset="0"/>
              <a:cs typeface="+mn-cs"/>
            </a:endParaRPr>
          </a:p>
          <a:p>
            <a:pPr marL="347472" lvl="1" indent="-347472" eaLnBrk="1" hangingPunct="1">
              <a:lnSpc>
                <a:spcPct val="100000"/>
              </a:lnSpc>
              <a:spcBef>
                <a:spcPts val="900"/>
              </a:spcBef>
              <a:defRPr/>
            </a:pPr>
            <a:r>
              <a:rPr lang="en-US" dirty="0" smtClean="0">
                <a:latin typeface="Arial Narrow" charset="0"/>
              </a:rPr>
              <a:t>A.L.E.R.T.</a:t>
            </a:r>
            <a:endParaRPr lang="en-US" dirty="0">
              <a:latin typeface="Arial Narrow" charset="0"/>
            </a:endParaRPr>
          </a:p>
          <a:p>
            <a:pPr marL="571500" lvl="1" indent="-457200" eaLnBrk="1" hangingPunct="1">
              <a:defRPr/>
            </a:pPr>
            <a:endParaRPr lang="en-US" dirty="0">
              <a:latin typeface="Arial Narrow" charset="0"/>
            </a:endParaRPr>
          </a:p>
        </p:txBody>
      </p:sp>
      <p:sp>
        <p:nvSpPr>
          <p:cNvPr id="74756"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2-24</a:t>
            </a:r>
          </a:p>
        </p:txBody>
      </p:sp>
    </p:spTree>
    <p:extLst>
      <p:ext uri="{BB962C8B-B14F-4D97-AF65-F5344CB8AC3E}">
        <p14:creationId xmlns:p14="http://schemas.microsoft.com/office/powerpoint/2010/main" val="18623489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98463" y="1143000"/>
            <a:ext cx="8228012" cy="4983163"/>
          </a:xfrm>
        </p:spPr>
        <p:txBody>
          <a:bodyPr/>
          <a:lstStyle/>
          <a:p>
            <a:pPr marL="1544638" indent="-1544638" eaLnBrk="1" hangingPunct="1">
              <a:lnSpc>
                <a:spcPct val="100000"/>
              </a:lnSpc>
              <a:spcBef>
                <a:spcPts val="900"/>
              </a:spcBef>
              <a:buFont typeface="Wingdings" pitchFamily="2" charset="2"/>
              <a:buNone/>
              <a:defRPr/>
            </a:pPr>
            <a:r>
              <a:rPr lang="en-US" sz="3200" dirty="0" smtClean="0">
                <a:ea typeface="+mn-ea"/>
                <a:cs typeface="+mn-cs"/>
              </a:rPr>
              <a:t>A</a:t>
            </a:r>
            <a:r>
              <a:rPr lang="en-US" b="0" dirty="0">
                <a:ea typeface="+mn-ea"/>
                <a:cs typeface="+mn-cs"/>
              </a:rPr>
              <a:t>ssure</a:t>
            </a:r>
            <a:r>
              <a:rPr lang="en-US" dirty="0">
                <a:ea typeface="+mn-ea"/>
                <a:cs typeface="+mn-cs"/>
              </a:rPr>
              <a:t> </a:t>
            </a:r>
            <a:r>
              <a:rPr lang="en-US" dirty="0" smtClean="0">
                <a:ea typeface="+mn-ea"/>
                <a:cs typeface="+mn-cs"/>
              </a:rPr>
              <a:t>	</a:t>
            </a:r>
            <a:r>
              <a:rPr lang="en-US" sz="2200" b="0" dirty="0" smtClean="0">
                <a:solidFill>
                  <a:schemeClr val="tx1"/>
                </a:solidFill>
                <a:ea typeface="+mn-ea"/>
                <a:cs typeface="+mn-cs"/>
              </a:rPr>
              <a:t>Make sure products received are from safe sources</a:t>
            </a:r>
          </a:p>
          <a:p>
            <a:pPr marL="1544638" indent="-1544638" eaLnBrk="1" hangingPunct="1">
              <a:lnSpc>
                <a:spcPct val="100000"/>
              </a:lnSpc>
              <a:spcBef>
                <a:spcPts val="900"/>
              </a:spcBef>
              <a:buFont typeface="Wingdings" pitchFamily="2" charset="2"/>
              <a:buNone/>
              <a:defRPr/>
            </a:pPr>
            <a:r>
              <a:rPr lang="en-US" sz="3200" dirty="0" smtClean="0">
                <a:ea typeface="+mn-ea"/>
                <a:cs typeface="+mn-cs"/>
              </a:rPr>
              <a:t>L</a:t>
            </a:r>
            <a:r>
              <a:rPr lang="en-US" b="0" dirty="0" smtClean="0">
                <a:ea typeface="+mn-ea"/>
                <a:cs typeface="+mn-cs"/>
              </a:rPr>
              <a:t>ook</a:t>
            </a:r>
            <a:r>
              <a:rPr lang="en-US" dirty="0" smtClean="0">
                <a:ea typeface="+mn-ea"/>
                <a:cs typeface="+mn-cs"/>
              </a:rPr>
              <a:t>	</a:t>
            </a:r>
            <a:r>
              <a:rPr lang="en-US" sz="2200" b="0" dirty="0" smtClean="0">
                <a:solidFill>
                  <a:schemeClr val="tx1"/>
                </a:solidFill>
                <a:ea typeface="+mn-ea"/>
                <a:cs typeface="+mn-cs"/>
              </a:rPr>
              <a:t>Monitor the security of products in the facility</a:t>
            </a:r>
            <a:r>
              <a:rPr lang="en-US" dirty="0" smtClean="0">
                <a:ea typeface="+mn-ea"/>
                <a:cs typeface="+mn-cs"/>
              </a:rPr>
              <a:t>	</a:t>
            </a:r>
          </a:p>
          <a:p>
            <a:pPr marL="1544638" indent="-1544638" eaLnBrk="1" hangingPunct="1">
              <a:lnSpc>
                <a:spcPct val="100000"/>
              </a:lnSpc>
              <a:spcBef>
                <a:spcPts val="900"/>
              </a:spcBef>
              <a:buFont typeface="Wingdings" pitchFamily="2" charset="2"/>
              <a:buNone/>
              <a:defRPr/>
            </a:pPr>
            <a:r>
              <a:rPr lang="en-US" sz="3200" dirty="0" smtClean="0">
                <a:ea typeface="+mn-ea"/>
                <a:cs typeface="+mn-cs"/>
              </a:rPr>
              <a:t>E</a:t>
            </a:r>
            <a:r>
              <a:rPr lang="en-US" b="0" dirty="0" smtClean="0">
                <a:ea typeface="+mn-ea"/>
                <a:cs typeface="+mn-cs"/>
              </a:rPr>
              <a:t>mployees</a:t>
            </a:r>
            <a:r>
              <a:rPr lang="en-US" dirty="0" smtClean="0">
                <a:ea typeface="+mn-ea"/>
                <a:cs typeface="+mn-cs"/>
              </a:rPr>
              <a:t>	</a:t>
            </a:r>
            <a:r>
              <a:rPr lang="en-US" sz="2200" b="0" dirty="0" smtClean="0">
                <a:solidFill>
                  <a:schemeClr val="tx1"/>
                </a:solidFill>
                <a:ea typeface="+mn-ea"/>
                <a:cs typeface="+mn-cs"/>
              </a:rPr>
              <a:t>Know who is in your facility</a:t>
            </a:r>
            <a:endParaRPr lang="en-US" b="0" dirty="0" smtClean="0">
              <a:ea typeface="+mn-ea"/>
              <a:cs typeface="+mn-cs"/>
            </a:endParaRPr>
          </a:p>
          <a:p>
            <a:pPr marL="1544638" indent="-1544638" eaLnBrk="1" hangingPunct="1">
              <a:lnSpc>
                <a:spcPct val="100000"/>
              </a:lnSpc>
              <a:spcBef>
                <a:spcPts val="900"/>
              </a:spcBef>
              <a:buFont typeface="Wingdings" pitchFamily="2" charset="2"/>
              <a:buNone/>
              <a:defRPr/>
            </a:pPr>
            <a:r>
              <a:rPr lang="en-US" sz="3200" dirty="0" smtClean="0">
                <a:ea typeface="+mn-ea"/>
                <a:cs typeface="+mn-cs"/>
              </a:rPr>
              <a:t>R</a:t>
            </a:r>
            <a:r>
              <a:rPr lang="en-US" b="0" dirty="0" smtClean="0">
                <a:ea typeface="+mn-ea"/>
                <a:cs typeface="+mn-cs"/>
              </a:rPr>
              <a:t>eports</a:t>
            </a:r>
            <a:r>
              <a:rPr lang="en-US" dirty="0" smtClean="0">
                <a:ea typeface="+mn-ea"/>
                <a:cs typeface="+mn-cs"/>
              </a:rPr>
              <a:t> 	</a:t>
            </a:r>
            <a:r>
              <a:rPr lang="en-US" sz="2200" b="0" dirty="0" smtClean="0">
                <a:solidFill>
                  <a:schemeClr val="tx1"/>
                </a:solidFill>
                <a:ea typeface="+mn-ea"/>
                <a:cs typeface="+mn-cs"/>
              </a:rPr>
              <a:t>Keep information related to food defense accessible</a:t>
            </a:r>
            <a:r>
              <a:rPr lang="en-US" dirty="0" smtClean="0">
                <a:ea typeface="+mn-ea"/>
                <a:cs typeface="+mn-cs"/>
              </a:rPr>
              <a:t>	</a:t>
            </a:r>
          </a:p>
          <a:p>
            <a:pPr marL="1544638" indent="-1544638" eaLnBrk="1" hangingPunct="1">
              <a:lnSpc>
                <a:spcPct val="100000"/>
              </a:lnSpc>
              <a:spcBef>
                <a:spcPts val="900"/>
              </a:spcBef>
              <a:buFont typeface="Wingdings" pitchFamily="2" charset="2"/>
              <a:buNone/>
              <a:defRPr/>
            </a:pPr>
            <a:r>
              <a:rPr lang="en-US" sz="3200" dirty="0" smtClean="0">
                <a:ea typeface="+mn-ea"/>
                <a:cs typeface="+mn-cs"/>
              </a:rPr>
              <a:t>T</a:t>
            </a:r>
            <a:r>
              <a:rPr lang="en-US" b="0" dirty="0" smtClean="0">
                <a:ea typeface="+mn-ea"/>
                <a:cs typeface="+mn-cs"/>
              </a:rPr>
              <a:t>hreat</a:t>
            </a:r>
            <a:r>
              <a:rPr lang="en-US" dirty="0" smtClean="0">
                <a:ea typeface="+mn-ea"/>
                <a:cs typeface="+mn-cs"/>
              </a:rPr>
              <a:t> 	</a:t>
            </a:r>
            <a:r>
              <a:rPr lang="en-US" sz="2200" b="0" dirty="0" smtClean="0">
                <a:solidFill>
                  <a:schemeClr val="tx1"/>
                </a:solidFill>
                <a:ea typeface="+mn-ea"/>
                <a:cs typeface="+mn-cs"/>
              </a:rPr>
              <a:t>Develop a plan for responding to suspicious activity or </a:t>
            </a:r>
            <a:br>
              <a:rPr lang="en-US" sz="2200" b="0" dirty="0" smtClean="0">
                <a:solidFill>
                  <a:schemeClr val="tx1"/>
                </a:solidFill>
                <a:ea typeface="+mn-ea"/>
                <a:cs typeface="+mn-cs"/>
              </a:rPr>
            </a:br>
            <a:r>
              <a:rPr lang="en-US" sz="2200" b="0" dirty="0" smtClean="0">
                <a:solidFill>
                  <a:schemeClr val="tx1"/>
                </a:solidFill>
                <a:ea typeface="+mn-ea"/>
                <a:cs typeface="+mn-cs"/>
              </a:rPr>
              <a:t>a threat to the operation</a:t>
            </a:r>
            <a:endParaRPr lang="en-US" b="0" dirty="0" smtClean="0">
              <a:ea typeface="+mn-ea"/>
              <a:cs typeface="+mn-cs"/>
            </a:endParaRPr>
          </a:p>
          <a:p>
            <a:pPr marL="1544638" lvl="1" indent="-1544638" eaLnBrk="1" hangingPunct="1">
              <a:buFont typeface="Wingdings" pitchFamily="2" charset="2"/>
              <a:buNone/>
              <a:defRPr/>
            </a:pPr>
            <a:endParaRPr lang="en-US" dirty="0" smtClean="0"/>
          </a:p>
        </p:txBody>
      </p:sp>
      <p:sp>
        <p:nvSpPr>
          <p:cNvPr id="75779"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2-25</a:t>
            </a:r>
          </a:p>
        </p:txBody>
      </p:sp>
      <p:sp>
        <p:nvSpPr>
          <p:cNvPr id="7578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Deliberate Contamination of Food</a:t>
            </a:r>
          </a:p>
        </p:txBody>
      </p:sp>
    </p:spTree>
    <p:extLst>
      <p:ext uri="{BB962C8B-B14F-4D97-AF65-F5344CB8AC3E}">
        <p14:creationId xmlns:p14="http://schemas.microsoft.com/office/powerpoint/2010/main" val="42471180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Responding to a Foodborne-Illness Outbreak</a:t>
            </a:r>
          </a:p>
        </p:txBody>
      </p:sp>
      <p:sp>
        <p:nvSpPr>
          <p:cNvPr id="78851" name="Rectangle 3"/>
          <p:cNvSpPr>
            <a:spLocks noGrp="1" noChangeArrowheads="1"/>
          </p:cNvSpPr>
          <p:nvPr>
            <p:ph type="body" idx="1"/>
          </p:nvPr>
        </p:nvSpPr>
        <p:spPr>
          <a:xfrm>
            <a:off x="390525" y="1143000"/>
            <a:ext cx="5746118" cy="4983163"/>
          </a:xfrm>
        </p:spPr>
        <p:txBody>
          <a:bodyPr/>
          <a:lstStyle/>
          <a:p>
            <a:pPr marL="347472" lvl="1" indent="-347472" eaLnBrk="1" hangingPunct="1">
              <a:lnSpc>
                <a:spcPct val="100000"/>
              </a:lnSpc>
              <a:spcBef>
                <a:spcPts val="900"/>
              </a:spcBef>
              <a:buFont typeface="Wingdings" pitchFamily="2" charset="2"/>
              <a:buChar char="l"/>
              <a:defRPr/>
            </a:pPr>
            <a:r>
              <a:rPr lang="en-US" dirty="0" smtClean="0"/>
              <a:t>Gather information</a:t>
            </a:r>
          </a:p>
          <a:p>
            <a:pPr marL="694944" lvl="2" indent="-347472" eaLnBrk="1" hangingPunct="1">
              <a:lnSpc>
                <a:spcPct val="100000"/>
              </a:lnSpc>
              <a:spcBef>
                <a:spcPts val="900"/>
              </a:spcBef>
              <a:buFont typeface="Courier New" pitchFamily="49" charset="0"/>
              <a:buChar char="o"/>
              <a:defRPr/>
            </a:pPr>
            <a:r>
              <a:rPr lang="en-US" dirty="0" smtClean="0"/>
              <a:t>Ask the person for general contact information</a:t>
            </a:r>
          </a:p>
          <a:p>
            <a:pPr marL="694944" lvl="2" indent="-347472" eaLnBrk="1" hangingPunct="1">
              <a:lnSpc>
                <a:spcPct val="100000"/>
              </a:lnSpc>
              <a:spcBef>
                <a:spcPts val="900"/>
              </a:spcBef>
              <a:buFont typeface="Courier New" pitchFamily="49" charset="0"/>
              <a:buChar char="o"/>
              <a:defRPr/>
            </a:pPr>
            <a:r>
              <a:rPr lang="en-US" dirty="0" smtClean="0"/>
              <a:t>Ask the person to identify the food eaten</a:t>
            </a:r>
          </a:p>
          <a:p>
            <a:pPr marL="694944" lvl="2" indent="-347472" eaLnBrk="1" hangingPunct="1">
              <a:lnSpc>
                <a:spcPct val="100000"/>
              </a:lnSpc>
              <a:spcBef>
                <a:spcPts val="900"/>
              </a:spcBef>
              <a:buFont typeface="Courier New" pitchFamily="49" charset="0"/>
              <a:buChar char="o"/>
              <a:defRPr/>
            </a:pPr>
            <a:r>
              <a:rPr lang="en-US" dirty="0" smtClean="0"/>
              <a:t>Ask for a description of symptoms</a:t>
            </a:r>
          </a:p>
          <a:p>
            <a:pPr marL="694944" lvl="2" indent="-347472" eaLnBrk="1" hangingPunct="1">
              <a:lnSpc>
                <a:spcPct val="100000"/>
              </a:lnSpc>
              <a:spcBef>
                <a:spcPts val="900"/>
              </a:spcBef>
              <a:buFont typeface="Courier New" pitchFamily="49" charset="0"/>
              <a:buChar char="o"/>
              <a:defRPr/>
            </a:pPr>
            <a:r>
              <a:rPr lang="en-US" dirty="0" smtClean="0"/>
              <a:t>Ask when the person first got sick</a:t>
            </a:r>
            <a:endParaRPr lang="en-US" dirty="0"/>
          </a:p>
          <a:p>
            <a:pPr marL="347472" lvl="1" indent="-347472" eaLnBrk="1" hangingPunct="1">
              <a:lnSpc>
                <a:spcPct val="100000"/>
              </a:lnSpc>
              <a:spcBef>
                <a:spcPts val="900"/>
              </a:spcBef>
              <a:buFont typeface="Wingdings" pitchFamily="2" charset="2"/>
              <a:buChar char="l"/>
              <a:defRPr/>
            </a:pPr>
            <a:r>
              <a:rPr lang="en-US" dirty="0"/>
              <a:t>Notify </a:t>
            </a:r>
            <a:r>
              <a:rPr lang="en-US" dirty="0" smtClean="0"/>
              <a:t>authorities</a:t>
            </a:r>
            <a:endParaRPr lang="en-US" dirty="0"/>
          </a:p>
          <a:p>
            <a:pPr marL="694944" lvl="2" indent="-347472" eaLnBrk="1" hangingPunct="1">
              <a:lnSpc>
                <a:spcPct val="100000"/>
              </a:lnSpc>
              <a:spcBef>
                <a:spcPts val="900"/>
              </a:spcBef>
              <a:buFont typeface="Courier New" pitchFamily="49" charset="0"/>
              <a:buChar char="o"/>
              <a:defRPr/>
            </a:pPr>
            <a:r>
              <a:rPr lang="en-US" dirty="0"/>
              <a:t>Contact the local regulatory authority if an </a:t>
            </a:r>
            <a:r>
              <a:rPr lang="en-US" dirty="0" smtClean="0"/>
              <a:t/>
            </a:r>
            <a:br>
              <a:rPr lang="en-US" dirty="0" smtClean="0"/>
            </a:br>
            <a:r>
              <a:rPr lang="en-US" dirty="0" smtClean="0"/>
              <a:t>outbreak </a:t>
            </a:r>
            <a:r>
              <a:rPr lang="en-US" dirty="0"/>
              <a:t>is </a:t>
            </a:r>
            <a:r>
              <a:rPr lang="en-US" dirty="0" smtClean="0"/>
              <a:t>suspected</a:t>
            </a:r>
            <a:endParaRPr lang="en-US" dirty="0"/>
          </a:p>
          <a:p>
            <a:pPr marL="576263" lvl="2" indent="0" eaLnBrk="1" hangingPunct="1">
              <a:buFont typeface="Courier New" pitchFamily="49" charset="0"/>
              <a:buNone/>
              <a:defRPr/>
            </a:pPr>
            <a:endParaRPr lang="en-US" dirty="0" smtClean="0"/>
          </a:p>
        </p:txBody>
      </p:sp>
      <p:sp>
        <p:nvSpPr>
          <p:cNvPr id="77828"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2-26</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extLst>
      <p:ext uri="{BB962C8B-B14F-4D97-AF65-F5344CB8AC3E}">
        <p14:creationId xmlns:p14="http://schemas.microsoft.com/office/powerpoint/2010/main" val="14130647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Responding to a Foodborne-Illness Outbreak</a:t>
            </a:r>
          </a:p>
        </p:txBody>
      </p:sp>
      <p:sp>
        <p:nvSpPr>
          <p:cNvPr id="78851" name="Rectangle 3"/>
          <p:cNvSpPr>
            <a:spLocks noGrp="1" noChangeArrowheads="1"/>
          </p:cNvSpPr>
          <p:nvPr>
            <p:ph type="body" idx="1"/>
          </p:nvPr>
        </p:nvSpPr>
        <p:spPr>
          <a:xfrm>
            <a:off x="390525" y="1143000"/>
            <a:ext cx="5402264" cy="4983163"/>
          </a:xfrm>
        </p:spPr>
        <p:txBody>
          <a:bodyPr/>
          <a:lstStyle/>
          <a:p>
            <a:pPr marL="347472" lvl="1" indent="-347472" eaLnBrk="1" hangingPunct="1">
              <a:lnSpc>
                <a:spcPct val="100000"/>
              </a:lnSpc>
              <a:spcBef>
                <a:spcPts val="900"/>
              </a:spcBef>
              <a:defRPr/>
            </a:pPr>
            <a:r>
              <a:rPr lang="en-US" dirty="0">
                <a:latin typeface="Arial Narrow" charset="0"/>
              </a:rPr>
              <a:t>Segregate product</a:t>
            </a:r>
          </a:p>
          <a:p>
            <a:pPr marL="694944" lvl="2" indent="-347472" eaLnBrk="1" hangingPunct="1">
              <a:lnSpc>
                <a:spcPct val="100000"/>
              </a:lnSpc>
              <a:spcBef>
                <a:spcPts val="900"/>
              </a:spcBef>
              <a:defRPr/>
            </a:pPr>
            <a:r>
              <a:rPr lang="en-US" dirty="0">
                <a:latin typeface="Arial Narrow" charset="0"/>
              </a:rPr>
              <a:t>Set the </a:t>
            </a:r>
            <a:r>
              <a:rPr lang="en-US" dirty="0" smtClean="0">
                <a:latin typeface="Arial Narrow" charset="0"/>
              </a:rPr>
              <a:t>suspected </a:t>
            </a:r>
            <a:r>
              <a:rPr lang="en-US" dirty="0">
                <a:latin typeface="Arial Narrow" charset="0"/>
              </a:rPr>
              <a:t>product aside if any remains</a:t>
            </a:r>
          </a:p>
          <a:p>
            <a:pPr marL="694944" lvl="2" indent="-347472" eaLnBrk="1" hangingPunct="1">
              <a:lnSpc>
                <a:spcPct val="100000"/>
              </a:lnSpc>
              <a:spcBef>
                <a:spcPts val="900"/>
              </a:spcBef>
              <a:defRPr/>
            </a:pPr>
            <a:r>
              <a:rPr lang="en-US" dirty="0">
                <a:latin typeface="Arial Narrow" charset="0"/>
              </a:rPr>
              <a:t>Include a label with </a:t>
            </a:r>
            <a:r>
              <a:rPr lang="ja-JP" altLang="en-US" dirty="0">
                <a:latin typeface="Arial Narrow" charset="0"/>
              </a:rPr>
              <a:t>“</a:t>
            </a:r>
            <a:r>
              <a:rPr lang="en-US" dirty="0">
                <a:latin typeface="Arial Narrow" charset="0"/>
              </a:rPr>
              <a:t>Do </a:t>
            </a:r>
            <a:r>
              <a:rPr lang="en-US" dirty="0" smtClean="0">
                <a:latin typeface="Arial Narrow" charset="0"/>
              </a:rPr>
              <a:t>Not Use</a:t>
            </a:r>
            <a:r>
              <a:rPr lang="ja-JP" altLang="en-US" dirty="0">
                <a:latin typeface="Arial Narrow" charset="0"/>
              </a:rPr>
              <a:t>”</a:t>
            </a:r>
            <a:r>
              <a:rPr lang="en-US" dirty="0">
                <a:latin typeface="Arial Narrow" charset="0"/>
              </a:rPr>
              <a:t> </a:t>
            </a:r>
            <a:r>
              <a:rPr lang="en-US" dirty="0" smtClean="0">
                <a:latin typeface="Arial Narrow" charset="0"/>
              </a:rPr>
              <a:t/>
            </a:r>
            <a:br>
              <a:rPr lang="en-US" dirty="0" smtClean="0">
                <a:latin typeface="Arial Narrow" charset="0"/>
              </a:rPr>
            </a:br>
            <a:r>
              <a:rPr lang="en-US" dirty="0" smtClean="0">
                <a:latin typeface="Arial Narrow" charset="0"/>
              </a:rPr>
              <a:t>and </a:t>
            </a:r>
            <a:r>
              <a:rPr lang="ja-JP" altLang="en-US" dirty="0" smtClean="0">
                <a:latin typeface="Arial Narrow" charset="0"/>
              </a:rPr>
              <a:t>“</a:t>
            </a:r>
            <a:r>
              <a:rPr lang="en-US" dirty="0">
                <a:latin typeface="Arial Narrow" charset="0"/>
              </a:rPr>
              <a:t>Do Not Discard</a:t>
            </a:r>
            <a:r>
              <a:rPr lang="ja-JP" altLang="en-US" dirty="0">
                <a:latin typeface="Arial Narrow" charset="0"/>
              </a:rPr>
              <a:t>”</a:t>
            </a:r>
            <a:r>
              <a:rPr lang="en-US" dirty="0">
                <a:latin typeface="Arial Narrow" charset="0"/>
              </a:rPr>
              <a:t> on </a:t>
            </a:r>
            <a:r>
              <a:rPr lang="en-US" dirty="0" smtClean="0">
                <a:latin typeface="Arial Narrow" charset="0"/>
              </a:rPr>
              <a:t>it</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Document the information</a:t>
            </a:r>
          </a:p>
          <a:p>
            <a:pPr marL="694944" lvl="2" indent="-347472" eaLnBrk="1" hangingPunct="1">
              <a:lnSpc>
                <a:spcPct val="100000"/>
              </a:lnSpc>
              <a:spcBef>
                <a:spcPts val="900"/>
              </a:spcBef>
              <a:defRPr/>
            </a:pPr>
            <a:r>
              <a:rPr lang="en-US" dirty="0">
                <a:latin typeface="Arial Narrow" charset="0"/>
              </a:rPr>
              <a:t>Log information about </a:t>
            </a:r>
            <a:r>
              <a:rPr lang="en-US" dirty="0" smtClean="0">
                <a:latin typeface="Arial Narrow" charset="0"/>
              </a:rPr>
              <a:t>suspected </a:t>
            </a:r>
            <a:r>
              <a:rPr lang="en-US" dirty="0">
                <a:latin typeface="Arial Narrow" charset="0"/>
              </a:rPr>
              <a:t>product</a:t>
            </a:r>
          </a:p>
          <a:p>
            <a:pPr marL="694944" lvl="2" indent="-347472" eaLnBrk="1" hangingPunct="1">
              <a:lnSpc>
                <a:spcPct val="100000"/>
              </a:lnSpc>
              <a:spcBef>
                <a:spcPts val="900"/>
              </a:spcBef>
              <a:defRPr/>
            </a:pPr>
            <a:r>
              <a:rPr lang="en-US" dirty="0">
                <a:latin typeface="Arial Narrow" charset="0"/>
              </a:rPr>
              <a:t>Include a product description, product date, lot number, sell-by date, and pack size</a:t>
            </a:r>
          </a:p>
          <a:p>
            <a:pPr marL="1033463" lvl="2" indent="-457200" eaLnBrk="1" hangingPunct="1">
              <a:defRPr/>
            </a:pPr>
            <a:endParaRPr lang="en-US" dirty="0">
              <a:latin typeface="Arial Narrow" charset="0"/>
            </a:endParaRPr>
          </a:p>
        </p:txBody>
      </p:sp>
      <p:sp>
        <p:nvSpPr>
          <p:cNvPr id="78852"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2-27</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7259" y="1243013"/>
            <a:ext cx="2109216" cy="1834896"/>
          </a:xfrm>
          <a:prstGeom prst="rect">
            <a:avLst/>
          </a:prstGeom>
        </p:spPr>
      </p:pic>
    </p:spTree>
    <p:extLst>
      <p:ext uri="{BB962C8B-B14F-4D97-AF65-F5344CB8AC3E}">
        <p14:creationId xmlns:p14="http://schemas.microsoft.com/office/powerpoint/2010/main" val="32167645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Responding to a Foodborne-Illness Outbreak</a:t>
            </a:r>
          </a:p>
        </p:txBody>
      </p:sp>
      <p:sp>
        <p:nvSpPr>
          <p:cNvPr id="78851" name="Rectangle 3"/>
          <p:cNvSpPr>
            <a:spLocks noGrp="1" noChangeArrowheads="1"/>
          </p:cNvSpPr>
          <p:nvPr>
            <p:ph type="body" idx="1"/>
          </p:nvPr>
        </p:nvSpPr>
        <p:spPr>
          <a:xfrm>
            <a:off x="393192" y="1143000"/>
            <a:ext cx="8235950" cy="4983163"/>
          </a:xfrm>
        </p:spPr>
        <p:txBody>
          <a:bodyPr/>
          <a:lstStyle/>
          <a:p>
            <a:pPr marL="347472" lvl="1" indent="-347472" eaLnBrk="1" hangingPunct="1">
              <a:lnSpc>
                <a:spcPct val="100000"/>
              </a:lnSpc>
              <a:spcBef>
                <a:spcPts val="900"/>
              </a:spcBef>
              <a:buFont typeface="Wingdings" pitchFamily="2" charset="2"/>
              <a:buChar char="l"/>
              <a:defRPr/>
            </a:pPr>
            <a:r>
              <a:rPr lang="en-US" dirty="0" smtClean="0"/>
              <a:t>Identify staff</a:t>
            </a:r>
          </a:p>
          <a:p>
            <a:pPr marL="694944" lvl="2" indent="-347472" eaLnBrk="1" hangingPunct="1">
              <a:lnSpc>
                <a:spcPct val="100000"/>
              </a:lnSpc>
              <a:spcBef>
                <a:spcPts val="900"/>
              </a:spcBef>
              <a:buFont typeface="Courier New" pitchFamily="49" charset="0"/>
              <a:buChar char="o"/>
              <a:defRPr/>
            </a:pPr>
            <a:r>
              <a:rPr lang="en-US" dirty="0" smtClean="0"/>
              <a:t>Keep a list of food handlers scheduled at time of incident</a:t>
            </a:r>
          </a:p>
          <a:p>
            <a:pPr marL="694944" lvl="2" indent="-347472" eaLnBrk="1" hangingPunct="1">
              <a:lnSpc>
                <a:spcPct val="100000"/>
              </a:lnSpc>
              <a:spcBef>
                <a:spcPts val="900"/>
              </a:spcBef>
              <a:buFont typeface="Courier New" pitchFamily="49" charset="0"/>
              <a:buChar char="o"/>
              <a:defRPr/>
            </a:pPr>
            <a:r>
              <a:rPr lang="en-US" dirty="0" smtClean="0"/>
              <a:t>Interview staff immediately</a:t>
            </a:r>
          </a:p>
          <a:p>
            <a:pPr marL="347472" lvl="1" indent="-347472" eaLnBrk="1" hangingPunct="1">
              <a:lnSpc>
                <a:spcPct val="100000"/>
              </a:lnSpc>
              <a:spcBef>
                <a:spcPts val="900"/>
              </a:spcBef>
              <a:buFont typeface="Wingdings" pitchFamily="2" charset="2"/>
              <a:buChar char="l"/>
              <a:defRPr/>
            </a:pPr>
            <a:r>
              <a:rPr lang="en-US" dirty="0" smtClean="0"/>
              <a:t>Cooperate with authorities</a:t>
            </a:r>
            <a:endParaRPr lang="en-US" dirty="0"/>
          </a:p>
          <a:p>
            <a:pPr marL="694944" lvl="2" indent="-347472" eaLnBrk="1" hangingPunct="1">
              <a:lnSpc>
                <a:spcPct val="100000"/>
              </a:lnSpc>
              <a:spcBef>
                <a:spcPts val="900"/>
              </a:spcBef>
              <a:buFont typeface="Courier New" pitchFamily="49" charset="0"/>
              <a:buChar char="o"/>
              <a:defRPr/>
            </a:pPr>
            <a:r>
              <a:rPr lang="en-US" dirty="0" smtClean="0"/>
              <a:t>Provide appropriate documentation</a:t>
            </a:r>
            <a:endParaRPr lang="en-US" dirty="0"/>
          </a:p>
          <a:p>
            <a:pPr marL="347472" lvl="1" indent="-347472" eaLnBrk="1" hangingPunct="1">
              <a:lnSpc>
                <a:spcPct val="100000"/>
              </a:lnSpc>
              <a:spcBef>
                <a:spcPts val="900"/>
              </a:spcBef>
              <a:buFont typeface="Wingdings" pitchFamily="2" charset="2"/>
              <a:buChar char="l"/>
              <a:defRPr/>
            </a:pPr>
            <a:r>
              <a:rPr lang="en-US" dirty="0" smtClean="0"/>
              <a:t>Review procedures</a:t>
            </a:r>
            <a:endParaRPr lang="en-US" dirty="0"/>
          </a:p>
          <a:p>
            <a:pPr marL="694944" lvl="2" indent="-347472" eaLnBrk="1" hangingPunct="1">
              <a:lnSpc>
                <a:spcPct val="100000"/>
              </a:lnSpc>
              <a:spcBef>
                <a:spcPts val="900"/>
              </a:spcBef>
              <a:buFont typeface="Courier New" pitchFamily="49" charset="0"/>
              <a:buChar char="o"/>
              <a:defRPr/>
            </a:pPr>
            <a:r>
              <a:rPr lang="en-US" dirty="0" smtClean="0"/>
              <a:t>Determine if standards are being met</a:t>
            </a:r>
          </a:p>
          <a:p>
            <a:pPr marL="694944" lvl="2" indent="-347472" eaLnBrk="1" hangingPunct="1">
              <a:lnSpc>
                <a:spcPct val="100000"/>
              </a:lnSpc>
              <a:spcBef>
                <a:spcPts val="900"/>
              </a:spcBef>
              <a:buFont typeface="Courier New" pitchFamily="49" charset="0"/>
              <a:buChar char="o"/>
              <a:defRPr/>
            </a:pPr>
            <a:r>
              <a:rPr lang="en-US" dirty="0" smtClean="0"/>
              <a:t>Identify if standards are not working</a:t>
            </a:r>
            <a:endParaRPr lang="en-US" dirty="0"/>
          </a:p>
          <a:p>
            <a:pPr marL="576263" lvl="2" indent="0" eaLnBrk="1" hangingPunct="1">
              <a:buFont typeface="Courier New" pitchFamily="49" charset="0"/>
              <a:buNone/>
              <a:defRPr/>
            </a:pPr>
            <a:endParaRPr lang="en-US" dirty="0" smtClean="0"/>
          </a:p>
        </p:txBody>
      </p:sp>
      <p:sp>
        <p:nvSpPr>
          <p:cNvPr id="79876"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2-28</a:t>
            </a:r>
          </a:p>
        </p:txBody>
      </p:sp>
    </p:spTree>
    <p:extLst>
      <p:ext uri="{BB962C8B-B14F-4D97-AF65-F5344CB8AC3E}">
        <p14:creationId xmlns:p14="http://schemas.microsoft.com/office/powerpoint/2010/main" val="8912948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56230"/>
            <a:ext cx="8307388" cy="523220"/>
          </a:xfrm>
        </p:spPr>
        <p:txBody>
          <a:bodyPr/>
          <a:lstStyle/>
          <a:p>
            <a:r>
              <a:rPr lang="en-US" dirty="0"/>
              <a:t>Preventing Allergic </a:t>
            </a:r>
            <a:r>
              <a:rPr lang="en-US" dirty="0" smtClean="0"/>
              <a:t>Reactions</a:t>
            </a:r>
            <a:endParaRPr lang="en-US" dirty="0"/>
          </a:p>
        </p:txBody>
      </p:sp>
      <p:sp>
        <p:nvSpPr>
          <p:cNvPr id="3" name="Content Placeholder 2"/>
          <p:cNvSpPr>
            <a:spLocks noGrp="1"/>
          </p:cNvSpPr>
          <p:nvPr>
            <p:ph idx="1"/>
          </p:nvPr>
        </p:nvSpPr>
        <p:spPr/>
        <p:txBody>
          <a:bodyPr/>
          <a:lstStyle/>
          <a:p>
            <a:r>
              <a:rPr lang="en-US" dirty="0"/>
              <a:t>To help prevent allergic reactions, service staff should</a:t>
            </a:r>
            <a:r>
              <a:rPr lang="en-US" dirty="0" smtClean="0"/>
              <a:t>:</a:t>
            </a:r>
          </a:p>
          <a:p>
            <a:pPr lvl="1" eaLnBrk="1" hangingPunct="1">
              <a:defRPr/>
            </a:pPr>
            <a:r>
              <a:rPr lang="en-US" dirty="0" smtClean="0"/>
              <a:t>Describe </a:t>
            </a:r>
            <a:r>
              <a:rPr lang="en-US" dirty="0"/>
              <a:t>menu items to guests, and identify any allergens in the </a:t>
            </a:r>
            <a:r>
              <a:rPr lang="en-US" dirty="0" smtClean="0"/>
              <a:t>item.</a:t>
            </a:r>
          </a:p>
          <a:p>
            <a:pPr lvl="1" eaLnBrk="1" hangingPunct="1">
              <a:defRPr/>
            </a:pPr>
            <a:r>
              <a:rPr lang="en-US" dirty="0" smtClean="0"/>
              <a:t>Suggest </a:t>
            </a:r>
            <a:r>
              <a:rPr lang="en-US" dirty="0"/>
              <a:t>menu items without the </a:t>
            </a:r>
            <a:r>
              <a:rPr lang="en-US" dirty="0" smtClean="0"/>
              <a:t>allergen.</a:t>
            </a:r>
          </a:p>
          <a:p>
            <a:pPr lvl="1" eaLnBrk="1" hangingPunct="1">
              <a:defRPr/>
            </a:pPr>
            <a:r>
              <a:rPr lang="en-US" dirty="0" smtClean="0"/>
              <a:t>Clearly </a:t>
            </a:r>
            <a:r>
              <a:rPr lang="en-US" dirty="0"/>
              <a:t>identify the </a:t>
            </a:r>
            <a:r>
              <a:rPr lang="en-US" dirty="0" smtClean="0"/>
              <a:t>guest’s </a:t>
            </a:r>
            <a:r>
              <a:rPr lang="en-US" dirty="0"/>
              <a:t>order for kitchen and service </a:t>
            </a:r>
            <a:r>
              <a:rPr lang="en-US" dirty="0" smtClean="0"/>
              <a:t>staff.</a:t>
            </a:r>
          </a:p>
          <a:p>
            <a:pPr lvl="1" eaLnBrk="1" hangingPunct="1">
              <a:defRPr/>
            </a:pPr>
            <a:r>
              <a:rPr lang="en-US" dirty="0" smtClean="0"/>
              <a:t>Deliver </a:t>
            </a:r>
            <a:r>
              <a:rPr lang="en-US" dirty="0"/>
              <a:t>food separately to prevent </a:t>
            </a:r>
            <a:r>
              <a:rPr lang="en-US" dirty="0" smtClean="0"/>
              <a:t>cross-contact.</a:t>
            </a:r>
            <a:endParaRPr lang="en-US" dirty="0"/>
          </a:p>
          <a:p>
            <a:r>
              <a:rPr lang="en-US" dirty="0" smtClean="0"/>
              <a:t> </a:t>
            </a:r>
          </a:p>
          <a:p>
            <a:pPr marL="457200" lvl="1" indent="-457200">
              <a:lnSpc>
                <a:spcPct val="90000"/>
              </a:lnSpc>
              <a:spcBef>
                <a:spcPct val="100000"/>
              </a:spcBef>
              <a:buClr>
                <a:srgbClr val="009DDC"/>
              </a:buClr>
              <a:buNone/>
            </a:pPr>
            <a:endParaRPr lang="en-US" dirty="0"/>
          </a:p>
        </p:txBody>
      </p:sp>
      <p:sp>
        <p:nvSpPr>
          <p:cNvPr id="4"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2-29</a:t>
            </a:r>
          </a:p>
        </p:txBody>
      </p:sp>
    </p:spTree>
    <p:extLst>
      <p:ext uri="{BB962C8B-B14F-4D97-AF65-F5344CB8AC3E}">
        <p14:creationId xmlns:p14="http://schemas.microsoft.com/office/powerpoint/2010/main" val="3989088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Review</a:t>
            </a:r>
            <a:endParaRPr lang="en-US" dirty="0">
              <a:latin typeface="Arial Narrow" charset="0"/>
              <a:cs typeface="+mj-cs"/>
            </a:endParaRPr>
          </a:p>
        </p:txBody>
      </p:sp>
    </p:spTree>
    <p:extLst>
      <p:ext uri="{BB962C8B-B14F-4D97-AF65-F5344CB8AC3E}">
        <p14:creationId xmlns:p14="http://schemas.microsoft.com/office/powerpoint/2010/main" val="42671442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56230"/>
            <a:ext cx="8307388" cy="523220"/>
          </a:xfrm>
        </p:spPr>
        <p:txBody>
          <a:bodyPr/>
          <a:lstStyle/>
          <a:p>
            <a:r>
              <a:rPr lang="en-US" dirty="0"/>
              <a:t>Avoiding Cross-</a:t>
            </a:r>
            <a:r>
              <a:rPr lang="en-US" dirty="0" smtClean="0"/>
              <a:t>Contact</a:t>
            </a:r>
            <a:endParaRPr lang="en-US" dirty="0"/>
          </a:p>
        </p:txBody>
      </p:sp>
      <p:sp>
        <p:nvSpPr>
          <p:cNvPr id="3" name="Content Placeholder 2"/>
          <p:cNvSpPr>
            <a:spLocks noGrp="1"/>
          </p:cNvSpPr>
          <p:nvPr>
            <p:ph idx="1"/>
          </p:nvPr>
        </p:nvSpPr>
        <p:spPr/>
        <p:txBody>
          <a:bodyPr/>
          <a:lstStyle/>
          <a:p>
            <a:pPr marL="0" lvl="1" indent="0">
              <a:buNone/>
            </a:pPr>
            <a:r>
              <a:rPr lang="en-US" sz="2400" b="1" dirty="0" smtClean="0">
                <a:solidFill>
                  <a:srgbClr val="005CAB"/>
                </a:solidFill>
              </a:rPr>
              <a:t>When </a:t>
            </a:r>
            <a:r>
              <a:rPr lang="en-US" sz="2400" b="1" dirty="0">
                <a:solidFill>
                  <a:srgbClr val="005CAB"/>
                </a:solidFill>
              </a:rPr>
              <a:t>preparing food for a guest with a known allergy, </a:t>
            </a:r>
            <a:r>
              <a:rPr lang="en-US" sz="2400" b="1" dirty="0" smtClean="0">
                <a:solidFill>
                  <a:srgbClr val="005CAB"/>
                </a:solidFill>
              </a:rPr>
              <a:t/>
            </a:r>
            <a:br>
              <a:rPr lang="en-US" sz="2400" b="1" dirty="0" smtClean="0">
                <a:solidFill>
                  <a:srgbClr val="005CAB"/>
                </a:solidFill>
              </a:rPr>
            </a:br>
            <a:r>
              <a:rPr lang="en-US" sz="2400" b="1" dirty="0" smtClean="0">
                <a:solidFill>
                  <a:srgbClr val="005CAB"/>
                </a:solidFill>
              </a:rPr>
              <a:t>kitchen </a:t>
            </a:r>
            <a:r>
              <a:rPr lang="en-US" sz="2400" b="1" dirty="0">
                <a:solidFill>
                  <a:srgbClr val="005CAB"/>
                </a:solidFill>
              </a:rPr>
              <a:t>staff </a:t>
            </a:r>
            <a:r>
              <a:rPr lang="en-US" sz="2400" b="1" dirty="0" smtClean="0">
                <a:solidFill>
                  <a:srgbClr val="005CAB"/>
                </a:solidFill>
              </a:rPr>
              <a:t>should:</a:t>
            </a:r>
            <a:endParaRPr lang="en-US" sz="2400" b="1" dirty="0">
              <a:solidFill>
                <a:srgbClr val="005CAB"/>
              </a:solidFill>
            </a:endParaRPr>
          </a:p>
          <a:p>
            <a:pPr lvl="1" eaLnBrk="1" hangingPunct="1">
              <a:defRPr/>
            </a:pPr>
            <a:r>
              <a:rPr lang="en-US" dirty="0" smtClean="0"/>
              <a:t>Check </a:t>
            </a:r>
            <a:r>
              <a:rPr lang="en-US" dirty="0"/>
              <a:t>recipes and food labels for the </a:t>
            </a:r>
            <a:r>
              <a:rPr lang="en-US" dirty="0" smtClean="0"/>
              <a:t>allergen</a:t>
            </a:r>
          </a:p>
          <a:p>
            <a:pPr lvl="1" eaLnBrk="1" hangingPunct="1">
              <a:defRPr/>
            </a:pPr>
            <a:r>
              <a:rPr lang="en-US" dirty="0" smtClean="0"/>
              <a:t>Use </a:t>
            </a:r>
            <a:r>
              <a:rPr lang="en-US" dirty="0"/>
              <a:t>cleaned and sanitized </a:t>
            </a:r>
            <a:r>
              <a:rPr lang="en-US" dirty="0" smtClean="0"/>
              <a:t>utensils</a:t>
            </a:r>
          </a:p>
          <a:p>
            <a:pPr lvl="1" eaLnBrk="1" hangingPunct="1">
              <a:defRPr/>
            </a:pPr>
            <a:r>
              <a:rPr lang="en-US" dirty="0" smtClean="0"/>
              <a:t>Wash </a:t>
            </a:r>
            <a:r>
              <a:rPr lang="en-US" dirty="0"/>
              <a:t>hands and change </a:t>
            </a:r>
            <a:r>
              <a:rPr lang="en-US" dirty="0" smtClean="0"/>
              <a:t>gloves</a:t>
            </a:r>
          </a:p>
          <a:p>
            <a:pPr lvl="1" eaLnBrk="1" hangingPunct="1">
              <a:defRPr/>
            </a:pPr>
            <a:r>
              <a:rPr lang="en-US" dirty="0" smtClean="0"/>
              <a:t>Use </a:t>
            </a:r>
            <a:r>
              <a:rPr lang="en-US" dirty="0"/>
              <a:t>separate fryers and cooking </a:t>
            </a:r>
            <a:r>
              <a:rPr lang="en-US" dirty="0" smtClean="0"/>
              <a:t>oils</a:t>
            </a:r>
          </a:p>
          <a:p>
            <a:pPr lvl="1" eaLnBrk="1" hangingPunct="1">
              <a:defRPr/>
            </a:pPr>
            <a:r>
              <a:rPr lang="en-US" dirty="0" smtClean="0"/>
              <a:t>Label </a:t>
            </a:r>
            <a:r>
              <a:rPr lang="en-US" dirty="0"/>
              <a:t>packages </a:t>
            </a:r>
            <a:r>
              <a:rPr lang="en-US" dirty="0" smtClean="0"/>
              <a:t>correctly</a:t>
            </a:r>
            <a:endParaRPr lang="en-US" dirty="0"/>
          </a:p>
        </p:txBody>
      </p:sp>
      <p:sp>
        <p:nvSpPr>
          <p:cNvPr id="4"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2-30</a:t>
            </a:r>
          </a:p>
        </p:txBody>
      </p:sp>
    </p:spTree>
    <p:extLst>
      <p:ext uri="{BB962C8B-B14F-4D97-AF65-F5344CB8AC3E}">
        <p14:creationId xmlns:p14="http://schemas.microsoft.com/office/powerpoint/2010/main" val="29972046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2-31</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Review</a:t>
            </a:r>
            <a:endParaRPr lang="en-US" dirty="0">
              <a:latin typeface="Arial Narrow" charset="0"/>
              <a:cs typeface="+mj-cs"/>
            </a:endParaRPr>
          </a:p>
        </p:txBody>
      </p:sp>
    </p:spTree>
    <p:extLst>
      <p:ext uri="{BB962C8B-B14F-4D97-AF65-F5344CB8AC3E}">
        <p14:creationId xmlns:p14="http://schemas.microsoft.com/office/powerpoint/2010/main" val="42891830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7619" name="Text Box 3"/>
          <p:cNvSpPr txBox="1">
            <a:spLocks noChangeArrowheads="1"/>
          </p:cNvSpPr>
          <p:nvPr/>
        </p:nvSpPr>
        <p:spPr bwMode="auto">
          <a:xfrm>
            <a:off x="798941" y="1516809"/>
            <a:ext cx="66579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3200" b="1" dirty="0">
                <a:solidFill>
                  <a:srgbClr val="B5121B"/>
                </a:solidFill>
              </a:rPr>
              <a:t>Norovirus</a:t>
            </a:r>
          </a:p>
        </p:txBody>
      </p:sp>
      <p:sp>
        <p:nvSpPr>
          <p:cNvPr id="3567622" name="Rectangle 6"/>
          <p:cNvSpPr>
            <a:spLocks noChangeArrowheads="1"/>
          </p:cNvSpPr>
          <p:nvPr/>
        </p:nvSpPr>
        <p:spPr bwMode="auto">
          <a:xfrm>
            <a:off x="4479925" y="3140075"/>
            <a:ext cx="42513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2-32</a:t>
            </a:r>
          </a:p>
        </p:txBody>
      </p:sp>
      <p:sp>
        <p:nvSpPr>
          <p:cNvPr id="11" name="Rectangle 3"/>
          <p:cNvSpPr txBox="1">
            <a:spLocks noChangeArrowheads="1"/>
          </p:cNvSpPr>
          <p:nvPr/>
        </p:nvSpPr>
        <p:spPr bwMode="auto">
          <a:xfrm>
            <a:off x="408602" y="1148964"/>
            <a:ext cx="7716223" cy="534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a:spcBef>
                <a:spcPct val="50000"/>
              </a:spcBef>
            </a:pPr>
            <a:r>
              <a:rPr lang="en-US" dirty="0">
                <a:solidFill>
                  <a:srgbClr val="1E5298"/>
                </a:solidFill>
              </a:rPr>
              <a:t>Who Am I?</a:t>
            </a:r>
          </a:p>
          <a:p>
            <a:pPr>
              <a:spcBef>
                <a:spcPct val="50000"/>
              </a:spcBef>
            </a:pPr>
            <a:r>
              <a:rPr lang="en-US" dirty="0" smtClean="0"/>
              <a:t>1. _____________________</a:t>
            </a:r>
            <a:endParaRPr lang="en-US" dirty="0"/>
          </a:p>
          <a:p>
            <a:pPr>
              <a:spcBef>
                <a:spcPct val="50000"/>
              </a:spcBef>
              <a:buClr>
                <a:srgbClr val="005CAB"/>
              </a:buClr>
              <a:buFont typeface="Wingdings" pitchFamily="2" charset="2"/>
              <a:buChar char=""/>
            </a:pPr>
            <a:r>
              <a:rPr lang="en-US" b="0" dirty="0">
                <a:solidFill>
                  <a:srgbClr val="000000"/>
                </a:solidFill>
              </a:rPr>
              <a:t>I can be transferred to food or equipment by food handlers with feces on their fingers</a:t>
            </a:r>
          </a:p>
          <a:p>
            <a:pPr>
              <a:spcBef>
                <a:spcPct val="50000"/>
              </a:spcBef>
              <a:buClr>
                <a:srgbClr val="005CAB"/>
              </a:buClr>
              <a:buFont typeface="Wingdings" pitchFamily="2" charset="2"/>
              <a:buChar char=""/>
            </a:pPr>
            <a:r>
              <a:rPr lang="en-US" b="0" dirty="0">
                <a:solidFill>
                  <a:srgbClr val="000000"/>
                </a:solidFill>
              </a:rPr>
              <a:t>People become contagious within a few hours of eating me</a:t>
            </a:r>
          </a:p>
          <a:p>
            <a:pPr>
              <a:spcBef>
                <a:spcPct val="50000"/>
              </a:spcBef>
              <a:buClr>
                <a:srgbClr val="005CAB"/>
              </a:buClr>
              <a:buFont typeface="Wingdings" pitchFamily="2" charset="2"/>
              <a:buChar char=""/>
            </a:pPr>
            <a:r>
              <a:rPr lang="en-US" b="0" dirty="0">
                <a:solidFill>
                  <a:srgbClr val="000000"/>
                </a:solidFill>
              </a:rPr>
              <a:t>I am often linked with ready-to-eat </a:t>
            </a:r>
            <a:r>
              <a:rPr lang="en-US" b="0" dirty="0" smtClean="0">
                <a:solidFill>
                  <a:srgbClr val="000000"/>
                </a:solidFill>
              </a:rPr>
              <a:t>food</a:t>
            </a:r>
          </a:p>
          <a:p>
            <a:pPr>
              <a:spcBef>
                <a:spcPct val="50000"/>
              </a:spcBef>
              <a:buClr>
                <a:srgbClr val="005CAB"/>
              </a:buClr>
              <a:buFont typeface="Wingdings" pitchFamily="2" charset="2"/>
              <a:buChar char=""/>
            </a:pPr>
            <a:r>
              <a:rPr lang="en-US" b="0" dirty="0" smtClean="0">
                <a:solidFill>
                  <a:schemeClr val="tx1"/>
                </a:solidFill>
              </a:rPr>
              <a:t>Excluding </a:t>
            </a:r>
            <a:r>
              <a:rPr lang="en-US" b="0" dirty="0">
                <a:solidFill>
                  <a:schemeClr val="tx1"/>
                </a:solidFill>
              </a:rPr>
              <a:t>staff who are vomiting or have diarrhea from an illness caused by me can stop me from spreading</a:t>
            </a:r>
          </a:p>
          <a:p>
            <a:pPr>
              <a:spcBef>
                <a:spcPct val="50000"/>
              </a:spcBef>
              <a:buClr>
                <a:srgbClr val="005CAB"/>
              </a:buClr>
              <a:buFont typeface="Wingdings" pitchFamily="2" charset="2"/>
              <a:buChar char=""/>
            </a:pPr>
            <a:endParaRPr lang="en-US" b="0" dirty="0">
              <a:solidFill>
                <a:srgbClr val="000000"/>
              </a:solidFill>
            </a:endParaRPr>
          </a:p>
        </p:txBody>
      </p:sp>
    </p:spTree>
    <p:extLst>
      <p:ext uri="{BB962C8B-B14F-4D97-AF65-F5344CB8AC3E}">
        <p14:creationId xmlns:p14="http://schemas.microsoft.com/office/powerpoint/2010/main" val="4149110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67619"/>
                                        </p:tgtEl>
                                        <p:attrNameLst>
                                          <p:attrName>style.visibility</p:attrName>
                                        </p:attrNameLst>
                                      </p:cBhvr>
                                      <p:to>
                                        <p:strVal val="visible"/>
                                      </p:to>
                                    </p:set>
                                    <p:anim calcmode="lin" valueType="num">
                                      <p:cBhvr>
                                        <p:cTn id="7" dur="500" fill="hold"/>
                                        <p:tgtEl>
                                          <p:spTgt spid="3567619"/>
                                        </p:tgtEl>
                                        <p:attrNameLst>
                                          <p:attrName>ppt_w</p:attrName>
                                        </p:attrNameLst>
                                      </p:cBhvr>
                                      <p:tavLst>
                                        <p:tav tm="0">
                                          <p:val>
                                            <p:fltVal val="0"/>
                                          </p:val>
                                        </p:tav>
                                        <p:tav tm="100000">
                                          <p:val>
                                            <p:strVal val="#ppt_w"/>
                                          </p:val>
                                        </p:tav>
                                      </p:tavLst>
                                    </p:anim>
                                    <p:anim calcmode="lin" valueType="num">
                                      <p:cBhvr>
                                        <p:cTn id="8" dur="500" fill="hold"/>
                                        <p:tgtEl>
                                          <p:spTgt spid="3567619"/>
                                        </p:tgtEl>
                                        <p:attrNameLst>
                                          <p:attrName>ppt_h</p:attrName>
                                        </p:attrNameLst>
                                      </p:cBhvr>
                                      <p:tavLst>
                                        <p:tav tm="0">
                                          <p:val>
                                            <p:fltVal val="0"/>
                                          </p:val>
                                        </p:tav>
                                        <p:tav tm="100000">
                                          <p:val>
                                            <p:strVal val="#ppt_h"/>
                                          </p:val>
                                        </p:tav>
                                      </p:tavLst>
                                    </p:anim>
                                    <p:animEffect transition="in" filter="fade">
                                      <p:cBhvr>
                                        <p:cTn id="9" dur="500"/>
                                        <p:tgtEl>
                                          <p:spTgt spid="3567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76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6419" name="Text Box 3"/>
          <p:cNvSpPr txBox="1">
            <a:spLocks noChangeArrowheads="1"/>
          </p:cNvSpPr>
          <p:nvPr/>
        </p:nvSpPr>
        <p:spPr bwMode="auto">
          <a:xfrm>
            <a:off x="767137" y="1516812"/>
            <a:ext cx="66579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3200" b="1" i="1" dirty="0">
                <a:solidFill>
                  <a:srgbClr val="B5121B"/>
                </a:solidFill>
              </a:rPr>
              <a:t>Salmonella</a:t>
            </a:r>
            <a:r>
              <a:rPr lang="en-US" sz="3200" b="1" dirty="0">
                <a:solidFill>
                  <a:srgbClr val="B5121B"/>
                </a:solidFill>
              </a:rPr>
              <a:t> </a:t>
            </a:r>
            <a:r>
              <a:rPr lang="en-US" sz="3200" b="1" dirty="0" smtClean="0">
                <a:solidFill>
                  <a:srgbClr val="B5121B"/>
                </a:solidFill>
              </a:rPr>
              <a:t>Typhi </a:t>
            </a:r>
            <a:endParaRPr lang="en-US" sz="3200" b="1" dirty="0">
              <a:solidFill>
                <a:srgbClr val="B5121B"/>
              </a:solidFill>
            </a:endParaRPr>
          </a:p>
        </p:txBody>
      </p:sp>
      <p:sp>
        <p:nvSpPr>
          <p:cNvPr id="3516421" name="Text Box 5"/>
          <p:cNvSpPr txBox="1">
            <a:spLocks noChangeArrowheads="1"/>
          </p:cNvSpPr>
          <p:nvPr/>
        </p:nvSpPr>
        <p:spPr bwMode="auto">
          <a:xfrm>
            <a:off x="1209675" y="2687638"/>
            <a:ext cx="72580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endParaRPr lang="en-US" sz="3200" b="1" dirty="0">
              <a:solidFill>
                <a:srgbClr val="FFFFFF"/>
              </a:solidFill>
            </a:endParaRPr>
          </a:p>
        </p:txBody>
      </p:sp>
      <p:sp>
        <p:nvSpPr>
          <p:cNvPr id="8"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2-33</a:t>
            </a:r>
          </a:p>
        </p:txBody>
      </p:sp>
      <p:sp>
        <p:nvSpPr>
          <p:cNvPr id="9" name="Rectangle 3"/>
          <p:cNvSpPr txBox="1">
            <a:spLocks noChangeArrowheads="1"/>
          </p:cNvSpPr>
          <p:nvPr/>
        </p:nvSpPr>
        <p:spPr bwMode="auto">
          <a:xfrm>
            <a:off x="408602" y="1148964"/>
            <a:ext cx="7716223" cy="534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a:spcBef>
                <a:spcPct val="50000"/>
              </a:spcBef>
            </a:pPr>
            <a:r>
              <a:rPr lang="en-US" dirty="0">
                <a:solidFill>
                  <a:srgbClr val="1E5298"/>
                </a:solidFill>
              </a:rPr>
              <a:t>Who Am I?</a:t>
            </a:r>
          </a:p>
          <a:p>
            <a:pPr>
              <a:spcBef>
                <a:spcPct val="50000"/>
              </a:spcBef>
            </a:pPr>
            <a:r>
              <a:rPr lang="en-US" dirty="0" smtClean="0"/>
              <a:t>2. ________________________</a:t>
            </a:r>
          </a:p>
          <a:p>
            <a:pPr marL="342900" indent="-342900">
              <a:spcBef>
                <a:spcPct val="50000"/>
              </a:spcBef>
              <a:buClr>
                <a:srgbClr val="005CAB"/>
              </a:buClr>
              <a:buFont typeface="Wingdings" pitchFamily="2" charset="2"/>
              <a:buChar char="l"/>
            </a:pPr>
            <a:r>
              <a:rPr lang="en-US" b="0" dirty="0" smtClean="0">
                <a:solidFill>
                  <a:srgbClr val="000000"/>
                </a:solidFill>
              </a:rPr>
              <a:t>I</a:t>
            </a:r>
            <a:r>
              <a:rPr lang="en-US" b="0" dirty="0" smtClean="0"/>
              <a:t> </a:t>
            </a:r>
            <a:r>
              <a:rPr lang="en-US" b="0" dirty="0" smtClean="0">
                <a:solidFill>
                  <a:srgbClr val="000000"/>
                </a:solidFill>
              </a:rPr>
              <a:t>live in a person’s bloodstream and intestines</a:t>
            </a:r>
          </a:p>
          <a:p>
            <a:pPr marL="342900" indent="-342900">
              <a:spcBef>
                <a:spcPct val="50000"/>
              </a:spcBef>
              <a:buClr>
                <a:srgbClr val="005CAB"/>
              </a:buClr>
              <a:buFont typeface="Wingdings" pitchFamily="2" charset="2"/>
              <a:buChar char="l"/>
            </a:pPr>
            <a:r>
              <a:rPr lang="en-US" b="0" dirty="0" smtClean="0">
                <a:solidFill>
                  <a:srgbClr val="000000"/>
                </a:solidFill>
              </a:rPr>
              <a:t>I </a:t>
            </a:r>
            <a:r>
              <a:rPr lang="en-US" b="0" dirty="0">
                <a:solidFill>
                  <a:srgbClr val="000000"/>
                </a:solidFill>
              </a:rPr>
              <a:t>am commonly linked with ready-to-eat food and beverages</a:t>
            </a:r>
          </a:p>
          <a:p>
            <a:pPr marL="342900" indent="-342900">
              <a:spcBef>
                <a:spcPct val="50000"/>
              </a:spcBef>
              <a:buClr>
                <a:srgbClr val="005CAB"/>
              </a:buClr>
              <a:buFont typeface="Wingdings" pitchFamily="2" charset="2"/>
              <a:buChar char="l"/>
            </a:pPr>
            <a:r>
              <a:rPr lang="en-US" b="0" dirty="0">
                <a:solidFill>
                  <a:srgbClr val="000000"/>
                </a:solidFill>
              </a:rPr>
              <a:t>I am in a person’s feces for weeks after symptoms have ended</a:t>
            </a:r>
          </a:p>
          <a:p>
            <a:pPr marL="342900" indent="-342900">
              <a:spcBef>
                <a:spcPct val="50000"/>
              </a:spcBef>
              <a:buClr>
                <a:srgbClr val="005CAB"/>
              </a:buClr>
              <a:buFont typeface="Wingdings" pitchFamily="2" charset="2"/>
              <a:buChar char="l"/>
            </a:pPr>
            <a:r>
              <a:rPr lang="en-US" b="0" dirty="0">
                <a:solidFill>
                  <a:srgbClr val="000000"/>
                </a:solidFill>
              </a:rPr>
              <a:t>Washing hands and cooking food to minimum internal temperatures can prevent </a:t>
            </a:r>
            <a:r>
              <a:rPr lang="en-US" b="0" dirty="0" smtClean="0">
                <a:solidFill>
                  <a:srgbClr val="000000"/>
                </a:solidFill>
              </a:rPr>
              <a:t>me</a:t>
            </a:r>
            <a:endParaRPr lang="en-US" b="1" dirty="0" smtClean="0"/>
          </a:p>
        </p:txBody>
      </p:sp>
    </p:spTree>
    <p:extLst>
      <p:ext uri="{BB962C8B-B14F-4D97-AF65-F5344CB8AC3E}">
        <p14:creationId xmlns:p14="http://schemas.microsoft.com/office/powerpoint/2010/main" val="2113970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16419"/>
                                        </p:tgtEl>
                                        <p:attrNameLst>
                                          <p:attrName>style.visibility</p:attrName>
                                        </p:attrNameLst>
                                      </p:cBhvr>
                                      <p:to>
                                        <p:strVal val="visible"/>
                                      </p:to>
                                    </p:set>
                                    <p:anim calcmode="lin" valueType="num">
                                      <p:cBhvr>
                                        <p:cTn id="7" dur="500" fill="hold"/>
                                        <p:tgtEl>
                                          <p:spTgt spid="3516419"/>
                                        </p:tgtEl>
                                        <p:attrNameLst>
                                          <p:attrName>ppt_w</p:attrName>
                                        </p:attrNameLst>
                                      </p:cBhvr>
                                      <p:tavLst>
                                        <p:tav tm="0">
                                          <p:val>
                                            <p:fltVal val="0"/>
                                          </p:val>
                                        </p:tav>
                                        <p:tav tm="100000">
                                          <p:val>
                                            <p:strVal val="#ppt_w"/>
                                          </p:val>
                                        </p:tav>
                                      </p:tavLst>
                                    </p:anim>
                                    <p:anim calcmode="lin" valueType="num">
                                      <p:cBhvr>
                                        <p:cTn id="8" dur="500" fill="hold"/>
                                        <p:tgtEl>
                                          <p:spTgt spid="3516419"/>
                                        </p:tgtEl>
                                        <p:attrNameLst>
                                          <p:attrName>ppt_h</p:attrName>
                                        </p:attrNameLst>
                                      </p:cBhvr>
                                      <p:tavLst>
                                        <p:tav tm="0">
                                          <p:val>
                                            <p:fltVal val="0"/>
                                          </p:val>
                                        </p:tav>
                                        <p:tav tm="100000">
                                          <p:val>
                                            <p:strVal val="#ppt_h"/>
                                          </p:val>
                                        </p:tav>
                                      </p:tavLst>
                                    </p:anim>
                                    <p:animEffect transition="in" filter="fade">
                                      <p:cBhvr>
                                        <p:cTn id="9" dur="500"/>
                                        <p:tgtEl>
                                          <p:spTgt spid="3516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64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6899" name="Text Box 3"/>
          <p:cNvSpPr txBox="1">
            <a:spLocks noChangeArrowheads="1"/>
          </p:cNvSpPr>
          <p:nvPr/>
        </p:nvSpPr>
        <p:spPr bwMode="auto">
          <a:xfrm>
            <a:off x="719428" y="1516823"/>
            <a:ext cx="66579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3200" b="1" i="1" dirty="0">
                <a:solidFill>
                  <a:srgbClr val="B5121B"/>
                </a:solidFill>
              </a:rPr>
              <a:t>Shigella</a:t>
            </a:r>
            <a:r>
              <a:rPr lang="en-US" sz="3200" b="1" dirty="0">
                <a:solidFill>
                  <a:srgbClr val="B5121B"/>
                </a:solidFill>
              </a:rPr>
              <a:t> spp.</a:t>
            </a:r>
          </a:p>
        </p:txBody>
      </p:sp>
      <p:sp>
        <p:nvSpPr>
          <p:cNvPr id="7"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2-34</a:t>
            </a:r>
          </a:p>
        </p:txBody>
      </p:sp>
      <p:sp>
        <p:nvSpPr>
          <p:cNvPr id="8" name="Rectangle 3"/>
          <p:cNvSpPr txBox="1">
            <a:spLocks noChangeArrowheads="1"/>
          </p:cNvSpPr>
          <p:nvPr/>
        </p:nvSpPr>
        <p:spPr bwMode="auto">
          <a:xfrm>
            <a:off x="408602" y="1148964"/>
            <a:ext cx="7716223" cy="534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a:spcBef>
                <a:spcPct val="50000"/>
              </a:spcBef>
            </a:pPr>
            <a:r>
              <a:rPr lang="en-US" dirty="0">
                <a:solidFill>
                  <a:srgbClr val="1E5298"/>
                </a:solidFill>
              </a:rPr>
              <a:t>Who Am I?</a:t>
            </a:r>
          </a:p>
          <a:p>
            <a:pPr>
              <a:spcBef>
                <a:spcPct val="50000"/>
              </a:spcBef>
            </a:pPr>
            <a:r>
              <a:rPr lang="en-US" dirty="0" smtClean="0"/>
              <a:t>3. _____________________</a:t>
            </a:r>
            <a:endParaRPr lang="en-US" dirty="0"/>
          </a:p>
          <a:p>
            <a:pPr>
              <a:spcBef>
                <a:spcPct val="50000"/>
              </a:spcBef>
              <a:buClr>
                <a:srgbClr val="005CAB"/>
              </a:buClr>
              <a:buFont typeface="Wingdings" pitchFamily="2" charset="2"/>
              <a:buChar char="l"/>
            </a:pPr>
            <a:r>
              <a:rPr lang="en-US" b="0" dirty="0">
                <a:solidFill>
                  <a:srgbClr val="000000"/>
                </a:solidFill>
              </a:rPr>
              <a:t>I </a:t>
            </a:r>
            <a:r>
              <a:rPr lang="en-US" b="0" dirty="0" smtClean="0">
                <a:solidFill>
                  <a:srgbClr val="000000"/>
                </a:solidFill>
              </a:rPr>
              <a:t>am </a:t>
            </a:r>
            <a:r>
              <a:rPr lang="en-US" b="0" dirty="0">
                <a:solidFill>
                  <a:srgbClr val="000000"/>
                </a:solidFill>
              </a:rPr>
              <a:t>found in the feces of people I have infected</a:t>
            </a:r>
          </a:p>
          <a:p>
            <a:pPr>
              <a:spcBef>
                <a:spcPct val="50000"/>
              </a:spcBef>
              <a:buClr>
                <a:srgbClr val="005CAB"/>
              </a:buClr>
              <a:buFont typeface="Wingdings" pitchFamily="2" charset="2"/>
              <a:buChar char="l"/>
            </a:pPr>
            <a:r>
              <a:rPr lang="en-US" b="0" dirty="0">
                <a:solidFill>
                  <a:srgbClr val="000000"/>
                </a:solidFill>
              </a:rPr>
              <a:t>Flies can transfer me</a:t>
            </a:r>
          </a:p>
          <a:p>
            <a:pPr>
              <a:spcBef>
                <a:spcPct val="50000"/>
              </a:spcBef>
              <a:buClr>
                <a:srgbClr val="005CAB"/>
              </a:buClr>
              <a:buFont typeface="Wingdings" pitchFamily="2" charset="2"/>
              <a:buChar char="l"/>
            </a:pPr>
            <a:r>
              <a:rPr lang="en-US" b="0" dirty="0">
                <a:solidFill>
                  <a:srgbClr val="000000"/>
                </a:solidFill>
              </a:rPr>
              <a:t>I am linked with food easily contaminated by </a:t>
            </a:r>
            <a:r>
              <a:rPr lang="en-US" b="0" dirty="0" smtClean="0">
                <a:solidFill>
                  <a:srgbClr val="000000"/>
                </a:solidFill>
              </a:rPr>
              <a:t>hands</a:t>
            </a:r>
          </a:p>
          <a:p>
            <a:pPr>
              <a:spcBef>
                <a:spcPct val="50000"/>
              </a:spcBef>
              <a:buClr>
                <a:srgbClr val="005CAB"/>
              </a:buClr>
              <a:buFont typeface="Wingdings" pitchFamily="2" charset="2"/>
              <a:buChar char="l"/>
            </a:pPr>
            <a:r>
              <a:rPr lang="en-US" b="0" dirty="0" smtClean="0">
                <a:solidFill>
                  <a:srgbClr val="000000"/>
                </a:solidFill>
              </a:rPr>
              <a:t>Excluding food handlers </a:t>
            </a:r>
            <a:r>
              <a:rPr lang="en-US" b="0" dirty="0">
                <a:solidFill>
                  <a:srgbClr val="000000"/>
                </a:solidFill>
              </a:rPr>
              <a:t>who </a:t>
            </a:r>
            <a:r>
              <a:rPr lang="en-US" b="0" dirty="0" smtClean="0">
                <a:solidFill>
                  <a:srgbClr val="000000"/>
                </a:solidFill>
              </a:rPr>
              <a:t>have </a:t>
            </a:r>
            <a:r>
              <a:rPr lang="en-US" b="0" dirty="0">
                <a:solidFill>
                  <a:srgbClr val="000000"/>
                </a:solidFill>
              </a:rPr>
              <a:t>diarrhea from an illness caused by me can stop me from spreading</a:t>
            </a:r>
          </a:p>
        </p:txBody>
      </p:sp>
    </p:spTree>
    <p:extLst>
      <p:ext uri="{BB962C8B-B14F-4D97-AF65-F5344CB8AC3E}">
        <p14:creationId xmlns:p14="http://schemas.microsoft.com/office/powerpoint/2010/main" val="3026906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36899"/>
                                        </p:tgtEl>
                                        <p:attrNameLst>
                                          <p:attrName>style.visibility</p:attrName>
                                        </p:attrNameLst>
                                      </p:cBhvr>
                                      <p:to>
                                        <p:strVal val="visible"/>
                                      </p:to>
                                    </p:set>
                                    <p:anim calcmode="lin" valueType="num">
                                      <p:cBhvr>
                                        <p:cTn id="7" dur="500" fill="hold"/>
                                        <p:tgtEl>
                                          <p:spTgt spid="3536899"/>
                                        </p:tgtEl>
                                        <p:attrNameLst>
                                          <p:attrName>ppt_w</p:attrName>
                                        </p:attrNameLst>
                                      </p:cBhvr>
                                      <p:tavLst>
                                        <p:tav tm="0">
                                          <p:val>
                                            <p:fltVal val="0"/>
                                          </p:val>
                                        </p:tav>
                                        <p:tav tm="100000">
                                          <p:val>
                                            <p:strVal val="#ppt_w"/>
                                          </p:val>
                                        </p:tav>
                                      </p:tavLst>
                                    </p:anim>
                                    <p:anim calcmode="lin" valueType="num">
                                      <p:cBhvr>
                                        <p:cTn id="8" dur="500" fill="hold"/>
                                        <p:tgtEl>
                                          <p:spTgt spid="3536899"/>
                                        </p:tgtEl>
                                        <p:attrNameLst>
                                          <p:attrName>ppt_h</p:attrName>
                                        </p:attrNameLst>
                                      </p:cBhvr>
                                      <p:tavLst>
                                        <p:tav tm="0">
                                          <p:val>
                                            <p:fltVal val="0"/>
                                          </p:val>
                                        </p:tav>
                                        <p:tav tm="100000">
                                          <p:val>
                                            <p:strVal val="#ppt_h"/>
                                          </p:val>
                                        </p:tav>
                                      </p:tavLst>
                                    </p:anim>
                                    <p:animEffect transition="in" filter="fade">
                                      <p:cBhvr>
                                        <p:cTn id="9" dur="500"/>
                                        <p:tgtEl>
                                          <p:spTgt spid="3536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689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1475" name="Text Box 3"/>
          <p:cNvSpPr txBox="1">
            <a:spLocks noChangeArrowheads="1"/>
          </p:cNvSpPr>
          <p:nvPr/>
        </p:nvSpPr>
        <p:spPr bwMode="auto">
          <a:xfrm>
            <a:off x="759193" y="1531823"/>
            <a:ext cx="66579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3200" b="1" dirty="0">
                <a:solidFill>
                  <a:srgbClr val="B5121B"/>
                </a:solidFill>
              </a:rPr>
              <a:t>Hepatitis A</a:t>
            </a:r>
          </a:p>
        </p:txBody>
      </p:sp>
      <p:sp>
        <p:nvSpPr>
          <p:cNvPr id="3561478" name="Rectangle 6"/>
          <p:cNvSpPr>
            <a:spLocks noChangeArrowheads="1"/>
          </p:cNvSpPr>
          <p:nvPr/>
        </p:nvSpPr>
        <p:spPr bwMode="auto">
          <a:xfrm>
            <a:off x="4479925" y="3140075"/>
            <a:ext cx="42513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2-35</a:t>
            </a:r>
          </a:p>
        </p:txBody>
      </p:sp>
      <p:sp>
        <p:nvSpPr>
          <p:cNvPr id="9" name="Rectangle 3"/>
          <p:cNvSpPr txBox="1">
            <a:spLocks noChangeArrowheads="1"/>
          </p:cNvSpPr>
          <p:nvPr/>
        </p:nvSpPr>
        <p:spPr bwMode="auto">
          <a:xfrm>
            <a:off x="408602" y="1148964"/>
            <a:ext cx="7987975" cy="534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a:spcBef>
                <a:spcPct val="50000"/>
              </a:spcBef>
            </a:pPr>
            <a:r>
              <a:rPr lang="en-US" dirty="0">
                <a:solidFill>
                  <a:srgbClr val="1E5298"/>
                </a:solidFill>
              </a:rPr>
              <a:t>Who Am I?</a:t>
            </a:r>
          </a:p>
          <a:p>
            <a:pPr>
              <a:spcBef>
                <a:spcPct val="50000"/>
              </a:spcBef>
            </a:pPr>
            <a:r>
              <a:rPr lang="en-US" dirty="0" smtClean="0"/>
              <a:t>4. _____________________</a:t>
            </a:r>
            <a:endParaRPr lang="en-US" dirty="0"/>
          </a:p>
          <a:p>
            <a:pPr>
              <a:spcBef>
                <a:spcPct val="50000"/>
              </a:spcBef>
              <a:buClr>
                <a:srgbClr val="005CAB"/>
              </a:buClr>
              <a:buFont typeface="Wingdings" pitchFamily="2" charset="2"/>
              <a:buChar char="l"/>
            </a:pPr>
            <a:r>
              <a:rPr lang="en-US" b="0" dirty="0">
                <a:solidFill>
                  <a:srgbClr val="000000"/>
                </a:solidFill>
              </a:rPr>
              <a:t>I </a:t>
            </a:r>
            <a:r>
              <a:rPr lang="en-US" b="0" dirty="0" smtClean="0">
                <a:solidFill>
                  <a:srgbClr val="000000"/>
                </a:solidFill>
              </a:rPr>
              <a:t>am </a:t>
            </a:r>
            <a:r>
              <a:rPr lang="en-US" b="0" dirty="0">
                <a:solidFill>
                  <a:srgbClr val="000000"/>
                </a:solidFill>
              </a:rPr>
              <a:t>often linked with ready-to-eat food</a:t>
            </a:r>
          </a:p>
          <a:p>
            <a:pPr>
              <a:spcBef>
                <a:spcPct val="50000"/>
              </a:spcBef>
              <a:buClr>
                <a:srgbClr val="005CAB"/>
              </a:buClr>
              <a:buFont typeface="Wingdings" pitchFamily="2" charset="2"/>
              <a:buChar char="l"/>
            </a:pPr>
            <a:r>
              <a:rPr lang="en-US" b="0" dirty="0">
                <a:solidFill>
                  <a:srgbClr val="000000"/>
                </a:solidFill>
              </a:rPr>
              <a:t>I’m often transferred to food by food handlers who have feces on their fingers</a:t>
            </a:r>
          </a:p>
          <a:p>
            <a:pPr>
              <a:spcBef>
                <a:spcPct val="50000"/>
              </a:spcBef>
              <a:buClr>
                <a:srgbClr val="005CAB"/>
              </a:buClr>
              <a:buFont typeface="Wingdings" pitchFamily="2" charset="2"/>
              <a:buChar char="l"/>
            </a:pPr>
            <a:r>
              <a:rPr lang="en-US" b="0" dirty="0">
                <a:solidFill>
                  <a:srgbClr val="000000"/>
                </a:solidFill>
              </a:rPr>
              <a:t>Excluding staff with jaundice can prevent me from causing illness </a:t>
            </a:r>
          </a:p>
          <a:p>
            <a:pPr>
              <a:spcBef>
                <a:spcPct val="50000"/>
              </a:spcBef>
              <a:buClr>
                <a:srgbClr val="005CAB"/>
              </a:buClr>
              <a:buFont typeface="Wingdings" pitchFamily="2" charset="2"/>
              <a:buChar char="l"/>
            </a:pPr>
            <a:r>
              <a:rPr lang="en-US" b="0" dirty="0">
                <a:solidFill>
                  <a:srgbClr val="000000"/>
                </a:solidFill>
              </a:rPr>
              <a:t>Normal cooking temperatures do not destroy </a:t>
            </a:r>
            <a:r>
              <a:rPr lang="en-US" b="0" dirty="0" smtClean="0">
                <a:solidFill>
                  <a:srgbClr val="000000"/>
                </a:solidFill>
              </a:rPr>
              <a:t>me</a:t>
            </a:r>
            <a:endParaRPr lang="en-US" b="1" dirty="0" smtClean="0"/>
          </a:p>
        </p:txBody>
      </p:sp>
    </p:spTree>
    <p:extLst>
      <p:ext uri="{BB962C8B-B14F-4D97-AF65-F5344CB8AC3E}">
        <p14:creationId xmlns:p14="http://schemas.microsoft.com/office/powerpoint/2010/main" val="4015331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61475"/>
                                        </p:tgtEl>
                                        <p:attrNameLst>
                                          <p:attrName>style.visibility</p:attrName>
                                        </p:attrNameLst>
                                      </p:cBhvr>
                                      <p:to>
                                        <p:strVal val="visible"/>
                                      </p:to>
                                    </p:set>
                                    <p:anim calcmode="lin" valueType="num">
                                      <p:cBhvr>
                                        <p:cTn id="7" dur="500" fill="hold"/>
                                        <p:tgtEl>
                                          <p:spTgt spid="3561475"/>
                                        </p:tgtEl>
                                        <p:attrNameLst>
                                          <p:attrName>ppt_w</p:attrName>
                                        </p:attrNameLst>
                                      </p:cBhvr>
                                      <p:tavLst>
                                        <p:tav tm="0">
                                          <p:val>
                                            <p:fltVal val="0"/>
                                          </p:val>
                                        </p:tav>
                                        <p:tav tm="100000">
                                          <p:val>
                                            <p:strVal val="#ppt_w"/>
                                          </p:val>
                                        </p:tav>
                                      </p:tavLst>
                                    </p:anim>
                                    <p:anim calcmode="lin" valueType="num">
                                      <p:cBhvr>
                                        <p:cTn id="8" dur="500" fill="hold"/>
                                        <p:tgtEl>
                                          <p:spTgt spid="3561475"/>
                                        </p:tgtEl>
                                        <p:attrNameLst>
                                          <p:attrName>ppt_h</p:attrName>
                                        </p:attrNameLst>
                                      </p:cBhvr>
                                      <p:tavLst>
                                        <p:tav tm="0">
                                          <p:val>
                                            <p:fltVal val="0"/>
                                          </p:val>
                                        </p:tav>
                                        <p:tav tm="100000">
                                          <p:val>
                                            <p:strVal val="#ppt_h"/>
                                          </p:val>
                                        </p:tav>
                                      </p:tavLst>
                                    </p:anim>
                                    <p:animEffect transition="in" filter="fade">
                                      <p:cBhvr>
                                        <p:cTn id="9" dur="500"/>
                                        <p:tgtEl>
                                          <p:spTgt spid="3561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147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0755" name="Text Box 3"/>
          <p:cNvSpPr txBox="1">
            <a:spLocks noChangeArrowheads="1"/>
          </p:cNvSpPr>
          <p:nvPr/>
        </p:nvSpPr>
        <p:spPr bwMode="auto">
          <a:xfrm>
            <a:off x="743717" y="1633573"/>
            <a:ext cx="76771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b="1" dirty="0" smtClean="0">
                <a:solidFill>
                  <a:srgbClr val="B5121B"/>
                </a:solidFill>
              </a:rPr>
              <a:t>Shiga toxin-producing </a:t>
            </a:r>
            <a:r>
              <a:rPr lang="en-US" sz="2200" b="1" i="1" dirty="0" smtClean="0">
                <a:solidFill>
                  <a:srgbClr val="B5121B"/>
                </a:solidFill>
              </a:rPr>
              <a:t>E</a:t>
            </a:r>
            <a:r>
              <a:rPr lang="en-US" sz="2200" b="1" i="1" dirty="0">
                <a:solidFill>
                  <a:srgbClr val="B5121B"/>
                </a:solidFill>
              </a:rPr>
              <a:t>. coli</a:t>
            </a:r>
          </a:p>
        </p:txBody>
      </p:sp>
      <p:sp>
        <p:nvSpPr>
          <p:cNvPr id="3530757" name="Text Box 5"/>
          <p:cNvSpPr txBox="1">
            <a:spLocks noChangeArrowheads="1"/>
          </p:cNvSpPr>
          <p:nvPr/>
        </p:nvSpPr>
        <p:spPr bwMode="auto">
          <a:xfrm>
            <a:off x="1209675" y="2687638"/>
            <a:ext cx="72580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endParaRPr lang="en-US" sz="3200" b="1" dirty="0">
              <a:solidFill>
                <a:srgbClr val="FFFFFF"/>
              </a:solidFill>
            </a:endParaRPr>
          </a:p>
        </p:txBody>
      </p:sp>
      <p:sp>
        <p:nvSpPr>
          <p:cNvPr id="8"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2-36</a:t>
            </a:r>
          </a:p>
        </p:txBody>
      </p:sp>
      <p:sp>
        <p:nvSpPr>
          <p:cNvPr id="9" name="Rectangle 3"/>
          <p:cNvSpPr txBox="1">
            <a:spLocks noChangeArrowheads="1"/>
          </p:cNvSpPr>
          <p:nvPr/>
        </p:nvSpPr>
        <p:spPr bwMode="auto">
          <a:xfrm>
            <a:off x="408602" y="1148964"/>
            <a:ext cx="7716223" cy="534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a:spcBef>
                <a:spcPct val="50000"/>
              </a:spcBef>
            </a:pPr>
            <a:r>
              <a:rPr lang="en-US" dirty="0">
                <a:solidFill>
                  <a:srgbClr val="1E5298"/>
                </a:solidFill>
              </a:rPr>
              <a:t>Who Am I?</a:t>
            </a:r>
          </a:p>
          <a:p>
            <a:pPr>
              <a:spcBef>
                <a:spcPct val="50000"/>
              </a:spcBef>
            </a:pPr>
            <a:r>
              <a:rPr lang="en-US" dirty="0" smtClean="0"/>
              <a:t>5. ___________________________________________________</a:t>
            </a:r>
            <a:endParaRPr lang="en-US" dirty="0"/>
          </a:p>
          <a:p>
            <a:pPr>
              <a:spcBef>
                <a:spcPct val="50000"/>
              </a:spcBef>
              <a:buClr>
                <a:srgbClr val="005CAB"/>
              </a:buClr>
              <a:buFont typeface="Wingdings" pitchFamily="2" charset="2"/>
              <a:buChar char="l"/>
            </a:pPr>
            <a:r>
              <a:rPr lang="en-US" b="0" dirty="0">
                <a:solidFill>
                  <a:srgbClr val="000000"/>
                </a:solidFill>
              </a:rPr>
              <a:t>I </a:t>
            </a:r>
            <a:r>
              <a:rPr lang="en-US" b="0" dirty="0" smtClean="0">
                <a:solidFill>
                  <a:srgbClr val="000000"/>
                </a:solidFill>
              </a:rPr>
              <a:t>can </a:t>
            </a:r>
            <a:r>
              <a:rPr lang="en-US" b="0" dirty="0">
                <a:solidFill>
                  <a:srgbClr val="000000"/>
                </a:solidFill>
              </a:rPr>
              <a:t>be found in the intestines of cattle</a:t>
            </a:r>
          </a:p>
          <a:p>
            <a:pPr>
              <a:spcBef>
                <a:spcPct val="50000"/>
              </a:spcBef>
              <a:buClr>
                <a:srgbClr val="005CAB"/>
              </a:buClr>
              <a:buFont typeface="Wingdings" pitchFamily="2" charset="2"/>
              <a:buChar char="l"/>
            </a:pPr>
            <a:r>
              <a:rPr lang="en-US" b="0" dirty="0">
                <a:solidFill>
                  <a:srgbClr val="000000"/>
                </a:solidFill>
              </a:rPr>
              <a:t>I produce toxins in a person’s intestines which cause illness</a:t>
            </a:r>
          </a:p>
          <a:p>
            <a:pPr>
              <a:spcBef>
                <a:spcPct val="50000"/>
              </a:spcBef>
              <a:buClr>
                <a:srgbClr val="005CAB"/>
              </a:buClr>
              <a:buFont typeface="Wingdings" pitchFamily="2" charset="2"/>
              <a:buChar char="l"/>
            </a:pPr>
            <a:r>
              <a:rPr lang="en-US" b="0" dirty="0">
                <a:solidFill>
                  <a:srgbClr val="000000"/>
                </a:solidFill>
              </a:rPr>
              <a:t>I am found in ground beef and contaminated produce</a:t>
            </a:r>
          </a:p>
          <a:p>
            <a:pPr>
              <a:spcBef>
                <a:spcPct val="50000"/>
              </a:spcBef>
              <a:buClr>
                <a:srgbClr val="005CAB"/>
              </a:buClr>
              <a:buFont typeface="Wingdings" pitchFamily="2" charset="2"/>
              <a:buChar char="l"/>
            </a:pPr>
            <a:r>
              <a:rPr lang="en-US" b="0" dirty="0">
                <a:solidFill>
                  <a:srgbClr val="000000"/>
                </a:solidFill>
              </a:rPr>
              <a:t>Excluding food handlers </a:t>
            </a:r>
            <a:r>
              <a:rPr lang="en-US" b="0" dirty="0" smtClean="0">
                <a:solidFill>
                  <a:srgbClr val="000000"/>
                </a:solidFill>
              </a:rPr>
              <a:t>who have </a:t>
            </a:r>
            <a:r>
              <a:rPr lang="en-US" b="0" dirty="0">
                <a:solidFill>
                  <a:srgbClr val="000000"/>
                </a:solidFill>
              </a:rPr>
              <a:t>diarrhea </a:t>
            </a:r>
            <a:r>
              <a:rPr lang="en-US" b="0" dirty="0" smtClean="0">
                <a:solidFill>
                  <a:srgbClr val="000000"/>
                </a:solidFill>
              </a:rPr>
              <a:t>from an illness caused by me can stop me from spreading</a:t>
            </a:r>
            <a:endParaRPr lang="en-US" b="1" dirty="0" smtClean="0"/>
          </a:p>
        </p:txBody>
      </p:sp>
    </p:spTree>
    <p:extLst>
      <p:ext uri="{BB962C8B-B14F-4D97-AF65-F5344CB8AC3E}">
        <p14:creationId xmlns:p14="http://schemas.microsoft.com/office/powerpoint/2010/main" val="1634338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30755"/>
                                        </p:tgtEl>
                                        <p:attrNameLst>
                                          <p:attrName>style.visibility</p:attrName>
                                        </p:attrNameLst>
                                      </p:cBhvr>
                                      <p:to>
                                        <p:strVal val="visible"/>
                                      </p:to>
                                    </p:set>
                                    <p:anim calcmode="lin" valueType="num">
                                      <p:cBhvr>
                                        <p:cTn id="7" dur="500" fill="hold"/>
                                        <p:tgtEl>
                                          <p:spTgt spid="3530755"/>
                                        </p:tgtEl>
                                        <p:attrNameLst>
                                          <p:attrName>ppt_w</p:attrName>
                                        </p:attrNameLst>
                                      </p:cBhvr>
                                      <p:tavLst>
                                        <p:tav tm="0">
                                          <p:val>
                                            <p:fltVal val="0"/>
                                          </p:val>
                                        </p:tav>
                                        <p:tav tm="100000">
                                          <p:val>
                                            <p:strVal val="#ppt_w"/>
                                          </p:val>
                                        </p:tav>
                                      </p:tavLst>
                                    </p:anim>
                                    <p:anim calcmode="lin" valueType="num">
                                      <p:cBhvr>
                                        <p:cTn id="8" dur="500" fill="hold"/>
                                        <p:tgtEl>
                                          <p:spTgt spid="3530755"/>
                                        </p:tgtEl>
                                        <p:attrNameLst>
                                          <p:attrName>ppt_h</p:attrName>
                                        </p:attrNameLst>
                                      </p:cBhvr>
                                      <p:tavLst>
                                        <p:tav tm="0">
                                          <p:val>
                                            <p:fltVal val="0"/>
                                          </p:val>
                                        </p:tav>
                                        <p:tav tm="100000">
                                          <p:val>
                                            <p:strVal val="#ppt_h"/>
                                          </p:val>
                                        </p:tav>
                                      </p:tavLst>
                                    </p:anim>
                                    <p:animEffect transition="in" filter="fade">
                                      <p:cBhvr>
                                        <p:cTn id="9" dur="500"/>
                                        <p:tgtEl>
                                          <p:spTgt spid="3530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075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0755" name="Text Box 3"/>
          <p:cNvSpPr txBox="1">
            <a:spLocks noChangeArrowheads="1"/>
          </p:cNvSpPr>
          <p:nvPr/>
        </p:nvSpPr>
        <p:spPr bwMode="auto">
          <a:xfrm>
            <a:off x="743717" y="1633573"/>
            <a:ext cx="76771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b="1" dirty="0" smtClean="0">
                <a:solidFill>
                  <a:srgbClr val="B5121B"/>
                </a:solidFill>
              </a:rPr>
              <a:t>Nontyphoidal </a:t>
            </a:r>
            <a:r>
              <a:rPr lang="en-US" sz="2200" b="1" i="1" dirty="0" smtClean="0">
                <a:solidFill>
                  <a:srgbClr val="B5121B"/>
                </a:solidFill>
              </a:rPr>
              <a:t>Salmonella</a:t>
            </a:r>
            <a:endParaRPr lang="en-US" sz="2200" b="1" i="1" dirty="0">
              <a:solidFill>
                <a:srgbClr val="B5121B"/>
              </a:solidFill>
            </a:endParaRPr>
          </a:p>
        </p:txBody>
      </p:sp>
      <p:sp>
        <p:nvSpPr>
          <p:cNvPr id="3530757" name="Text Box 5"/>
          <p:cNvSpPr txBox="1">
            <a:spLocks noChangeArrowheads="1"/>
          </p:cNvSpPr>
          <p:nvPr/>
        </p:nvSpPr>
        <p:spPr bwMode="auto">
          <a:xfrm>
            <a:off x="1209675" y="2687638"/>
            <a:ext cx="72580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endParaRPr lang="en-US" sz="3200" b="1" dirty="0">
              <a:solidFill>
                <a:srgbClr val="FFFFFF"/>
              </a:solidFill>
            </a:endParaRPr>
          </a:p>
        </p:txBody>
      </p:sp>
      <p:sp>
        <p:nvSpPr>
          <p:cNvPr id="8"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2-33</a:t>
            </a:r>
          </a:p>
        </p:txBody>
      </p:sp>
      <p:sp>
        <p:nvSpPr>
          <p:cNvPr id="10" name="Rectangle 3"/>
          <p:cNvSpPr txBox="1">
            <a:spLocks noChangeArrowheads="1"/>
          </p:cNvSpPr>
          <p:nvPr/>
        </p:nvSpPr>
        <p:spPr bwMode="auto">
          <a:xfrm>
            <a:off x="408602" y="1148964"/>
            <a:ext cx="7716223" cy="534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a:spcBef>
                <a:spcPct val="50000"/>
              </a:spcBef>
            </a:pPr>
            <a:r>
              <a:rPr lang="en-US" dirty="0">
                <a:solidFill>
                  <a:srgbClr val="1E5298"/>
                </a:solidFill>
              </a:rPr>
              <a:t>Who Am I?</a:t>
            </a:r>
          </a:p>
          <a:p>
            <a:pPr>
              <a:spcBef>
                <a:spcPct val="50000"/>
              </a:spcBef>
            </a:pPr>
            <a:r>
              <a:rPr lang="en-US" dirty="0" smtClean="0"/>
              <a:t>6.  _</a:t>
            </a:r>
            <a:r>
              <a:rPr lang="en-US" dirty="0"/>
              <a:t>_____________________________</a:t>
            </a:r>
            <a:r>
              <a:rPr lang="en-US" dirty="0" smtClean="0"/>
              <a:t>_____________________</a:t>
            </a:r>
            <a:endParaRPr lang="en-US" dirty="0"/>
          </a:p>
          <a:p>
            <a:pPr>
              <a:spcBef>
                <a:spcPct val="50000"/>
              </a:spcBef>
              <a:buClr>
                <a:srgbClr val="005CAB"/>
              </a:buClr>
              <a:buFont typeface="Wingdings" pitchFamily="2" charset="2"/>
              <a:buChar char="l"/>
            </a:pPr>
            <a:r>
              <a:rPr lang="en-US" b="0" dirty="0" smtClean="0">
                <a:solidFill>
                  <a:srgbClr val="000000"/>
                </a:solidFill>
              </a:rPr>
              <a:t>Many </a:t>
            </a:r>
            <a:r>
              <a:rPr lang="en-US" b="0" dirty="0">
                <a:solidFill>
                  <a:srgbClr val="000000"/>
                </a:solidFill>
              </a:rPr>
              <a:t>f</a:t>
            </a:r>
            <a:r>
              <a:rPr lang="en-US" b="0" dirty="0" smtClean="0">
                <a:solidFill>
                  <a:srgbClr val="000000"/>
                </a:solidFill>
              </a:rPr>
              <a:t>arm animals carry me</a:t>
            </a:r>
            <a:endParaRPr lang="en-US" b="0" dirty="0">
              <a:solidFill>
                <a:srgbClr val="000000"/>
              </a:solidFill>
            </a:endParaRPr>
          </a:p>
          <a:p>
            <a:pPr>
              <a:spcBef>
                <a:spcPct val="50000"/>
              </a:spcBef>
              <a:buClr>
                <a:srgbClr val="005CAB"/>
              </a:buClr>
              <a:buFont typeface="Wingdings" pitchFamily="2" charset="2"/>
              <a:buChar char="l"/>
            </a:pPr>
            <a:r>
              <a:rPr lang="en-US" b="0" dirty="0" smtClean="0">
                <a:solidFill>
                  <a:srgbClr val="000000"/>
                </a:solidFill>
              </a:rPr>
              <a:t>I can be found in a persons feces for weeks after symptoms are over</a:t>
            </a:r>
            <a:endParaRPr lang="en-US" b="0" dirty="0">
              <a:solidFill>
                <a:srgbClr val="000000"/>
              </a:solidFill>
            </a:endParaRPr>
          </a:p>
          <a:p>
            <a:pPr>
              <a:spcBef>
                <a:spcPct val="50000"/>
              </a:spcBef>
              <a:buClr>
                <a:srgbClr val="005CAB"/>
              </a:buClr>
              <a:buFont typeface="Wingdings" pitchFamily="2" charset="2"/>
              <a:buChar char="l"/>
            </a:pPr>
            <a:r>
              <a:rPr lang="en-US" b="0" dirty="0">
                <a:solidFill>
                  <a:srgbClr val="000000"/>
                </a:solidFill>
              </a:rPr>
              <a:t>I </a:t>
            </a:r>
            <a:r>
              <a:rPr lang="en-US" b="0" dirty="0" smtClean="0">
                <a:solidFill>
                  <a:srgbClr val="000000"/>
                </a:solidFill>
              </a:rPr>
              <a:t>can be found in produce such as tomatoes, peppers and cantaloupes</a:t>
            </a:r>
            <a:endParaRPr lang="en-US" b="0" dirty="0">
              <a:solidFill>
                <a:srgbClr val="000000"/>
              </a:solidFill>
            </a:endParaRPr>
          </a:p>
          <a:p>
            <a:pPr>
              <a:spcBef>
                <a:spcPct val="50000"/>
              </a:spcBef>
              <a:buClr>
                <a:srgbClr val="005CAB"/>
              </a:buClr>
              <a:buFont typeface="Wingdings" pitchFamily="2" charset="2"/>
              <a:buChar char="l"/>
            </a:pPr>
            <a:r>
              <a:rPr lang="en-US" b="0" dirty="0" smtClean="0">
                <a:solidFill>
                  <a:srgbClr val="000000"/>
                </a:solidFill>
              </a:rPr>
              <a:t>Cooking poultry and eggs to required minimum internal temperatures can prevent me.</a:t>
            </a:r>
            <a:endParaRPr lang="en-US" b="1" dirty="0" smtClean="0"/>
          </a:p>
        </p:txBody>
      </p:sp>
    </p:spTree>
    <p:extLst>
      <p:ext uri="{BB962C8B-B14F-4D97-AF65-F5344CB8AC3E}">
        <p14:creationId xmlns:p14="http://schemas.microsoft.com/office/powerpoint/2010/main" val="3305654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30755"/>
                                        </p:tgtEl>
                                        <p:attrNameLst>
                                          <p:attrName>style.visibility</p:attrName>
                                        </p:attrNameLst>
                                      </p:cBhvr>
                                      <p:to>
                                        <p:strVal val="visible"/>
                                      </p:to>
                                    </p:set>
                                    <p:anim calcmode="lin" valueType="num">
                                      <p:cBhvr>
                                        <p:cTn id="7" dur="500" fill="hold"/>
                                        <p:tgtEl>
                                          <p:spTgt spid="3530755"/>
                                        </p:tgtEl>
                                        <p:attrNameLst>
                                          <p:attrName>ppt_w</p:attrName>
                                        </p:attrNameLst>
                                      </p:cBhvr>
                                      <p:tavLst>
                                        <p:tav tm="0">
                                          <p:val>
                                            <p:fltVal val="0"/>
                                          </p:val>
                                        </p:tav>
                                        <p:tav tm="100000">
                                          <p:val>
                                            <p:strVal val="#ppt_w"/>
                                          </p:val>
                                        </p:tav>
                                      </p:tavLst>
                                    </p:anim>
                                    <p:anim calcmode="lin" valueType="num">
                                      <p:cBhvr>
                                        <p:cTn id="8" dur="500" fill="hold"/>
                                        <p:tgtEl>
                                          <p:spTgt spid="3530755"/>
                                        </p:tgtEl>
                                        <p:attrNameLst>
                                          <p:attrName>ppt_h</p:attrName>
                                        </p:attrNameLst>
                                      </p:cBhvr>
                                      <p:tavLst>
                                        <p:tav tm="0">
                                          <p:val>
                                            <p:fltVal val="0"/>
                                          </p:val>
                                        </p:tav>
                                        <p:tav tm="100000">
                                          <p:val>
                                            <p:strVal val="#ppt_h"/>
                                          </p:val>
                                        </p:tav>
                                      </p:tavLst>
                                    </p:anim>
                                    <p:animEffect transition="in" filter="fade">
                                      <p:cBhvr>
                                        <p:cTn id="9" dur="500"/>
                                        <p:tgtEl>
                                          <p:spTgt spid="3530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07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a:latin typeface="Arial Narrow" charset="0"/>
                <a:cs typeface="+mn-cs"/>
              </a:rPr>
              <a:t>What are the four types of microorganisms that can cause foodborne illness?</a:t>
            </a:r>
          </a:p>
          <a:p>
            <a:pPr marL="284163" lvl="1" indent="-284163"/>
            <a:r>
              <a:rPr lang="en-US" dirty="0">
                <a:latin typeface="Arial Narrow" charset="0"/>
              </a:rPr>
              <a:t>Viruses</a:t>
            </a:r>
            <a:r>
              <a:rPr lang="en-US" sz="2800" dirty="0"/>
              <a:t> </a:t>
            </a:r>
          </a:p>
          <a:p>
            <a:pPr marL="284163" lvl="1" indent="-284163"/>
            <a:r>
              <a:rPr lang="en-US" dirty="0">
                <a:latin typeface="Arial Narrow" charset="0"/>
              </a:rPr>
              <a:t>Bacteria</a:t>
            </a:r>
          </a:p>
          <a:p>
            <a:pPr marL="284163" lvl="1" indent="-284163"/>
            <a:r>
              <a:rPr lang="en-US" dirty="0">
                <a:latin typeface="Arial Narrow" charset="0"/>
              </a:rPr>
              <a:t>Parasites</a:t>
            </a:r>
          </a:p>
          <a:p>
            <a:pPr marL="284163" lvl="1" indent="-284163"/>
            <a:r>
              <a:rPr lang="en-US" dirty="0">
                <a:latin typeface="Arial Narrow" charset="0"/>
              </a:rPr>
              <a:t>Fungi</a:t>
            </a:r>
          </a:p>
        </p:txBody>
      </p:sp>
      <p:sp>
        <p:nvSpPr>
          <p:cNvPr id="2318341" name="Rectangle 5"/>
          <p:cNvSpPr>
            <a:spLocks noGrp="1" noChangeArrowheads="1"/>
          </p:cNvSpPr>
          <p:nvPr>
            <p:ph type="title"/>
          </p:nvPr>
        </p:nvSpPr>
        <p:spPr>
          <a:noFill/>
          <a:ln/>
        </p:spPr>
        <p:txBody>
          <a:bodyPr/>
          <a:lstStyle/>
          <a:p>
            <a:r>
              <a:rPr lang="en-US" dirty="0">
                <a:latin typeface="Arial Narrow" charset="0"/>
              </a:rPr>
              <a:t>DVD 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2-4</a:t>
            </a:r>
          </a:p>
        </p:txBody>
      </p:sp>
    </p:spTree>
    <p:extLst>
      <p:ext uri="{BB962C8B-B14F-4D97-AF65-F5344CB8AC3E}">
        <p14:creationId xmlns:p14="http://schemas.microsoft.com/office/powerpoint/2010/main" val="22940152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8339">
                                            <p:txEl>
                                              <p:pRg st="3" end="3"/>
                                            </p:txEl>
                                          </p:spTgt>
                                        </p:tgtEl>
                                        <p:attrNameLst>
                                          <p:attrName>style.visibility</p:attrName>
                                        </p:attrNameLst>
                                      </p:cBhvr>
                                      <p:to>
                                        <p:strVal val="visible"/>
                                      </p:to>
                                    </p:set>
                                    <p:animEffect transition="in" filter="fade">
                                      <p:cBhvr>
                                        <p:cTn id="13" dur="500"/>
                                        <p:tgtEl>
                                          <p:spTgt spid="231833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18339">
                                            <p:txEl>
                                              <p:pRg st="4" end="4"/>
                                            </p:txEl>
                                          </p:spTgt>
                                        </p:tgtEl>
                                        <p:attrNameLst>
                                          <p:attrName>style.visibility</p:attrName>
                                        </p:attrNameLst>
                                      </p:cBhvr>
                                      <p:to>
                                        <p:strVal val="visible"/>
                                      </p:to>
                                    </p:set>
                                    <p:animEffect transition="in" filter="fade">
                                      <p:cBhvr>
                                        <p:cTn id="16" dur="500"/>
                                        <p:tgtEl>
                                          <p:spTgt spid="2318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0386" name="Rectangle 2"/>
          <p:cNvSpPr>
            <a:spLocks noGrp="1" noChangeArrowheads="1"/>
          </p:cNvSpPr>
          <p:nvPr>
            <p:ph type="body" idx="1"/>
          </p:nvPr>
        </p:nvSpPr>
        <p:spPr>
          <a:xfrm>
            <a:off x="400050" y="1277870"/>
            <a:ext cx="8307388" cy="5257800"/>
          </a:xfrm>
          <a:noFill/>
          <a:ln/>
        </p:spPr>
        <p:txBody>
          <a:bodyPr/>
          <a:lstStyle/>
          <a:p>
            <a:r>
              <a:rPr lang="en-US" dirty="0"/>
              <a:t>What </a:t>
            </a:r>
            <a:r>
              <a:rPr lang="en-US" dirty="0" smtClean="0"/>
              <a:t>six </a:t>
            </a:r>
            <a:r>
              <a:rPr lang="en-US" dirty="0"/>
              <a:t>conditions </a:t>
            </a:r>
            <a:r>
              <a:rPr lang="en-US" dirty="0" smtClean="0"/>
              <a:t>support </a:t>
            </a:r>
            <a:r>
              <a:rPr lang="en-US" dirty="0"/>
              <a:t>the growth of </a:t>
            </a:r>
            <a:r>
              <a:rPr lang="en-US" dirty="0" smtClean="0"/>
              <a:t>bacteria?</a:t>
            </a:r>
            <a:endParaRPr lang="en-US" dirty="0"/>
          </a:p>
          <a:p>
            <a:pPr marL="2000250" lvl="3" indent="-1936750">
              <a:buFont typeface="Arial" charset="0"/>
              <a:buNone/>
            </a:pPr>
            <a:r>
              <a:rPr lang="en-US" sz="2400" b="1" dirty="0">
                <a:solidFill>
                  <a:srgbClr val="333333"/>
                </a:solidFill>
                <a:cs typeface="ＭＳ Ｐゴシック" charset="0"/>
              </a:rPr>
              <a:t>F</a:t>
            </a:r>
          </a:p>
          <a:p>
            <a:pPr marL="2000250" lvl="3" indent="-1936750">
              <a:buNone/>
            </a:pPr>
            <a:r>
              <a:rPr lang="en-US" sz="2400" b="1" dirty="0">
                <a:solidFill>
                  <a:srgbClr val="333333"/>
                </a:solidFill>
                <a:cs typeface="ＭＳ Ｐゴシック" charset="0"/>
              </a:rPr>
              <a:t>A</a:t>
            </a:r>
          </a:p>
          <a:p>
            <a:pPr marL="2000250" lvl="3" indent="-1936750">
              <a:buNone/>
            </a:pPr>
            <a:r>
              <a:rPr lang="en-US" sz="2400" b="1" dirty="0" smtClean="0">
                <a:solidFill>
                  <a:srgbClr val="333333"/>
                </a:solidFill>
                <a:cs typeface="ＭＳ Ｐゴシック" charset="0"/>
              </a:rPr>
              <a:t>T</a:t>
            </a:r>
            <a:endParaRPr lang="en-US" sz="2400" b="1" dirty="0">
              <a:solidFill>
                <a:srgbClr val="333333"/>
              </a:solidFill>
              <a:cs typeface="ＭＳ Ｐゴシック" charset="0"/>
            </a:endParaRPr>
          </a:p>
          <a:p>
            <a:pPr marL="2000250" lvl="3" indent="-1936750">
              <a:buNone/>
            </a:pPr>
            <a:r>
              <a:rPr lang="en-US" sz="2400" b="1" dirty="0">
                <a:solidFill>
                  <a:srgbClr val="333333"/>
                </a:solidFill>
                <a:cs typeface="ＭＳ Ｐゴシック" charset="0"/>
              </a:rPr>
              <a:t>T</a:t>
            </a:r>
          </a:p>
          <a:p>
            <a:pPr marL="2000250" lvl="3" indent="-1936750">
              <a:buNone/>
            </a:pPr>
            <a:r>
              <a:rPr lang="en-US" sz="2400" b="1" dirty="0">
                <a:solidFill>
                  <a:srgbClr val="333333"/>
                </a:solidFill>
                <a:cs typeface="ＭＳ Ｐゴシック" charset="0"/>
              </a:rPr>
              <a:t>O</a:t>
            </a:r>
          </a:p>
          <a:p>
            <a:pPr marL="2000250" lvl="3" indent="-1936750">
              <a:buNone/>
            </a:pPr>
            <a:r>
              <a:rPr lang="en-US" sz="2400" b="1" dirty="0">
                <a:solidFill>
                  <a:srgbClr val="333333"/>
                </a:solidFill>
                <a:cs typeface="ＭＳ Ｐゴシック" charset="0"/>
              </a:rPr>
              <a:t>M</a:t>
            </a:r>
          </a:p>
        </p:txBody>
      </p:sp>
      <p:sp>
        <p:nvSpPr>
          <p:cNvPr id="2320387" name="Rectangle 3"/>
          <p:cNvSpPr>
            <a:spLocks noGrp="1" noChangeArrowheads="1"/>
          </p:cNvSpPr>
          <p:nvPr>
            <p:ph type="title"/>
          </p:nvPr>
        </p:nvSpPr>
        <p:spPr>
          <a:noFill/>
          <a:ln/>
        </p:spPr>
        <p:txBody>
          <a:bodyPr/>
          <a:lstStyle/>
          <a:p>
            <a:r>
              <a:rPr lang="en-US" dirty="0">
                <a:latin typeface="Arial Narrow" charset="0"/>
              </a:rPr>
              <a:t>DVD Review</a:t>
            </a:r>
            <a:endParaRPr lang="en-US" dirty="0"/>
          </a:p>
        </p:txBody>
      </p:sp>
      <p:sp>
        <p:nvSpPr>
          <p:cNvPr id="2" name="TextBox 1"/>
          <p:cNvSpPr txBox="1"/>
          <p:nvPr/>
        </p:nvSpPr>
        <p:spPr>
          <a:xfrm>
            <a:off x="550888" y="1721284"/>
            <a:ext cx="1008993" cy="461665"/>
          </a:xfrm>
          <a:prstGeom prst="rect">
            <a:avLst/>
          </a:prstGeom>
          <a:noFill/>
        </p:spPr>
        <p:txBody>
          <a:bodyPr wrap="square" rtlCol="0">
            <a:spAutoFit/>
          </a:bodyPr>
          <a:lstStyle/>
          <a:p>
            <a:pPr marL="2000250" lvl="3" indent="-1936750" eaLnBrk="0" fontAlgn="base" hangingPunct="0">
              <a:spcBef>
                <a:spcPts val="900"/>
              </a:spcBef>
              <a:spcAft>
                <a:spcPct val="0"/>
              </a:spcAft>
              <a:buClr>
                <a:srgbClr val="005CAB"/>
              </a:buClr>
              <a:buSzPct val="75000"/>
            </a:pPr>
            <a:r>
              <a:rPr lang="en-US" sz="2400" dirty="0">
                <a:solidFill>
                  <a:srgbClr val="333333"/>
                </a:solidFill>
                <a:latin typeface="Arial Narrow"/>
              </a:rPr>
              <a:t>ood</a:t>
            </a:r>
          </a:p>
        </p:txBody>
      </p:sp>
      <p:sp>
        <p:nvSpPr>
          <p:cNvPr id="5" name="TextBox 4"/>
          <p:cNvSpPr txBox="1"/>
          <p:nvPr/>
        </p:nvSpPr>
        <p:spPr>
          <a:xfrm>
            <a:off x="585492" y="2197336"/>
            <a:ext cx="1008993" cy="461665"/>
          </a:xfrm>
          <a:prstGeom prst="rect">
            <a:avLst/>
          </a:prstGeom>
          <a:noFill/>
        </p:spPr>
        <p:txBody>
          <a:bodyPr wrap="square" rtlCol="0">
            <a:spAutoFit/>
          </a:bodyPr>
          <a:lstStyle/>
          <a:p>
            <a:pPr marL="2000250" lvl="3" indent="-1936750" eaLnBrk="0" fontAlgn="base" hangingPunct="0">
              <a:spcBef>
                <a:spcPts val="900"/>
              </a:spcBef>
              <a:spcAft>
                <a:spcPct val="0"/>
              </a:spcAft>
              <a:buClr>
                <a:srgbClr val="005CAB"/>
              </a:buClr>
              <a:buSzPct val="75000"/>
            </a:pPr>
            <a:r>
              <a:rPr lang="en-US" sz="2400" dirty="0">
                <a:solidFill>
                  <a:srgbClr val="333333"/>
                </a:solidFill>
                <a:latin typeface="Arial Narrow"/>
              </a:rPr>
              <a:t>cidity</a:t>
            </a:r>
          </a:p>
        </p:txBody>
      </p:sp>
      <p:sp>
        <p:nvSpPr>
          <p:cNvPr id="6" name="TextBox 5"/>
          <p:cNvSpPr txBox="1"/>
          <p:nvPr/>
        </p:nvSpPr>
        <p:spPr>
          <a:xfrm>
            <a:off x="530760" y="2685184"/>
            <a:ext cx="1944425" cy="461665"/>
          </a:xfrm>
          <a:prstGeom prst="rect">
            <a:avLst/>
          </a:prstGeom>
          <a:noFill/>
        </p:spPr>
        <p:txBody>
          <a:bodyPr wrap="square" rtlCol="0">
            <a:spAutoFit/>
          </a:bodyPr>
          <a:lstStyle/>
          <a:p>
            <a:pPr marL="2000250" lvl="3" indent="-1936750" eaLnBrk="0" fontAlgn="base" hangingPunct="0">
              <a:spcBef>
                <a:spcPts val="900"/>
              </a:spcBef>
              <a:spcAft>
                <a:spcPct val="0"/>
              </a:spcAft>
              <a:buClr>
                <a:srgbClr val="005CAB"/>
              </a:buClr>
              <a:buSzPct val="75000"/>
            </a:pPr>
            <a:r>
              <a:rPr lang="en-US" sz="2400" dirty="0">
                <a:solidFill>
                  <a:srgbClr val="333333"/>
                </a:solidFill>
                <a:latin typeface="Arial Narrow"/>
              </a:rPr>
              <a:t>emperature</a:t>
            </a:r>
          </a:p>
        </p:txBody>
      </p:sp>
      <p:sp>
        <p:nvSpPr>
          <p:cNvPr id="7" name="TextBox 6"/>
          <p:cNvSpPr txBox="1"/>
          <p:nvPr/>
        </p:nvSpPr>
        <p:spPr>
          <a:xfrm>
            <a:off x="558322" y="3163424"/>
            <a:ext cx="1008993" cy="461665"/>
          </a:xfrm>
          <a:prstGeom prst="rect">
            <a:avLst/>
          </a:prstGeom>
          <a:noFill/>
        </p:spPr>
        <p:txBody>
          <a:bodyPr wrap="square" rtlCol="0">
            <a:spAutoFit/>
          </a:bodyPr>
          <a:lstStyle/>
          <a:p>
            <a:pPr marL="2000250" lvl="3" indent="-1936750" eaLnBrk="0" fontAlgn="base" hangingPunct="0">
              <a:spcBef>
                <a:spcPts val="900"/>
              </a:spcBef>
              <a:spcAft>
                <a:spcPct val="0"/>
              </a:spcAft>
              <a:buClr>
                <a:srgbClr val="005CAB"/>
              </a:buClr>
              <a:buSzPct val="75000"/>
            </a:pPr>
            <a:r>
              <a:rPr lang="en-US" sz="2400" dirty="0">
                <a:solidFill>
                  <a:srgbClr val="333333"/>
                </a:solidFill>
                <a:latin typeface="Arial Narrow"/>
              </a:rPr>
              <a:t>ime</a:t>
            </a:r>
          </a:p>
        </p:txBody>
      </p:sp>
      <p:sp>
        <p:nvSpPr>
          <p:cNvPr id="8" name="TextBox 7"/>
          <p:cNvSpPr txBox="1"/>
          <p:nvPr/>
        </p:nvSpPr>
        <p:spPr>
          <a:xfrm>
            <a:off x="598186" y="3628970"/>
            <a:ext cx="1008993" cy="461665"/>
          </a:xfrm>
          <a:prstGeom prst="rect">
            <a:avLst/>
          </a:prstGeom>
          <a:noFill/>
        </p:spPr>
        <p:txBody>
          <a:bodyPr wrap="square" rtlCol="0">
            <a:spAutoFit/>
          </a:bodyPr>
          <a:lstStyle/>
          <a:p>
            <a:pPr marL="2000250" lvl="3" indent="-1936750" eaLnBrk="0" fontAlgn="base" hangingPunct="0">
              <a:spcBef>
                <a:spcPts val="900"/>
              </a:spcBef>
              <a:spcAft>
                <a:spcPct val="0"/>
              </a:spcAft>
              <a:buClr>
                <a:srgbClr val="005CAB"/>
              </a:buClr>
              <a:buSzPct val="75000"/>
            </a:pPr>
            <a:r>
              <a:rPr lang="en-US" sz="2400" dirty="0">
                <a:solidFill>
                  <a:srgbClr val="333333"/>
                </a:solidFill>
                <a:latin typeface="Arial Narrow"/>
              </a:rPr>
              <a:t>xygen</a:t>
            </a:r>
          </a:p>
        </p:txBody>
      </p:sp>
      <p:sp>
        <p:nvSpPr>
          <p:cNvPr id="9" name="TextBox 8"/>
          <p:cNvSpPr txBox="1"/>
          <p:nvPr/>
        </p:nvSpPr>
        <p:spPr>
          <a:xfrm>
            <a:off x="606518" y="4124252"/>
            <a:ext cx="1166654" cy="461665"/>
          </a:xfrm>
          <a:prstGeom prst="rect">
            <a:avLst/>
          </a:prstGeom>
          <a:noFill/>
        </p:spPr>
        <p:txBody>
          <a:bodyPr wrap="square" rtlCol="0">
            <a:spAutoFit/>
          </a:bodyPr>
          <a:lstStyle/>
          <a:p>
            <a:pPr marL="2000250" lvl="3" indent="-1936750" eaLnBrk="0" fontAlgn="base" hangingPunct="0">
              <a:spcBef>
                <a:spcPts val="900"/>
              </a:spcBef>
              <a:spcAft>
                <a:spcPct val="0"/>
              </a:spcAft>
              <a:buClr>
                <a:srgbClr val="005CAB"/>
              </a:buClr>
              <a:buSzPct val="75000"/>
            </a:pPr>
            <a:r>
              <a:rPr lang="en-US" sz="2400" dirty="0">
                <a:solidFill>
                  <a:srgbClr val="333333"/>
                </a:solidFill>
                <a:latin typeface="Arial Narrow"/>
              </a:rPr>
              <a:t>oisture</a:t>
            </a:r>
          </a:p>
        </p:txBody>
      </p:sp>
      <p:cxnSp>
        <p:nvCxnSpPr>
          <p:cNvPr id="4" name="Straight Connector 3"/>
          <p:cNvCxnSpPr/>
          <p:nvPr/>
        </p:nvCxnSpPr>
        <p:spPr bwMode="auto">
          <a:xfrm flipV="1">
            <a:off x="709448" y="1991082"/>
            <a:ext cx="1954924" cy="230833"/>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2-5</a:t>
            </a:r>
          </a:p>
        </p:txBody>
      </p:sp>
    </p:spTree>
    <p:extLst>
      <p:ext uri="{BB962C8B-B14F-4D97-AF65-F5344CB8AC3E}">
        <p14:creationId xmlns:p14="http://schemas.microsoft.com/office/powerpoint/2010/main" val="245675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a:latin typeface="Arial Narrow" charset="0"/>
                <a:cs typeface="+mn-cs"/>
              </a:rPr>
              <a:t>What </a:t>
            </a:r>
            <a:r>
              <a:rPr lang="en-US" dirty="0" smtClean="0">
                <a:latin typeface="Arial Narrow" charset="0"/>
                <a:cs typeface="+mn-cs"/>
              </a:rPr>
              <a:t>two FAT TOM conditions will you be able to control in your operation?</a:t>
            </a:r>
            <a:endParaRPr lang="en-US" dirty="0">
              <a:latin typeface="Arial Narrow" charset="0"/>
              <a:cs typeface="+mn-cs"/>
            </a:endParaRPr>
          </a:p>
          <a:p>
            <a:pPr marL="284163" lvl="1" indent="-284163"/>
            <a:r>
              <a:rPr lang="en-US" dirty="0" smtClean="0">
                <a:latin typeface="Arial Narrow" charset="0"/>
              </a:rPr>
              <a:t>Time</a:t>
            </a:r>
            <a:r>
              <a:rPr lang="en-US" sz="2800" dirty="0" smtClean="0"/>
              <a:t> </a:t>
            </a:r>
            <a:endParaRPr lang="en-US" sz="2800" dirty="0"/>
          </a:p>
          <a:p>
            <a:pPr marL="284163" lvl="1" indent="-284163"/>
            <a:r>
              <a:rPr lang="en-US" dirty="0" smtClean="0">
                <a:latin typeface="Arial Narrow" charset="0"/>
              </a:rPr>
              <a:t>Temperature</a:t>
            </a:r>
            <a:endParaRPr lang="en-US" dirty="0">
              <a:latin typeface="Arial Narrow" charset="0"/>
            </a:endParaRPr>
          </a:p>
          <a:p>
            <a:pPr marL="0" lvl="1" indent="0">
              <a:buNone/>
            </a:pPr>
            <a:endParaRPr lang="en-US" dirty="0">
              <a:latin typeface="Arial Narrow" charset="0"/>
            </a:endParaRPr>
          </a:p>
        </p:txBody>
      </p:sp>
      <p:sp>
        <p:nvSpPr>
          <p:cNvPr id="2318341" name="Rectangle 5"/>
          <p:cNvSpPr>
            <a:spLocks noGrp="1" noChangeArrowheads="1"/>
          </p:cNvSpPr>
          <p:nvPr>
            <p:ph type="title"/>
          </p:nvPr>
        </p:nvSpPr>
        <p:spPr>
          <a:noFill/>
          <a:ln/>
        </p:spPr>
        <p:txBody>
          <a:bodyPr/>
          <a:lstStyle/>
          <a:p>
            <a:r>
              <a:rPr lang="en-US" dirty="0">
                <a:latin typeface="Arial Narrow" charset="0"/>
              </a:rPr>
              <a:t>DVD 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2-6</a:t>
            </a:r>
          </a:p>
        </p:txBody>
      </p:sp>
    </p:spTree>
    <p:extLst>
      <p:ext uri="{BB962C8B-B14F-4D97-AF65-F5344CB8AC3E}">
        <p14:creationId xmlns:p14="http://schemas.microsoft.com/office/powerpoint/2010/main" val="2148902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a:latin typeface="Arial Narrow" charset="0"/>
                <a:cs typeface="+mn-cs"/>
              </a:rPr>
              <a:t>What </a:t>
            </a:r>
            <a:r>
              <a:rPr lang="en-US" dirty="0" smtClean="0">
                <a:latin typeface="Arial Narrow" charset="0"/>
                <a:cs typeface="+mn-cs"/>
              </a:rPr>
              <a:t>is the temperature range of the temperature danger zone?</a:t>
            </a:r>
            <a:endParaRPr lang="en-US" dirty="0">
              <a:latin typeface="Arial Narrow" charset="0"/>
              <a:cs typeface="+mn-cs"/>
            </a:endParaRPr>
          </a:p>
          <a:p>
            <a:pPr marL="0" lvl="1" indent="0">
              <a:buNone/>
            </a:pPr>
            <a:endParaRPr lang="en-US" dirty="0">
              <a:latin typeface="Arial Narrow" charset="0"/>
            </a:endParaRPr>
          </a:p>
        </p:txBody>
      </p:sp>
      <p:sp>
        <p:nvSpPr>
          <p:cNvPr id="2318341" name="Rectangle 5"/>
          <p:cNvSpPr>
            <a:spLocks noGrp="1" noChangeArrowheads="1"/>
          </p:cNvSpPr>
          <p:nvPr>
            <p:ph type="title"/>
          </p:nvPr>
        </p:nvSpPr>
        <p:spPr>
          <a:noFill/>
          <a:ln/>
        </p:spPr>
        <p:txBody>
          <a:bodyPr/>
          <a:lstStyle/>
          <a:p>
            <a:r>
              <a:rPr lang="en-US" dirty="0">
                <a:latin typeface="Arial Narrow" charset="0"/>
              </a:rPr>
              <a:t>DVD Review</a:t>
            </a:r>
            <a:endParaRPr lang="en-US" dirty="0"/>
          </a:p>
        </p:txBody>
      </p:sp>
      <p:sp>
        <p:nvSpPr>
          <p:cNvPr id="4" name="TextBox 3"/>
          <p:cNvSpPr txBox="1"/>
          <p:nvPr/>
        </p:nvSpPr>
        <p:spPr>
          <a:xfrm>
            <a:off x="388813" y="1840374"/>
            <a:ext cx="6169614" cy="461665"/>
          </a:xfrm>
          <a:prstGeom prst="rect">
            <a:avLst/>
          </a:prstGeom>
          <a:noFill/>
        </p:spPr>
        <p:txBody>
          <a:bodyPr wrap="square" rtlCol="0">
            <a:spAutoFit/>
          </a:bodyPr>
          <a:lstStyle/>
          <a:p>
            <a:pPr fontAlgn="base">
              <a:spcBef>
                <a:spcPct val="0"/>
              </a:spcBef>
              <a:spcAft>
                <a:spcPct val="0"/>
              </a:spcAft>
            </a:pPr>
            <a:r>
              <a:rPr lang="en-US" sz="2400" dirty="0">
                <a:solidFill>
                  <a:srgbClr val="333333"/>
                </a:solidFill>
                <a:latin typeface="Arial Narrow" charset="0"/>
              </a:rPr>
              <a:t>41°F to 135°F (5°C to 57°C) </a:t>
            </a:r>
          </a:p>
        </p:txBody>
      </p:sp>
      <p:sp>
        <p:nvSpPr>
          <p:cNvPr id="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2-7</a:t>
            </a:r>
          </a:p>
        </p:txBody>
      </p:sp>
    </p:spTree>
    <p:extLst>
      <p:ext uri="{BB962C8B-B14F-4D97-AF65-F5344CB8AC3E}">
        <p14:creationId xmlns:p14="http://schemas.microsoft.com/office/powerpoint/2010/main" val="264877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a:latin typeface="Arial Narrow" charset="0"/>
                <a:cs typeface="+mn-cs"/>
              </a:rPr>
              <a:t>What </a:t>
            </a:r>
            <a:r>
              <a:rPr lang="en-US" dirty="0" smtClean="0">
                <a:latin typeface="Arial Narrow" charset="0"/>
                <a:cs typeface="+mn-cs"/>
              </a:rPr>
              <a:t>are some basic characteristics of bacteria?</a:t>
            </a:r>
            <a:endParaRPr lang="en-US" dirty="0">
              <a:latin typeface="Arial Narrow" charset="0"/>
              <a:cs typeface="+mn-cs"/>
            </a:endParaRPr>
          </a:p>
          <a:p>
            <a:pPr marL="284163" lvl="1" indent="-284163"/>
            <a:r>
              <a:rPr lang="en-US" dirty="0" smtClean="0">
                <a:latin typeface="Arial Narrow" charset="0"/>
              </a:rPr>
              <a:t>They live in and on our bodies</a:t>
            </a:r>
          </a:p>
          <a:p>
            <a:pPr marL="284163" lvl="1" indent="-284163"/>
            <a:r>
              <a:rPr lang="en-US" dirty="0" smtClean="0">
                <a:latin typeface="Arial Narrow" charset="0"/>
              </a:rPr>
              <a:t>The cannot be seen, smelled, or tasted</a:t>
            </a:r>
            <a:r>
              <a:rPr lang="en-US" sz="2800" dirty="0" smtClean="0"/>
              <a:t> </a:t>
            </a:r>
            <a:endParaRPr lang="en-US" sz="2800" dirty="0"/>
          </a:p>
          <a:p>
            <a:pPr marL="284163" lvl="1" indent="-284163"/>
            <a:r>
              <a:rPr lang="en-US" dirty="0" smtClean="0">
                <a:latin typeface="Arial Narrow" charset="0"/>
              </a:rPr>
              <a:t>They can grow rapidly if FAT TOM conditions are correct</a:t>
            </a:r>
          </a:p>
          <a:p>
            <a:pPr marL="284163" lvl="1" indent="-284163"/>
            <a:r>
              <a:rPr lang="en-US" dirty="0" smtClean="0">
                <a:latin typeface="Arial Narrow" charset="0"/>
              </a:rPr>
              <a:t>Controlling time and temperature can prevent them from causing illness</a:t>
            </a:r>
            <a:endParaRPr lang="en-US" dirty="0">
              <a:latin typeface="Arial Narrow" charset="0"/>
            </a:endParaRPr>
          </a:p>
          <a:p>
            <a:pPr marL="0" lvl="1" indent="0">
              <a:buNone/>
            </a:pPr>
            <a:endParaRPr lang="en-US" dirty="0">
              <a:latin typeface="Arial Narrow" charset="0"/>
            </a:endParaRPr>
          </a:p>
        </p:txBody>
      </p:sp>
      <p:sp>
        <p:nvSpPr>
          <p:cNvPr id="2318341" name="Rectangle 5"/>
          <p:cNvSpPr>
            <a:spLocks noGrp="1" noChangeArrowheads="1"/>
          </p:cNvSpPr>
          <p:nvPr>
            <p:ph type="title"/>
          </p:nvPr>
        </p:nvSpPr>
        <p:spPr>
          <a:noFill/>
          <a:ln/>
        </p:spPr>
        <p:txBody>
          <a:bodyPr/>
          <a:lstStyle/>
          <a:p>
            <a:r>
              <a:rPr lang="en-US" dirty="0">
                <a:latin typeface="Arial Narrow" charset="0"/>
              </a:rPr>
              <a:t>DVD 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2-8</a:t>
            </a:r>
          </a:p>
        </p:txBody>
      </p:sp>
    </p:spTree>
    <p:extLst>
      <p:ext uri="{BB962C8B-B14F-4D97-AF65-F5344CB8AC3E}">
        <p14:creationId xmlns:p14="http://schemas.microsoft.com/office/powerpoint/2010/main" val="324017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8339">
                                            <p:txEl>
                                              <p:pRg st="3" end="3"/>
                                            </p:txEl>
                                          </p:spTgt>
                                        </p:tgtEl>
                                        <p:attrNameLst>
                                          <p:attrName>style.visibility</p:attrName>
                                        </p:attrNameLst>
                                      </p:cBhvr>
                                      <p:to>
                                        <p:strVal val="visible"/>
                                      </p:to>
                                    </p:set>
                                    <p:animEffect transition="in" filter="fade">
                                      <p:cBhvr>
                                        <p:cTn id="13" dur="500"/>
                                        <p:tgtEl>
                                          <p:spTgt spid="231833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18339">
                                            <p:txEl>
                                              <p:pRg st="4" end="4"/>
                                            </p:txEl>
                                          </p:spTgt>
                                        </p:tgtEl>
                                        <p:attrNameLst>
                                          <p:attrName>style.visibility</p:attrName>
                                        </p:attrNameLst>
                                      </p:cBhvr>
                                      <p:to>
                                        <p:strVal val="visible"/>
                                      </p:to>
                                    </p:set>
                                    <p:animEffect transition="in" filter="fade">
                                      <p:cBhvr>
                                        <p:cTn id="16" dur="500"/>
                                        <p:tgtEl>
                                          <p:spTgt spid="2318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a:latin typeface="Arial Narrow" charset="0"/>
                <a:cs typeface="+mn-cs"/>
              </a:rPr>
              <a:t>What </a:t>
            </a:r>
            <a:r>
              <a:rPr lang="en-US" dirty="0" smtClean="0">
                <a:latin typeface="Arial Narrow" charset="0"/>
                <a:cs typeface="+mn-cs"/>
              </a:rPr>
              <a:t>are some basic characteristics of viruses?</a:t>
            </a:r>
            <a:endParaRPr lang="en-US" dirty="0">
              <a:latin typeface="Arial Narrow" charset="0"/>
              <a:cs typeface="+mn-cs"/>
            </a:endParaRPr>
          </a:p>
          <a:p>
            <a:pPr marL="284163" lvl="1" indent="-284163"/>
            <a:r>
              <a:rPr lang="en-US" dirty="0" smtClean="0">
                <a:latin typeface="Arial Narrow" charset="0"/>
              </a:rPr>
              <a:t>They are carried by humans and animals</a:t>
            </a:r>
          </a:p>
          <a:p>
            <a:pPr marL="284163" lvl="1" indent="-284163"/>
            <a:r>
              <a:rPr lang="en-US" dirty="0" smtClean="0">
                <a:latin typeface="Arial Narrow" charset="0"/>
              </a:rPr>
              <a:t>They do not grow in food but they can be transferred through food</a:t>
            </a:r>
            <a:endParaRPr lang="en-US" sz="2800" dirty="0"/>
          </a:p>
          <a:p>
            <a:pPr marL="284163" lvl="1" indent="-284163"/>
            <a:r>
              <a:rPr lang="en-US" dirty="0" smtClean="0">
                <a:latin typeface="Arial Narrow" charset="0"/>
              </a:rPr>
              <a:t>People get viruses from food, water, or contaminated surfaces</a:t>
            </a:r>
          </a:p>
          <a:p>
            <a:pPr marL="284163" lvl="1" indent="-284163"/>
            <a:r>
              <a:rPr lang="en-US" dirty="0" smtClean="0">
                <a:latin typeface="Arial Narrow" charset="0"/>
              </a:rPr>
              <a:t>Foodborne </a:t>
            </a:r>
            <a:r>
              <a:rPr lang="en-US" dirty="0">
                <a:latin typeface="Arial Narrow" charset="0"/>
              </a:rPr>
              <a:t>i</a:t>
            </a:r>
            <a:r>
              <a:rPr lang="en-US" dirty="0" smtClean="0">
                <a:latin typeface="Arial Narrow" charset="0"/>
              </a:rPr>
              <a:t>llnesses from viruses typically occur through fecal-oral routes</a:t>
            </a:r>
          </a:p>
          <a:p>
            <a:pPr marL="284163" lvl="1" indent="-284163"/>
            <a:r>
              <a:rPr lang="en-US" dirty="0" smtClean="0">
                <a:latin typeface="Arial Narrow" charset="0"/>
              </a:rPr>
              <a:t>They are not destroyed by normal cooking temperatures</a:t>
            </a:r>
          </a:p>
          <a:p>
            <a:pPr marL="284163" lvl="1" indent="-284163"/>
            <a:r>
              <a:rPr lang="en-US" dirty="0" smtClean="0">
                <a:latin typeface="Arial Narrow" charset="0"/>
              </a:rPr>
              <a:t>Practicing good personal hygiene can prevent viruses from causing illness </a:t>
            </a:r>
            <a:endParaRPr lang="en-US" dirty="0">
              <a:latin typeface="Arial Narrow" charset="0"/>
            </a:endParaRPr>
          </a:p>
          <a:p>
            <a:pPr marL="0" lvl="1" indent="0">
              <a:buNone/>
            </a:pPr>
            <a:endParaRPr lang="en-US" dirty="0">
              <a:latin typeface="Arial Narrow" charset="0"/>
            </a:endParaRPr>
          </a:p>
        </p:txBody>
      </p:sp>
      <p:sp>
        <p:nvSpPr>
          <p:cNvPr id="2318341" name="Rectangle 5"/>
          <p:cNvSpPr>
            <a:spLocks noGrp="1" noChangeArrowheads="1"/>
          </p:cNvSpPr>
          <p:nvPr>
            <p:ph type="title"/>
          </p:nvPr>
        </p:nvSpPr>
        <p:spPr>
          <a:noFill/>
          <a:ln/>
        </p:spPr>
        <p:txBody>
          <a:bodyPr/>
          <a:lstStyle/>
          <a:p>
            <a:r>
              <a:rPr lang="en-US" dirty="0">
                <a:latin typeface="Arial Narrow" charset="0"/>
              </a:rPr>
              <a:t>DVD 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2-9</a:t>
            </a:r>
          </a:p>
        </p:txBody>
      </p:sp>
    </p:spTree>
    <p:extLst>
      <p:ext uri="{BB962C8B-B14F-4D97-AF65-F5344CB8AC3E}">
        <p14:creationId xmlns:p14="http://schemas.microsoft.com/office/powerpoint/2010/main" val="267748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8339">
                                            <p:txEl>
                                              <p:pRg st="3" end="3"/>
                                            </p:txEl>
                                          </p:spTgt>
                                        </p:tgtEl>
                                        <p:attrNameLst>
                                          <p:attrName>style.visibility</p:attrName>
                                        </p:attrNameLst>
                                      </p:cBhvr>
                                      <p:to>
                                        <p:strVal val="visible"/>
                                      </p:to>
                                    </p:set>
                                    <p:animEffect transition="in" filter="fade">
                                      <p:cBhvr>
                                        <p:cTn id="13" dur="500"/>
                                        <p:tgtEl>
                                          <p:spTgt spid="231833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18339">
                                            <p:txEl>
                                              <p:pRg st="4" end="4"/>
                                            </p:txEl>
                                          </p:spTgt>
                                        </p:tgtEl>
                                        <p:attrNameLst>
                                          <p:attrName>style.visibility</p:attrName>
                                        </p:attrNameLst>
                                      </p:cBhvr>
                                      <p:to>
                                        <p:strVal val="visible"/>
                                      </p:to>
                                    </p:set>
                                    <p:animEffect transition="in" filter="fade">
                                      <p:cBhvr>
                                        <p:cTn id="16" dur="500"/>
                                        <p:tgtEl>
                                          <p:spTgt spid="2318339">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318339">
                                            <p:txEl>
                                              <p:pRg st="5" end="5"/>
                                            </p:txEl>
                                          </p:spTgt>
                                        </p:tgtEl>
                                        <p:attrNameLst>
                                          <p:attrName>style.visibility</p:attrName>
                                        </p:attrNameLst>
                                      </p:cBhvr>
                                      <p:to>
                                        <p:strVal val="visible"/>
                                      </p:to>
                                    </p:set>
                                    <p:animEffect transition="in" filter="fade">
                                      <p:cBhvr>
                                        <p:cTn id="19" dur="500"/>
                                        <p:tgtEl>
                                          <p:spTgt spid="2318339">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318339">
                                            <p:txEl>
                                              <p:pRg st="6" end="6"/>
                                            </p:txEl>
                                          </p:spTgt>
                                        </p:tgtEl>
                                        <p:attrNameLst>
                                          <p:attrName>style.visibility</p:attrName>
                                        </p:attrNameLst>
                                      </p:cBhvr>
                                      <p:to>
                                        <p:strVal val="visible"/>
                                      </p:to>
                                    </p:set>
                                    <p:animEffect transition="in" filter="fade">
                                      <p:cBhvr>
                                        <p:cTn id="22" dur="500"/>
                                        <p:tgtEl>
                                          <p:spTgt spid="2318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3110</TotalTime>
  <Words>3000</Words>
  <Application>Microsoft Office PowerPoint</Application>
  <PresentationFormat>On-screen Show (4:3)</PresentationFormat>
  <Paragraphs>404</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3_SS5e_08_16hr</vt:lpstr>
      <vt:lpstr>PowerPoint Presentation</vt:lpstr>
      <vt:lpstr>DVD</vt:lpstr>
      <vt:lpstr>Review</vt:lpstr>
      <vt:lpstr>DVD Review</vt:lpstr>
      <vt:lpstr>DVD Review</vt:lpstr>
      <vt:lpstr>DVD Review</vt:lpstr>
      <vt:lpstr>DVD Review</vt:lpstr>
      <vt:lpstr>DVD Review</vt:lpstr>
      <vt:lpstr>DVD Review</vt:lpstr>
      <vt:lpstr>DVD Review</vt:lpstr>
      <vt:lpstr>DVD Review</vt:lpstr>
      <vt:lpstr>DVD Review</vt:lpstr>
      <vt:lpstr>DVD Review</vt:lpstr>
      <vt:lpstr>DVD Review</vt:lpstr>
      <vt:lpstr>DVD Review</vt:lpstr>
      <vt:lpstr>Additional Content</vt:lpstr>
      <vt:lpstr>How Contamination Happens</vt:lpstr>
      <vt:lpstr>How Contamination Happens</vt:lpstr>
      <vt:lpstr>Biological Contamination</vt:lpstr>
      <vt:lpstr>The “Big Six” Pathogens</vt:lpstr>
      <vt:lpstr>Activity</vt:lpstr>
      <vt:lpstr>Biological Toxins</vt:lpstr>
      <vt:lpstr>Biological Toxins</vt:lpstr>
      <vt:lpstr>Deliberate Contamination of Food</vt:lpstr>
      <vt:lpstr>Deliberate Contamination of Food</vt:lpstr>
      <vt:lpstr>Responding to a Foodborne-Illness Outbreak</vt:lpstr>
      <vt:lpstr>Responding to a Foodborne-Illness Outbreak</vt:lpstr>
      <vt:lpstr>Responding to a Foodborne-Illness Outbreak</vt:lpstr>
      <vt:lpstr>Preventing Allergic Reactions</vt:lpstr>
      <vt:lpstr>Avoiding Cross-Contact</vt:lpstr>
      <vt:lpstr>Review</vt:lpstr>
      <vt:lpstr>Review</vt:lpstr>
      <vt:lpstr>Review</vt:lpstr>
      <vt:lpstr>Review</vt:lpstr>
      <vt:lpstr>Review</vt:lpstr>
      <vt:lpstr>Review</vt:lpstr>
      <vt:lpstr>Review</vt:lpstr>
    </vt:vector>
  </TitlesOfParts>
  <Company>nraef.org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ntadmin</cp:lastModifiedBy>
  <cp:revision>70</cp:revision>
  <dcterms:created xsi:type="dcterms:W3CDTF">2012-06-01T15:28:49Z</dcterms:created>
  <dcterms:modified xsi:type="dcterms:W3CDTF">2014-07-09T19:07:34Z</dcterms:modified>
</cp:coreProperties>
</file>