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1"/>
    <p:sldMasterId id="2147484460" r:id="rId2"/>
  </p:sldMasterIdLst>
  <p:notesMasterIdLst>
    <p:notesMasterId r:id="rId153"/>
  </p:notesMasterIdLst>
  <p:handoutMasterIdLst>
    <p:handoutMasterId r:id="rId154"/>
  </p:handoutMasterIdLst>
  <p:sldIdLst>
    <p:sldId id="653" r:id="rId3"/>
    <p:sldId id="1927" r:id="rId4"/>
    <p:sldId id="1005" r:id="rId5"/>
    <p:sldId id="1662" r:id="rId6"/>
    <p:sldId id="1663" r:id="rId7"/>
    <p:sldId id="1667" r:id="rId8"/>
    <p:sldId id="1673" r:id="rId9"/>
    <p:sldId id="1930" r:id="rId10"/>
    <p:sldId id="1668" r:id="rId11"/>
    <p:sldId id="1931" r:id="rId12"/>
    <p:sldId id="1669" r:id="rId13"/>
    <p:sldId id="1670" r:id="rId14"/>
    <p:sldId id="1674" r:id="rId15"/>
    <p:sldId id="1932" r:id="rId16"/>
    <p:sldId id="1933" r:id="rId17"/>
    <p:sldId id="1934" r:id="rId18"/>
    <p:sldId id="1935" r:id="rId19"/>
    <p:sldId id="2060" r:id="rId20"/>
    <p:sldId id="1936" r:id="rId21"/>
    <p:sldId id="1937" r:id="rId22"/>
    <p:sldId id="2061" r:id="rId23"/>
    <p:sldId id="1938" r:id="rId24"/>
    <p:sldId id="2062" r:id="rId25"/>
    <p:sldId id="1940" r:id="rId26"/>
    <p:sldId id="1941" r:id="rId27"/>
    <p:sldId id="2063" r:id="rId28"/>
    <p:sldId id="1943" r:id="rId29"/>
    <p:sldId id="1944" r:id="rId30"/>
    <p:sldId id="1945" r:id="rId31"/>
    <p:sldId id="1946" r:id="rId32"/>
    <p:sldId id="1947" r:id="rId33"/>
    <p:sldId id="1948" r:id="rId34"/>
    <p:sldId id="1949" r:id="rId35"/>
    <p:sldId id="2064" r:id="rId36"/>
    <p:sldId id="2065" r:id="rId37"/>
    <p:sldId id="1950" r:id="rId38"/>
    <p:sldId id="1951" r:id="rId39"/>
    <p:sldId id="1952" r:id="rId40"/>
    <p:sldId id="1953" r:id="rId41"/>
    <p:sldId id="1954" r:id="rId42"/>
    <p:sldId id="1955" r:id="rId43"/>
    <p:sldId id="1956" r:id="rId44"/>
    <p:sldId id="1957" r:id="rId45"/>
    <p:sldId id="1958" r:id="rId46"/>
    <p:sldId id="1959" r:id="rId47"/>
    <p:sldId id="1960" r:id="rId48"/>
    <p:sldId id="2066" r:id="rId49"/>
    <p:sldId id="1961" r:id="rId50"/>
    <p:sldId id="1962" r:id="rId51"/>
    <p:sldId id="1963" r:id="rId52"/>
    <p:sldId id="1964" r:id="rId53"/>
    <p:sldId id="1965" r:id="rId54"/>
    <p:sldId id="1966" r:id="rId55"/>
    <p:sldId id="1967" r:id="rId56"/>
    <p:sldId id="1968" r:id="rId57"/>
    <p:sldId id="1969" r:id="rId58"/>
    <p:sldId id="1970" r:id="rId59"/>
    <p:sldId id="1971" r:id="rId60"/>
    <p:sldId id="1972" r:id="rId61"/>
    <p:sldId id="1973" r:id="rId62"/>
    <p:sldId id="1974" r:id="rId63"/>
    <p:sldId id="1975" r:id="rId64"/>
    <p:sldId id="1976" r:id="rId65"/>
    <p:sldId id="1977" r:id="rId66"/>
    <p:sldId id="1978" r:id="rId67"/>
    <p:sldId id="1979" r:id="rId68"/>
    <p:sldId id="1980" r:id="rId69"/>
    <p:sldId id="1981" r:id="rId70"/>
    <p:sldId id="1982" r:id="rId71"/>
    <p:sldId id="1983" r:id="rId72"/>
    <p:sldId id="1984" r:id="rId73"/>
    <p:sldId id="1985" r:id="rId74"/>
    <p:sldId id="1986" r:id="rId75"/>
    <p:sldId id="1987" r:id="rId76"/>
    <p:sldId id="1988" r:id="rId77"/>
    <p:sldId id="1989" r:id="rId78"/>
    <p:sldId id="1990" r:id="rId79"/>
    <p:sldId id="1991" r:id="rId80"/>
    <p:sldId id="1992" r:id="rId81"/>
    <p:sldId id="1993" r:id="rId82"/>
    <p:sldId id="1994" r:id="rId83"/>
    <p:sldId id="1995" r:id="rId84"/>
    <p:sldId id="1996" r:id="rId85"/>
    <p:sldId id="2067" r:id="rId86"/>
    <p:sldId id="1997" r:id="rId87"/>
    <p:sldId id="1998" r:id="rId88"/>
    <p:sldId id="1999" r:id="rId89"/>
    <p:sldId id="2000" r:id="rId90"/>
    <p:sldId id="2001" r:id="rId91"/>
    <p:sldId id="2002" r:id="rId92"/>
    <p:sldId id="2003" r:id="rId93"/>
    <p:sldId id="2004" r:id="rId94"/>
    <p:sldId id="2005" r:id="rId95"/>
    <p:sldId id="2006" r:id="rId96"/>
    <p:sldId id="2007" r:id="rId97"/>
    <p:sldId id="2008" r:id="rId98"/>
    <p:sldId id="2009" r:id="rId99"/>
    <p:sldId id="2010" r:id="rId100"/>
    <p:sldId id="2011" r:id="rId101"/>
    <p:sldId id="2012" r:id="rId102"/>
    <p:sldId id="2013" r:id="rId103"/>
    <p:sldId id="2014" r:id="rId104"/>
    <p:sldId id="2015" r:id="rId105"/>
    <p:sldId id="2016" r:id="rId106"/>
    <p:sldId id="2068" r:id="rId107"/>
    <p:sldId id="2069" r:id="rId108"/>
    <p:sldId id="2017" r:id="rId109"/>
    <p:sldId id="2018" r:id="rId110"/>
    <p:sldId id="2019" r:id="rId111"/>
    <p:sldId id="2020" r:id="rId112"/>
    <p:sldId id="2021" r:id="rId113"/>
    <p:sldId id="2022" r:id="rId114"/>
    <p:sldId id="2023" r:id="rId115"/>
    <p:sldId id="2024" r:id="rId116"/>
    <p:sldId id="2025" r:id="rId117"/>
    <p:sldId id="2026" r:id="rId118"/>
    <p:sldId id="2027" r:id="rId119"/>
    <p:sldId id="2028" r:id="rId120"/>
    <p:sldId id="2029" r:id="rId121"/>
    <p:sldId id="2030" r:id="rId122"/>
    <p:sldId id="2031" r:id="rId123"/>
    <p:sldId id="2032" r:id="rId124"/>
    <p:sldId id="2033" r:id="rId125"/>
    <p:sldId id="2034" r:id="rId126"/>
    <p:sldId id="2035" r:id="rId127"/>
    <p:sldId id="2036" r:id="rId128"/>
    <p:sldId id="2037" r:id="rId129"/>
    <p:sldId id="2038" r:id="rId130"/>
    <p:sldId id="2039" r:id="rId131"/>
    <p:sldId id="2040" r:id="rId132"/>
    <p:sldId id="2041" r:id="rId133"/>
    <p:sldId id="2042" r:id="rId134"/>
    <p:sldId id="2043" r:id="rId135"/>
    <p:sldId id="2044" r:id="rId136"/>
    <p:sldId id="2045" r:id="rId137"/>
    <p:sldId id="2046" r:id="rId138"/>
    <p:sldId id="2047" r:id="rId139"/>
    <p:sldId id="2048" r:id="rId140"/>
    <p:sldId id="2049" r:id="rId141"/>
    <p:sldId id="2050" r:id="rId142"/>
    <p:sldId id="2051" r:id="rId143"/>
    <p:sldId id="2052" r:id="rId144"/>
    <p:sldId id="2053" r:id="rId145"/>
    <p:sldId id="2054" r:id="rId146"/>
    <p:sldId id="2070" r:id="rId147"/>
    <p:sldId id="2055" r:id="rId148"/>
    <p:sldId id="2056" r:id="rId149"/>
    <p:sldId id="2057" r:id="rId150"/>
    <p:sldId id="2058" r:id="rId151"/>
    <p:sldId id="2059" r:id="rId152"/>
  </p:sldIdLst>
  <p:sldSz cx="9144000" cy="6858000" type="screen4x3"/>
  <p:notesSz cx="7010400" cy="9296400"/>
  <p:custDataLst>
    <p:tags r:id="rId155"/>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E5298"/>
    <a:srgbClr val="231F20"/>
    <a:srgbClr val="CC0000"/>
    <a:srgbClr val="D6ECEE"/>
    <a:srgbClr val="EAEAEA"/>
    <a:srgbClr val="FFFFFF"/>
    <a:srgbClr val="5F5F5F"/>
    <a:srgbClr val="333333"/>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23" autoAdjust="0"/>
    <p:restoredTop sz="72114" autoAdjust="0"/>
  </p:normalViewPr>
  <p:slideViewPr>
    <p:cSldViewPr snapToGrid="0">
      <p:cViewPr>
        <p:scale>
          <a:sx n="50" d="100"/>
          <a:sy n="50" d="100"/>
        </p:scale>
        <p:origin x="-1602" y="-72"/>
      </p:cViewPr>
      <p:guideLst>
        <p:guide orient="horz" pos="192"/>
        <p:guide orient="horz" pos="716"/>
        <p:guide orient="horz" pos="100"/>
        <p:guide orient="horz" pos="1728"/>
        <p:guide orient="horz" pos="2678"/>
        <p:guide orient="horz" pos="777"/>
        <p:guide orient="horz" pos="1293"/>
        <p:guide orient="horz" pos="2274"/>
        <p:guide pos="5364"/>
        <p:guide pos="4855"/>
        <p:guide pos="2807"/>
        <p:guide pos="2264"/>
        <p:guide pos="3502"/>
        <p:guide pos="3649"/>
        <p:guide pos="2122"/>
        <p:guide pos="406"/>
        <p:guide pos="853"/>
        <p:guide pos="244"/>
        <p:guide pos="892"/>
        <p:guide pos="5664"/>
      </p:guideLst>
    </p:cSldViewPr>
  </p:slideViewPr>
  <p:outlineViewPr>
    <p:cViewPr>
      <p:scale>
        <a:sx n="33" d="100"/>
        <a:sy n="33" d="100"/>
      </p:scale>
      <p:origin x="0" y="4136"/>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3336" y="-372"/>
      </p:cViewPr>
      <p:guideLst>
        <p:guide orient="horz" pos="2856"/>
        <p:guide pos="62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handoutMaster" Target="handoutMasters/handoutMaster1.xml"/><Relationship Id="rId159"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ags" Target="tags/tag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46.xml"/><Relationship Id="rId3" Type="http://schemas.openxmlformats.org/officeDocument/2006/relationships/slide" Target="slides/slide85.xml"/><Relationship Id="rId7" Type="http://schemas.openxmlformats.org/officeDocument/2006/relationships/slide" Target="slides/slide139.xml"/><Relationship Id="rId2" Type="http://schemas.openxmlformats.org/officeDocument/2006/relationships/slide" Target="slides/slide46.xml"/><Relationship Id="rId1" Type="http://schemas.openxmlformats.org/officeDocument/2006/relationships/slide" Target="slides/slide5.xml"/><Relationship Id="rId6" Type="http://schemas.openxmlformats.org/officeDocument/2006/relationships/slide" Target="slides/slide134.xml"/><Relationship Id="rId5" Type="http://schemas.openxmlformats.org/officeDocument/2006/relationships/slide" Target="slides/slide100.xml"/><Relationship Id="rId4" Type="http://schemas.openxmlformats.org/officeDocument/2006/relationships/slide" Target="slides/slide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1</a:t>
            </a:fld>
            <a:endParaRPr lang="en-US" sz="1200" b="0" dirty="0" smtClean="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10</a:t>
            </a:fld>
            <a:endParaRPr lang="en-US" sz="1200" b="0" dirty="0" smtClean="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Times New Roman" charset="0"/>
              </a:rPr>
              <a:t>Elderly people are at high risk </a:t>
            </a:r>
            <a:r>
              <a:rPr lang="en-US" dirty="0" smtClean="0">
                <a:latin typeface="Times New Roman" charset="0"/>
                <a:cs typeface="Times New Roman" charset="0"/>
              </a:rPr>
              <a:t>because</a:t>
            </a:r>
            <a:r>
              <a:rPr lang="en-US" baseline="0" dirty="0" smtClean="0">
                <a:latin typeface="Times New Roman" charset="0"/>
                <a:cs typeface="Times New Roman" charset="0"/>
              </a:rPr>
              <a:t> </a:t>
            </a:r>
            <a:r>
              <a:rPr lang="en-US" dirty="0" smtClean="0">
                <a:latin typeface="Times New Roman" charset="0"/>
                <a:cs typeface="Times New Roman" charset="0"/>
              </a:rPr>
              <a:t>their </a:t>
            </a:r>
            <a:r>
              <a:rPr lang="en-US" dirty="0">
                <a:latin typeface="Times New Roman" charset="0"/>
                <a:cs typeface="Times New Roman" charset="0"/>
              </a:rPr>
              <a:t>immune systems have weakened with age.</a:t>
            </a:r>
          </a:p>
          <a:p>
            <a:pPr marL="114300" indent="-114300" eaLnBrk="1" hangingPunct="1">
              <a:spcBef>
                <a:spcPct val="50000"/>
              </a:spcBef>
              <a:buSzPct val="80000"/>
              <a:buFontTx/>
              <a:buChar char="•"/>
              <a:defRPr/>
            </a:pPr>
            <a:r>
              <a:rPr lang="en-US" dirty="0">
                <a:latin typeface="Times New Roman" charset="0"/>
                <a:cs typeface="Times New Roman" charset="0"/>
              </a:rPr>
              <a:t>Very young children are at high risk because they have not built up strong immune systems.</a:t>
            </a:r>
          </a:p>
          <a:p>
            <a:pPr marL="114300" indent="-114300" eaLnBrk="1" hangingPunct="1">
              <a:spcBef>
                <a:spcPct val="50000"/>
              </a:spcBef>
              <a:buSzPct val="80000"/>
              <a:buFontTx/>
              <a:buChar char="•"/>
              <a:defRPr/>
            </a:pPr>
            <a:r>
              <a:rPr lang="en-US" dirty="0">
                <a:latin typeface="Times New Roman" charset="0"/>
                <a:cs typeface="Times New Roman" charset="0"/>
              </a:rPr>
              <a:t>People with compromised immune systems include: </a:t>
            </a:r>
          </a:p>
          <a:p>
            <a:pPr marL="571500" lvl="1" indent="-114300" eaLnBrk="1" hangingPunct="1">
              <a:spcBef>
                <a:spcPct val="50000"/>
              </a:spcBef>
              <a:buSzPct val="80000"/>
              <a:buFontTx/>
              <a:buChar char="•"/>
              <a:defRPr/>
            </a:pPr>
            <a:r>
              <a:rPr lang="en-US" dirty="0">
                <a:latin typeface="Times New Roman" charset="0"/>
                <a:cs typeface="Times New Roman" charset="0"/>
              </a:rPr>
              <a:t>People with cancer or on chemotherapy </a:t>
            </a:r>
          </a:p>
          <a:p>
            <a:pPr marL="571500" lvl="1" indent="-114300" eaLnBrk="1" hangingPunct="1">
              <a:spcBef>
                <a:spcPct val="50000"/>
              </a:spcBef>
              <a:buSzPct val="80000"/>
              <a:buFontTx/>
              <a:buChar char="•"/>
              <a:defRPr/>
            </a:pPr>
            <a:r>
              <a:rPr lang="en-US" dirty="0">
                <a:latin typeface="Times New Roman" charset="0"/>
                <a:cs typeface="Times New Roman" charset="0"/>
              </a:rPr>
              <a:t>People with HIV/AIDS </a:t>
            </a:r>
          </a:p>
          <a:p>
            <a:pPr marL="571500" lvl="1" indent="-114300" eaLnBrk="1" hangingPunct="1">
              <a:spcBef>
                <a:spcPct val="50000"/>
              </a:spcBef>
              <a:buSzPct val="80000"/>
              <a:buFontTx/>
              <a:buChar char="•"/>
              <a:defRPr/>
            </a:pPr>
            <a:r>
              <a:rPr lang="en-US" dirty="0">
                <a:latin typeface="Times New Roman" charset="0"/>
                <a:cs typeface="Times New Roman" charset="0"/>
              </a:rPr>
              <a:t>Transplant recipients</a:t>
            </a:r>
          </a:p>
          <a:p>
            <a:pPr marL="571500" lvl="1" indent="-114300" eaLnBrk="1" hangingPunct="1">
              <a:spcBef>
                <a:spcPct val="50000"/>
              </a:spcBef>
              <a:buSzPct val="80000"/>
              <a:buFontTx/>
              <a:buChar char="•"/>
              <a:defRPr/>
            </a:pPr>
            <a:r>
              <a:rPr lang="en-US" dirty="0">
                <a:latin typeface="Times New Roman" charset="0"/>
                <a:cs typeface="Times New Roman" charset="0"/>
              </a:rPr>
              <a:t>People taking certain medications</a:t>
            </a:r>
          </a:p>
          <a:p>
            <a:pPr marL="571500" lvl="1" indent="-114300" eaLnBrk="1" hangingPunct="1">
              <a:spcBef>
                <a:spcPct val="50000"/>
              </a:spcBef>
              <a:buSzPct val="80000"/>
              <a:buFontTx/>
              <a:buChar char="•"/>
              <a:defRPr/>
            </a:pPr>
            <a:endParaRPr lang="en-US" dirty="0">
              <a:latin typeface="Times New Roman" charset="0"/>
              <a:cs typeface="Times New Roman" charset="0"/>
            </a:endParaRPr>
          </a:p>
          <a:p>
            <a:pPr marL="114300" indent="-114300" eaLnBrk="1" hangingPunct="1">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100</a:t>
            </a:fld>
            <a:endParaRPr lang="en-US" sz="1200" b="0" dirty="0" smtClean="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76300" y="4419600"/>
            <a:ext cx="5608638" cy="28575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These guidelines apply to all heating methods, such as ovens or microwave ovens.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101</a:t>
            </a:fld>
            <a:endParaRPr lang="en-US" sz="1200" b="0" dirty="0" smtClean="0">
              <a:solidFill>
                <a:schemeClr val="tx1"/>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chemeClr val="tx1"/>
                </a:solidFill>
              </a:rPr>
              <a:pPr eaLnBrk="1" hangingPunct="1">
                <a:defRPr/>
              </a:pPr>
              <a:t>102</a:t>
            </a:fld>
            <a:endParaRPr lang="en-US" sz="1200" b="0" dirty="0" smtClean="0">
              <a:solidFill>
                <a:schemeClr val="tx1"/>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lnSpc>
                <a:spcPct val="90000"/>
              </a:lnSpc>
              <a:buFontTx/>
              <a:buChar char="•"/>
              <a:defRPr/>
            </a:pPr>
            <a:r>
              <a:rPr lang="en-US" dirty="0">
                <a:latin typeface="Times New Roman" charset="0"/>
                <a:cs typeface="+mn-cs"/>
              </a:rPr>
              <a:t>If your operation displays or holds TCS food without temperature control, it must do so under certain conditions. The conditions for holding cold food are different from those for holding hot food. Before using time as a method of control, check with your local regulatory authority for specific requirements.</a:t>
            </a:r>
          </a:p>
          <a:p>
            <a:pPr eaLnBrk="1" hangingPunct="1">
              <a:lnSpc>
                <a:spcPct val="90000"/>
              </a:lnSpc>
              <a:buFontTx/>
              <a:buChar char="•"/>
              <a:defRPr/>
            </a:pPr>
            <a:r>
              <a:rPr lang="en-US" dirty="0">
                <a:latin typeface="Times New Roman" charset="0"/>
                <a:cs typeface="+mn-cs"/>
              </a:rPr>
              <a:t>For cold food, label the food with the time you removed it from refrigeration and the time you must throw it out. The discard time on the label must be six hours from the time you removed the food from refrigeration. </a:t>
            </a:r>
          </a:p>
          <a:p>
            <a:pPr eaLnBrk="1" hangingPunct="1">
              <a:lnSpc>
                <a:spcPct val="90000"/>
              </a:lnSpc>
              <a:buFontTx/>
              <a:buChar char="•"/>
              <a:defRPr/>
            </a:pPr>
            <a:r>
              <a:rPr lang="en-US" dirty="0">
                <a:latin typeface="Times New Roman" charset="0"/>
                <a:cs typeface="+mn-cs"/>
              </a:rPr>
              <a:t>For example, if you remove potato salad from refrigeration at 3:00 p.m. to serve at a picnic, the discard time on the label should be 9:00 p.m. This equals six hours from the time you removed it from refrigeration.</a:t>
            </a: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chemeClr val="tx1"/>
                </a:solidFill>
              </a:rPr>
              <a:pPr eaLnBrk="1" hangingPunct="1">
                <a:defRPr/>
              </a:pPr>
              <a:t>103</a:t>
            </a:fld>
            <a:endParaRPr lang="en-US" sz="1200" b="0" dirty="0" smtClean="0">
              <a:solidFill>
                <a:schemeClr val="tx1"/>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Before using time as a method of control, check with your local regulatory authority for specific requirements.</a:t>
            </a:r>
          </a:p>
          <a:p>
            <a:pPr eaLnBrk="1" hangingPunct="1">
              <a:buFontTx/>
              <a:buChar char="•"/>
              <a:defRPr/>
            </a:pPr>
            <a:r>
              <a:rPr lang="en-US" dirty="0">
                <a:latin typeface="Times New Roman" charset="0"/>
                <a:cs typeface="+mn-cs"/>
              </a:rPr>
              <a:t>For hot food, the discard time on the label must be four hours from the time you removed the food from temperature control.</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104</a:t>
            </a:fld>
            <a:endParaRPr lang="en-US" sz="1200" b="0" dirty="0" smtClean="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Table settings do not need to be wrapped or covered if extra settings meet these </a:t>
            </a:r>
            <a:r>
              <a:rPr lang="en-US" dirty="0" smtClean="0">
                <a:latin typeface="Times New Roman" charset="0"/>
                <a:cs typeface="+mn-cs"/>
              </a:rPr>
              <a:t>requirements:</a:t>
            </a:r>
            <a:endParaRPr lang="en-US" dirty="0">
              <a:latin typeface="Times New Roman" charset="0"/>
              <a:cs typeface="+mn-cs"/>
            </a:endParaRPr>
          </a:p>
          <a:p>
            <a:pPr lvl="1" eaLnBrk="1" hangingPunct="1">
              <a:buFontTx/>
              <a:buChar char="•"/>
              <a:defRPr/>
            </a:pPr>
            <a:r>
              <a:rPr lang="en-US" dirty="0">
                <a:latin typeface="Times New Roman" charset="0"/>
              </a:rPr>
              <a:t>They are removed when guests are </a:t>
            </a:r>
            <a:r>
              <a:rPr lang="en-US" dirty="0" smtClean="0">
                <a:latin typeface="Times New Roman" charset="0"/>
              </a:rPr>
              <a:t>seated</a:t>
            </a:r>
            <a:endParaRPr lang="en-US" dirty="0">
              <a:latin typeface="Times New Roman" charset="0"/>
            </a:endParaRPr>
          </a:p>
          <a:p>
            <a:pPr lvl="1" eaLnBrk="1" hangingPunct="1">
              <a:buFontTx/>
              <a:buChar char="•"/>
              <a:defRPr/>
            </a:pPr>
            <a:r>
              <a:rPr lang="en-US" dirty="0">
                <a:latin typeface="Times New Roman" charset="0"/>
              </a:rPr>
              <a:t>If they remain on the table, they are cleaned and sanitized after guests have </a:t>
            </a:r>
            <a:r>
              <a:rPr lang="en-US" dirty="0" smtClean="0">
                <a:latin typeface="Times New Roman" charset="0"/>
              </a:rPr>
              <a:t>left</a:t>
            </a:r>
            <a:endParaRPr lang="en-US" dirty="0">
              <a:latin typeface="Times New Roman" charset="0"/>
            </a:endParaRPr>
          </a:p>
          <a:p>
            <a:pPr lvl="1" eaLnBrk="1" hangingPunct="1">
              <a:buFontTx/>
              <a:buChar char="•"/>
              <a:defRPr/>
            </a:pPr>
            <a:endParaRPr lang="en-US" dirty="0">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latin typeface="+mn-lt"/>
                <a:ea typeface="+mn-ea"/>
                <a:cs typeface="+mn-cs"/>
              </a:rPr>
              <a:t>Instructor </a:t>
            </a:r>
            <a:r>
              <a:rPr lang="en-US" b="1" dirty="0" smtClean="0">
                <a:latin typeface="+mn-lt"/>
                <a:ea typeface="+mn-ea"/>
                <a:cs typeface="+mn-cs"/>
              </a:rPr>
              <a:t>Notes</a:t>
            </a:r>
            <a:endParaRPr lang="en-US" sz="1200" b="1" kern="1200" dirty="0" smtClean="0">
              <a:solidFill>
                <a:schemeClr val="tx1"/>
              </a:solidFill>
              <a:latin typeface="Times New Roman" charset="0"/>
              <a:ea typeface="ＭＳ Ｐゴシック" charset="0"/>
              <a:cs typeface="ＭＳ Ｐゴシック" charset="0"/>
            </a:endParaRPr>
          </a:p>
          <a:p>
            <a:pPr eaLnBrk="1" hangingPunct="1">
              <a:buFontTx/>
              <a:buChar char="•"/>
              <a:defRPr/>
            </a:pPr>
            <a:r>
              <a:rPr lang="en-US" dirty="0" smtClean="0">
                <a:latin typeface="+mn-lt"/>
                <a:ea typeface="+mn-ea"/>
                <a:cs typeface="+mn-cs"/>
              </a:rPr>
              <a:t>Some </a:t>
            </a:r>
            <a:r>
              <a:rPr lang="en-US" dirty="0">
                <a:latin typeface="+mn-lt"/>
                <a:ea typeface="+mn-ea"/>
                <a:cs typeface="+mn-cs"/>
              </a:rPr>
              <a:t>jurisdictions allow food handlers to refill take-home containers brought back by a customer with food and beverages. Take-home </a:t>
            </a:r>
            <a:r>
              <a:rPr lang="en-US" dirty="0" smtClean="0">
                <a:latin typeface="+mn-lt"/>
                <a:ea typeface="+mn-ea"/>
                <a:cs typeface="+mn-cs"/>
              </a:rPr>
              <a:t>containers</a:t>
            </a:r>
            <a:r>
              <a:rPr lang="en-US" baseline="0" dirty="0" smtClean="0">
                <a:latin typeface="+mn-lt"/>
                <a:ea typeface="+mn-ea"/>
                <a:cs typeface="+mn-cs"/>
              </a:rPr>
              <a:t> </a:t>
            </a:r>
            <a:r>
              <a:rPr lang="en-US" dirty="0" smtClean="0">
                <a:latin typeface="+mn-lt"/>
                <a:ea typeface="+mn-ea"/>
                <a:cs typeface="+mn-cs"/>
              </a:rPr>
              <a:t>can </a:t>
            </a:r>
            <a:r>
              <a:rPr lang="en-US" dirty="0">
                <a:latin typeface="+mn-lt"/>
                <a:ea typeface="+mn-ea"/>
                <a:cs typeface="+mn-cs"/>
              </a:rPr>
              <a:t>be refilled if they meet these conditions</a:t>
            </a:r>
            <a:r>
              <a:rPr lang="en-US" dirty="0" smtClean="0">
                <a:latin typeface="+mn-lt"/>
                <a:ea typeface="+mn-ea"/>
                <a:cs typeface="+mn-cs"/>
              </a:rPr>
              <a:t>.</a:t>
            </a:r>
          </a:p>
          <a:p>
            <a:pPr lvl="1" eaLnBrk="1" hangingPunct="1">
              <a:buFontTx/>
              <a:buChar char="•"/>
              <a:defRPr/>
            </a:pPr>
            <a:r>
              <a:rPr lang="en-US" dirty="0" smtClean="0">
                <a:latin typeface="+mn-lt"/>
                <a:ea typeface="+mn-ea"/>
                <a:cs typeface="+mn-cs"/>
              </a:rPr>
              <a:t>They </a:t>
            </a:r>
            <a:r>
              <a:rPr lang="en-US" dirty="0">
                <a:latin typeface="+mn-lt"/>
                <a:ea typeface="+mn-ea"/>
                <a:cs typeface="+mn-cs"/>
              </a:rPr>
              <a:t>were designed to be </a:t>
            </a:r>
            <a:r>
              <a:rPr lang="en-US" dirty="0" smtClean="0">
                <a:latin typeface="+mn-lt"/>
                <a:ea typeface="+mn-ea"/>
                <a:cs typeface="+mn-cs"/>
              </a:rPr>
              <a:t>reused</a:t>
            </a:r>
          </a:p>
          <a:p>
            <a:pPr lvl="1" eaLnBrk="1" hangingPunct="1">
              <a:buFontTx/>
              <a:buChar char="•"/>
              <a:defRPr/>
            </a:pPr>
            <a:r>
              <a:rPr lang="en-US" dirty="0" smtClean="0">
                <a:latin typeface="+mn-lt"/>
                <a:ea typeface="+mn-ea"/>
                <a:cs typeface="+mn-cs"/>
              </a:rPr>
              <a:t>They </a:t>
            </a:r>
            <a:r>
              <a:rPr lang="en-US" dirty="0">
                <a:latin typeface="+mn-lt"/>
                <a:ea typeface="+mn-ea"/>
                <a:cs typeface="+mn-cs"/>
              </a:rPr>
              <a:t>were provided to the customer by the </a:t>
            </a:r>
            <a:r>
              <a:rPr lang="en-US" dirty="0" smtClean="0">
                <a:latin typeface="+mn-lt"/>
                <a:ea typeface="+mn-ea"/>
                <a:cs typeface="+mn-cs"/>
              </a:rPr>
              <a:t>operation</a:t>
            </a:r>
          </a:p>
          <a:p>
            <a:pPr lvl="1" eaLnBrk="1" hangingPunct="1">
              <a:buFontTx/>
              <a:buChar char="•"/>
              <a:defRPr/>
            </a:pPr>
            <a:r>
              <a:rPr lang="en-US" dirty="0" smtClean="0">
                <a:latin typeface="+mn-lt"/>
                <a:ea typeface="+mn-ea"/>
                <a:cs typeface="+mn-cs"/>
              </a:rPr>
              <a:t>They </a:t>
            </a:r>
            <a:r>
              <a:rPr lang="en-US" dirty="0">
                <a:latin typeface="+mn-lt"/>
                <a:ea typeface="+mn-ea"/>
                <a:cs typeface="+mn-cs"/>
              </a:rPr>
              <a:t>are cleaned and sanitized correctly </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105</a:t>
            </a:fld>
            <a:endParaRPr lang="en-US" dirty="0"/>
          </a:p>
        </p:txBody>
      </p:sp>
    </p:spTree>
    <p:extLst>
      <p:ext uri="{BB962C8B-B14F-4D97-AF65-F5344CB8AC3E}">
        <p14:creationId xmlns:p14="http://schemas.microsoft.com/office/powerpoint/2010/main" val="256396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 </a:t>
            </a:r>
            <a:r>
              <a:rPr lang="en-US" b="1" dirty="0" smtClean="0"/>
              <a:t>notes</a:t>
            </a:r>
            <a:endParaRPr lang="en-US" sz="1200" b="1" kern="1200" dirty="0" smtClean="0">
              <a:solidFill>
                <a:schemeClr val="tx1"/>
              </a:solidFill>
              <a:latin typeface="Times New Roman" charset="0"/>
              <a:ea typeface="ＭＳ Ｐゴシック" charset="0"/>
              <a:cs typeface="ＭＳ Ｐゴシック" charset="0"/>
            </a:endParaRPr>
          </a:p>
          <a:p>
            <a:pPr eaLnBrk="1" hangingPunct="1">
              <a:buFontTx/>
              <a:buChar char="•"/>
              <a:defRPr/>
            </a:pPr>
            <a:r>
              <a:rPr lang="en-US" dirty="0" smtClean="0">
                <a:latin typeface="+mn-lt"/>
                <a:ea typeface="+mn-ea"/>
                <a:cs typeface="+mn-cs"/>
              </a:rPr>
              <a:t>Take-home </a:t>
            </a:r>
            <a:r>
              <a:rPr lang="en-US" dirty="0">
                <a:latin typeface="+mn-lt"/>
                <a:ea typeface="+mn-ea"/>
                <a:cs typeface="+mn-cs"/>
              </a:rPr>
              <a:t>beverage containers can be refilled as long as the beverage is not a TCS food and the container will be refilled for the same customer. The container must also meet these conditions. </a:t>
            </a:r>
            <a:endParaRPr lang="en-US" dirty="0" smtClean="0">
              <a:latin typeface="+mn-lt"/>
              <a:ea typeface="+mn-ea"/>
              <a:cs typeface="+mn-cs"/>
            </a:endParaRPr>
          </a:p>
          <a:p>
            <a:pPr lvl="1" eaLnBrk="1" hangingPunct="1">
              <a:buFontTx/>
              <a:buChar char="•"/>
              <a:defRPr/>
            </a:pPr>
            <a:r>
              <a:rPr lang="en-US" dirty="0" smtClean="0">
                <a:latin typeface="+mn-lt"/>
                <a:ea typeface="+mn-ea"/>
                <a:cs typeface="+mn-cs"/>
              </a:rPr>
              <a:t>It</a:t>
            </a:r>
            <a:r>
              <a:rPr lang="en-US" baseline="0" dirty="0" smtClean="0">
                <a:latin typeface="+mn-lt"/>
                <a:ea typeface="+mn-ea"/>
                <a:cs typeface="+mn-cs"/>
              </a:rPr>
              <a:t> </a:t>
            </a:r>
            <a:r>
              <a:rPr lang="en-US" dirty="0" smtClean="0">
                <a:latin typeface="+mn-lt"/>
                <a:ea typeface="+mn-ea"/>
                <a:cs typeface="+mn-cs"/>
              </a:rPr>
              <a:t>can </a:t>
            </a:r>
            <a:r>
              <a:rPr lang="en-US" dirty="0">
                <a:latin typeface="+mn-lt"/>
                <a:ea typeface="+mn-ea"/>
                <a:cs typeface="+mn-cs"/>
              </a:rPr>
              <a:t>be effectively cleaned at home and in the </a:t>
            </a:r>
            <a:r>
              <a:rPr lang="en-US" dirty="0" smtClean="0">
                <a:latin typeface="+mn-lt"/>
                <a:ea typeface="+mn-ea"/>
                <a:cs typeface="+mn-cs"/>
              </a:rPr>
              <a:t>operation</a:t>
            </a:r>
          </a:p>
          <a:p>
            <a:pPr lvl="1" eaLnBrk="1" hangingPunct="1">
              <a:buFontTx/>
              <a:buChar char="•"/>
              <a:defRPr/>
            </a:pPr>
            <a:r>
              <a:rPr lang="en-US" dirty="0" smtClean="0">
                <a:latin typeface="+mn-lt"/>
                <a:ea typeface="+mn-ea"/>
                <a:cs typeface="+mn-cs"/>
              </a:rPr>
              <a:t>It will </a:t>
            </a:r>
            <a:r>
              <a:rPr lang="en-US" dirty="0">
                <a:latin typeface="+mn-lt"/>
                <a:ea typeface="+mn-ea"/>
                <a:cs typeface="+mn-cs"/>
              </a:rPr>
              <a:t>be rinsed before refilling with fresh, hot water under </a:t>
            </a:r>
            <a:r>
              <a:rPr lang="en-US" dirty="0" smtClean="0">
                <a:latin typeface="+mn-lt"/>
                <a:ea typeface="+mn-ea"/>
                <a:cs typeface="+mn-cs"/>
              </a:rPr>
              <a:t>pressure</a:t>
            </a:r>
          </a:p>
          <a:p>
            <a:pPr lvl="1" eaLnBrk="1" hangingPunct="1">
              <a:buFontTx/>
              <a:buChar char="•"/>
              <a:defRPr/>
            </a:pPr>
            <a:r>
              <a:rPr lang="en-US" dirty="0" smtClean="0">
                <a:latin typeface="+mn-lt"/>
                <a:ea typeface="+mn-ea"/>
                <a:cs typeface="+mn-cs"/>
              </a:rPr>
              <a:t>It </a:t>
            </a:r>
            <a:r>
              <a:rPr lang="en-US" dirty="0">
                <a:latin typeface="+mn-lt"/>
                <a:ea typeface="+mn-ea"/>
                <a:cs typeface="+mn-cs"/>
              </a:rPr>
              <a:t>will be refilled by staff in the operation or by the customer using a process that prevents contamination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106</a:t>
            </a:fld>
            <a:endParaRPr lang="en-US" dirty="0"/>
          </a:p>
        </p:txBody>
      </p:sp>
    </p:spTree>
    <p:extLst>
      <p:ext uri="{BB962C8B-B14F-4D97-AF65-F5344CB8AC3E}">
        <p14:creationId xmlns:p14="http://schemas.microsoft.com/office/powerpoint/2010/main" val="410176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107</a:t>
            </a:fld>
            <a:endParaRPr lang="en-US" sz="1200" b="0" dirty="0" smtClean="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buFontTx/>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Never re-serve uncovered condiments. Do not combine leftover condiments with fresh ones. Throw away opened portions or dishes of condiments after serving them to customers. Salsa, butter, mayonnaise, and ketchup are examples. </a:t>
            </a:r>
          </a:p>
          <a:p>
            <a:pPr marL="114300" indent="-114300" eaLnBrk="1" hangingPunct="1">
              <a:buFontTx/>
              <a:buChar char="•"/>
            </a:pPr>
            <a:r>
              <a:rPr lang="en-US" dirty="0">
                <a:latin typeface="Times New Roman" charset="0"/>
              </a:rPr>
              <a:t>Change linens used in bread baskets after each customer.</a:t>
            </a:r>
          </a:p>
          <a:p>
            <a:pPr marL="114300" indent="-114300" eaLnBrk="1" hangingPunct="1">
              <a:buFontTx/>
              <a:buChar char="•"/>
            </a:pPr>
            <a:r>
              <a:rPr lang="en-US" dirty="0">
                <a:latin typeface="Times New Roman" charset="0"/>
              </a:rPr>
              <a:t>In general, only unopened prepackaged food can be re-served. That includes condiment packets, wrapped crackers or breadsticks, and bottles of ketchup and mustard.</a:t>
            </a: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b="1" dirty="0">
              <a:solidFill>
                <a:srgbClr val="CC0000"/>
              </a:solidFill>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108</a:t>
            </a:fld>
            <a:endParaRPr lang="en-US" sz="1200" b="0" dirty="0" smtClean="0">
              <a:solidFill>
                <a:schemeClr val="tx1"/>
              </a:solidFill>
            </a:endParaRPr>
          </a:p>
        </p:txBody>
      </p:sp>
      <p:sp>
        <p:nvSpPr>
          <p:cNvPr id="489475"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457200" lvl="1" indent="0" eaLnBrk="1" hangingPunct="1">
              <a:defRPr/>
            </a:pPr>
            <a:endParaRPr lang="en-US" dirty="0">
              <a:latin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109</a:t>
            </a:fld>
            <a:endParaRPr lang="en-US" sz="1200" b="0" dirty="0" smtClean="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smtClean="0">
                <a:ea typeface="+mn-ea"/>
                <a:cs typeface="+mn-cs"/>
              </a:rPr>
              <a:t>Instructor Notes</a:t>
            </a:r>
          </a:p>
          <a:p>
            <a:pPr>
              <a:buFont typeface="Arial" pitchFamily="34" charset="0"/>
              <a:buChar char="•"/>
              <a:defRPr/>
            </a:pPr>
            <a:r>
              <a:rPr lang="en-US" dirty="0" smtClean="0">
                <a:ea typeface="+mn-ea"/>
                <a:cs typeface="+mn-cs"/>
              </a:rPr>
              <a:t>Bulk unpackaged food, such as bakery products and unpackaged food portioned for customers, does not need to be labeled if it meets the conditions identified in the slide. </a:t>
            </a:r>
            <a:endParaRPr lang="en-US" b="1" dirty="0" smtClean="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11</a:t>
            </a:fld>
            <a:endParaRPr lang="en-US" sz="1200" b="0" dirty="0" smtClean="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solidFill>
                <a:srgbClr val="FF3300"/>
              </a:solidFill>
              <a:latin typeface="Times New Roman" charset="0"/>
              <a:cs typeface="+mn-cs"/>
            </a:endParaRPr>
          </a:p>
          <a:p>
            <a:pPr eaLnBrk="1" hangingPunct="1">
              <a:buFontTx/>
              <a:buChar char="•"/>
              <a:defRPr/>
            </a:pPr>
            <a:r>
              <a:rPr lang="en-US" dirty="0">
                <a:latin typeface="Times New Roman" charset="0"/>
                <a:cs typeface="+mn-cs"/>
              </a:rPr>
              <a:t>Set up standard operating procedures that focus on these areas. The ServSafe program will show you how to design these procedures.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110</a:t>
            </a:fld>
            <a:endParaRPr lang="en-US" sz="1200" b="0" dirty="0" smtClean="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14300" indent="-114300" eaLnBrk="1" hangingPunct="1">
              <a:buFontTx/>
              <a:buChar char="•"/>
              <a:defRPr/>
            </a:pPr>
            <a:r>
              <a:rPr lang="en-US" dirty="0">
                <a:latin typeface="Times New Roman" charset="0"/>
                <a:cs typeface="+mn-cs"/>
              </a:rPr>
              <a:t>At the service site, use appropriate containers or equipment to hold food at the correct temperature.</a:t>
            </a:r>
          </a:p>
          <a:p>
            <a:pPr marL="114300" indent="-114300" eaLnBrk="1" hangingPunct="1">
              <a:buFontTx/>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111</a:t>
            </a:fld>
            <a:endParaRPr lang="en-US" sz="1200" b="0" dirty="0" smtClean="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5" name="Rectangle 3"/>
          <p:cNvSpPr>
            <a:spLocks noGrp="1" noChangeArrowheads="1"/>
          </p:cNvSpPr>
          <p:nvPr>
            <p:ph type="body" idx="3"/>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457200" lvl="1" indent="0" eaLnBrk="1" hangingPunct="1">
              <a:defRPr/>
            </a:pPr>
            <a:endParaRPr lang="en-US" dirty="0">
              <a:latin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112</a:t>
            </a:fld>
            <a:endParaRPr lang="en-US" sz="1200" b="0" dirty="0" smtClean="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14300" indent="-114300" eaLnBrk="1" hangingPunct="1">
              <a:buFontTx/>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14300" indent="-114300" eaLnBrk="1" hangingPunct="1">
              <a:buFontTx/>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out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113</a:t>
            </a:fld>
            <a:endParaRPr lang="en-US" sz="1200" b="0" dirty="0" smtClean="0">
              <a:solidFill>
                <a:schemeClr val="tx1"/>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114</a:t>
            </a:fld>
            <a:endParaRPr lang="en-US" sz="1200" b="0" dirty="0" smtClean="0">
              <a:solidFill>
                <a:schemeClr val="tx1"/>
              </a:solidFill>
            </a:endParaRPr>
          </a:p>
        </p:txBody>
      </p:sp>
      <p:sp>
        <p:nvSpPr>
          <p:cNvPr id="496643"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457200" lvl="1" indent="0" eaLnBrk="1" hangingPunct="1">
              <a:defRPr/>
            </a:pPr>
            <a:endParaRPr lang="en-US" dirty="0">
              <a:latin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115</a:t>
            </a:fld>
            <a:endParaRPr lang="en-US" sz="1200" b="0" dirty="0" smtClean="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116</a:t>
            </a:fld>
            <a:endParaRPr lang="en-US" sz="1200" b="0" dirty="0" smtClean="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Having 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117</a:t>
            </a:fld>
            <a:endParaRPr lang="en-US" sz="1200" b="0" dirty="0" smtClean="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647700" y="4533900"/>
            <a:ext cx="5608638" cy="4183063"/>
          </a:xfrm>
        </p:spPr>
        <p:txBody>
          <a:bodyPr/>
          <a:lstStyle/>
          <a:p>
            <a:r>
              <a:rPr lang="en-US" b="1" dirty="0" smtClean="0"/>
              <a:t>Instructor Notes</a:t>
            </a:r>
          </a:p>
          <a:p>
            <a:pPr eaLnBrk="1" hangingPunct="1">
              <a:buFont typeface="Arial" charset="0"/>
              <a:buChar char="•"/>
            </a:pPr>
            <a:r>
              <a:rPr lang="en-US" dirty="0"/>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 typeface="Arial" charset="0"/>
              <a:buChar char="•"/>
            </a:pPr>
            <a:r>
              <a:rPr lang="en-US" dirty="0" smtClean="0"/>
              <a:t>Monitoring </a:t>
            </a:r>
            <a:r>
              <a:rPr lang="en-US" dirty="0"/>
              <a:t>is critical to the success of active managerial control. Food will be safe if managers monitor critical activities in the operation. </a:t>
            </a:r>
          </a:p>
          <a:p>
            <a:pPr eaLnBrk="1" hangingPunct="1">
              <a:buFont typeface="Arial" charset="0"/>
              <a:buChar char="•"/>
            </a:pPr>
            <a:r>
              <a:rPr lang="en-US" dirty="0" smtClean="0"/>
              <a:t>Managers </a:t>
            </a:r>
            <a:r>
              <a:rPr lang="en-US" dirty="0"/>
              <a:t>must also take the necessary corrective action when required. They must also verify that the actions taken to control the risk factors for foodborne illness are actually working.</a:t>
            </a:r>
          </a:p>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118</a:t>
            </a:fld>
            <a:endParaRPr lang="en-US" sz="1200" b="0" dirty="0" smtClean="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 typeface="Arial" charset="0"/>
              <a:buChar char="•"/>
            </a:pPr>
            <a:r>
              <a:rPr lang="en-US" dirty="0"/>
              <a:t>There are many ways to achieve active managerial control in the operation. According to the Food and Drug Administration (FDA), you can use simple tools such as training programs, manager supervision, and the incorporation of SOPs. Active Managerial Control can also be achieved through more complex solutions such as a HACCP Program.</a:t>
            </a:r>
          </a:p>
          <a:p>
            <a:pPr eaLnBrk="1" hangingPunct="1">
              <a:buFont typeface="Arial" charset="0"/>
              <a:buChar char="•"/>
            </a:pPr>
            <a:r>
              <a:rPr lang="en-US" dirty="0" smtClean="0"/>
              <a:t>Monitoring </a:t>
            </a:r>
            <a:r>
              <a:rPr lang="en-US" dirty="0"/>
              <a:t>is critical to the success of active managerial control. Food will be safe if managers monitor critical activities in the operation. </a:t>
            </a:r>
          </a:p>
          <a:p>
            <a:pPr eaLnBrk="1" hangingPunct="1">
              <a:buFont typeface="Arial" charset="0"/>
              <a:buChar char="•"/>
            </a:pPr>
            <a:r>
              <a:rPr lang="en-US" dirty="0" smtClean="0"/>
              <a:t>Managers </a:t>
            </a:r>
            <a:r>
              <a:rPr lang="en-US" dirty="0"/>
              <a:t>must also take the necessary corrective action when required. They must also verify that the actions taken to control the risk factors for foodborne illness are actually working.</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119</a:t>
            </a:fld>
            <a:endParaRPr lang="en-US" sz="1200" b="0" dirty="0" smtClean="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b="1" dirty="0">
                <a:latin typeface="Times New Roman" charset="0"/>
                <a:cs typeface="+mn-cs"/>
              </a:rPr>
              <a:t>Demonstration of knowledge: </a:t>
            </a:r>
            <a:r>
              <a:rPr lang="en-US" dirty="0">
                <a:latin typeface="Times New Roman" charset="0"/>
                <a:cs typeface="+mn-cs"/>
              </a:rPr>
              <a:t>As a manager, you must be able to show that you know what to do to keep food safe. Becoming certified in food safety is one way to show this.</a:t>
            </a:r>
          </a:p>
          <a:p>
            <a:pPr eaLnBrk="1" hangingPunct="1">
              <a:buFontTx/>
              <a:buChar char="•"/>
              <a:defRPr/>
            </a:pPr>
            <a:r>
              <a:rPr lang="en-US" b="1" dirty="0">
                <a:latin typeface="Times New Roman" charset="0"/>
                <a:cs typeface="+mn-cs"/>
              </a:rPr>
              <a:t>Staff health </a:t>
            </a:r>
            <a:r>
              <a:rPr lang="en-US" b="1" dirty="0" smtClean="0">
                <a:latin typeface="Times New Roman" charset="0"/>
                <a:cs typeface="+mn-cs"/>
              </a:rPr>
              <a:t>controls: </a:t>
            </a:r>
            <a:r>
              <a:rPr lang="en-US" dirty="0">
                <a:latin typeface="Times New Roman" charset="0"/>
                <a:cs typeface="+mn-cs"/>
              </a:rPr>
              <a:t>Procedures must be put in place to make sure staff are practicing personal hygiene. For example, staff must know that they must report illnesses and illness symptoms to management.</a:t>
            </a:r>
          </a:p>
          <a:p>
            <a:pPr eaLnBrk="1" hangingPunct="1">
              <a:buFontTx/>
              <a:buChar char="•"/>
              <a:defRPr/>
            </a:pPr>
            <a:r>
              <a:rPr lang="en-US" b="1" dirty="0">
                <a:latin typeface="Times New Roman" charset="0"/>
                <a:cs typeface="+mn-cs"/>
              </a:rPr>
              <a:t>Controlling hands as a vehicle of contamination:</a:t>
            </a:r>
            <a:r>
              <a:rPr lang="en-US" dirty="0">
                <a:latin typeface="Times New Roman" charset="0"/>
                <a:cs typeface="+mn-cs"/>
              </a:rPr>
              <a:t> Controls must be put in place to prevent bare-hand contact with ready-to-eat food. This might include requiring the use of tongs to handle ready-to-eat food.</a:t>
            </a:r>
          </a:p>
          <a:p>
            <a:pPr eaLnBrk="1" hangingPunct="1">
              <a:buFontTx/>
              <a:buChar char="•"/>
              <a:defRPr/>
            </a:pPr>
            <a:r>
              <a:rPr lang="en-US" b="1" dirty="0">
                <a:latin typeface="Times New Roman" charset="0"/>
                <a:cs typeface="+mn-cs"/>
              </a:rPr>
              <a:t>Time and temperature parameters for controlling </a:t>
            </a:r>
            <a:r>
              <a:rPr lang="en-US" b="1" dirty="0" smtClean="0">
                <a:latin typeface="Times New Roman" charset="0"/>
                <a:cs typeface="+mn-cs"/>
              </a:rPr>
              <a:t>pathogens:</a:t>
            </a:r>
            <a:r>
              <a:rPr lang="en-US" b="1" baseline="0" dirty="0" smtClean="0">
                <a:latin typeface="Times New Roman" charset="0"/>
                <a:cs typeface="+mn-cs"/>
              </a:rPr>
              <a:t> </a:t>
            </a:r>
            <a:r>
              <a:rPr lang="en-US" dirty="0" smtClean="0">
                <a:latin typeface="Times New Roman" charset="0"/>
                <a:cs typeface="+mn-cs"/>
              </a:rPr>
              <a:t>Procedures </a:t>
            </a:r>
            <a:r>
              <a:rPr lang="en-US" dirty="0">
                <a:latin typeface="Times New Roman" charset="0"/>
                <a:cs typeface="+mn-cs"/>
              </a:rPr>
              <a:t>must be put in place to limit the time food spends in the temperature danger zone. Requiring food handlers to check the temperature of food being hot-held every two hours is an example.</a:t>
            </a:r>
          </a:p>
          <a:p>
            <a:pPr eaLnBrk="1" hangingPunct="1">
              <a:buFontTx/>
              <a:buChar char="•"/>
              <a:defRPr/>
            </a:pPr>
            <a:r>
              <a:rPr lang="en-US" b="1" dirty="0">
                <a:latin typeface="Times New Roman" charset="0"/>
                <a:cs typeface="+mn-cs"/>
              </a:rPr>
              <a:t>Consumer advisories: </a:t>
            </a:r>
            <a:r>
              <a:rPr lang="en-US" dirty="0">
                <a:latin typeface="Times New Roman" charset="0"/>
                <a:cs typeface="+mn-cs"/>
              </a:rPr>
              <a:t>Notices must be provided to customers if you serve raw or undercooked menu items. These notices must include a statement about the risks of eating these foods.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12</a:t>
            </a:fld>
            <a:endParaRPr lang="en-US" sz="1200" b="0" dirty="0" smtClean="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solidFill>
                <a:srgbClr val="FF3300"/>
              </a:solidFill>
              <a:latin typeface="Times New Roman" charset="0"/>
              <a:cs typeface="+mn-cs"/>
            </a:endParaRPr>
          </a:p>
          <a:p>
            <a:pPr eaLnBrk="1" hangingPunct="1">
              <a:buFontTx/>
              <a:buChar char="•"/>
              <a:defRPr/>
            </a:pPr>
            <a:r>
              <a:rPr lang="en-US" dirty="0">
                <a:latin typeface="Times New Roman" charset="0"/>
                <a:cs typeface="+mn-cs"/>
              </a:rPr>
              <a:t>Managers must set up standard operating procedures that focus on the measures listed on the slide. Then they must train their </a:t>
            </a:r>
            <a:r>
              <a:rPr lang="en-US" dirty="0" smtClean="0">
                <a:latin typeface="Times New Roman" charset="0"/>
                <a:cs typeface="+mn-cs"/>
              </a:rPr>
              <a:t>staff </a:t>
            </a:r>
            <a:r>
              <a:rPr lang="en-US" dirty="0">
                <a:latin typeface="Times New Roman" charset="0"/>
                <a:cs typeface="+mn-cs"/>
              </a:rPr>
              <a:t>on these procedures and monitor them to make sure the procedures are followed.</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120</a:t>
            </a:fld>
            <a:endParaRPr lang="en-US" sz="1200" b="0" dirty="0" smtClean="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a:latin typeface="Times New Roman" charset="0"/>
                <a:cs typeface="+mn-cs"/>
              </a:rPr>
              <a:t>There are many systems you can implement to achieve active managerial control of foodborne illness risk factors. Hazard Analysis Critical Control Point (HACCP) is one such system. HACCP (pronounced HASS-ip)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6DFB54-DE81-0E46-98FD-7AF0D98E9409}" type="slidenum">
              <a:rPr lang="en-US" sz="1200" b="0" smtClean="0">
                <a:solidFill>
                  <a:schemeClr val="tx1"/>
                </a:solidFill>
              </a:rPr>
              <a:pPr eaLnBrk="1" hangingPunct="1">
                <a:defRPr/>
              </a:pPr>
              <a:t>121</a:t>
            </a:fld>
            <a:endParaRPr lang="en-US" sz="1200" b="0" dirty="0" smtClean="0">
              <a:solidFill>
                <a:schemeClr val="tx1"/>
              </a:solidFill>
            </a:endParaRPr>
          </a:p>
        </p:txBody>
      </p:sp>
      <p:sp>
        <p:nvSpPr>
          <p:cNvPr id="503811" name="Rectangle 2"/>
          <p:cNvSpPr>
            <a:spLocks noGrp="1" noRot="1" noChangeAspect="1" noChangeArrowheads="1" noTextEdit="1"/>
          </p:cNvSpPr>
          <p:nvPr>
            <p:ph type="sldImg"/>
          </p:nvPr>
        </p:nvSpPr>
        <p:spPr>
          <a:xfrm>
            <a:off x="1182688" y="696913"/>
            <a:ext cx="4648200" cy="3486150"/>
          </a:xfrm>
          <a:ln/>
        </p:spPr>
      </p:sp>
      <p:sp>
        <p:nvSpPr>
          <p:cNvPr id="50381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Each HACCP plan is unique, a plan that works for one operation may not work for another.</a:t>
            </a:r>
          </a:p>
          <a:p>
            <a:pPr>
              <a:defRPr/>
            </a:pPr>
            <a:endParaRPr lang="en-US" dirty="0">
              <a:latin typeface="Times New Roman" charset="0"/>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05F8C47-4B52-A84A-9A6B-906E7D21F017}" type="slidenum">
              <a:rPr lang="en-US" sz="1200" b="0" smtClean="0">
                <a:solidFill>
                  <a:schemeClr val="tx1"/>
                </a:solidFill>
              </a:rPr>
              <a:pPr eaLnBrk="1" hangingPunct="1">
                <a:defRPr/>
              </a:pPr>
              <a:t>122</a:t>
            </a:fld>
            <a:endParaRPr lang="en-US" sz="1200" b="0" dirty="0" smtClean="0">
              <a:solidFill>
                <a:schemeClr val="tx1"/>
              </a:solidFill>
            </a:endParaRPr>
          </a:p>
        </p:txBody>
      </p:sp>
      <p:sp>
        <p:nvSpPr>
          <p:cNvPr id="504835" name="Rectangle 2"/>
          <p:cNvSpPr>
            <a:spLocks noGrp="1" noRot="1" noChangeAspect="1" noChangeArrowheads="1" noTextEdit="1"/>
          </p:cNvSpPr>
          <p:nvPr>
            <p:ph type="sldImg"/>
          </p:nvPr>
        </p:nvSpPr>
        <p:spPr>
          <a:xfrm>
            <a:off x="1182688" y="696913"/>
            <a:ext cx="4648200" cy="3486150"/>
          </a:xfrm>
          <a:ln/>
        </p:spPr>
      </p:sp>
      <p:sp>
        <p:nvSpPr>
          <p:cNvPr id="504836" name="Rectangle 3"/>
          <p:cNvSpPr>
            <a:spLocks noGrp="1" noChangeArrowheads="1"/>
          </p:cNvSpPr>
          <p:nvPr>
            <p:ph type="body" idx="1"/>
          </p:nvPr>
        </p:nvSpPr>
        <p:spPr>
          <a:xfrm>
            <a:off x="876300" y="4465638"/>
            <a:ext cx="5607050" cy="42973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tabLst>
                <a:tab pos="2857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0" indent="0" eaLnBrk="1" hangingPunct="1">
              <a:tabLst>
                <a:tab pos="285750" algn="l"/>
              </a:tabLst>
              <a:defRPr/>
            </a:pPr>
            <a:r>
              <a:rPr lang="en-US" dirty="0">
                <a:latin typeface="Times New Roman" charset="0"/>
                <a:cs typeface="+mn-cs"/>
              </a:rPr>
              <a:t>In general terms, the HACCP principles can be broken into three </a:t>
            </a:r>
            <a:r>
              <a:rPr lang="en-US" dirty="0" smtClean="0">
                <a:latin typeface="Times New Roman" charset="0"/>
                <a:cs typeface="+mn-cs"/>
              </a:rPr>
              <a:t>groups:</a:t>
            </a:r>
            <a:endParaRPr lang="en-US" dirty="0">
              <a:latin typeface="Times New Roman" charset="0"/>
              <a:cs typeface="+mn-cs"/>
            </a:endParaRPr>
          </a:p>
          <a:p>
            <a:pPr marL="285750" lvl="1" indent="-171450" eaLnBrk="1" hangingPunct="1">
              <a:buFontTx/>
              <a:buChar char="•"/>
              <a:tabLst>
                <a:tab pos="285750" algn="l"/>
              </a:tabLst>
              <a:defRPr/>
            </a:pPr>
            <a:r>
              <a:rPr lang="en-US" dirty="0">
                <a:latin typeface="Times New Roman" charset="0"/>
              </a:rPr>
              <a:t>Principles 1 and 2 help you identify and evaluate your hazards.</a:t>
            </a:r>
          </a:p>
          <a:p>
            <a:pPr marL="285750" lvl="1" indent="-171450" eaLnBrk="1" hangingPunct="1">
              <a:buFontTx/>
              <a:buChar char="•"/>
              <a:tabLst>
                <a:tab pos="285750" algn="l"/>
              </a:tabLst>
              <a:defRPr/>
            </a:pPr>
            <a:r>
              <a:rPr lang="en-US" dirty="0">
                <a:latin typeface="Times New Roman" charset="0"/>
              </a:rPr>
              <a:t>Principles 3, 4, and 5 help you establish ways for controlling those hazards.</a:t>
            </a:r>
          </a:p>
          <a:p>
            <a:pPr marL="285750" lvl="1" indent="-171450" eaLnBrk="1" hangingPunct="1">
              <a:buFontTx/>
              <a:buChar char="•"/>
              <a:tabLst>
                <a:tab pos="285750" algn="l"/>
              </a:tabLst>
              <a:defRPr/>
            </a:pPr>
            <a:r>
              <a:rPr lang="en-US" dirty="0">
                <a:latin typeface="Times New Roman" charset="0"/>
              </a:rPr>
              <a:t>Principles 6 and 7 help you maintain the HACCP plan and system and verify its effectiveness.</a:t>
            </a:r>
          </a:p>
          <a:p>
            <a:pPr marL="0" indent="0" eaLnBrk="1" hangingPunct="1">
              <a:tabLst>
                <a:tab pos="285750" algn="l"/>
              </a:tabLst>
              <a:defRPr/>
            </a:pPr>
            <a:endParaRPr lang="en-US" b="1" dirty="0">
              <a:latin typeface="Times New Roman" charset="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DCDF05-773D-DE4D-91BA-8DD072DAF35D}" type="slidenum">
              <a:rPr lang="en-US" sz="1200" b="0" smtClean="0">
                <a:solidFill>
                  <a:schemeClr val="tx1"/>
                </a:solidFill>
              </a:rPr>
              <a:pPr eaLnBrk="1" hangingPunct="1">
                <a:defRPr/>
              </a:pPr>
              <a:t>123</a:t>
            </a:fld>
            <a:endParaRPr lang="en-US" sz="1200" b="0" dirty="0" smtClean="0">
              <a:solidFill>
                <a:schemeClr val="tx1"/>
              </a:solidFill>
            </a:endParaRPr>
          </a:p>
        </p:txBody>
      </p:sp>
      <p:sp>
        <p:nvSpPr>
          <p:cNvPr id="505859" name="Rectangle 2"/>
          <p:cNvSpPr>
            <a:spLocks noGrp="1" noRot="1" noChangeAspect="1" noChangeArrowheads="1" noTextEdit="1"/>
          </p:cNvSpPr>
          <p:nvPr>
            <p:ph type="sldImg"/>
          </p:nvPr>
        </p:nvSpPr>
        <p:spPr>
          <a:xfrm>
            <a:off x="1182688" y="696913"/>
            <a:ext cx="4648200" cy="3486150"/>
          </a:xfrm>
          <a:ln/>
        </p:spPr>
      </p:sp>
      <p:sp>
        <p:nvSpPr>
          <p:cNvPr id="505860"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a:t>
            </a:r>
            <a:r>
              <a:rPr lang="en-US" dirty="0" smtClean="0">
                <a:latin typeface="Times New Roman" charset="0"/>
                <a:cs typeface="+mn-cs"/>
              </a:rPr>
              <a:t>program: </a:t>
            </a:r>
            <a:endParaRPr lang="en-US" dirty="0">
              <a:latin typeface="Times New Roman" charset="0"/>
              <a:cs typeface="+mn-cs"/>
            </a:endParaRPr>
          </a:p>
          <a:p>
            <a:pPr lvl="1">
              <a:buFontTx/>
              <a:buChar char="•"/>
              <a:defRPr/>
            </a:pPr>
            <a:r>
              <a:rPr lang="en-US" dirty="0">
                <a:latin typeface="Times New Roman" charset="0"/>
              </a:rPr>
              <a:t>The management team at Enrico</a:t>
            </a:r>
            <a:r>
              <a:rPr lang="ja-JP" altLang="en-US" dirty="0">
                <a:latin typeface="Times New Roman" charset="0"/>
              </a:rPr>
              <a:t>’</a:t>
            </a:r>
            <a:r>
              <a:rPr lang="en-US" dirty="0">
                <a:latin typeface="Times New Roman" charset="0"/>
              </a:rPr>
              <a:t>s decided to implement a HACCP program. They began by analyzing their hazards.</a:t>
            </a:r>
          </a:p>
          <a:p>
            <a:pPr lvl="1">
              <a:buFontTx/>
              <a:buChar char="•"/>
              <a:defRPr/>
            </a:pPr>
            <a:r>
              <a:rPr lang="en-US" dirty="0">
                <a:latin typeface="Times New Roman" charset="0"/>
              </a:rPr>
              <a:t>The team noted that many of their dishes are received, stored, prepared, cooked, and served the same day. The most popular of these items was the spicy charbroiled chicken breast.</a:t>
            </a:r>
          </a:p>
          <a:p>
            <a:pPr lvl="1">
              <a:buFontTx/>
              <a:buChar char="•"/>
              <a:defRPr/>
            </a:pPr>
            <a:r>
              <a:rPr lang="en-US" dirty="0">
                <a:latin typeface="Times New Roman" charset="0"/>
              </a:rPr>
              <a:t>The team determined that bacteria were the most likely hazard to food prepared this way.</a:t>
            </a:r>
          </a:p>
          <a:p>
            <a:pPr>
              <a:defRPr/>
            </a:pPr>
            <a:endParaRPr lang="en-US" dirty="0">
              <a:latin typeface="Times New Roman" charset="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41E4A1-41BF-D545-A3D5-64EE4ED4C851}" type="slidenum">
              <a:rPr lang="en-US" sz="1200" b="0" smtClean="0">
                <a:solidFill>
                  <a:schemeClr val="tx1"/>
                </a:solidFill>
              </a:rPr>
              <a:pPr eaLnBrk="1" hangingPunct="1">
                <a:defRPr/>
              </a:pPr>
              <a:t>124</a:t>
            </a:fld>
            <a:endParaRPr lang="en-US" sz="1200" b="0" dirty="0" smtClean="0">
              <a:solidFill>
                <a:schemeClr val="tx1"/>
              </a:solidFill>
            </a:endParaRPr>
          </a:p>
        </p:txBody>
      </p:sp>
      <p:sp>
        <p:nvSpPr>
          <p:cNvPr id="506883" name="Rectangle 2"/>
          <p:cNvSpPr>
            <a:spLocks noGrp="1" noRot="1" noChangeAspect="1" noChangeArrowheads="1" noTextEdit="1"/>
          </p:cNvSpPr>
          <p:nvPr>
            <p:ph type="sldImg"/>
          </p:nvPr>
        </p:nvSpPr>
        <p:spPr>
          <a:xfrm>
            <a:off x="1182688" y="696913"/>
            <a:ext cx="4648200" cy="3486150"/>
          </a:xfrm>
          <a:ln/>
        </p:spPr>
      </p:sp>
      <p:sp>
        <p:nvSpPr>
          <p:cNvPr id="50688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a:t>
            </a:r>
            <a:r>
              <a:rPr lang="en-US" dirty="0" smtClean="0">
                <a:latin typeface="Times New Roman" charset="0"/>
                <a:cs typeface="+mn-cs"/>
              </a:rPr>
              <a:t>program:</a:t>
            </a:r>
            <a:endParaRPr lang="en-US" dirty="0">
              <a:latin typeface="Times New Roman" charset="0"/>
              <a:cs typeface="+mn-cs"/>
            </a:endParaRPr>
          </a:p>
          <a:p>
            <a:pPr lvl="1">
              <a:buFontTx/>
              <a:buChar char="•"/>
              <a:defRPr/>
            </a:pPr>
            <a:r>
              <a:rPr lang="en-US" dirty="0">
                <a:latin typeface="Times New Roman" charset="0"/>
              </a:rPr>
              <a:t>Enrico</a:t>
            </a:r>
            <a:r>
              <a:rPr lang="ja-JP" altLang="en-US" dirty="0">
                <a:latin typeface="Times New Roman" charset="0"/>
              </a:rPr>
              <a:t>’</a:t>
            </a:r>
            <a:r>
              <a:rPr lang="en-US" dirty="0">
                <a:latin typeface="Times New Roman" charset="0"/>
              </a:rPr>
              <a:t>s management identified cooking as the CCP for food prepared and cooked for immediate service. This included the chicken breasts.</a:t>
            </a:r>
          </a:p>
          <a:p>
            <a:pPr lvl="1">
              <a:buFontTx/>
              <a:buChar char="•"/>
              <a:defRPr/>
            </a:pPr>
            <a:r>
              <a:rPr lang="en-US" dirty="0">
                <a:latin typeface="Times New Roman" charset="0"/>
              </a:rPr>
              <a:t>These food items must be handled correctly throughout the flow of food. However, correct cooking is the only step that will eliminate or reduce bacteria to safe levels.</a:t>
            </a:r>
          </a:p>
          <a:p>
            <a:pPr lvl="1">
              <a:buFontTx/>
              <a:buChar char="•"/>
              <a:defRPr/>
            </a:pPr>
            <a:r>
              <a:rPr lang="en-US" dirty="0" smtClean="0">
                <a:latin typeface="Times New Roman" charset="0"/>
              </a:rPr>
              <a:t>Because </a:t>
            </a:r>
            <a:r>
              <a:rPr lang="en-US" dirty="0">
                <a:latin typeface="Times New Roman" charset="0"/>
              </a:rPr>
              <a:t>the chicken breasts were prepared for immediate service, cooking was the only CCP identified.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72768A3-EE04-3149-935F-8021B398316A}" type="slidenum">
              <a:rPr lang="en-US" sz="1200" b="0" smtClean="0">
                <a:solidFill>
                  <a:schemeClr val="tx1"/>
                </a:solidFill>
              </a:rPr>
              <a:pPr eaLnBrk="1" hangingPunct="1">
                <a:defRPr/>
              </a:pPr>
              <a:t>125</a:t>
            </a:fld>
            <a:endParaRPr lang="en-US" sz="1200" b="0" dirty="0" smtClean="0">
              <a:solidFill>
                <a:schemeClr val="tx1"/>
              </a:solidFill>
            </a:endParaRPr>
          </a:p>
        </p:txBody>
      </p:sp>
      <p:sp>
        <p:nvSpPr>
          <p:cNvPr id="507907" name="Rectangle 2"/>
          <p:cNvSpPr>
            <a:spLocks noGrp="1" noRot="1" noChangeAspect="1" noChangeArrowheads="1" noTextEdit="1"/>
          </p:cNvSpPr>
          <p:nvPr>
            <p:ph type="sldImg"/>
          </p:nvPr>
        </p:nvSpPr>
        <p:spPr>
          <a:xfrm>
            <a:off x="1182688" y="696913"/>
            <a:ext cx="4648200" cy="3486150"/>
          </a:xfrm>
          <a:ln/>
        </p:spPr>
      </p:sp>
      <p:sp>
        <p:nvSpPr>
          <p:cNvPr id="507908"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a:t>
            </a:r>
            <a:r>
              <a:rPr lang="en-US" dirty="0" smtClean="0">
                <a:latin typeface="Times New Roman" charset="0"/>
                <a:cs typeface="+mn-cs"/>
              </a:rPr>
              <a:t>program: </a:t>
            </a:r>
          </a:p>
          <a:p>
            <a:pPr lvl="1">
              <a:buFontTx/>
              <a:buChar char="•"/>
              <a:defRPr/>
            </a:pPr>
            <a:r>
              <a:rPr lang="en-US" dirty="0" smtClean="0">
                <a:latin typeface="Times New Roman" charset="0"/>
              </a:rPr>
              <a:t>With cooking identified as the CCP for Enrico</a:t>
            </a:r>
            <a:r>
              <a:rPr lang="ja-JP" altLang="en-US" dirty="0" smtClean="0">
                <a:latin typeface="Times New Roman" charset="0"/>
              </a:rPr>
              <a:t>’</a:t>
            </a:r>
            <a:r>
              <a:rPr lang="en-US" dirty="0" smtClean="0">
                <a:latin typeface="Times New Roman" charset="0"/>
              </a:rPr>
              <a:t>s chicken breasts, a critical limit was needed. Management determined that the critical limit would be cooking the chicken to a minimum internal temperature of 165°F (74°C) for 15 seconds.</a:t>
            </a:r>
          </a:p>
          <a:p>
            <a:pPr lvl="1">
              <a:buFontTx/>
              <a:buChar char="•"/>
              <a:defRPr/>
            </a:pPr>
            <a:r>
              <a:rPr lang="en-US" dirty="0" smtClean="0">
                <a:latin typeface="Times New Roman" charset="0"/>
              </a:rPr>
              <a:t>They </a:t>
            </a:r>
            <a:r>
              <a:rPr lang="en-US" dirty="0">
                <a:latin typeface="Times New Roman" charset="0"/>
              </a:rPr>
              <a:t>decided that the critical limit could be met by cooking chicken breasts in the broiler for 16 minutes.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256695A-C879-6249-B6B3-084070EB95B6}" type="slidenum">
              <a:rPr lang="en-US" sz="1200" b="0" smtClean="0">
                <a:solidFill>
                  <a:schemeClr val="tx1"/>
                </a:solidFill>
              </a:rPr>
              <a:pPr eaLnBrk="1" hangingPunct="1">
                <a:defRPr/>
              </a:pPr>
              <a:t>126</a:t>
            </a:fld>
            <a:endParaRPr lang="en-US" sz="1200" b="0" dirty="0" smtClean="0">
              <a:solidFill>
                <a:schemeClr val="tx1"/>
              </a:solidFill>
            </a:endParaRPr>
          </a:p>
        </p:txBody>
      </p:sp>
      <p:sp>
        <p:nvSpPr>
          <p:cNvPr id="508931" name="Rectangle 2"/>
          <p:cNvSpPr>
            <a:spLocks noGrp="1" noRot="1" noChangeAspect="1" noChangeArrowheads="1" noTextEdit="1"/>
          </p:cNvSpPr>
          <p:nvPr>
            <p:ph type="sldImg"/>
          </p:nvPr>
        </p:nvSpPr>
        <p:spPr>
          <a:xfrm>
            <a:off x="1182688" y="696913"/>
            <a:ext cx="4648200" cy="3486150"/>
          </a:xfrm>
          <a:ln/>
        </p:spPr>
      </p:sp>
      <p:sp>
        <p:nvSpPr>
          <p:cNvPr id="50893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a:t>
            </a:r>
            <a:r>
              <a:rPr lang="en-US" dirty="0" smtClean="0">
                <a:latin typeface="Times New Roman" charset="0"/>
                <a:cs typeface="+mn-cs"/>
              </a:rPr>
              <a:t>program: </a:t>
            </a:r>
            <a:endParaRPr lang="en-US" dirty="0">
              <a:latin typeface="Times New Roman" charset="0"/>
              <a:cs typeface="+mn-cs"/>
            </a:endParaRPr>
          </a:p>
          <a:p>
            <a:pPr lvl="1">
              <a:buFontTx/>
              <a:buChar char="•"/>
              <a:defRPr/>
            </a:pPr>
            <a:r>
              <a:rPr lang="en-US" dirty="0">
                <a:latin typeface="Times New Roman" charset="0"/>
              </a:rPr>
              <a:t>At Enrico</a:t>
            </a:r>
            <a:r>
              <a:rPr lang="ja-JP" altLang="en-US" dirty="0">
                <a:latin typeface="Times New Roman" charset="0"/>
              </a:rPr>
              <a:t>’</a:t>
            </a:r>
            <a:r>
              <a:rPr lang="en-US" dirty="0">
                <a:latin typeface="Times New Roman" charset="0"/>
              </a:rPr>
              <a:t>s, each charbroiled chicken breast is cooked to order. The team decided to check the critical limit by inserting a clean and sanitized thermocouple probe into the thickest part of each chicken breast.</a:t>
            </a:r>
          </a:p>
          <a:p>
            <a:pPr lvl="1">
              <a:buFontTx/>
              <a:buChar char="•"/>
              <a:defRPr/>
            </a:pPr>
            <a:r>
              <a:rPr lang="en-US" dirty="0">
                <a:latin typeface="Times New Roman" charset="0"/>
              </a:rPr>
              <a:t>The grill cook must check the temperature of each chicken breast after cooking. Each chicken breast must reach the minimum internal temperature of 165°F (74°C) for 15 seconds.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D31866-E49E-E14C-9836-ABD7A70B223A}" type="slidenum">
              <a:rPr lang="en-US" sz="1200" b="0" smtClean="0">
                <a:solidFill>
                  <a:schemeClr val="tx1"/>
                </a:solidFill>
              </a:rPr>
              <a:pPr eaLnBrk="1" hangingPunct="1">
                <a:defRPr/>
              </a:pPr>
              <a:t>127</a:t>
            </a:fld>
            <a:endParaRPr lang="en-US" sz="1200" b="0" dirty="0" smtClean="0">
              <a:solidFill>
                <a:schemeClr val="tx1"/>
              </a:solidFill>
            </a:endParaRPr>
          </a:p>
        </p:txBody>
      </p:sp>
      <p:sp>
        <p:nvSpPr>
          <p:cNvPr id="509955" name="Rectangle 2"/>
          <p:cNvSpPr>
            <a:spLocks noGrp="1" noRot="1" noChangeAspect="1" noChangeArrowheads="1" noTextEdit="1"/>
          </p:cNvSpPr>
          <p:nvPr>
            <p:ph type="sldImg"/>
          </p:nvPr>
        </p:nvSpPr>
        <p:spPr>
          <a:xfrm>
            <a:off x="1182688" y="696913"/>
            <a:ext cx="4648200" cy="3486150"/>
          </a:xfrm>
          <a:ln/>
        </p:spPr>
      </p:sp>
      <p:sp>
        <p:nvSpPr>
          <p:cNvPr id="509956"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a:latin typeface="Times New Roman" charset="0"/>
                <a:cs typeface="+mn-cs"/>
              </a:rPr>
              <a:t>Here is a real-world example showing the efforts of Enrico</a:t>
            </a:r>
            <a:r>
              <a:rPr lang="ja-JP" altLang="en-US" dirty="0">
                <a:latin typeface="Times New Roman" charset="0"/>
                <a:cs typeface="+mn-cs"/>
              </a:rPr>
              <a:t>’</a:t>
            </a:r>
            <a:r>
              <a:rPr lang="en-US" dirty="0">
                <a:latin typeface="Times New Roman" charset="0"/>
                <a:cs typeface="+mn-cs"/>
              </a:rPr>
              <a:t>s, an Italian restaurant, as it implements a HACCP </a:t>
            </a:r>
            <a:r>
              <a:rPr lang="en-US" dirty="0" smtClean="0">
                <a:latin typeface="Times New Roman" charset="0"/>
                <a:cs typeface="+mn-cs"/>
              </a:rPr>
              <a:t>program: </a:t>
            </a:r>
            <a:endParaRPr lang="en-US" dirty="0">
              <a:latin typeface="Times New Roman" charset="0"/>
              <a:cs typeface="+mn-cs"/>
            </a:endParaRPr>
          </a:p>
          <a:p>
            <a:pPr lvl="1">
              <a:buFontTx/>
              <a:buChar char="•"/>
              <a:defRPr/>
            </a:pPr>
            <a:r>
              <a:rPr lang="en-US" dirty="0">
                <a:latin typeface="Times New Roman" charset="0"/>
              </a:rPr>
              <a:t>If the chicken breast has not reached its critical limit within the 16-minute cook time, the grill cook at Enrico</a:t>
            </a:r>
            <a:r>
              <a:rPr lang="ja-JP" altLang="en-US" dirty="0">
                <a:latin typeface="Times New Roman" charset="0"/>
              </a:rPr>
              <a:t>’</a:t>
            </a:r>
            <a:r>
              <a:rPr lang="en-US" dirty="0">
                <a:latin typeface="Times New Roman" charset="0"/>
              </a:rPr>
              <a:t>s must keep cooking the chicken breast until it has reached it.</a:t>
            </a:r>
          </a:p>
          <a:p>
            <a:pPr lvl="1">
              <a:buFontTx/>
              <a:buChar char="•"/>
              <a:defRPr/>
            </a:pPr>
            <a:r>
              <a:rPr lang="en-US" dirty="0">
                <a:latin typeface="Times New Roman" charset="0"/>
              </a:rPr>
              <a:t>This and all other corrective actions are noted in the temperature log.</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7746F20-3A5F-BC48-8CAF-DFC22A2C5B2F}" type="slidenum">
              <a:rPr lang="en-US" sz="1200" b="0" smtClean="0">
                <a:solidFill>
                  <a:schemeClr val="tx1"/>
                </a:solidFill>
              </a:rPr>
              <a:pPr eaLnBrk="1" hangingPunct="1">
                <a:defRPr/>
              </a:pPr>
              <a:t>128</a:t>
            </a:fld>
            <a:endParaRPr lang="en-US" sz="1200" b="0" dirty="0" smtClean="0">
              <a:solidFill>
                <a:schemeClr val="tx1"/>
              </a:solidFill>
            </a:endParaRPr>
          </a:p>
        </p:txBody>
      </p:sp>
      <p:sp>
        <p:nvSpPr>
          <p:cNvPr id="510979" name="Rectangle 2"/>
          <p:cNvSpPr>
            <a:spLocks noGrp="1" noRot="1" noChangeAspect="1" noChangeArrowheads="1" noTextEdit="1"/>
          </p:cNvSpPr>
          <p:nvPr>
            <p:ph type="sldImg"/>
          </p:nvPr>
        </p:nvSpPr>
        <p:spPr>
          <a:xfrm>
            <a:off x="1182688" y="696913"/>
            <a:ext cx="4648200" cy="3486150"/>
          </a:xfrm>
          <a:ln/>
        </p:spPr>
      </p:sp>
      <p:sp>
        <p:nvSpPr>
          <p:cNvPr id="468995" name="Notes Placeholder 1"/>
          <p:cNvSpPr>
            <a:spLocks noGrp="1"/>
          </p:cNvSpPr>
          <p:nvPr>
            <p:ph type="body" idx="1"/>
          </p:nvPr>
        </p:nvSpPr>
        <p:spPr>
          <a:noFill/>
        </p:spPr>
        <p:txBody>
          <a:bodyPr/>
          <a:lstStyle/>
          <a:p>
            <a:r>
              <a:rPr lang="en-US" b="1" dirty="0">
                <a:latin typeface="Times New Roman" charset="0"/>
              </a:rPr>
              <a:t>Instructor </a:t>
            </a:r>
            <a:r>
              <a:rPr lang="en-US" b="1" dirty="0" smtClean="0">
                <a:latin typeface="Times New Roman" charset="0"/>
              </a:rPr>
              <a:t>Notes</a:t>
            </a:r>
            <a:endParaRPr lang="en-US" dirty="0">
              <a:latin typeface="Times New Roman" charset="0"/>
            </a:endParaRPr>
          </a:p>
          <a:p>
            <a:pPr>
              <a:buFontTx/>
              <a:buChar char="•"/>
            </a:pPr>
            <a:r>
              <a:rPr lang="en-US" dirty="0">
                <a:latin typeface="Times New Roman" charset="0"/>
              </a:rPr>
              <a:t>Here is a real-world example showing the efforts of Enrico</a:t>
            </a:r>
            <a:r>
              <a:rPr lang="ja-JP" altLang="en-US" dirty="0">
                <a:latin typeface="Times New Roman" charset="0"/>
              </a:rPr>
              <a:t>’</a:t>
            </a:r>
            <a:r>
              <a:rPr lang="en-US" altLang="ja-JP" dirty="0">
                <a:latin typeface="Times New Roman" charset="0"/>
              </a:rPr>
              <a:t>s, an Italian restaurant, as it implements a HACCP </a:t>
            </a:r>
            <a:r>
              <a:rPr lang="en-US" altLang="ja-JP" dirty="0" smtClean="0">
                <a:latin typeface="Times New Roman" charset="0"/>
              </a:rPr>
              <a:t>program:</a:t>
            </a:r>
          </a:p>
          <a:p>
            <a:pPr lvl="1">
              <a:buFontTx/>
              <a:buChar char="•"/>
            </a:pPr>
            <a:r>
              <a:rPr lang="en-US" dirty="0" smtClean="0">
                <a:latin typeface="Times New Roman" charset="0"/>
              </a:rPr>
              <a:t>Enrico</a:t>
            </a:r>
            <a:r>
              <a:rPr lang="ja-JP" altLang="en-US" dirty="0" smtClean="0">
                <a:latin typeface="Times New Roman" charset="0"/>
              </a:rPr>
              <a:t>’</a:t>
            </a:r>
            <a:r>
              <a:rPr lang="en-US" altLang="ja-JP" dirty="0" smtClean="0">
                <a:latin typeface="Times New Roman" charset="0"/>
              </a:rPr>
              <a:t>s management team performs HACCP checks once per shift. They make sure that critical limits were met and appropriate corrective actions were taken when needed.</a:t>
            </a:r>
          </a:p>
          <a:p>
            <a:pPr lvl="1">
              <a:buFontTx/>
              <a:buChar char="•"/>
            </a:pPr>
            <a:r>
              <a:rPr lang="en-US" dirty="0" smtClean="0">
                <a:latin typeface="Times New Roman" charset="0"/>
              </a:rPr>
              <a:t>They </a:t>
            </a:r>
            <a:r>
              <a:rPr lang="en-US" dirty="0">
                <a:latin typeface="Times New Roman" charset="0"/>
              </a:rPr>
              <a:t>also check the temperature logs on a weekly basis to identify patterns. This helps to determine if processes or procedures need to be changed. For example, over several weeks they noticed problems toward the end of each week. The chicken breasts often failed to meet the critical limit. The appropriate corrective action was being taken.</a:t>
            </a:r>
          </a:p>
          <a:p>
            <a:pPr lvl="1">
              <a:buFontTx/>
              <a:buChar char="•"/>
            </a:pPr>
            <a:r>
              <a:rPr lang="en-US" dirty="0">
                <a:latin typeface="Times New Roman" charset="0"/>
              </a:rPr>
              <a:t>Management discovered that Enrico</a:t>
            </a:r>
            <a:r>
              <a:rPr lang="ja-JP" altLang="en-US" dirty="0">
                <a:latin typeface="Times New Roman" charset="0"/>
              </a:rPr>
              <a:t>’</a:t>
            </a:r>
            <a:r>
              <a:rPr lang="en-US" altLang="ja-JP" dirty="0">
                <a:latin typeface="Times New Roman" charset="0"/>
              </a:rPr>
              <a:t>s received chicken shipments from a different supplier on Thursdays. This supplier provided a six-ounce chicken breast. Enrico</a:t>
            </a:r>
            <a:r>
              <a:rPr lang="ja-JP" altLang="en-US" dirty="0">
                <a:latin typeface="Times New Roman" charset="0"/>
              </a:rPr>
              <a:t>’</a:t>
            </a:r>
            <a:r>
              <a:rPr lang="en-US" altLang="ja-JP" dirty="0">
                <a:latin typeface="Times New Roman" charset="0"/>
              </a:rPr>
              <a:t>s chicken specifications listed a four-ounce chicken breast. Management worked with the supplier to ensure they received four-ounce breasts. The receiving procedures were changed to include a weight check.</a:t>
            </a:r>
            <a:r>
              <a:rPr lang="en-US" altLang="ja-JP" sz="1800" dirty="0">
                <a:latin typeface="Times New Roman" charset="0"/>
              </a:rPr>
              <a:t> </a:t>
            </a:r>
          </a:p>
          <a:p>
            <a:pPr lvl="1">
              <a:buFontTx/>
              <a:buChar char="•"/>
            </a:pPr>
            <a:endParaRPr lang="en-US" sz="1800" dirty="0">
              <a:latin typeface="Times New Roman" charset="0"/>
            </a:endParaRPr>
          </a:p>
          <a:p>
            <a:pPr lvl="1"/>
            <a:endParaRPr lang="en-US" dirty="0">
              <a:latin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79B0447-8312-5942-9732-2723776BBC47}" type="slidenum">
              <a:rPr lang="en-US" sz="1200" b="0" smtClean="0">
                <a:solidFill>
                  <a:schemeClr val="tx1"/>
                </a:solidFill>
              </a:rPr>
              <a:pPr eaLnBrk="1" hangingPunct="1">
                <a:defRPr/>
              </a:pPr>
              <a:t>129</a:t>
            </a:fld>
            <a:endParaRPr lang="en-US" sz="1200" b="0" dirty="0" smtClean="0">
              <a:solidFill>
                <a:schemeClr val="tx1"/>
              </a:solidFill>
            </a:endParaRPr>
          </a:p>
        </p:txBody>
      </p:sp>
      <p:sp>
        <p:nvSpPr>
          <p:cNvPr id="512003" name="Rectangle 2"/>
          <p:cNvSpPr>
            <a:spLocks noGrp="1" noRot="1" noChangeAspect="1" noChangeArrowheads="1" noTextEdit="1"/>
          </p:cNvSpPr>
          <p:nvPr>
            <p:ph type="sldImg"/>
          </p:nvPr>
        </p:nvSpPr>
        <p:spPr>
          <a:xfrm>
            <a:off x="1182688" y="696913"/>
            <a:ext cx="4648200" cy="3486150"/>
          </a:xfrm>
          <a:ln/>
        </p:spPr>
      </p:sp>
      <p:sp>
        <p:nvSpPr>
          <p:cNvPr id="471043" name="Rectangle 3"/>
          <p:cNvSpPr>
            <a:spLocks noGrp="1" noChangeArrowheads="1"/>
          </p:cNvSpPr>
          <p:nvPr>
            <p:ph type="body" idx="1"/>
          </p:nvPr>
        </p:nvSpPr>
        <p:spPr>
          <a:xfrm>
            <a:off x="876300" y="4465638"/>
            <a:ext cx="5318125" cy="4183062"/>
          </a:xfrm>
          <a:noFill/>
        </p:spPr>
        <p:txBody>
          <a:bodyPr/>
          <a:lstStyle/>
          <a:p>
            <a:pPr marL="115888" indent="-115888"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5888" indent="-115888" eaLnBrk="1" hangingPunct="1">
              <a:buFontTx/>
              <a:buChar char="•"/>
            </a:pPr>
            <a:r>
              <a:rPr lang="en-US" dirty="0">
                <a:latin typeface="Times New Roman" charset="0"/>
              </a:rPr>
              <a:t> Maintain your HACCP plan and keep all documentation created when developing it.</a:t>
            </a:r>
          </a:p>
          <a:p>
            <a:pPr marL="115888" indent="-115888" eaLnBrk="1" hangingPunct="1">
              <a:buFontTx/>
              <a:buChar char="•"/>
            </a:pPr>
            <a:r>
              <a:rPr lang="en-US" dirty="0">
                <a:latin typeface="Times New Roman" charset="0"/>
              </a:rPr>
              <a:t> Here is a real-world example showing the efforts of Enrico</a:t>
            </a:r>
            <a:r>
              <a:rPr lang="ja-JP" altLang="en-US" dirty="0">
                <a:latin typeface="Times New Roman" charset="0"/>
              </a:rPr>
              <a:t>’</a:t>
            </a:r>
            <a:r>
              <a:rPr lang="en-US" altLang="ja-JP" dirty="0">
                <a:latin typeface="Times New Roman" charset="0"/>
              </a:rPr>
              <a:t>s, an Italian restaurant, as it </a:t>
            </a:r>
            <a:r>
              <a:rPr lang="en-US" altLang="ja-JP" dirty="0" smtClean="0">
                <a:latin typeface="Times New Roman" charset="0"/>
              </a:rPr>
              <a:t>implements </a:t>
            </a:r>
            <a:r>
              <a:rPr lang="en-US" altLang="ja-JP" dirty="0">
                <a:latin typeface="Times New Roman" charset="0"/>
              </a:rPr>
              <a:t>a HACCP </a:t>
            </a:r>
            <a:r>
              <a:rPr lang="en-US" altLang="ja-JP" dirty="0" smtClean="0">
                <a:latin typeface="Times New Roman" charset="0"/>
              </a:rPr>
              <a:t>program: </a:t>
            </a:r>
            <a:endParaRPr lang="en-US" altLang="ja-JP" dirty="0">
              <a:latin typeface="Times New Roman" charset="0"/>
            </a:endParaRPr>
          </a:p>
          <a:p>
            <a:pPr marL="573088" lvl="1" indent="-115888" eaLnBrk="1" hangingPunct="1">
              <a:buFontTx/>
              <a:buChar char="•"/>
            </a:pPr>
            <a:r>
              <a:rPr lang="en-US" dirty="0">
                <a:latin typeface="Times New Roman" charset="0"/>
              </a:rPr>
              <a:t>Enrico</a:t>
            </a:r>
            <a:r>
              <a:rPr lang="ja-JP" altLang="en-US" dirty="0">
                <a:latin typeface="Times New Roman" charset="0"/>
              </a:rPr>
              <a:t>’</a:t>
            </a:r>
            <a:r>
              <a:rPr lang="en-US" altLang="ja-JP" dirty="0">
                <a:latin typeface="Times New Roman" charset="0"/>
              </a:rPr>
              <a:t>s management team determined that time-temperature logs should be kept for three months. Receiving invoices would be kept for 60 days. The team used this documentation to support and revise their HACCP plan.</a:t>
            </a:r>
          </a:p>
          <a:p>
            <a:pPr marL="115888" indent="-115888" eaLnBrk="1" hangingPunct="1"/>
            <a:endParaRPr lang="en-US" dirty="0">
              <a:latin typeface="Times New Roman" charset="0"/>
            </a:endParaRPr>
          </a:p>
          <a:p>
            <a:pPr marL="115888" indent="-115888" eaLnBrk="1" hangingPunct="1"/>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13</a:t>
            </a:fld>
            <a:endParaRPr lang="en-US" sz="1200" b="0" dirty="0" smtClean="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dirty="0">
              <a:latin typeface="Times New Roman" charset="0"/>
              <a:cs typeface="+mn-cs"/>
            </a:endParaRPr>
          </a:p>
          <a:p>
            <a:pPr eaLnBrk="1" hangingPunct="1">
              <a:buFontTx/>
              <a:buChar char="•"/>
              <a:defRPr/>
            </a:pPr>
            <a:r>
              <a:rPr lang="en-US" dirty="0">
                <a:latin typeface="Times New Roman" charset="0"/>
                <a:cs typeface="+mn-cs"/>
              </a:rPr>
              <a:t>The Food and Drug Administration (FDA) inspects all food except meat, poultry, and eggs. The agency also regulates food transported across state lines. In addition, the agency issues the </a:t>
            </a:r>
            <a:r>
              <a:rPr lang="en-US" i="1" dirty="0" smtClean="0">
                <a:latin typeface="Times New Roman" charset="0"/>
                <a:cs typeface="+mn-cs"/>
              </a:rPr>
              <a:t>FDA Food </a:t>
            </a:r>
            <a:r>
              <a:rPr lang="en-US" i="1" dirty="0">
                <a:latin typeface="Times New Roman" charset="0"/>
                <a:cs typeface="+mn-cs"/>
              </a:rPr>
              <a:t>Code</a:t>
            </a:r>
            <a:r>
              <a:rPr lang="en-US" dirty="0">
                <a:latin typeface="Times New Roman" charset="0"/>
                <a:cs typeface="+mn-cs"/>
              </a:rPr>
              <a:t>, which provides recommendations for food safety regulations</a:t>
            </a:r>
            <a:r>
              <a:rPr lang="en-US" dirty="0" smtClean="0">
                <a:latin typeface="Times New Roman" charset="0"/>
                <a:cs typeface="+mn-cs"/>
              </a:rPr>
              <a:t>. </a:t>
            </a:r>
            <a:endParaRPr lang="en-US" dirty="0">
              <a:latin typeface="Times New Roman" charset="0"/>
              <a:cs typeface="+mn-cs"/>
            </a:endParaRPr>
          </a:p>
          <a:p>
            <a:pPr eaLnBrk="1" hangingPunct="1">
              <a:buFontTx/>
              <a:buChar char="•"/>
              <a:defRPr/>
            </a:pPr>
            <a:r>
              <a:rPr lang="en-US" dirty="0">
                <a:latin typeface="Times New Roman" charset="0"/>
                <a:cs typeface="+mn-cs"/>
              </a:rPr>
              <a:t>The U.S. Department of Agriculture (USDA) regulates and inspects meat, poultry, and eggs. It also regulates food that crosses state boundaries or involves more than one state.</a:t>
            </a:r>
          </a:p>
          <a:p>
            <a:pPr eaLnBrk="1" hangingPunct="1">
              <a:buFontTx/>
              <a:buChar char="•"/>
              <a:defRPr/>
            </a:pPr>
            <a:r>
              <a:rPr lang="en-US" dirty="0">
                <a:latin typeface="Times New Roman" charset="0"/>
                <a:cs typeface="+mn-cs"/>
              </a:rPr>
              <a:t>Agencies such as the Centers for Disease Control and Prevention (CDC) and the U. S. Public Health Service (PHS) conduct research into the causes of </a:t>
            </a:r>
            <a:r>
              <a:rPr lang="en-US" dirty="0" smtClean="0">
                <a:latin typeface="Times New Roman" charset="0"/>
                <a:cs typeface="+mn-cs"/>
              </a:rPr>
              <a:t>foodborne-illness </a:t>
            </a:r>
            <a:r>
              <a:rPr lang="en-US" dirty="0">
                <a:latin typeface="Times New Roman" charset="0"/>
                <a:cs typeface="+mn-cs"/>
              </a:rPr>
              <a:t>outbreaks. </a:t>
            </a:r>
            <a:endParaRPr lang="en-US" b="1" dirty="0">
              <a:solidFill>
                <a:srgbClr val="FF3300"/>
              </a:solidFill>
              <a:latin typeface="Times New Roman" charset="0"/>
              <a:cs typeface="+mn-cs"/>
            </a:endParaRPr>
          </a:p>
          <a:p>
            <a:pPr eaLnBrk="1" hangingPunct="1">
              <a:buFontTx/>
              <a:buChar char="•"/>
              <a:defRPr/>
            </a:pPr>
            <a:r>
              <a:rPr lang="en-US" dirty="0">
                <a:latin typeface="Times New Roman" charset="0"/>
                <a:cs typeface="+mn-cs"/>
              </a:rPr>
              <a:t>State and local regulatory authorities write or adopt code that regulates retail and foodservice operations.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6F865-5A97-A34D-9EFD-48986F0D77B6}" type="slidenum">
              <a:rPr lang="en-US" sz="1200" b="0" smtClean="0">
                <a:solidFill>
                  <a:schemeClr val="tx1"/>
                </a:solidFill>
              </a:rPr>
              <a:pPr eaLnBrk="1" hangingPunct="1">
                <a:defRPr/>
              </a:pPr>
              <a:t>130</a:t>
            </a:fld>
            <a:endParaRPr lang="en-US" sz="1200" b="0" dirty="0" smtClean="0">
              <a:solidFill>
                <a:schemeClr val="tx1"/>
              </a:solidFill>
            </a:endParaRPr>
          </a:p>
        </p:txBody>
      </p:sp>
      <p:sp>
        <p:nvSpPr>
          <p:cNvPr id="513027" name="Rectangle 2"/>
          <p:cNvSpPr>
            <a:spLocks noGrp="1" noRot="1" noChangeAspect="1" noChangeArrowheads="1" noTextEdit="1"/>
          </p:cNvSpPr>
          <p:nvPr>
            <p:ph type="sldImg"/>
          </p:nvPr>
        </p:nvSpPr>
        <p:spPr>
          <a:xfrm>
            <a:off x="1182688" y="696913"/>
            <a:ext cx="4648200" cy="3486150"/>
          </a:xfrm>
          <a:ln/>
        </p:spPr>
      </p:sp>
      <p:sp>
        <p:nvSpPr>
          <p:cNvPr id="51302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Some food processes are highly specialized and can be a serious health risk if specific procedures are not followed. Typically these processes are carried out at processing plants.</a:t>
            </a:r>
          </a:p>
          <a:p>
            <a:pPr eaLnBrk="1" hangingPunct="1">
              <a:buFontTx/>
              <a:buChar char="•"/>
              <a:defRPr/>
            </a:pPr>
            <a:r>
              <a:rPr lang="en-US" dirty="0">
                <a:latin typeface="Times New Roman" charset="0"/>
                <a:cs typeface="+mn-cs"/>
              </a:rPr>
              <a:t>A variance from the regulatory authority will be required before processing food this way. A variance is a document that allows a requirement to be waived or changed.</a:t>
            </a:r>
          </a:p>
          <a:p>
            <a:pPr eaLnBrk="1" hangingPunct="1">
              <a:buFontTx/>
              <a:buChar char="•"/>
              <a:defRPr/>
            </a:pPr>
            <a:r>
              <a:rPr lang="en-US" dirty="0">
                <a:latin typeface="Times New Roman" charset="0"/>
                <a:cs typeface="+mn-cs"/>
              </a:rPr>
              <a:t>A HACCP plan may also be required if the processing method carries a higher risk of causing a foodborne illness. There may also be dangers unique to these processes that are best addressed by HACCP</a:t>
            </a:r>
            <a:r>
              <a:rPr lang="en-US" dirty="0" smtClean="0">
                <a:latin typeface="Times New Roman" charset="0"/>
                <a:cs typeface="+mn-cs"/>
              </a:rPr>
              <a:t>.</a:t>
            </a:r>
            <a:endParaRPr lang="en-US" dirty="0">
              <a:latin typeface="Times New Roman" charset="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8EBC0B-6993-C342-B697-328E208CD348}" type="slidenum">
              <a:rPr lang="en-US" sz="1200" b="0" smtClean="0">
                <a:solidFill>
                  <a:schemeClr val="tx1"/>
                </a:solidFill>
              </a:rPr>
              <a:pPr eaLnBrk="1" hangingPunct="1">
                <a:defRPr/>
              </a:pPr>
              <a:t>131</a:t>
            </a:fld>
            <a:endParaRPr lang="en-US" sz="1200" b="0" dirty="0" smtClean="0">
              <a:solidFill>
                <a:schemeClr val="tx1"/>
              </a:solidFill>
            </a:endParaRPr>
          </a:p>
        </p:txBody>
      </p:sp>
      <p:sp>
        <p:nvSpPr>
          <p:cNvPr id="514051" name="Rectangle 2"/>
          <p:cNvSpPr>
            <a:spLocks noGrp="1" noRot="1" noChangeAspect="1" noChangeArrowheads="1" noTextEdit="1"/>
          </p:cNvSpPr>
          <p:nvPr>
            <p:ph type="sldImg"/>
          </p:nvPr>
        </p:nvSpPr>
        <p:spPr>
          <a:xfrm>
            <a:off x="1182688" y="696913"/>
            <a:ext cx="4648200" cy="3486150"/>
          </a:xfrm>
          <a:ln/>
        </p:spPr>
      </p:sp>
      <p:sp>
        <p:nvSpPr>
          <p:cNvPr id="5140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Always check with your local regulatory authority to see if a variance is also required when prepping food in these ways.</a:t>
            </a:r>
          </a:p>
          <a:p>
            <a:pPr eaLnBrk="1" hangingPunct="1">
              <a:buFontTx/>
              <a:buChar char="•"/>
              <a:defRPr/>
            </a:pPr>
            <a:r>
              <a:rPr lang="en-US" dirty="0">
                <a:latin typeface="Times New Roman" charset="0"/>
                <a:cs typeface="+mn-cs"/>
              </a:rPr>
              <a:t>A HACCP plan is required when packaging food using reduced-oxygen packaging (ROP) methods. This includes MAP, vacuum-packed, and </a:t>
            </a:r>
            <a:r>
              <a:rPr lang="en-US" i="1" dirty="0">
                <a:latin typeface="Times New Roman" charset="0"/>
                <a:cs typeface="+mn-cs"/>
              </a:rPr>
              <a:t>sous vide</a:t>
            </a:r>
            <a:r>
              <a:rPr lang="en-US" dirty="0">
                <a:latin typeface="Times New Roman" charset="0"/>
                <a:cs typeface="+mn-cs"/>
              </a:rPr>
              <a:t> food. </a:t>
            </a: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in these ways.</a:t>
            </a:r>
          </a:p>
          <a:p>
            <a:pPr eaLnBrk="1" hangingPunct="1">
              <a:defRPr/>
            </a:pPr>
            <a:endParaRPr lang="en-US" dirty="0">
              <a:latin typeface="Times New Roman" charset="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132</a:t>
            </a:fld>
            <a:endParaRPr lang="en-US" sz="1200" b="0" dirty="0" smtClean="0">
              <a:solidFill>
                <a:schemeClr val="tx1"/>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133</a:t>
            </a:fld>
            <a:endParaRPr lang="en-US" sz="1200" b="0" dirty="0" smtClean="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endParaRPr lang="en-US" b="1"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134</a:t>
            </a:fld>
            <a:endParaRPr lang="en-US" sz="1200" b="0" dirty="0" smtClean="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Always follow the manufacturer</a:t>
            </a:r>
            <a:r>
              <a:rPr lang="ja-JP" altLang="en-US" dirty="0">
                <a:latin typeface="Times New Roman" charset="0"/>
                <a:cs typeface="+mn-cs"/>
              </a:rPr>
              <a:t>’</a:t>
            </a:r>
            <a:r>
              <a:rPr lang="en-US" dirty="0">
                <a:latin typeface="Times New Roman" charset="0"/>
                <a:cs typeface="+mn-cs"/>
              </a:rPr>
              <a:t>s instructions when installing, operating, and maintaining dishwashers.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135</a:t>
            </a:fld>
            <a:endParaRPr lang="en-US" sz="1200" b="0" dirty="0" smtClean="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136</a:t>
            </a:fld>
            <a:endParaRPr lang="en-US" sz="1200" b="0" dirty="0" smtClean="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Certain crises can affect the safety of the food you serve. Common crisis</a:t>
            </a:r>
            <a:r>
              <a:rPr lang="ja-JP" altLang="en-US" dirty="0">
                <a:latin typeface="Times New Roman" charset="0"/>
              </a:rPr>
              <a:t>’</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14300" indent="-114300" eaLnBrk="1" hangingPunct="1">
              <a:buFontTx/>
              <a:buChar char="•"/>
            </a:pPr>
            <a:r>
              <a:rPr lang="en-US" dirty="0">
                <a:latin typeface="Times New Roman" charset="0"/>
              </a:rPr>
              <a:t>Temperature control: Power failures and refrigeration breakdowns can threaten your ability to control the temperature of TCS food, which can result in the growth of pathogens.</a:t>
            </a:r>
          </a:p>
          <a:p>
            <a:pPr marL="114300" indent="-114300" eaLnBrk="1" hangingPunct="1">
              <a:buFontTx/>
              <a:buChar char="•"/>
            </a:pPr>
            <a:r>
              <a:rPr lang="en-US" dirty="0">
                <a:latin typeface="Times New Roman" charset="0"/>
              </a:rPr>
              <a:t>Physical security: 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14300" indent="-114300" eaLnBrk="1" hangingPunct="1">
              <a:buFontTx/>
              <a:buChar char="•"/>
            </a:pPr>
            <a:r>
              <a:rPr lang="en-US" dirty="0">
                <a:latin typeface="Times New Roman" charset="0"/>
              </a:rPr>
              <a:t>Drinkable water </a:t>
            </a:r>
            <a:r>
              <a:rPr lang="en-US" dirty="0" smtClean="0">
                <a:latin typeface="Times New Roman" charset="0"/>
              </a:rPr>
              <a:t>supply: </a:t>
            </a: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prstClr val="black"/>
                </a:solidFill>
              </a:rPr>
              <a:pPr eaLnBrk="1" hangingPunct="1">
                <a:defRPr/>
              </a:pPr>
              <a:t>137</a:t>
            </a:fld>
            <a:endParaRPr lang="en-US" sz="1200" b="0" dirty="0" smtClean="0">
              <a:solidFill>
                <a:prstClr val="black"/>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b="1" dirty="0">
              <a:latin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138</a:t>
            </a:fld>
            <a:endParaRPr lang="en-US" sz="1200" b="0" dirty="0" smtClean="0">
              <a:solidFill>
                <a:schemeClr val="tx1"/>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139</a:t>
            </a:fld>
            <a:endParaRPr lang="en-US" sz="1200" b="0" dirty="0" smtClean="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1" dirty="0">
              <a:latin typeface="Times New Roman"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14</a:t>
            </a:fld>
            <a:endParaRPr lang="en-US" sz="1200" b="0" dirty="0" smtClean="0">
              <a:solidFill>
                <a:schemeClr val="tx1"/>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140</a:t>
            </a:fld>
            <a:endParaRPr lang="en-US" dirty="0"/>
          </a:p>
        </p:txBody>
      </p:sp>
    </p:spTree>
    <p:extLst>
      <p:ext uri="{BB962C8B-B14F-4D97-AF65-F5344CB8AC3E}">
        <p14:creationId xmlns:p14="http://schemas.microsoft.com/office/powerpoint/2010/main" val="29935506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141</a:t>
            </a:fld>
            <a:endParaRPr lang="en-US" sz="1200" b="0" dirty="0" smtClean="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294187"/>
          </a:xfrm>
        </p:spPr>
        <p:txBody>
          <a:bodyPr/>
          <a:lstStyle/>
          <a:p>
            <a:pPr marL="114300" indent="-114300" eaLnBrk="1" hangingPunct="1">
              <a:lnSpc>
                <a:spcPct val="80000"/>
              </a:lnSpc>
              <a:spcBef>
                <a:spcPct val="50000"/>
              </a:spcBef>
              <a:defRPr/>
            </a:pPr>
            <a:r>
              <a:rPr lang="en-US" b="1" dirty="0" smtClean="0">
                <a:ea typeface="+mn-ea"/>
                <a:cs typeface="Times New Roman" pitchFamily="18" charset="0"/>
              </a:rPr>
              <a:t>Instructor Notes</a:t>
            </a:r>
          </a:p>
          <a:p>
            <a:pPr marL="114300" indent="-114300" eaLnBrk="1" hangingPunct="1">
              <a:lnSpc>
                <a:spcPct val="80000"/>
              </a:lnSpc>
              <a:spcBef>
                <a:spcPct val="50000"/>
              </a:spcBef>
              <a:buSzPct val="80000"/>
              <a:buFontTx/>
              <a:buChar char="•"/>
              <a:defRPr/>
            </a:pPr>
            <a:r>
              <a:rPr lang="en-US" dirty="0" smtClean="0">
                <a:latin typeface="Times"/>
                <a:ea typeface="+mn-ea"/>
                <a:cs typeface="Times New Roman" pitchFamily="18" charset="0"/>
              </a:rPr>
              <a:t>All surfaces must be cleaned and rinsed. This includes walls, storage shelves, and garbage containers. However, any surface that touches food, such as knives, stockpots, cutting boards, or prep tables, must be cleaned and sanitized.</a:t>
            </a:r>
            <a:endParaRPr lang="en-US" dirty="0" smtClean="0">
              <a:ea typeface="+mn-ea"/>
              <a:cs typeface="+mn-cs"/>
            </a:endParaRP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Scrape or remove food bits from the surface. </a:t>
            </a:r>
            <a:r>
              <a:rPr lang="en-US" dirty="0" smtClean="0">
                <a:ea typeface="+mn-ea"/>
                <a:cs typeface="Times New Roman" pitchFamily="18" charset="0"/>
              </a:rPr>
              <a:t>Use the correct cleaning tool such as a nylon brush or pad, or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Wash the surface</a:t>
            </a:r>
            <a:r>
              <a:rPr lang="en-US" dirty="0" smtClean="0">
                <a:ea typeface="+mn-ea"/>
                <a:cs typeface="Times New Roman" pitchFamily="18" charset="0"/>
              </a:rPr>
              <a:t>. Prepare the cleaning solution with an approved detergent. Wash the surface with the correct cleaning tool such as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Rinse the surface. </a:t>
            </a:r>
            <a:r>
              <a:rPr lang="en-US" dirty="0" smtClean="0">
                <a:ea typeface="+mn-ea"/>
                <a:cs typeface="Times New Roman" pitchFamily="18" charset="0"/>
              </a:rPr>
              <a:t>Use clean water. Rinse the surface with the correct cleaning tool such as a cloth towel.</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Sanitize the surface</a:t>
            </a:r>
            <a:r>
              <a:rPr lang="en-US" dirty="0" smtClean="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71450" indent="-171450" eaLnBrk="1" hangingPunct="1">
              <a:lnSpc>
                <a:spcPct val="80000"/>
              </a:lnSpc>
              <a:spcBef>
                <a:spcPct val="50000"/>
              </a:spcBef>
              <a:buFont typeface="Arial" pitchFamily="34" charset="0"/>
              <a:buChar char="•"/>
              <a:defRPr/>
            </a:pPr>
            <a:r>
              <a:rPr lang="en-US" b="1" dirty="0" smtClean="0">
                <a:ea typeface="+mn-ea"/>
                <a:cs typeface="Times New Roman" pitchFamily="18" charset="0"/>
              </a:rPr>
              <a:t>Allow the surface to air-dry.</a:t>
            </a:r>
          </a:p>
          <a:p>
            <a:pPr marL="114300" indent="-114300" eaLnBrk="1" hangingPunct="1">
              <a:lnSpc>
                <a:spcPct val="80000"/>
              </a:lnSpc>
              <a:spcBef>
                <a:spcPct val="50000"/>
              </a:spcBef>
              <a:defRPr/>
            </a:pPr>
            <a:endParaRPr lang="en-US" dirty="0" smtClean="0">
              <a:ea typeface="+mn-ea"/>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142</a:t>
            </a:fld>
            <a:endParaRPr lang="en-US" sz="1200" b="0" dirty="0" smtClean="0">
              <a:solidFill>
                <a:schemeClr val="tx1"/>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701675" y="4419600"/>
            <a:ext cx="5608638" cy="4183063"/>
          </a:xfrm>
        </p:spPr>
        <p:txBody>
          <a:bodyPr/>
          <a:lstStyle/>
          <a:p>
            <a:pPr>
              <a:defRPr/>
            </a:pPr>
            <a:r>
              <a:rPr lang="en-US" b="1" dirty="0"/>
              <a:t>Instructor Notes</a:t>
            </a:r>
          </a:p>
          <a:p>
            <a:pPr marL="171450" indent="-171450">
              <a:buFont typeface="Arial" pitchFamily="34" charset="0"/>
              <a:buChar char="•"/>
              <a:defRPr/>
            </a:pPr>
            <a:r>
              <a:rPr lang="en-US" dirty="0"/>
              <a:t>Equipment manufacturers will usually provide instructions for cleaning and sanitizing stationary equipment, such as a slicer. </a:t>
            </a:r>
          </a:p>
          <a:p>
            <a:pPr marL="171450" indent="-171450">
              <a:buFont typeface="Arial" pitchFamily="34" charset="0"/>
              <a:buChar char="•"/>
              <a:defRPr/>
            </a:pPr>
            <a:r>
              <a:rPr lang="en-US" dirty="0"/>
              <a:t>Unplug the equipment. </a:t>
            </a:r>
          </a:p>
          <a:p>
            <a:pPr marL="171450" indent="-171450">
              <a:buFont typeface="Arial" pitchFamily="34" charset="0"/>
              <a:buChar char="•"/>
              <a:defRPr/>
            </a:pPr>
            <a:r>
              <a:rPr lang="en-US" dirty="0"/>
              <a:t>Take the removable parts off the equipment. Wash, rinse, and sanitize them by hand. You can also run the parts through a dishwasher if allowed.</a:t>
            </a:r>
          </a:p>
          <a:p>
            <a:pPr marL="171450" indent="-171450">
              <a:buFont typeface="Arial" pitchFamily="34" charset="0"/>
              <a:buChar char="•"/>
              <a:defRPr/>
            </a:pPr>
            <a:r>
              <a:rPr lang="en-US" dirty="0"/>
              <a:t>Scrape or remove food from the equipment surfaces.</a:t>
            </a:r>
          </a:p>
          <a:p>
            <a:pPr marL="171450" indent="-171450">
              <a:buFont typeface="Arial" pitchFamily="34" charset="0"/>
              <a:buChar char="•"/>
              <a:defRPr/>
            </a:pPr>
            <a:r>
              <a:rPr lang="en-US" dirty="0"/>
              <a:t>Wash the equipment surfaces. Use a cleaning solution prepared with an approved detergent. Wash the equipment with the correct cleaning tool such as a nylon brush or pad, or a cloth towel.</a:t>
            </a:r>
          </a:p>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143</a:t>
            </a:fld>
            <a:endParaRPr lang="en-US" sz="1200" b="0" dirty="0" smtClean="0">
              <a:solidFill>
                <a:schemeClr val="tx1"/>
              </a:solidFill>
            </a:endParaRPr>
          </a:p>
        </p:txBody>
      </p:sp>
      <p:sp>
        <p:nvSpPr>
          <p:cNvPr id="55910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01675" y="4416425"/>
            <a:ext cx="5608638" cy="4183063"/>
          </a:xfrm>
        </p:spPr>
        <p:txBody>
          <a:bodyPr/>
          <a:lstStyle/>
          <a:p>
            <a:pPr marL="0" indent="0">
              <a:defRPr/>
            </a:pPr>
            <a:r>
              <a:rPr lang="en-US" b="1" dirty="0" smtClean="0"/>
              <a:t>Instructor Notes</a:t>
            </a:r>
          </a:p>
          <a:p>
            <a:pPr marL="171450" indent="-171450">
              <a:buFont typeface="Arial" pitchFamily="34" charset="0"/>
              <a:buChar char="•"/>
              <a:defRPr/>
            </a:pPr>
            <a:r>
              <a:rPr lang="en-US" dirty="0" smtClean="0"/>
              <a:t>Rinse </a:t>
            </a:r>
            <a:r>
              <a:rPr lang="en-US" dirty="0"/>
              <a:t>the equipment surfaces with clean water. Use a cloth towel or other correct tool.</a:t>
            </a:r>
          </a:p>
          <a:p>
            <a:pPr marL="171450" indent="-171450">
              <a:buFont typeface="Arial" pitchFamily="34" charset="0"/>
              <a:buChar char="•"/>
              <a:defRPr/>
            </a:pPr>
            <a:r>
              <a:rPr lang="en-US" dirty="0"/>
              <a:t>Sanitize the equipment surfaces. The food handler in the </a:t>
            </a:r>
            <a:r>
              <a:rPr lang="en-US" dirty="0" smtClean="0"/>
              <a:t>photo </a:t>
            </a:r>
            <a:r>
              <a:rPr lang="en-US" dirty="0"/>
              <a:t>is sanitizing the surfaces of a slicer. Make sure the sanitizer comes in contact with each surface. The concentration of the sanitizer must meet requirements.</a:t>
            </a:r>
          </a:p>
          <a:p>
            <a:pPr marL="171450" indent="-171450">
              <a:buFont typeface="Arial" pitchFamily="34" charset="0"/>
              <a:buChar char="•"/>
              <a:defRPr/>
            </a:pPr>
            <a:r>
              <a:rPr lang="en-US" dirty="0"/>
              <a:t>Allow all surfaces to air-dry. </a:t>
            </a:r>
          </a:p>
          <a:p>
            <a:pPr marL="171450" indent="-171450">
              <a:buFont typeface="Arial" pitchFamily="34" charset="0"/>
              <a:buChar char="•"/>
              <a:defRPr/>
            </a:pPr>
            <a:r>
              <a:rPr lang="en-US" dirty="0"/>
              <a:t>Put the unit back together.</a:t>
            </a:r>
          </a:p>
          <a:p>
            <a:endParaRPr lang="en-US" b="1"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144</a:t>
            </a:fld>
            <a:endParaRPr lang="en-US" sz="1200" b="0" dirty="0" smtClean="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701675" y="45339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a:t>Some pieces of equipment, such as soft-serve yogurt machines, are designed to have cleaning and sanitizing solutions pumped through them. Since many of them hold and dispense TCS food, they must be cleaned and sanitized every day unless otherwise indicated by the manufacturer. You should also check your local regulatory requirements.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pPr marL="0" indent="0">
              <a:buFont typeface="Arial"/>
              <a:buNone/>
            </a:pPr>
            <a:r>
              <a:rPr lang="en-US" dirty="0">
                <a:latin typeface="+mn-lt"/>
                <a:ea typeface="+mn-ea"/>
                <a:cs typeface="+mn-cs"/>
              </a:rPr>
              <a:t>Operations using high-temperature dishwashing machines must provide staff with an easy and quick way to measure the surface temperatures of items being sanitized. </a:t>
            </a:r>
          </a:p>
          <a:p>
            <a:pPr marL="0" indent="0">
              <a:buFont typeface="Arial"/>
              <a:buNone/>
            </a:pPr>
            <a:r>
              <a:rPr lang="en-US" dirty="0">
                <a:latin typeface="+mn-lt"/>
                <a:ea typeface="+mn-ea"/>
                <a:cs typeface="+mn-cs"/>
              </a:rPr>
              <a:t>The method used must provide an irreversible record of the highest temperature reached during the sanitizing rinse. This ensures that the dishwasher can reach correct sanitizing temperatures during operation. </a:t>
            </a:r>
          </a:p>
          <a:p>
            <a:r>
              <a:rPr lang="en-US" dirty="0">
                <a:latin typeface="+mn-lt"/>
                <a:ea typeface="+mn-ea"/>
                <a:cs typeface="+mn-cs"/>
              </a:rPr>
              <a:t>Maximum registering thermometers or heat sensitive tape are good tools for checking temperatures.</a:t>
            </a:r>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145</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146</a:t>
            </a:fld>
            <a:endParaRPr lang="en-US" sz="1200" b="0" dirty="0" smtClean="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eaLnBrk="1" hangingPunct="1">
              <a:defRPr/>
            </a:pPr>
            <a:endParaRPr lang="en-US" b="1" dirty="0">
              <a:latin typeface="Times New Roman" charset="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smtClean="0">
                <a:solidFill>
                  <a:schemeClr val="tx1"/>
                </a:solidFill>
              </a:rPr>
              <a:pPr eaLnBrk="1" hangingPunct="1">
                <a:defRPr/>
              </a:pPr>
              <a:t>147</a:t>
            </a:fld>
            <a:endParaRPr lang="en-US" sz="1200" b="0" dirty="0" smtClean="0">
              <a:solidFill>
                <a:schemeClr val="tx1"/>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701675" y="4419600"/>
            <a:ext cx="5608638" cy="4183063"/>
          </a:xfrm>
        </p:spPr>
        <p:txBody>
          <a:bodyPr/>
          <a:lstStyle/>
          <a:p>
            <a:pPr eaLnBrk="1" hangingPunct="1"/>
            <a:r>
              <a:rPr lang="en-US" b="1" dirty="0"/>
              <a:t>Instructor Notes</a:t>
            </a:r>
          </a:p>
          <a:p>
            <a:pPr eaLnBrk="1" hangingPunct="1">
              <a:buFont typeface="Arial" charset="0"/>
              <a:buChar char="•"/>
            </a:pPr>
            <a:r>
              <a:rPr lang="en-US" dirty="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EA0B2A-1970-484B-AB02-20695AD22143}" type="slidenum">
              <a:rPr lang="en-US" sz="1200" b="0" smtClean="0">
                <a:solidFill>
                  <a:schemeClr val="tx1"/>
                </a:solidFill>
              </a:rPr>
              <a:pPr eaLnBrk="1" hangingPunct="1">
                <a:defRPr/>
              </a:pPr>
              <a:t>148</a:t>
            </a:fld>
            <a:endParaRPr lang="en-US" sz="1200" b="0" dirty="0" smtClean="0">
              <a:solidFill>
                <a:schemeClr val="tx1"/>
              </a:solidFill>
            </a:endParaRPr>
          </a:p>
        </p:txBody>
      </p:sp>
      <p:sp>
        <p:nvSpPr>
          <p:cNvPr id="569347" name="Rectangle 2"/>
          <p:cNvSpPr>
            <a:spLocks noGrp="1" noRot="1" noChangeAspect="1" noChangeArrowheads="1" noTextEdit="1"/>
          </p:cNvSpPr>
          <p:nvPr>
            <p:ph type="sldImg"/>
          </p:nvPr>
        </p:nvSpPr>
        <p:spPr>
          <a:xfrm>
            <a:off x="1182688" y="696913"/>
            <a:ext cx="4648200" cy="3486150"/>
          </a:xfrm>
          <a:ln/>
        </p:spPr>
      </p:sp>
      <p:sp>
        <p:nvSpPr>
          <p:cNvPr id="5" name="Notes Placeholder 1"/>
          <p:cNvSpPr>
            <a:spLocks noGrp="1"/>
          </p:cNvSpPr>
          <p:nvPr>
            <p:ph type="body" idx="3"/>
          </p:nvPr>
        </p:nvSpPr>
        <p:spPr>
          <a:xfrm>
            <a:off x="701675" y="4419600"/>
            <a:ext cx="5608638" cy="4183063"/>
          </a:xfrm>
        </p:spPr>
        <p:txBody>
          <a:bodyPr/>
          <a:lstStyle/>
          <a:p>
            <a:pPr>
              <a:defRPr/>
            </a:pPr>
            <a:r>
              <a:rPr lang="en-US" b="1" dirty="0"/>
              <a:t>Instructor Notes</a:t>
            </a:r>
          </a:p>
          <a:p>
            <a:pPr marL="171450" indent="-171450">
              <a:buFont typeface="Arial" pitchFamily="34" charset="0"/>
              <a:buChar char="•"/>
              <a:defRPr/>
            </a:pPr>
            <a:r>
              <a:rPr lang="en-US" dirty="0"/>
              <a:t>There are several things to think about when developing a plan for cleaning up vomit and diarrhea.</a:t>
            </a:r>
          </a:p>
          <a:p>
            <a:pPr marL="171450" indent="-171450">
              <a:buFont typeface="Arial" pitchFamily="34" charset="0"/>
              <a:buChar char="•"/>
              <a:defRPr/>
            </a:pPr>
            <a:r>
              <a:rPr lang="en-US" dirty="0"/>
              <a:t>How you will contain liquid and airborne substances, and remove</a:t>
            </a:r>
          </a:p>
          <a:p>
            <a:pPr marL="0" indent="0">
              <a:buFont typeface="Arial" pitchFamily="34" charset="0"/>
              <a:buNone/>
              <a:defRPr/>
            </a:pPr>
            <a:r>
              <a:rPr lang="en-US" dirty="0"/>
              <a:t>them from the operation</a:t>
            </a:r>
          </a:p>
          <a:p>
            <a:pPr marL="171450" indent="-171450">
              <a:buFont typeface="Arial" pitchFamily="34" charset="0"/>
              <a:buChar char="•"/>
              <a:defRPr/>
            </a:pPr>
            <a:r>
              <a:rPr lang="en-US" dirty="0"/>
              <a:t>How you will clean, sanitize, and disinfect surfaces</a:t>
            </a:r>
          </a:p>
          <a:p>
            <a:pPr marL="171450" indent="-171450">
              <a:buFont typeface="Arial" pitchFamily="34" charset="0"/>
              <a:buChar char="•"/>
              <a:defRPr/>
            </a:pPr>
            <a:r>
              <a:rPr lang="en-US" dirty="0"/>
              <a:t>When to throw away food that may have been contaminated</a:t>
            </a:r>
          </a:p>
          <a:p>
            <a:pPr marL="171450" indent="-171450">
              <a:buFont typeface="Arial" pitchFamily="34" charset="0"/>
              <a:buChar char="•"/>
              <a:defRPr/>
            </a:pPr>
            <a:r>
              <a:rPr lang="en-US" dirty="0"/>
              <a:t>What equipment is needed to clean up these substances, and how it will be cleaned and disinfected after use</a:t>
            </a:r>
          </a:p>
          <a:p>
            <a:pPr marL="171450" indent="-171450">
              <a:buFont typeface="Arial" pitchFamily="34" charset="0"/>
              <a:buChar char="•"/>
              <a:defRPr/>
            </a:pPr>
            <a:r>
              <a:rPr lang="en-US" dirty="0"/>
              <a:t>When a food handler must wear personal protective equipment</a:t>
            </a:r>
          </a:p>
          <a:p>
            <a:pPr marL="171450" indent="-171450">
              <a:buFont typeface="Arial" pitchFamily="34" charset="0"/>
              <a:buChar char="•"/>
              <a:defRPr/>
            </a:pPr>
            <a:r>
              <a:rPr lang="en-US" dirty="0"/>
              <a:t>How staff will be notified of the correct procedures for</a:t>
            </a:r>
          </a:p>
          <a:p>
            <a:pPr marL="171450" indent="-171450">
              <a:buFont typeface="Arial" pitchFamily="34" charset="0"/>
              <a:buChar char="•"/>
              <a:defRPr/>
            </a:pPr>
            <a:r>
              <a:rPr lang="en-US" dirty="0"/>
              <a:t>containing, cleaning, and disinfecting these substances</a:t>
            </a:r>
          </a:p>
          <a:p>
            <a:pPr marL="171450" indent="-171450">
              <a:buFont typeface="Arial" pitchFamily="34" charset="0"/>
              <a:buChar char="•"/>
              <a:defRPr/>
            </a:pPr>
            <a:r>
              <a:rPr lang="en-US" dirty="0"/>
              <a:t>How to segregate contaminated areas from other areas</a:t>
            </a:r>
          </a:p>
          <a:p>
            <a:pPr marL="171450" indent="-171450">
              <a:buFont typeface="Arial" pitchFamily="34" charset="0"/>
              <a:buChar char="•"/>
              <a:defRPr/>
            </a:pPr>
            <a:r>
              <a:rPr lang="en-US" dirty="0"/>
              <a:t>When staff must be restricted from working with or around food</a:t>
            </a:r>
          </a:p>
          <a:p>
            <a:pPr marL="0" indent="0">
              <a:buFont typeface="Arial" pitchFamily="34" charset="0"/>
              <a:buNone/>
              <a:defRPr/>
            </a:pPr>
            <a:r>
              <a:rPr lang="en-US" dirty="0"/>
              <a:t>or excluded from working in the operation</a:t>
            </a:r>
          </a:p>
          <a:p>
            <a:pPr marL="171450" indent="-171450">
              <a:buFont typeface="Arial" pitchFamily="34" charset="0"/>
              <a:buChar char="•"/>
              <a:defRPr/>
            </a:pPr>
            <a:r>
              <a:rPr lang="en-US" dirty="0"/>
              <a:t>How sick customers will be quickly removed from the operation</a:t>
            </a:r>
          </a:p>
          <a:p>
            <a:pPr marL="171450" indent="-171450">
              <a:buFont typeface="Arial" pitchFamily="34" charset="0"/>
              <a:buChar char="•"/>
              <a:defRPr/>
            </a:pPr>
            <a:r>
              <a:rPr lang="en-US" dirty="0"/>
              <a:t>How the cleaning plan will be implemented</a:t>
            </a:r>
          </a:p>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FA38BA6-C73F-BF49-8A2C-5A0F9DFF3AA6}" type="slidenum">
              <a:rPr lang="en-US" sz="1200" b="0" smtClean="0">
                <a:solidFill>
                  <a:schemeClr val="tx1"/>
                </a:solidFill>
              </a:rPr>
              <a:pPr eaLnBrk="1" hangingPunct="1">
                <a:defRPr/>
              </a:pPr>
              <a:t>149</a:t>
            </a:fld>
            <a:endParaRPr lang="en-US" sz="1200" b="0" dirty="0" smtClean="0">
              <a:solidFill>
                <a:schemeClr val="tx1"/>
              </a:solidFill>
            </a:endParaRPr>
          </a:p>
        </p:txBody>
      </p:sp>
      <p:sp>
        <p:nvSpPr>
          <p:cNvPr id="570371"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701674" y="4579937"/>
            <a:ext cx="6118225" cy="4183063"/>
          </a:xfrm>
        </p:spPr>
        <p:txBody>
          <a:bodyPr/>
          <a:lstStyle/>
          <a:p>
            <a:pPr eaLnBrk="1" hangingPunct="1"/>
            <a:r>
              <a:rPr lang="en-US" b="1" dirty="0"/>
              <a:t>Instructor Notes</a:t>
            </a:r>
          </a:p>
          <a:p>
            <a:pPr eaLnBrk="1" hangingPunct="1">
              <a:buFont typeface="Arial" charset="0"/>
              <a:buChar char="•"/>
            </a:pPr>
            <a:r>
              <a:rPr lang="en-US" dirty="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There are several things to think about when developing a plan for cleaning up vomit and diarrhea.</a:t>
            </a:r>
          </a:p>
          <a:p>
            <a:pPr eaLnBrk="1" hangingPunct="1">
              <a:buFont typeface="Arial" charset="0"/>
              <a:buChar char="•"/>
            </a:pPr>
            <a:r>
              <a:rPr lang="en-US" dirty="0"/>
              <a:t>How you will contain liquid and airborne substances, and </a:t>
            </a:r>
            <a:r>
              <a:rPr lang="en-US" dirty="0" smtClean="0"/>
              <a:t>remove them </a:t>
            </a:r>
            <a:r>
              <a:rPr lang="en-US" dirty="0"/>
              <a:t>from the operation</a:t>
            </a:r>
          </a:p>
          <a:p>
            <a:pPr eaLnBrk="1" hangingPunct="1">
              <a:buFont typeface="Arial" charset="0"/>
              <a:buChar char="•"/>
            </a:pPr>
            <a:r>
              <a:rPr lang="en-US" dirty="0"/>
              <a:t>How you will clean, sanitize, and disinfect surfaces</a:t>
            </a:r>
          </a:p>
          <a:p>
            <a:pPr eaLnBrk="1" hangingPunct="1">
              <a:buFont typeface="Arial" charset="0"/>
              <a:buChar char="•"/>
            </a:pPr>
            <a:r>
              <a:rPr lang="en-US" dirty="0"/>
              <a:t>When to throw away food that may have been contaminated</a:t>
            </a:r>
          </a:p>
          <a:p>
            <a:pPr eaLnBrk="1" hangingPunct="1">
              <a:buFont typeface="Arial" charset="0"/>
              <a:buChar char="•"/>
            </a:pPr>
            <a:r>
              <a:rPr lang="en-US" dirty="0"/>
              <a:t>What equipment is needed to clean up these substances, and how it will be cleaned and disinfected after use</a:t>
            </a:r>
          </a:p>
          <a:p>
            <a:pPr eaLnBrk="1" hangingPunct="1">
              <a:buFont typeface="Arial" charset="0"/>
              <a:buChar char="•"/>
            </a:pPr>
            <a:r>
              <a:rPr lang="en-US" dirty="0"/>
              <a:t>When a food handler must wear personal protective equipment</a:t>
            </a:r>
          </a:p>
          <a:p>
            <a:pPr eaLnBrk="1" hangingPunct="1">
              <a:buFont typeface="Arial" charset="0"/>
              <a:buChar char="•"/>
            </a:pPr>
            <a:r>
              <a:rPr lang="en-US" dirty="0"/>
              <a:t>How staff will be notified of the correct procedures </a:t>
            </a:r>
            <a:r>
              <a:rPr lang="en-US" dirty="0" smtClean="0"/>
              <a:t>for containing</a:t>
            </a:r>
            <a:r>
              <a:rPr lang="en-US" dirty="0"/>
              <a:t>, cleaning, and disinfecting these substances</a:t>
            </a:r>
          </a:p>
          <a:p>
            <a:pPr eaLnBrk="1" hangingPunct="1">
              <a:buFont typeface="Arial" charset="0"/>
              <a:buChar char="•"/>
            </a:pPr>
            <a:r>
              <a:rPr lang="en-US" dirty="0"/>
              <a:t>How to segregate contaminated areas from other areas</a:t>
            </a:r>
          </a:p>
          <a:p>
            <a:pPr eaLnBrk="1" hangingPunct="1">
              <a:buFont typeface="Arial" charset="0"/>
              <a:buChar char="•"/>
            </a:pPr>
            <a:r>
              <a:rPr lang="en-US" dirty="0"/>
              <a:t>When staff must be restricted from working with or around </a:t>
            </a:r>
            <a:r>
              <a:rPr lang="en-US" dirty="0" smtClean="0"/>
              <a:t>food or </a:t>
            </a:r>
            <a:r>
              <a:rPr lang="en-US" dirty="0"/>
              <a:t>excluded from working in the operation</a:t>
            </a:r>
          </a:p>
          <a:p>
            <a:pPr eaLnBrk="1" hangingPunct="1">
              <a:buFont typeface="Arial" charset="0"/>
              <a:buChar char="•"/>
            </a:pPr>
            <a:r>
              <a:rPr lang="en-US" dirty="0"/>
              <a:t>How sick customers will be quickly removed from the operation</a:t>
            </a:r>
          </a:p>
          <a:p>
            <a:pPr eaLnBrk="1" hangingPunct="1">
              <a:buFont typeface="Arial" charset="0"/>
              <a:buChar char="•"/>
            </a:pPr>
            <a:r>
              <a:rPr lang="en-US" dirty="0"/>
              <a:t>How the cleaning plan will be implemented</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15</a:t>
            </a:fld>
            <a:endParaRPr lang="en-US" sz="1200" b="0" dirty="0" smtClean="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Contamination comes from a variety of places.</a:t>
            </a:r>
          </a:p>
          <a:p>
            <a:pPr marL="114300" indent="-114300" eaLnBrk="1" hangingPunct="1">
              <a:buFontTx/>
              <a:buChar char="•"/>
            </a:pPr>
            <a:r>
              <a:rPr lang="en-US" dirty="0">
                <a:latin typeface="Times New Roman" charset="0"/>
              </a:rPr>
              <a:t>Contaminants can cause foodborne illness or result in physical injury.</a:t>
            </a:r>
          </a:p>
          <a:p>
            <a:pPr marL="114300" indent="-114300" eaLnBrk="1" hangingPunct="1">
              <a:buFontTx/>
              <a:buChar char="•"/>
            </a:pPr>
            <a:r>
              <a:rPr lang="en-US" dirty="0">
                <a:latin typeface="Times New Roman" charset="0"/>
              </a:rPr>
              <a:t>Contaminants are found in the animals we use for food, the air, water, </a:t>
            </a:r>
            <a:r>
              <a:rPr lang="en-US" dirty="0" smtClean="0">
                <a:latin typeface="Times New Roman" charset="0"/>
              </a:rPr>
              <a:t>dirt; </a:t>
            </a:r>
            <a:r>
              <a:rPr lang="en-US" dirty="0">
                <a:latin typeface="Times New Roman" charset="0"/>
              </a:rPr>
              <a:t>and </a:t>
            </a:r>
            <a:r>
              <a:rPr lang="en-US" dirty="0" smtClean="0">
                <a:latin typeface="Times New Roman" charset="0"/>
              </a:rPr>
              <a:t>they occur </a:t>
            </a:r>
            <a:r>
              <a:rPr lang="en-US" dirty="0">
                <a:latin typeface="Times New Roman" charset="0"/>
              </a:rPr>
              <a:t>naturally in food, such as bones in fish.</a:t>
            </a:r>
          </a:p>
          <a:p>
            <a:pPr marL="114300" indent="-114300" eaLnBrk="1" hangingPunct="1">
              <a:buFontTx/>
              <a:buChar char="•"/>
            </a:pPr>
            <a:r>
              <a:rPr lang="en-US" dirty="0">
                <a:latin typeface="Times New Roman" charset="0"/>
              </a:rPr>
              <a:t>Food can be contaminated on purpose.</a:t>
            </a:r>
          </a:p>
          <a:p>
            <a:pPr marL="114300" indent="-114300" eaLnBrk="1" hangingPunct="1">
              <a:buFontTx/>
              <a:buChar char="•"/>
            </a:pPr>
            <a:r>
              <a:rPr lang="en-US" dirty="0">
                <a:latin typeface="Times New Roman" charset="0"/>
              </a:rPr>
              <a:t>Most food is contaminated accidently. </a:t>
            </a:r>
          </a:p>
          <a:p>
            <a:pPr marL="114300" indent="-114300" eaLnBrk="1" hangingPunct="1">
              <a:buFontTx/>
              <a:buChar char="•"/>
            </a:pPr>
            <a:r>
              <a:rPr lang="en-US" dirty="0">
                <a:latin typeface="Times New Roman" charset="0"/>
              </a:rPr>
              <a:t>Examples of accidental contamination include: </a:t>
            </a:r>
            <a:r>
              <a:rPr lang="en-US" dirty="0" smtClean="0">
                <a:latin typeface="Times New Roman" charset="0"/>
              </a:rPr>
              <a:t>food handlers </a:t>
            </a:r>
            <a:r>
              <a:rPr lang="en-US" dirty="0">
                <a:latin typeface="Times New Roman" charset="0"/>
              </a:rPr>
              <a:t>who don</a:t>
            </a:r>
            <a:r>
              <a:rPr lang="ja-JP" altLang="en-US" dirty="0">
                <a:latin typeface="Times New Roman" charset="0"/>
              </a:rPr>
              <a:t>’</a:t>
            </a:r>
            <a:r>
              <a:rPr lang="en-US" altLang="ja-JP" dirty="0">
                <a:latin typeface="Times New Roman" charset="0"/>
              </a:rPr>
              <a:t>t wash their hands after using the restroom, and then contaminate food and surfaces with feces from their </a:t>
            </a:r>
            <a:r>
              <a:rPr lang="en-US" altLang="ja-JP" dirty="0" smtClean="0">
                <a:latin typeface="Times New Roman" charset="0"/>
              </a:rPr>
              <a:t>fingers; and food handlers </a:t>
            </a:r>
            <a:r>
              <a:rPr lang="en-US" altLang="ja-JP" dirty="0">
                <a:latin typeface="Times New Roman" charset="0"/>
              </a:rPr>
              <a:t>who pass contaminants through </a:t>
            </a:r>
            <a:r>
              <a:rPr lang="en-US" altLang="ja-JP" dirty="0" smtClean="0">
                <a:latin typeface="Times New Roman" charset="0"/>
              </a:rPr>
              <a:t>illness.</a:t>
            </a:r>
            <a:endParaRPr lang="en-US" dirty="0">
              <a:latin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150</a:t>
            </a:fld>
            <a:endParaRPr lang="en-US" sz="1200" b="0" dirty="0" smtClean="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pPr>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When storing cleaning tools, consider the following:</a:t>
            </a:r>
          </a:p>
          <a:p>
            <a:pPr marL="342900" lvl="1" indent="-114300" eaLnBrk="1" hangingPunct="1">
              <a:buFontTx/>
              <a:buChar char="•"/>
              <a:defRPr/>
            </a:pPr>
            <a:r>
              <a:rPr lang="en-US" dirty="0" smtClean="0">
                <a:ea typeface="+mn-ea"/>
              </a:rPr>
              <a:t>Air-dry towels overnight</a:t>
            </a:r>
          </a:p>
          <a:p>
            <a:pPr marL="342900" lvl="1" indent="-114300" eaLnBrk="1" hangingPunct="1">
              <a:buFontTx/>
              <a:buChar char="•"/>
              <a:defRPr/>
            </a:pPr>
            <a:r>
              <a:rPr lang="en-US" dirty="0" smtClean="0">
                <a:ea typeface="+mn-ea"/>
              </a:rPr>
              <a:t>Hang mops, brooms, and brushes on hooks to air-dry</a:t>
            </a:r>
          </a:p>
          <a:p>
            <a:pPr marL="342900" lvl="1" indent="-114300" eaLnBrk="1" hangingPunct="1">
              <a:buFontTx/>
              <a:buChar char="•"/>
              <a:defRPr/>
            </a:pPr>
            <a:r>
              <a:rPr lang="en-US" dirty="0" smtClean="0">
                <a:ea typeface="+mn-ea"/>
              </a:rPr>
              <a:t>Clean, and rinse buckets. Let them air-dry, and store them with other tools</a:t>
            </a:r>
          </a:p>
          <a:p>
            <a:pPr>
              <a:defRPr/>
            </a:pPr>
            <a:endParaRPr lang="en-US" dirty="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16</a:t>
            </a:fld>
            <a:endParaRPr lang="en-US" sz="1200" b="0" dirty="0" smtClean="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Food handlers who don</a:t>
            </a:r>
            <a:r>
              <a:rPr lang="ja-JP" altLang="en-US" dirty="0">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17</a:t>
            </a:fld>
            <a:endParaRPr lang="en-US" sz="1200" b="0" dirty="0" smtClean="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buFontTx/>
              <a:buChar char="•"/>
            </a:pPr>
            <a:r>
              <a:rPr lang="en-US" dirty="0">
                <a:latin typeface="Times New Roman" charset="0"/>
              </a:rPr>
              <a:t>The symptoms of a foodborne illness </a:t>
            </a:r>
            <a:r>
              <a:rPr lang="en-US" dirty="0" smtClean="0">
                <a:latin typeface="Times New Roman" charset="0"/>
              </a:rPr>
              <a:t>vary </a:t>
            </a:r>
            <a:r>
              <a:rPr lang="en-US" dirty="0">
                <a:latin typeface="Times New Roman" charset="0"/>
              </a:rPr>
              <a:t>depending on which illness a person has. But most victims of foodborne illness share some common symptoms.</a:t>
            </a:r>
          </a:p>
          <a:p>
            <a:pPr marL="114300" indent="-114300" eaLnBrk="1" hangingPunct="1">
              <a:buFontTx/>
              <a:buChar char="•"/>
            </a:pPr>
            <a:r>
              <a:rPr lang="en-US" dirty="0">
                <a:latin typeface="Times New Roman" charset="0"/>
              </a:rPr>
              <a:t>Not every person who is sick from a foodborne illness will have all of these symptoms. Nor are the symptoms of a foodborne illness limited to this list.</a:t>
            </a:r>
          </a:p>
          <a:p>
            <a:pPr marL="114300" indent="-114300" eaLnBrk="1" hangingPunct="1">
              <a:buFontTx/>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a:solidFill>
                  <a:prstClr val="black"/>
                </a:solidFill>
              </a:rPr>
              <a:pPr eaLnBrk="1" hangingPunct="1">
                <a:defRPr/>
              </a:pPr>
              <a:t>18</a:t>
            </a:fld>
            <a:endParaRPr lang="en-US" sz="1200" b="0" dirty="0">
              <a:solidFill>
                <a:prstClr val="black"/>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9"/>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25" tIns="46412" rIns="92825" bIns="46412"/>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smtClean="0">
              <a:latin typeface="Times New Roman" charset="0"/>
            </a:endParaRPr>
          </a:p>
          <a:p>
            <a:pPr marL="114300" indent="-114300" eaLnBrk="1" hangingPunct="1">
              <a:buFontTx/>
              <a:buChar char="•"/>
            </a:pPr>
            <a:r>
              <a:rPr lang="en-US" dirty="0" smtClean="0">
                <a:latin typeface="+mn-lt"/>
                <a:ea typeface="+mn-ea"/>
                <a:cs typeface="+mn-cs"/>
              </a:rPr>
              <a:t>According </a:t>
            </a:r>
            <a:r>
              <a:rPr lang="en-US" dirty="0">
                <a:latin typeface="+mn-lt"/>
                <a:ea typeface="+mn-ea"/>
                <a:cs typeface="+mn-cs"/>
              </a:rPr>
              <a:t>to the Food and Drug Administration (FDA), there are over 40 different kinds of bacteria, viruses, parasites, and molds that can occur in food and cause a foodborne illness. Of </a:t>
            </a:r>
            <a:r>
              <a:rPr lang="en-US" dirty="0" smtClean="0">
                <a:latin typeface="+mn-lt"/>
                <a:ea typeface="+mn-ea"/>
                <a:cs typeface="+mn-cs"/>
              </a:rPr>
              <a:t>these,</a:t>
            </a:r>
            <a:r>
              <a:rPr lang="en-US" baseline="0" dirty="0" smtClean="0">
                <a:latin typeface="+mn-lt"/>
                <a:ea typeface="+mn-ea"/>
                <a:cs typeface="+mn-cs"/>
              </a:rPr>
              <a:t> </a:t>
            </a:r>
            <a:r>
              <a:rPr lang="en-US" dirty="0" smtClean="0">
                <a:latin typeface="+mn-lt"/>
                <a:ea typeface="+mn-ea"/>
                <a:cs typeface="+mn-cs"/>
              </a:rPr>
              <a:t>six </a:t>
            </a:r>
            <a:r>
              <a:rPr lang="en-US" dirty="0">
                <a:latin typeface="+mn-lt"/>
                <a:ea typeface="+mn-ea"/>
                <a:cs typeface="+mn-cs"/>
              </a:rPr>
              <a:t>have been singled out by the FDA. These have been dubbed the “Big Six” because they are highly contagious and can cause severe illness. They include:</a:t>
            </a:r>
          </a:p>
          <a:p>
            <a:pPr marL="571494" lvl="1" indent="-114294">
              <a:buFontTx/>
              <a:buChar char="•"/>
            </a:pPr>
            <a:r>
              <a:rPr lang="en-US" i="1" dirty="0">
                <a:latin typeface="+mn-lt"/>
                <a:ea typeface="+mn-ea"/>
                <a:cs typeface="+mn-cs"/>
              </a:rPr>
              <a:t>Shigella</a:t>
            </a:r>
            <a:r>
              <a:rPr lang="en-US" dirty="0">
                <a:latin typeface="+mn-lt"/>
                <a:ea typeface="+mn-ea"/>
                <a:cs typeface="+mn-cs"/>
              </a:rPr>
              <a:t> spp. </a:t>
            </a:r>
          </a:p>
          <a:p>
            <a:pPr marL="571494" lvl="1" indent="-114294">
              <a:buFontTx/>
              <a:buChar char="•"/>
            </a:pPr>
            <a:r>
              <a:rPr lang="en-US" i="1" dirty="0">
                <a:latin typeface="+mn-lt"/>
                <a:ea typeface="+mn-ea"/>
                <a:cs typeface="+mn-cs"/>
              </a:rPr>
              <a:t>Salmonella</a:t>
            </a:r>
            <a:r>
              <a:rPr lang="en-US" dirty="0">
                <a:latin typeface="+mn-lt"/>
                <a:ea typeface="+mn-ea"/>
                <a:cs typeface="+mn-cs"/>
              </a:rPr>
              <a:t> Typhi</a:t>
            </a:r>
          </a:p>
          <a:p>
            <a:pPr marL="571494" lvl="1" indent="-114294">
              <a:buFontTx/>
              <a:buChar char="•"/>
            </a:pPr>
            <a:r>
              <a:rPr lang="en-US" dirty="0">
                <a:latin typeface="+mn-lt"/>
                <a:ea typeface="+mn-ea"/>
                <a:cs typeface="+mn-cs"/>
              </a:rPr>
              <a:t>Nontyphoidal </a:t>
            </a:r>
            <a:r>
              <a:rPr lang="en-US" i="1" dirty="0">
                <a:latin typeface="+mn-lt"/>
                <a:ea typeface="+mn-ea"/>
                <a:cs typeface="+mn-cs"/>
              </a:rPr>
              <a:t>Salmonella</a:t>
            </a:r>
            <a:r>
              <a:rPr lang="en-US" dirty="0">
                <a:latin typeface="+mn-lt"/>
                <a:ea typeface="+mn-ea"/>
                <a:cs typeface="+mn-cs"/>
              </a:rPr>
              <a:t> (NTS)</a:t>
            </a:r>
          </a:p>
          <a:p>
            <a:pPr marL="571494" lvl="1" indent="-114294">
              <a:buFontTx/>
              <a:buChar char="•"/>
            </a:pPr>
            <a:r>
              <a:rPr lang="en-US" dirty="0">
                <a:latin typeface="+mn-lt"/>
                <a:ea typeface="+mn-ea"/>
                <a:cs typeface="+mn-cs"/>
              </a:rPr>
              <a:t>Shiga toxin-producing </a:t>
            </a:r>
            <a:r>
              <a:rPr lang="en-US" i="1" dirty="0">
                <a:latin typeface="+mn-lt"/>
                <a:ea typeface="+mn-ea"/>
                <a:cs typeface="+mn-cs"/>
              </a:rPr>
              <a:t>Escherichia coli </a:t>
            </a:r>
            <a:r>
              <a:rPr lang="en-US" dirty="0">
                <a:latin typeface="+mn-lt"/>
                <a:ea typeface="+mn-ea"/>
                <a:cs typeface="+mn-cs"/>
              </a:rPr>
              <a:t>(STEC), also known as </a:t>
            </a:r>
            <a:r>
              <a:rPr lang="en-US" i="1" dirty="0">
                <a:latin typeface="+mn-lt"/>
                <a:ea typeface="+mn-ea"/>
                <a:cs typeface="+mn-cs"/>
              </a:rPr>
              <a:t>E. coli</a:t>
            </a:r>
            <a:r>
              <a:rPr lang="en-US" dirty="0">
                <a:latin typeface="+mn-lt"/>
                <a:ea typeface="+mn-ea"/>
                <a:cs typeface="+mn-cs"/>
              </a:rPr>
              <a:t> </a:t>
            </a:r>
          </a:p>
          <a:p>
            <a:pPr marL="571494" lvl="1" indent="-114294">
              <a:buFontTx/>
              <a:buChar char="•"/>
            </a:pPr>
            <a:r>
              <a:rPr lang="en-US" dirty="0">
                <a:latin typeface="+mn-lt"/>
                <a:ea typeface="+mn-ea"/>
                <a:cs typeface="+mn-cs"/>
              </a:rPr>
              <a:t>Hepatitis A</a:t>
            </a:r>
          </a:p>
          <a:p>
            <a:pPr marL="571494" lvl="1" indent="-114294">
              <a:buFontTx/>
              <a:buChar char="•"/>
            </a:pPr>
            <a:r>
              <a:rPr lang="en-US" dirty="0" smtClean="0">
                <a:latin typeface="+mn-lt"/>
                <a:ea typeface="+mn-ea"/>
                <a:cs typeface="+mn-cs"/>
              </a:rPr>
              <a:t>Norovirus</a:t>
            </a:r>
          </a:p>
          <a:p>
            <a:pPr marL="114294" lvl="0" indent="-114294">
              <a:buFontTx/>
              <a:buChar char="•"/>
            </a:pPr>
            <a:r>
              <a:rPr lang="en-US" dirty="0" smtClean="0">
                <a:latin typeface="+mn-lt"/>
                <a:ea typeface="+mn-ea"/>
                <a:cs typeface="+mn-cs"/>
              </a:rPr>
              <a:t>These</a:t>
            </a:r>
            <a:r>
              <a:rPr lang="en-US" baseline="0" dirty="0">
                <a:latin typeface="+mn-lt"/>
                <a:ea typeface="+mn-ea"/>
                <a:cs typeface="+mn-cs"/>
              </a:rPr>
              <a:t> </a:t>
            </a:r>
            <a:r>
              <a:rPr lang="en-US" dirty="0" smtClean="0">
                <a:latin typeface="+mn-lt"/>
                <a:ea typeface="+mn-ea"/>
                <a:cs typeface="+mn-cs"/>
              </a:rPr>
              <a:t>pathogens </a:t>
            </a:r>
            <a:r>
              <a:rPr lang="en-US" dirty="0">
                <a:latin typeface="+mn-lt"/>
                <a:ea typeface="+mn-ea"/>
                <a:cs typeface="+mn-cs"/>
              </a:rPr>
              <a:t>are often found in very high numbers in an </a:t>
            </a:r>
            <a:r>
              <a:rPr lang="en-US" dirty="0" smtClean="0">
                <a:latin typeface="+mn-lt"/>
                <a:ea typeface="+mn-ea"/>
                <a:cs typeface="+mn-cs"/>
              </a:rPr>
              <a:t>infected</a:t>
            </a:r>
            <a:r>
              <a:rPr lang="en-US" baseline="0" dirty="0" smtClean="0">
                <a:latin typeface="+mn-lt"/>
                <a:ea typeface="+mn-ea"/>
                <a:cs typeface="+mn-cs"/>
              </a:rPr>
              <a:t> </a:t>
            </a:r>
            <a:r>
              <a:rPr lang="en-US" dirty="0" smtClean="0">
                <a:latin typeface="+mn-lt"/>
                <a:ea typeface="+mn-ea"/>
                <a:cs typeface="+mn-cs"/>
              </a:rPr>
              <a:t>person’s </a:t>
            </a:r>
            <a:r>
              <a:rPr lang="en-US" dirty="0">
                <a:latin typeface="+mn-lt"/>
                <a:ea typeface="+mn-ea"/>
                <a:cs typeface="+mn-cs"/>
              </a:rPr>
              <a:t>feces and can be transferred to food easily. A person does not have</a:t>
            </a:r>
          </a:p>
          <a:p>
            <a:r>
              <a:rPr lang="en-US" baseline="0" dirty="0" smtClean="0">
                <a:latin typeface="+mn-lt"/>
                <a:ea typeface="+mn-ea"/>
                <a:cs typeface="+mn-cs"/>
              </a:rPr>
              <a:t>   </a:t>
            </a:r>
            <a:r>
              <a:rPr lang="en-US" dirty="0" smtClean="0">
                <a:latin typeface="+mn-lt"/>
                <a:ea typeface="+mn-ea"/>
                <a:cs typeface="+mn-cs"/>
              </a:rPr>
              <a:t>to </a:t>
            </a:r>
            <a:r>
              <a:rPr lang="en-US" dirty="0">
                <a:latin typeface="+mn-lt"/>
                <a:ea typeface="+mn-ea"/>
                <a:cs typeface="+mn-cs"/>
              </a:rPr>
              <a:t>eat much of the pathogen in order to get sick, and that illness is </a:t>
            </a:r>
            <a:r>
              <a:rPr lang="en-US" dirty="0" smtClean="0">
                <a:latin typeface="+mn-lt"/>
                <a:ea typeface="+mn-ea"/>
                <a:cs typeface="+mn-cs"/>
              </a:rPr>
              <a:t>often</a:t>
            </a:r>
            <a:r>
              <a:rPr lang="en-US" baseline="0" dirty="0" smtClean="0">
                <a:latin typeface="+mn-lt"/>
                <a:ea typeface="+mn-ea"/>
                <a:cs typeface="+mn-cs"/>
              </a:rPr>
              <a:t> </a:t>
            </a:r>
            <a:r>
              <a:rPr lang="en-US" dirty="0" smtClean="0">
                <a:latin typeface="+mn-lt"/>
                <a:ea typeface="+mn-ea"/>
                <a:cs typeface="+mn-cs"/>
              </a:rPr>
              <a:t>severe</a:t>
            </a:r>
            <a:r>
              <a:rPr lang="en-US" dirty="0">
                <a:latin typeface="+mn-lt"/>
                <a:ea typeface="+mn-ea"/>
                <a:cs typeface="+mn-cs"/>
              </a:rPr>
              <a:t>. For this reason, food handlers diagnosed with illnesses from these</a:t>
            </a:r>
          </a:p>
          <a:p>
            <a:r>
              <a:rPr lang="en-US" baseline="0" dirty="0" smtClean="0">
                <a:latin typeface="+mn-lt"/>
                <a:ea typeface="+mn-ea"/>
                <a:cs typeface="+mn-cs"/>
              </a:rPr>
              <a:t>   </a:t>
            </a:r>
            <a:r>
              <a:rPr lang="en-US" dirty="0" smtClean="0">
                <a:latin typeface="+mn-lt"/>
                <a:ea typeface="+mn-ea"/>
                <a:cs typeface="+mn-cs"/>
              </a:rPr>
              <a:t>pathogens </a:t>
            </a:r>
            <a:r>
              <a:rPr lang="en-US" dirty="0">
                <a:latin typeface="+mn-lt"/>
                <a:ea typeface="+mn-ea"/>
                <a:cs typeface="+mn-cs"/>
              </a:rPr>
              <a:t>cannot work in a foodservice operation while they are sick.</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19</a:t>
            </a:fld>
            <a:endParaRPr lang="en-US" sz="1200" b="0" dirty="0" smtClean="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Times New Roman" charset="0"/>
              </a:rPr>
              <a:t>Food handlers with illnesses from these bacteria can NEVER work in a foodservice operation while they are sick.</a:t>
            </a:r>
          </a:p>
          <a:p>
            <a:pPr marL="114300" indent="-114300" eaLnBrk="1" hangingPunct="1">
              <a:buFontTx/>
              <a:buChar char="•"/>
              <a:defRPr/>
            </a:pPr>
            <a:r>
              <a:rPr lang="en-US" dirty="0">
                <a:latin typeface="Times New Roman" charset="0"/>
                <a:cs typeface="Times New Roman" charset="0"/>
              </a:rPr>
              <a:t>These </a:t>
            </a:r>
            <a:r>
              <a:rPr lang="en-US" dirty="0" smtClean="0">
                <a:latin typeface="Times New Roman" charset="0"/>
                <a:cs typeface="Times New Roman" charset="0"/>
              </a:rPr>
              <a:t>four </a:t>
            </a:r>
            <a:r>
              <a:rPr lang="en-US" dirty="0">
                <a:latin typeface="Times New Roman" charset="0"/>
                <a:cs typeface="Times New Roman" charset="0"/>
              </a:rPr>
              <a:t>bacteria are included in the FDA</a:t>
            </a:r>
            <a:r>
              <a:rPr lang="ja-JP" altLang="en-US" dirty="0">
                <a:latin typeface="Times New Roman" charset="0"/>
                <a:cs typeface="Times New Roman" charset="0"/>
              </a:rPr>
              <a:t>’</a:t>
            </a:r>
            <a:r>
              <a:rPr lang="en-US" dirty="0">
                <a:latin typeface="Times New Roman" charset="0"/>
                <a:cs typeface="Times New Roman" charset="0"/>
              </a:rPr>
              <a:t>s </a:t>
            </a:r>
            <a:r>
              <a:rPr lang="ja-JP" altLang="en-US" dirty="0">
                <a:latin typeface="Times New Roman" charset="0"/>
                <a:cs typeface="Times New Roman" charset="0"/>
              </a:rPr>
              <a:t>“</a:t>
            </a:r>
            <a:r>
              <a:rPr lang="en-US" dirty="0">
                <a:latin typeface="Times New Roman" charset="0"/>
                <a:cs typeface="Times New Roman" charset="0"/>
              </a:rPr>
              <a:t>Big </a:t>
            </a:r>
            <a:r>
              <a:rPr lang="en-US" dirty="0" smtClean="0">
                <a:latin typeface="Times New Roman" charset="0"/>
                <a:cs typeface="Times New Roman" charset="0"/>
              </a:rPr>
              <a:t>Six</a:t>
            </a:r>
            <a:r>
              <a:rPr lang="ja-JP" altLang="en-US" dirty="0" smtClean="0">
                <a:latin typeface="Times New Roman" charset="0"/>
                <a:cs typeface="Times New Roman" charset="0"/>
              </a:rPr>
              <a:t>”</a:t>
            </a:r>
            <a:r>
              <a:rPr lang="en-US" dirty="0" smtClean="0">
                <a:latin typeface="Times New Roman" charset="0"/>
                <a:cs typeface="Times New Roman" charset="0"/>
              </a:rPr>
              <a:t> </a:t>
            </a:r>
            <a:r>
              <a:rPr lang="en-US" dirty="0">
                <a:latin typeface="Times New Roman" charset="0"/>
                <a:cs typeface="Times New Roman" charset="0"/>
              </a:rPr>
              <a:t>pathogens.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2</a:t>
            </a:fld>
            <a:endParaRPr lang="en-US" sz="1200" b="0" dirty="0" smtClean="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spcBef>
                <a:spcPct val="50000"/>
              </a:spcBef>
              <a:defRPr/>
            </a:pPr>
            <a:endParaRPr lang="en-US" b="1" dirty="0">
              <a:latin typeface="Times New Roman" charset="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20</a:t>
            </a:fld>
            <a:endParaRPr lang="en-US" sz="1200" b="0" dirty="0" smtClean="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i="1" dirty="0">
                <a:latin typeface="Times New Roman" charset="0"/>
                <a:cs typeface="+mn-cs"/>
              </a:rPr>
              <a:t>Salmonella</a:t>
            </a:r>
            <a:r>
              <a:rPr lang="en-US" dirty="0">
                <a:latin typeface="Times New Roman" charset="0"/>
                <a:cs typeface="+mn-cs"/>
              </a:rPr>
              <a:t> Typhi lives only in humans.</a:t>
            </a:r>
          </a:p>
          <a:p>
            <a:pPr marL="114300" indent="-114300" eaLnBrk="1" hangingPunct="1">
              <a:buFontTx/>
              <a:buChar char="•"/>
              <a:defRPr/>
            </a:pPr>
            <a:r>
              <a:rPr lang="en-US" dirty="0">
                <a:latin typeface="Times New Roman" charset="0"/>
                <a:cs typeface="+mn-cs"/>
              </a:rPr>
              <a:t>People with typhoid fever carry the bacteria in their bloodstream and intestinal tract. </a:t>
            </a:r>
          </a:p>
          <a:p>
            <a:pPr marL="114300" indent="-114300" eaLnBrk="1" hangingPunct="1">
              <a:buFontTx/>
              <a:buChar char="•"/>
              <a:defRPr/>
            </a:pPr>
            <a:r>
              <a:rPr lang="en-US" dirty="0">
                <a:latin typeface="Times New Roman" charset="0"/>
                <a:cs typeface="+mn-cs"/>
              </a:rPr>
              <a:t>Eating only a small amount of these bacteria can make a person sick. </a:t>
            </a:r>
          </a:p>
          <a:p>
            <a:pPr marL="114300" indent="-114300" eaLnBrk="1" hangingPunct="1">
              <a:buFontTx/>
              <a:buChar char="•"/>
              <a:defRPr/>
            </a:pPr>
            <a:r>
              <a:rPr lang="en-US" dirty="0">
                <a:latin typeface="Times New Roman" charset="0"/>
                <a:cs typeface="+mn-cs"/>
              </a:rPr>
              <a:t>The severity of symptoms depends on the health of the person and the amount of bacteria eaten. The bacteria are often in a person</a:t>
            </a:r>
            <a:r>
              <a:rPr lang="ja-JP" altLang="en-US" dirty="0">
                <a:latin typeface="Times New Roman" charset="0"/>
                <a:cs typeface="+mn-cs"/>
              </a:rPr>
              <a:t>’</a:t>
            </a:r>
            <a:r>
              <a:rPr lang="en-US" dirty="0">
                <a:latin typeface="Times New Roman" charset="0"/>
                <a:cs typeface="+mn-cs"/>
              </a:rPr>
              <a:t>s feces for weeks after symptoms have ended.</a:t>
            </a:r>
          </a:p>
          <a:p>
            <a:pPr marL="114300" indent="-114300" eaLnBrk="1" hangingPunct="1">
              <a:spcBef>
                <a:spcPct val="0"/>
              </a:spcBef>
              <a:buFontTx/>
              <a:buChar char="•"/>
              <a:defRPr/>
            </a:pPr>
            <a:endParaRPr lang="en-US" dirty="0">
              <a:latin typeface="Times New Roman"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21</a:t>
            </a:fld>
            <a:endParaRPr lang="en-US" sz="1200" b="0" dirty="0" smtClean="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0" indent="0">
              <a:buFont typeface="Arial" panose="020B0604020202020204" pitchFamily="34" charset="0"/>
              <a:buNone/>
            </a:pPr>
            <a:r>
              <a:rPr lang="en-US" b="1" dirty="0">
                <a:latin typeface="Times New Roman" charset="0"/>
                <a:cs typeface="+mn-cs"/>
              </a:rPr>
              <a:t>Instructor </a:t>
            </a:r>
            <a:r>
              <a:rPr lang="en-US" b="1" dirty="0" smtClean="0">
                <a:latin typeface="Times New Roman" charset="0"/>
                <a:cs typeface="+mn-cs"/>
              </a:rPr>
              <a:t>Notes</a:t>
            </a:r>
            <a:endParaRPr lang="en-US" baseline="0" dirty="0" smtClean="0"/>
          </a:p>
          <a:p>
            <a:pPr marL="114300" indent="-114300" eaLnBrk="1" hangingPunct="1">
              <a:buFontTx/>
              <a:buChar char="•"/>
              <a:defRPr/>
            </a:pPr>
            <a:r>
              <a:rPr lang="en-US" baseline="0" dirty="0" smtClean="0"/>
              <a:t>Many </a:t>
            </a:r>
            <a:r>
              <a:rPr lang="en-US" baseline="0" dirty="0" smtClean="0"/>
              <a:t>farm animals carry nontyphoidal </a:t>
            </a:r>
            <a:r>
              <a:rPr lang="en-US" i="1" baseline="0" dirty="0" smtClean="0"/>
              <a:t>Salmonella</a:t>
            </a:r>
            <a:r>
              <a:rPr lang="en-US" baseline="0" dirty="0" smtClean="0"/>
              <a:t> naturally</a:t>
            </a:r>
            <a:r>
              <a:rPr lang="en-US" baseline="0" dirty="0" smtClean="0"/>
              <a:t>.</a:t>
            </a:r>
          </a:p>
          <a:p>
            <a:pPr marL="114300" indent="-114300" eaLnBrk="1" hangingPunct="1">
              <a:buFontTx/>
              <a:buChar char="•"/>
              <a:defRPr/>
            </a:pPr>
            <a:r>
              <a:rPr lang="en-US" baseline="0" dirty="0" smtClean="0"/>
              <a:t>Eating </a:t>
            </a:r>
            <a:r>
              <a:rPr lang="en-US" baseline="0" dirty="0" smtClean="0"/>
              <a:t>only a small amount of these bacteria can make a person sick.</a:t>
            </a: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The severity of symptoms depends on the health of the person and the amount of bacteria eaten. The bacteria are often in a person</a:t>
            </a:r>
            <a:r>
              <a:rPr lang="ja-JP" altLang="en-US" sz="1200" kern="1200" dirty="0" smtClean="0">
                <a:solidFill>
                  <a:schemeClr val="tx1"/>
                </a:solidFill>
                <a:latin typeface="Times New Roman" charset="0"/>
                <a:ea typeface="ＭＳ Ｐゴシック" charset="0"/>
                <a:cs typeface="ＭＳ Ｐゴシック" charset="0"/>
              </a:rPr>
              <a:t>’</a:t>
            </a:r>
            <a:r>
              <a:rPr lang="en-US" sz="1200" kern="1200" dirty="0" smtClean="0">
                <a:solidFill>
                  <a:schemeClr val="tx1"/>
                </a:solidFill>
                <a:latin typeface="Times New Roman" charset="0"/>
                <a:ea typeface="ＭＳ Ｐゴシック" charset="0"/>
                <a:cs typeface="ＭＳ Ｐゴシック" charset="0"/>
              </a:rPr>
              <a:t>s feces for weeks after symptoms have ended.</a:t>
            </a:r>
          </a:p>
          <a:p>
            <a:pPr marL="0" indent="0" eaLnBrk="1" hangingPunct="1">
              <a:spcBef>
                <a:spcPct val="0"/>
              </a:spcBef>
              <a:buFontTx/>
              <a:buNone/>
              <a:defRPr/>
            </a:pPr>
            <a:endParaRPr lang="en-US" dirty="0">
              <a:latin typeface="Times New Roman"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22</a:t>
            </a:fld>
            <a:endParaRPr lang="en-US" sz="1200" b="0" dirty="0" smtClean="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spcBef>
                <a:spcPct val="0"/>
              </a:spcBef>
              <a:buFontTx/>
              <a:buChar char="•"/>
            </a:pPr>
            <a:r>
              <a:rPr lang="en-US" i="1" dirty="0">
                <a:latin typeface="Times New Roman" charset="0"/>
              </a:rPr>
              <a:t>Shigella </a:t>
            </a:r>
            <a:r>
              <a:rPr lang="en-US" dirty="0">
                <a:latin typeface="Times New Roman" charset="0"/>
              </a:rPr>
              <a:t>spp. is found in the feces of humans with the illness.</a:t>
            </a:r>
          </a:p>
          <a:p>
            <a:pPr marL="114300" indent="-114300" eaLnBrk="1" hangingPunct="1">
              <a:spcBef>
                <a:spcPct val="0"/>
              </a:spcBef>
              <a:buFontTx/>
              <a:buChar char="•"/>
            </a:pPr>
            <a:r>
              <a:rPr lang="en-US" dirty="0">
                <a:latin typeface="Times New Roman" charset="0"/>
              </a:rPr>
              <a:t>Most illnesses occur when people eat or drink contaminated food or water.</a:t>
            </a:r>
          </a:p>
          <a:p>
            <a:pPr marL="114300" indent="-114300" eaLnBrk="1" hangingPunct="1">
              <a:spcBef>
                <a:spcPct val="0"/>
              </a:spcBef>
              <a:buFontTx/>
              <a:buChar char="•"/>
            </a:pPr>
            <a:r>
              <a:rPr lang="en-US" dirty="0">
                <a:latin typeface="Times New Roman" charset="0"/>
              </a:rPr>
              <a:t>Flies can also transfer the bacteria from feces to food. </a:t>
            </a:r>
          </a:p>
          <a:p>
            <a:pPr marL="114300" indent="-114300" eaLnBrk="1" hangingPunct="1">
              <a:spcBef>
                <a:spcPct val="0"/>
              </a:spcBef>
              <a:buFontTx/>
              <a:buChar char="•"/>
            </a:pPr>
            <a:r>
              <a:rPr lang="en-US" dirty="0">
                <a:latin typeface="Times New Roman" charset="0"/>
              </a:rPr>
              <a:t>Eating only a small amount of these bacteria can make a person sick.</a:t>
            </a:r>
          </a:p>
          <a:p>
            <a:pPr marL="114300" indent="-114300" eaLnBrk="1" hangingPunct="1">
              <a:spcBef>
                <a:spcPct val="0"/>
              </a:spcBef>
              <a:buFontTx/>
              <a:buChar char="•"/>
            </a:pPr>
            <a:r>
              <a:rPr lang="en-US" dirty="0">
                <a:latin typeface="Times New Roman" charset="0"/>
              </a:rPr>
              <a:t>High levels of the bacteria are often in a person</a:t>
            </a:r>
            <a:r>
              <a:rPr lang="ja-JP" altLang="en-US" dirty="0">
                <a:latin typeface="Times New Roman" charset="0"/>
              </a:rPr>
              <a:t>’</a:t>
            </a:r>
            <a:r>
              <a:rPr lang="en-US" altLang="ja-JP" dirty="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23</a:t>
            </a:fld>
            <a:endParaRPr lang="en-US" sz="1200" b="0" dirty="0" smtClean="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latin typeface="Times New Roman" charset="0"/>
              </a:rPr>
              <a:t>Instructor Notes</a:t>
            </a:r>
          </a:p>
          <a:p>
            <a:pPr marL="114300" indent="-114300" eaLnBrk="1" hangingPunct="1">
              <a:buFontTx/>
              <a:buChar char="•"/>
            </a:pPr>
            <a:r>
              <a:rPr lang="en-US" dirty="0" smtClean="0">
                <a:latin typeface="Times New Roman" charset="0"/>
              </a:rPr>
              <a:t>Shiga toxin-producing </a:t>
            </a:r>
            <a:r>
              <a:rPr lang="en-US" i="1" dirty="0" smtClean="0">
                <a:latin typeface="Times New Roman" charset="0"/>
              </a:rPr>
              <a:t>E. coli </a:t>
            </a:r>
            <a:r>
              <a:rPr lang="en-US" dirty="0" smtClean="0">
                <a:latin typeface="Times New Roman" charset="0"/>
              </a:rPr>
              <a:t>can be found in the intestines of cattle. </a:t>
            </a:r>
          </a:p>
          <a:p>
            <a:pPr marL="114300" indent="-114300" eaLnBrk="1" hangingPunct="1">
              <a:buFontTx/>
              <a:buChar char="•"/>
            </a:pPr>
            <a:r>
              <a:rPr lang="en-US" dirty="0" smtClean="0">
                <a:latin typeface="Times New Roman" charset="0"/>
              </a:rPr>
              <a:t>It is also found in infected people. </a:t>
            </a:r>
          </a:p>
          <a:p>
            <a:pPr marL="114300" indent="-114300" eaLnBrk="1" hangingPunct="1">
              <a:buFontTx/>
              <a:buChar char="•"/>
            </a:pPr>
            <a:r>
              <a:rPr lang="en-US" dirty="0" smtClean="0">
                <a:latin typeface="Times New Roman" charset="0"/>
              </a:rPr>
              <a:t>The bacteria can contaminate meat during slaughtering.</a:t>
            </a:r>
          </a:p>
          <a:p>
            <a:pPr marL="114300" indent="-114300" eaLnBrk="1" hangingPunct="1">
              <a:buFontTx/>
              <a:buChar char="•"/>
            </a:pPr>
            <a:r>
              <a:rPr lang="en-US" dirty="0" smtClean="0">
                <a:latin typeface="Times New Roman" charset="0"/>
              </a:rPr>
              <a:t>Eating only a small amount of the bacteria can make a person sick.</a:t>
            </a:r>
          </a:p>
          <a:p>
            <a:pPr marL="114300" indent="-114300" eaLnBrk="1" hangingPunct="1">
              <a:buFontTx/>
              <a:buChar char="•"/>
            </a:pPr>
            <a:r>
              <a:rPr lang="en-US" dirty="0" smtClean="0">
                <a:latin typeface="Times New Roman" charset="0"/>
              </a:rPr>
              <a:t>Once eaten, it produces toxins in the intestines, which cause the illness. </a:t>
            </a:r>
          </a:p>
          <a:p>
            <a:pPr marL="114300" indent="-114300" eaLnBrk="1" hangingPunct="1">
              <a:buFontTx/>
              <a:buChar char="•"/>
            </a:pPr>
            <a:r>
              <a:rPr lang="en-US" dirty="0" smtClean="0">
                <a:latin typeface="Times New Roman" charset="0"/>
              </a:rPr>
              <a:t>The bacteria are often in a person</a:t>
            </a:r>
            <a:r>
              <a:rPr lang="ja-JP" altLang="en-US" dirty="0" smtClean="0">
                <a:latin typeface="Times New Roman" charset="0"/>
              </a:rPr>
              <a:t>’</a:t>
            </a:r>
            <a:r>
              <a:rPr lang="en-US" altLang="ja-JP" dirty="0" smtClean="0">
                <a:latin typeface="Times New Roman" charset="0"/>
              </a:rPr>
              <a:t>s feces for weeks after symptoms have ended.</a:t>
            </a:r>
          </a:p>
          <a:p>
            <a:pPr marL="114300" indent="-114300" eaLnBrk="1" hangingPunct="1">
              <a:spcBef>
                <a:spcPct val="0"/>
              </a:spcBef>
            </a:pPr>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24</a:t>
            </a:fld>
            <a:endParaRPr lang="en-US" sz="1200" b="0" dirty="0" smtClean="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n-US" b="1" dirty="0">
                <a:latin typeface="Times New Roman" charset="0"/>
              </a:rPr>
              <a:t>Instructor </a:t>
            </a:r>
            <a:r>
              <a:rPr lang="en-US" b="1" dirty="0" smtClean="0">
                <a:latin typeface="Times New Roman" charset="0"/>
              </a:rPr>
              <a:t>Notes</a:t>
            </a:r>
          </a:p>
          <a:p>
            <a:pPr marL="114300" indent="-114300" eaLnBrk="1" hangingPunct="1">
              <a:buFontTx/>
              <a:buChar char="•"/>
            </a:pPr>
            <a:r>
              <a:rPr lang="en-US" dirty="0" smtClean="0">
                <a:latin typeface="Times New Roman" charset="0"/>
                <a:cs typeface="Times New Roman" charset="0"/>
              </a:rPr>
              <a:t>These two viruses are included in the FDA</a:t>
            </a:r>
            <a:r>
              <a:rPr lang="ja-JP" altLang="en-US" dirty="0" smtClean="0">
                <a:latin typeface="Times New Roman" charset="0"/>
                <a:cs typeface="Times New Roman" charset="0"/>
              </a:rPr>
              <a:t>’</a:t>
            </a:r>
            <a:r>
              <a:rPr lang="en-US" altLang="ja-JP" dirty="0" smtClean="0">
                <a:latin typeface="Times New Roman" charset="0"/>
                <a:cs typeface="Times New Roman" charset="0"/>
              </a:rPr>
              <a:t>s </a:t>
            </a:r>
            <a:r>
              <a:rPr lang="ja-JP" altLang="en-US" dirty="0" smtClean="0">
                <a:latin typeface="Times New Roman" charset="0"/>
                <a:cs typeface="Times New Roman" charset="0"/>
              </a:rPr>
              <a:t>“</a:t>
            </a:r>
            <a:r>
              <a:rPr lang="en-US" altLang="ja-JP" dirty="0" smtClean="0">
                <a:latin typeface="Times New Roman" charset="0"/>
                <a:cs typeface="Times New Roman" charset="0"/>
              </a:rPr>
              <a:t>Big Six</a:t>
            </a:r>
            <a:r>
              <a:rPr lang="ja-JP" altLang="en-US" dirty="0" smtClean="0">
                <a:latin typeface="Times New Roman" charset="0"/>
                <a:cs typeface="Times New Roman" charset="0"/>
              </a:rPr>
              <a:t>”</a:t>
            </a:r>
            <a:r>
              <a:rPr lang="en-US" altLang="ja-JP" dirty="0" smtClean="0">
                <a:latin typeface="Times New Roman" charset="0"/>
                <a:cs typeface="Times New Roman" charset="0"/>
              </a:rPr>
              <a:t> pathogens.</a:t>
            </a:r>
          </a:p>
          <a:p>
            <a:pPr marL="114300" indent="-114300" eaLnBrk="1" hangingPunct="1"/>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25</a:t>
            </a:fld>
            <a:endParaRPr lang="en-US" sz="1200" b="0" dirty="0" smtClean="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a:defRPr/>
            </a:pPr>
            <a:r>
              <a:rPr lang="en-US" b="1" dirty="0" smtClean="0">
                <a:ea typeface="+mn-ea"/>
                <a:cs typeface="+mn-cs"/>
              </a:rPr>
              <a:t>Instructor Notes</a:t>
            </a:r>
          </a:p>
          <a:p>
            <a:pPr>
              <a:buFontTx/>
              <a:buChar char="•"/>
              <a:defRPr/>
            </a:pPr>
            <a:r>
              <a:rPr lang="en-US" dirty="0" smtClean="0">
                <a:ea typeface="+mn-ea"/>
                <a:cs typeface="+mn-cs"/>
              </a:rPr>
              <a:t>Hepatitis A is mainly found in the feces of people infected with it. </a:t>
            </a:r>
          </a:p>
          <a:p>
            <a:pPr>
              <a:buFontTx/>
              <a:buChar char="•"/>
              <a:defRPr/>
            </a:pPr>
            <a:r>
              <a:rPr lang="en-US" dirty="0" smtClean="0">
                <a:ea typeface="+mn-ea"/>
                <a:cs typeface="+mn-cs"/>
              </a:rPr>
              <a:t>The virus can contaminate water and many types of food. </a:t>
            </a:r>
          </a:p>
          <a:p>
            <a:pPr>
              <a:buFontTx/>
              <a:buChar char="•"/>
              <a:defRPr/>
            </a:pPr>
            <a:r>
              <a:rPr lang="en-US" dirty="0" smtClean="0">
                <a:ea typeface="+mn-ea"/>
                <a:cs typeface="+mn-cs"/>
              </a:rPr>
              <a:t>It is commonly linked with ready-to-eat food. However, it has also been linked with shellfish from contaminated water.</a:t>
            </a:r>
          </a:p>
          <a:p>
            <a:pPr>
              <a:buFontTx/>
              <a:buChar char="•"/>
              <a:defRPr/>
            </a:pPr>
            <a:r>
              <a:rPr lang="en-US" dirty="0" smtClean="0">
                <a:ea typeface="+mn-ea"/>
                <a:cs typeface="+mn-cs"/>
              </a:rPr>
              <a:t>The virus is often transferred to food when infected food handlers touch food or equipment with fingers that have feces on them. </a:t>
            </a:r>
          </a:p>
          <a:p>
            <a:pPr>
              <a:buFontTx/>
              <a:buChar char="•"/>
              <a:defRPr/>
            </a:pPr>
            <a:r>
              <a:rPr lang="en-US" dirty="0" smtClean="0">
                <a:ea typeface="+mn-ea"/>
                <a:cs typeface="+mn-cs"/>
              </a:rPr>
              <a:t>Eating only a small amount of the virus can make a person sick. </a:t>
            </a:r>
          </a:p>
          <a:p>
            <a:pPr>
              <a:buFontTx/>
              <a:buChar char="•"/>
              <a:defRPr/>
            </a:pPr>
            <a:r>
              <a:rPr lang="en-US" dirty="0" smtClean="0">
                <a:ea typeface="+mn-ea"/>
                <a:cs typeface="+mn-cs"/>
              </a:rPr>
              <a:t>An infected person may not show symptoms for weeks but can be very infectious. </a:t>
            </a:r>
          </a:p>
          <a:p>
            <a:pPr>
              <a:buFontTx/>
              <a:buChar char="•"/>
              <a:defRPr/>
            </a:pPr>
            <a:r>
              <a:rPr lang="en-US" dirty="0" smtClean="0">
                <a:ea typeface="+mn-ea"/>
                <a:cs typeface="+mn-cs"/>
              </a:rPr>
              <a:t>Cooking does not destroy hepatitis A.</a:t>
            </a:r>
          </a:p>
          <a:p>
            <a:pPr marL="0" indent="0" eaLnBrk="1" hangingPunct="1">
              <a:spcBef>
                <a:spcPct val="0"/>
              </a:spcBef>
              <a:defRPr/>
            </a:pPr>
            <a:endParaRPr lang="en-US" dirty="0" smtClean="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26</a:t>
            </a:fld>
            <a:endParaRPr lang="en-US" sz="1200" b="0" dirty="0" smtClean="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n-US" b="1" dirty="0">
                <a:latin typeface="Times New Roman" charset="0"/>
              </a:rPr>
              <a:t>Instructor Notes</a:t>
            </a:r>
          </a:p>
          <a:p>
            <a:pPr marL="115888" indent="-115888" eaLnBrk="1" hangingPunct="1">
              <a:buFontTx/>
              <a:buChar char="•"/>
            </a:pPr>
            <a:r>
              <a:rPr lang="en-US" dirty="0">
                <a:latin typeface="Times New Roman" charset="0"/>
              </a:rPr>
              <a:t>Like hepatitis A, Norovirus is commonly linked with ready-to-eat food. </a:t>
            </a:r>
          </a:p>
          <a:p>
            <a:pPr marL="115888" indent="-115888" eaLnBrk="1" hangingPunct="1">
              <a:buFontTx/>
              <a:buChar char="•"/>
            </a:pPr>
            <a:r>
              <a:rPr lang="en-US" dirty="0">
                <a:latin typeface="Times New Roman" charset="0"/>
              </a:rPr>
              <a:t>It has also been linked with contaminated water. </a:t>
            </a:r>
          </a:p>
          <a:p>
            <a:pPr marL="115888" indent="-115888" eaLnBrk="1" hangingPunct="1">
              <a:buFontTx/>
              <a:buChar char="•"/>
            </a:pPr>
            <a:r>
              <a:rPr lang="en-US" dirty="0">
                <a:latin typeface="Times New Roman" charset="0"/>
              </a:rPr>
              <a:t>Norovirus is often transferred to food when infected </a:t>
            </a:r>
            <a:r>
              <a:rPr lang="en-US" dirty="0" smtClean="0">
                <a:latin typeface="Times New Roman" charset="0"/>
              </a:rPr>
              <a:t>food handlers </a:t>
            </a:r>
            <a:r>
              <a:rPr lang="en-US" dirty="0">
                <a:latin typeface="Times New Roman" charset="0"/>
              </a:rPr>
              <a:t>touch food or equipment with fingers that have feces on them.</a:t>
            </a:r>
          </a:p>
          <a:p>
            <a:pPr marL="115888" indent="-115888" eaLnBrk="1" hangingPunct="1">
              <a:buFontTx/>
              <a:buChar char="•"/>
            </a:pPr>
            <a:r>
              <a:rPr lang="en-US" dirty="0">
                <a:latin typeface="Times New Roman" charset="0"/>
              </a:rPr>
              <a:t>Eating only a small amount of Norovirus can make a person sick. It is also very contagious. </a:t>
            </a:r>
          </a:p>
          <a:p>
            <a:pPr marL="115888" indent="-115888" eaLnBrk="1" hangingPunct="1">
              <a:buFontTx/>
              <a:buChar char="•"/>
            </a:pPr>
            <a:r>
              <a:rPr lang="en-US" dirty="0">
                <a:latin typeface="Times New Roman" charset="0"/>
              </a:rPr>
              <a:t>People become contagious within a few hours after eating it. </a:t>
            </a:r>
          </a:p>
          <a:p>
            <a:pPr marL="115888" indent="-115888" eaLnBrk="1" hangingPunct="1">
              <a:buFontTx/>
              <a:buChar char="•"/>
            </a:pPr>
            <a:r>
              <a:rPr lang="en-US" dirty="0">
                <a:latin typeface="Times New Roman" charset="0"/>
              </a:rPr>
              <a:t>The virus is often in a person</a:t>
            </a:r>
            <a:r>
              <a:rPr lang="ja-JP" altLang="en-US" dirty="0">
                <a:latin typeface="Times New Roman" charset="0"/>
              </a:rPr>
              <a:t>’</a:t>
            </a:r>
            <a:r>
              <a:rPr lang="en-US" altLang="ja-JP" dirty="0">
                <a:latin typeface="Times New Roman" charset="0"/>
              </a:rPr>
              <a:t>s feces for days after symptoms have ended.</a:t>
            </a:r>
          </a:p>
          <a:p>
            <a:pPr marL="115888" indent="-115888" eaLnBrk="1" hangingPunct="1">
              <a:spcBef>
                <a:spcPct val="0"/>
              </a:spcBef>
            </a:pPr>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27</a:t>
            </a:fld>
            <a:endParaRPr lang="en-US" sz="1200" b="0" dirty="0" smtClean="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Some toxins are naturally associated with certain plants, mushrooms, and seafood. Toxins are a natural part of some fish.</a:t>
            </a:r>
          </a:p>
          <a:p>
            <a:pPr marL="114300" indent="-114300" eaLnBrk="1" hangingPunct="1">
              <a:buFontTx/>
              <a:buChar char="•"/>
            </a:pPr>
            <a:r>
              <a:rPr lang="en-US" dirty="0">
                <a:latin typeface="Times New Roman" charset="0"/>
              </a:rPr>
              <a:t>Other toxins, such as histamine, are made by pathogens on the fish when it is time-temperature abused. This can occur in tuna, bonito, mackerel, and </a:t>
            </a:r>
            <a:r>
              <a:rPr lang="en-US" dirty="0" smtClean="0">
                <a:latin typeface="Times New Roman" charset="0"/>
              </a:rPr>
              <a:t>mahimahi</a:t>
            </a:r>
            <a:r>
              <a:rPr lang="en-US" dirty="0">
                <a:latin typeface="Times New Roman" charset="0"/>
              </a:rPr>
              <a:t>. </a:t>
            </a:r>
          </a:p>
          <a:p>
            <a:pPr marL="114300" indent="-114300" eaLnBrk="1" hangingPunct="1">
              <a:buFontTx/>
              <a:buChar char="•"/>
            </a:pPr>
            <a:r>
              <a:rPr lang="en-US" dirty="0">
                <a:latin typeface="Times New Roman" charset="0"/>
              </a:rPr>
              <a:t>Some fish become contaminated when they eat smaller fish that have eaten a toxin. One of these toxins is the ciguatera toxin. It can be found in barracuda, snapper, grouper, and amberjack. Shellfish, such as oysters, can be contaminated when they eat marine algae that have a toxin.</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28</a:t>
            </a:fld>
            <a:endParaRPr lang="en-US" sz="1200" b="0" dirty="0" smtClean="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Toxins cannot be destroyed by cooking or freezing. The most important way to prevent a foodborne illness is to purchase plants, mushrooms, and seafood from approved, reputable suppliers. It is also important to control time and temperature when handling raw fish.</a:t>
            </a: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29</a:t>
            </a:fld>
            <a:endParaRPr lang="en-US" sz="1200" b="0" dirty="0" smtClean="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dirty="0">
                <a:latin typeface="Times New Roman" charset="0"/>
              </a:rPr>
              <a:t>So far, you have learned about methods to prevent the accidental contamination of food. But you also must take steps to stop people who are actually trying to contaminate it. This may include the groups listed on the slide.</a:t>
            </a:r>
          </a:p>
          <a:p>
            <a:pPr marL="114300" indent="-114300" eaLnBrk="1" hangingPunct="1">
              <a:buFontTx/>
              <a:buChar char="•"/>
            </a:pPr>
            <a:r>
              <a:rPr lang="en-US" dirty="0">
                <a:latin typeface="Times New Roman" charset="0"/>
              </a:rPr>
              <a:t>These people may try to tamper with your food using biological, chemical, or physical contaminants. They may even use radioactive materials. Attacks might occur anywhere in the food supply chain. But they are usually focused on a specific food item, process, or business.</a:t>
            </a:r>
          </a:p>
          <a:p>
            <a:pPr marL="114300" indent="-114300" eaLnBrk="1" hangingPunct="1">
              <a:buFont typeface="Wingdings"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14300" indent="-114300" eaLnBrk="1" hangingPunct="1">
              <a:buFont typeface="Wingdings"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4300" indent="-114300" eaLnBrk="1" hangingPunct="1">
              <a:buFontTx/>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3</a:t>
            </a:fld>
            <a:endParaRPr lang="en-US" sz="1200" b="0" dirty="0" smtClean="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mn-cs"/>
              </a:rPr>
              <a:t>Pressure to work quickly can make it hard to take the time to follow food safety practices.</a:t>
            </a:r>
          </a:p>
          <a:p>
            <a:pPr marL="114300" indent="-114300" eaLnBrk="1" hangingPunct="1">
              <a:spcBef>
                <a:spcPct val="50000"/>
              </a:spcBef>
              <a:buSzPct val="80000"/>
              <a:buFontTx/>
              <a:buChar char="•"/>
              <a:defRPr/>
            </a:pPr>
            <a:r>
              <a:rPr lang="en-US" dirty="0" smtClean="0">
                <a:latin typeface="Times New Roman" charset="0"/>
                <a:cs typeface="+mn-cs"/>
              </a:rPr>
              <a:t>Your</a:t>
            </a:r>
            <a:r>
              <a:rPr lang="en-US" baseline="0" dirty="0" smtClean="0">
                <a:latin typeface="Times New Roman" charset="0"/>
                <a:cs typeface="+mn-cs"/>
              </a:rPr>
              <a:t> </a:t>
            </a:r>
            <a:r>
              <a:rPr lang="en-US" dirty="0" smtClean="0">
                <a:latin typeface="Times New Roman" charset="0"/>
                <a:cs typeface="+mn-cs"/>
              </a:rPr>
              <a:t>staff </a:t>
            </a:r>
            <a:r>
              <a:rPr lang="en-US" dirty="0">
                <a:latin typeface="Times New Roman" charset="0"/>
                <a:cs typeface="+mn-cs"/>
              </a:rPr>
              <a:t>may speak a different language than you do, which can make it difficult to communicate. Cultural differences can also influence how food handlers view food safety.</a:t>
            </a:r>
          </a:p>
          <a:p>
            <a:pPr marL="114300" indent="-114300" eaLnBrk="1" hangingPunct="1">
              <a:spcBef>
                <a:spcPct val="50000"/>
              </a:spcBef>
              <a:buSzPct val="80000"/>
              <a:buFontTx/>
              <a:buChar char="•"/>
              <a:defRPr/>
            </a:pPr>
            <a:r>
              <a:rPr lang="en-US" dirty="0">
                <a:latin typeface="Times New Roman" charset="0"/>
                <a:cs typeface="+mn-cs"/>
              </a:rPr>
              <a:t>Staff often have different levels of education, making it more challenging to teach them food safety.</a:t>
            </a:r>
          </a:p>
          <a:p>
            <a:pPr marL="114300" indent="-114300" eaLnBrk="1" hangingPunct="1">
              <a:spcBef>
                <a:spcPct val="50000"/>
              </a:spcBef>
              <a:buSzPct val="80000"/>
              <a:buFontTx/>
              <a:buChar char="•"/>
              <a:defRPr/>
            </a:pPr>
            <a:r>
              <a:rPr lang="en-US" dirty="0">
                <a:latin typeface="Times New Roman" charset="0"/>
                <a:cs typeface="+mn-cs"/>
              </a:rPr>
              <a:t>Illness-causing microorganisms are more frequently found on food that once was considered safe. </a:t>
            </a:r>
          </a:p>
          <a:p>
            <a:pPr marL="114300" indent="-114300" eaLnBrk="1" hangingPunct="1">
              <a:spcBef>
                <a:spcPct val="50000"/>
              </a:spcBef>
              <a:buSzPct val="80000"/>
              <a:buFontTx/>
              <a:buChar char="•"/>
              <a:defRPr/>
            </a:pPr>
            <a:r>
              <a:rPr lang="en-US" dirty="0">
                <a:latin typeface="Times New Roman" charset="0"/>
                <a:cs typeface="+mn-cs"/>
              </a:rPr>
              <a:t>Food that is received from suppliers that are not practicing food safety can cause a foodborne-illness outbreak.</a:t>
            </a:r>
          </a:p>
          <a:p>
            <a:pPr marL="114300" indent="-114300" eaLnBrk="1" hangingPunct="1">
              <a:spcBef>
                <a:spcPct val="50000"/>
              </a:spcBef>
              <a:buSzPct val="80000"/>
              <a:buFontTx/>
              <a:buChar char="•"/>
              <a:defRPr/>
            </a:pPr>
            <a:r>
              <a:rPr lang="en-US" dirty="0">
                <a:latin typeface="Times New Roman" charset="0"/>
                <a:cs typeface="+mn-cs"/>
              </a:rPr>
              <a:t>The number of customers at high risk for getting a foodborne illness is increasing. An example of this is the growing elderly population.</a:t>
            </a:r>
          </a:p>
          <a:p>
            <a:pPr marL="114300" indent="-114300" eaLnBrk="1" hangingPunct="1">
              <a:spcBef>
                <a:spcPct val="50000"/>
              </a:spcBef>
              <a:buSzPct val="80000"/>
              <a:buFontTx/>
              <a:buChar char="•"/>
              <a:defRPr/>
            </a:pPr>
            <a:r>
              <a:rPr lang="en-US" dirty="0">
                <a:latin typeface="Times New Roman" charset="0"/>
                <a:cs typeface="+mn-cs"/>
              </a:rPr>
              <a:t>Training new staff leaves less time for food safety training.</a:t>
            </a:r>
          </a:p>
          <a:p>
            <a:pPr marL="114300" indent="-114300" eaLnBrk="1" hangingPunct="1">
              <a:spcBef>
                <a:spcPct val="50000"/>
              </a:spcBef>
              <a:buSzPct val="80000"/>
              <a:buFontTx/>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30</a:t>
            </a:fld>
            <a:endParaRPr lang="en-US" sz="1200" b="0" dirty="0" smtClean="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pPr>
            <a:r>
              <a:rPr lang="en-US" b="1" dirty="0" smtClean="0">
                <a:latin typeface="Times New Roman" charset="0"/>
              </a:rPr>
              <a:t>Assure:</a:t>
            </a:r>
            <a:r>
              <a:rPr lang="en-US" dirty="0" smtClean="0">
                <a:latin typeface="Times New Roman" charset="0"/>
              </a:rPr>
              <a:t> </a:t>
            </a:r>
            <a:r>
              <a:rPr lang="en-US" dirty="0">
                <a:latin typeface="Times New Roman" charset="0"/>
              </a:rPr>
              <a:t>Make sure that products you receive are from safe sources. Supervise product deliveries. Use approved suppliers who practice food defense. Request that delivery vehicles are locked or sealed.</a:t>
            </a:r>
          </a:p>
          <a:p>
            <a:pPr marL="114300" indent="-114300" eaLnBrk="1" hangingPunct="1">
              <a:buFontTx/>
              <a:buChar char="•"/>
            </a:pPr>
            <a:r>
              <a:rPr lang="en-US" b="1" dirty="0" smtClean="0">
                <a:latin typeface="Times New Roman" charset="0"/>
              </a:rPr>
              <a:t>Look:</a:t>
            </a:r>
            <a:r>
              <a:rPr lang="en-US" dirty="0" smtClean="0">
                <a:latin typeface="Times New Roman" charset="0"/>
              </a:rPr>
              <a:t> </a:t>
            </a:r>
            <a:r>
              <a:rPr lang="en-US" dirty="0">
                <a:latin typeface="Times New Roman" charset="0"/>
              </a:rPr>
              <a:t>Monitor the security of products in the facility. Limit access to prep and storage areas. Locking storage areas is one way to do this. Create a system for handling damaged products. Store chemicals in a secure location. Train staff to spot food defense threats.</a:t>
            </a:r>
          </a:p>
          <a:p>
            <a:pPr marL="114300" indent="-114300" eaLnBrk="1" hangingPunct="1">
              <a:buFontTx/>
              <a:buChar char="•"/>
            </a:pPr>
            <a:r>
              <a:rPr lang="en-US" b="1" dirty="0" smtClean="0">
                <a:latin typeface="Times New Roman" charset="0"/>
              </a:rPr>
              <a:t>Employees:</a:t>
            </a:r>
            <a:r>
              <a:rPr lang="en-US" dirty="0" smtClean="0">
                <a:latin typeface="Times New Roman" charset="0"/>
              </a:rPr>
              <a:t> </a:t>
            </a:r>
            <a:r>
              <a:rPr lang="en-US" dirty="0">
                <a:latin typeface="Times New Roman" charset="0"/>
              </a:rPr>
              <a:t>Know who is in your facility. Limit access to prep and storage areas. Identify all visitors, and verify credentials. Conduct background checks on staff.</a:t>
            </a:r>
          </a:p>
          <a:p>
            <a:pPr marL="114300" indent="-114300">
              <a:buFontTx/>
              <a:buChar char="•"/>
            </a:pPr>
            <a:r>
              <a:rPr lang="en-US" b="1" dirty="0" smtClean="0">
                <a:latin typeface="Times New Roman" charset="0"/>
              </a:rPr>
              <a:t>Reports:</a:t>
            </a:r>
            <a:r>
              <a:rPr lang="en-US" dirty="0" smtClean="0">
                <a:latin typeface="Times New Roman" charset="0"/>
              </a:rPr>
              <a:t> </a:t>
            </a:r>
            <a:r>
              <a:rPr lang="en-US" dirty="0">
                <a:latin typeface="Times New Roman" charset="0"/>
              </a:rPr>
              <a:t>Keep information related to food defense </a:t>
            </a:r>
            <a:r>
              <a:rPr lang="en-US" dirty="0" smtClean="0">
                <a:latin typeface="Times New Roman" charset="0"/>
              </a:rPr>
              <a:t>accessible: receiving logs, </a:t>
            </a:r>
            <a:r>
              <a:rPr lang="en-US" dirty="0">
                <a:latin typeface="Times New Roman" charset="0"/>
              </a:rPr>
              <a:t>o</a:t>
            </a:r>
            <a:r>
              <a:rPr lang="en-US" dirty="0" smtClean="0">
                <a:latin typeface="Times New Roman" charset="0"/>
              </a:rPr>
              <a:t>ffice </a:t>
            </a:r>
            <a:r>
              <a:rPr lang="en-US" dirty="0">
                <a:latin typeface="Times New Roman" charset="0"/>
              </a:rPr>
              <a:t>files and </a:t>
            </a:r>
            <a:r>
              <a:rPr lang="en-US" dirty="0" smtClean="0">
                <a:latin typeface="Times New Roman" charset="0"/>
              </a:rPr>
              <a:t>documents, </a:t>
            </a:r>
            <a:r>
              <a:rPr lang="en-US" dirty="0">
                <a:latin typeface="Times New Roman" charset="0"/>
              </a:rPr>
              <a:t>s</a:t>
            </a:r>
            <a:r>
              <a:rPr lang="en-US" dirty="0" smtClean="0">
                <a:latin typeface="Times New Roman" charset="0"/>
              </a:rPr>
              <a:t>taff files, and random </a:t>
            </a:r>
            <a:r>
              <a:rPr lang="en-US" dirty="0">
                <a:latin typeface="Times New Roman" charset="0"/>
              </a:rPr>
              <a:t>food defense self-inspections.</a:t>
            </a:r>
          </a:p>
          <a:p>
            <a:pPr marL="114300" indent="-114300">
              <a:buFontTx/>
              <a:buChar char="•"/>
            </a:pPr>
            <a:r>
              <a:rPr lang="en-US" b="1" dirty="0" smtClean="0">
                <a:latin typeface="Times New Roman" charset="0"/>
              </a:rPr>
              <a:t>Threat:</a:t>
            </a:r>
            <a:r>
              <a:rPr lang="en-US" dirty="0" smtClean="0">
                <a:latin typeface="Times New Roman" charset="0"/>
              </a:rPr>
              <a:t> </a:t>
            </a:r>
            <a:r>
              <a:rPr lang="en-US" dirty="0">
                <a:latin typeface="Times New Roman" charset="0"/>
              </a:rPr>
              <a:t>Identify what you will do and who you will contact if there is suspicious activity or a threat at your operation</a:t>
            </a:r>
            <a:r>
              <a:rPr lang="en-US" dirty="0" smtClean="0">
                <a:latin typeface="Times New Roman" charset="0"/>
              </a:rPr>
              <a:t>. Hold </a:t>
            </a:r>
            <a:r>
              <a:rPr lang="en-US" dirty="0">
                <a:latin typeface="Times New Roman" charset="0"/>
              </a:rPr>
              <a:t>any product you suspect to be contaminated</a:t>
            </a:r>
            <a:r>
              <a:rPr lang="en-US" dirty="0" smtClean="0">
                <a:latin typeface="Times New Roman" charset="0"/>
              </a:rPr>
              <a:t>. Contact </a:t>
            </a:r>
            <a:r>
              <a:rPr lang="en-US" dirty="0">
                <a:latin typeface="Times New Roman" charset="0"/>
              </a:rPr>
              <a:t>your regulatory authority immediately. Maintain an emergency contact list.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31</a:t>
            </a:fld>
            <a:endParaRPr lang="en-US" sz="1200" b="0" dirty="0" smtClean="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Ask the person making the complaint for general contact information and to identify the food that was eaten. Also ask for a description of symptoms and when the person first got sick.</a:t>
            </a:r>
          </a:p>
          <a:p>
            <a:pPr marL="171450" indent="-171450" eaLnBrk="1" hangingPunct="1">
              <a:buFont typeface="Arial" pitchFamily="34" charset="0"/>
              <a:buChar char="•"/>
              <a:defRPr/>
            </a:pPr>
            <a:r>
              <a:rPr lang="en-US" dirty="0" smtClean="0">
                <a:ea typeface="+mn-ea"/>
                <a:cs typeface="+mn-cs"/>
              </a:rPr>
              <a:t>Contact the local regulatory authority if you suspect an outbreak.</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32</a:t>
            </a:fld>
            <a:endParaRPr lang="en-US" sz="1200" b="0" dirty="0" smtClean="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Set the suspected product aside if any remains. Include a label with Do Not Use and Do Not Discard on it, as shown in the photo on the slide.</a:t>
            </a:r>
          </a:p>
          <a:p>
            <a:pPr marL="171450" indent="-171450" eaLnBrk="1" hangingPunct="1">
              <a:buFont typeface="Arial" pitchFamily="34" charset="0"/>
              <a:buChar char="•"/>
              <a:defRPr/>
            </a:pPr>
            <a:r>
              <a:rPr lang="en-US" dirty="0" smtClean="0">
                <a:ea typeface="+mn-ea"/>
                <a:cs typeface="+mn-cs"/>
              </a:rPr>
              <a:t>Log information about the suspected product. This might include a product description, production date, and lot number. The sell-by date and pack size should also be recorded. </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33</a:t>
            </a:fld>
            <a:endParaRPr lang="en-US" sz="1200" b="0" dirty="0" smtClean="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71450" indent="-171450" eaLnBrk="1" hangingPunct="1">
              <a:buFont typeface="Arial" pitchFamily="34" charset="0"/>
              <a:buChar char="•"/>
              <a:defRPr/>
            </a:pPr>
            <a:r>
              <a:rPr lang="en-US" dirty="0" smtClean="0">
                <a:ea typeface="+mn-ea"/>
                <a:cs typeface="+mn-cs"/>
              </a:rPr>
              <a:t>Cooperate with regulatory authorities in the investigation. Provide appropriate documentation. You may be asked to provide temperature logs, HACCP documents, staff files, etc.</a:t>
            </a:r>
          </a:p>
          <a:p>
            <a:pPr marL="171450" indent="-171450" eaLnBrk="1" hangingPunct="1">
              <a:buFont typeface="Arial" pitchFamily="34" charset="0"/>
              <a:buChar char="•"/>
              <a:defRPr/>
            </a:pPr>
            <a:r>
              <a:rPr lang="en-US" dirty="0" smtClean="0">
                <a:ea typeface="+mn-ea"/>
                <a:cs typeface="+mn-cs"/>
              </a:rPr>
              <a:t>Review food-handling procedures to identify if standards are not being met or procedures are not working.</a:t>
            </a: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eaLnBrk="1" hangingPunct="1">
              <a:defRPr/>
            </a:pPr>
            <a:r>
              <a:rPr lang="en-US" b="1" dirty="0" smtClean="0"/>
              <a:t>Instructor</a:t>
            </a:r>
            <a:r>
              <a:rPr lang="en-US" b="1" baseline="0" dirty="0" smtClean="0"/>
              <a:t> </a:t>
            </a:r>
            <a:r>
              <a:rPr lang="en-US" b="1" baseline="0" dirty="0" smtClean="0"/>
              <a:t>Notes</a:t>
            </a:r>
            <a:endParaRPr lang="en-US" sz="1200" b="1" kern="1200" dirty="0" smtClean="0">
              <a:solidFill>
                <a:schemeClr val="tx1"/>
              </a:solidFill>
              <a:latin typeface="Times New Roman" pitchFamily="18" charset="0"/>
              <a:ea typeface="ＭＳ Ｐゴシック" charset="0"/>
              <a:cs typeface="ＭＳ Ｐゴシック" charset="0"/>
            </a:endParaRPr>
          </a:p>
          <a:p>
            <a:pPr marL="171450" indent="-171450" eaLnBrk="1" hangingPunct="1">
              <a:buFont typeface="Arial" pitchFamily="34" charset="0"/>
              <a:buChar char="•"/>
              <a:defRPr/>
            </a:pPr>
            <a:r>
              <a:rPr lang="en-US" dirty="0" smtClean="0">
                <a:latin typeface="+mn-lt"/>
                <a:ea typeface="+mn-ea"/>
                <a:cs typeface="+mn-cs"/>
              </a:rPr>
              <a:t>Your </a:t>
            </a:r>
            <a:r>
              <a:rPr lang="en-US" dirty="0">
                <a:latin typeface="+mn-lt"/>
                <a:ea typeface="+mn-ea"/>
                <a:cs typeface="+mn-cs"/>
              </a:rPr>
              <a:t>staff should be able to tell customers about menu items that contain potential allergens. At minimum, have one person available per shift to answer </a:t>
            </a:r>
            <a:r>
              <a:rPr lang="en-US" dirty="0" smtClean="0">
                <a:latin typeface="+mn-lt"/>
                <a:ea typeface="+mn-ea"/>
                <a:cs typeface="+mn-cs"/>
              </a:rPr>
              <a:t>customers’</a:t>
            </a:r>
            <a:r>
              <a:rPr lang="en-US" baseline="0" dirty="0" smtClean="0">
                <a:latin typeface="+mn-lt"/>
                <a:ea typeface="+mn-ea"/>
                <a:cs typeface="+mn-cs"/>
              </a:rPr>
              <a:t> </a:t>
            </a:r>
            <a:r>
              <a:rPr lang="en-US" dirty="0" smtClean="0">
                <a:latin typeface="+mn-lt"/>
                <a:ea typeface="+mn-ea"/>
                <a:cs typeface="+mn-cs"/>
              </a:rPr>
              <a:t>questions </a:t>
            </a:r>
            <a:r>
              <a:rPr lang="en-US" dirty="0">
                <a:latin typeface="+mn-lt"/>
                <a:ea typeface="+mn-ea"/>
                <a:cs typeface="+mn-cs"/>
              </a:rPr>
              <a:t>about menu items. When working with a customer to place an allergen special order, staff must be able to do the following.</a:t>
            </a:r>
          </a:p>
          <a:p>
            <a:pPr marL="631908" lvl="1" indent="-174708">
              <a:buFont typeface="Arial" panose="020B0604020202020204" pitchFamily="34" charset="0"/>
              <a:buChar char="•"/>
            </a:pPr>
            <a:r>
              <a:rPr lang="en-US" dirty="0" smtClean="0">
                <a:solidFill>
                  <a:schemeClr val="accent6">
                    <a:lumMod val="60000"/>
                    <a:lumOff val="40000"/>
                  </a:schemeClr>
                </a:solidFill>
              </a:rPr>
              <a:t>Describe </a:t>
            </a:r>
            <a:r>
              <a:rPr lang="en-US" dirty="0" smtClean="0">
                <a:solidFill>
                  <a:schemeClr val="accent6">
                    <a:lumMod val="60000"/>
                    <a:lumOff val="40000"/>
                  </a:schemeClr>
                </a:solidFill>
              </a:rPr>
              <a:t>menu items to guests, and identify any allergens in the item. </a:t>
            </a:r>
            <a:r>
              <a:rPr lang="en-US" dirty="0">
                <a:latin typeface="+mn-lt"/>
                <a:ea typeface="+mn-ea"/>
                <a:cs typeface="+mn-cs"/>
              </a:rPr>
              <a:t>Identify any “secret” ingredients. For example, your operation may have a house specialty that includes an allergen. </a:t>
            </a:r>
          </a:p>
          <a:p>
            <a:pPr marL="631908" lvl="1" indent="-174708">
              <a:buFont typeface="Arial" panose="020B0604020202020204" pitchFamily="34" charset="0"/>
              <a:buChar char="•"/>
            </a:pPr>
            <a:r>
              <a:rPr lang="en-US" dirty="0">
                <a:latin typeface="+mn-lt"/>
                <a:ea typeface="+mn-ea"/>
                <a:cs typeface="+mn-cs"/>
              </a:rPr>
              <a:t>Suggest menu items that do not contain the food that the customer is allergic to. </a:t>
            </a:r>
          </a:p>
          <a:p>
            <a:pPr marL="631908" lvl="1" indent="-174708">
              <a:buFont typeface="Arial" panose="020B0604020202020204" pitchFamily="34" charset="0"/>
              <a:buChar char="•"/>
            </a:pPr>
            <a:r>
              <a:rPr lang="en-US" dirty="0">
                <a:latin typeface="+mn-lt"/>
                <a:ea typeface="+mn-ea"/>
                <a:cs typeface="+mn-cs"/>
              </a:rPr>
              <a:t>Identify the allergen special order. Clearly mark or otherwise indicate the order for the guest with the identified food allergy. This is done to inform the kitchen staff of the guest’s food allergy.</a:t>
            </a:r>
          </a:p>
          <a:p>
            <a:pPr marL="631908" lvl="1" indent="-174708">
              <a:buFont typeface="Arial" panose="020B0604020202020204" pitchFamily="34" charset="0"/>
              <a:buChar char="•"/>
            </a:pPr>
            <a:r>
              <a:rPr lang="en-US" dirty="0">
                <a:latin typeface="+mn-lt"/>
                <a:ea typeface="+mn-ea"/>
                <a:cs typeface="+mn-cs"/>
              </a:rPr>
              <a:t>Confirm the allergen special order with the kitchen staff when picking up the food. Make sure no garnishes or other items containing the allergen touch the plate. Food should be hand-delivered to guests with allergies. Delivering food separately from the other food delivered to a table will help prevent contact with food allergens.</a:t>
            </a:r>
          </a:p>
        </p:txBody>
      </p:sp>
      <p:sp>
        <p:nvSpPr>
          <p:cNvPr id="4" name="Slide Number Placeholder 3"/>
          <p:cNvSpPr>
            <a:spLocks noGrp="1"/>
          </p:cNvSpPr>
          <p:nvPr>
            <p:ph type="sldNum" sz="quarter" idx="10"/>
          </p:nvPr>
        </p:nvSpPr>
        <p:spPr/>
        <p:txBody>
          <a:bodyPr/>
          <a:lstStyle/>
          <a:p>
            <a:fld id="{6E113976-0BB7-43CD-B8AA-A45C1DB02039}" type="slidenum">
              <a:rPr lang="en-US" smtClean="0"/>
              <a:t>34</a:t>
            </a:fld>
            <a:endParaRPr lang="en-US" dirty="0"/>
          </a:p>
        </p:txBody>
      </p:sp>
    </p:spTree>
    <p:extLst>
      <p:ext uri="{BB962C8B-B14F-4D97-AF65-F5344CB8AC3E}">
        <p14:creationId xmlns:p14="http://schemas.microsoft.com/office/powerpoint/2010/main" val="2776615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pPr marL="174708" indent="-174708">
              <a:buFont typeface="Arial" panose="020B0604020202020204" pitchFamily="34" charset="0"/>
              <a:buChar char="•"/>
            </a:pPr>
            <a:r>
              <a:rPr lang="en-US" baseline="0" dirty="0" smtClean="0"/>
              <a:t>When preparing an allergen special order, always check recipes and food labels for the allergen. M</a:t>
            </a:r>
            <a:r>
              <a:rPr lang="en-US" dirty="0">
                <a:latin typeface="+mn-lt"/>
                <a:ea typeface="+mn-ea"/>
                <a:cs typeface="+mn-cs"/>
              </a:rPr>
              <a:t>anufactured products that contain one or more of the Big Eight allergens are required to clearly identify them on the ingredient label. This makes it easy to see if a product is safe.</a:t>
            </a:r>
            <a:endParaRPr lang="en-US" baseline="0" dirty="0" smtClean="0"/>
          </a:p>
          <a:p>
            <a:pPr marL="174708" indent="-174708">
              <a:buFont typeface="Arial" panose="020B0604020202020204" pitchFamily="34" charset="0"/>
              <a:buChar char="•"/>
            </a:pPr>
            <a:r>
              <a:rPr lang="en-US" dirty="0">
                <a:latin typeface="+mn-lt"/>
                <a:ea typeface="+mn-ea"/>
                <a:cs typeface="+mn-cs"/>
              </a:rPr>
              <a:t>Used cleaned an sanitized utensils and equipment, including food-prep surfaces. Some operations use a separate set of cooking utensils just for allergen special orders. Make sure the allergen does not touch anything for customers with food allergies.</a:t>
            </a:r>
          </a:p>
          <a:p>
            <a:pPr marL="174708" indent="-174708">
              <a:buFont typeface="Arial" panose="020B0604020202020204" pitchFamily="34" charset="0"/>
              <a:buChar char="•"/>
            </a:pPr>
            <a:r>
              <a:rPr lang="en-US" dirty="0">
                <a:latin typeface="+mn-lt"/>
                <a:ea typeface="+mn-ea"/>
                <a:cs typeface="+mn-cs"/>
              </a:rPr>
              <a:t>Wash hands and change gloves before preparing the order.</a:t>
            </a:r>
          </a:p>
          <a:p>
            <a:pPr marL="174708" indent="-174708">
              <a:buFont typeface="Arial" panose="020B0604020202020204" pitchFamily="34" charset="0"/>
              <a:buChar char="•"/>
            </a:pPr>
            <a:r>
              <a:rPr lang="en-US" dirty="0">
                <a:latin typeface="+mn-lt"/>
                <a:ea typeface="+mn-ea"/>
                <a:cs typeface="+mn-cs"/>
              </a:rPr>
              <a:t>Use separate fryers and cooking oils when frying food for customers with food allergies. As an example, cooking shrimp in a fryer will make that oil dangerous </a:t>
            </a:r>
            <a:r>
              <a:rPr lang="en-US" dirty="0" smtClean="0">
                <a:latin typeface="+mn-lt"/>
                <a:ea typeface="+mn-ea"/>
                <a:cs typeface="+mn-cs"/>
              </a:rPr>
              <a:t>for guests </a:t>
            </a:r>
            <a:r>
              <a:rPr lang="en-US" dirty="0">
                <a:latin typeface="+mn-lt"/>
                <a:ea typeface="+mn-ea"/>
                <a:cs typeface="+mn-cs"/>
              </a:rPr>
              <a:t>with a shellfish allergy</a:t>
            </a:r>
            <a:r>
              <a:rPr lang="en-US" dirty="0" smtClean="0">
                <a:latin typeface="+mn-lt"/>
                <a:ea typeface="+mn-ea"/>
                <a:cs typeface="+mn-cs"/>
              </a:rPr>
              <a:t>. Any </a:t>
            </a:r>
            <a:r>
              <a:rPr lang="en-US" dirty="0">
                <a:latin typeface="+mn-lt"/>
                <a:ea typeface="+mn-ea"/>
                <a:cs typeface="+mn-cs"/>
              </a:rPr>
              <a:t>other </a:t>
            </a:r>
            <a:r>
              <a:rPr lang="en-US" dirty="0" smtClean="0">
                <a:latin typeface="+mn-lt"/>
                <a:ea typeface="+mn-ea"/>
                <a:cs typeface="+mn-cs"/>
              </a:rPr>
              <a:t>food cooked </a:t>
            </a:r>
            <a:r>
              <a:rPr lang="en-US" dirty="0">
                <a:latin typeface="+mn-lt"/>
                <a:ea typeface="+mn-ea"/>
                <a:cs typeface="+mn-cs"/>
              </a:rPr>
              <a:t>in that oil could cause an allergic reaction in those guests.</a:t>
            </a:r>
          </a:p>
          <a:p>
            <a:pPr marL="174708" indent="-174708">
              <a:buFont typeface="Arial" panose="020B0604020202020204" pitchFamily="34" charset="0"/>
              <a:buChar char="•"/>
            </a:pPr>
            <a:r>
              <a:rPr lang="en-US" dirty="0">
                <a:latin typeface="+mn-lt"/>
                <a:ea typeface="+mn-ea"/>
                <a:cs typeface="+mn-cs"/>
              </a:rPr>
              <a:t>When labeling food packaged on-site for retail sale, make sure the label includes any of the Big Eight allergens contained in the product.</a:t>
            </a:r>
          </a:p>
        </p:txBody>
      </p:sp>
      <p:sp>
        <p:nvSpPr>
          <p:cNvPr id="4" name="Slide Number Placeholder 3"/>
          <p:cNvSpPr>
            <a:spLocks noGrp="1"/>
          </p:cNvSpPr>
          <p:nvPr>
            <p:ph type="sldNum" sz="quarter" idx="10"/>
          </p:nvPr>
        </p:nvSpPr>
        <p:spPr/>
        <p:txBody>
          <a:bodyPr/>
          <a:lstStyle/>
          <a:p>
            <a:fld id="{6E113976-0BB7-43CD-B8AA-A45C1DB02039}" type="slidenum">
              <a:rPr lang="en-US" smtClean="0"/>
              <a:t>35</a:t>
            </a:fld>
            <a:endParaRPr lang="en-US" dirty="0"/>
          </a:p>
        </p:txBody>
      </p:sp>
    </p:spTree>
    <p:extLst>
      <p:ext uri="{BB962C8B-B14F-4D97-AF65-F5344CB8AC3E}">
        <p14:creationId xmlns:p14="http://schemas.microsoft.com/office/powerpoint/2010/main" val="2518482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36</a:t>
            </a:fld>
            <a:endParaRPr lang="en-US" sz="1200" b="0" dirty="0" smtClean="0">
              <a:solidFill>
                <a:schemeClr val="tx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37</a:t>
            </a:fld>
            <a:endParaRPr lang="en-US" sz="1200" b="0" dirty="0" smtClean="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14300" indent="-114300" eaLnBrk="1" hangingPunct="1">
              <a:buFontTx/>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14300" indent="-114300" eaLnBrk="1" hangingPunct="1">
              <a:buFontTx/>
              <a:buChar char="•"/>
              <a:defRPr/>
            </a:pPr>
            <a:r>
              <a:rPr lang="en-US" dirty="0">
                <a:latin typeface="Times New Roman" charset="0"/>
                <a:cs typeface="+mn-cs"/>
              </a:rPr>
              <a:t>Some people carry pathogens and infect others without ever getting sick themselves. These people are called carriers. The bacteria </a:t>
            </a:r>
            <a:r>
              <a:rPr lang="en-US" i="1" dirty="0">
                <a:latin typeface="Times New Roman" charset="0"/>
                <a:cs typeface="+mn-cs"/>
              </a:rPr>
              <a:t>Staphylococcus aureus </a:t>
            </a:r>
            <a:r>
              <a:rPr lang="en-US" dirty="0">
                <a:latin typeface="Times New Roman" charset="0"/>
                <a:cs typeface="+mn-cs"/>
              </a:rPr>
              <a:t>is carried in the nose of 30 to 50 percent of healthy adults. About 20 to 35 percent of healthy adults carry it on their skin. Food handlers transfer this type of bacteria to food when they touch the infected areas of their bodies and then touch food without washing their hands.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38</a:t>
            </a:fld>
            <a:endParaRPr lang="en-US" sz="1200" b="0" dirty="0" smtClean="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Don</a:t>
            </a:r>
            <a:r>
              <a:rPr lang="ja-JP" altLang="en-US" dirty="0">
                <a:latin typeface="Times New Roman" charset="0"/>
                <a:cs typeface="+mn-cs"/>
              </a:rPr>
              <a:t>’</a:t>
            </a:r>
            <a:r>
              <a:rPr lang="en-US" dirty="0">
                <a:latin typeface="Times New Roman" charset="0"/>
                <a:cs typeface="+mn-cs"/>
              </a:rPr>
              <a:t>t underestimate your role in a personal hygiene program. You have many responsibilities to help make the program work. Some of these are highlighted in the slide.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39</a:t>
            </a:fld>
            <a:endParaRPr lang="en-US" sz="1200" b="0" dirty="0" smtClean="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a:p>
            <a:pPr marL="114300" indent="-114300" eaLnBrk="1" hangingPunct="1">
              <a:buFontTx/>
              <a:buChar char="•"/>
              <a:defRPr/>
            </a:pPr>
            <a:endParaRPr lang="en-US" dirty="0">
              <a:latin typeface="Times New Roman" charset="0"/>
              <a:cs typeface="+mn-cs"/>
            </a:endParaRPr>
          </a:p>
          <a:p>
            <a:pPr marL="114300" indent="-114300" eaLnBrk="1" hangingPunct="1">
              <a:defRPr/>
            </a:pPr>
            <a:endParaRPr lang="en-US" dirty="0">
              <a:latin typeface="Times New Roman" charset="0"/>
              <a:cs typeface="+mn-cs"/>
            </a:endParaRPr>
          </a:p>
        </p:txBody>
      </p:sp>
      <p:sp>
        <p:nvSpPr>
          <p:cNvPr id="6" name="Rectangle 3"/>
          <p:cNvSpPr txBox="1">
            <a:spLocks noChangeArrowheads="1"/>
          </p:cNvSpPr>
          <p:nvPr/>
        </p:nvSpPr>
        <p:spPr bwMode="auto">
          <a:xfrm>
            <a:off x="1028700" y="4419600"/>
            <a:ext cx="52546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4593" tIns="47297" rIns="94593" bIns="47297" numCol="1" anchor="t" anchorCtr="0" compatLnSpc="1">
            <a:prstTxWarp prst="textNoShape">
              <a:avLst/>
            </a:prstTxWarp>
          </a:bodyPr>
          <a:lst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14300" indent="-114300" eaLnBrk="1" hangingPunct="1">
              <a:defRPr/>
            </a:pPr>
            <a:endParaRPr lang="en-US" b="1" dirty="0" smtClean="0">
              <a:latin typeface="Times New Roman"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4</a:t>
            </a:fld>
            <a:endParaRPr lang="en-US" sz="1200" b="0" dirty="0" smtClean="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dirty="0">
                <a:latin typeface="Times New Roman" charset="0"/>
                <a:cs typeface="+mn-cs"/>
              </a:rPr>
              <a:t> </a:t>
            </a: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If food is not handled correctly, it can become unsafe. These are the five most common food-handling mistakes, or risk factors, that can </a:t>
            </a:r>
            <a:r>
              <a:rPr lang="en-US" dirty="0" smtClean="0">
                <a:latin typeface="Times New Roman" charset="0"/>
                <a:cs typeface="+mn-cs"/>
              </a:rPr>
              <a:t>cause </a:t>
            </a:r>
            <a:r>
              <a:rPr lang="en-US" dirty="0">
                <a:latin typeface="Times New Roman" charset="0"/>
                <a:cs typeface="+mn-cs"/>
              </a:rPr>
              <a:t>foodborne illness.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40</a:t>
            </a:fld>
            <a:endParaRPr lang="en-US" sz="1200" b="0" dirty="0" smtClean="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Single-use gloves can help keep food safe by creating a barrier between hands and food. Gloves should be worn when handling ready-to-eat food. The exceptions include when washing produce, or when handling ready-to-eat ingredients for a dish that will be cooked to the correct internal temperature.</a:t>
            </a:r>
          </a:p>
          <a:p>
            <a:pPr marL="114300" indent="-114300" eaLnBrk="1" hangingPunct="1">
              <a:buFontTx/>
              <a:buChar char="•"/>
              <a:defRPr/>
            </a:pPr>
            <a:r>
              <a:rPr lang="en-US" dirty="0">
                <a:latin typeface="Times New Roman" charset="0"/>
                <a:cs typeface="+mn-cs"/>
              </a:rPr>
              <a:t>Hands must be washed before putting on gloves and when changing to a new pair.</a:t>
            </a:r>
          </a:p>
          <a:p>
            <a:pPr marL="114300" indent="-114300" eaLnBrk="1" hangingPunct="1">
              <a:buFontTx/>
              <a:buChar char="•"/>
              <a:defRPr/>
            </a:pPr>
            <a:r>
              <a:rPr lang="en-US" dirty="0">
                <a:latin typeface="Times New Roman" charset="0"/>
                <a:cs typeface="+mn-cs"/>
              </a:rPr>
              <a:t>Make sure you provide different glove sizes. Gloves that are too big will not stay on. Those that are too small will tear or rip easily.</a:t>
            </a:r>
          </a:p>
          <a:p>
            <a:pPr marL="114300" indent="-114300" eaLnBrk="1" hangingPunct="1">
              <a:buFontTx/>
              <a:buChar char="•"/>
              <a:defRPr/>
            </a:pPr>
            <a:r>
              <a:rPr lang="en-US" dirty="0">
                <a:latin typeface="Times New Roman" charset="0"/>
                <a:cs typeface="+mn-cs"/>
              </a:rPr>
              <a:t>Some </a:t>
            </a:r>
            <a:r>
              <a:rPr lang="en-US" dirty="0" smtClean="0">
                <a:latin typeface="Times New Roman" charset="0"/>
                <a:cs typeface="+mn-cs"/>
              </a:rPr>
              <a:t>food handlers </a:t>
            </a:r>
            <a:r>
              <a:rPr lang="en-US" dirty="0">
                <a:latin typeface="Times New Roman" charset="0"/>
                <a:cs typeface="+mn-cs"/>
              </a:rPr>
              <a:t>and customers may be sensitive to latex. Consider providing gloves made from other materials.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41</a:t>
            </a:fld>
            <a:endParaRPr lang="en-US" sz="1200" b="0" dirty="0" smtClean="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4300" indent="-114300" eaLnBrk="1" hangingPunct="1">
              <a:defRPr/>
            </a:pPr>
            <a:r>
              <a:rPr lang="en-US" b="1" dirty="0" smtClean="0">
                <a:ea typeface="+mn-ea"/>
                <a:cs typeface="+mn-cs"/>
              </a:rPr>
              <a:t>Instructor Notes</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Times New Roman" pitchFamily="18" charset="0"/>
                <a:ea typeface="ＭＳ Ｐゴシック" charset="0"/>
                <a:cs typeface="ＭＳ Ｐゴシック" charset="0"/>
              </a:rPr>
              <a:t>Wash</a:t>
            </a:r>
            <a:r>
              <a:rPr lang="en-US" sz="1200" kern="1200" baseline="0" dirty="0" smtClean="0">
                <a:solidFill>
                  <a:schemeClr val="tx1"/>
                </a:solidFill>
                <a:latin typeface="Times New Roman" pitchFamily="18" charset="0"/>
                <a:ea typeface="ＭＳ Ｐゴシック" charset="0"/>
                <a:cs typeface="ＭＳ Ｐゴシック" charset="0"/>
              </a:rPr>
              <a:t> your hands before putting gloves on when starting a new task. You do not need to rewash your hands each time you change gloves as long as you are performing the same task, and your hands have not become contaminated.</a:t>
            </a:r>
            <a:endParaRPr lang="en-US" sz="1200" kern="1200" dirty="0" smtClean="0">
              <a:solidFill>
                <a:schemeClr val="tx1"/>
              </a:solidFill>
              <a:latin typeface="Times New Roman" pitchFamily="18" charset="0"/>
              <a:ea typeface="ＭＳ Ｐゴシック" charset="0"/>
              <a:cs typeface="ＭＳ Ｐゴシック" charset="0"/>
            </a:endParaRPr>
          </a:p>
          <a:p>
            <a:pPr marL="171450" indent="-171450" eaLnBrk="1" hangingPunct="1">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Avoid contaminating gloves when putting them 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42</a:t>
            </a:fld>
            <a:endParaRPr lang="en-US" sz="1200" b="0" dirty="0" smtClean="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p:txBody>
          <a:bodyPr/>
          <a:lstStyle/>
          <a:p>
            <a:pPr marL="114300" indent="-114300" eaLnBrk="1" hangingPunct="1">
              <a:defRPr/>
            </a:pPr>
            <a:r>
              <a:rPr lang="en-US" b="1" dirty="0" smtClean="0">
                <a:ea typeface="+mn-ea"/>
                <a:cs typeface="+mn-cs"/>
              </a:rPr>
              <a:t>Instructor Notes</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Food can become contaminated when it has been handled with bare hands. This is especially true when hands have not been washed correctly or have infected cuts or wounds. For this reason, do not handle ready-to-eat food with bare hands. </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There are times when it may be acceptable to handle ready-to-eat food with bare hands. This is true in the situations identified in the slide.</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Never handle ready-to-eat food with bare hands if you primarily serve a high-risk population.</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Some regulatory authorities allow bare-hand contact with ready-to- eat food. If your jurisdiction allows this, you must have specific policies in place about staff health. You must also train staff in handwashing and personal hygiene practices.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43</a:t>
            </a:fld>
            <a:endParaRPr lang="en-US" sz="1200" b="0" dirty="0" smtClean="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latin typeface="Times New Roman" charset="0"/>
              <a:cs typeface="Times New Roman" charset="0"/>
            </a:endParaRPr>
          </a:p>
          <a:p>
            <a:pPr marL="114300" indent="-114300" eaLnBrk="1" hangingPunct="1">
              <a:lnSpc>
                <a:spcPct val="80000"/>
              </a:lnSpc>
              <a:spcBef>
                <a:spcPct val="50000"/>
              </a:spcBef>
              <a:buSzPct val="80000"/>
              <a:buFontTx/>
              <a:buChar char="•"/>
            </a:pPr>
            <a:r>
              <a:rPr lang="en-US" dirty="0">
                <a:latin typeface="Times New Roman" charset="0"/>
              </a:rPr>
              <a:t>You must encourage your </a:t>
            </a:r>
            <a:r>
              <a:rPr lang="en-US" dirty="0" smtClean="0">
                <a:latin typeface="Times New Roman" charset="0"/>
              </a:rPr>
              <a:t>staff to </a:t>
            </a:r>
            <a:r>
              <a:rPr lang="en-US" dirty="0">
                <a:latin typeface="Times New Roman" charset="0"/>
              </a:rPr>
              <a:t>report any health problems before they come to work. This includes newly hired staff who haven</a:t>
            </a:r>
            <a:r>
              <a:rPr lang="ja-JP" altLang="en-US" dirty="0">
                <a:latin typeface="Times New Roman" charset="0"/>
              </a:rPr>
              <a:t>’</a:t>
            </a:r>
            <a:r>
              <a:rPr lang="en-US" altLang="ja-JP" dirty="0">
                <a:latin typeface="Times New Roman" charset="0"/>
              </a:rPr>
              <a:t>t started working yet. </a:t>
            </a:r>
          </a:p>
          <a:p>
            <a:pPr marL="114300" indent="-114300" eaLnBrk="1" hangingPunct="1">
              <a:lnSpc>
                <a:spcPct val="80000"/>
              </a:lnSpc>
              <a:spcBef>
                <a:spcPct val="50000"/>
              </a:spcBef>
              <a:buSzPct val="80000"/>
              <a:buFontTx/>
              <a:buChar char="•"/>
            </a:pPr>
            <a:r>
              <a:rPr lang="en-US" dirty="0">
                <a:latin typeface="Times New Roman" charset="0"/>
              </a:rPr>
              <a:t>Staff should also let you know </a:t>
            </a:r>
            <a:r>
              <a:rPr lang="en-US" dirty="0" smtClean="0">
                <a:latin typeface="Times New Roman" charset="0"/>
              </a:rPr>
              <a:t>immediately</a:t>
            </a:r>
            <a:r>
              <a:rPr lang="en-US" baseline="0" dirty="0" smtClean="0">
                <a:latin typeface="Times New Roman" charset="0"/>
              </a:rPr>
              <a:t> </a:t>
            </a:r>
            <a:r>
              <a:rPr lang="en-US" dirty="0" smtClean="0">
                <a:latin typeface="Times New Roman" charset="0"/>
              </a:rPr>
              <a:t>if </a:t>
            </a:r>
            <a:r>
              <a:rPr lang="en-US" dirty="0">
                <a:latin typeface="Times New Roman" charset="0"/>
              </a:rPr>
              <a:t>they get sick while working. Your regulatory authority may ask you to prove you have made staff aware of this policy.</a:t>
            </a:r>
          </a:p>
          <a:p>
            <a:pPr marL="114300" indent="-114300" eaLnBrk="1" hangingPunct="1">
              <a:lnSpc>
                <a:spcPct val="80000"/>
              </a:lnSpc>
              <a:spcBef>
                <a:spcPct val="50000"/>
              </a:spcBef>
              <a:buSzPct val="80000"/>
              <a:buFontTx/>
              <a:buChar char="•"/>
            </a:pPr>
            <a:r>
              <a:rPr lang="en-US" dirty="0">
                <a:latin typeface="Times New Roman" charset="0"/>
              </a:rPr>
              <a:t>When food handlers are </a:t>
            </a:r>
            <a:r>
              <a:rPr lang="en-US" dirty="0" smtClean="0">
                <a:latin typeface="Times New Roman" charset="0"/>
              </a:rPr>
              <a:t>sick, </a:t>
            </a:r>
            <a:r>
              <a:rPr lang="en-US" dirty="0">
                <a:latin typeface="Times New Roman" charset="0"/>
              </a:rPr>
              <a:t>you may need to restrict them from working with or around food. Sometimes, you may need to exclude them from working in the operation.</a:t>
            </a:r>
          </a:p>
          <a:p>
            <a:pPr marL="114300" indent="-114300" eaLnBrk="1" hangingPunct="1">
              <a:lnSpc>
                <a:spcPct val="80000"/>
              </a:lnSpc>
              <a:spcBef>
                <a:spcPct val="50000"/>
              </a:spcBef>
              <a:buSzPct val="80000"/>
            </a:pPr>
            <a:endParaRPr lang="en-US" dirty="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306CE4-5592-CD4A-8965-53B4CB9A0B75}" type="slidenum">
              <a:rPr lang="en-US" sz="1200" b="0" smtClean="0">
                <a:solidFill>
                  <a:schemeClr val="tx1"/>
                </a:solidFill>
              </a:rPr>
              <a:pPr eaLnBrk="1" hangingPunct="1">
                <a:defRPr/>
              </a:pPr>
              <a:t>44</a:t>
            </a:fld>
            <a:endParaRPr lang="en-US" sz="1200" b="0" dirty="0" smtClean="0">
              <a:solidFill>
                <a:schemeClr val="tx1"/>
              </a:solidFill>
            </a:endParaRPr>
          </a:p>
        </p:txBody>
      </p:sp>
      <p:sp>
        <p:nvSpPr>
          <p:cNvPr id="38605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b="1"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FD6052-B3AD-F147-8D28-A1A56330E175}" type="slidenum">
              <a:rPr lang="en-US" sz="1200" b="0" smtClean="0">
                <a:solidFill>
                  <a:schemeClr val="tx1"/>
                </a:solidFill>
              </a:rPr>
              <a:pPr eaLnBrk="1" hangingPunct="1">
                <a:defRPr/>
              </a:pPr>
              <a:t>45</a:t>
            </a:fld>
            <a:endParaRPr lang="en-US" sz="1200" b="0" dirty="0" smtClean="0">
              <a:solidFill>
                <a:schemeClr val="tx1"/>
              </a:solidFill>
            </a:endParaRPr>
          </a:p>
        </p:txBody>
      </p:sp>
      <p:sp>
        <p:nvSpPr>
          <p:cNvPr id="387075" name="Rectangle 2"/>
          <p:cNvSpPr>
            <a:spLocks noGrp="1" noRot="1" noChangeAspect="1" noChangeArrowheads="1" noTextEdit="1"/>
          </p:cNvSpPr>
          <p:nvPr>
            <p:ph type="sldImg"/>
          </p:nvPr>
        </p:nvSpPr>
        <p:spPr>
          <a:ln/>
        </p:spPr>
      </p:sp>
      <p:sp>
        <p:nvSpPr>
          <p:cNvPr id="4" name="Notes Placeholder 1"/>
          <p:cNvSpPr>
            <a:spLocks noGrp="1"/>
          </p:cNvSpPr>
          <p:nvPr>
            <p:ph type="body" idx="3"/>
          </p:nvPr>
        </p:nvSpPr>
        <p:spPr>
          <a:xfrm>
            <a:off x="701675" y="4416425"/>
            <a:ext cx="5608638" cy="4183063"/>
          </a:xfrm>
        </p:spPr>
        <p:txBody>
          <a:bodyPr/>
          <a:lstStyle/>
          <a:p>
            <a:endParaRPr lang="en-US" b="1"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9A24DD-46E6-F04D-8398-F7D5861495D1}" type="slidenum">
              <a:rPr lang="en-US" sz="1200" b="0" smtClean="0">
                <a:solidFill>
                  <a:schemeClr val="tx1"/>
                </a:solidFill>
              </a:rPr>
              <a:pPr eaLnBrk="1" hangingPunct="1">
                <a:defRPr/>
              </a:pPr>
              <a:t>46</a:t>
            </a:fld>
            <a:endParaRPr lang="en-US" sz="1200" b="0" dirty="0" smtClean="0">
              <a:solidFill>
                <a:schemeClr val="tx1"/>
              </a:solidFill>
            </a:endParaRPr>
          </a:p>
        </p:txBody>
      </p:sp>
      <p:sp>
        <p:nvSpPr>
          <p:cNvPr id="388099" name="Rectangle 2"/>
          <p:cNvSpPr>
            <a:spLocks noGrp="1" noRot="1" noChangeAspect="1" noChangeArrowheads="1" noTextEdit="1"/>
          </p:cNvSpPr>
          <p:nvPr>
            <p:ph type="sldImg"/>
          </p:nvPr>
        </p:nvSpPr>
        <p:spPr>
          <a:ln/>
        </p:spPr>
      </p:sp>
      <p:sp>
        <p:nvSpPr>
          <p:cNvPr id="388101"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Some </a:t>
            </a:r>
            <a:r>
              <a:rPr lang="en-US" dirty="0" smtClean="0">
                <a:latin typeface="Times New Roman" charset="0"/>
                <a:cs typeface="+mn-cs"/>
              </a:rPr>
              <a:t>food handlers </a:t>
            </a:r>
            <a:r>
              <a:rPr lang="en-US" dirty="0">
                <a:latin typeface="Times New Roman" charset="0"/>
                <a:cs typeface="+mn-cs"/>
              </a:rPr>
              <a:t>diagnosed with these foodborne illnesses may not experience the usual signs or their symptoms may be over. Work with the local regulatory authority to determine whether the </a:t>
            </a:r>
            <a:r>
              <a:rPr lang="en-US" dirty="0" smtClean="0">
                <a:latin typeface="Times New Roman" charset="0"/>
                <a:cs typeface="+mn-cs"/>
              </a:rPr>
              <a:t>food handler </a:t>
            </a:r>
            <a:r>
              <a:rPr lang="en-US" dirty="0">
                <a:latin typeface="Times New Roman" charset="0"/>
                <a:cs typeface="+mn-cs"/>
              </a:rPr>
              <a:t>must be excluded from the </a:t>
            </a:r>
            <a:r>
              <a:rPr lang="en-US" dirty="0" smtClean="0">
                <a:latin typeface="Times New Roman" charset="0"/>
                <a:cs typeface="+mn-cs"/>
              </a:rPr>
              <a:t>operation </a:t>
            </a:r>
            <a:r>
              <a:rPr lang="en-US" dirty="0">
                <a:latin typeface="Times New Roman" charset="0"/>
                <a:cs typeface="+mn-cs"/>
              </a:rPr>
              <a:t>or restricted from working with or around food, and when the exclusion or restriction can be removed.</a:t>
            </a:r>
          </a:p>
          <a:p>
            <a:pPr>
              <a:buFontTx/>
              <a:buChar char="•"/>
              <a:defRPr/>
            </a:pPr>
            <a:r>
              <a:rPr lang="en-US" dirty="0">
                <a:latin typeface="Times New Roman" charset="0"/>
                <a:cs typeface="+mn-cs"/>
              </a:rPr>
              <a:t>Remember these are only guidelines, working with your regulatory authority will help you determine the best course of action.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cs typeface="+mn-cs"/>
              </a:rPr>
              <a:t>Instructor Notes</a:t>
            </a:r>
          </a:p>
          <a:p>
            <a:pPr>
              <a:buFontTx/>
              <a:buChar char="•"/>
              <a:defRPr/>
            </a:pPr>
            <a:r>
              <a:rPr lang="en-US" dirty="0" smtClean="0">
                <a:latin typeface="Times New Roman" charset="0"/>
                <a:cs typeface="+mn-cs"/>
              </a:rPr>
              <a:t>Whether or not</a:t>
            </a:r>
            <a:r>
              <a:rPr lang="en-US" baseline="0" dirty="0" smtClean="0">
                <a:latin typeface="Times New Roman" charset="0"/>
                <a:cs typeface="+mn-cs"/>
              </a:rPr>
              <a:t> </a:t>
            </a:r>
            <a:r>
              <a:rPr lang="en-US" strike="noStrike" baseline="0" dirty="0" smtClean="0">
                <a:solidFill>
                  <a:srgbClr val="7030A0"/>
                </a:solidFill>
                <a:latin typeface="Times New Roman" charset="0"/>
                <a:cs typeface="+mn-cs"/>
              </a:rPr>
              <a:t>a food handler has symptoms, </a:t>
            </a:r>
            <a:r>
              <a:rPr lang="en-US" strike="noStrike" baseline="0" dirty="0" smtClean="0">
                <a:latin typeface="Times New Roman" charset="0"/>
                <a:cs typeface="+mn-cs"/>
              </a:rPr>
              <a:t>those </a:t>
            </a:r>
            <a:r>
              <a:rPr lang="en-US" baseline="0" dirty="0" smtClean="0">
                <a:latin typeface="Times New Roman" charset="0"/>
                <a:cs typeface="+mn-cs"/>
              </a:rPr>
              <a:t>diagnosed with a disease caused by these pathogens must be excluded from the operation. </a:t>
            </a:r>
            <a:r>
              <a:rPr lang="en-US" dirty="0" smtClean="0">
                <a:latin typeface="Times New Roman" charset="0"/>
                <a:cs typeface="+mn-cs"/>
              </a:rPr>
              <a:t>Work with the local regulatory authority to determine when the exclusion can be removed.</a:t>
            </a:r>
          </a:p>
          <a:p>
            <a:pPr>
              <a:buFontTx/>
              <a:buChar char="•"/>
              <a:defRPr/>
            </a:pPr>
            <a:r>
              <a:rPr lang="en-US" dirty="0" smtClean="0">
                <a:latin typeface="Times New Roman" charset="0"/>
                <a:cs typeface="+mn-cs"/>
              </a:rPr>
              <a:t>Remember these are only guidelines, working with your regulatory authority will help you determine the best course of action.</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47</a:t>
            </a:fld>
            <a:endParaRPr lang="en-US" dirty="0"/>
          </a:p>
        </p:txBody>
      </p:sp>
    </p:spTree>
    <p:extLst>
      <p:ext uri="{BB962C8B-B14F-4D97-AF65-F5344CB8AC3E}">
        <p14:creationId xmlns:p14="http://schemas.microsoft.com/office/powerpoint/2010/main" val="25087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48</a:t>
            </a:fld>
            <a:endParaRPr lang="en-US" sz="1200" b="0" dirty="0" smtClean="0">
              <a:solidFill>
                <a:schemeClr val="tx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49</a:t>
            </a:fld>
            <a:endParaRPr lang="en-US" sz="1200" b="0" dirty="0" smtClean="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You are responsible for the safety of the food at every point in this flow. For example, a frozen food might be safe when it leaves the processor</a:t>
            </a:r>
            <a:r>
              <a:rPr lang="ja-JP" altLang="en-US" dirty="0">
                <a:latin typeface="Times New Roman" charset="0"/>
                <a:cs typeface="+mn-cs"/>
              </a:rPr>
              <a:t>’</a:t>
            </a:r>
            <a:r>
              <a:rPr lang="en-US" dirty="0">
                <a:latin typeface="Times New Roman" charset="0"/>
                <a:cs typeface="+mn-cs"/>
              </a:rPr>
              <a:t>s plant. However, on the way to the supplier</a:t>
            </a:r>
            <a:r>
              <a:rPr lang="ja-JP" altLang="en-US" dirty="0">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5</a:t>
            </a:fld>
            <a:endParaRPr lang="en-US" sz="1200" b="0" dirty="0" smtClean="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n-US" b="1" dirty="0" smtClean="0">
                <a:ea typeface="+mn-ea"/>
                <a:cs typeface="Times New Roman" pitchFamily="18" charset="0"/>
              </a:rPr>
              <a:t>Instructor Notes</a:t>
            </a:r>
            <a:endParaRPr lang="en-US" b="1" dirty="0" smtClean="0">
              <a:solidFill>
                <a:srgbClr val="FF3300"/>
              </a:solidFill>
              <a:ea typeface="+mn-ea"/>
              <a:cs typeface="+mn-cs"/>
            </a:endParaRPr>
          </a:p>
          <a:p>
            <a:pPr marL="114300" indent="-114300" eaLnBrk="1" hangingPunct="1">
              <a:buFontTx/>
              <a:buChar char="•"/>
              <a:defRPr/>
            </a:pPr>
            <a:r>
              <a:rPr lang="en-US" dirty="0" smtClean="0">
                <a:ea typeface="+mn-ea"/>
                <a:cs typeface="+mn-cs"/>
              </a:rPr>
              <a:t>Except for purchasing food from unsafe sources, each risk factor for foodborne illness is related to four main factors: time-temperature abuse, cross-contamination, poor personal hygiene, and poor cleaning and sanitizing.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50</a:t>
            </a:fld>
            <a:endParaRPr lang="en-US" sz="1200" b="0" dirty="0" smtClean="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Each type of food should have separate equipment. For example, use one set of cutting boards, utensils, and containers for raw poultry. Use another set for raw meat. Use a third set for produce. Colored cutting boards and utensil handles can help keep equipment separate. The color tells food handlers which equipment to use with each food item. You might use yellow for raw chicken, red for raw meat, and green for produce, as the prep chef is doing in the photo.</a:t>
            </a:r>
          </a:p>
          <a:p>
            <a:pPr marL="114300" indent="-114300" eaLnBrk="1" hangingPunct="1">
              <a:buFontTx/>
              <a:buChar char="•"/>
              <a:defRPr/>
            </a:pPr>
            <a:r>
              <a:rPr lang="en-US" sz="1200" kern="1200" dirty="0" smtClean="0">
                <a:solidFill>
                  <a:schemeClr val="tx1"/>
                </a:solidFill>
                <a:latin typeface="Times New Roman" charset="0"/>
                <a:ea typeface="ＭＳ Ｐゴシック" charset="0"/>
                <a:cs typeface="ＭＳ Ｐゴシック" charset="0"/>
              </a:rPr>
              <a:t>Clean and sanitize all work surfaces, equipment, and utensils after each task. When you cut up raw chicken, for example, you cannot get by with just rinsing the equipment. Pathogens such as nontyphoidal</a:t>
            </a:r>
            <a:r>
              <a:rPr lang="en-US" sz="1200" kern="1200" dirty="0" smtClean="0">
                <a:solidFill>
                  <a:schemeClr val="accent6">
                    <a:lumMod val="60000"/>
                    <a:lumOff val="40000"/>
                  </a:schemeClr>
                </a:solidFill>
                <a:latin typeface="Times New Roman" charset="0"/>
                <a:ea typeface="ＭＳ Ｐゴシック" charset="0"/>
                <a:cs typeface="ＭＳ Ｐゴシック" charset="0"/>
              </a:rPr>
              <a:t> </a:t>
            </a:r>
            <a:r>
              <a:rPr lang="en-US" sz="1200" i="1" kern="1200" dirty="0" smtClean="0">
                <a:solidFill>
                  <a:schemeClr val="tx1"/>
                </a:solidFill>
                <a:latin typeface="Times New Roman" charset="0"/>
                <a:ea typeface="ＭＳ Ｐゴシック" charset="0"/>
                <a:cs typeface="ＭＳ Ｐゴシック" charset="0"/>
              </a:rPr>
              <a:t>Salmonella</a:t>
            </a:r>
            <a:r>
              <a:rPr lang="en-US" sz="1200" kern="1200" dirty="0" smtClean="0">
                <a:solidFill>
                  <a:schemeClr val="tx1"/>
                </a:solidFill>
                <a:latin typeface="Times New Roman" charset="0"/>
                <a:ea typeface="ＭＳ Ｐゴシック" charset="0"/>
                <a:cs typeface="ＭＳ Ｐゴシック" charset="0"/>
              </a:rPr>
              <a:t> can contaminate food through cross-contamination. To prevent this, you must wash, rinse, and sanitize equipment. </a:t>
            </a:r>
          </a:p>
          <a:p>
            <a:pPr marL="114300" indent="-114300" eaLnBrk="1" hangingPunct="1">
              <a:lnSpc>
                <a:spcPct val="80000"/>
              </a:lnSpc>
              <a:spcBef>
                <a:spcPct val="50000"/>
              </a:spcBef>
              <a:defRPr/>
            </a:pPr>
            <a:r>
              <a:rPr lang="en-US" dirty="0" smtClean="0">
                <a:latin typeface="Times New Roman" charset="0"/>
                <a:cs typeface="+mn-cs"/>
              </a:rPr>
              <a:t>  </a:t>
            </a:r>
            <a:endParaRPr lang="en-US" dirty="0">
              <a:latin typeface="Times New Roman" charset="0"/>
              <a:cs typeface="+mn-cs"/>
            </a:endParaRPr>
          </a:p>
          <a:p>
            <a:pPr marL="114300" indent="-114300" eaLnBrk="1" hangingPunct="1">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51</a:t>
            </a:fld>
            <a:endParaRPr lang="en-US" sz="1200" b="0" dirty="0" smtClean="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tabLst>
                <a:tab pos="457200" algn="l"/>
              </a:tabLst>
              <a:defRPr/>
            </a:pPr>
            <a:r>
              <a:rPr lang="en-US" dirty="0">
                <a:latin typeface="Times New Roman" charset="0"/>
                <a:cs typeface="+mn-cs"/>
              </a:rPr>
              <a:t>If you need to use the same table to prep different types of food, prep raw meat, fish, and </a:t>
            </a:r>
            <a:r>
              <a:rPr lang="en-US" dirty="0" smtClean="0">
                <a:latin typeface="Times New Roman" charset="0"/>
                <a:cs typeface="+mn-cs"/>
              </a:rPr>
              <a:t>poultry; </a:t>
            </a:r>
            <a:r>
              <a:rPr lang="en-US" dirty="0">
                <a:latin typeface="Times New Roman" charset="0"/>
                <a:cs typeface="+mn-cs"/>
              </a:rPr>
              <a:t>and ready-to-eat food at different times. You must clean and sanitize work surfaces and utensils between each type of food. For example, by prepping ready-to-eat food before raw food, you can minimize the chance for cross-contamination.</a:t>
            </a:r>
          </a:p>
          <a:p>
            <a:pPr marL="114300" indent="-114300" eaLnBrk="1" hangingPunct="1">
              <a:buFontTx/>
              <a:buChar char="•"/>
              <a:tabLst>
                <a:tab pos="457200" algn="l"/>
              </a:tabLst>
              <a:defRPr/>
            </a:pPr>
            <a:r>
              <a:rPr lang="en-US" dirty="0">
                <a:latin typeface="Times New Roman" charset="0"/>
                <a:cs typeface="+mn-cs"/>
              </a:rPr>
              <a:t>Buy food that doesn</a:t>
            </a:r>
            <a:r>
              <a:rPr lang="ja-JP" altLang="en-US" dirty="0">
                <a:latin typeface="Times New Roman" charset="0"/>
                <a:cs typeface="+mn-cs"/>
              </a:rPr>
              <a:t>’</a:t>
            </a:r>
            <a:r>
              <a:rPr lang="en-US" dirty="0">
                <a:latin typeface="Times New Roman" charset="0"/>
                <a:cs typeface="+mn-cs"/>
              </a:rPr>
              <a:t>t require much prepping or handling. For example, you could buy precooked chicken breasts or chopped lettuce, as shown in the </a:t>
            </a:r>
            <a:r>
              <a:rPr lang="en-US" dirty="0" smtClean="0">
                <a:latin typeface="Times New Roman" charset="0"/>
                <a:cs typeface="+mn-cs"/>
              </a:rPr>
              <a:t>photo.</a:t>
            </a:r>
            <a:endParaRPr lang="en-US" dirty="0">
              <a:latin typeface="Times New Roman"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52</a:t>
            </a:fld>
            <a:endParaRPr lang="en-US" sz="1200" b="0" dirty="0" smtClean="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tabLst>
                <a:tab pos="457200" algn="l"/>
              </a:tabLst>
              <a:defRPr/>
            </a:pPr>
            <a:r>
              <a:rPr lang="en-US" dirty="0">
                <a:latin typeface="Times New Roman" charset="0"/>
                <a:cs typeface="+mn-cs"/>
              </a:rPr>
              <a:t>Most foodborne illnesses happen because TCS food has been time-temperature abused. Remember, TCS food has been time-temperature abused any time it remains between 41°F and 135°F (5°C and 57°C). This is called the temperature danger zone because pathogens grow in this range. But most pathogens grow much faster between 70°F and 125°F (21°C and 52°C). </a:t>
            </a:r>
          </a:p>
          <a:p>
            <a:pPr marL="114300" indent="-114300" eaLnBrk="1" hangingPunct="1">
              <a:buFontTx/>
              <a:buChar char="•"/>
              <a:tabLst>
                <a:tab pos="457200" algn="l"/>
              </a:tabLst>
              <a:defRPr/>
            </a:pPr>
            <a:r>
              <a:rPr lang="en-US" dirty="0">
                <a:latin typeface="Times New Roman" charset="0"/>
                <a:cs typeface="+mn-cs"/>
              </a:rPr>
              <a:t>Food is being temperature abused whenever it is handled in the following </a:t>
            </a:r>
            <a:r>
              <a:rPr lang="en-US" dirty="0" smtClean="0">
                <a:latin typeface="Times New Roman" charset="0"/>
                <a:cs typeface="+mn-cs"/>
              </a:rPr>
              <a:t>ways: cooked </a:t>
            </a:r>
            <a:r>
              <a:rPr lang="en-US" dirty="0">
                <a:latin typeface="Times New Roman" charset="0"/>
                <a:cs typeface="+mn-cs"/>
              </a:rPr>
              <a:t>to the wrong internal </a:t>
            </a:r>
            <a:r>
              <a:rPr lang="en-US" dirty="0" smtClean="0">
                <a:latin typeface="Times New Roman" charset="0"/>
                <a:cs typeface="+mn-cs"/>
              </a:rPr>
              <a:t>temperature, </a:t>
            </a:r>
            <a:r>
              <a:rPr lang="en-US" dirty="0">
                <a:latin typeface="Times New Roman" charset="0"/>
                <a:cs typeface="+mn-cs"/>
              </a:rPr>
              <a:t>h</a:t>
            </a:r>
            <a:r>
              <a:rPr lang="en-US" dirty="0" smtClean="0">
                <a:latin typeface="Times New Roman" charset="0"/>
                <a:cs typeface="+mn-cs"/>
              </a:rPr>
              <a:t>eld </a:t>
            </a:r>
            <a:r>
              <a:rPr lang="en-US" dirty="0">
                <a:latin typeface="Times New Roman" charset="0"/>
                <a:cs typeface="+mn-cs"/>
              </a:rPr>
              <a:t>at the wrong </a:t>
            </a:r>
            <a:r>
              <a:rPr lang="en-US" dirty="0" smtClean="0">
                <a:latin typeface="Times New Roman" charset="0"/>
                <a:cs typeface="+mn-cs"/>
              </a:rPr>
              <a:t>temperature,</a:t>
            </a:r>
            <a:r>
              <a:rPr lang="en-US" baseline="0" dirty="0" smtClean="0">
                <a:latin typeface="Times New Roman" charset="0"/>
                <a:cs typeface="+mn-cs"/>
              </a:rPr>
              <a:t> or</a:t>
            </a:r>
            <a:r>
              <a:rPr lang="en-US" dirty="0" smtClean="0">
                <a:latin typeface="Times New Roman" charset="0"/>
                <a:cs typeface="+mn-cs"/>
              </a:rPr>
              <a:t> cooled </a:t>
            </a:r>
            <a:r>
              <a:rPr lang="en-US" dirty="0">
                <a:latin typeface="Times New Roman" charset="0"/>
                <a:cs typeface="+mn-cs"/>
              </a:rPr>
              <a:t>or reheated incorrectly. </a:t>
            </a:r>
          </a:p>
          <a:p>
            <a:pPr marL="114300" indent="-114300" eaLnBrk="1" hangingPunct="1">
              <a:buFontTx/>
              <a:buChar char="•"/>
              <a:tabLst>
                <a:tab pos="45720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53</a:t>
            </a:fld>
            <a:endParaRPr lang="en-US" sz="1200" b="0" dirty="0" smtClean="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4300" indent="-114300" eaLnBrk="1" hangingPunct="1">
              <a:tabLst>
                <a:tab pos="457200" algn="l"/>
              </a:tabLst>
            </a:pPr>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4300" indent="-114300" eaLnBrk="1" hangingPunct="1">
              <a:buFontTx/>
              <a:buChar char="•"/>
              <a:tabLst>
                <a:tab pos="457200" algn="l"/>
              </a:tabLst>
            </a:pPr>
            <a:r>
              <a:rPr lang="en-US" dirty="0">
                <a:latin typeface="Times New Roman" charset="0"/>
              </a:rPr>
              <a:t>Learn which food items should be checked, how often, and by whom.</a:t>
            </a:r>
          </a:p>
          <a:p>
            <a:pPr marL="114300" indent="-114300" eaLnBrk="1" hangingPunct="1">
              <a:buFontTx/>
              <a:buChar char="•"/>
              <a:tabLst>
                <a:tab pos="457200" algn="l"/>
              </a:tabLst>
            </a:pPr>
            <a:r>
              <a:rPr lang="en-US" dirty="0">
                <a:latin typeface="Times New Roman" charset="0"/>
              </a:rPr>
              <a:t>Use timers in prep areas to check how long food is in the temperature danger zone.</a:t>
            </a:r>
          </a:p>
          <a:p>
            <a:pPr marL="114300" indent="-114300" eaLnBrk="1" hangingPunct="1">
              <a:buFontTx/>
              <a:buChar char="•"/>
              <a:tabLst>
                <a:tab pos="457200" algn="l"/>
              </a:tabLst>
            </a:pPr>
            <a:r>
              <a:rPr lang="en-US" dirty="0">
                <a:latin typeface="Times New Roman" charset="0"/>
              </a:rPr>
              <a:t>A policy limiting the amount of food that can be removed from a cooler when prepping it can limit the time food spends in the temperature danger zone.</a:t>
            </a:r>
          </a:p>
          <a:p>
            <a:pPr marL="114300" indent="-114300" eaLnBrk="1" hangingPunct="1">
              <a:buFontTx/>
              <a:buChar char="•"/>
              <a:tabLst>
                <a:tab pos="457200" algn="l"/>
              </a:tabLst>
            </a:pPr>
            <a:r>
              <a:rPr lang="en-US" dirty="0">
                <a:latin typeface="Times New Roman" charset="0"/>
              </a:rPr>
              <a:t>Reheating soup that was being held below </a:t>
            </a:r>
            <a:r>
              <a:rPr lang="en-US" dirty="0" smtClean="0">
                <a:latin typeface="Times New Roman" charset="0"/>
              </a:rPr>
              <a:t>135</a:t>
            </a:r>
            <a:r>
              <a:rPr lang="en-US" dirty="0" smtClean="0">
                <a:latin typeface="Cambria Math" charset="0"/>
              </a:rPr>
              <a:t>°</a:t>
            </a:r>
            <a:r>
              <a:rPr lang="en-US" dirty="0" smtClean="0">
                <a:latin typeface="Times New Roman" charset="0"/>
              </a:rPr>
              <a:t>F </a:t>
            </a:r>
            <a:r>
              <a:rPr lang="en-US" dirty="0">
                <a:latin typeface="Times New Roman" charset="0"/>
              </a:rPr>
              <a:t>(</a:t>
            </a:r>
            <a:r>
              <a:rPr lang="en-US" dirty="0" smtClean="0">
                <a:latin typeface="Times New Roman" charset="0"/>
              </a:rPr>
              <a:t>57</a:t>
            </a:r>
            <a:r>
              <a:rPr lang="en-US" dirty="0" smtClean="0">
                <a:latin typeface="Cambria Math" charset="0"/>
              </a:rPr>
              <a:t>°</a:t>
            </a:r>
            <a:r>
              <a:rPr lang="en-US" dirty="0" smtClean="0">
                <a:latin typeface="Times New Roman" charset="0"/>
              </a:rPr>
              <a:t>C</a:t>
            </a:r>
            <a:r>
              <a:rPr lang="en-US" dirty="0">
                <a:latin typeface="Times New Roman" charset="0"/>
              </a:rPr>
              <a:t>) is an example of a corrective action.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54</a:t>
            </a:fld>
            <a:endParaRPr lang="en-US" sz="1200" b="0" dirty="0" smtClean="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tabLst>
                <a:tab pos="457200" algn="l"/>
              </a:tabLst>
              <a:defRPr/>
            </a:pPr>
            <a:r>
              <a:rPr lang="en-US" dirty="0">
                <a:latin typeface="Times New Roman" charset="0"/>
                <a:cs typeface="+mn-cs"/>
              </a:rPr>
              <a:t>A bimetallic stemmed thermometer can check temperatures from 0˚F to 220˚</a:t>
            </a:r>
            <a:r>
              <a:rPr lang="en-US" dirty="0" smtClean="0">
                <a:latin typeface="Times New Roman" charset="0"/>
                <a:cs typeface="+mn-cs"/>
              </a:rPr>
              <a:t>F (–</a:t>
            </a:r>
            <a:r>
              <a:rPr lang="en-US" dirty="0">
                <a:latin typeface="Times New Roman" charset="0"/>
                <a:cs typeface="+mn-cs"/>
              </a:rPr>
              <a:t>18˚C to 104˚C).</a:t>
            </a:r>
          </a:p>
          <a:p>
            <a:pPr marL="114300" indent="-114300" eaLnBrk="1" hangingPunct="1">
              <a:buFontTx/>
              <a:buChar char="•"/>
              <a:tabLst>
                <a:tab pos="45720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14300" indent="-114300" eaLnBrk="1" hangingPunct="1">
              <a:buFontTx/>
              <a:buChar char="•"/>
              <a:tabLst>
                <a:tab pos="457200" algn="l"/>
              </a:tabLst>
              <a:defRPr/>
            </a:pPr>
            <a:r>
              <a:rPr lang="en-US" dirty="0">
                <a:latin typeface="Times New Roman" charset="0"/>
                <a:cs typeface="+mn-cs"/>
              </a:rPr>
              <a:t>The calibration nut is used to adjust the thermometer to make it accurate. </a:t>
            </a:r>
          </a:p>
          <a:p>
            <a:pPr marL="114300" indent="-114300" eaLnBrk="1" hangingPunct="1">
              <a:tabLst>
                <a:tab pos="457200" algn="l"/>
              </a:tabLst>
              <a:defRPr/>
            </a:pPr>
            <a:endParaRPr lang="en-US" dirty="0">
              <a:latin typeface="Times New Roman"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55</a:t>
            </a:fld>
            <a:endParaRPr lang="en-US" sz="1200" b="0" dirty="0" smtClean="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tabLst>
                <a:tab pos="457200" algn="l"/>
              </a:tabLst>
              <a:defRPr/>
            </a:pPr>
            <a:r>
              <a:rPr lang="en-US" dirty="0">
                <a:latin typeface="Times New Roman" charset="0"/>
                <a:cs typeface="+mn-cs"/>
              </a:rPr>
              <a:t>The sensing area on thermocouples and thermistors is on the tip of their probe. This means you don</a:t>
            </a:r>
            <a:r>
              <a:rPr lang="ja-JP" altLang="en-US" dirty="0">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14300" indent="-114300" eaLnBrk="1" hangingPunct="1">
              <a:buFontTx/>
              <a:buChar char="•"/>
              <a:tabLst>
                <a:tab pos="457200" algn="l"/>
              </a:tabLst>
              <a:defRPr/>
            </a:pPr>
            <a:r>
              <a:rPr lang="en-US" dirty="0">
                <a:latin typeface="Times New Roman" charset="0"/>
                <a:cs typeface="+mn-cs"/>
              </a:rPr>
              <a:t>Thermocouples and thermistors come in several styles and sizes. Many come with different types of probes. </a:t>
            </a:r>
          </a:p>
          <a:p>
            <a:pPr marL="114300" indent="-114300" eaLnBrk="1" hangingPunct="1">
              <a:buFontTx/>
              <a:buChar char="•"/>
              <a:tabLst>
                <a:tab pos="457200" algn="l"/>
              </a:tabLst>
              <a:defRPr/>
            </a:pPr>
            <a:r>
              <a:rPr lang="en-US" dirty="0">
                <a:latin typeface="Times New Roman" charset="0"/>
                <a:cs typeface="+mn-cs"/>
              </a:rPr>
              <a:t>Immersion probes are used to check the temperature of liquids such as soups, sauces, and frying oil.</a:t>
            </a:r>
          </a:p>
          <a:p>
            <a:pPr marL="114300" indent="-114300" eaLnBrk="1" hangingPunct="1">
              <a:buFontTx/>
              <a:buChar char="•"/>
              <a:tabLst>
                <a:tab pos="457200" algn="l"/>
              </a:tabLst>
              <a:defRPr/>
            </a:pPr>
            <a:r>
              <a:rPr lang="en-US" dirty="0">
                <a:latin typeface="Times New Roman" charset="0"/>
                <a:cs typeface="+mn-cs"/>
              </a:rPr>
              <a:t>Surface probes are used to check the temperature of flat cooking equipment such as griddles.</a:t>
            </a:r>
          </a:p>
          <a:p>
            <a:pPr marL="114300" indent="-114300" eaLnBrk="1" hangingPunct="1">
              <a:buFontTx/>
              <a:buChar char="•"/>
              <a:tabLst>
                <a:tab pos="45720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14300" indent="-114300" eaLnBrk="1" hangingPunct="1">
              <a:buFontTx/>
              <a:buChar char="•"/>
              <a:tabLst>
                <a:tab pos="457200" algn="l"/>
              </a:tabLst>
              <a:defRPr/>
            </a:pPr>
            <a:r>
              <a:rPr lang="en-US" dirty="0">
                <a:latin typeface="Times New Roman" charset="0"/>
                <a:cs typeface="+mn-cs"/>
              </a:rPr>
              <a:t>Air probes are used to check the temperature inside coolers and ovens.</a:t>
            </a:r>
          </a:p>
          <a:p>
            <a:pPr marL="238125" lvl="1" indent="-122238" eaLnBrk="1" hangingPunct="1">
              <a:spcBef>
                <a:spcPct val="50000"/>
              </a:spcBef>
              <a:buFontTx/>
              <a:buChar char="•"/>
              <a:tabLst>
                <a:tab pos="457200" algn="l"/>
              </a:tabLst>
              <a:defRPr/>
            </a:pPr>
            <a:endParaRPr lang="en-US"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56</a:t>
            </a:fld>
            <a:endParaRPr lang="en-US" sz="1200" b="0" dirty="0" smtClean="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These thermometers cannot measure air temperature or the internal temperature of food. </a:t>
            </a:r>
          </a:p>
          <a:p>
            <a:pPr marL="114300" indent="-114300" eaLnBrk="1" hangingPunct="1">
              <a:buFontTx/>
              <a:buChar char="•"/>
              <a:defRPr/>
            </a:pPr>
            <a:r>
              <a:rPr lang="en-US" dirty="0">
                <a:latin typeface="Times New Roman" charset="0"/>
                <a:cs typeface="+mn-cs"/>
              </a:rPr>
              <a:t>Hold the thermometer as close as possible to the food, food package, or equipment without touching it. Do NOT take readings through glass or metal, such as stainless steel or aluminum. </a:t>
            </a:r>
          </a:p>
          <a:p>
            <a:pPr marL="114300" indent="-114300" eaLnBrk="1" hangingPunct="1">
              <a:buFontTx/>
              <a:buChar char="•"/>
              <a:defRPr/>
            </a:pPr>
            <a:r>
              <a:rPr lang="en-US" dirty="0">
                <a:latin typeface="Times New Roman" charset="0"/>
                <a:cs typeface="+mn-cs"/>
              </a:rPr>
              <a:t>Always follow the manufacturers</a:t>
            </a:r>
            <a:r>
              <a:rPr lang="ja-JP" altLang="en-US" dirty="0">
                <a:latin typeface="Times New Roman" charset="0"/>
                <a:cs typeface="+mn-cs"/>
              </a:rPr>
              <a:t>’</a:t>
            </a:r>
            <a:r>
              <a:rPr lang="en-US" dirty="0">
                <a:latin typeface="Times New Roman" charset="0"/>
                <a:cs typeface="+mn-cs"/>
              </a:rPr>
              <a:t> guidelines. This should give you the most accurate readings.</a:t>
            </a:r>
          </a:p>
          <a:p>
            <a:pPr marL="114300" indent="-114300" eaLnBrk="1" hangingPunct="1">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57</a:t>
            </a:fld>
            <a:endParaRPr lang="en-US" sz="1200" b="0" dirty="0" smtClean="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14300" indent="-114300" eaLnBrk="1" hangingPunct="1">
              <a:buFontTx/>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14300" indent="-114300" eaLnBrk="1" hangingPunct="1">
              <a:buFontTx/>
              <a:buChar char="•"/>
              <a:defRPr/>
            </a:pPr>
            <a:r>
              <a:rPr lang="en-US" dirty="0">
                <a:latin typeface="Times New Roman" charset="0"/>
                <a:cs typeface="+mn-cs"/>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14300" indent="-114300" eaLnBrk="1" hangingPunct="1">
              <a:defRPr/>
            </a:pPr>
            <a:endParaRPr lang="en-US" dirty="0">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58</a:t>
            </a:fld>
            <a:endParaRPr lang="en-US" sz="1200" b="0" dirty="0" smtClean="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Thermometers should be washed, rinsed, sanitized, and air-dried before and after each use to prevent cross-contamination. Be sure the sanitizing solution you use is for food-contact surfaces.</a:t>
            </a:r>
          </a:p>
          <a:p>
            <a:pPr eaLnBrk="1" hangingPunct="1">
              <a:buFontTx/>
              <a:buChar char="•"/>
              <a:defRPr/>
            </a:pPr>
            <a:r>
              <a:rPr lang="en-US" dirty="0">
                <a:latin typeface="Times New Roman" charset="0"/>
                <a:cs typeface="+mn-cs"/>
              </a:rPr>
              <a:t>Thermometers can lose their accuracy when they are bumped or dropped. It can also happen when they go through severe temperature change. When this happens, the thermometer must be calibrated, or adjusted, to give a correct reading. Make sure your thermometers are accurate by calibrating them regularly. You should do this before each shift. You should also do this before the first delivery arrives. Some thermometers cannot be calibrated and must be replaced. Others will need to be sent back to the manufacturer for calibration. Follow the manufacturer</a:t>
            </a:r>
            <a:r>
              <a:rPr lang="ja-JP" altLang="en-US" dirty="0">
                <a:latin typeface="Times New Roman" charset="0"/>
                <a:cs typeface="+mn-cs"/>
              </a:rPr>
              <a:t>’</a:t>
            </a:r>
            <a:r>
              <a:rPr lang="en-US" dirty="0">
                <a:latin typeface="Times New Roman" charset="0"/>
                <a:cs typeface="+mn-cs"/>
              </a:rPr>
              <a:t>s directions regarding calibration.</a:t>
            </a:r>
          </a:p>
          <a:p>
            <a:pPr eaLnBrk="1" hangingPunct="1">
              <a:buFontTx/>
              <a:buChar char="•"/>
              <a:defRPr/>
            </a:pPr>
            <a:r>
              <a:rPr lang="en-US" dirty="0">
                <a:latin typeface="Times New Roman" charset="0"/>
                <a:cs typeface="+mn-cs"/>
              </a:rPr>
              <a:t>Glass thermometers, such as candy thermometers, can be a physical contaminant if they break. They can only be used when enclosed in a shatterproof casing.</a:t>
            </a:r>
          </a:p>
          <a:p>
            <a:pPr eaLnBrk="1" hangingPunct="1">
              <a:defRPr/>
            </a:pPr>
            <a:endParaRPr lang="en-US" dirty="0">
              <a:latin typeface="Times New Roman"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59</a:t>
            </a:fld>
            <a:endParaRPr lang="en-US" sz="1200" b="0" dirty="0" smtClean="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a:latin typeface="Times New Roman" charset="0"/>
                <a:cs typeface="+mn-cs"/>
              </a:rPr>
              <a:t>When checking the temperature of food, insert the probe into the thickest part of the food, as shown in </a:t>
            </a:r>
            <a:r>
              <a:rPr lang="en-US" dirty="0" smtClean="0">
                <a:latin typeface="Times New Roman" charset="0"/>
                <a:cs typeface="+mn-cs"/>
              </a:rPr>
              <a:t>the </a:t>
            </a:r>
            <a:r>
              <a:rPr lang="en-US" dirty="0">
                <a:latin typeface="Times New Roman" charset="0"/>
                <a:cs typeface="+mn-cs"/>
              </a:rPr>
              <a:t>photo. This is usually in the center. Also take another reading in a different spot. The temperature may vary in different areas. 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6</a:t>
            </a:fld>
            <a:endParaRPr lang="en-US" sz="1200" b="0" dirty="0" smtClean="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60</a:t>
            </a:fld>
            <a:endParaRPr lang="en-US" sz="1200" b="0" dirty="0" smtClean="0">
              <a:solidFill>
                <a:schemeClr val="tx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prstClr val="black"/>
                </a:solidFill>
              </a:rPr>
              <a:pPr eaLnBrk="1" hangingPunct="1">
                <a:defRPr/>
              </a:pPr>
              <a:t>61</a:t>
            </a:fld>
            <a:endParaRPr lang="en-US" sz="1200" b="0" dirty="0" smtClean="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62</a:t>
            </a:fld>
            <a:endParaRPr lang="en-US" sz="1200" b="0" dirty="0" smtClean="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Some foodservice operations receive food after-hours when they are closed for business. This is often referred to as a key drop delivery.</a:t>
            </a:r>
          </a:p>
          <a:p>
            <a:pPr marL="114300" indent="-114300" eaLnBrk="1" hangingPunct="1">
              <a:buFontTx/>
              <a:buChar char="•"/>
              <a:defRPr/>
            </a:pPr>
            <a:r>
              <a:rPr lang="en-US" dirty="0">
                <a:latin typeface="Times New Roman" charset="0"/>
                <a:cs typeface="+mn-cs"/>
              </a:rPr>
              <a:t>The supplier is given a key or other access to the operation to make the delivery. Products are then placed in coolers, freezers, and dry storage areas. The delivery must be inspected once you arrive at the operation and meet the criteria identified in the slide.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63</a:t>
            </a:fld>
            <a:endParaRPr lang="en-US" sz="1200" b="0" dirty="0" smtClean="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14300" indent="-114300" eaLnBrk="1" hangingPunct="1">
              <a:buFontTx/>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14300" indent="-114300" eaLnBrk="1" hangingPunct="1">
              <a:buFontTx/>
              <a:buChar char="•"/>
              <a:defRPr/>
            </a:pPr>
            <a:r>
              <a:rPr lang="en-US" dirty="0">
                <a:latin typeface="Times New Roman" charset="0"/>
                <a:cs typeface="+mn-cs"/>
              </a:rPr>
              <a:t>Remove the item from inventory, and place it in a secure and appropriate location. That may be a cooler or dry-storage area.</a:t>
            </a:r>
          </a:p>
          <a:p>
            <a:pPr marL="114300" indent="-114300" eaLnBrk="1" hangingPunct="1">
              <a:buFontTx/>
              <a:buChar char="•"/>
              <a:defRPr/>
            </a:pPr>
            <a:r>
              <a:rPr lang="en-US" dirty="0">
                <a:latin typeface="Times New Roman" charset="0"/>
                <a:cs typeface="+mn-cs"/>
              </a:rPr>
              <a:t>The recalled item must be stored separately from food, utensils, equipment, linens, and single-use items. </a:t>
            </a:r>
          </a:p>
          <a:p>
            <a:pPr marL="114300" indent="-114300" eaLnBrk="1" hangingPunct="1">
              <a:buFontTx/>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14300" indent="-114300" eaLnBrk="1" hangingPunct="1">
              <a:buFontTx/>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64</a:t>
            </a:fld>
            <a:endParaRPr lang="en-US" sz="1200" b="0" dirty="0" smtClean="0">
              <a:solidFill>
                <a:schemeClr val="tx1"/>
              </a:solidFill>
            </a:endParaRPr>
          </a:p>
        </p:txBody>
      </p:sp>
      <p:sp>
        <p:nvSpPr>
          <p:cNvPr id="409603"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701675" y="4416425"/>
            <a:ext cx="5608638" cy="4183063"/>
          </a:xfrm>
        </p:spPr>
        <p:txBody>
          <a:bodyPr/>
          <a:lstStyle/>
          <a:p>
            <a:endParaRPr lang="en-US" b="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65</a:t>
            </a:fld>
            <a:endParaRPr lang="en-US" sz="1200" b="0" dirty="0" smtClean="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ROP stands for </a:t>
            </a:r>
            <a:r>
              <a:rPr lang="en-US" dirty="0" smtClean="0">
                <a:latin typeface="Times New Roman" charset="0"/>
                <a:cs typeface="+mn-cs"/>
              </a:rPr>
              <a:t>reduced-oxygen </a:t>
            </a:r>
            <a:r>
              <a:rPr lang="en-US" dirty="0">
                <a:latin typeface="Times New Roman" charset="0"/>
                <a:cs typeface="+mn-cs"/>
              </a:rPr>
              <a:t>packaging. It includes MAP, vacuum-packed, and </a:t>
            </a:r>
            <a:r>
              <a:rPr lang="en-US" i="1" dirty="0">
                <a:latin typeface="Times New Roman" charset="0"/>
                <a:cs typeface="+mn-cs"/>
              </a:rPr>
              <a:t>sous vide</a:t>
            </a:r>
            <a:r>
              <a:rPr lang="en-US" dirty="0">
                <a:latin typeface="Times New Roman" charset="0"/>
                <a:cs typeface="+mn-cs"/>
              </a:rPr>
              <a:t> food. </a:t>
            </a:r>
          </a:p>
          <a:p>
            <a:pPr marL="114300" indent="-114300" eaLnBrk="1" hangingPunct="1">
              <a:buFontTx/>
              <a:buChar char="•"/>
              <a:defRPr/>
            </a:pPr>
            <a:r>
              <a:rPr lang="en-US" dirty="0">
                <a:latin typeface="Times New Roman" charset="0"/>
                <a:cs typeface="+mn-cs"/>
              </a:rPr>
              <a:t>It may be possible to check the temperature of bulk food by folding the packaging around the thermometer stem or probe. You must be careful not to puncture the packaging when using this method. </a:t>
            </a:r>
          </a:p>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66</a:t>
            </a:fld>
            <a:endParaRPr lang="en-US" sz="1200" b="0" dirty="0" smtClean="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When checking the temperature of food by this method, make sure the sensing area of the thermometer stem or probe is fully immersed in the food. It must not touch the package.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67</a:t>
            </a:fld>
            <a:endParaRPr lang="en-US" sz="1200" b="0" dirty="0" smtClean="0">
              <a:solidFill>
                <a:schemeClr val="tx1"/>
              </a:solidFill>
            </a:endParaRPr>
          </a:p>
        </p:txBody>
      </p:sp>
      <p:sp>
        <p:nvSpPr>
          <p:cNvPr id="412675"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701675" y="4416425"/>
            <a:ext cx="5608638" cy="4183063"/>
          </a:xfrm>
        </p:spPr>
        <p:txBody>
          <a:bodyPr/>
          <a:lstStyle/>
          <a:p>
            <a:endParaRPr lang="en-US" b="1"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68</a:t>
            </a:fld>
            <a:endParaRPr lang="en-US" sz="1200" b="0" dirty="0" smtClean="0">
              <a:solidFill>
                <a:schemeClr val="tx1"/>
              </a:solidFill>
            </a:endParaRPr>
          </a:p>
        </p:txBody>
      </p:sp>
      <p:sp>
        <p:nvSpPr>
          <p:cNvPr id="417795"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701675" y="4416425"/>
            <a:ext cx="5608638" cy="4183063"/>
          </a:xfrm>
        </p:spPr>
        <p:txBody>
          <a:bodyPr/>
          <a:lstStyle/>
          <a:p>
            <a:endParaRPr lang="en-US" b="1"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prstClr val="black"/>
                </a:solidFill>
              </a:rPr>
              <a:pPr eaLnBrk="1" hangingPunct="1">
                <a:defRPr/>
              </a:pPr>
              <a:t>69</a:t>
            </a:fld>
            <a:endParaRPr lang="en-US" sz="1200" b="0" dirty="0" smtClean="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dirty="0">
              <a:latin typeface="Times New Roman"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7</a:t>
            </a:fld>
            <a:endParaRPr lang="en-US" sz="1200" b="0" dirty="0" smtClean="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p:txBody>
          <a:bodyPr/>
          <a:lstStyle/>
          <a:p>
            <a:pPr eaLnBrk="1" hangingPunct="1">
              <a:defRPr/>
            </a:pPr>
            <a:r>
              <a:rPr lang="en-US" b="1" dirty="0" smtClean="0">
                <a:ea typeface="+mn-ea"/>
                <a:cs typeface="+mn-cs"/>
              </a:rPr>
              <a:t>Instructor Notes</a:t>
            </a:r>
          </a:p>
          <a:p>
            <a:pPr marL="168244"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ＭＳ Ｐゴシック" charset="0"/>
              </a:rPr>
              <a:t>The list of TCS food includes the following:</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Milk and dairy products</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Shell eggs (except those treated to eliminate nontyphoidal </a:t>
            </a:r>
            <a:r>
              <a:rPr lang="en-US" sz="1200" i="1" kern="1200" dirty="0" smtClean="0">
                <a:solidFill>
                  <a:schemeClr val="tx1"/>
                </a:solidFill>
                <a:latin typeface="Times New Roman" pitchFamily="18" charset="0"/>
                <a:ea typeface="ＭＳ Ｐゴシック" charset="0"/>
                <a:cs typeface="+mn-cs"/>
              </a:rPr>
              <a:t>Salmonella</a:t>
            </a:r>
            <a:r>
              <a:rPr lang="en-US" sz="1200" kern="1200" dirty="0" smtClean="0">
                <a:solidFill>
                  <a:schemeClr val="tx1"/>
                </a:solidFill>
                <a:latin typeface="Times New Roman" pitchFamily="18" charset="0"/>
                <a:ea typeface="ＭＳ Ｐゴシック" charset="0"/>
                <a:cs typeface="+mn-cs"/>
              </a:rPr>
              <a:t>)</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Meat: beef, pork, and lamb</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Poultry</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Fish</a:t>
            </a:r>
          </a:p>
          <a:p>
            <a:pPr marL="616894" lvl="1" indent="-168244">
              <a:buFont typeface="Arial" pitchFamily="34" charset="0"/>
              <a:buChar char="•"/>
              <a:defRPr/>
            </a:pPr>
            <a:r>
              <a:rPr lang="en-US" sz="1200" kern="1200" dirty="0" smtClean="0">
                <a:solidFill>
                  <a:schemeClr val="tx1"/>
                </a:solidFill>
                <a:latin typeface="Times New Roman" pitchFamily="18" charset="0"/>
                <a:ea typeface="ＭＳ Ｐゴシック" charset="0"/>
                <a:cs typeface="+mn-cs"/>
              </a:rPr>
              <a:t>Shellfish and crustaceans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70</a:t>
            </a:fld>
            <a:endParaRPr lang="en-US" sz="1200" b="0" dirty="0" smtClean="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14300" indent="-114300" eaLnBrk="1" hangingPunct="1">
              <a:buFontTx/>
              <a:buChar char="•"/>
              <a:defRPr/>
            </a:pPr>
            <a:r>
              <a:rPr lang="en-US" dirty="0">
                <a:latin typeface="Times New Roman" charset="0"/>
                <a:cs typeface="+mn-cs"/>
              </a:rPr>
              <a:t>It is not necessary to label food if clearly it will not be mistaken for another item. The food must be easily identified by sight</a:t>
            </a:r>
          </a:p>
          <a:p>
            <a:pPr marL="114300" indent="-114300" eaLnBrk="1" hangingPunct="1">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smtClean="0">
                <a:solidFill>
                  <a:schemeClr val="tx1"/>
                </a:solidFill>
              </a:rPr>
              <a:pPr eaLnBrk="1" hangingPunct="1">
                <a:defRPr/>
              </a:pPr>
              <a:t>71</a:t>
            </a:fld>
            <a:endParaRPr lang="en-US" sz="1200" b="0" dirty="0" smtClean="0">
              <a:solidFill>
                <a:schemeClr val="tx1"/>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Food packaged in the operation that is being sold to customers for use at home must be labeled. The label must include the information on the slide.</a:t>
            </a:r>
          </a:p>
          <a:p>
            <a:pPr marL="114300" indent="-114300" eaLnBrk="1" hangingPunct="1">
              <a:buFontTx/>
              <a:buChar char="•"/>
              <a:defRPr/>
            </a:pPr>
            <a:r>
              <a:rPr lang="en-US" dirty="0">
                <a:latin typeface="Times New Roman" charset="0"/>
                <a:cs typeface="+mn-cs"/>
              </a:rPr>
              <a:t>Naming the source of each major food allergen contained in the food is not necessary if the source is already part of the common name of the ingredient. </a:t>
            </a:r>
          </a:p>
          <a:p>
            <a:pPr marL="114300" indent="-114300" eaLnBrk="1" hangingPunct="1">
              <a:buFontTx/>
              <a:buChar char="•"/>
              <a:defRPr/>
            </a:pPr>
            <a:endParaRPr lang="en-US" dirty="0">
              <a:latin typeface="Times New Roman"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72</a:t>
            </a:fld>
            <a:endParaRPr lang="en-US" sz="1200" b="0" dirty="0" smtClean="0">
              <a:solidFill>
                <a:schemeClr val="tx1"/>
              </a:solidFill>
            </a:endParaRPr>
          </a:p>
        </p:txBody>
      </p:sp>
      <p:sp>
        <p:nvSpPr>
          <p:cNvPr id="421891" name="Rectangle 2"/>
          <p:cNvSpPr>
            <a:spLocks noGrp="1" noRot="1" noChangeAspect="1" noChangeArrowheads="1" noTextEdit="1"/>
          </p:cNvSpPr>
          <p:nvPr>
            <p:ph type="sldImg"/>
          </p:nvPr>
        </p:nvSpPr>
        <p:spPr>
          <a:ln/>
        </p:spPr>
      </p:sp>
      <p:sp>
        <p:nvSpPr>
          <p:cNvPr id="290819" name="TextBox 1"/>
          <p:cNvSpPr txBox="1">
            <a:spLocks noChangeArrowheads="1"/>
          </p:cNvSpPr>
          <p:nvPr/>
        </p:nvSpPr>
        <p:spPr bwMode="auto">
          <a:xfrm>
            <a:off x="876300" y="4419600"/>
            <a:ext cx="5143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r>
              <a:rPr lang="en-US" sz="1200" dirty="0">
                <a:solidFill>
                  <a:schemeClr val="tx1"/>
                </a:solidFill>
                <a:latin typeface="Times New Roman" charset="0"/>
                <a:cs typeface="Times New Roman" charset="0"/>
              </a:rPr>
              <a:t>Instructor Notes</a:t>
            </a:r>
          </a:p>
          <a:p>
            <a:pPr marL="171450" indent="-171450" eaLnBrk="1" hangingPunct="1">
              <a:buFont typeface="Arial" pitchFamily="34" charset="0"/>
              <a:buChar char="•"/>
            </a:pPr>
            <a:r>
              <a:rPr lang="en-US" sz="1200" b="0" dirty="0">
                <a:solidFill>
                  <a:schemeClr val="tx1"/>
                </a:solidFill>
                <a:latin typeface="Times New Roman" charset="0"/>
                <a:cs typeface="Times New Roman" charset="0"/>
              </a:rPr>
              <a:t>Refrigeration slows the growth of most bacteria. Some types, such as Listeria monocytogenes, grow well at refrigeration temperatures. When food is refrigerated for long periods of time, these bacteria can grow enough to cause illness. For this reason, ready-to-eat TCS food must be marked if held for longer than 24 hours. It must indicate when the food must be sold, eaten, or thrown out.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73</a:t>
            </a:fld>
            <a:endParaRPr lang="en-US" sz="1200" b="0" dirty="0" smtClean="0">
              <a:solidFill>
                <a:schemeClr val="tx1"/>
              </a:solidFill>
            </a:endParaRPr>
          </a:p>
        </p:txBody>
      </p:sp>
      <p:sp>
        <p:nvSpPr>
          <p:cNvPr id="422915"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701675" y="4416425"/>
            <a:ext cx="5608638" cy="4183063"/>
          </a:xfrm>
        </p:spPr>
        <p:txBody>
          <a:bodyPr/>
          <a:lstStyle/>
          <a:p>
            <a:endParaRPr lang="en-US" b="1"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74</a:t>
            </a:fld>
            <a:endParaRPr lang="en-US" sz="1200" b="0" dirty="0" smtClean="0">
              <a:solidFill>
                <a:schemeClr val="tx1"/>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647700" y="4533900"/>
            <a:ext cx="5608638" cy="4183063"/>
          </a:xfrm>
        </p:spPr>
        <p:txBody>
          <a:bodyPr/>
          <a:lstStyle/>
          <a:p>
            <a:pPr>
              <a:defRPr/>
            </a:pPr>
            <a:r>
              <a:rPr lang="en-US" b="1" dirty="0">
                <a:cs typeface="Times New Roman" pitchFamily="18" charset="0"/>
              </a:rPr>
              <a:t>Instructor Notes</a:t>
            </a:r>
          </a:p>
          <a:p>
            <a:pPr marL="171450" indent="-171450">
              <a:buFont typeface="Arial" pitchFamily="34" charset="0"/>
              <a:buChar char="•"/>
              <a:defRPr/>
            </a:pPr>
            <a:r>
              <a:rPr lang="en-US" dirty="0">
                <a:cs typeface="Times New Roman" pitchFamily="18" charset="0"/>
              </a:rPr>
              <a:t>Operations have a variety of systems for date marking. Some write the day or date the food was prepped on the label. Others write the use-by day or date on the </a:t>
            </a:r>
            <a:r>
              <a:rPr lang="en-US" dirty="0" smtClean="0">
                <a:cs typeface="Times New Roman" pitchFamily="18" charset="0"/>
              </a:rPr>
              <a:t>label.</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75</a:t>
            </a:fld>
            <a:endParaRPr lang="en-US" sz="1200" b="0" dirty="0" smtClean="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701675" y="4533900"/>
            <a:ext cx="5608638" cy="4183063"/>
          </a:xfrm>
        </p:spPr>
        <p:txBody>
          <a:bodyPr/>
          <a:lstStyle/>
          <a:p>
            <a:endParaRPr lang="en-US" b="1"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76</a:t>
            </a:fld>
            <a:endParaRPr lang="en-US" sz="1200" b="0" dirty="0" smtClean="0">
              <a:solidFill>
                <a:schemeClr val="tx1"/>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701675" y="4648200"/>
            <a:ext cx="5608638" cy="4183063"/>
          </a:xfrm>
        </p:spPr>
        <p:txBody>
          <a:bodyPr/>
          <a:lstStyle/>
          <a:p>
            <a:pPr>
              <a:defRPr/>
            </a:pPr>
            <a:r>
              <a:rPr lang="en-US" b="1" dirty="0">
                <a:cs typeface="Times New Roman" pitchFamily="18" charset="0"/>
              </a:rPr>
              <a:t>Instructor Notes</a:t>
            </a:r>
          </a:p>
          <a:p>
            <a:pPr marL="171450" indent="-171450">
              <a:buFont typeface="Arial" pitchFamily="34" charset="0"/>
              <a:buChar char="•"/>
              <a:defRPr/>
            </a:pPr>
            <a:r>
              <a:rPr lang="en-US" dirty="0">
                <a:cs typeface="Times New Roman" pitchFamily="18" charset="0"/>
              </a:rPr>
              <a:t>Pathogens can grow when food is not stored at the correct temperature. Follow the guidelines on the slide to keep food safe.</a:t>
            </a:r>
          </a:p>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77</a:t>
            </a:fld>
            <a:endParaRPr lang="en-US" sz="1200" b="0" dirty="0" smtClean="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buFontTx/>
              <a:buChar char="•"/>
            </a:pPr>
            <a:r>
              <a:rPr lang="en-US" dirty="0">
                <a:latin typeface="Times New Roman" charset="0"/>
              </a:rPr>
              <a:t>Food must be rotated in storage to maintain quality and limit the growth of pathogens. Food items must be rotated so that those with the earliest use-by or expiration dates are used before items with later dates.</a:t>
            </a:r>
          </a:p>
          <a:p>
            <a:pPr marL="114300" indent="-114300" eaLnBrk="1" hangingPunct="1">
              <a:buFontTx/>
              <a:buChar char="•"/>
            </a:pPr>
            <a:r>
              <a:rPr lang="en-US" dirty="0">
                <a:latin typeface="Times New Roman" charset="0"/>
              </a:rPr>
              <a:t>Many operations use the first-in, first-out (FIFO) method to rotate their refrigerated, frozen, and dry food during storage. Here is one way to use the FIFO method.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78</a:t>
            </a:fld>
            <a:endParaRPr lang="en-US" sz="1200" b="0" dirty="0" smtClean="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b="1" dirty="0" smtClean="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79</a:t>
            </a:fld>
            <a:endParaRPr lang="en-US" sz="1200" b="0" dirty="0" smtClean="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8</a:t>
            </a:fld>
            <a:endParaRPr lang="en-US" sz="1200" b="0" dirty="0" smtClean="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p:txBody>
          <a:bodyPr/>
          <a:lstStyle/>
          <a:p>
            <a:pPr eaLnBrk="1" hangingPunct="1">
              <a:defRPr/>
            </a:pPr>
            <a:r>
              <a:rPr lang="en-US" b="1" dirty="0" smtClean="0">
                <a:ea typeface="+mn-ea"/>
                <a:cs typeface="+mn-cs"/>
              </a:rPr>
              <a:t>Instructor Notes</a:t>
            </a:r>
          </a:p>
          <a:p>
            <a:pPr marL="171450" indent="-171450" eaLnBrk="1" hangingPunct="1">
              <a:buFont typeface="Arial" pitchFamily="34" charset="0"/>
              <a:buChar char="•"/>
              <a:defRPr/>
            </a:pPr>
            <a:r>
              <a:rPr lang="en-US" dirty="0" smtClean="0">
                <a:ea typeface="+mn-ea"/>
                <a:cs typeface="+mn-cs"/>
              </a:rPr>
              <a:t>The list of TCS food includes the following:</a:t>
            </a:r>
          </a:p>
          <a:p>
            <a:pPr marL="628650" lvl="1" indent="-171450" eaLnBrk="1" hangingPunct="1">
              <a:buFont typeface="Arial" pitchFamily="34" charset="0"/>
              <a:buChar char="•"/>
              <a:defRPr/>
            </a:pPr>
            <a:r>
              <a:rPr lang="en-US" dirty="0" smtClean="0">
                <a:ea typeface="+mn-ea"/>
              </a:rPr>
              <a:t>Baked potatoes</a:t>
            </a:r>
          </a:p>
          <a:p>
            <a:pPr marL="628650" lvl="1" indent="-171450" eaLnBrk="1" hangingPunct="1">
              <a:buFont typeface="Arial" pitchFamily="34" charset="0"/>
              <a:buChar char="•"/>
              <a:defRPr/>
            </a:pPr>
            <a:r>
              <a:rPr lang="en-US" dirty="0" smtClean="0">
                <a:ea typeface="+mn-ea"/>
              </a:rPr>
              <a:t>Heat-treated plant food, such as cooked rice, beans, and vegetables</a:t>
            </a:r>
          </a:p>
          <a:p>
            <a:pPr marL="628650" lvl="1" indent="-171450" eaLnBrk="1" hangingPunct="1">
              <a:buFont typeface="Arial" pitchFamily="34" charset="0"/>
              <a:buChar char="•"/>
              <a:defRPr/>
            </a:pPr>
            <a:r>
              <a:rPr lang="en-US" dirty="0" smtClean="0">
                <a:ea typeface="+mn-ea"/>
              </a:rPr>
              <a:t>Tofu or other soy protein; synthetic ingredients, such as textured soy protein in meat alternatives</a:t>
            </a:r>
          </a:p>
          <a:p>
            <a:pPr marL="628650" lvl="1" indent="-171450" eaLnBrk="1" hangingPunct="1">
              <a:buFont typeface="Arial" pitchFamily="34" charset="0"/>
              <a:buChar char="•"/>
              <a:defRPr/>
            </a:pPr>
            <a:r>
              <a:rPr lang="en-US" dirty="0" smtClean="0">
                <a:ea typeface="+mn-ea"/>
              </a:rPr>
              <a:t>Sprouts and sprout seeds</a:t>
            </a:r>
          </a:p>
          <a:p>
            <a:pPr marL="628650" lvl="1" indent="-171450" eaLnBrk="1" hangingPunct="1">
              <a:buFont typeface="Arial" pitchFamily="34" charset="0"/>
              <a:buChar char="•"/>
              <a:defRPr/>
            </a:pPr>
            <a:r>
              <a:rPr lang="en-US" dirty="0" smtClean="0">
                <a:ea typeface="+mn-ea"/>
              </a:rPr>
              <a:t>Sliced melons; cut tomatoes; cut leafy greens</a:t>
            </a:r>
          </a:p>
          <a:p>
            <a:pPr marL="628650" lvl="1" indent="-171450" eaLnBrk="1" hangingPunct="1">
              <a:buFont typeface="Arial" pitchFamily="34" charset="0"/>
              <a:buChar char="•"/>
              <a:defRPr/>
            </a:pPr>
            <a:r>
              <a:rPr lang="en-US" dirty="0" smtClean="0">
                <a:ea typeface="+mn-ea"/>
              </a:rPr>
              <a:t>Untreated garlic-and-oil mixtures</a:t>
            </a:r>
          </a:p>
          <a:p>
            <a:pPr marL="0" indent="0" eaLnBrk="1" hangingPunct="1">
              <a:buFont typeface="Arial" pitchFamily="34" charset="0"/>
              <a:buNone/>
              <a:defRPr/>
            </a:pPr>
            <a:endParaRPr lang="en-US" dirty="0" smtClean="0">
              <a:ea typeface="+mn-ea"/>
              <a:cs typeface="+mn-cs"/>
            </a:endParaRPr>
          </a:p>
          <a:p>
            <a:pPr marL="0" indent="0" eaLnBrk="1" hangingPunct="1">
              <a:buFont typeface="Arial" pitchFamily="34" charset="0"/>
              <a:buNone/>
              <a:defRPr/>
            </a:pPr>
            <a:endParaRPr lang="en-US" dirty="0" smtClean="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80</a:t>
            </a:fld>
            <a:endParaRPr lang="en-US" sz="1200" b="0" dirty="0" smtClean="0">
              <a:solidFill>
                <a:schemeClr val="tx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81</a:t>
            </a:fld>
            <a:endParaRPr lang="en-US" sz="1200" b="0" dirty="0" smtClean="0">
              <a:solidFill>
                <a:schemeClr val="tx1"/>
              </a:solidFill>
            </a:endParaRPr>
          </a:p>
        </p:txBody>
      </p:sp>
      <p:sp>
        <p:nvSpPr>
          <p:cNvPr id="438275"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82</a:t>
            </a:fld>
            <a:endParaRPr lang="en-US" sz="1200" b="0" dirty="0" smtClean="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buFontTx/>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83</a:t>
            </a:fld>
            <a:endParaRPr lang="en-US" sz="1200" b="0" dirty="0" smtClean="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4300" indent="-114300" eaLnBrk="1" hangingPunct="1"/>
            <a:r>
              <a:rPr lang="en-US" dirty="0">
                <a:latin typeface="Times New Roman" charset="0"/>
              </a:rPr>
              <a:t>• Food that has become unsafe must be thrown out unless it can be safely reconditioned. All food—especially ready-to-eat food—must be thrown out in the situations highlighted in the slide.</a:t>
            </a:r>
          </a:p>
          <a:p>
            <a:pPr marL="114300" indent="-114300" eaLnBrk="1" hangingPunct="1"/>
            <a:r>
              <a:rPr lang="en-US" dirty="0">
                <a:latin typeface="Times New Roman" charset="0"/>
              </a:rPr>
              <a:t>• Sometimes food can be restored to a safe condition. This is called reconditioning. For example, a hot food that has not been held at the correct temperature may be reheated if it has not been in the temperature danger zone </a:t>
            </a:r>
            <a:r>
              <a:rPr lang="en-US" dirty="0" smtClean="0">
                <a:latin typeface="Times New Roman" charset="0"/>
              </a:rPr>
              <a:t>for more than two hours.</a:t>
            </a:r>
            <a:endParaRPr 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baseline="0" dirty="0" smtClean="0"/>
              <a:t>Because of concerns about the potential for Botulism, frozen fish in ROP packaging has special handling practices.</a:t>
            </a:r>
            <a:endParaRPr lang="en-US" dirty="0" smtClean="0"/>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84</a:t>
            </a:fld>
            <a:endParaRPr lang="en-US" dirty="0"/>
          </a:p>
        </p:txBody>
      </p:sp>
    </p:spTree>
    <p:extLst>
      <p:ext uri="{BB962C8B-B14F-4D97-AF65-F5344CB8AC3E}">
        <p14:creationId xmlns:p14="http://schemas.microsoft.com/office/powerpoint/2010/main" val="38532938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85</a:t>
            </a:fld>
            <a:endParaRPr lang="en-US" sz="1200" b="0" dirty="0" smtClean="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Certain chemicals may be used to wash fruits and vegetables. Also, produce can be treated by washing it in water containing ozone. This treatment helps control pathogens. Check your local regulatory requirements.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86</a:t>
            </a:fld>
            <a:endParaRPr lang="en-US" sz="1200" b="0" dirty="0" smtClean="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Make ice from water that is safe to drink.</a:t>
            </a:r>
          </a:p>
          <a:p>
            <a:pPr marL="114300" indent="-114300" eaLnBrk="1" hangingPunct="1">
              <a:buFontTx/>
              <a:buChar char="•"/>
              <a:defRPr/>
            </a:pPr>
            <a:r>
              <a:rPr lang="en-US" dirty="0">
                <a:latin typeface="Times New Roman" charset="0"/>
                <a:cs typeface="+mn-cs"/>
              </a:rPr>
              <a:t>Never use ice as an ingredient if it was used to keep food cold. For example, if ice is used to cool food on a salad bar, it cannot then be used in drinks.</a:t>
            </a:r>
          </a:p>
          <a:p>
            <a:pPr marL="114300" indent="-114300" eaLnBrk="1" hangingPunct="1">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78D9A4D-90B6-9E4C-8C73-4A7835310716}" type="slidenum">
              <a:rPr lang="en-US" sz="1200" b="0" smtClean="0">
                <a:solidFill>
                  <a:schemeClr val="tx1"/>
                </a:solidFill>
              </a:rPr>
              <a:pPr eaLnBrk="1" hangingPunct="1">
                <a:defRPr/>
              </a:pPr>
              <a:t>87</a:t>
            </a:fld>
            <a:endParaRPr lang="en-US" sz="1200" b="0" dirty="0" smtClean="0">
              <a:solidFill>
                <a:schemeClr val="tx1"/>
              </a:solidFill>
            </a:endParaRPr>
          </a:p>
        </p:txBody>
      </p:sp>
      <p:sp>
        <p:nvSpPr>
          <p:cNvPr id="449539" name="Rectangle 2"/>
          <p:cNvSpPr>
            <a:spLocks noGrp="1" noRot="1" noChangeAspect="1" noChangeArrowheads="1" noTextEdit="1"/>
          </p:cNvSpPr>
          <p:nvPr>
            <p:ph type="sldImg"/>
          </p:nvPr>
        </p:nvSpPr>
        <p:spPr>
          <a:xfrm>
            <a:off x="1182688" y="696913"/>
            <a:ext cx="4648200" cy="3486150"/>
          </a:xfrm>
          <a:ln/>
        </p:spPr>
      </p:sp>
      <p:sp>
        <p:nvSpPr>
          <p:cNvPr id="5"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88</a:t>
            </a:fld>
            <a:endParaRPr lang="en-US" sz="1200" b="0" dirty="0" smtClean="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a:p>
            <a:pPr marL="114300" indent="-114300" eaLnBrk="1" hangingPunct="1">
              <a:buFontTx/>
              <a:buChar char="•"/>
              <a:defRPr/>
            </a:pPr>
            <a:r>
              <a:rPr lang="en-US" dirty="0">
                <a:latin typeface="Times New Roman" charset="0"/>
                <a:cs typeface="+mn-cs"/>
              </a:rPr>
              <a:t>When applying for a variance, your regulatory authority may require you to submit a HACCP plan. The plan must account for any food safety risks related to the way you plan to prep the food item.</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89</a:t>
            </a:fld>
            <a:endParaRPr lang="en-US" sz="1200" b="0" dirty="0" smtClean="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using a </a:t>
            </a:r>
            <a:r>
              <a:rPr lang="en-US" dirty="0" smtClean="0">
                <a:latin typeface="Times New Roman" charset="0"/>
                <a:cs typeface="+mn-cs"/>
              </a:rPr>
              <a:t>reduced-oxygen </a:t>
            </a:r>
            <a:r>
              <a:rPr lang="en-US" dirty="0">
                <a:latin typeface="Times New Roman" charset="0"/>
                <a:cs typeface="+mn-cs"/>
              </a:rPr>
              <a:t>packaging method. This includes MAP, vacuum-packed and </a:t>
            </a:r>
            <a:r>
              <a:rPr lang="en-US" i="1" dirty="0">
                <a:latin typeface="Times New Roman" charset="0"/>
                <a:cs typeface="+mn-cs"/>
              </a:rPr>
              <a:t>sous vide </a:t>
            </a:r>
            <a:r>
              <a:rPr lang="en-US" dirty="0">
                <a:latin typeface="Times New Roman" charset="0"/>
                <a:cs typeface="+mn-cs"/>
              </a:rPr>
              <a:t>foods.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9</a:t>
            </a:fld>
            <a:endParaRPr lang="en-US" sz="1200" b="0" dirty="0" smtClean="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cs typeface="Times New Roman" charset="0"/>
              </a:rPr>
              <a:t>Instructor </a:t>
            </a:r>
            <a:r>
              <a:rPr lang="en-US" b="1" dirty="0" smtClean="0">
                <a:latin typeface="Times New Roman" charset="0"/>
                <a:cs typeface="Times New Roman" charset="0"/>
              </a:rPr>
              <a:t>Notes</a:t>
            </a:r>
            <a:endParaRPr lang="en-US" b="1" dirty="0">
              <a:latin typeface="Times New Roman" charset="0"/>
              <a:cs typeface="Times New Roman" charset="0"/>
            </a:endParaRPr>
          </a:p>
          <a:p>
            <a:pPr marL="114300" indent="-114300" eaLnBrk="1" hangingPunct="1">
              <a:spcBef>
                <a:spcPct val="50000"/>
              </a:spcBef>
              <a:buSzPct val="80000"/>
              <a:buFontTx/>
              <a:buChar char="•"/>
              <a:defRPr/>
            </a:pPr>
            <a:r>
              <a:rPr lang="en-US" dirty="0">
                <a:latin typeface="Times New Roman" charset="0"/>
                <a:cs typeface="Times New Roman" charset="0"/>
              </a:rPr>
              <a:t>Like TCS food, ready-to-eat food also needs careful handling to prevent contamination. </a:t>
            </a:r>
          </a:p>
          <a:p>
            <a:pPr marL="114300" indent="-114300" eaLnBrk="1" hangingPunct="1">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90</a:t>
            </a:fld>
            <a:endParaRPr lang="en-US" sz="1200" b="0" dirty="0" smtClean="0">
              <a:solidFill>
                <a:schemeClr val="tx1"/>
              </a:solidFill>
            </a:endParaRPr>
          </a:p>
        </p:txBody>
      </p:sp>
      <p:sp>
        <p:nvSpPr>
          <p:cNvPr id="45465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56FD76-1013-024E-B823-7A1F96CDDAA7}" type="slidenum">
              <a:rPr lang="en-US" sz="1200" b="0" smtClean="0">
                <a:solidFill>
                  <a:schemeClr val="tx1"/>
                </a:solidFill>
              </a:rPr>
              <a:pPr eaLnBrk="1" hangingPunct="1">
                <a:defRPr/>
              </a:pPr>
              <a:t>91</a:t>
            </a:fld>
            <a:endParaRPr lang="en-US" sz="1200" b="0" dirty="0" smtClean="0">
              <a:solidFill>
                <a:schemeClr val="tx1"/>
              </a:solidFill>
            </a:endParaRPr>
          </a:p>
        </p:txBody>
      </p:sp>
      <p:sp>
        <p:nvSpPr>
          <p:cNvPr id="455683"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92</a:t>
            </a:fld>
            <a:endParaRPr lang="en-US" sz="1200" b="0" dirty="0" smtClean="0">
              <a:solidFill>
                <a:schemeClr val="tx1"/>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93</a:t>
            </a:fld>
            <a:endParaRPr lang="en-US" sz="1200" b="0" dirty="0" smtClean="0">
              <a:solidFill>
                <a:schemeClr val="tx1"/>
              </a:solidFill>
            </a:endParaRPr>
          </a:p>
        </p:txBody>
      </p:sp>
      <p:sp>
        <p:nvSpPr>
          <p:cNvPr id="457731"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76300" y="46116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smtClean="0">
                <a:latin typeface="Times New Roman" charset="0"/>
                <a:cs typeface="+mn-cs"/>
              </a:rPr>
              <a:t>Instructor Notes</a:t>
            </a:r>
          </a:p>
          <a:p>
            <a:pPr eaLnBrk="1" hangingPunct="1">
              <a:buFont typeface="Arial" charset="0"/>
              <a:buChar char="•"/>
            </a:pPr>
            <a:r>
              <a:rPr lang="en-US" dirty="0"/>
              <a:t>Roasts may be cooked to these alternate cooking times and temperatures depending on the type of roast and oven used:</a:t>
            </a:r>
          </a:p>
          <a:p>
            <a:pPr lvl="1" eaLnBrk="1" hangingPunct="1"/>
            <a:r>
              <a:rPr lang="en-US" dirty="0"/>
              <a:t>130°F (54°C) 112 minutes</a:t>
            </a:r>
          </a:p>
          <a:p>
            <a:pPr lvl="1" eaLnBrk="1" hangingPunct="1"/>
            <a:r>
              <a:rPr lang="en-US" dirty="0"/>
              <a:t>131°F (55°C) 89 minutes</a:t>
            </a:r>
          </a:p>
          <a:p>
            <a:pPr lvl="1" eaLnBrk="1" hangingPunct="1"/>
            <a:r>
              <a:rPr lang="en-US" dirty="0"/>
              <a:t>133°F (56°C) 56 minutes</a:t>
            </a:r>
          </a:p>
          <a:p>
            <a:pPr lvl="1" eaLnBrk="1" hangingPunct="1"/>
            <a:r>
              <a:rPr lang="en-US" dirty="0"/>
              <a:t>135°F (57°C) 36 minutes</a:t>
            </a:r>
          </a:p>
          <a:p>
            <a:pPr lvl="1" eaLnBrk="1" hangingPunct="1"/>
            <a:r>
              <a:rPr lang="en-US" dirty="0"/>
              <a:t>136°F (58°C) 28 minutes</a:t>
            </a:r>
          </a:p>
          <a:p>
            <a:pPr lvl="1" eaLnBrk="1" hangingPunct="1"/>
            <a:r>
              <a:rPr lang="en-US" dirty="0"/>
              <a:t>138°F (59°C) 18 minutes</a:t>
            </a:r>
          </a:p>
          <a:p>
            <a:pPr lvl="1" eaLnBrk="1" hangingPunct="1"/>
            <a:r>
              <a:rPr lang="en-US" dirty="0"/>
              <a:t>140°F (60°C) 12 minutes</a:t>
            </a:r>
          </a:p>
          <a:p>
            <a:pPr lvl="1" eaLnBrk="1" hangingPunct="1"/>
            <a:r>
              <a:rPr lang="en-US" dirty="0"/>
              <a:t>142°F (61°C) 8 minutes</a:t>
            </a:r>
          </a:p>
          <a:p>
            <a:pPr lvl="1" eaLnBrk="1" hangingPunct="1"/>
            <a:r>
              <a:rPr lang="en-US" dirty="0"/>
              <a:t>144°F (62°C) 5 minutes</a:t>
            </a:r>
          </a:p>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94</a:t>
            </a:fld>
            <a:endParaRPr lang="en-US" sz="1200" b="0" dirty="0" smtClean="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smtClean="0">
                <a:solidFill>
                  <a:schemeClr val="tx1"/>
                </a:solidFill>
              </a:rPr>
              <a:pPr eaLnBrk="1" hangingPunct="1">
                <a:defRPr/>
              </a:pPr>
              <a:t>95</a:t>
            </a:fld>
            <a:endParaRPr lang="en-US" sz="1200" b="0" dirty="0" smtClean="0">
              <a:solidFill>
                <a:schemeClr val="tx1"/>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65638"/>
            <a:ext cx="5607050" cy="4183062"/>
          </a:xfrm>
        </p:spPr>
        <p:txBody>
          <a:bodyPr lIns="93571" tIns="46785" rIns="93571" bIns="46785"/>
          <a:lstStyle/>
          <a:p>
            <a:pPr marL="114300" indent="-114300" eaLnBrk="1" hangingPunct="1">
              <a:defRPr/>
            </a:pPr>
            <a:r>
              <a:rPr lang="en-US" b="1" dirty="0" smtClean="0">
                <a:ea typeface="+mn-ea"/>
                <a:cs typeface="+mn-cs"/>
              </a:rPr>
              <a:t>Instructor Notes</a:t>
            </a:r>
          </a:p>
          <a:p>
            <a:pPr marL="114300" indent="-114300" eaLnBrk="1" hangingPunct="1">
              <a:buFontTx/>
              <a:buChar char="•"/>
              <a:defRPr/>
            </a:pPr>
            <a:r>
              <a:rPr lang="en-US" dirty="0" smtClean="0">
                <a:ea typeface="+mn-ea"/>
                <a:cs typeface="+mn-cs"/>
              </a:rPr>
              <a:t>Some operations partially cook food during prep and then finish cooking it just before service. You must follow the steps in the slide if you plan to partially cook meat, seafood, poultry, or eggs; or dishes containing these items.</a:t>
            </a:r>
          </a:p>
          <a:p>
            <a:pPr marL="114300" indent="-114300" eaLnBrk="1" hangingPunct="1">
              <a:buFontTx/>
              <a:buChar char="•"/>
              <a:defRPr/>
            </a:pPr>
            <a:r>
              <a:rPr lang="en-US" dirty="0" smtClean="0">
                <a:ea typeface="+mn-ea"/>
                <a:cs typeface="+mn-cs"/>
              </a:rPr>
              <a:t>Your local regulatory authority may require you to have written procedures that explain how the food cooked by this process will be prepped and stored. These procedures must be approved by the regulatory authority and describe the following:</a:t>
            </a:r>
          </a:p>
          <a:p>
            <a:pPr marL="342900" lvl="1" indent="-114300" eaLnBrk="1" hangingPunct="1">
              <a:buFontTx/>
              <a:buChar char="•"/>
              <a:defRPr/>
            </a:pPr>
            <a:r>
              <a:rPr lang="en-US" dirty="0" smtClean="0">
                <a:ea typeface="+mn-ea"/>
              </a:rPr>
              <a:t>How the requirements will be monitored and documented</a:t>
            </a:r>
          </a:p>
          <a:p>
            <a:pPr marL="342900" lvl="1" indent="-114300" eaLnBrk="1" hangingPunct="1">
              <a:buFontTx/>
              <a:buChar char="•"/>
              <a:defRPr/>
            </a:pPr>
            <a:r>
              <a:rPr lang="en-US" dirty="0" smtClean="0">
                <a:ea typeface="+mn-ea"/>
              </a:rPr>
              <a:t>Which corrective actions will be taken if requirements are not met</a:t>
            </a:r>
          </a:p>
          <a:p>
            <a:pPr marL="342900" lvl="1" indent="-114300" eaLnBrk="1" hangingPunct="1">
              <a:buFontTx/>
              <a:buChar char="•"/>
              <a:defRPr/>
            </a:pPr>
            <a:r>
              <a:rPr lang="en-US" dirty="0" smtClean="0">
                <a:ea typeface="+mn-ea"/>
              </a:rPr>
              <a:t>How these food items will be marked after initial cooking to indicate that they need further cooking</a:t>
            </a:r>
          </a:p>
          <a:p>
            <a:pPr marL="342900" lvl="1" indent="-114300" eaLnBrk="1" hangingPunct="1">
              <a:buFontTx/>
              <a:buChar char="•"/>
              <a:defRPr/>
            </a:pPr>
            <a:r>
              <a:rPr lang="en-US" dirty="0" smtClean="0">
                <a:ea typeface="+mn-ea"/>
              </a:rPr>
              <a:t>How these food items will be separated from ready-to-eat food during storage, once initial cooking is complete</a:t>
            </a:r>
          </a:p>
          <a:p>
            <a:pPr marL="228600" lvl="1" indent="0" eaLnBrk="1" hangingPunct="1">
              <a:defRPr/>
            </a:pPr>
            <a:endParaRPr lang="en-US" dirty="0" smtClean="0">
              <a:ea typeface="+mn-ea"/>
            </a:endParaRPr>
          </a:p>
          <a:p>
            <a:pPr marL="114300" indent="-114300" eaLnBrk="1" hangingPunct="1">
              <a:defRPr/>
            </a:pPr>
            <a:endParaRPr lang="en-US" dirty="0" smtClean="0">
              <a:ea typeface="+mn-ea"/>
              <a:cs typeface="+mn-cs"/>
            </a:endParaRPr>
          </a:p>
          <a:p>
            <a:pPr marL="114300" indent="-114300" eaLnBrk="1" hangingPunct="1">
              <a:lnSpc>
                <a:spcPct val="80000"/>
              </a:lnSpc>
              <a:spcBef>
                <a:spcPct val="50000"/>
              </a:spcBef>
              <a:defRPr/>
            </a:pPr>
            <a:endParaRPr lang="en-US" dirty="0" smtClean="0">
              <a:ea typeface="+mn-ea"/>
              <a:cs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96</a:t>
            </a:fld>
            <a:endParaRPr lang="en-US" sz="1200" b="0" dirty="0" smtClean="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a:t>If your menu includes TCS items that are raw or undercooked, you must note it on the menu next to these items. This can be done by placing an asterisk next to the item that points customers to a footnote at the bottom of the menu. The footnote must include a statement that indicates the item is raw or undercooked, or contains raw or undercooked ingredients. </a:t>
            </a:r>
          </a:p>
          <a:p>
            <a:pPr eaLnBrk="1" hangingPunct="1">
              <a:buFont typeface="Arial" charset="0"/>
              <a:buChar char="•"/>
            </a:pPr>
            <a:r>
              <a:rPr lang="en-US" dirty="0"/>
              <a:t>You must advise customers who order food that is raw or undercooked of the increased risk of foodborne illness. You can do this by posting a notice in your menu. You can also provide this information using brochures, table tents, signs, or other written methods.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97</a:t>
            </a:fld>
            <a:endParaRPr lang="en-US" sz="1200" b="0" dirty="0" smtClean="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4300" indent="-114300" eaLnBrk="1" hangingPunct="1">
              <a:buFontTx/>
              <a:buChar char="•"/>
              <a:defRPr/>
            </a:pPr>
            <a:r>
              <a:rPr lang="en-US" dirty="0">
                <a:latin typeface="Times New Roman" charset="0"/>
                <a:cs typeface="+mn-cs"/>
              </a:rPr>
              <a:t>The Food and Drug Administration (FDA) advises against offering raw or undercooked meat, poultry, seafood, or eggs on a children</a:t>
            </a:r>
            <a:r>
              <a:rPr lang="ja-JP" altLang="en-US" dirty="0">
                <a:latin typeface="Times New Roman" charset="0"/>
                <a:cs typeface="+mn-cs"/>
              </a:rPr>
              <a:t>’</a:t>
            </a:r>
            <a:r>
              <a:rPr lang="en-US" dirty="0">
                <a:latin typeface="Times New Roman" charset="0"/>
                <a:cs typeface="+mn-cs"/>
              </a:rPr>
              <a:t>s menu. This is especially true for undercooked ground beef, which may be contaminated with </a:t>
            </a:r>
            <a:r>
              <a:rPr lang="en-US" dirty="0" smtClean="0">
                <a:latin typeface="Times New Roman" charset="0"/>
                <a:cs typeface="+mn-cs"/>
              </a:rPr>
              <a:t>Shiga </a:t>
            </a:r>
            <a:r>
              <a:rPr lang="en-US" dirty="0">
                <a:latin typeface="Times New Roman" charset="0"/>
                <a:cs typeface="+mn-cs"/>
              </a:rPr>
              <a:t>toxin-producing </a:t>
            </a:r>
            <a:r>
              <a:rPr lang="en-US" i="1" dirty="0">
                <a:latin typeface="Times New Roman" charset="0"/>
                <a:cs typeface="+mn-cs"/>
              </a:rPr>
              <a:t>E. coli </a:t>
            </a:r>
            <a:r>
              <a:rPr lang="en-US" dirty="0">
                <a:latin typeface="Times New Roman" charset="0"/>
                <a:cs typeface="+mn-cs"/>
              </a:rPr>
              <a:t>O157:H7.</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98</a:t>
            </a:fld>
            <a:endParaRPr lang="en-US" sz="1200" b="0" dirty="0" smtClean="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97388"/>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1" dirty="0">
              <a:latin typeface="Times New Roman" charset="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99</a:t>
            </a:fld>
            <a:endParaRPr lang="en-US" sz="1200" b="0" dirty="0" smtClean="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5" name="Rectangle 3"/>
          <p:cNvSpPr>
            <a:spLocks noGrp="1" noChangeArrowheads="1"/>
          </p:cNvSpPr>
          <p:nvPr>
            <p:ph type="body" idx="3"/>
          </p:nvPr>
        </p:nvSpPr>
        <p:spPr>
          <a:xfrm>
            <a:off x="876300" y="4533900"/>
            <a:ext cx="5484813" cy="36941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smtClean="0">
                <a:latin typeface="Times New Roman" charset="0"/>
                <a:cs typeface="+mn-cs"/>
              </a:rPr>
              <a:t>Instructor Notes</a:t>
            </a:r>
          </a:p>
          <a:p>
            <a:pPr marL="171450" indent="-171450" eaLnBrk="1" hangingPunct="1">
              <a:buFont typeface="Arial" pitchFamily="34" charset="0"/>
              <a:buChar char="•"/>
              <a:defRPr/>
            </a:pPr>
            <a:r>
              <a:rPr lang="en-US" dirty="0"/>
              <a:t>Loosely cover food containers before storing them. Food can be left uncovered if stored in a way that prevents contaminants from getting into it. Storing uncovered containers above other food, especially raw seafood, meat, and poultry, will help prevent cross-contamination.</a:t>
            </a:r>
          </a:p>
          <a:p>
            <a:pPr marL="114300" indent="-114300" eaLnBrk="1" hangingPunct="1">
              <a:defRPr/>
            </a:pPr>
            <a:endParaRPr lang="en-US" b="1" dirty="0">
              <a:latin typeface="Times New Roman"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59213"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3"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180022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383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59205"/>
            <a:ext cx="3870326" cy="25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65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005CAB"/>
              </a:buClr>
              <a:defRPr/>
            </a:lvl2pPr>
            <a:lvl3pPr>
              <a:buClr>
                <a:srgbClr val="005CAB"/>
              </a:buClr>
              <a:defRPr/>
            </a:lvl3pPr>
            <a:lvl4pPr>
              <a:buClr>
                <a:srgbClr val="005CAB"/>
              </a:buClr>
              <a:defRPr/>
            </a:lvl4pPr>
            <a:lvl5pPr>
              <a:buClr>
                <a:srgbClr val="005CAB"/>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55542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24199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86401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0049" y="1143001"/>
            <a:ext cx="8239125" cy="4648200"/>
          </a:xfrm>
        </p:spPr>
        <p:txBody>
          <a:bodyPr/>
          <a:lstStyle/>
          <a:p>
            <a:pPr lvl="0"/>
            <a:r>
              <a:rPr lang="en-US" noProof="0" dirty="0" smtClean="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93372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116957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59213"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3"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180022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3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4450" y="1357313"/>
            <a:ext cx="52895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81612"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172243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152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62" y="1360488"/>
            <a:ext cx="386066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6875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57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3"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5"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56368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81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4450" y="1357313"/>
            <a:ext cx="52895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81612"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172243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99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01" y="1362075"/>
            <a:ext cx="385458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182880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3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159067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17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63883"/>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54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7256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349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62296"/>
            <a:ext cx="3867151" cy="25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65735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42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latin typeface="Arial"/>
              <a:ea typeface="+mn-ea"/>
              <a:cs typeface="+mn-cs"/>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59205"/>
            <a:ext cx="3870326" cy="25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679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005CAB"/>
              </a:buClr>
              <a:defRPr/>
            </a:lvl2pPr>
            <a:lvl3pPr>
              <a:buClr>
                <a:srgbClr val="005CAB"/>
              </a:buClr>
              <a:defRPr/>
            </a:lvl3pPr>
            <a:lvl4pPr>
              <a:buClr>
                <a:srgbClr val="005CAB"/>
              </a:buClr>
              <a:defRPr/>
            </a:lvl4pPr>
            <a:lvl5pPr>
              <a:buClr>
                <a:srgbClr val="005CAB"/>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latin typeface="Aria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474601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latin typeface="Aria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476632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latin typeface="Aria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241648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0049" y="1143001"/>
            <a:ext cx="8239125" cy="4648200"/>
          </a:xfrm>
        </p:spPr>
        <p:txBody>
          <a:bodyPr/>
          <a:lstStyle/>
          <a:p>
            <a:pPr lvl="0"/>
            <a:r>
              <a:rPr lang="en-US" noProof="0" dirty="0" smtClean="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latin typeface="Aria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545633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62" y="1360488"/>
            <a:ext cx="386066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6875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782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latin typeface="Aria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172180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3"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5"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56368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92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01" y="1362075"/>
            <a:ext cx="385458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182880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2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159067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92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63883"/>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4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7256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61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endParaRPr lang="en-US" dirty="0"/>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62296"/>
            <a:ext cx="3867151" cy="25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65735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559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a:defRPr/>
            </a:pPr>
            <a:endParaRPr lang="en-US"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CAB"/>
                </a:solidFill>
                <a:latin typeface="Arial Narrow" charset="0"/>
                <a:cs typeface="+mn-cs"/>
              </a:defRPr>
            </a:lvl1pPr>
          </a:lstStyle>
          <a:p>
            <a:pPr>
              <a:defRPr/>
            </a:pPr>
            <a:fld id="{B2689DD5-54FA-EB46-8645-722075446EAA}" type="slidenum">
              <a:rPr lang="en-US"/>
              <a:pPr>
                <a:defRPr/>
              </a:pPr>
              <a:t>‹#›</a:t>
            </a:fld>
            <a:endParaRPr lang="en-US" dirty="0"/>
          </a:p>
        </p:txBody>
      </p:sp>
      <p:pic>
        <p:nvPicPr>
          <p:cNvPr id="12"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36" r:id="rId11"/>
    <p:sldLayoutId id="2147484440" r:id="rId12"/>
    <p:sldLayoutId id="2147484441" r:id="rId13"/>
    <p:sldLayoutId id="2147484446" r:id="rId14"/>
    <p:sldLayoutId id="2147484447" r:id="rId15"/>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a:defRPr/>
            </a:pPr>
            <a:endParaRPr lang="en-US" dirty="0">
              <a:solidFill>
                <a:srgbClr val="000000">
                  <a:tint val="75000"/>
                </a:srgbClr>
              </a:solidFill>
              <a:latin typeface="Aria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CAB"/>
                </a:solidFill>
                <a:latin typeface="Arial Narrow" charset="0"/>
                <a:cs typeface="+mn-cs"/>
              </a:defRPr>
            </a:lvl1pPr>
          </a:lstStyle>
          <a:p>
            <a:pPr>
              <a:defRPr/>
            </a:pPr>
            <a:fld id="{B2689DD5-54FA-EB46-8645-722075446EAA}" type="slidenum">
              <a:rPr lang="en-US">
                <a:ea typeface="+mn-ea"/>
              </a:rPr>
              <a:pPr>
                <a:defRPr/>
              </a:pPr>
              <a:t>‹#›</a:t>
            </a:fld>
            <a:endParaRPr lang="en-US" dirty="0">
              <a:ea typeface="+mn-ea"/>
            </a:endParaRPr>
          </a:p>
        </p:txBody>
      </p:sp>
      <p:pic>
        <p:nvPicPr>
          <p:cNvPr id="12"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252845"/>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10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5.xml"/><Relationship Id="rId1" Type="http://schemas.openxmlformats.org/officeDocument/2006/relationships/slideLayout" Target="../slideLayouts/slideLayout15.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6.xml"/><Relationship Id="rId1" Type="http://schemas.openxmlformats.org/officeDocument/2006/relationships/slideLayout" Target="../slideLayouts/slideLayout15.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8.jpg"/><Relationship Id="rId2" Type="http://schemas.openxmlformats.org/officeDocument/2006/relationships/notesSlide" Target="../notesSlides/notesSlide141.xml"/><Relationship Id="rId1" Type="http://schemas.openxmlformats.org/officeDocument/2006/relationships/slideLayout" Target="../slideLayouts/slideLayout11.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g"/></Relationships>
</file>

<file path=ppt/slides/_rels/slide14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9"/>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a:xfrm>
            <a:off x="390525" y="1143000"/>
            <a:ext cx="5212080" cy="3789362"/>
          </a:xfrm>
        </p:spPr>
        <p:txBody>
          <a:bodyPr/>
          <a:lstStyle/>
          <a:p>
            <a:pPr marL="0" indent="0" eaLnBrk="1" hangingPunct="1">
              <a:buFont typeface="Wingdings" pitchFamily="2" charset="2"/>
              <a:buNone/>
              <a:defRPr/>
            </a:pPr>
            <a:r>
              <a:rPr lang="en-US" dirty="0" smtClean="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smtClean="0"/>
              <a:t>Elderly people</a:t>
            </a:r>
          </a:p>
          <a:p>
            <a:pPr marL="347472" lvl="1" indent="-347472" eaLnBrk="1" hangingPunct="1">
              <a:lnSpc>
                <a:spcPct val="100000"/>
              </a:lnSpc>
              <a:spcBef>
                <a:spcPts val="900"/>
              </a:spcBef>
              <a:buFont typeface="Wingdings" pitchFamily="2" charset="2"/>
              <a:buChar char="l"/>
              <a:defRPr/>
            </a:pPr>
            <a:r>
              <a:rPr lang="en-US" dirty="0" smtClean="0"/>
              <a:t>Preschool-age children</a:t>
            </a:r>
          </a:p>
          <a:p>
            <a:pPr marL="347472" lvl="1" indent="-347472" eaLnBrk="1" hangingPunct="1">
              <a:lnSpc>
                <a:spcPct val="100000"/>
              </a:lnSpc>
              <a:spcBef>
                <a:spcPts val="900"/>
              </a:spcBef>
              <a:buFont typeface="Wingdings" pitchFamily="2" charset="2"/>
              <a:buChar char="l"/>
              <a:defRPr/>
            </a:pPr>
            <a:r>
              <a:rPr lang="en-US" dirty="0" smtClean="0"/>
              <a:t>People with compromised immune systems </a:t>
            </a:r>
          </a:p>
          <a:p>
            <a:pPr marL="114300" lvl="1" indent="0" eaLnBrk="1" hangingPunct="1">
              <a:buFont typeface="Wingdings" pitchFamily="2" charset="2"/>
              <a:buNone/>
              <a:defRPr/>
            </a:pPr>
            <a:endParaRPr lang="en-US" dirty="0" smtClean="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1-10</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2450592"/>
            <a:ext cx="2103120" cy="10850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084" y="3657600"/>
            <a:ext cx="2099662" cy="108679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355" y="1243013"/>
            <a:ext cx="2103119" cy="1092433"/>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3"/>
          <p:cNvSpPr>
            <a:spLocks noChangeArrowheads="1"/>
          </p:cNvSpPr>
          <p:nvPr/>
        </p:nvSpPr>
        <p:spPr bwMode="auto">
          <a:xfrm>
            <a:off x="393192" y="1143000"/>
            <a:ext cx="5555517" cy="497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100000"/>
              </a:spcBef>
              <a:buClr>
                <a:srgbClr val="009DDC"/>
              </a:buClr>
              <a:buSzPct val="75000"/>
              <a:buFont typeface="Wingdings" charset="0"/>
              <a:buNone/>
            </a:pPr>
            <a:r>
              <a:rPr lang="en-US" sz="2400" dirty="0">
                <a:solidFill>
                  <a:srgbClr val="005CAB"/>
                </a:solidFill>
                <a:latin typeface="Arial Narrow" charset="0"/>
              </a:rPr>
              <a:t>Food </a:t>
            </a:r>
            <a:r>
              <a:rPr lang="en-US" sz="2400" dirty="0" smtClean="0">
                <a:solidFill>
                  <a:srgbClr val="005CAB"/>
                </a:solidFill>
                <a:latin typeface="Arial Narrow" charset="0"/>
              </a:rPr>
              <a:t>reheated </a:t>
            </a:r>
            <a:r>
              <a:rPr lang="en-US" sz="2400" dirty="0">
                <a:solidFill>
                  <a:srgbClr val="005CAB"/>
                </a:solidFill>
                <a:latin typeface="Arial Narrow" charset="0"/>
              </a:rPr>
              <a:t>for </a:t>
            </a:r>
            <a:r>
              <a:rPr lang="en-US" sz="2400" dirty="0" smtClean="0">
                <a:solidFill>
                  <a:srgbClr val="005CAB"/>
                </a:solidFill>
                <a:latin typeface="Arial Narrow" charset="0"/>
              </a:rPr>
              <a:t>immediate service:</a:t>
            </a:r>
            <a:endParaRPr lang="en-US" sz="2400" dirty="0">
              <a:solidFill>
                <a:srgbClr val="005CAB"/>
              </a:solidFill>
              <a:latin typeface="Arial Narrow" charset="0"/>
            </a:endParaRP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Can be reheated to any temperature if it was cooked and cooled correctly</a:t>
            </a:r>
          </a:p>
          <a:p>
            <a:pPr>
              <a:lnSpc>
                <a:spcPct val="90000"/>
              </a:lnSpc>
              <a:spcBef>
                <a:spcPct val="100000"/>
              </a:spcBef>
              <a:buClr>
                <a:srgbClr val="009DDC"/>
              </a:buClr>
              <a:buSzPct val="75000"/>
            </a:pPr>
            <a:r>
              <a:rPr lang="en-US" sz="2400" dirty="0">
                <a:solidFill>
                  <a:srgbClr val="005CAB"/>
                </a:solidFill>
                <a:latin typeface="Arial Narrow" charset="0"/>
              </a:rPr>
              <a:t>Food </a:t>
            </a:r>
            <a:r>
              <a:rPr lang="en-US" sz="2400" dirty="0" smtClean="0">
                <a:solidFill>
                  <a:srgbClr val="005CAB"/>
                </a:solidFill>
                <a:latin typeface="Arial Narrow" charset="0"/>
              </a:rPr>
              <a:t>reheated </a:t>
            </a:r>
            <a:r>
              <a:rPr lang="en-US" sz="2400" dirty="0">
                <a:solidFill>
                  <a:srgbClr val="005CAB"/>
                </a:solidFill>
                <a:latin typeface="Arial Narrow" charset="0"/>
              </a:rPr>
              <a:t>for </a:t>
            </a:r>
            <a:r>
              <a:rPr lang="en-US" sz="2400" dirty="0" smtClean="0">
                <a:solidFill>
                  <a:srgbClr val="005CAB"/>
                </a:solidFill>
                <a:latin typeface="Arial Narrow" charset="0"/>
              </a:rPr>
              <a:t>hot-holding:</a:t>
            </a:r>
            <a:endParaRPr lang="en-US" sz="2400" dirty="0">
              <a:solidFill>
                <a:srgbClr val="005CAB"/>
              </a:solidFill>
              <a:latin typeface="Arial Narrow" charset="0"/>
            </a:endParaRP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Must be reheated to an internal temperature of </a:t>
            </a:r>
            <a:r>
              <a:rPr lang="en-US" sz="2200" b="0" dirty="0" smtClean="0">
                <a:solidFill>
                  <a:srgbClr val="231F20"/>
                </a:solidFill>
                <a:latin typeface="Arial Narrow" charset="0"/>
              </a:rPr>
              <a:t>165</a:t>
            </a:r>
            <a:r>
              <a:rPr lang="en-US" sz="2200" b="0" dirty="0" smtClean="0">
                <a:solidFill>
                  <a:schemeClr val="tx1"/>
                </a:solidFill>
                <a:latin typeface="+mj-lt"/>
              </a:rPr>
              <a:t>˚F</a:t>
            </a:r>
            <a:r>
              <a:rPr lang="en-US" sz="2200" b="0" dirty="0" smtClean="0">
                <a:solidFill>
                  <a:srgbClr val="231F20"/>
                </a:solidFill>
                <a:latin typeface="+mj-lt"/>
              </a:rPr>
              <a:t> </a:t>
            </a:r>
            <a:r>
              <a:rPr lang="en-US" sz="2200" b="0" dirty="0">
                <a:solidFill>
                  <a:srgbClr val="231F20"/>
                </a:solidFill>
                <a:latin typeface="Arial Narrow" charset="0"/>
              </a:rPr>
              <a:t>(</a:t>
            </a:r>
            <a:r>
              <a:rPr lang="en-US" sz="2200" b="0" dirty="0" smtClean="0">
                <a:solidFill>
                  <a:srgbClr val="231F20"/>
                </a:solidFill>
                <a:latin typeface="Arial Narrow" charset="0"/>
              </a:rPr>
              <a:t>74</a:t>
            </a:r>
            <a:r>
              <a:rPr lang="en-US" sz="2200" b="0" dirty="0" smtClean="0">
                <a:solidFill>
                  <a:schemeClr val="tx1"/>
                </a:solidFill>
                <a:latin typeface="+mj-lt"/>
              </a:rPr>
              <a:t>˚C</a:t>
            </a:r>
            <a:r>
              <a:rPr lang="en-US" sz="2200" b="0" dirty="0" smtClean="0">
                <a:solidFill>
                  <a:srgbClr val="231F20"/>
                </a:solidFill>
                <a:latin typeface="Arial Narrow" charset="0"/>
              </a:rPr>
              <a:t>) </a:t>
            </a:r>
            <a:r>
              <a:rPr lang="en-US" sz="2200" b="0" dirty="0">
                <a:solidFill>
                  <a:srgbClr val="231F20"/>
                </a:solidFill>
                <a:latin typeface="Arial Narrow" charset="0"/>
              </a:rPr>
              <a:t>for 15 seconds within </a:t>
            </a:r>
            <a:r>
              <a:rPr lang="en-US" sz="2200" b="0" dirty="0" smtClean="0">
                <a:solidFill>
                  <a:srgbClr val="231F20"/>
                </a:solidFill>
                <a:latin typeface="Arial Narrow" charset="0"/>
              </a:rPr>
              <a:t>two </a:t>
            </a:r>
            <a:r>
              <a:rPr lang="en-US" sz="2200" b="0" dirty="0">
                <a:solidFill>
                  <a:srgbClr val="231F20"/>
                </a:solidFill>
                <a:latin typeface="Arial Narrow" charset="0"/>
              </a:rPr>
              <a:t>hours</a:t>
            </a:r>
          </a:p>
          <a:p>
            <a:pPr marL="347472" lvl="1" indent="-347472">
              <a:spcBef>
                <a:spcPts val="900"/>
              </a:spcBef>
              <a:buClr>
                <a:schemeClr val="accent1"/>
              </a:buClr>
              <a:buSzPct val="75000"/>
              <a:buFont typeface="Wingdings" charset="0"/>
              <a:buChar char="l"/>
            </a:pPr>
            <a:r>
              <a:rPr lang="en-US" sz="2200" b="0" dirty="0">
                <a:solidFill>
                  <a:srgbClr val="231F20"/>
                </a:solidFill>
                <a:latin typeface="Arial Narrow" charset="0"/>
              </a:rPr>
              <a:t>Reheat commercially processed and packaged ready-to-eat food to an internal temperature of at least </a:t>
            </a:r>
            <a:r>
              <a:rPr lang="en-US" sz="2200" b="0" dirty="0" smtClean="0">
                <a:solidFill>
                  <a:srgbClr val="231F20"/>
                </a:solidFill>
                <a:latin typeface="Arial Narrow" charset="0"/>
              </a:rPr>
              <a:t>135</a:t>
            </a:r>
            <a:r>
              <a:rPr lang="en-US" sz="2200" b="0" dirty="0" smtClean="0">
                <a:solidFill>
                  <a:schemeClr val="tx1"/>
                </a:solidFill>
                <a:latin typeface="+mj-lt"/>
              </a:rPr>
              <a:t>˚</a:t>
            </a:r>
            <a:r>
              <a:rPr lang="en-US" sz="2200" b="0" dirty="0">
                <a:solidFill>
                  <a:schemeClr val="tx1"/>
                </a:solidFill>
                <a:latin typeface="+mj-lt"/>
              </a:rPr>
              <a:t>F</a:t>
            </a:r>
            <a:r>
              <a:rPr lang="en-US" sz="2200" b="0" dirty="0" smtClean="0">
                <a:solidFill>
                  <a:srgbClr val="231F20"/>
                </a:solidFill>
                <a:latin typeface="+mj-lt"/>
              </a:rPr>
              <a:t> </a:t>
            </a:r>
            <a:r>
              <a:rPr lang="en-US" sz="2200" b="0" dirty="0">
                <a:solidFill>
                  <a:srgbClr val="231F20"/>
                </a:solidFill>
                <a:latin typeface="Arial Narrow" charset="0"/>
              </a:rPr>
              <a:t>(</a:t>
            </a:r>
            <a:r>
              <a:rPr lang="en-US" sz="2200" b="0" dirty="0" smtClean="0">
                <a:solidFill>
                  <a:srgbClr val="231F20"/>
                </a:solidFill>
                <a:latin typeface="Arial Narrow" charset="0"/>
              </a:rPr>
              <a:t>57</a:t>
            </a:r>
            <a:r>
              <a:rPr lang="en-US" sz="2200" b="0" dirty="0" smtClean="0">
                <a:solidFill>
                  <a:schemeClr val="tx1"/>
                </a:solidFill>
                <a:latin typeface="+mj-lt"/>
              </a:rPr>
              <a:t>˚</a:t>
            </a:r>
            <a:r>
              <a:rPr lang="en-US" sz="2200" b="0" dirty="0">
                <a:solidFill>
                  <a:schemeClr val="tx1"/>
                </a:solidFill>
                <a:latin typeface="+mj-lt"/>
              </a:rPr>
              <a:t>C</a:t>
            </a:r>
            <a:r>
              <a:rPr lang="en-US" sz="2200" b="0" dirty="0" smtClean="0">
                <a:solidFill>
                  <a:srgbClr val="231F20"/>
                </a:solidFill>
                <a:latin typeface="Arial Narrow" charset="0"/>
              </a:rPr>
              <a:t>)</a:t>
            </a:r>
            <a:endParaRPr lang="en-US" sz="2200" b="0" dirty="0">
              <a:solidFill>
                <a:srgbClr val="231F20"/>
              </a:solidFill>
              <a:latin typeface="Arial Narrow" charset="0"/>
            </a:endParaRPr>
          </a:p>
          <a:p>
            <a:pPr marL="571500" lvl="1" indent="-457200">
              <a:lnSpc>
                <a:spcPct val="90000"/>
              </a:lnSpc>
              <a:spcBef>
                <a:spcPct val="50000"/>
              </a:spcBef>
              <a:buClr>
                <a:srgbClr val="0093D3"/>
              </a:buClr>
              <a:buSzPct val="75000"/>
              <a:buFont typeface="Wingdings" charset="0"/>
              <a:buNone/>
            </a:pPr>
            <a:endParaRPr lang="en-US" sz="2200" dirty="0">
              <a:solidFill>
                <a:srgbClr val="000000"/>
              </a:solidFill>
            </a:endParaRPr>
          </a:p>
        </p:txBody>
      </p:sp>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6-21</a:t>
            </a:r>
          </a:p>
        </p:txBody>
      </p:sp>
      <p:sp>
        <p:nvSpPr>
          <p:cNvPr id="18739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Reheating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40230"/>
          </a:xfrm>
          <a:prstGeom prst="rect">
            <a:avLst/>
          </a:prstGeom>
        </p:spPr>
      </p:pic>
    </p:spTree>
    <p:extLst>
      <p:ext uri="{BB962C8B-B14F-4D97-AF65-F5344CB8AC3E}">
        <p14:creationId xmlns:p14="http://schemas.microsoft.com/office/powerpoint/2010/main" val="311180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6578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sz="half" idx="1"/>
          </p:nvPr>
        </p:nvSpPr>
        <p:spPr>
          <a:xfrm>
            <a:off x="393192" y="1143000"/>
            <a:ext cx="5673725" cy="5178425"/>
          </a:xfrm>
        </p:spPr>
        <p:txBody>
          <a:bodyPr/>
          <a:lstStyle/>
          <a:p>
            <a:pPr eaLnBrk="1" hangingPunct="1">
              <a:lnSpc>
                <a:spcPct val="80000"/>
              </a:lnSpc>
              <a:defRPr/>
            </a:pPr>
            <a:r>
              <a:rPr lang="en-US" dirty="0">
                <a:latin typeface="Arial Narrow" charset="0"/>
                <a:cs typeface="+mn-cs"/>
              </a:rPr>
              <a:t>Cold food can be held without temperature control for up to </a:t>
            </a:r>
            <a:r>
              <a:rPr lang="en-US" dirty="0" smtClean="0">
                <a:latin typeface="Arial Narrow" charset="0"/>
                <a:cs typeface="+mn-cs"/>
              </a:rPr>
              <a:t>six </a:t>
            </a:r>
            <a:r>
              <a:rPr lang="en-US" dirty="0">
                <a:latin typeface="Arial Narrow" charset="0"/>
                <a:cs typeface="+mn-cs"/>
              </a:rPr>
              <a:t>hours if:</a:t>
            </a:r>
            <a:r>
              <a:rPr lang="en-US" sz="2000" dirty="0">
                <a:latin typeface="Arial Narrow" charset="0"/>
                <a:cs typeface="+mn-cs"/>
              </a:rPr>
              <a:t> </a:t>
            </a:r>
          </a:p>
          <a:p>
            <a:pPr lvl="1" eaLnBrk="1" hangingPunct="1">
              <a:lnSpc>
                <a:spcPct val="80000"/>
              </a:lnSpc>
              <a:defRPr/>
            </a:pPr>
            <a:r>
              <a:rPr lang="en-US" dirty="0">
                <a:latin typeface="Arial Narrow" charset="0"/>
              </a:rPr>
              <a:t>It was held at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˚C</a:t>
            </a:r>
            <a:r>
              <a:rPr lang="en-US" dirty="0" smtClean="0">
                <a:latin typeface="Arial Narrow" charset="0"/>
              </a:rPr>
              <a:t>) </a:t>
            </a:r>
            <a:r>
              <a:rPr lang="en-US" dirty="0">
                <a:latin typeface="Arial Narrow" charset="0"/>
              </a:rPr>
              <a:t>or lower before removing it from refrigeration</a:t>
            </a:r>
          </a:p>
          <a:p>
            <a:pPr lvl="1" eaLnBrk="1" hangingPunct="1">
              <a:lnSpc>
                <a:spcPct val="80000"/>
              </a:lnSpc>
              <a:defRPr/>
            </a:pPr>
            <a:r>
              <a:rPr lang="en-US" dirty="0">
                <a:latin typeface="Arial Narrow" charset="0"/>
              </a:rPr>
              <a:t>It does not exceed </a:t>
            </a:r>
            <a:r>
              <a:rPr lang="en-US" dirty="0" smtClean="0">
                <a:latin typeface="Arial Narrow" charset="0"/>
              </a:rPr>
              <a:t>70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21</a:t>
            </a:r>
            <a:r>
              <a:rPr lang="en-US" dirty="0" smtClean="0">
                <a:solidFill>
                  <a:schemeClr val="tx1"/>
                </a:solidFill>
              </a:rPr>
              <a:t>˚C</a:t>
            </a:r>
            <a:r>
              <a:rPr lang="en-US" dirty="0" smtClean="0">
                <a:latin typeface="Arial Narrow" charset="0"/>
              </a:rPr>
              <a:t>) </a:t>
            </a:r>
            <a:r>
              <a:rPr lang="en-US" dirty="0">
                <a:latin typeface="Arial Narrow" charset="0"/>
              </a:rPr>
              <a:t>during service</a:t>
            </a:r>
          </a:p>
          <a:p>
            <a:pPr lvl="2" eaLnBrk="1" hangingPunct="1">
              <a:lnSpc>
                <a:spcPct val="80000"/>
              </a:lnSpc>
              <a:defRPr/>
            </a:pPr>
            <a:r>
              <a:rPr lang="en-US" dirty="0">
                <a:latin typeface="Arial Narrow" charset="0"/>
              </a:rPr>
              <a:t>Throw </a:t>
            </a:r>
            <a:r>
              <a:rPr lang="en-US" dirty="0" smtClean="0">
                <a:latin typeface="Arial Narrow" charset="0"/>
              </a:rPr>
              <a:t>out </a:t>
            </a:r>
            <a:r>
              <a:rPr lang="en-US" dirty="0">
                <a:latin typeface="Arial Narrow" charset="0"/>
              </a:rPr>
              <a:t>food that exceeds this temperature</a:t>
            </a:r>
          </a:p>
          <a:p>
            <a:pPr lvl="1" eaLnBrk="1" hangingPunct="1">
              <a:lnSpc>
                <a:spcPct val="80000"/>
              </a:lnSpc>
              <a:defRPr/>
            </a:pPr>
            <a:r>
              <a:rPr lang="en-US" dirty="0">
                <a:latin typeface="Arial Narrow" charset="0"/>
              </a:rPr>
              <a:t>It has a label </a:t>
            </a:r>
            <a:r>
              <a:rPr lang="en-US" dirty="0" smtClean="0">
                <a:latin typeface="Arial Narrow" charset="0"/>
              </a:rPr>
              <a:t>specifying</a:t>
            </a:r>
            <a:endParaRPr lang="en-US" dirty="0">
              <a:latin typeface="Arial Narrow" charset="0"/>
            </a:endParaRP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a:t>
            </a:r>
            <a:r>
              <a:rPr lang="en-US" dirty="0" smtClean="0">
                <a:latin typeface="Arial Narrow" charset="0"/>
              </a:rPr>
              <a:t>six </a:t>
            </a:r>
            <a:r>
              <a:rPr lang="en-US" dirty="0">
                <a:latin typeface="Arial Narrow" charset="0"/>
              </a:rPr>
              <a:t>hours</a:t>
            </a:r>
          </a:p>
        </p:txBody>
      </p:sp>
      <p:sp>
        <p:nvSpPr>
          <p:cNvPr id="192515" name="Rectangle 4"/>
          <p:cNvSpPr>
            <a:spLocks noChangeArrowheads="1"/>
          </p:cNvSpPr>
          <p:nvPr/>
        </p:nvSpPr>
        <p:spPr bwMode="auto">
          <a:xfrm>
            <a:off x="6897688" y="1612900"/>
            <a:ext cx="1789112" cy="2273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7-2</a:t>
            </a:r>
          </a:p>
        </p:txBody>
      </p:sp>
      <p:sp>
        <p:nvSpPr>
          <p:cNvPr id="192517"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1264"/>
          </a:xfrm>
          <a:prstGeom prst="rect">
            <a:avLst/>
          </a:prstGeom>
        </p:spPr>
      </p:pic>
    </p:spTree>
    <p:extLst>
      <p:ext uri="{BB962C8B-B14F-4D97-AF65-F5344CB8AC3E}">
        <p14:creationId xmlns:p14="http://schemas.microsoft.com/office/powerpoint/2010/main" val="21978647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ChangeArrowheads="1"/>
          </p:cNvSpPr>
          <p:nvPr/>
        </p:nvSpPr>
        <p:spPr bwMode="auto">
          <a:xfrm>
            <a:off x="6032500" y="2400300"/>
            <a:ext cx="2654300" cy="2063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7-3</a:t>
            </a:r>
          </a:p>
        </p:txBody>
      </p:sp>
      <p:sp>
        <p:nvSpPr>
          <p:cNvPr id="193540"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type="body" idx="1"/>
          </p:nvPr>
        </p:nvSpPr>
        <p:spPr>
          <a:xfrm>
            <a:off x="393192" y="1143000"/>
            <a:ext cx="5673725" cy="4953794"/>
          </a:xfrm>
        </p:spPr>
        <p:txBody>
          <a:bodyPr/>
          <a:lstStyle/>
          <a:p>
            <a:pPr marL="0" indent="0" eaLnBrk="1" hangingPunct="1">
              <a:defRPr/>
            </a:pPr>
            <a:r>
              <a:rPr lang="en-US" dirty="0">
                <a:latin typeface="Arial Narrow" charset="0"/>
                <a:cs typeface="+mn-cs"/>
              </a:rPr>
              <a:t>Hot food can be held without temperature control for up to </a:t>
            </a:r>
            <a:r>
              <a:rPr lang="en-US" dirty="0" smtClean="0">
                <a:latin typeface="Arial Narrow" charset="0"/>
                <a:cs typeface="+mn-cs"/>
              </a:rPr>
              <a:t>four </a:t>
            </a:r>
            <a:r>
              <a:rPr lang="en-US" dirty="0">
                <a:latin typeface="Arial Narrow" charset="0"/>
                <a:cs typeface="+mn-cs"/>
              </a:rPr>
              <a:t>hours if: </a:t>
            </a:r>
          </a:p>
          <a:p>
            <a:pPr lvl="1" eaLnBrk="1" hangingPunct="1">
              <a:defRPr/>
            </a:pPr>
            <a:r>
              <a:rPr lang="en-US" dirty="0">
                <a:latin typeface="Arial Narrow" charset="0"/>
              </a:rPr>
              <a:t>It was held at </a:t>
            </a:r>
            <a:r>
              <a:rPr lang="en-US" dirty="0" smtClean="0">
                <a:latin typeface="Arial Narrow" charset="0"/>
              </a:rPr>
              <a:t>135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˚C</a:t>
            </a:r>
            <a:r>
              <a:rPr lang="en-US" dirty="0" smtClean="0">
                <a:latin typeface="Arial Narrow" charset="0"/>
              </a:rPr>
              <a:t>) </a:t>
            </a:r>
            <a:r>
              <a:rPr lang="en-US" dirty="0">
                <a:latin typeface="Arial Narrow" charset="0"/>
              </a:rPr>
              <a:t>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a:t>
            </a:r>
            <a:r>
              <a:rPr lang="en-US" dirty="0" smtClean="0">
                <a:latin typeface="Arial Narrow" charset="0"/>
              </a:rPr>
              <a:t>four </a:t>
            </a:r>
            <a:r>
              <a:rPr lang="en-US" dirty="0">
                <a:latin typeface="Arial Narrow" charset="0"/>
              </a:rPr>
              <a:t>hours</a:t>
            </a:r>
          </a:p>
          <a:p>
            <a:pPr marL="1682750" lvl="2" eaLnBrk="1" hangingPunct="1">
              <a:buFont typeface="Wingdings" charset="0"/>
              <a:buNone/>
              <a:defRPr/>
            </a:pPr>
            <a:endParaRPr lang="en-US" dirty="0">
              <a:latin typeface="Arial Narrow"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19" cy="1699614"/>
          </a:xfrm>
          <a:prstGeom prst="rect">
            <a:avLst/>
          </a:prstGeom>
        </p:spPr>
      </p:pic>
    </p:spTree>
    <p:extLst>
      <p:ext uri="{BB962C8B-B14F-4D97-AF65-F5344CB8AC3E}">
        <p14:creationId xmlns:p14="http://schemas.microsoft.com/office/powerpoint/2010/main" val="29621076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body" idx="1"/>
          </p:nvPr>
        </p:nvSpPr>
        <p:spPr>
          <a:xfrm>
            <a:off x="393192" y="1143000"/>
            <a:ext cx="5051425" cy="4914900"/>
          </a:xfrm>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Prevent it from being contaminated</a:t>
            </a:r>
          </a:p>
          <a:p>
            <a:pPr lvl="2" eaLnBrk="1" hangingPunct="1">
              <a:lnSpc>
                <a:spcPct val="80000"/>
              </a:lnSpc>
              <a:defRPr/>
            </a:pPr>
            <a:r>
              <a:rPr lang="en-US" dirty="0">
                <a:latin typeface="Arial Narrow" charset="0"/>
              </a:rPr>
              <a:t>Wrap or cover the items</a:t>
            </a:r>
          </a:p>
          <a:p>
            <a:pPr marL="0" indent="0" eaLnBrk="1" hangingPunct="1">
              <a:defRPr/>
            </a:pPr>
            <a:r>
              <a:rPr lang="en-US" dirty="0">
                <a:latin typeface="Arial Narrow" charset="0"/>
                <a:cs typeface="+mn-cs"/>
              </a:rPr>
              <a:t>Table settings do not need to be wrapped or covered if extra settings: </a:t>
            </a:r>
          </a:p>
          <a:p>
            <a:pPr marL="571500" lvl="1" indent="-457200" eaLnBrk="1" hangingPunct="1">
              <a:defRPr/>
            </a:pPr>
            <a:r>
              <a:rPr lang="en-US" dirty="0">
                <a:latin typeface="Arial Narrow" charset="0"/>
              </a:rPr>
              <a:t>Are removed when guests are seated</a:t>
            </a:r>
          </a:p>
          <a:p>
            <a:pPr marL="571500" lvl="1" indent="-457200" eaLnBrk="1" hangingPunct="1">
              <a:defRPr/>
            </a:pPr>
            <a:r>
              <a:rPr lang="en-US" dirty="0">
                <a:latin typeface="Arial Narrow" charset="0"/>
              </a:rPr>
              <a:t>Are cleaned and sanitized after guests have left </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7-4</a:t>
            </a:r>
          </a:p>
        </p:txBody>
      </p:sp>
      <p:sp>
        <p:nvSpPr>
          <p:cNvPr id="19968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Preset Tableware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076" y="1243013"/>
            <a:ext cx="2100504" cy="2454659"/>
          </a:xfrm>
          <a:prstGeom prst="rect">
            <a:avLst/>
          </a:prstGeom>
        </p:spPr>
      </p:pic>
    </p:spTree>
    <p:extLst>
      <p:ext uri="{BB962C8B-B14F-4D97-AF65-F5344CB8AC3E}">
        <p14:creationId xmlns:p14="http://schemas.microsoft.com/office/powerpoint/2010/main" val="21507203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Food </a:t>
            </a:r>
          </a:p>
        </p:txBody>
      </p:sp>
      <p:sp>
        <p:nvSpPr>
          <p:cNvPr id="3" name="Content Placeholder 2"/>
          <p:cNvSpPr>
            <a:spLocks noGrp="1"/>
          </p:cNvSpPr>
          <p:nvPr>
            <p:ph idx="1"/>
          </p:nvPr>
        </p:nvSpPr>
        <p:spPr/>
        <p:txBody>
          <a:bodyPr/>
          <a:lstStyle/>
          <a:p>
            <a:pPr lvl="1"/>
            <a:r>
              <a:rPr lang="en-US" dirty="0"/>
              <a:t>Some jurisdictions allow the refilling of take home food containers.</a:t>
            </a:r>
          </a:p>
          <a:p>
            <a:pPr lvl="1"/>
            <a:r>
              <a:rPr lang="en-US" dirty="0"/>
              <a:t>Take-home food containers must </a:t>
            </a:r>
            <a:r>
              <a:rPr lang="en-US" dirty="0" smtClean="0"/>
              <a:t>be:</a:t>
            </a:r>
          </a:p>
          <a:p>
            <a:pPr lvl="2"/>
            <a:r>
              <a:rPr lang="en-US" dirty="0" smtClean="0"/>
              <a:t>Designed </a:t>
            </a:r>
            <a:r>
              <a:rPr lang="en-US" dirty="0"/>
              <a:t>to be </a:t>
            </a:r>
            <a:r>
              <a:rPr lang="en-US" dirty="0" smtClean="0"/>
              <a:t>reused</a:t>
            </a:r>
          </a:p>
          <a:p>
            <a:pPr lvl="2"/>
            <a:r>
              <a:rPr lang="en-US" dirty="0" smtClean="0"/>
              <a:t>Provided </a:t>
            </a:r>
            <a:r>
              <a:rPr lang="en-US" dirty="0"/>
              <a:t>to the customer by the </a:t>
            </a:r>
            <a:r>
              <a:rPr lang="en-US" dirty="0" smtClean="0"/>
              <a:t>operation</a:t>
            </a:r>
            <a:endParaRPr lang="en-US" dirty="0"/>
          </a:p>
          <a:p>
            <a:pPr lvl="2"/>
            <a:r>
              <a:rPr lang="en-US" dirty="0" smtClean="0"/>
              <a:t>Cleaned </a:t>
            </a:r>
            <a:r>
              <a:rPr lang="en-US" dirty="0"/>
              <a:t>and sanitized correctly</a:t>
            </a:r>
          </a:p>
          <a:p>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7-5</a:t>
            </a:r>
          </a:p>
        </p:txBody>
      </p:sp>
    </p:spTree>
    <p:extLst>
      <p:ext uri="{BB962C8B-B14F-4D97-AF65-F5344CB8AC3E}">
        <p14:creationId xmlns:p14="http://schemas.microsoft.com/office/powerpoint/2010/main" val="5520080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Beverages </a:t>
            </a:r>
          </a:p>
        </p:txBody>
      </p:sp>
      <p:sp>
        <p:nvSpPr>
          <p:cNvPr id="3" name="Content Placeholder 2"/>
          <p:cNvSpPr>
            <a:spLocks noGrp="1"/>
          </p:cNvSpPr>
          <p:nvPr>
            <p:ph idx="1"/>
          </p:nvPr>
        </p:nvSpPr>
        <p:spPr/>
        <p:txBody>
          <a:bodyPr/>
          <a:lstStyle/>
          <a:p>
            <a:pPr lvl="1"/>
            <a:r>
              <a:rPr lang="en-US" dirty="0"/>
              <a:t>Some jurisdictions allow the refilling of take home beverage containers.</a:t>
            </a:r>
          </a:p>
          <a:p>
            <a:pPr lvl="1"/>
            <a:r>
              <a:rPr lang="en-US" dirty="0"/>
              <a:t>These can be refilled for the same customer with non-TCS </a:t>
            </a:r>
            <a:r>
              <a:rPr lang="en-US" dirty="0" smtClean="0"/>
              <a:t>food.</a:t>
            </a:r>
            <a:br>
              <a:rPr lang="en-US" dirty="0" smtClean="0"/>
            </a:br>
            <a:r>
              <a:rPr lang="en-US" dirty="0" smtClean="0"/>
              <a:t>The </a:t>
            </a:r>
            <a:r>
              <a:rPr lang="en-US" dirty="0"/>
              <a:t>container must be:</a:t>
            </a:r>
          </a:p>
          <a:p>
            <a:pPr lvl="2"/>
            <a:r>
              <a:rPr lang="en-US" dirty="0"/>
              <a:t>Able to be effectively cleaned at home and at the operation</a:t>
            </a:r>
          </a:p>
          <a:p>
            <a:pPr lvl="2"/>
            <a:r>
              <a:rPr lang="en-US" dirty="0"/>
              <a:t>Rinsed with fresh, pressurized hot water before refilling</a:t>
            </a:r>
          </a:p>
          <a:p>
            <a:pPr lvl="2"/>
            <a:r>
              <a:rPr lang="en-US" dirty="0"/>
              <a:t>Refilled using a process prevents contamination</a:t>
            </a:r>
          </a:p>
          <a:p>
            <a:endParaRPr lang="en-US" dirty="0"/>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7-6</a:t>
            </a:r>
          </a:p>
        </p:txBody>
      </p:sp>
    </p:spTree>
    <p:extLst>
      <p:ext uri="{BB962C8B-B14F-4D97-AF65-F5344CB8AC3E}">
        <p14:creationId xmlns:p14="http://schemas.microsoft.com/office/powerpoint/2010/main" val="33860170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393192" y="1143000"/>
            <a:ext cx="4622068" cy="4885295"/>
          </a:xfrm>
        </p:spPr>
        <p:txBody>
          <a:bodyPr/>
          <a:lstStyle/>
          <a:p>
            <a:pPr marL="0" indent="0" eaLnBrk="1" hangingPunct="1">
              <a:lnSpc>
                <a:spcPct val="80000"/>
              </a:lnSpc>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re-serve:</a:t>
            </a:r>
          </a:p>
          <a:p>
            <a:pPr lvl="1" eaLnBrk="1" hangingPunct="1">
              <a:defRPr/>
            </a:pPr>
            <a:r>
              <a:rPr lang="en-US" dirty="0">
                <a:latin typeface="Arial Narrow" charset="0"/>
              </a:rPr>
              <a:t>Food returned by one </a:t>
            </a:r>
            <a:r>
              <a:rPr lang="en-US" dirty="0" smtClean="0">
                <a:latin typeface="Arial Narrow" charset="0"/>
              </a:rPr>
              <a:t>customer </a:t>
            </a:r>
            <a:r>
              <a:rPr lang="en-US" dirty="0">
                <a:latin typeface="Arial Narrow" charset="0"/>
              </a:rPr>
              <a:t>to another customer</a:t>
            </a:r>
          </a:p>
          <a:p>
            <a:pPr lvl="1" eaLnBrk="1" hangingPunct="1">
              <a:defRPr/>
            </a:pPr>
            <a:r>
              <a:rPr lang="en-US" dirty="0">
                <a:latin typeface="Arial Narrow" charset="0"/>
              </a:rPr>
              <a:t>Uncovered condiments </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7-7</a:t>
            </a:r>
          </a:p>
        </p:txBody>
      </p:sp>
      <p:sp>
        <p:nvSpPr>
          <p:cNvPr id="20070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Re-serving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066437"/>
          </a:xfrm>
          <a:prstGeom prst="rect">
            <a:avLst/>
          </a:prstGeom>
        </p:spPr>
      </p:pic>
    </p:spTree>
    <p:extLst>
      <p:ext uri="{BB962C8B-B14F-4D97-AF65-F5344CB8AC3E}">
        <p14:creationId xmlns:p14="http://schemas.microsoft.com/office/powerpoint/2010/main" val="3337457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body" idx="1"/>
          </p:nvPr>
        </p:nvSpPr>
        <p:spPr>
          <a:xfrm>
            <a:off x="393192" y="1143000"/>
            <a:ext cx="6219825" cy="4851155"/>
          </a:xfrm>
        </p:spPr>
        <p:txBody>
          <a:bodyPr/>
          <a:lstStyle/>
          <a:p>
            <a:pPr marL="0" indent="0" eaLnBrk="1" hangingPunct="1">
              <a:defRPr/>
            </a:pPr>
            <a:r>
              <a:rPr lang="en-US" dirty="0">
                <a:latin typeface="Arial Narrow" charset="0"/>
                <a:cs typeface="+mn-cs"/>
              </a:rPr>
              <a:t>When labeling bulk food in self-service areas:</a:t>
            </a:r>
          </a:p>
          <a:p>
            <a:pPr lvl="1" eaLnBrk="1" hangingPunct="1">
              <a:defRPr/>
            </a:pPr>
            <a:r>
              <a:rPr lang="en-US" dirty="0">
                <a:latin typeface="Arial Narrow" charset="0"/>
              </a:rPr>
              <a:t>Make sure the label is in plain view of the customer</a:t>
            </a:r>
          </a:p>
          <a:p>
            <a:pPr lvl="1" eaLnBrk="1" hangingPunct="1">
              <a:defRPr/>
            </a:pPr>
            <a:r>
              <a:rPr lang="en-US" dirty="0">
                <a:latin typeface="Arial Narrow" charset="0"/>
              </a:rPr>
              <a:t>Include the manufacturer or processor label provided with the food</a:t>
            </a:r>
          </a:p>
          <a:p>
            <a:pPr lvl="2" eaLnBrk="1" hangingPunct="1">
              <a:defRPr/>
            </a:pPr>
            <a:r>
              <a:rPr lang="en-US" dirty="0">
                <a:latin typeface="Arial Narrow" charset="0"/>
              </a:rPr>
              <a:t>As an </a:t>
            </a:r>
            <a:r>
              <a:rPr lang="en-US" dirty="0" smtClean="0">
                <a:latin typeface="Arial Narrow" charset="0"/>
              </a:rPr>
              <a:t>alternative, </a:t>
            </a:r>
            <a:r>
              <a:rPr lang="en-US" dirty="0">
                <a:latin typeface="Arial Narrow" charset="0"/>
              </a:rPr>
              <a:t>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7-8</a:t>
            </a:r>
          </a:p>
        </p:txBody>
      </p:sp>
      <p:sp>
        <p:nvSpPr>
          <p:cNvPr id="204804" name="Rectangle 8"/>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24009855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393192" y="1143000"/>
            <a:ext cx="7258050" cy="4983163"/>
          </a:xfrm>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requiring labeling exist</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regulated food operation or processing plant owned by the same person</a:t>
            </a: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7-9</a:t>
            </a:r>
          </a:p>
        </p:txBody>
      </p:sp>
      <p:sp>
        <p:nvSpPr>
          <p:cNvPr id="20582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1019295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1-11</a:t>
            </a:r>
          </a:p>
        </p:txBody>
      </p:sp>
      <p:sp>
        <p:nvSpPr>
          <p:cNvPr id="6" name="Rectangle 3"/>
          <p:cNvSpPr txBox="1">
            <a:spLocks noChangeArrowheads="1"/>
          </p:cNvSpPr>
          <p:nvPr/>
        </p:nvSpPr>
        <p:spPr bwMode="auto">
          <a:xfrm>
            <a:off x="390525" y="1143000"/>
            <a:ext cx="662940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533400" indent="-419100" algn="l" rtl="0" eaLnBrk="0" fontAlgn="base" hangingPunct="0">
              <a:lnSpc>
                <a:spcPct val="90000"/>
              </a:lnSpc>
              <a:spcBef>
                <a:spcPct val="500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995363" indent="-419100" algn="l" rtl="0" eaLnBrk="0" fontAlgn="base" hangingPunct="0">
              <a:lnSpc>
                <a:spcPct val="90000"/>
              </a:lnSpc>
              <a:spcBef>
                <a:spcPct val="500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447800" indent="-419100" algn="l" rtl="0" eaLnBrk="0" fontAlgn="base" hangingPunct="0">
              <a:lnSpc>
                <a:spcPct val="90000"/>
              </a:lnSpc>
              <a:spcBef>
                <a:spcPct val="500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cs typeface="+mn-cs"/>
              </a:rPr>
              <a:t>Focus on these measures: </a:t>
            </a:r>
          </a:p>
          <a:p>
            <a:pPr marL="347472" lvl="1" indent="-347472" eaLnBrk="1" hangingPunct="1">
              <a:lnSpc>
                <a:spcPct val="100000"/>
              </a:lnSpc>
              <a:spcBef>
                <a:spcPts val="900"/>
              </a:spcBef>
              <a:defRPr/>
            </a:pPr>
            <a:r>
              <a:rPr lang="en-US" b="0" dirty="0">
                <a:latin typeface="Arial Narrow" charset="0"/>
              </a:rPr>
              <a:t>Controlling time and </a:t>
            </a:r>
            <a:r>
              <a:rPr lang="en-US" b="0" dirty="0" smtClean="0">
                <a:latin typeface="Arial Narrow" charset="0"/>
              </a:rPr>
              <a:t>temperature</a:t>
            </a:r>
            <a:endParaRPr lang="en-US" b="0" dirty="0">
              <a:latin typeface="Arial Narrow" charset="0"/>
            </a:endParaRPr>
          </a:p>
          <a:p>
            <a:pPr marL="347472" lvl="1" indent="-347472" eaLnBrk="1" hangingPunct="1">
              <a:lnSpc>
                <a:spcPct val="100000"/>
              </a:lnSpc>
              <a:spcBef>
                <a:spcPts val="900"/>
              </a:spcBef>
              <a:defRPr/>
            </a:pPr>
            <a:r>
              <a:rPr lang="en-US" b="0" dirty="0">
                <a:latin typeface="Arial Narrow" charset="0"/>
              </a:rPr>
              <a:t>Preventing cross-contamination</a:t>
            </a:r>
          </a:p>
          <a:p>
            <a:pPr marL="347472" lvl="1" indent="-347472" eaLnBrk="1" hangingPunct="1">
              <a:lnSpc>
                <a:spcPct val="100000"/>
              </a:lnSpc>
              <a:spcBef>
                <a:spcPts val="900"/>
              </a:spcBef>
              <a:defRPr/>
            </a:pPr>
            <a:r>
              <a:rPr lang="en-US" b="0" dirty="0">
                <a:latin typeface="Arial Narrow" charset="0"/>
              </a:rPr>
              <a:t>Practicing personal hygiene</a:t>
            </a:r>
          </a:p>
          <a:p>
            <a:pPr marL="347472" lvl="1" indent="-347472" eaLnBrk="1" hangingPunct="1">
              <a:lnSpc>
                <a:spcPct val="100000"/>
              </a:lnSpc>
              <a:spcBef>
                <a:spcPts val="900"/>
              </a:spcBef>
              <a:defRPr/>
            </a:pPr>
            <a:r>
              <a:rPr lang="en-US" b="0" dirty="0">
                <a:latin typeface="Arial Narrow" charset="0"/>
              </a:rPr>
              <a:t>Purchasing from approved, reputable suppliers</a:t>
            </a:r>
          </a:p>
          <a:p>
            <a:pPr marL="347472" lvl="1" indent="-347472" eaLnBrk="1" hangingPunct="1">
              <a:lnSpc>
                <a:spcPct val="100000"/>
              </a:lnSpc>
              <a:spcBef>
                <a:spcPts val="900"/>
              </a:spcBef>
              <a:defRPr/>
            </a:pPr>
            <a:r>
              <a:rPr lang="en-US" b="0" dirty="0">
                <a:latin typeface="Arial Narrow" charset="0"/>
              </a:rPr>
              <a:t>Cleaning and sanitizing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40208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body" idx="1"/>
          </p:nvPr>
        </p:nvSpPr>
        <p:spPr>
          <a:xfrm>
            <a:off x="393192" y="1143000"/>
            <a:ext cx="5143500" cy="510857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Use insulated, food-grade containers designed to stop food from mixing, leaking, or spilling</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a:p>
            <a:pPr lvl="1" eaLnBrk="1" hangingPunct="1">
              <a:defRPr/>
            </a:pPr>
            <a:r>
              <a:rPr lang="en-US" dirty="0">
                <a:latin typeface="Arial Narrow" charset="0"/>
              </a:rPr>
              <a:t>Label food with a use-by date and time, and reheating and service instructions</a:t>
            </a:r>
          </a:p>
        </p:txBody>
      </p:sp>
      <p:sp>
        <p:nvSpPr>
          <p:cNvPr id="206851" name="Rectangle 4"/>
          <p:cNvSpPr>
            <a:spLocks noChangeArrowheads="1"/>
          </p:cNvSpPr>
          <p:nvPr/>
        </p:nvSpPr>
        <p:spPr bwMode="auto">
          <a:xfrm>
            <a:off x="5930900" y="2057400"/>
            <a:ext cx="2690813" cy="2155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7-10</a:t>
            </a:r>
          </a:p>
        </p:txBody>
      </p:sp>
      <p:sp>
        <p:nvSpPr>
          <p:cNvPr id="20685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70" y="1243013"/>
            <a:ext cx="2100115" cy="2136745"/>
          </a:xfrm>
          <a:prstGeom prst="rect">
            <a:avLst/>
          </a:prstGeom>
        </p:spPr>
      </p:pic>
    </p:spTree>
    <p:extLst>
      <p:ext uri="{BB962C8B-B14F-4D97-AF65-F5344CB8AC3E}">
        <p14:creationId xmlns:p14="http://schemas.microsoft.com/office/powerpoint/2010/main" val="6173752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body" idx="1"/>
          </p:nvPr>
        </p:nvSpPr>
        <p:spPr>
          <a:xfrm>
            <a:off x="393192" y="1143000"/>
            <a:ext cx="4915934" cy="485380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Make sure the service site has the </a:t>
            </a:r>
            <a:r>
              <a:rPr lang="en-US" dirty="0" smtClean="0">
                <a:latin typeface="Arial Narrow" charset="0"/>
              </a:rPr>
              <a:t/>
            </a:r>
            <a:br>
              <a:rPr lang="en-US" dirty="0" smtClean="0">
                <a:latin typeface="Arial Narrow" charset="0"/>
              </a:rPr>
            </a:br>
            <a:r>
              <a:rPr lang="en-US" dirty="0" smtClean="0">
                <a:latin typeface="Arial Narrow" charset="0"/>
              </a:rPr>
              <a:t>correct </a:t>
            </a:r>
            <a:r>
              <a:rPr lang="en-US" dirty="0">
                <a:latin typeface="Arial Narrow" charset="0"/>
              </a:rPr>
              <a:t>utilities</a:t>
            </a:r>
          </a:p>
          <a:p>
            <a:pPr lvl="2" eaLnBrk="1" hangingPunct="1">
              <a:defRPr/>
            </a:pPr>
            <a:r>
              <a:rPr lang="en-US" dirty="0">
                <a:latin typeface="Arial Narrow" charset="0"/>
              </a:rPr>
              <a:t>Safe water for cooking, dishwashing, </a:t>
            </a:r>
            <a:r>
              <a:rPr lang="en-US" dirty="0" smtClean="0">
                <a:latin typeface="Arial Narrow" charset="0"/>
              </a:rPr>
              <a:t/>
            </a:r>
            <a:br>
              <a:rPr lang="en-US" dirty="0" smtClean="0">
                <a:latin typeface="Arial Narrow" charset="0"/>
              </a:rPr>
            </a:br>
            <a:r>
              <a:rPr lang="en-US" dirty="0" smtClean="0">
                <a:latin typeface="Arial Narrow" charset="0"/>
              </a:rPr>
              <a:t>and </a:t>
            </a:r>
            <a:r>
              <a:rPr lang="en-US" dirty="0">
                <a:latin typeface="Arial Narrow" charset="0"/>
              </a:rPr>
              <a:t>handwashing</a:t>
            </a:r>
          </a:p>
          <a:p>
            <a:pPr lvl="2" eaLnBrk="1" hangingPunct="1">
              <a:defRPr/>
            </a:pPr>
            <a:r>
              <a:rPr lang="en-US" dirty="0">
                <a:latin typeface="Arial Narrow" charset="0"/>
              </a:rPr>
              <a:t>Garbage containers stored away from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-prep, storage, and serving areas</a:t>
            </a:r>
          </a:p>
          <a:p>
            <a:pPr lvl="1" eaLnBrk="1" hangingPunct="1">
              <a:defRPr/>
            </a:pPr>
            <a:r>
              <a:rPr lang="en-US" dirty="0">
                <a:latin typeface="Arial Narrow" charset="0"/>
              </a:rPr>
              <a:t>Store raw meat, poultry, and seafood, and </a:t>
            </a:r>
            <a:r>
              <a:rPr lang="en-US" dirty="0" smtClean="0">
                <a:latin typeface="Arial Narrow" charset="0"/>
              </a:rPr>
              <a:t/>
            </a:r>
            <a:br>
              <a:rPr lang="en-US" dirty="0" smtClean="0">
                <a:latin typeface="Arial Narrow" charset="0"/>
              </a:rPr>
            </a:br>
            <a:r>
              <a:rPr lang="en-US" dirty="0" smtClean="0">
                <a:latin typeface="Arial Narrow" charset="0"/>
              </a:rPr>
              <a:t>ready</a:t>
            </a:r>
            <a:r>
              <a:rPr lang="en-US" dirty="0">
                <a:latin typeface="Arial Narrow" charset="0"/>
              </a:rPr>
              <a:t>-to-eat items separately</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7-11</a:t>
            </a:r>
          </a:p>
        </p:txBody>
      </p:sp>
      <p:sp>
        <p:nvSpPr>
          <p:cNvPr id="20787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7699251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body" idx="1"/>
          </p:nvPr>
        </p:nvSpPr>
        <p:spPr>
          <a:xfrm>
            <a:off x="393192" y="1143000"/>
            <a:ext cx="4911725" cy="5037138"/>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Refrigerated food prepped </a:t>
            </a:r>
            <a:r>
              <a:rPr lang="en-US" dirty="0" smtClean="0">
                <a:latin typeface="Arial Narrow" charset="0"/>
              </a:rPr>
              <a:t>on-site </a:t>
            </a:r>
            <a:r>
              <a:rPr lang="en-US" dirty="0">
                <a:latin typeface="Arial Narrow" charset="0"/>
              </a:rPr>
              <a:t>and not sold in </a:t>
            </a:r>
            <a:r>
              <a:rPr lang="en-US" dirty="0" smtClean="0">
                <a:latin typeface="Arial Narrow" charset="0"/>
              </a:rPr>
              <a:t>seven </a:t>
            </a:r>
            <a:r>
              <a:rPr lang="en-US" dirty="0">
                <a:latin typeface="Arial Narrow" charset="0"/>
              </a:rPr>
              <a:t>days must be thrown out</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a:t>
            </a:r>
            <a:r>
              <a:rPr lang="en-US" dirty="0" smtClean="0">
                <a:latin typeface="Arial Narrow" charset="0"/>
              </a:rPr>
              <a:t>with </a:t>
            </a:r>
            <a:r>
              <a:rPr lang="en-US" dirty="0">
                <a:latin typeface="Arial Narrow" charset="0"/>
              </a:rPr>
              <a:t>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7-12</a:t>
            </a:r>
          </a:p>
        </p:txBody>
      </p:sp>
      <p:sp>
        <p:nvSpPr>
          <p:cNvPr id="2089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Vending Machines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53" y="1243013"/>
            <a:ext cx="2099749" cy="1898904"/>
          </a:xfrm>
          <a:prstGeom prst="rect">
            <a:avLst/>
          </a:prstGeom>
        </p:spPr>
      </p:pic>
    </p:spTree>
    <p:extLst>
      <p:ext uri="{BB962C8B-B14F-4D97-AF65-F5344CB8AC3E}">
        <p14:creationId xmlns:p14="http://schemas.microsoft.com/office/powerpoint/2010/main" val="2725429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210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8-2</a:t>
            </a:r>
          </a:p>
        </p:txBody>
      </p:sp>
      <p:sp>
        <p:nvSpPr>
          <p:cNvPr id="210947"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type="body" idx="1"/>
          </p:nvPr>
        </p:nvSpPr>
        <p:spPr>
          <a:xfrm>
            <a:off x="393192" y="1143001"/>
            <a:ext cx="4927600" cy="3550920"/>
          </a:xfrm>
        </p:spPr>
        <p:txBody>
          <a:bodyPr/>
          <a:lstStyle/>
          <a:p>
            <a:pPr marL="0" indent="0" eaLnBrk="1" hangingPunct="1">
              <a:buFont typeface="Wingdings" pitchFamily="2" charset="2"/>
              <a:buNone/>
              <a:defRPr/>
            </a:pPr>
            <a:r>
              <a:rPr lang="en-US" dirty="0" smtClean="0">
                <a:ea typeface="+mn-ea"/>
                <a:cs typeface="+mn-cs"/>
              </a:rPr>
              <a:t>Food safety management system:</a:t>
            </a:r>
          </a:p>
          <a:p>
            <a:pPr lvl="1" eaLnBrk="1" hangingPunct="1">
              <a:buFont typeface="Wingdings" pitchFamily="2" charset="2"/>
              <a:buChar char="l"/>
              <a:defRPr/>
            </a:pPr>
            <a:r>
              <a:rPr lang="en-US" dirty="0" smtClean="0"/>
              <a:t>Group of practices and procedures intended to prevent foodborne illness</a:t>
            </a:r>
          </a:p>
          <a:p>
            <a:pPr lvl="1" eaLnBrk="1" hangingPunct="1">
              <a:buFont typeface="Wingdings" pitchFamily="2" charset="2"/>
              <a:buChar char="l"/>
              <a:defRPr/>
            </a:pPr>
            <a:r>
              <a:rPr lang="en-US" dirty="0" smtClean="0"/>
              <a:t>Actively controls risks and hazards throughout the flow of food</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Char char="l"/>
              <a:defRPr/>
            </a:pPr>
            <a:endParaRPr lang="en-US" dirty="0" smtClean="0"/>
          </a:p>
        </p:txBody>
      </p:sp>
    </p:spTree>
    <p:extLst>
      <p:ext uri="{BB962C8B-B14F-4D97-AF65-F5344CB8AC3E}">
        <p14:creationId xmlns:p14="http://schemas.microsoft.com/office/powerpoint/2010/main" val="26244159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1974" name="Text Box 8"/>
          <p:cNvSpPr txBox="1">
            <a:spLocks noChangeArrowheads="1"/>
          </p:cNvSpPr>
          <p:nvPr/>
        </p:nvSpPr>
        <p:spPr bwMode="auto">
          <a:xfrm>
            <a:off x="5069134" y="3329542"/>
            <a:ext cx="31732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Food safety training program</a:t>
            </a:r>
          </a:p>
        </p:txBody>
      </p:sp>
      <p:sp>
        <p:nvSpPr>
          <p:cNvPr id="211972"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11976"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8-3</a:t>
            </a:r>
          </a:p>
        </p:txBody>
      </p:sp>
      <p:sp>
        <p:nvSpPr>
          <p:cNvPr id="21197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3" name="Text Box 7"/>
          <p:cNvSpPr txBox="1">
            <a:spLocks noChangeArrowheads="1"/>
          </p:cNvSpPr>
          <p:nvPr/>
        </p:nvSpPr>
        <p:spPr bwMode="auto">
          <a:xfrm>
            <a:off x="5165091" y="5542404"/>
            <a:ext cx="29813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Quality control and </a:t>
            </a:r>
            <a:br>
              <a:rPr lang="en-US" sz="1800" dirty="0" smtClean="0">
                <a:solidFill>
                  <a:srgbClr val="00AEEF"/>
                </a:solidFill>
                <a:latin typeface="+mj-lt"/>
                <a:ea typeface="+mn-ea"/>
                <a:cs typeface="+mn-cs"/>
              </a:rPr>
            </a:br>
            <a:r>
              <a:rPr lang="en-US" sz="1800" dirty="0" smtClean="0">
                <a:solidFill>
                  <a:srgbClr val="00AEEF"/>
                </a:solidFill>
                <a:latin typeface="+mj-lt"/>
                <a:ea typeface="+mn-ea"/>
                <a:cs typeface="+mn-cs"/>
              </a:rPr>
              <a:t>assurance program</a:t>
            </a:r>
          </a:p>
        </p:txBody>
      </p:sp>
      <p:sp>
        <p:nvSpPr>
          <p:cNvPr id="4" name="Text Box 10"/>
          <p:cNvSpPr txBox="1">
            <a:spLocks noChangeArrowheads="1"/>
          </p:cNvSpPr>
          <p:nvPr/>
        </p:nvSpPr>
        <p:spPr bwMode="auto">
          <a:xfrm>
            <a:off x="1114578" y="5542404"/>
            <a:ext cx="23971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Supplier selection and specification program</a:t>
            </a:r>
          </a:p>
        </p:txBody>
      </p:sp>
      <p:sp>
        <p:nvSpPr>
          <p:cNvPr id="5" name="Text Box 6"/>
          <p:cNvSpPr txBox="1">
            <a:spLocks noChangeArrowheads="1"/>
          </p:cNvSpPr>
          <p:nvPr/>
        </p:nvSpPr>
        <p:spPr bwMode="auto">
          <a:xfrm>
            <a:off x="1032870" y="3329542"/>
            <a:ext cx="256054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a:solidFill>
                  <a:schemeClr val="accent3"/>
                </a:solidFill>
                <a:latin typeface="+mj-lt"/>
                <a:ea typeface="+mn-ea"/>
                <a:cs typeface="+mn-cs"/>
              </a:rPr>
              <a:t>Personal hygiene program</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48" y="2052638"/>
            <a:ext cx="2100183" cy="1269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194" y="2053529"/>
            <a:ext cx="2103118" cy="126726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193" y="4255598"/>
            <a:ext cx="2103119" cy="126367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580" y="4255597"/>
            <a:ext cx="2103120" cy="1263677"/>
          </a:xfrm>
          <a:prstGeom prst="rect">
            <a:avLst/>
          </a:prstGeom>
        </p:spPr>
      </p:pic>
    </p:spTree>
    <p:extLst>
      <p:ext uri="{BB962C8B-B14F-4D97-AF65-F5344CB8AC3E}">
        <p14:creationId xmlns:p14="http://schemas.microsoft.com/office/powerpoint/2010/main" val="38216152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8-4</a:t>
            </a:r>
          </a:p>
        </p:txBody>
      </p:sp>
      <p:sp>
        <p:nvSpPr>
          <p:cNvPr id="21299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14" name="Text Box 8"/>
          <p:cNvSpPr txBox="1">
            <a:spLocks noChangeArrowheads="1"/>
          </p:cNvSpPr>
          <p:nvPr/>
        </p:nvSpPr>
        <p:spPr bwMode="auto">
          <a:xfrm>
            <a:off x="5069134" y="3328358"/>
            <a:ext cx="3173239"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Standard operating </a:t>
            </a:r>
            <a:br>
              <a:rPr lang="en-US" sz="1800" dirty="0" smtClean="0">
                <a:solidFill>
                  <a:srgbClr val="00AEEF"/>
                </a:solidFill>
                <a:latin typeface="+mj-lt"/>
                <a:ea typeface="+mn-ea"/>
                <a:cs typeface="+mn-cs"/>
              </a:rPr>
            </a:br>
            <a:r>
              <a:rPr lang="en-US" sz="1800" dirty="0" smtClean="0">
                <a:solidFill>
                  <a:srgbClr val="00AEEF"/>
                </a:solidFill>
                <a:latin typeface="+mj-lt"/>
                <a:ea typeface="+mn-ea"/>
                <a:cs typeface="+mn-cs"/>
              </a:rPr>
              <a:t>procedures (SOPs)</a:t>
            </a:r>
          </a:p>
        </p:txBody>
      </p:sp>
      <p:sp>
        <p:nvSpPr>
          <p:cNvPr id="15"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6"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7"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 name="Text Box 7"/>
          <p:cNvSpPr txBox="1">
            <a:spLocks noChangeArrowheads="1"/>
          </p:cNvSpPr>
          <p:nvPr/>
        </p:nvSpPr>
        <p:spPr bwMode="auto">
          <a:xfrm>
            <a:off x="5165091" y="5532580"/>
            <a:ext cx="2981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Pest control program</a:t>
            </a:r>
          </a:p>
        </p:txBody>
      </p:sp>
      <p:sp>
        <p:nvSpPr>
          <p:cNvPr id="19" name="Text Box 10"/>
          <p:cNvSpPr txBox="1">
            <a:spLocks noChangeArrowheads="1"/>
          </p:cNvSpPr>
          <p:nvPr/>
        </p:nvSpPr>
        <p:spPr bwMode="auto">
          <a:xfrm>
            <a:off x="806837" y="5532580"/>
            <a:ext cx="3020557"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rgbClr val="00AEEF"/>
                </a:solidFill>
                <a:latin typeface="+mj-lt"/>
                <a:ea typeface="+mn-ea"/>
                <a:cs typeface="+mn-cs"/>
              </a:rPr>
              <a:t>Facility design and equipment maintenance program</a:t>
            </a:r>
          </a:p>
        </p:txBody>
      </p:sp>
      <p:sp>
        <p:nvSpPr>
          <p:cNvPr id="20" name="Text Box 6"/>
          <p:cNvSpPr txBox="1">
            <a:spLocks noChangeArrowheads="1"/>
          </p:cNvSpPr>
          <p:nvPr/>
        </p:nvSpPr>
        <p:spPr bwMode="auto">
          <a:xfrm>
            <a:off x="1036845" y="3328358"/>
            <a:ext cx="256054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hangingPunct="1">
              <a:lnSpc>
                <a:spcPct val="80000"/>
              </a:lnSpc>
              <a:spcBef>
                <a:spcPct val="50000"/>
              </a:spcBef>
              <a:defRPr/>
            </a:pPr>
            <a:r>
              <a:rPr lang="en-US" sz="1800" dirty="0" smtClean="0">
                <a:solidFill>
                  <a:schemeClr val="accent3"/>
                </a:solidFill>
                <a:latin typeface="+mj-lt"/>
                <a:ea typeface="+mn-ea"/>
                <a:cs typeface="+mn-cs"/>
              </a:rPr>
              <a:t>Cleaning and </a:t>
            </a:r>
            <a:br>
              <a:rPr lang="en-US" sz="1800" dirty="0" smtClean="0">
                <a:solidFill>
                  <a:schemeClr val="accent3"/>
                </a:solidFill>
                <a:latin typeface="+mj-lt"/>
                <a:ea typeface="+mn-ea"/>
                <a:cs typeface="+mn-cs"/>
              </a:rPr>
            </a:br>
            <a:r>
              <a:rPr lang="en-US" sz="1800" dirty="0" smtClean="0">
                <a:solidFill>
                  <a:schemeClr val="accent3"/>
                </a:solidFill>
                <a:latin typeface="+mj-lt"/>
                <a:ea typeface="+mn-ea"/>
                <a:cs typeface="+mn-cs"/>
              </a:rPr>
              <a:t>sanitation program</a:t>
            </a:r>
            <a:endParaRPr lang="en-US" sz="1800" dirty="0">
              <a:solidFill>
                <a:schemeClr val="accent3"/>
              </a:solidFill>
              <a:latin typeface="+mj-lt"/>
              <a:ea typeface="+mn-ea"/>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284" y="2053066"/>
            <a:ext cx="2095661" cy="126819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687" y="2053529"/>
            <a:ext cx="2094131" cy="126726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880" y="4256937"/>
            <a:ext cx="2095746" cy="126099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448" y="4255586"/>
            <a:ext cx="2091333" cy="1263699"/>
          </a:xfrm>
          <a:prstGeom prst="rect">
            <a:avLst/>
          </a:prstGeom>
        </p:spPr>
      </p:pic>
    </p:spTree>
    <p:extLst>
      <p:ext uri="{BB962C8B-B14F-4D97-AF65-F5344CB8AC3E}">
        <p14:creationId xmlns:p14="http://schemas.microsoft.com/office/powerpoint/2010/main" val="33944309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8307388" cy="4983163"/>
          </a:xfrm>
        </p:spPr>
        <p:txBody>
          <a:bodyPr/>
          <a:lstStyle/>
          <a:p>
            <a:pPr marL="0" indent="0" eaLnBrk="1" hangingPunct="1">
              <a:defRPr/>
            </a:pPr>
            <a:r>
              <a:rPr lang="en-US" dirty="0">
                <a:latin typeface="Arial Narrow" charset="0"/>
                <a:cs typeface="+mn-cs"/>
              </a:rPr>
              <a:t>Focuses on controlling the </a:t>
            </a:r>
            <a:r>
              <a:rPr lang="en-US" dirty="0" smtClean="0">
                <a:latin typeface="Arial Narrow" charset="0"/>
                <a:cs typeface="+mn-cs"/>
              </a:rPr>
              <a:t>five </a:t>
            </a:r>
            <a:r>
              <a:rPr lang="en-US" dirty="0">
                <a:latin typeface="Arial Narrow" charset="0"/>
                <a:cs typeface="+mn-cs"/>
              </a:rPr>
              <a:t>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8-5</a:t>
            </a:r>
          </a:p>
        </p:txBody>
      </p:sp>
      <p:sp>
        <p:nvSpPr>
          <p:cNvPr id="21402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29635039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7529255" cy="4910256"/>
          </a:xfrm>
        </p:spPr>
        <p:txBody>
          <a:bodyPr/>
          <a:lstStyle/>
          <a:p>
            <a:pPr marL="0" indent="0" eaLnBrk="1" hangingPunct="1">
              <a:buFont typeface="Wingdings" pitchFamily="2" charset="2"/>
              <a:buNone/>
              <a:defRPr/>
            </a:pPr>
            <a:r>
              <a:rPr lang="en-US" dirty="0" smtClean="0">
                <a:ea typeface="+mn-ea"/>
                <a:cs typeface="+mn-cs"/>
              </a:rPr>
              <a:t>There are many ways to achieve active managerial control in the operation: </a:t>
            </a:r>
          </a:p>
          <a:p>
            <a:pPr lvl="1" eaLnBrk="1" hangingPunct="1">
              <a:buFont typeface="Wingdings" pitchFamily="2" charset="2"/>
              <a:buChar char="l"/>
              <a:defRPr/>
            </a:pPr>
            <a:r>
              <a:rPr lang="en-US" dirty="0" smtClean="0"/>
              <a:t>Training programs</a:t>
            </a:r>
          </a:p>
          <a:p>
            <a:pPr lvl="1" eaLnBrk="1" hangingPunct="1">
              <a:buFont typeface="Wingdings" pitchFamily="2" charset="2"/>
              <a:buChar char="l"/>
              <a:defRPr/>
            </a:pPr>
            <a:r>
              <a:rPr lang="en-US" dirty="0" smtClean="0"/>
              <a:t>Manager supervision</a:t>
            </a:r>
          </a:p>
          <a:p>
            <a:pPr lvl="1" eaLnBrk="1" hangingPunct="1">
              <a:buFont typeface="Wingdings" pitchFamily="2" charset="2"/>
              <a:buChar char="l"/>
              <a:defRPr/>
            </a:pPr>
            <a:r>
              <a:rPr lang="en-US" dirty="0" smtClean="0"/>
              <a:t>Incorporation</a:t>
            </a:r>
            <a:r>
              <a:rPr lang="en-US" dirty="0"/>
              <a:t> </a:t>
            </a:r>
            <a:r>
              <a:rPr lang="en-US" dirty="0" smtClean="0"/>
              <a:t>of standard operating procedures (SOPs)</a:t>
            </a:r>
          </a:p>
          <a:p>
            <a:pPr lvl="1" eaLnBrk="1" hangingPunct="1">
              <a:buFont typeface="Wingdings" pitchFamily="2" charset="2"/>
              <a:buChar char="l"/>
              <a:defRPr/>
            </a:pPr>
            <a:r>
              <a:rPr lang="en-US" dirty="0" smtClean="0"/>
              <a:t>HACCP</a:t>
            </a:r>
          </a:p>
          <a:p>
            <a:pPr marL="0" lvl="1" indent="0" eaLnBrk="1" hangingPunct="1">
              <a:buSzTx/>
              <a:buFont typeface="Wingdings" pitchFamily="2" charset="2"/>
              <a:buNone/>
              <a:defRPr/>
            </a:pPr>
            <a:r>
              <a:rPr lang="en-US" sz="2400" b="1" dirty="0">
                <a:solidFill>
                  <a:srgbClr val="005CAB"/>
                </a:solidFill>
                <a:ea typeface="+mn-ea"/>
                <a:cs typeface="+mn-cs"/>
              </a:rPr>
              <a:t>These are critical to the success of active managerial </a:t>
            </a:r>
            <a:r>
              <a:rPr lang="en-US" sz="2400" b="1" dirty="0" smtClean="0">
                <a:solidFill>
                  <a:srgbClr val="005CAB"/>
                </a:solidFill>
                <a:ea typeface="+mn-ea"/>
                <a:cs typeface="+mn-cs"/>
              </a:rPr>
              <a:t>control:</a:t>
            </a:r>
            <a:endParaRPr lang="en-US" dirty="0" smtClean="0"/>
          </a:p>
          <a:p>
            <a:pPr lvl="1" eaLnBrk="1" hangingPunct="1">
              <a:buFont typeface="Wingdings" pitchFamily="2" charset="2"/>
              <a:buChar char="l"/>
              <a:defRPr/>
            </a:pPr>
            <a:r>
              <a:rPr lang="en-US" dirty="0" smtClean="0"/>
              <a:t>Monitoring critical activities in the operation</a:t>
            </a:r>
          </a:p>
          <a:p>
            <a:pPr lvl="1" eaLnBrk="1" hangingPunct="1">
              <a:buFont typeface="Wingdings" pitchFamily="2" charset="2"/>
              <a:buChar char="l"/>
              <a:defRPr/>
            </a:pPr>
            <a:r>
              <a:rPr lang="en-US" dirty="0" smtClean="0"/>
              <a:t>Taking the necessary corrective action when required</a:t>
            </a:r>
          </a:p>
          <a:p>
            <a:pPr lvl="1" eaLnBrk="1" hangingPunct="1">
              <a:buFont typeface="Wingdings" pitchFamily="2" charset="2"/>
              <a:buChar char="l"/>
              <a:defRPr/>
            </a:pPr>
            <a:r>
              <a:rPr lang="en-US" dirty="0" smtClean="0"/>
              <a:t>Verifying that the actions taken control the risks factors</a:t>
            </a:r>
            <a:endParaRPr lang="en-US" dirty="0"/>
          </a:p>
          <a:p>
            <a:pPr marL="114300" lvl="1" indent="0" eaLnBrk="1" hangingPunct="1">
              <a:buSzTx/>
              <a:buFont typeface="Wingdings" pitchFamily="2" charset="2"/>
              <a:buNone/>
              <a:defRPr/>
            </a:pPr>
            <a:endParaRPr lang="en-US" dirty="0" smtClean="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8-6</a:t>
            </a:r>
          </a:p>
        </p:txBody>
      </p:sp>
      <p:sp>
        <p:nvSpPr>
          <p:cNvPr id="21504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26179757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3"/>
          <p:cNvSpPr>
            <a:spLocks noGrp="1" noChangeArrowheads="1"/>
          </p:cNvSpPr>
          <p:nvPr>
            <p:ph type="body" idx="1"/>
          </p:nvPr>
        </p:nvSpPr>
        <p:spPr>
          <a:xfrm>
            <a:off x="393192" y="1143000"/>
            <a:ext cx="5062868" cy="5015219"/>
          </a:xfrm>
        </p:spPr>
        <p:txBody>
          <a:bodyPr/>
          <a:lstStyle/>
          <a:p>
            <a:pPr marL="0" indent="0" eaLnBrk="1" hangingPunct="1">
              <a:buFont typeface="Wingdings" pitchFamily="2" charset="2"/>
              <a:buNone/>
              <a:defRPr/>
            </a:pPr>
            <a:r>
              <a:rPr lang="en-US" dirty="0" smtClean="0">
                <a:ea typeface="+mn-ea"/>
                <a:cs typeface="+mn-cs"/>
              </a:rPr>
              <a:t>The FDA provides recommendations for controlling the common risk factors for  foodborne illness: </a:t>
            </a:r>
            <a:endParaRPr lang="en-US" sz="2200" dirty="0">
              <a:ea typeface="+mn-ea"/>
              <a:cs typeface="+mn-cs"/>
            </a:endParaRPr>
          </a:p>
          <a:p>
            <a:pPr lvl="1" eaLnBrk="1" hangingPunct="1">
              <a:buFont typeface="Wingdings" pitchFamily="2" charset="2"/>
              <a:buChar char="l"/>
              <a:defRPr/>
            </a:pPr>
            <a:r>
              <a:rPr lang="en-US" dirty="0"/>
              <a:t>Demonstration of </a:t>
            </a:r>
            <a:r>
              <a:rPr lang="en-US" dirty="0" smtClean="0"/>
              <a:t>knowledge</a:t>
            </a:r>
          </a:p>
          <a:p>
            <a:pPr lvl="1" eaLnBrk="1" hangingPunct="1">
              <a:buFont typeface="Wingdings" pitchFamily="2" charset="2"/>
              <a:buChar char="l"/>
              <a:defRPr/>
            </a:pPr>
            <a:r>
              <a:rPr lang="en-US" dirty="0" smtClean="0"/>
              <a:t>Staff </a:t>
            </a:r>
            <a:r>
              <a:rPr lang="en-US" dirty="0"/>
              <a:t>health </a:t>
            </a:r>
            <a:r>
              <a:rPr lang="en-US" dirty="0" smtClean="0"/>
              <a:t>controls</a:t>
            </a:r>
          </a:p>
          <a:p>
            <a:pPr lvl="1" eaLnBrk="1" hangingPunct="1">
              <a:buFont typeface="Wingdings" pitchFamily="2" charset="2"/>
              <a:buChar char="l"/>
              <a:defRPr/>
            </a:pPr>
            <a:r>
              <a:rPr lang="en-US" dirty="0" smtClean="0"/>
              <a:t>Controlling hands as a vehicle of contamination</a:t>
            </a:r>
          </a:p>
          <a:p>
            <a:pPr lvl="1" eaLnBrk="1" hangingPunct="1">
              <a:buFont typeface="Wingdings" pitchFamily="2" charset="2"/>
              <a:buChar char="l"/>
              <a:defRPr/>
            </a:pPr>
            <a:r>
              <a:rPr lang="en-US" dirty="0" smtClean="0"/>
              <a:t>Time and temperature parameters for controlling pathogens</a:t>
            </a:r>
          </a:p>
          <a:p>
            <a:pPr lvl="1" eaLnBrk="1" hangingPunct="1">
              <a:buFont typeface="Wingdings" pitchFamily="2" charset="2"/>
              <a:buChar char="l"/>
              <a:defRPr/>
            </a:pPr>
            <a:r>
              <a:rPr lang="en-US" dirty="0" smtClean="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8-7</a:t>
            </a:r>
          </a:p>
        </p:txBody>
      </p:sp>
      <p:sp>
        <p:nvSpPr>
          <p:cNvPr id="216068"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756" y="1243013"/>
            <a:ext cx="1893143" cy="1410255"/>
          </a:xfrm>
          <a:prstGeom prst="rect">
            <a:avLst/>
          </a:prstGeom>
        </p:spPr>
      </p:pic>
    </p:spTree>
    <p:extLst>
      <p:ext uri="{BB962C8B-B14F-4D97-AF65-F5344CB8AC3E}">
        <p14:creationId xmlns:p14="http://schemas.microsoft.com/office/powerpoint/2010/main" val="475969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43000"/>
            <a:ext cx="5172075" cy="4983163"/>
          </a:xfrm>
        </p:spPr>
        <p:txBody>
          <a:bodyPr/>
          <a:lstStyle/>
          <a:p>
            <a:pPr marL="0" lvl="1" indent="0" eaLnBrk="1" hangingPunct="1">
              <a:buFont typeface="Wingdings" pitchFamily="2" charset="2"/>
              <a:buNone/>
              <a:defRPr/>
            </a:pPr>
            <a:r>
              <a:rPr lang="en-US" sz="2400" b="1" dirty="0">
                <a:solidFill>
                  <a:srgbClr val="005CAB"/>
                </a:solidFill>
                <a:ea typeface="+mn-ea"/>
                <a:cs typeface="+mn-cs"/>
              </a:rPr>
              <a:t>Training and </a:t>
            </a:r>
            <a:r>
              <a:rPr lang="en-US" sz="2400" b="1" dirty="0" smtClean="0">
                <a:solidFill>
                  <a:srgbClr val="005CAB"/>
                </a:solidFill>
                <a:ea typeface="+mn-ea"/>
                <a:cs typeface="+mn-cs"/>
              </a:rPr>
              <a:t>monitoring:</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Train staff to follow food safety procedures</a:t>
            </a:r>
          </a:p>
          <a:p>
            <a:pPr marL="347472" lvl="1" indent="-347472" eaLnBrk="1" hangingPunct="1">
              <a:lnSpc>
                <a:spcPct val="100000"/>
              </a:lnSpc>
              <a:spcBef>
                <a:spcPts val="900"/>
              </a:spcBef>
              <a:buFont typeface="Wingdings" pitchFamily="2" charset="2"/>
              <a:buChar char="l"/>
              <a:defRPr/>
            </a:pPr>
            <a:r>
              <a:rPr lang="en-US" dirty="0" smtClean="0"/>
              <a:t>Provide initial and ongoing training</a:t>
            </a:r>
          </a:p>
          <a:p>
            <a:pPr marL="347472" lvl="1" indent="-347472" eaLnBrk="1" hangingPunct="1">
              <a:lnSpc>
                <a:spcPct val="100000"/>
              </a:lnSpc>
              <a:spcBef>
                <a:spcPts val="900"/>
              </a:spcBef>
              <a:buFont typeface="Wingdings" pitchFamily="2" charset="2"/>
              <a:buChar char="l"/>
              <a:defRPr/>
            </a:pPr>
            <a:r>
              <a:rPr lang="en-US" dirty="0" smtClean="0"/>
              <a:t>Provide all staff with general food </a:t>
            </a:r>
            <a:br>
              <a:rPr lang="en-US" dirty="0" smtClean="0"/>
            </a:br>
            <a:r>
              <a:rPr lang="en-US" dirty="0" smtClean="0"/>
              <a:t>safety knowledge</a:t>
            </a:r>
          </a:p>
          <a:p>
            <a:pPr marL="347472" lvl="1" indent="-347472" eaLnBrk="1" hangingPunct="1">
              <a:lnSpc>
                <a:spcPct val="100000"/>
              </a:lnSpc>
              <a:spcBef>
                <a:spcPts val="900"/>
              </a:spcBef>
              <a:buFont typeface="Wingdings" pitchFamily="2" charset="2"/>
              <a:buChar char="l"/>
              <a:defRPr/>
            </a:pPr>
            <a:r>
              <a:rPr lang="en-US" dirty="0" smtClean="0"/>
              <a:t>Provide job specific food safety training </a:t>
            </a:r>
          </a:p>
          <a:p>
            <a:pPr marL="347472" lvl="1" indent="-347472" eaLnBrk="1" hangingPunct="1">
              <a:lnSpc>
                <a:spcPct val="100000"/>
              </a:lnSpc>
              <a:spcBef>
                <a:spcPts val="900"/>
              </a:spcBef>
              <a:buFont typeface="Wingdings" pitchFamily="2" charset="2"/>
              <a:buChar char="l"/>
              <a:defRPr/>
            </a:pPr>
            <a:r>
              <a:rPr lang="en-US" dirty="0" smtClean="0"/>
              <a:t>Retrain staff regularly</a:t>
            </a:r>
          </a:p>
          <a:p>
            <a:pPr marL="347472" lvl="1" indent="-347472" eaLnBrk="1" hangingPunct="1">
              <a:lnSpc>
                <a:spcPct val="100000"/>
              </a:lnSpc>
              <a:spcBef>
                <a:spcPts val="900"/>
              </a:spcBef>
              <a:buFont typeface="Wingdings" pitchFamily="2" charset="2"/>
              <a:buChar char="l"/>
              <a:defRPr/>
            </a:pPr>
            <a:r>
              <a:rPr lang="en-US" dirty="0" smtClean="0"/>
              <a:t>Monitor staff to make sure they are following procedures</a:t>
            </a:r>
          </a:p>
          <a:p>
            <a:pPr marL="347472" lvl="1" indent="-347472" eaLnBrk="1" hangingPunct="1">
              <a:lnSpc>
                <a:spcPct val="100000"/>
              </a:lnSpc>
              <a:spcBef>
                <a:spcPts val="900"/>
              </a:spcBef>
              <a:buFont typeface="Wingdings" pitchFamily="2" charset="2"/>
              <a:buChar char="l"/>
              <a:defRPr/>
            </a:pPr>
            <a:r>
              <a:rPr lang="en-US" dirty="0" smtClean="0"/>
              <a:t>Document training</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03" y="1244038"/>
            <a:ext cx="2100072" cy="1412222"/>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Grp="1" noChangeArrowheads="1"/>
          </p:cNvSpPr>
          <p:nvPr>
            <p:ph type="body" idx="1"/>
          </p:nvPr>
        </p:nvSpPr>
        <p:spPr>
          <a:xfrm>
            <a:off x="393192" y="1143000"/>
            <a:ext cx="6238337" cy="4675369"/>
          </a:xfrm>
        </p:spPr>
        <p:txBody>
          <a:bodyPr/>
          <a:lstStyle/>
          <a:p>
            <a:pPr marL="0" indent="0" eaLnBrk="1" hangingPunct="1">
              <a:defRPr/>
            </a:pPr>
            <a:r>
              <a:rPr lang="en-US" dirty="0">
                <a:latin typeface="Arial Narrow" charset="0"/>
                <a:cs typeface="+mn-cs"/>
              </a:rPr>
              <a:t>The HACCP </a:t>
            </a:r>
            <a:r>
              <a:rPr lang="en-US" dirty="0" smtClean="0">
                <a:latin typeface="Arial Narrow" charset="0"/>
                <a:cs typeface="+mn-cs"/>
              </a:rPr>
              <a:t>approach:</a:t>
            </a:r>
            <a:endParaRPr lang="en-US" dirty="0">
              <a:latin typeface="Arial Narrow" charset="0"/>
              <a:cs typeface="+mn-cs"/>
            </a:endParaRPr>
          </a:p>
          <a:p>
            <a:pPr lvl="1" eaLnBrk="1" hangingPunct="1">
              <a:defRPr/>
            </a:pPr>
            <a:r>
              <a:rPr lang="en-US" dirty="0">
                <a:latin typeface="Arial Narrow" charset="0"/>
              </a:rPr>
              <a:t>HACCP is based on identifying significant biological, chemical, or physical hazards at specific points within </a:t>
            </a:r>
            <a:r>
              <a:rPr lang="en-US" dirty="0" smtClean="0">
                <a:latin typeface="Arial Narrow" charset="0"/>
              </a:rPr>
              <a:t/>
            </a:r>
            <a:br>
              <a:rPr lang="en-US" dirty="0" smtClean="0">
                <a:latin typeface="Arial Narrow" charset="0"/>
              </a:rPr>
            </a:br>
            <a:r>
              <a:rPr lang="en-US" dirty="0" smtClean="0">
                <a:latin typeface="Arial Narrow" charset="0"/>
              </a:rPr>
              <a:t>a </a:t>
            </a:r>
            <a:r>
              <a:rPr lang="en-US" dirty="0">
                <a:latin typeface="Arial Narrow" charset="0"/>
              </a:rPr>
              <a:t>product</a:t>
            </a:r>
            <a:r>
              <a:rPr lang="ja-JP" altLang="en-US" dirty="0">
                <a:latin typeface="Arial Narrow" charset="0"/>
              </a:rPr>
              <a:t>’</a:t>
            </a:r>
            <a:r>
              <a:rPr lang="en-US" dirty="0">
                <a:latin typeface="Arial Narrow" charset="0"/>
              </a:rPr>
              <a:t>s flow through an operation</a:t>
            </a:r>
          </a:p>
          <a:p>
            <a:pPr lvl="1" eaLnBrk="1" hangingPunct="1">
              <a:defRPr/>
            </a:pPr>
            <a:r>
              <a:rPr lang="en-US" dirty="0">
                <a:latin typeface="Arial Narrow" charset="0"/>
              </a:rPr>
              <a:t>Once identified, hazards can be prevented, eliminated, or reduced to safe levels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8-8</a:t>
            </a:r>
          </a:p>
        </p:txBody>
      </p:sp>
      <p:sp>
        <p:nvSpPr>
          <p:cNvPr id="21709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28602654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Grp="1" noChangeArrowheads="1"/>
          </p:cNvSpPr>
          <p:nvPr>
            <p:ph type="body" idx="1"/>
          </p:nvPr>
        </p:nvSpPr>
        <p:spPr>
          <a:xfrm>
            <a:off x="393192" y="1143000"/>
            <a:ext cx="5692584" cy="4857775"/>
          </a:xfrm>
        </p:spPr>
        <p:txBody>
          <a:bodyPr/>
          <a:lstStyle/>
          <a:p>
            <a:pPr marL="0" indent="0" eaLnBrk="1" hangingPunct="1">
              <a:defRPr/>
            </a:pPr>
            <a:r>
              <a:rPr lang="en-US" dirty="0">
                <a:latin typeface="Arial Narrow" charset="0"/>
                <a:cs typeface="+mn-cs"/>
              </a:rPr>
              <a:t>To be effective, a HACCP system must be based on a written plan:</a:t>
            </a:r>
          </a:p>
          <a:p>
            <a:pPr lvl="1" eaLnBrk="1" hangingPunct="1">
              <a:defRPr/>
            </a:pPr>
            <a:r>
              <a:rPr lang="en-US" dirty="0">
                <a:latin typeface="Arial Narrow" charset="0"/>
              </a:rPr>
              <a:t>It must be specific to each facility</a:t>
            </a:r>
            <a:r>
              <a:rPr lang="ja-JP" altLang="en-US" dirty="0">
                <a:latin typeface="Arial Narrow" charset="0"/>
              </a:rPr>
              <a:t>’</a:t>
            </a:r>
            <a:r>
              <a:rPr lang="en-US" dirty="0">
                <a:latin typeface="Arial Narrow" charset="0"/>
              </a:rPr>
              <a:t>s menu, customers, equipment, processes, and operations</a:t>
            </a:r>
          </a:p>
          <a:p>
            <a:pPr lvl="1" eaLnBrk="1" hangingPunct="1">
              <a:defRPr/>
            </a:pPr>
            <a:r>
              <a:rPr lang="en-US" dirty="0">
                <a:latin typeface="Arial Narrow" charset="0"/>
              </a:rPr>
              <a:t>A plan that works for one operation may not work for another</a:t>
            </a:r>
          </a:p>
        </p:txBody>
      </p:sp>
      <p:sp>
        <p:nvSpPr>
          <p:cNvPr id="21811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8-9</a:t>
            </a:r>
          </a:p>
        </p:txBody>
      </p:sp>
      <p:sp>
        <p:nvSpPr>
          <p:cNvPr id="218116"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40511217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body" idx="1"/>
          </p:nvPr>
        </p:nvSpPr>
        <p:spPr>
          <a:xfrm>
            <a:off x="393192" y="1143000"/>
            <a:ext cx="7302500" cy="3898900"/>
          </a:xfrm>
        </p:spPr>
        <p:txBody>
          <a:bodyPr/>
          <a:lstStyle/>
          <a:p>
            <a:pPr eaLnBrk="1" hangingPunct="1">
              <a:lnSpc>
                <a:spcPct val="80000"/>
              </a:lnSpc>
              <a:tabLst>
                <a:tab pos="685800" algn="l"/>
              </a:tabLst>
              <a:defRPr/>
            </a:pPr>
            <a:r>
              <a:rPr lang="en-US" dirty="0">
                <a:latin typeface="Arial Narrow" charset="0"/>
                <a:cs typeface="+mn-cs"/>
              </a:rPr>
              <a:t>The </a:t>
            </a:r>
            <a:r>
              <a:rPr lang="en-US" dirty="0" smtClean="0">
                <a:latin typeface="Arial Narrow" charset="0"/>
                <a:cs typeface="+mn-cs"/>
              </a:rPr>
              <a:t>seven </a:t>
            </a:r>
            <a:r>
              <a:rPr lang="en-US" dirty="0">
                <a:latin typeface="Arial Narrow" charset="0"/>
                <a:cs typeface="+mn-cs"/>
              </a:rPr>
              <a:t>HACCP </a:t>
            </a:r>
            <a:r>
              <a:rPr lang="en-US" dirty="0" smtClean="0">
                <a:latin typeface="Arial Narrow" charset="0"/>
                <a:cs typeface="+mn-cs"/>
              </a:rPr>
              <a:t>principles:</a:t>
            </a:r>
            <a:endParaRPr lang="en-US" dirty="0">
              <a:latin typeface="Arial Narrow" charset="0"/>
              <a:cs typeface="+mn-cs"/>
            </a:endParaRPr>
          </a:p>
          <a:p>
            <a:pPr lvl="1" eaLnBrk="1" hangingPunct="1">
              <a:buSzTx/>
              <a:buFont typeface="Wingdings" charset="0"/>
              <a:buAutoNum type="arabicPeriod"/>
              <a:tabLst>
                <a:tab pos="685800" algn="l"/>
              </a:tabLst>
              <a:defRPr/>
            </a:pPr>
            <a:r>
              <a:rPr lang="en-US" dirty="0">
                <a:latin typeface="Arial Narrow" charset="0"/>
              </a:rPr>
              <a:t>Conduct a hazard analysis</a:t>
            </a:r>
          </a:p>
          <a:p>
            <a:pPr lvl="1" eaLnBrk="1" hangingPunct="1">
              <a:buSzTx/>
              <a:buFont typeface="Wingdings" charset="0"/>
              <a:buAutoNum type="arabicPeriod"/>
              <a:tabLst>
                <a:tab pos="685800" algn="l"/>
              </a:tabLst>
              <a:defRPr/>
            </a:pPr>
            <a:r>
              <a:rPr lang="en-US" dirty="0">
                <a:latin typeface="Arial Narrow" charset="0"/>
              </a:rPr>
              <a:t>Determine critical control points (CCPs)</a:t>
            </a:r>
          </a:p>
          <a:p>
            <a:pPr lvl="1" eaLnBrk="1" hangingPunct="1">
              <a:buSzTx/>
              <a:buFont typeface="Wingdings" charset="0"/>
              <a:buAutoNum type="arabicPeriod"/>
              <a:tabLst>
                <a:tab pos="685800" algn="l"/>
              </a:tabLst>
              <a:defRPr/>
            </a:pPr>
            <a:r>
              <a:rPr lang="en-US" dirty="0">
                <a:latin typeface="Arial Narrow" charset="0"/>
              </a:rPr>
              <a:t>Establish critical limits</a:t>
            </a:r>
          </a:p>
          <a:p>
            <a:pPr lvl="1" eaLnBrk="1" hangingPunct="1">
              <a:buSzTx/>
              <a:buFont typeface="Wingdings" charset="0"/>
              <a:buAutoNum type="arabicPeriod"/>
              <a:tabLst>
                <a:tab pos="685800" algn="l"/>
              </a:tabLst>
              <a:defRPr/>
            </a:pPr>
            <a:r>
              <a:rPr lang="en-US" dirty="0">
                <a:latin typeface="Arial Narrow" charset="0"/>
              </a:rPr>
              <a:t>Establish monitoring procedures</a:t>
            </a:r>
          </a:p>
          <a:p>
            <a:pPr lvl="1" eaLnBrk="1" hangingPunct="1">
              <a:buSzTx/>
              <a:buFont typeface="Wingdings" charset="0"/>
              <a:buAutoNum type="arabicPeriod"/>
              <a:tabLst>
                <a:tab pos="685800" algn="l"/>
              </a:tabLst>
              <a:defRPr/>
            </a:pPr>
            <a:r>
              <a:rPr lang="en-US" dirty="0">
                <a:latin typeface="Arial Narrow" charset="0"/>
              </a:rPr>
              <a:t>Identify corrective actions</a:t>
            </a:r>
          </a:p>
          <a:p>
            <a:pPr lvl="1" eaLnBrk="1" hangingPunct="1">
              <a:buSzTx/>
              <a:buFont typeface="Wingdings" charset="0"/>
              <a:buAutoNum type="arabicPeriod"/>
              <a:tabLst>
                <a:tab pos="685800" algn="l"/>
              </a:tabLst>
              <a:defRPr/>
            </a:pPr>
            <a:r>
              <a:rPr lang="en-US" dirty="0">
                <a:latin typeface="Arial Narrow" charset="0"/>
              </a:rPr>
              <a:t>Verify that the system works</a:t>
            </a:r>
          </a:p>
          <a:p>
            <a:pPr lvl="1" eaLnBrk="1" hangingPunct="1">
              <a:buSzTx/>
              <a:buFont typeface="Wingdings" charset="0"/>
              <a:buAutoNum type="arabicPeriod"/>
              <a:tabLst>
                <a:tab pos="685800" algn="l"/>
              </a:tabLst>
              <a:defRPr/>
            </a:pPr>
            <a:r>
              <a:rPr lang="en-US" dirty="0">
                <a:latin typeface="Arial Narrow" charset="0"/>
              </a:rPr>
              <a:t>Establish procedures for record keeping and documentation</a:t>
            </a:r>
          </a:p>
          <a:p>
            <a:pPr marL="685800" lvl="1" indent="-571500" eaLnBrk="1" hangingPunct="1">
              <a:lnSpc>
                <a:spcPct val="80000"/>
              </a:lnSpc>
              <a:buSzTx/>
              <a:buFont typeface="Wingdings" charset="0"/>
              <a:buNone/>
              <a:tabLst>
                <a:tab pos="685800" algn="l"/>
              </a:tabLst>
              <a:defRPr/>
            </a:pPr>
            <a:endParaRPr lang="en-US" dirty="0">
              <a:latin typeface="Arial Narrow" charset="0"/>
            </a:endParaRPr>
          </a:p>
          <a:p>
            <a:pPr marL="685800" lvl="1" indent="-571500" eaLnBrk="1" hangingPunct="1">
              <a:lnSpc>
                <a:spcPct val="80000"/>
              </a:lnSpc>
              <a:tabLst>
                <a:tab pos="685800" algn="l"/>
              </a:tabLst>
              <a:defRPr/>
            </a:pPr>
            <a:endParaRPr lang="en-US" dirty="0">
              <a:latin typeface="Arial Narrow" charset="0"/>
            </a:endParaRPr>
          </a:p>
        </p:txBody>
      </p:sp>
      <p:sp>
        <p:nvSpPr>
          <p:cNvPr id="21913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8-10</a:t>
            </a:r>
          </a:p>
        </p:txBody>
      </p:sp>
      <p:sp>
        <p:nvSpPr>
          <p:cNvPr id="219140"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24729091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type="body" idx="1"/>
          </p:nvPr>
        </p:nvSpPr>
        <p:spPr>
          <a:xfrm>
            <a:off x="393192" y="1143000"/>
            <a:ext cx="8131177" cy="2271724"/>
          </a:xfrm>
        </p:spPr>
        <p:txBody>
          <a:bodyPr/>
          <a:lstStyle/>
          <a:p>
            <a:pPr marL="0" indent="0" eaLnBrk="1" hangingPunct="1">
              <a:defRPr/>
            </a:pPr>
            <a:r>
              <a:rPr lang="en-US" dirty="0">
                <a:latin typeface="Arial Narrow" charset="0"/>
                <a:cs typeface="+mn-cs"/>
              </a:rPr>
              <a:t>Principle 1: Conduct a hazard </a:t>
            </a:r>
            <a:r>
              <a:rPr lang="en-US" dirty="0" smtClean="0">
                <a:latin typeface="Arial Narrow" charset="0"/>
                <a:cs typeface="+mn-cs"/>
              </a:rPr>
              <a:t>analysis</a:t>
            </a:r>
            <a:endParaRPr lang="en-US" dirty="0">
              <a:latin typeface="Arial Narrow" charset="0"/>
              <a:cs typeface="+mn-cs"/>
            </a:endParaRPr>
          </a:p>
          <a:p>
            <a:pPr lvl="1" eaLnBrk="1" hangingPunct="1">
              <a:defRPr/>
            </a:pPr>
            <a:r>
              <a:rPr lang="en-US" dirty="0">
                <a:latin typeface="Arial Narrow" charset="0"/>
              </a:rPr>
              <a:t>Identify potential hazards in the food served by looking at how it </a:t>
            </a:r>
            <a:r>
              <a:rPr lang="en-US" dirty="0" smtClean="0">
                <a:latin typeface="Arial Narrow" charset="0"/>
              </a:rPr>
              <a:t/>
            </a:r>
            <a:br>
              <a:rPr lang="en-US" dirty="0" smtClean="0">
                <a:latin typeface="Arial Narrow" charset="0"/>
              </a:rPr>
            </a:br>
            <a:r>
              <a:rPr lang="en-US" dirty="0" smtClean="0">
                <a:latin typeface="Arial Narrow" charset="0"/>
              </a:rPr>
              <a:t>is </a:t>
            </a:r>
            <a:r>
              <a:rPr lang="en-US" dirty="0">
                <a:latin typeface="Arial Narrow" charset="0"/>
              </a:rPr>
              <a:t>processed</a:t>
            </a:r>
          </a:p>
          <a:p>
            <a:pPr lvl="1" eaLnBrk="1" hangingPunct="1">
              <a:defRPr/>
            </a:pPr>
            <a:r>
              <a:rPr lang="en-US" dirty="0">
                <a:latin typeface="Arial Narrow" charset="0"/>
              </a:rPr>
              <a:t>Identify TCS food items and determine where hazards are likely to occur for each one; look for biological, chemical, and physical contaminants</a:t>
            </a:r>
          </a:p>
          <a:p>
            <a:pPr marL="571500" lvl="1" indent="-457200" eaLnBrk="1" hangingPunct="1">
              <a:defRPr/>
            </a:pPr>
            <a:endParaRPr lang="en-US" dirty="0">
              <a:latin typeface="Arial Narrow" charset="0"/>
            </a:endParaRPr>
          </a:p>
        </p:txBody>
      </p:sp>
      <p:sp>
        <p:nvSpPr>
          <p:cNvPr id="220164" name="Text Box 2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8-11</a:t>
            </a:r>
          </a:p>
        </p:txBody>
      </p:sp>
      <p:sp>
        <p:nvSpPr>
          <p:cNvPr id="220165" name="Rectangle 2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584969"/>
            <a:ext cx="8141208" cy="2102332"/>
          </a:xfrm>
          <a:prstGeom prst="rect">
            <a:avLst/>
          </a:prstGeom>
        </p:spPr>
      </p:pic>
    </p:spTree>
    <p:extLst>
      <p:ext uri="{BB962C8B-B14F-4D97-AF65-F5344CB8AC3E}">
        <p14:creationId xmlns:p14="http://schemas.microsoft.com/office/powerpoint/2010/main" val="16076223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3"/>
          <p:cNvSpPr>
            <a:spLocks noGrp="1" noChangeArrowheads="1"/>
          </p:cNvSpPr>
          <p:nvPr>
            <p:ph type="body" idx="1"/>
          </p:nvPr>
        </p:nvSpPr>
        <p:spPr>
          <a:xfrm>
            <a:off x="393192" y="1143000"/>
            <a:ext cx="5031382" cy="4727851"/>
          </a:xfrm>
        </p:spPr>
        <p:txBody>
          <a:bodyPr/>
          <a:lstStyle/>
          <a:p>
            <a:pPr marL="0" indent="0" eaLnBrk="1" hangingPunct="1">
              <a:defRPr/>
            </a:pPr>
            <a:r>
              <a:rPr lang="en-US" dirty="0">
                <a:latin typeface="Arial Narrow" charset="0"/>
                <a:cs typeface="+mn-cs"/>
              </a:rPr>
              <a:t>Principle 2: Determine critical control points (CCPs)</a:t>
            </a:r>
          </a:p>
          <a:p>
            <a:pPr lvl="1" eaLnBrk="1" hangingPunct="1">
              <a:defRPr/>
            </a:pPr>
            <a:r>
              <a:rPr lang="en-US" dirty="0">
                <a:latin typeface="Arial Narrow" charset="0"/>
              </a:rPr>
              <a:t>Find points in the process where identified hazards can be prevented, eliminated, or reduced to safe levels—these are the CCPs</a:t>
            </a:r>
          </a:p>
          <a:p>
            <a:pPr lvl="1" eaLnBrk="1" hangingPunct="1">
              <a:defRPr/>
            </a:pPr>
            <a:r>
              <a:rPr lang="en-US" dirty="0">
                <a:latin typeface="Arial Narrow" charset="0"/>
              </a:rPr>
              <a:t>Depending on the process, there may be more than one CCP</a:t>
            </a:r>
          </a:p>
        </p:txBody>
      </p:sp>
      <p:sp>
        <p:nvSpPr>
          <p:cNvPr id="22118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8-12</a:t>
            </a:r>
          </a:p>
        </p:txBody>
      </p:sp>
      <p:sp>
        <p:nvSpPr>
          <p:cNvPr id="22118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7740756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p:cNvSpPr>
            <a:spLocks noGrp="1" noChangeArrowheads="1"/>
          </p:cNvSpPr>
          <p:nvPr>
            <p:ph type="body" idx="1"/>
          </p:nvPr>
        </p:nvSpPr>
        <p:spPr>
          <a:xfrm>
            <a:off x="393192" y="1143000"/>
            <a:ext cx="4981575" cy="4914900"/>
          </a:xfrm>
        </p:spPr>
        <p:txBody>
          <a:bodyPr/>
          <a:lstStyle/>
          <a:p>
            <a:pPr marL="0" indent="0" eaLnBrk="1" hangingPunct="1">
              <a:defRPr/>
            </a:pPr>
            <a:r>
              <a:rPr lang="en-US" dirty="0">
                <a:latin typeface="Arial Narrow" charset="0"/>
                <a:cs typeface="+mn-cs"/>
              </a:rPr>
              <a:t>Principle 3: Establish critical limits</a:t>
            </a:r>
          </a:p>
          <a:p>
            <a:pPr lvl="1" eaLnBrk="1" hangingPunct="1">
              <a:defRPr/>
            </a:pPr>
            <a:r>
              <a:rPr lang="en-US" dirty="0">
                <a:latin typeface="Arial Narrow" charset="0"/>
              </a:rPr>
              <a:t>For each CCP, establish minimum or maximum limits</a:t>
            </a:r>
          </a:p>
          <a:p>
            <a:pPr lvl="1" eaLnBrk="1" hangingPunct="1">
              <a:defRPr/>
            </a:pPr>
            <a:r>
              <a:rPr lang="en-US" dirty="0">
                <a:latin typeface="Arial Narrow" charset="0"/>
              </a:rPr>
              <a:t>These limits must be met </a:t>
            </a:r>
            <a:r>
              <a:rPr lang="en-US" dirty="0" smtClean="0">
                <a:latin typeface="Arial Narrow" charset="0"/>
              </a:rPr>
              <a:t>to </a:t>
            </a:r>
            <a:endParaRPr lang="en-US" dirty="0">
              <a:latin typeface="Arial Narrow" charset="0"/>
            </a:endParaRPr>
          </a:p>
          <a:p>
            <a:pPr lvl="2" eaLnBrk="1" hangingPunct="1">
              <a:defRPr/>
            </a:pPr>
            <a:r>
              <a:rPr lang="en-US" dirty="0">
                <a:latin typeface="Arial Narrow" charset="0"/>
              </a:rPr>
              <a:t>Prevent or eliminate the hazard</a:t>
            </a:r>
          </a:p>
          <a:p>
            <a:pPr lvl="2" eaLnBrk="1" hangingPunct="1">
              <a:defRPr/>
            </a:pPr>
            <a:r>
              <a:rPr lang="en-US" dirty="0">
                <a:latin typeface="Arial Narrow" charset="0"/>
              </a:rPr>
              <a:t>Reduce it to a safe level</a:t>
            </a:r>
          </a:p>
          <a:p>
            <a:pPr marL="571500" lvl="1" indent="-457200" eaLnBrk="1" hangingPunct="1">
              <a:defRPr/>
            </a:pPr>
            <a:endParaRPr lang="en-US" dirty="0">
              <a:latin typeface="Arial Narrow" charset="0"/>
            </a:endParaRPr>
          </a:p>
        </p:txBody>
      </p:sp>
      <p:grpSp>
        <p:nvGrpSpPr>
          <p:cNvPr id="461826" name="Group 9"/>
          <p:cNvGrpSpPr>
            <a:grpSpLocks/>
          </p:cNvGrpSpPr>
          <p:nvPr/>
        </p:nvGrpSpPr>
        <p:grpSpPr bwMode="auto">
          <a:xfrm>
            <a:off x="6554153" y="1149354"/>
            <a:ext cx="2286000" cy="3028950"/>
            <a:chOff x="4069" y="1087"/>
            <a:chExt cx="1440" cy="1908"/>
          </a:xfrm>
        </p:grpSpPr>
        <p:pic>
          <p:nvPicPr>
            <p:cNvPr id="461829" name="Picture 4" descr="slide_10_14"/>
            <p:cNvPicPr>
              <a:picLocks noChangeAspect="1" noChangeArrowheads="1"/>
            </p:cNvPicPr>
            <p:nvPr/>
          </p:nvPicPr>
          <p:blipFill>
            <a:blip r:embed="rId3">
              <a:clrChange>
                <a:clrFrom>
                  <a:srgbClr val="BAE0E3"/>
                </a:clrFrom>
                <a:clrTo>
                  <a:srgbClr val="BAE0E3">
                    <a:alpha val="0"/>
                  </a:srgbClr>
                </a:clrTo>
              </a:clrChange>
              <a:extLst>
                <a:ext uri="{28A0092B-C50C-407E-A947-70E740481C1C}">
                  <a14:useLocalDpi xmlns:a14="http://schemas.microsoft.com/office/drawing/2010/main" val="0"/>
                </a:ext>
              </a:extLst>
            </a:blip>
            <a:srcRect/>
            <a:stretch>
              <a:fillRect/>
            </a:stretch>
          </p:blipFill>
          <p:spPr bwMode="auto">
            <a:xfrm>
              <a:off x="4069" y="1087"/>
              <a:ext cx="1440"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5"/>
            <p:cNvSpPr txBox="1">
              <a:spLocks noChangeArrowheads="1"/>
            </p:cNvSpPr>
            <p:nvPr/>
          </p:nvSpPr>
          <p:spPr bwMode="auto">
            <a:xfrm>
              <a:off x="4392" y="1139"/>
              <a:ext cx="8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eaLnBrk="1" hangingPunct="1">
                <a:defRPr/>
              </a:pPr>
              <a:r>
                <a:rPr lang="en-US" sz="2400" dirty="0" smtClean="0">
                  <a:cs typeface="+mn-cs"/>
                </a:rPr>
                <a:t>Critical </a:t>
              </a:r>
            </a:p>
            <a:p>
              <a:pPr algn="ctr" eaLnBrk="1" hangingPunct="1">
                <a:defRPr/>
              </a:pPr>
              <a:r>
                <a:rPr lang="en-US" sz="2400" dirty="0" smtClean="0">
                  <a:cs typeface="+mn-cs"/>
                </a:rPr>
                <a:t>Limit</a:t>
              </a:r>
            </a:p>
          </p:txBody>
        </p:sp>
      </p:grpSp>
      <p:sp>
        <p:nvSpPr>
          <p:cNvPr id="22221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8-13</a:t>
            </a:r>
          </a:p>
        </p:txBody>
      </p:sp>
      <p:sp>
        <p:nvSpPr>
          <p:cNvPr id="222213"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39804300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body" idx="1"/>
          </p:nvPr>
        </p:nvSpPr>
        <p:spPr>
          <a:xfrm>
            <a:off x="393192" y="1143000"/>
            <a:ext cx="5797536" cy="4412963"/>
          </a:xfrm>
        </p:spPr>
        <p:txBody>
          <a:bodyPr/>
          <a:lstStyle/>
          <a:p>
            <a:pPr marL="0" indent="0" eaLnBrk="1" hangingPunct="1">
              <a:defRPr/>
            </a:pPr>
            <a:r>
              <a:rPr lang="en-US" dirty="0">
                <a:latin typeface="Arial Narrow" charset="0"/>
                <a:cs typeface="+mn-cs"/>
              </a:rPr>
              <a:t>Principle 4: Establish monitoring procedures</a:t>
            </a:r>
          </a:p>
          <a:p>
            <a:pPr lvl="1" eaLnBrk="1" hangingPunct="1">
              <a:defRPr/>
            </a:pPr>
            <a:r>
              <a:rPr lang="en-US" dirty="0">
                <a:latin typeface="Arial Narrow" charset="0"/>
              </a:rPr>
              <a:t>Determine the best way to check critical limits</a:t>
            </a:r>
          </a:p>
          <a:p>
            <a:pPr lvl="2" eaLnBrk="1" hangingPunct="1">
              <a:defRPr/>
            </a:pPr>
            <a:r>
              <a:rPr lang="en-US" dirty="0">
                <a:latin typeface="Arial Narrow" charset="0"/>
              </a:rPr>
              <a:t>Make sure they are </a:t>
            </a:r>
            <a:r>
              <a:rPr lang="en-US" dirty="0" smtClean="0">
                <a:latin typeface="Arial Narrow" charset="0"/>
              </a:rPr>
              <a:t>consistently </a:t>
            </a:r>
            <a:r>
              <a:rPr lang="en-US" dirty="0">
                <a:latin typeface="Arial Narrow" charset="0"/>
              </a:rPr>
              <a:t>met</a:t>
            </a:r>
          </a:p>
          <a:p>
            <a:pPr lvl="1" eaLnBrk="1" hangingPunct="1">
              <a:defRPr/>
            </a:pPr>
            <a:r>
              <a:rPr lang="en-US" dirty="0">
                <a:latin typeface="Arial Narrow" charset="0"/>
              </a:rPr>
              <a:t>Identify who will monitor them and how often</a:t>
            </a:r>
          </a:p>
          <a:p>
            <a:pPr marL="571500" lvl="1" indent="-457200" eaLnBrk="1" hangingPunct="1">
              <a:defRPr/>
            </a:pPr>
            <a:endParaRPr lang="en-US" dirty="0">
              <a:latin typeface="Arial Narrow" charset="0"/>
            </a:endParaRPr>
          </a:p>
        </p:txBody>
      </p:sp>
      <p:sp>
        <p:nvSpPr>
          <p:cNvPr id="223235"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8-14</a:t>
            </a:r>
          </a:p>
        </p:txBody>
      </p:sp>
      <p:sp>
        <p:nvSpPr>
          <p:cNvPr id="223236"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5032"/>
            <a:ext cx="2103120" cy="1917550"/>
          </a:xfrm>
          <a:prstGeom prst="rect">
            <a:avLst/>
          </a:prstGeom>
        </p:spPr>
      </p:pic>
    </p:spTree>
    <p:extLst>
      <p:ext uri="{BB962C8B-B14F-4D97-AF65-F5344CB8AC3E}">
        <p14:creationId xmlns:p14="http://schemas.microsoft.com/office/powerpoint/2010/main" val="10048909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8-15</a:t>
            </a:r>
          </a:p>
        </p:txBody>
      </p:sp>
      <p:sp>
        <p:nvSpPr>
          <p:cNvPr id="224259"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
        <p:nvSpPr>
          <p:cNvPr id="224260" name="Rectangle 13"/>
          <p:cNvSpPr>
            <a:spLocks noGrp="1" noChangeArrowheads="1"/>
          </p:cNvSpPr>
          <p:nvPr>
            <p:ph type="body" idx="1"/>
          </p:nvPr>
        </p:nvSpPr>
        <p:spPr>
          <a:xfrm>
            <a:off x="393192" y="1143000"/>
            <a:ext cx="4883150" cy="2087880"/>
          </a:xfrm>
        </p:spPr>
        <p:txBody>
          <a:bodyPr/>
          <a:lstStyle/>
          <a:p>
            <a:pPr marL="0" indent="0" eaLnBrk="1" hangingPunct="1">
              <a:defRPr/>
            </a:pPr>
            <a:r>
              <a:rPr lang="en-US" dirty="0">
                <a:latin typeface="Arial Narrow" charset="0"/>
                <a:cs typeface="+mn-cs"/>
              </a:rPr>
              <a:t>Principle 5: Identify corrective actions</a:t>
            </a:r>
          </a:p>
          <a:p>
            <a:pPr lvl="1" eaLnBrk="1" hangingPunct="1">
              <a:defRPr/>
            </a:pPr>
            <a:r>
              <a:rPr lang="en-US" dirty="0">
                <a:latin typeface="Arial Narrow" charset="0"/>
              </a:rPr>
              <a:t>Identify steps that must be taken when a critical limit is not met</a:t>
            </a:r>
          </a:p>
          <a:p>
            <a:pPr lvl="1" eaLnBrk="1" hangingPunct="1">
              <a:defRPr/>
            </a:pPr>
            <a:r>
              <a:rPr lang="en-US" dirty="0">
                <a:latin typeface="Arial Narrow" charset="0"/>
              </a:rPr>
              <a:t>Determine these steps in advance</a:t>
            </a:r>
          </a:p>
          <a:p>
            <a:pPr marL="520700" lvl="1" indent="-406400" eaLnBrk="1" hangingPunct="1">
              <a:defRPr/>
            </a:pPr>
            <a:endParaRPr lang="en-US" dirty="0">
              <a:latin typeface="Arial Narrow" charset="0"/>
            </a:endParaRPr>
          </a:p>
          <a:p>
            <a:pPr marL="520700" lvl="1" indent="-406400" eaLnBrk="1" hangingPunct="1">
              <a:defRPr/>
            </a:pPr>
            <a:endParaRPr lang="en-US" dirty="0">
              <a:latin typeface="Arial Narrow"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180" y="1243013"/>
            <a:ext cx="2098296" cy="1921969"/>
          </a:xfrm>
          <a:prstGeom prst="rect">
            <a:avLst/>
          </a:prstGeom>
        </p:spPr>
      </p:pic>
    </p:spTree>
    <p:extLst>
      <p:ext uri="{BB962C8B-B14F-4D97-AF65-F5344CB8AC3E}">
        <p14:creationId xmlns:p14="http://schemas.microsoft.com/office/powerpoint/2010/main" val="124059554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a:xfrm>
            <a:off x="393192" y="1143000"/>
            <a:ext cx="5482678" cy="3764280"/>
          </a:xfrm>
        </p:spPr>
        <p:txBody>
          <a:bodyPr/>
          <a:lstStyle/>
          <a:p>
            <a:pPr marL="0" indent="0" eaLnBrk="1" hangingPunct="1">
              <a:defRPr/>
            </a:pPr>
            <a:r>
              <a:rPr lang="en-US" dirty="0">
                <a:latin typeface="Arial Narrow" charset="0"/>
                <a:cs typeface="+mn-cs"/>
              </a:rPr>
              <a:t>Principle 6: Verify that the system works</a:t>
            </a:r>
          </a:p>
          <a:p>
            <a:pPr lvl="1" eaLnBrk="1" hangingPunct="1">
              <a:defRPr/>
            </a:pPr>
            <a:r>
              <a:rPr lang="en-US" dirty="0">
                <a:latin typeface="Arial Narrow" charset="0"/>
              </a:rPr>
              <a:t>Determine if the plan is working as intended</a:t>
            </a:r>
          </a:p>
          <a:p>
            <a:pPr lvl="1" eaLnBrk="1" hangingPunct="1">
              <a:defRPr/>
            </a:pPr>
            <a:r>
              <a:rPr lang="en-US" dirty="0">
                <a:latin typeface="Arial Narrow" charset="0"/>
              </a:rPr>
              <a:t>Evaluate the plan on a regular basis </a:t>
            </a:r>
            <a:r>
              <a:rPr lang="en-US" dirty="0" smtClean="0">
                <a:latin typeface="Arial Narrow" charset="0"/>
              </a:rPr>
              <a:t>using</a:t>
            </a:r>
            <a:endParaRPr lang="en-US" dirty="0">
              <a:latin typeface="Arial Narrow" charset="0"/>
            </a:endParaRPr>
          </a:p>
          <a:p>
            <a:pPr lvl="2" eaLnBrk="1" hangingPunct="1">
              <a:defRPr/>
            </a:pPr>
            <a:r>
              <a:rPr lang="en-US" dirty="0">
                <a:latin typeface="Arial Narrow" charset="0"/>
              </a:rPr>
              <a:t>Monitoring charts</a:t>
            </a:r>
          </a:p>
          <a:p>
            <a:pPr lvl="2" eaLnBrk="1" hangingPunct="1">
              <a:defRPr/>
            </a:pPr>
            <a:r>
              <a:rPr lang="en-US" dirty="0">
                <a:latin typeface="Arial Narrow" charset="0"/>
              </a:rPr>
              <a:t>Records</a:t>
            </a:r>
          </a:p>
          <a:p>
            <a:pPr lvl="2" eaLnBrk="1" hangingPunct="1">
              <a:defRPr/>
            </a:pPr>
            <a:r>
              <a:rPr lang="en-US" dirty="0">
                <a:latin typeface="Arial Narrow" charset="0"/>
              </a:rPr>
              <a:t>Hazard analysis</a:t>
            </a:r>
          </a:p>
          <a:p>
            <a:pPr lvl="1" eaLnBrk="1" hangingPunct="1">
              <a:defRPr/>
            </a:pPr>
            <a:r>
              <a:rPr lang="en-US" dirty="0">
                <a:latin typeface="Arial Narrow" charset="0"/>
              </a:rPr>
              <a:t>Determine if your plan prevents, reduces, or eliminates identified </a:t>
            </a:r>
            <a:r>
              <a:rPr lang="en-US" dirty="0" smtClean="0">
                <a:latin typeface="Arial Narrow" charset="0"/>
              </a:rPr>
              <a:t>hazards</a:t>
            </a:r>
            <a:endParaRPr lang="en-US" dirty="0">
              <a:latin typeface="Arial Narrow" charset="0"/>
            </a:endParaRPr>
          </a:p>
        </p:txBody>
      </p:sp>
      <p:sp>
        <p:nvSpPr>
          <p:cNvPr id="2252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8-16</a:t>
            </a:r>
          </a:p>
        </p:txBody>
      </p:sp>
      <p:sp>
        <p:nvSpPr>
          <p:cNvPr id="225285" name="Rectangle 1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37446087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type="body" idx="1"/>
          </p:nvPr>
        </p:nvSpPr>
        <p:spPr>
          <a:xfrm>
            <a:off x="393192" y="1143000"/>
            <a:ext cx="5257800" cy="4914900"/>
          </a:xfrm>
        </p:spPr>
        <p:txBody>
          <a:bodyPr/>
          <a:lstStyle/>
          <a:p>
            <a:pPr marL="0" indent="0" eaLnBrk="1" hangingPunct="1">
              <a:defRPr/>
            </a:pPr>
            <a:r>
              <a:rPr lang="en-US" dirty="0">
                <a:latin typeface="Arial Narrow" charset="0"/>
                <a:cs typeface="+mn-cs"/>
              </a:rPr>
              <a:t>Principle 7: Establish procedures for record keeping and documentation</a:t>
            </a:r>
          </a:p>
          <a:p>
            <a:pPr marL="0" indent="0" eaLnBrk="1" hangingPunct="1">
              <a:defRPr/>
            </a:pPr>
            <a:r>
              <a:rPr lang="en-US" dirty="0">
                <a:latin typeface="Arial Narrow" charset="0"/>
                <a:cs typeface="+mn-cs"/>
              </a:rPr>
              <a:t>Keep records for these actions:</a:t>
            </a:r>
          </a:p>
          <a:p>
            <a:pPr lvl="1" eaLnBrk="1" hangingPunct="1">
              <a:defRPr/>
            </a:pPr>
            <a:r>
              <a:rPr lang="en-US" dirty="0">
                <a:latin typeface="Arial Narrow" charset="0"/>
              </a:rPr>
              <a:t>Monitoring activities</a:t>
            </a:r>
          </a:p>
          <a:p>
            <a:pPr lvl="1" eaLnBrk="1" hangingPunct="1">
              <a:defRPr/>
            </a:pPr>
            <a:r>
              <a:rPr lang="en-US" dirty="0">
                <a:latin typeface="Arial Narrow" charset="0"/>
              </a:rPr>
              <a:t>Corrective actions</a:t>
            </a:r>
          </a:p>
          <a:p>
            <a:pPr lvl="1" eaLnBrk="1" hangingPunct="1">
              <a:defRPr/>
            </a:pPr>
            <a:r>
              <a:rPr lang="en-US" dirty="0">
                <a:latin typeface="Arial Narrow" charset="0"/>
              </a:rPr>
              <a:t>Validating equipment (checking for good working condition)</a:t>
            </a:r>
          </a:p>
          <a:p>
            <a:pPr lvl="1" eaLnBrk="1" hangingPunct="1">
              <a:defRPr/>
            </a:pPr>
            <a:r>
              <a:rPr lang="en-US" dirty="0">
                <a:latin typeface="Arial Narrow" charset="0"/>
              </a:rPr>
              <a:t>Working with suppliers </a:t>
            </a:r>
            <a:r>
              <a:rPr lang="en-US" dirty="0" smtClean="0">
                <a:latin typeface="Arial Narrow" charset="0"/>
              </a:rPr>
              <a:t>(</a:t>
            </a:r>
            <a:r>
              <a:rPr lang="en-US" dirty="0">
                <a:latin typeface="Arial Narrow" charset="0"/>
              </a:rPr>
              <a:t>invoices, specifications, etc.)</a:t>
            </a:r>
          </a:p>
        </p:txBody>
      </p:sp>
      <p:sp>
        <p:nvSpPr>
          <p:cNvPr id="22630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8-17</a:t>
            </a:r>
          </a:p>
        </p:txBody>
      </p:sp>
      <p:sp>
        <p:nvSpPr>
          <p:cNvPr id="22630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3996552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43000"/>
            <a:ext cx="6629400" cy="3789362"/>
          </a:xfrm>
        </p:spPr>
        <p:txBody>
          <a:bodyPr/>
          <a:lstStyle/>
          <a:p>
            <a:pPr marL="0" lvl="1" indent="0" eaLnBrk="1" hangingPunct="1">
              <a:buFont typeface="Wingdings" pitchFamily="2" charset="2"/>
              <a:buNone/>
              <a:defRPr/>
            </a:pPr>
            <a:r>
              <a:rPr lang="en-US" sz="2400" b="1" dirty="0">
                <a:solidFill>
                  <a:srgbClr val="005CAB"/>
                </a:solidFill>
                <a:ea typeface="+mn-ea"/>
                <a:cs typeface="+mn-cs"/>
              </a:rPr>
              <a:t>Government </a:t>
            </a:r>
            <a:r>
              <a:rPr lang="en-US" sz="2400" b="1" dirty="0" smtClean="0">
                <a:solidFill>
                  <a:srgbClr val="005CAB"/>
                </a:solidFill>
                <a:ea typeface="+mn-ea"/>
                <a:cs typeface="+mn-cs"/>
              </a:rPr>
              <a:t>agencies: </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The Food and Drug Administration (FDA)</a:t>
            </a:r>
          </a:p>
          <a:p>
            <a:pPr marL="347472" lvl="1" indent="-347472" eaLnBrk="1" hangingPunct="1">
              <a:lnSpc>
                <a:spcPct val="100000"/>
              </a:lnSpc>
              <a:spcBef>
                <a:spcPts val="900"/>
              </a:spcBef>
              <a:buFont typeface="Wingdings" pitchFamily="2" charset="2"/>
              <a:buChar char="l"/>
              <a:defRPr/>
            </a:pPr>
            <a:r>
              <a:rPr lang="en-US" dirty="0" smtClean="0"/>
              <a:t>U.S. Department of Agriculture (USDA)</a:t>
            </a:r>
          </a:p>
          <a:p>
            <a:pPr marL="347472" lvl="1" indent="-347472" eaLnBrk="1" hangingPunct="1">
              <a:lnSpc>
                <a:spcPct val="100000"/>
              </a:lnSpc>
              <a:spcBef>
                <a:spcPts val="900"/>
              </a:spcBef>
              <a:buFont typeface="Wingdings" pitchFamily="2" charset="2"/>
              <a:buChar char="l"/>
              <a:defRPr/>
            </a:pPr>
            <a:r>
              <a:rPr lang="en-US" dirty="0" smtClean="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smtClean="0"/>
              <a:t>U.S. Public Health Service (PHS)</a:t>
            </a:r>
          </a:p>
          <a:p>
            <a:pPr marL="347472" lvl="1" indent="-347472" eaLnBrk="1" hangingPunct="1">
              <a:lnSpc>
                <a:spcPct val="100000"/>
              </a:lnSpc>
              <a:spcBef>
                <a:spcPts val="900"/>
              </a:spcBef>
              <a:buFont typeface="Wingdings" pitchFamily="2" charset="2"/>
              <a:buChar char="l"/>
              <a:defRPr/>
            </a:pPr>
            <a:r>
              <a:rPr lang="en-US" dirty="0" smtClean="0"/>
              <a:t>State and loca</a:t>
            </a:r>
            <a:r>
              <a:rPr lang="en-US" dirty="0"/>
              <a:t>l</a:t>
            </a:r>
            <a:r>
              <a:rPr lang="en-US" dirty="0" smtClean="0"/>
              <a:t> regulatory authorities</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1-13</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p:cNvSpPr>
            <a:spLocks noGrp="1" noChangeArrowheads="1"/>
          </p:cNvSpPr>
          <p:nvPr>
            <p:ph type="body" idx="1"/>
          </p:nvPr>
        </p:nvSpPr>
        <p:spPr>
          <a:xfrm>
            <a:off x="393192" y="1143000"/>
            <a:ext cx="6458738" cy="4475940"/>
          </a:xfrm>
        </p:spPr>
        <p:txBody>
          <a:bodyPr/>
          <a:lstStyle/>
          <a:p>
            <a:pPr marL="0" indent="0" eaLnBrk="1" hangingPunct="1">
              <a:defRPr/>
            </a:pPr>
            <a:r>
              <a:rPr lang="en-US" dirty="0">
                <a:latin typeface="Arial Narrow" charset="0"/>
                <a:cs typeface="+mn-cs"/>
              </a:rPr>
              <a:t>These specialized processing methods require a variance and may require a HACCP plan:</a:t>
            </a:r>
          </a:p>
          <a:p>
            <a:pPr lvl="1" eaLnBrk="1" hangingPunct="1">
              <a:defRPr/>
            </a:pPr>
            <a:r>
              <a:rPr lang="en-US" dirty="0">
                <a:latin typeface="Arial Narrow" charset="0"/>
              </a:rPr>
              <a:t>Smoking food as a method to preserve it (but not to enhance flavor)</a:t>
            </a:r>
          </a:p>
          <a:p>
            <a:pPr lvl="1" eaLnBrk="1" hangingPunct="1">
              <a:defRPr/>
            </a:pPr>
            <a:r>
              <a:rPr lang="en-US" dirty="0">
                <a:latin typeface="Arial Narrow" charset="0"/>
              </a:rPr>
              <a:t>Using food additives or components such as vinegar to preserve or alter food so it no longer requires time and temperature control for safety</a:t>
            </a:r>
          </a:p>
          <a:p>
            <a:pPr lvl="1" eaLnBrk="1" hangingPunct="1">
              <a:defRPr/>
            </a:pPr>
            <a:r>
              <a:rPr lang="en-US" dirty="0">
                <a:latin typeface="Arial Narrow" charset="0"/>
              </a:rPr>
              <a:t>Curing food</a:t>
            </a:r>
          </a:p>
          <a:p>
            <a:pPr lvl="1" eaLnBrk="1" hangingPunct="1">
              <a:defRPr/>
            </a:pPr>
            <a:r>
              <a:rPr lang="en-US" dirty="0">
                <a:latin typeface="Arial Narrow" charset="0"/>
              </a:rPr>
              <a:t>Custom-processing animals</a:t>
            </a:r>
          </a:p>
        </p:txBody>
      </p:sp>
      <p:sp>
        <p:nvSpPr>
          <p:cNvPr id="2273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8-18</a:t>
            </a:r>
          </a:p>
        </p:txBody>
      </p:sp>
      <p:sp>
        <p:nvSpPr>
          <p:cNvPr id="22733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23874121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body" idx="1"/>
          </p:nvPr>
        </p:nvSpPr>
        <p:spPr>
          <a:xfrm>
            <a:off x="393192" y="1143000"/>
            <a:ext cx="6490224" cy="4563878"/>
          </a:xfrm>
        </p:spPr>
        <p:txBody>
          <a:bodyPr/>
          <a:lstStyle/>
          <a:p>
            <a:pPr marL="0" indent="0" eaLnBrk="1" hangingPunct="1">
              <a:defRPr/>
            </a:pPr>
            <a:r>
              <a:rPr lang="en-US" dirty="0">
                <a:latin typeface="Arial Narrow" charset="0"/>
                <a:cs typeface="+mn-cs"/>
              </a:rPr>
              <a:t>These specialized processing methods require a variance and may require a HACCP plan: </a:t>
            </a:r>
          </a:p>
          <a:p>
            <a:pPr lvl="1" eaLnBrk="1" hangingPunct="1">
              <a:defRPr/>
            </a:pPr>
            <a:r>
              <a:rPr lang="en-US" dirty="0">
                <a:latin typeface="Arial Narrow" charset="0"/>
              </a:rPr>
              <a:t>Packaging food using ROP methods </a:t>
            </a:r>
            <a:r>
              <a:rPr lang="en-US" dirty="0" smtClean="0">
                <a:latin typeface="Arial Narrow" charset="0"/>
              </a:rPr>
              <a:t>including</a:t>
            </a:r>
            <a:endParaRPr lang="en-US" dirty="0">
              <a:latin typeface="Arial Narrow" charset="0"/>
            </a:endParaRPr>
          </a:p>
          <a:p>
            <a:pPr lvl="2" eaLnBrk="1" hangingPunct="1">
              <a:defRPr/>
            </a:pPr>
            <a:r>
              <a:rPr lang="en-US" dirty="0">
                <a:latin typeface="Arial Narrow" charset="0"/>
              </a:rPr>
              <a:t>MAP</a:t>
            </a:r>
          </a:p>
          <a:p>
            <a:pPr lvl="2" eaLnBrk="1" hangingPunct="1">
              <a:defRPr/>
            </a:pPr>
            <a:r>
              <a:rPr lang="en-US" dirty="0">
                <a:latin typeface="Arial Narrow" charset="0"/>
              </a:rPr>
              <a:t>Vacuum-packed</a:t>
            </a:r>
          </a:p>
          <a:p>
            <a:pPr lvl="2" eaLnBrk="1" hangingPunct="1">
              <a:defRPr/>
            </a:pPr>
            <a:r>
              <a:rPr lang="en-US" i="1" dirty="0">
                <a:latin typeface="Arial Narrow" charset="0"/>
              </a:rPr>
              <a:t>Sous vide</a:t>
            </a:r>
          </a:p>
          <a:p>
            <a:pPr lvl="1" eaLnBrk="1" hangingPunct="1">
              <a:defRPr/>
            </a:pPr>
            <a:r>
              <a:rPr lang="en-US" dirty="0">
                <a:latin typeface="Arial Narrow" charset="0"/>
              </a:rPr>
              <a:t>Treating (e.g</a:t>
            </a:r>
            <a:r>
              <a:rPr lang="en-US" dirty="0" smtClean="0">
                <a:latin typeface="Arial Narrow" charset="0"/>
              </a:rPr>
              <a:t>. pasteurizing) </a:t>
            </a:r>
            <a:r>
              <a:rPr lang="en-US" dirty="0">
                <a:latin typeface="Arial Narrow" charset="0"/>
              </a:rPr>
              <a:t>juice on-site and packaging it for later sale</a:t>
            </a:r>
          </a:p>
          <a:p>
            <a:pPr lvl="1" eaLnBrk="1" hangingPunct="1">
              <a:defRPr/>
            </a:pPr>
            <a:r>
              <a:rPr lang="en-US" dirty="0">
                <a:latin typeface="Arial Narrow" charset="0"/>
              </a:rPr>
              <a:t>Sprouting seeds or beans</a:t>
            </a:r>
          </a:p>
        </p:txBody>
      </p:sp>
      <p:sp>
        <p:nvSpPr>
          <p:cNvPr id="2283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8-19</a:t>
            </a:r>
          </a:p>
        </p:txBody>
      </p:sp>
      <p:sp>
        <p:nvSpPr>
          <p:cNvPr id="2283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36239524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8510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393192" y="1143000"/>
            <a:ext cx="4758505" cy="3555365"/>
          </a:xfrm>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a:t>
            </a:r>
            <a:r>
              <a:rPr lang="en-US" dirty="0" smtClean="0">
                <a:latin typeface="Arial Narrow" charset="0"/>
              </a:rPr>
              <a:t>correctly</a:t>
            </a:r>
            <a:endParaRPr lang="en-US"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9-2</a:t>
            </a:r>
          </a:p>
        </p:txBody>
      </p:sp>
      <p:sp>
        <p:nvSpPr>
          <p:cNvPr id="2345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11324505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393192" y="1143001"/>
            <a:ext cx="5029200" cy="3703320"/>
          </a:xfrm>
        </p:spPr>
        <p:txBody>
          <a:bodyPr tIns="73152" anchor="t" anchorCtr="0"/>
          <a:lstStyle/>
          <a:p>
            <a:pPr marL="0" indent="0" eaLnBrk="1" hangingPunct="1">
              <a:lnSpc>
                <a:spcPct val="80000"/>
              </a:lnSpc>
              <a:defRPr/>
            </a:pPr>
            <a:r>
              <a:rPr lang="en-US" dirty="0">
                <a:latin typeface="Arial Narrow" charset="0"/>
                <a:cs typeface="+mn-cs"/>
              </a:rPr>
              <a:t>Dishwashers must be installed:</a:t>
            </a:r>
          </a:p>
          <a:p>
            <a:pPr lvl="1" eaLnBrk="1" hangingPunct="1">
              <a:defRPr/>
            </a:pPr>
            <a:r>
              <a:rPr lang="en-US" dirty="0" smtClean="0">
                <a:latin typeface="Arial Narrow" charset="0"/>
              </a:rPr>
              <a:t>So </a:t>
            </a:r>
            <a:r>
              <a:rPr lang="en-US" dirty="0">
                <a:latin typeface="Arial Narrow" charset="0"/>
              </a:rPr>
              <a:t>they are reachable and conveniently </a:t>
            </a:r>
            <a:r>
              <a:rPr lang="en-US" dirty="0" smtClean="0">
                <a:latin typeface="Arial Narrow" charset="0"/>
              </a:rPr>
              <a:t>located</a:t>
            </a:r>
            <a:endParaRPr lang="en-US" dirty="0">
              <a:latin typeface="Arial Narrow" charset="0"/>
            </a:endParaRPr>
          </a:p>
          <a:p>
            <a:pPr lvl="1" eaLnBrk="1" hangingPunct="1">
              <a:defRPr/>
            </a:pPr>
            <a:r>
              <a:rPr lang="en-US" dirty="0" smtClean="0">
                <a:latin typeface="Arial Narrow" charset="0"/>
              </a:rPr>
              <a:t>In </a:t>
            </a:r>
            <a:r>
              <a:rPr lang="en-US" dirty="0">
                <a:latin typeface="Arial Narrow" charset="0"/>
              </a:rPr>
              <a:t>a way that keeps utensils, equipment, and other food-contact services from becoming </a:t>
            </a:r>
            <a:r>
              <a:rPr lang="en-US" dirty="0" smtClean="0">
                <a:latin typeface="Arial Narrow" charset="0"/>
              </a:rPr>
              <a:t>contaminated</a:t>
            </a:r>
            <a:endParaRPr lang="en-US" dirty="0">
              <a:latin typeface="Arial Narrow" charset="0"/>
            </a:endParaRPr>
          </a:p>
          <a:p>
            <a:pPr lvl="1" eaLnBrk="1" hangingPunct="1">
              <a:defRPr/>
            </a:pPr>
            <a:r>
              <a:rPr lang="en-US" dirty="0" smtClean="0">
                <a:latin typeface="Arial Narrow" charset="0"/>
              </a:rPr>
              <a:t>Following </a:t>
            </a:r>
            <a:r>
              <a:rPr lang="en-US" dirty="0">
                <a:latin typeface="Arial Narrow" charset="0"/>
              </a:rPr>
              <a:t>manufacturer</a:t>
            </a:r>
            <a:r>
              <a:rPr lang="ja-JP" altLang="en-US" dirty="0">
                <a:latin typeface="Arial Narrow" charset="0"/>
              </a:rPr>
              <a:t>’</a:t>
            </a:r>
            <a:r>
              <a:rPr lang="en-US" dirty="0">
                <a:latin typeface="Arial Narrow" charset="0"/>
              </a:rPr>
              <a:t>s </a:t>
            </a:r>
            <a:r>
              <a:rPr lang="en-US" dirty="0" smtClean="0">
                <a:latin typeface="Arial Narrow" charset="0"/>
              </a:rPr>
              <a:t>instructions</a:t>
            </a:r>
            <a:endParaRPr lang="en-US"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9-3</a:t>
            </a:r>
          </a:p>
        </p:txBody>
      </p:sp>
      <p:sp>
        <p:nvSpPr>
          <p:cNvPr id="23552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0511754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393192" y="1143000"/>
            <a:ext cx="4878388" cy="4164965"/>
          </a:xfrm>
        </p:spPr>
        <p:txBody>
          <a:bodyPr/>
          <a:lstStyle/>
          <a:p>
            <a:pPr marL="571500" lvl="1" indent="-457200" eaLnBrk="1" hangingPunct="1">
              <a:buFont typeface="Wingdings" pitchFamily="2" charset="2"/>
              <a:buNone/>
              <a:defRPr/>
            </a:pPr>
            <a:r>
              <a:rPr lang="en-US" sz="2400" b="1" dirty="0" smtClean="0">
                <a:solidFill>
                  <a:srgbClr val="005CAB"/>
                </a:solidFill>
                <a:ea typeface="+mn-ea"/>
                <a:cs typeface="+mn-cs"/>
              </a:rPr>
              <a:t>Designated </a:t>
            </a:r>
            <a:r>
              <a:rPr lang="en-US" sz="2400" b="1" dirty="0">
                <a:solidFill>
                  <a:srgbClr val="005CAB"/>
                </a:solidFill>
                <a:ea typeface="+mn-ea"/>
                <a:cs typeface="+mn-cs"/>
              </a:rPr>
              <a:t>storage </a:t>
            </a:r>
            <a:r>
              <a:rPr lang="en-US" sz="2400" b="1" dirty="0" smtClean="0">
                <a:solidFill>
                  <a:srgbClr val="005CAB"/>
                </a:solidFill>
                <a:ea typeface="+mn-ea"/>
                <a:cs typeface="+mn-cs"/>
              </a:rPr>
              <a:t>areas: </a:t>
            </a:r>
            <a:endParaRPr lang="en-US" sz="2400" b="1" dirty="0">
              <a:solidFill>
                <a:srgbClr val="005CAB"/>
              </a:solidFill>
              <a:ea typeface="+mn-ea"/>
              <a:cs typeface="+mn-cs"/>
            </a:endParaRPr>
          </a:p>
          <a:p>
            <a:pPr lvl="1" eaLnBrk="1" hangingPunct="1">
              <a:buFont typeface="Wingdings" pitchFamily="2" charset="2"/>
              <a:buChar char="l"/>
              <a:defRPr/>
            </a:pPr>
            <a:r>
              <a:rPr lang="en-US" dirty="0" smtClean="0"/>
              <a:t>Store waste and recyclables separately from food and food-contact surfaces</a:t>
            </a:r>
          </a:p>
          <a:p>
            <a:pPr lvl="1" eaLnBrk="1" hangingPunct="1">
              <a:buFont typeface="Wingdings" pitchFamily="2" charset="2"/>
              <a:buChar char="l"/>
              <a:defRPr/>
            </a:pPr>
            <a:r>
              <a:rPr lang="en-US" dirty="0" smtClean="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9-4</a:t>
            </a:r>
          </a:p>
        </p:txBody>
      </p:sp>
      <p:sp>
        <p:nvSpPr>
          <p:cNvPr id="24781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Garbage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38581592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393192" y="1143000"/>
            <a:ext cx="8172450" cy="4229100"/>
          </a:xfrm>
        </p:spPr>
        <p:txBody>
          <a:bodyPr/>
          <a:lstStyle/>
          <a:p>
            <a:pPr marL="488950" indent="-342900" eaLnBrk="1" hangingPunct="1">
              <a:defRPr/>
            </a:pPr>
            <a:r>
              <a:rPr lang="en-US" dirty="0">
                <a:latin typeface="Arial Narrow" charset="0"/>
                <a:cs typeface="+mn-cs"/>
              </a:rPr>
              <a:t>Imminent health hazard:</a:t>
            </a:r>
          </a:p>
          <a:p>
            <a:pPr lvl="1" indent="-342900" eaLnBrk="1" hangingPunct="1">
              <a:defRPr/>
            </a:pPr>
            <a:r>
              <a:rPr lang="en-US" dirty="0">
                <a:latin typeface="Arial Narrow" charset="0"/>
              </a:rPr>
              <a:t>A significant threat or danger to health</a:t>
            </a:r>
          </a:p>
          <a:p>
            <a:pPr lvl="1" indent="-342900" eaLnBrk="1" hangingPunct="1">
              <a:defRPr/>
            </a:pPr>
            <a:r>
              <a:rPr lang="en-US" dirty="0">
                <a:latin typeface="Arial Narrow" charset="0"/>
              </a:rPr>
              <a:t>Requires immediate correction or closure to prevent injury</a:t>
            </a:r>
          </a:p>
          <a:p>
            <a:pPr marL="488950" indent="-342900" eaLnBrk="1" hangingPunct="1">
              <a:defRPr/>
            </a:pPr>
            <a:r>
              <a:rPr lang="en-US" dirty="0">
                <a:latin typeface="Arial Narrow" charset="0"/>
                <a:cs typeface="+mn-cs"/>
              </a:rPr>
              <a:t>Possible imminent health hazards:</a:t>
            </a:r>
          </a:p>
          <a:p>
            <a:pPr lvl="1" indent="-342900" eaLnBrk="1" hangingPunct="1">
              <a:defRPr/>
            </a:pPr>
            <a:r>
              <a:rPr lang="en-US" dirty="0">
                <a:latin typeface="Arial Narrow" charset="0"/>
              </a:rPr>
              <a:t>Electrical power outages</a:t>
            </a:r>
          </a:p>
          <a:p>
            <a:pPr lvl="1" indent="-342900" eaLnBrk="1" hangingPunct="1">
              <a:defRPr/>
            </a:pPr>
            <a:r>
              <a:rPr lang="en-US" dirty="0">
                <a:latin typeface="Arial Narrow" charset="0"/>
              </a:rPr>
              <a:t>Fire</a:t>
            </a:r>
          </a:p>
          <a:p>
            <a:pPr lvl="1" indent="-342900" eaLnBrk="1" hangingPunct="1">
              <a:defRPr/>
            </a:pPr>
            <a:r>
              <a:rPr lang="en-US" dirty="0">
                <a:latin typeface="Arial Narrow" charset="0"/>
              </a:rPr>
              <a:t>Flood</a:t>
            </a:r>
          </a:p>
          <a:p>
            <a:pPr lvl="1" indent="-342900" eaLnBrk="1" hangingPunct="1">
              <a:defRPr/>
            </a:pPr>
            <a:r>
              <a:rPr lang="en-US" dirty="0">
                <a:latin typeface="Arial Narrow" charset="0"/>
              </a:rPr>
              <a:t>Sewage backups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9-5</a:t>
            </a:r>
          </a:p>
        </p:txBody>
      </p:sp>
      <p:sp>
        <p:nvSpPr>
          <p:cNvPr id="24986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Emergencies That Affect </a:t>
            </a:r>
            <a:r>
              <a:rPr lang="en-US" dirty="0" smtClean="0">
                <a:latin typeface="Arial Narrow" charset="0"/>
                <a:cs typeface="+mj-cs"/>
              </a:rPr>
              <a:t>the </a:t>
            </a:r>
            <a:r>
              <a:rPr lang="en-US" dirty="0">
                <a:latin typeface="Arial Narrow" charset="0"/>
                <a:cs typeface="+mj-cs"/>
              </a:rPr>
              <a:t>Facility</a:t>
            </a:r>
          </a:p>
        </p:txBody>
      </p:sp>
    </p:spTree>
    <p:extLst>
      <p:ext uri="{BB962C8B-B14F-4D97-AF65-F5344CB8AC3E}">
        <p14:creationId xmlns:p14="http://schemas.microsoft.com/office/powerpoint/2010/main" val="10967356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p:cNvSpPr>
            <a:spLocks noGrp="1" noChangeArrowheads="1"/>
          </p:cNvSpPr>
          <p:nvPr>
            <p:ph type="body" idx="1"/>
          </p:nvPr>
        </p:nvSpPr>
        <p:spPr>
          <a:xfrm>
            <a:off x="393192" y="1143000"/>
            <a:ext cx="6629400" cy="4800600"/>
          </a:xfrm>
        </p:spPr>
        <p:txBody>
          <a:bodyPr/>
          <a:lstStyle/>
          <a:p>
            <a:pPr marL="488950" indent="-342900" eaLnBrk="1" hangingPunct="1">
              <a:buFont typeface="Wingdings" pitchFamily="2" charset="2"/>
              <a:buNone/>
              <a:defRPr/>
            </a:pPr>
            <a:r>
              <a:rPr lang="en-US" dirty="0" smtClean="0">
                <a:ea typeface="+mn-ea"/>
                <a:cs typeface="+mn-cs"/>
              </a:rPr>
              <a:t>How to respond to a crisis affecting the facility:</a:t>
            </a:r>
          </a:p>
          <a:p>
            <a:pPr lvl="1" indent="-342900" eaLnBrk="1" hangingPunct="1">
              <a:buFont typeface="Wingdings" pitchFamily="2" charset="2"/>
              <a:buChar char="l"/>
              <a:defRPr/>
            </a:pPr>
            <a:r>
              <a:rPr lang="en-US" dirty="0" smtClean="0"/>
              <a:t>Determine if there is a significant risk to the safety or security of your food </a:t>
            </a:r>
          </a:p>
          <a:p>
            <a:pPr lvl="1" indent="-342900" eaLnBrk="1" hangingPunct="1">
              <a:buFont typeface="Wingdings" pitchFamily="2" charset="2"/>
              <a:buChar char="l"/>
              <a:defRPr/>
            </a:pPr>
            <a:r>
              <a:rPr lang="en-US" dirty="0" smtClean="0"/>
              <a:t>If the risk is significant</a:t>
            </a:r>
          </a:p>
          <a:p>
            <a:pPr lvl="2" indent="-342900" eaLnBrk="1" hangingPunct="1">
              <a:buFont typeface="Courier New" pitchFamily="49" charset="0"/>
              <a:buChar char="o"/>
              <a:defRPr/>
            </a:pPr>
            <a:r>
              <a:rPr lang="en-US" dirty="0"/>
              <a:t>S</a:t>
            </a:r>
            <a:r>
              <a:rPr lang="en-US" dirty="0" smtClean="0"/>
              <a:t>top service </a:t>
            </a:r>
          </a:p>
          <a:p>
            <a:pPr lvl="2" indent="-342900" eaLnBrk="1" hangingPunct="1">
              <a:buFont typeface="Courier New" pitchFamily="49" charset="0"/>
              <a:buChar char="o"/>
              <a:defRPr/>
            </a:pPr>
            <a:r>
              <a:rPr lang="en-US" dirty="0"/>
              <a:t>N</a:t>
            </a:r>
            <a:r>
              <a:rPr lang="en-US" dirty="0" smtClean="0"/>
              <a:t>otify the local regulatory authority</a:t>
            </a:r>
          </a:p>
          <a:p>
            <a:pPr lvl="1" indent="-342900" eaLnBrk="1" hangingPunct="1">
              <a:buFont typeface="Wingdings" pitchFamily="2" charset="2"/>
              <a:buChar char="l"/>
              <a:defRPr/>
            </a:pPr>
            <a:r>
              <a:rPr lang="en-US" dirty="0" smtClean="0"/>
              <a:t>Decide how to correct the problem</a:t>
            </a:r>
          </a:p>
          <a:p>
            <a:pPr lvl="2" indent="-342900" eaLnBrk="1" hangingPunct="1">
              <a:buFont typeface="Courier New" pitchFamily="49" charset="0"/>
              <a:buChar char="o"/>
              <a:defRPr/>
            </a:pPr>
            <a:r>
              <a:rPr lang="en-US" dirty="0" smtClean="0"/>
              <a:t>Establish time-temperature control</a:t>
            </a:r>
          </a:p>
          <a:p>
            <a:pPr lvl="2" indent="-342900" eaLnBrk="1" hangingPunct="1">
              <a:buFont typeface="Courier New" pitchFamily="49" charset="0"/>
              <a:buChar char="o"/>
              <a:defRPr/>
            </a:pPr>
            <a:r>
              <a:rPr lang="en-US" dirty="0" smtClean="0"/>
              <a:t>Clean and sanitize surfaces</a:t>
            </a:r>
          </a:p>
          <a:p>
            <a:pPr lvl="2" indent="-342900" eaLnBrk="1" hangingPunct="1">
              <a:buFont typeface="Courier New" pitchFamily="49" charset="0"/>
              <a:buChar char="o"/>
              <a:defRPr/>
            </a:pPr>
            <a:r>
              <a:rPr lang="en-US" dirty="0" smtClean="0"/>
              <a:t>Verify water is drinkable</a:t>
            </a:r>
          </a:p>
          <a:p>
            <a:pPr lvl="2" indent="-342900" eaLnBrk="1" hangingPunct="1">
              <a:buFont typeface="Courier New" pitchFamily="49" charset="0"/>
              <a:buChar char="o"/>
              <a:defRPr/>
            </a:pPr>
            <a:r>
              <a:rPr lang="en-US" dirty="0" smtClean="0"/>
              <a:t>Reestablish physical security of the facility</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9-6</a:t>
            </a:r>
          </a:p>
        </p:txBody>
      </p:sp>
      <p:sp>
        <p:nvSpPr>
          <p:cNvPr id="25088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Emergencies </a:t>
            </a:r>
            <a:r>
              <a:rPr lang="en-US" dirty="0" smtClean="0">
                <a:latin typeface="Arial Narrow" charset="0"/>
                <a:cs typeface="+mj-cs"/>
              </a:rPr>
              <a:t>That </a:t>
            </a:r>
            <a:r>
              <a:rPr lang="en-US" dirty="0">
                <a:latin typeface="Arial Narrow" charset="0"/>
                <a:cs typeface="+mj-cs"/>
              </a:rPr>
              <a:t>Affect the Facility</a:t>
            </a:r>
          </a:p>
        </p:txBody>
      </p:sp>
    </p:spTree>
    <p:extLst>
      <p:ext uri="{BB962C8B-B14F-4D97-AF65-F5344CB8AC3E}">
        <p14:creationId xmlns:p14="http://schemas.microsoft.com/office/powerpoint/2010/main" val="2081362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0198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smtClean="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10-2</a:t>
            </a:r>
          </a:p>
        </p:txBody>
      </p:sp>
      <p:graphicFrame>
        <p:nvGraphicFramePr>
          <p:cNvPr id="7" name="Group 3"/>
          <p:cNvGraphicFramePr>
            <a:graphicFrameLocks/>
          </p:cNvGraphicFramePr>
          <p:nvPr>
            <p:extLst>
              <p:ext uri="{D42A27DB-BD31-4B8C-83A1-F6EECF244321}">
                <p14:modId xmlns:p14="http://schemas.microsoft.com/office/powerpoint/2010/main" val="4167406901"/>
              </p:ext>
            </p:extLst>
          </p:nvPr>
        </p:nvGraphicFramePr>
        <p:xfrm>
          <a:off x="396875" y="1143000"/>
          <a:ext cx="8228013" cy="2384136"/>
        </p:xfrm>
        <a:graphic>
          <a:graphicData uri="http://schemas.openxmlformats.org/drawingml/2006/table">
            <a:tbl>
              <a:tblPr/>
              <a:tblGrid>
                <a:gridCol w="2854568"/>
                <a:gridCol w="2630774"/>
                <a:gridCol w="2742671"/>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100°F (38°C)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75°F (24°C)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4285338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28563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1466548174"/>
              </p:ext>
            </p:extLst>
          </p:nvPr>
        </p:nvGraphicFramePr>
        <p:xfrm>
          <a:off x="396874" y="1143000"/>
          <a:ext cx="8228013" cy="3363450"/>
        </p:xfrm>
        <a:graphic>
          <a:graphicData uri="http://schemas.openxmlformats.org/drawingml/2006/table">
            <a:tbl>
              <a:tblPr/>
              <a:tblGrid>
                <a:gridCol w="2865517"/>
                <a:gridCol w="2619825"/>
                <a:gridCol w="2742671"/>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Iodine</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Quats</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68°F (20°C)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75°F (24°C)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 </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500 ppm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smtClean="0">
                <a:latin typeface="Arial Narrow" charset="0"/>
                <a:cs typeface="+mj-cs"/>
              </a:rPr>
              <a:t>Guidelines for the Effective Use of Sanitizers</a:t>
            </a:r>
            <a:endParaRPr lang="en-US" dirty="0">
              <a:latin typeface="Arial Narrow" charset="0"/>
              <a:cs typeface="+mj-cs"/>
            </a:endParaRP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10-3</a:t>
            </a:r>
          </a:p>
        </p:txBody>
      </p:sp>
    </p:spTree>
    <p:extLst>
      <p:ext uri="{BB962C8B-B14F-4D97-AF65-F5344CB8AC3E}">
        <p14:creationId xmlns:p14="http://schemas.microsoft.com/office/powerpoint/2010/main" val="178070984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3192" y="1143000"/>
            <a:ext cx="8240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spcBef>
                <a:spcPct val="30000"/>
              </a:spcBef>
              <a:defRPr/>
            </a:pPr>
            <a:r>
              <a:rPr lang="en-US" sz="2400" dirty="0" smtClean="0">
                <a:solidFill>
                  <a:srgbClr val="005CAB"/>
                </a:solidFill>
                <a:latin typeface="+mj-lt"/>
                <a:ea typeface="+mn-ea"/>
                <a:cs typeface="+mn-cs"/>
              </a:rPr>
              <a:t>How to clean and sanitize:</a:t>
            </a:r>
            <a:r>
              <a:rPr lang="en-US" sz="2400" dirty="0" smtClean="0">
                <a:solidFill>
                  <a:srgbClr val="000000"/>
                </a:solidFill>
                <a:ea typeface="+mn-ea"/>
                <a:cs typeface="Times New Roman" pitchFamily="18" charset="0"/>
              </a:rPr>
              <a:t>   </a:t>
            </a:r>
          </a:p>
        </p:txBody>
      </p:sp>
      <p:sp>
        <p:nvSpPr>
          <p:cNvPr id="268291" name="Text Box 3"/>
          <p:cNvSpPr txBox="1">
            <a:spLocks noChangeArrowheads="1"/>
          </p:cNvSpPr>
          <p:nvPr/>
        </p:nvSpPr>
        <p:spPr bwMode="auto">
          <a:xfrm>
            <a:off x="1400175" y="3115621"/>
            <a:ext cx="1968500" cy="95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231775" indent="-231775"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a:defRPr/>
            </a:pPr>
            <a:r>
              <a:rPr lang="en-US" sz="1800" spc="-40" dirty="0" smtClean="0">
                <a:solidFill>
                  <a:schemeClr val="accent3"/>
                </a:solidFill>
                <a:latin typeface="+mj-lt"/>
                <a:cs typeface="+mn-cs"/>
              </a:rPr>
              <a:t>Scrape or remove food bits from </a:t>
            </a:r>
            <a:br>
              <a:rPr lang="en-US" sz="1800" spc="-40" dirty="0" smtClean="0">
                <a:solidFill>
                  <a:schemeClr val="accent3"/>
                </a:solidFill>
                <a:latin typeface="+mj-lt"/>
                <a:cs typeface="+mn-cs"/>
              </a:rPr>
            </a:br>
            <a:r>
              <a:rPr lang="en-US" sz="1800" spc="-40" dirty="0" smtClean="0">
                <a:solidFill>
                  <a:schemeClr val="accent3"/>
                </a:solidFill>
                <a:latin typeface="+mj-lt"/>
                <a:cs typeface="+mn-cs"/>
              </a:rPr>
              <a:t>the surface </a:t>
            </a:r>
            <a:endParaRPr lang="en-US" sz="1800" spc="-40" dirty="0" smtClean="0">
              <a:solidFill>
                <a:schemeClr val="accent3"/>
              </a:solidFill>
              <a:latin typeface="+mj-lt"/>
              <a:cs typeface="Times New Roman" charset="0"/>
            </a:endParaRPr>
          </a:p>
        </p:txBody>
      </p:sp>
      <p:sp>
        <p:nvSpPr>
          <p:cNvPr id="268292" name="Text Box 4"/>
          <p:cNvSpPr txBox="1">
            <a:spLocks noChangeArrowheads="1"/>
          </p:cNvSpPr>
          <p:nvPr/>
        </p:nvSpPr>
        <p:spPr bwMode="auto">
          <a:xfrm>
            <a:off x="5792788" y="3115621"/>
            <a:ext cx="2216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3"/>
              <a:defRPr/>
            </a:pPr>
            <a:r>
              <a:rPr lang="en-US" sz="1800" dirty="0" smtClean="0">
                <a:solidFill>
                  <a:schemeClr val="accent3"/>
                </a:solidFill>
                <a:latin typeface="+mj-lt"/>
                <a:cs typeface="+mn-cs"/>
              </a:rPr>
              <a:t>Rinse the surface </a:t>
            </a:r>
            <a:endParaRPr lang="en-US" sz="1800" dirty="0" smtClean="0">
              <a:solidFill>
                <a:schemeClr val="accent3"/>
              </a:solidFill>
              <a:latin typeface="+mj-lt"/>
              <a:cs typeface="Times New Roman" charset="0"/>
            </a:endParaRPr>
          </a:p>
        </p:txBody>
      </p:sp>
      <p:sp>
        <p:nvSpPr>
          <p:cNvPr id="268293" name="Text Box 5"/>
          <p:cNvSpPr txBox="1">
            <a:spLocks noChangeArrowheads="1"/>
          </p:cNvSpPr>
          <p:nvPr/>
        </p:nvSpPr>
        <p:spPr bwMode="auto">
          <a:xfrm>
            <a:off x="2488673" y="5289793"/>
            <a:ext cx="196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4"/>
              <a:defRPr/>
            </a:pPr>
            <a:r>
              <a:rPr lang="en-US" sz="1800" dirty="0" smtClean="0">
                <a:solidFill>
                  <a:schemeClr val="accent3"/>
                </a:solidFill>
                <a:latin typeface="+mj-lt"/>
                <a:cs typeface="+mn-cs"/>
              </a:rPr>
              <a:t>Sanitize the surface </a:t>
            </a:r>
            <a:endParaRPr lang="en-US" sz="1800" dirty="0" smtClean="0">
              <a:solidFill>
                <a:schemeClr val="accent3"/>
              </a:solidFill>
              <a:latin typeface="+mj-lt"/>
              <a:cs typeface="Times New Roman" charset="0"/>
            </a:endParaRPr>
          </a:p>
        </p:txBody>
      </p:sp>
      <p:sp>
        <p:nvSpPr>
          <p:cNvPr id="268294" name="Text Box 6"/>
          <p:cNvSpPr txBox="1">
            <a:spLocks noChangeArrowheads="1"/>
          </p:cNvSpPr>
          <p:nvPr/>
        </p:nvSpPr>
        <p:spPr bwMode="auto">
          <a:xfrm>
            <a:off x="4690422" y="5289793"/>
            <a:ext cx="2210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177800" indent="-177800"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5"/>
              <a:defRPr/>
            </a:pPr>
            <a:r>
              <a:rPr lang="en-US" sz="1800" dirty="0" smtClean="0">
                <a:solidFill>
                  <a:schemeClr val="accent3"/>
                </a:solidFill>
                <a:latin typeface="+mj-lt"/>
                <a:cs typeface="+mn-cs"/>
              </a:rPr>
              <a:t>Allow the surface to air-dry</a:t>
            </a:r>
            <a:endParaRPr lang="en-US" sz="1800" dirty="0" smtClean="0">
              <a:solidFill>
                <a:schemeClr val="accent3"/>
              </a:solidFill>
              <a:latin typeface="+mj-lt"/>
              <a:cs typeface="Times New Roman" charset="0"/>
            </a:endParaRPr>
          </a:p>
        </p:txBody>
      </p:sp>
      <p:sp>
        <p:nvSpPr>
          <p:cNvPr id="26829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68296" name="Text Box 8"/>
          <p:cNvSpPr txBox="1">
            <a:spLocks noChangeArrowheads="1"/>
          </p:cNvSpPr>
          <p:nvPr/>
        </p:nvSpPr>
        <p:spPr bwMode="auto">
          <a:xfrm>
            <a:off x="3603625" y="3115621"/>
            <a:ext cx="2189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a:spcBef>
                <a:spcPts val="0"/>
              </a:spcBef>
              <a:buFont typeface="+mj-lt"/>
              <a:buAutoNum type="arabicPeriod" startAt="2"/>
              <a:defRPr/>
            </a:pPr>
            <a:r>
              <a:rPr lang="en-US" sz="1800" dirty="0" smtClean="0">
                <a:solidFill>
                  <a:schemeClr val="accent3"/>
                </a:solidFill>
                <a:latin typeface="+mj-lt"/>
                <a:cs typeface="+mn-cs"/>
              </a:rPr>
              <a:t>Wash the surface </a:t>
            </a:r>
            <a:endParaRPr lang="en-US" sz="1800" dirty="0" smtClean="0">
              <a:solidFill>
                <a:schemeClr val="accent3"/>
              </a:solidFill>
              <a:latin typeface="+mj-lt"/>
              <a:cs typeface="Times New Roman" charset="0"/>
            </a:endParaRP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68" y="2080975"/>
            <a:ext cx="1952487" cy="10237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944" y="2080975"/>
            <a:ext cx="1952487" cy="10237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788" y="2082675"/>
            <a:ext cx="1958975" cy="102029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5367" y="4253700"/>
            <a:ext cx="1952487" cy="10237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441" y="4253700"/>
            <a:ext cx="1952487" cy="1023700"/>
          </a:xfrm>
          <a:prstGeom prst="rect">
            <a:avLst/>
          </a:prstGeom>
        </p:spPr>
      </p:pic>
    </p:spTree>
    <p:extLst>
      <p:ext uri="{BB962C8B-B14F-4D97-AF65-F5344CB8AC3E}">
        <p14:creationId xmlns:p14="http://schemas.microsoft.com/office/powerpoint/2010/main" val="15093370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393192" y="1143000"/>
            <a:ext cx="5871003" cy="3565525"/>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a:t>
            </a:r>
            <a:r>
              <a:rPr lang="en-US" dirty="0">
                <a:latin typeface="Arial Narrow" charset="0"/>
                <a:cs typeface="+mn-cs"/>
              </a:rPr>
              <a:t>e</a:t>
            </a:r>
            <a:r>
              <a:rPr lang="en-US" dirty="0" smtClean="0">
                <a:latin typeface="Arial Narrow" charset="0"/>
                <a:cs typeface="+mn-cs"/>
              </a:rPr>
              <a:t>quipment</a:t>
            </a:r>
            <a:r>
              <a:rPr lang="en-US" dirty="0">
                <a:latin typeface="Arial Narrow" charset="0"/>
                <a:cs typeface="+mn-cs"/>
              </a:rPr>
              <a:t>: </a:t>
            </a:r>
          </a:p>
          <a:p>
            <a:pPr lvl="1" eaLnBrk="1" hangingPunct="1">
              <a:defRPr/>
            </a:pPr>
            <a:r>
              <a:rPr lang="en-US" dirty="0">
                <a:latin typeface="Arial Narrow" charset="0"/>
              </a:rPr>
              <a:t>Unplug the equipment</a:t>
            </a:r>
          </a:p>
          <a:p>
            <a:pPr lvl="1" eaLnBrk="1" hangingPunct="1">
              <a:defRPr/>
            </a:pPr>
            <a:r>
              <a:rPr lang="en-US" dirty="0">
                <a:latin typeface="Arial Narrow" charset="0"/>
              </a:rPr>
              <a:t>Take the removable parts off the equipment</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a:p>
            <a:pPr lvl="1" eaLnBrk="1" hangingPunct="1">
              <a:defRPr/>
            </a:pPr>
            <a:r>
              <a:rPr lang="en-US" dirty="0">
                <a:latin typeface="Arial Narrow" charset="0"/>
              </a:rPr>
              <a:t>Wash the equipment surfaces</a:t>
            </a:r>
          </a:p>
        </p:txBody>
      </p:sp>
      <p:sp>
        <p:nvSpPr>
          <p:cNvPr id="27033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413782482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body" idx="1"/>
          </p:nvPr>
        </p:nvSpPr>
        <p:spPr>
          <a:xfrm>
            <a:off x="393192" y="1143000"/>
            <a:ext cx="5871003" cy="3535044"/>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equipment</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t>
            </a:r>
            <a:r>
              <a:rPr lang="en-US" dirty="0" smtClean="0">
                <a:latin typeface="Arial Narrow" charset="0"/>
              </a:rPr>
              <a:t>air-dry</a:t>
            </a:r>
            <a:endParaRPr lang="en-US" dirty="0">
              <a:latin typeface="Arial Narrow" charset="0"/>
            </a:endParaRPr>
          </a:p>
          <a:p>
            <a:pPr lvl="1" eaLnBrk="1" hangingPunct="1">
              <a:defRPr/>
            </a:pPr>
            <a:r>
              <a:rPr lang="en-US" dirty="0">
                <a:latin typeface="Arial Narrow" charset="0"/>
              </a:rPr>
              <a:t>Put the unit back together</a:t>
            </a:r>
          </a:p>
        </p:txBody>
      </p:sp>
      <p:sp>
        <p:nvSpPr>
          <p:cNvPr id="27136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2242398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1"/>
          </p:nvPr>
        </p:nvSpPr>
        <p:spPr>
          <a:xfrm>
            <a:off x="393192" y="1143000"/>
            <a:ext cx="6494145" cy="2894965"/>
          </a:xfrm>
        </p:spPr>
        <p:txBody>
          <a:bodyPr/>
          <a:lstStyle/>
          <a:p>
            <a:pPr marL="0" indent="0" eaLnBrk="1" hangingPunct="1">
              <a:defRPr/>
            </a:pPr>
            <a:r>
              <a:rPr lang="en-US" dirty="0" smtClean="0">
                <a:latin typeface="Arial Narrow" charset="0"/>
                <a:cs typeface="+mn-cs"/>
              </a:rPr>
              <a:t>Clean-in-place equipment</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Equipment holding and dispensing TCS food must be cleaned and sanitized every day unless otherwise indicated by the manufacturer</a:t>
            </a:r>
          </a:p>
          <a:p>
            <a:pPr lvl="1" eaLnBrk="1" hangingPunct="1">
              <a:defRPr/>
            </a:pPr>
            <a:r>
              <a:rPr lang="en-US" dirty="0">
                <a:latin typeface="Arial Narrow" charset="0"/>
              </a:rPr>
              <a:t>Check local regulatory requirements</a:t>
            </a:r>
          </a:p>
        </p:txBody>
      </p:sp>
      <p:sp>
        <p:nvSpPr>
          <p:cNvPr id="27238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10-7</a:t>
            </a:r>
          </a:p>
        </p:txBody>
      </p:sp>
    </p:spTree>
    <p:extLst>
      <p:ext uri="{BB962C8B-B14F-4D97-AF65-F5344CB8AC3E}">
        <p14:creationId xmlns:p14="http://schemas.microsoft.com/office/powerpoint/2010/main" val="363937603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Monitoring High Temperature Dishwashing </a:t>
            </a:r>
            <a:r>
              <a:rPr lang="en-US" dirty="0" smtClean="0"/>
              <a:t>Machines</a:t>
            </a:r>
            <a:endParaRPr lang="en-US" dirty="0"/>
          </a:p>
        </p:txBody>
      </p:sp>
      <p:sp>
        <p:nvSpPr>
          <p:cNvPr id="3" name="Content Placeholder 2"/>
          <p:cNvSpPr>
            <a:spLocks noGrp="1"/>
          </p:cNvSpPr>
          <p:nvPr>
            <p:ph idx="1"/>
          </p:nvPr>
        </p:nvSpPr>
        <p:spPr/>
        <p:txBody>
          <a:bodyPr/>
          <a:lstStyle/>
          <a:p>
            <a:pPr marL="0" lvl="1" indent="0">
              <a:buNone/>
            </a:pPr>
            <a:r>
              <a:rPr lang="en-US" sz="2400" b="1" dirty="0">
                <a:solidFill>
                  <a:srgbClr val="005CAB"/>
                </a:solidFill>
              </a:rPr>
              <a:t>When using high-temperature dishwashing machines, provide staff with tools to check the temperature of the items being sanitized.</a:t>
            </a:r>
          </a:p>
          <a:p>
            <a:pPr marL="0" lvl="1" indent="0">
              <a:buNone/>
            </a:pPr>
            <a:r>
              <a:rPr lang="en-US" sz="2400" b="1" dirty="0">
                <a:solidFill>
                  <a:srgbClr val="005CAB"/>
                </a:solidFill>
              </a:rPr>
              <a:t>Options include:</a:t>
            </a:r>
          </a:p>
          <a:p>
            <a:pPr lvl="1"/>
            <a:r>
              <a:rPr lang="en-US" dirty="0"/>
              <a:t>Maximum registering thermometers</a:t>
            </a:r>
          </a:p>
          <a:p>
            <a:pPr lvl="1"/>
            <a:r>
              <a:rPr lang="en-US" dirty="0"/>
              <a:t>Temperature sensitive tape</a:t>
            </a:r>
          </a:p>
          <a:p>
            <a:endParaRPr lang="en-US" dirty="0"/>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10-8</a:t>
            </a:r>
          </a:p>
        </p:txBody>
      </p:sp>
    </p:spTree>
    <p:extLst>
      <p:ext uri="{BB962C8B-B14F-4D97-AF65-F5344CB8AC3E}">
        <p14:creationId xmlns:p14="http://schemas.microsoft.com/office/powerpoint/2010/main" val="40946795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body" idx="1"/>
          </p:nvPr>
        </p:nvSpPr>
        <p:spPr>
          <a:xfrm>
            <a:off x="393192" y="1143000"/>
            <a:ext cx="5178425" cy="4559910"/>
          </a:xfrm>
        </p:spPr>
        <p:txBody>
          <a:bodyPr/>
          <a:lstStyle/>
          <a:p>
            <a:pPr eaLnBrk="1" hangingPunct="1">
              <a:defRPr/>
            </a:pPr>
            <a:r>
              <a:rPr lang="en-US" dirty="0">
                <a:latin typeface="Arial Narrow" charset="0"/>
                <a:cs typeface="+mn-cs"/>
              </a:rPr>
              <a:t>Setting </a:t>
            </a:r>
            <a:r>
              <a:rPr lang="en-US" dirty="0" smtClean="0">
                <a:latin typeface="Arial Narrow" charset="0"/>
                <a:cs typeface="+mn-cs"/>
              </a:rPr>
              <a:t>up </a:t>
            </a:r>
            <a:r>
              <a:rPr lang="en-US" dirty="0">
                <a:latin typeface="Arial Narrow" charset="0"/>
                <a:cs typeface="+mn-cs"/>
              </a:rPr>
              <a:t>a </a:t>
            </a:r>
            <a:r>
              <a:rPr lang="en-US" dirty="0" smtClean="0">
                <a:latin typeface="Arial Narrow" charset="0"/>
                <a:cs typeface="+mn-cs"/>
              </a:rPr>
              <a:t>three-compartment sink:</a:t>
            </a:r>
            <a:endParaRPr lang="en-US" dirty="0">
              <a:latin typeface="Arial Narrow" charset="0"/>
              <a:cs typeface="+mn-cs"/>
            </a:endParaRPr>
          </a:p>
          <a:p>
            <a:pPr lvl="1" eaLnBrk="1" hangingPunct="1">
              <a:defRPr/>
            </a:pPr>
            <a:r>
              <a:rPr lang="en-US" dirty="0">
                <a:solidFill>
                  <a:schemeClr val="tx1"/>
                </a:solidFill>
                <a:latin typeface="Arial Narrow" charset="0"/>
              </a:rPr>
              <a:t>Clean and sanitize each sink and drain </a:t>
            </a:r>
            <a:r>
              <a:rPr lang="en-US" dirty="0" smtClean="0">
                <a:solidFill>
                  <a:schemeClr val="tx1"/>
                </a:solidFill>
                <a:latin typeface="Arial Narrow" charset="0"/>
              </a:rPr>
              <a:t>board</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first sink with detergent and water at least </a:t>
            </a:r>
            <a:r>
              <a:rPr lang="en-US" dirty="0" smtClean="0">
                <a:solidFill>
                  <a:schemeClr val="tx1"/>
                </a:solidFill>
                <a:latin typeface="Arial Narrow" charset="0"/>
              </a:rPr>
              <a:t>110</a:t>
            </a:r>
            <a:r>
              <a:rPr lang="en-US" dirty="0" smtClean="0">
                <a:solidFill>
                  <a:schemeClr val="tx1"/>
                </a:solidFill>
              </a:rPr>
              <a:t>˚</a:t>
            </a:r>
            <a:r>
              <a:rPr lang="en-US" dirty="0">
                <a:solidFill>
                  <a:schemeClr val="tx1"/>
                </a:solidFill>
              </a:rPr>
              <a:t>F</a:t>
            </a:r>
            <a:r>
              <a:rPr lang="en-US" dirty="0" smtClean="0">
                <a:solidFill>
                  <a:schemeClr val="tx1"/>
                </a:solidFill>
                <a:latin typeface="Arial Narrow" charset="0"/>
              </a:rPr>
              <a:t> </a:t>
            </a:r>
            <a:r>
              <a:rPr lang="en-US" dirty="0">
                <a:solidFill>
                  <a:schemeClr val="tx1"/>
                </a:solidFill>
                <a:latin typeface="Arial Narrow" charset="0"/>
              </a:rPr>
              <a:t>(</a:t>
            </a:r>
            <a:r>
              <a:rPr lang="en-US" dirty="0" smtClean="0">
                <a:solidFill>
                  <a:schemeClr val="tx1"/>
                </a:solidFill>
                <a:latin typeface="Arial Narrow" charset="0"/>
              </a:rPr>
              <a:t>43</a:t>
            </a:r>
            <a:r>
              <a:rPr lang="en-US" dirty="0" smtClean="0">
                <a:solidFill>
                  <a:schemeClr val="tx1"/>
                </a:solidFill>
              </a:rPr>
              <a:t>˚C</a:t>
            </a:r>
            <a:r>
              <a:rPr lang="en-US" dirty="0" smtClean="0">
                <a:solidFill>
                  <a:schemeClr val="tx1"/>
                </a:solidFill>
                <a:latin typeface="Arial Narrow" charset="0"/>
              </a:rPr>
              <a:t>) </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second sink with clean </a:t>
            </a:r>
            <a:r>
              <a:rPr lang="en-US" dirty="0" smtClean="0">
                <a:solidFill>
                  <a:schemeClr val="tx1"/>
                </a:solidFill>
                <a:latin typeface="Arial Narrow" charset="0"/>
              </a:rPr>
              <a:t>water</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third sink with water and sanitizer to the correct </a:t>
            </a:r>
            <a:r>
              <a:rPr lang="en-US" dirty="0" smtClean="0">
                <a:solidFill>
                  <a:schemeClr val="tx1"/>
                </a:solidFill>
                <a:latin typeface="Arial Narrow" charset="0"/>
              </a:rPr>
              <a:t>concentration</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Provide a clock with a second hand to let food handlers know how long items have been in the </a:t>
            </a:r>
            <a:r>
              <a:rPr lang="en-US" dirty="0" smtClean="0">
                <a:solidFill>
                  <a:schemeClr val="tx1"/>
                </a:solidFill>
                <a:latin typeface="Arial Narrow" charset="0"/>
              </a:rPr>
              <a:t>sanitizer</a:t>
            </a:r>
            <a:endParaRPr lang="en-US" dirty="0">
              <a:latin typeface="Arial Narrow" charset="0"/>
              <a:cs typeface="+mn-cs"/>
            </a:endParaRP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smtClean="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10-9</a:t>
            </a:r>
          </a:p>
        </p:txBody>
      </p:sp>
      <p:sp>
        <p:nvSpPr>
          <p:cNvPr id="27546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Manual Dishwashing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74"/>
            <a:ext cx="2100072" cy="1874846"/>
          </a:xfrm>
          <a:prstGeom prst="rect">
            <a:avLst/>
          </a:prstGeom>
        </p:spPr>
      </p:pic>
    </p:spTree>
    <p:extLst>
      <p:ext uri="{BB962C8B-B14F-4D97-AF65-F5344CB8AC3E}">
        <p14:creationId xmlns:p14="http://schemas.microsoft.com/office/powerpoint/2010/main" val="11470637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body" idx="1"/>
          </p:nvPr>
        </p:nvSpPr>
        <p:spPr>
          <a:xfrm>
            <a:off x="393192" y="1143000"/>
            <a:ext cx="7158228" cy="4169205"/>
          </a:xfrm>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in the </a:t>
            </a:r>
            <a:r>
              <a:rPr lang="en-US" dirty="0" smtClean="0">
                <a:latin typeface="Arial Narrow" charset="0"/>
              </a:rPr>
              <a:t>operation </a:t>
            </a:r>
            <a:r>
              <a:rPr lang="en-US" dirty="0">
                <a:latin typeface="Arial Narrow" charset="0"/>
              </a:rPr>
              <a:t>must be cleaned up </a:t>
            </a:r>
            <a:r>
              <a:rPr lang="en-US" dirty="0" smtClean="0">
                <a:latin typeface="Arial Narrow" charset="0"/>
              </a:rPr>
              <a:t>correctly</a:t>
            </a:r>
            <a:endParaRPr lang="en-US" dirty="0">
              <a:latin typeface="Arial Narrow" charset="0"/>
            </a:endParaRPr>
          </a:p>
          <a:p>
            <a:pPr lvl="2" eaLnBrk="1" hangingPunct="1">
              <a:defRPr/>
            </a:pPr>
            <a:r>
              <a:rPr lang="en-US" dirty="0">
                <a:latin typeface="Arial Narrow" charset="0"/>
              </a:rPr>
              <a:t>It can carry Norovirus, which is highly </a:t>
            </a:r>
            <a:r>
              <a:rPr lang="en-US" dirty="0" smtClean="0">
                <a:latin typeface="Arial Narrow" charset="0"/>
              </a:rPr>
              <a:t>contagious </a:t>
            </a:r>
            <a:endParaRPr lang="en-US" dirty="0">
              <a:latin typeface="Arial Narrow" charset="0"/>
            </a:endParaRPr>
          </a:p>
          <a:p>
            <a:pPr lvl="1" eaLnBrk="1" hangingPunct="1">
              <a:defRPr/>
            </a:pPr>
            <a:r>
              <a:rPr lang="en-US" dirty="0">
                <a:latin typeface="Arial Narrow" charset="0"/>
              </a:rPr>
              <a:t>Correct cleanup can prevent food from becoming </a:t>
            </a:r>
            <a:r>
              <a:rPr lang="en-US" dirty="0" smtClean="0">
                <a:latin typeface="Arial Narrow" charset="0"/>
              </a:rPr>
              <a:t/>
            </a:r>
            <a:br>
              <a:rPr lang="en-US" dirty="0" smtClean="0">
                <a:latin typeface="Arial Narrow" charset="0"/>
              </a:rPr>
            </a:br>
            <a:r>
              <a:rPr lang="en-US" dirty="0" smtClean="0">
                <a:latin typeface="Arial Narrow" charset="0"/>
              </a:rPr>
              <a:t>contaminated </a:t>
            </a:r>
            <a:r>
              <a:rPr lang="en-US" dirty="0">
                <a:latin typeface="Arial Narrow" charset="0"/>
              </a:rPr>
              <a:t>and keep others from getting </a:t>
            </a:r>
            <a:r>
              <a:rPr lang="en-US" dirty="0" smtClean="0">
                <a:latin typeface="Arial Narrow" charset="0"/>
              </a:rPr>
              <a:t>sick</a:t>
            </a:r>
          </a:p>
          <a:p>
            <a:pPr lvl="1" eaLnBrk="1" hangingPunct="1">
              <a:defRPr/>
            </a:pPr>
            <a:r>
              <a:rPr lang="en-US" dirty="0">
                <a:latin typeface="Arial Narrow"/>
                <a:cs typeface="Arial Narrow"/>
              </a:rPr>
              <a:t>Check with your local regulatory authority regarding </a:t>
            </a:r>
            <a:r>
              <a:rPr lang="en-US" dirty="0" smtClean="0">
                <a:latin typeface="Arial Narrow"/>
                <a:cs typeface="Arial Narrow"/>
              </a:rPr>
              <a:t/>
            </a:r>
            <a:br>
              <a:rPr lang="en-US" dirty="0" smtClean="0">
                <a:latin typeface="Arial Narrow"/>
                <a:cs typeface="Arial Narrow"/>
              </a:rPr>
            </a:br>
            <a:r>
              <a:rPr lang="en-US" dirty="0" smtClean="0">
                <a:latin typeface="Arial Narrow"/>
                <a:cs typeface="Arial Narrow"/>
              </a:rPr>
              <a:t>requirements </a:t>
            </a:r>
            <a:r>
              <a:rPr lang="en-US" dirty="0">
                <a:latin typeface="Arial Narrow"/>
                <a:cs typeface="Arial Narrow"/>
              </a:rPr>
              <a:t>for cleaning up vomit and diarrhea. A </a:t>
            </a:r>
            <a:br>
              <a:rPr lang="en-US" dirty="0">
                <a:latin typeface="Arial Narrow"/>
                <a:cs typeface="Arial Narrow"/>
              </a:rPr>
            </a:br>
            <a:r>
              <a:rPr lang="en-US" dirty="0">
                <a:latin typeface="Arial Narrow"/>
                <a:cs typeface="Arial Narrow"/>
              </a:rPr>
              <a:t>written cleanup plan may be required. </a:t>
            </a: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10-10</a:t>
            </a:r>
          </a:p>
        </p:txBody>
      </p:sp>
      <p:sp>
        <p:nvSpPr>
          <p:cNvPr id="280580" name="Rectangle 13"/>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15336918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body" idx="1"/>
          </p:nvPr>
        </p:nvSpPr>
        <p:spPr>
          <a:xfrm>
            <a:off x="393192" y="1143000"/>
            <a:ext cx="7140930" cy="4990257"/>
          </a:xfrm>
        </p:spPr>
        <p:txBody>
          <a:bodyPr/>
          <a:lstStyle/>
          <a:p>
            <a:pPr marL="0" indent="0" eaLnBrk="1" hangingPunct="1">
              <a:defRPr/>
            </a:pPr>
            <a:r>
              <a:rPr lang="en-US" dirty="0">
                <a:latin typeface="Arial Narrow" charset="0"/>
                <a:cs typeface="+mn-cs"/>
              </a:rPr>
              <a:t>Consider the following when developing a plan for cleaning up vomit and diarrhea:</a:t>
            </a:r>
            <a:endParaRPr lang="en-US" i="1" dirty="0">
              <a:latin typeface="Arial Narrow" charset="0"/>
              <a:cs typeface="+mn-cs"/>
            </a:endParaRPr>
          </a:p>
          <a:p>
            <a:pPr lvl="1" eaLnBrk="1" hangingPunct="1">
              <a:defRPr/>
            </a:pPr>
            <a:r>
              <a:rPr lang="en-US" dirty="0">
                <a:latin typeface="Arial Narrow" charset="0"/>
              </a:rPr>
              <a:t>How you will contain liquid and airborne substances, and remove them from the operation</a:t>
            </a:r>
          </a:p>
          <a:p>
            <a:pPr lvl="1" eaLnBrk="1" hangingPunct="1">
              <a:defRPr/>
            </a:pPr>
            <a:r>
              <a:rPr lang="en-US" dirty="0">
                <a:latin typeface="Arial Narrow" charset="0"/>
              </a:rPr>
              <a:t>How you will clean, sanitize, and disinfect surfaces</a:t>
            </a:r>
          </a:p>
          <a:p>
            <a:pPr lvl="1" eaLnBrk="1" hangingPunct="1">
              <a:defRPr/>
            </a:pPr>
            <a:r>
              <a:rPr lang="en-US" dirty="0">
                <a:latin typeface="Arial Narrow" charset="0"/>
              </a:rPr>
              <a:t>When to throw away food that may have been contaminated</a:t>
            </a:r>
          </a:p>
          <a:p>
            <a:pPr lvl="1" eaLnBrk="1" hangingPunct="1">
              <a:defRPr/>
            </a:pPr>
            <a:r>
              <a:rPr lang="en-US" dirty="0">
                <a:latin typeface="Arial Narrow" charset="0"/>
              </a:rPr>
              <a:t>What equipment is needed to clean up these substances, and how it will be cleaned and disinfected after use</a:t>
            </a:r>
          </a:p>
          <a:p>
            <a:pPr lvl="1" eaLnBrk="1" hangingPunct="1">
              <a:defRPr/>
            </a:pPr>
            <a:r>
              <a:rPr lang="en-US" dirty="0">
                <a:latin typeface="Arial Narrow" charset="0"/>
              </a:rPr>
              <a:t>When a food handler must wear personal protective equipment</a:t>
            </a:r>
          </a:p>
        </p:txBody>
      </p:sp>
      <p:sp>
        <p:nvSpPr>
          <p:cNvPr id="281603"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10-11</a:t>
            </a:r>
          </a:p>
        </p:txBody>
      </p:sp>
      <p:sp>
        <p:nvSpPr>
          <p:cNvPr id="281604"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25476545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393192" y="1143000"/>
            <a:ext cx="7172416" cy="4874798"/>
          </a:xfrm>
        </p:spPr>
        <p:txBody>
          <a:bodyPr/>
          <a:lstStyle/>
          <a:p>
            <a:pPr marL="0" indent="0" eaLnBrk="1" hangingPunct="1">
              <a:defRPr/>
            </a:pPr>
            <a:r>
              <a:rPr lang="en-US" dirty="0">
                <a:latin typeface="Arial Narrow" charset="0"/>
                <a:cs typeface="+mn-cs"/>
              </a:rPr>
              <a:t>Develop a plan for cleaning up vomit and diarrhea: </a:t>
            </a:r>
            <a:endParaRPr lang="en-US" sz="1800" i="1" dirty="0">
              <a:latin typeface="Arial Narrow" charset="0"/>
              <a:cs typeface="+mn-cs"/>
            </a:endParaRPr>
          </a:p>
          <a:p>
            <a:pPr lvl="1" eaLnBrk="1" hangingPunct="1">
              <a:defRPr/>
            </a:pPr>
            <a:r>
              <a:rPr lang="en-US" dirty="0">
                <a:latin typeface="Arial Narrow" charset="0"/>
              </a:rPr>
              <a:t>How staff will be notified of the correct procedures for containing, cleaning, and disinfecting these substances</a:t>
            </a:r>
          </a:p>
          <a:p>
            <a:pPr lvl="1" eaLnBrk="1" hangingPunct="1">
              <a:defRPr/>
            </a:pPr>
            <a:r>
              <a:rPr lang="en-US" dirty="0">
                <a:latin typeface="Arial Narrow" charset="0"/>
              </a:rPr>
              <a:t>How to segregate contaminated areas from other areas</a:t>
            </a:r>
          </a:p>
          <a:p>
            <a:pPr lvl="1" eaLnBrk="1" hangingPunct="1">
              <a:defRPr/>
            </a:pPr>
            <a:r>
              <a:rPr lang="en-US" dirty="0">
                <a:latin typeface="Arial Narrow" charset="0"/>
              </a:rPr>
              <a:t>When staff must be restricted from working with or around food or excluded from working in the operation</a:t>
            </a:r>
          </a:p>
          <a:p>
            <a:pPr lvl="1" eaLnBrk="1" hangingPunct="1">
              <a:defRPr/>
            </a:pPr>
            <a:r>
              <a:rPr lang="en-US" dirty="0">
                <a:latin typeface="Arial Narrow" charset="0"/>
              </a:rPr>
              <a:t>How sick customers will be quickly removed from the operation</a:t>
            </a:r>
          </a:p>
          <a:p>
            <a:pPr lvl="1" eaLnBrk="1" hangingPunct="1">
              <a:defRPr/>
            </a:pPr>
            <a:r>
              <a:rPr lang="en-US" dirty="0">
                <a:latin typeface="Arial Narrow" charset="0"/>
              </a:rPr>
              <a:t>How the cleaning plan will be implemented</a:t>
            </a:r>
          </a:p>
        </p:txBody>
      </p:sp>
      <p:sp>
        <p:nvSpPr>
          <p:cNvPr id="282627"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10-12</a:t>
            </a:r>
          </a:p>
        </p:txBody>
      </p:sp>
      <p:sp>
        <p:nvSpPr>
          <p:cNvPr id="282628"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1315922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type="body" idx="1"/>
          </p:nvPr>
        </p:nvSpPr>
        <p:spPr>
          <a:xfrm>
            <a:off x="398463" y="1143000"/>
            <a:ext cx="7308850" cy="3789362"/>
          </a:xfrm>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a:t>
            </a:r>
          </a:p>
        </p:txBody>
      </p:sp>
    </p:spTree>
    <p:extLst>
      <p:ext uri="{BB962C8B-B14F-4D97-AF65-F5344CB8AC3E}">
        <p14:creationId xmlns:p14="http://schemas.microsoft.com/office/powerpoint/2010/main" val="53947128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body" idx="1"/>
          </p:nvPr>
        </p:nvSpPr>
        <p:spPr>
          <a:xfrm>
            <a:off x="393192" y="1143000"/>
            <a:ext cx="5051425" cy="4229100"/>
          </a:xfrm>
        </p:spPr>
        <p:txBody>
          <a:bodyPr/>
          <a:lstStyle/>
          <a:p>
            <a:pPr marL="0" indent="0" eaLnBrk="1" hangingPunct="1">
              <a:defRPr/>
            </a:pPr>
            <a:r>
              <a:rPr lang="en-US" dirty="0" smtClean="0">
                <a:solidFill>
                  <a:srgbClr val="D22002"/>
                </a:solidFill>
                <a:latin typeface="Arial Narrow" charset="0"/>
                <a:cs typeface="+mn-cs"/>
              </a:rPr>
              <a:t>NEVER:</a:t>
            </a:r>
            <a:endParaRPr lang="en-US" dirty="0">
              <a:solidFill>
                <a:srgbClr val="D22002"/>
              </a:solidFill>
              <a:latin typeface="Arial Narrow" charset="0"/>
              <a:cs typeface="+mn-cs"/>
            </a:endParaRPr>
          </a:p>
          <a:p>
            <a:pPr lvl="1" eaLnBrk="1" hangingPunct="1">
              <a:defRPr/>
            </a:pPr>
            <a:r>
              <a:rPr lang="en-US" dirty="0">
                <a:latin typeface="Arial Narrow" charset="0"/>
              </a:rPr>
              <a:t>Dump mop water or other liquid waste into toilets or urinals</a:t>
            </a:r>
          </a:p>
          <a:p>
            <a:pPr lvl="1" eaLnBrk="1" hangingPunct="1">
              <a:defRPr/>
            </a:pPr>
            <a:r>
              <a:rPr lang="en-US" dirty="0">
                <a:latin typeface="Arial Narrow" charset="0"/>
              </a:rPr>
              <a:t>Clean tools in sinks used </a:t>
            </a:r>
            <a:r>
              <a:rPr lang="en-US" dirty="0" smtClean="0">
                <a:latin typeface="Arial Narrow" charset="0"/>
              </a:rPr>
              <a:t>for</a:t>
            </a:r>
            <a:endParaRPr lang="en-US" dirty="0">
              <a:latin typeface="Arial Narrow" charset="0"/>
            </a:endParaRP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10-13</a:t>
            </a:r>
          </a:p>
        </p:txBody>
      </p:sp>
      <p:sp>
        <p:nvSpPr>
          <p:cNvPr id="28467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Tree>
    <p:extLst>
      <p:ext uri="{BB962C8B-B14F-4D97-AF65-F5344CB8AC3E}">
        <p14:creationId xmlns:p14="http://schemas.microsoft.com/office/powerpoint/2010/main" val="1020098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eezing-employ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
        <p:nvSpPr>
          <p:cNvPr id="4096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type="body" idx="1"/>
          </p:nvPr>
        </p:nvSpPr>
        <p:spPr>
          <a:xfrm>
            <a:off x="390524" y="1143000"/>
            <a:ext cx="5029200" cy="4983163"/>
          </a:xfrm>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do not </a:t>
            </a:r>
            <a:r>
              <a:rPr lang="en-US" dirty="0">
                <a:latin typeface="Arial Narrow" charset="0"/>
              </a:rPr>
              <a:t>wash their hands after using </a:t>
            </a:r>
            <a:r>
              <a:rPr lang="en-US" dirty="0" smtClean="0">
                <a:latin typeface="Arial Narrow" charset="0"/>
              </a:rPr>
              <a:t/>
            </a:r>
            <a:br>
              <a:rPr lang="en-US" dirty="0" smtClean="0">
                <a:latin typeface="Arial Narrow" charset="0"/>
              </a:rPr>
            </a:br>
            <a:r>
              <a:rPr lang="en-US" dirty="0" smtClean="0">
                <a:latin typeface="Arial Narrow" charset="0"/>
              </a:rPr>
              <a:t>the </a:t>
            </a:r>
            <a:r>
              <a:rPr lang="en-US" dirty="0">
                <a:latin typeface="Arial Narrow" charset="0"/>
              </a:rPr>
              <a:t>restroom</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are in contact with a person who is </a:t>
            </a:r>
            <a:r>
              <a:rPr lang="en-US" dirty="0" smtClean="0">
                <a:latin typeface="Arial Narrow" charset="0"/>
              </a:rPr>
              <a:t>sick</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sneeze or vomit onto food or </a:t>
            </a:r>
            <a:r>
              <a:rPr lang="en-US" dirty="0" smtClean="0">
                <a:latin typeface="Arial Narrow" charset="0"/>
              </a:rPr>
              <a:t>food-contact </a:t>
            </a:r>
            <a:r>
              <a:rPr lang="en-US" dirty="0">
                <a:latin typeface="Arial Narrow" charset="0"/>
              </a:rPr>
              <a:t>surfaces</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2-3</a:t>
            </a:r>
          </a:p>
        </p:txBody>
      </p:sp>
    </p:spTree>
    <p:extLst>
      <p:ext uri="{BB962C8B-B14F-4D97-AF65-F5344CB8AC3E}">
        <p14:creationId xmlns:p14="http://schemas.microsoft.com/office/powerpoint/2010/main" val="2557770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Biological Contamination</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2-4</a:t>
            </a:r>
          </a:p>
        </p:txBody>
      </p:sp>
      <p:sp>
        <p:nvSpPr>
          <p:cNvPr id="15" name="Rectangle 3"/>
          <p:cNvSpPr txBox="1">
            <a:spLocks noChangeArrowheads="1"/>
          </p:cNvSpPr>
          <p:nvPr/>
        </p:nvSpPr>
        <p:spPr bwMode="auto">
          <a:xfrm>
            <a:off x="390525" y="1143000"/>
            <a:ext cx="5402263"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buFont typeface="Wingdings" pitchFamily="2" charset="2"/>
              <a:buNone/>
              <a:defRPr/>
            </a:pPr>
            <a:r>
              <a:rPr lang="en-US" sz="2400" dirty="0" smtClean="0">
                <a:solidFill>
                  <a:srgbClr val="005CAB"/>
                </a:solidFill>
                <a:ea typeface="+mn-ea"/>
                <a:cs typeface="+mn-cs"/>
              </a:rPr>
              <a:t>Common symptoms of foodborne illness:</a:t>
            </a:r>
          </a:p>
          <a:p>
            <a:pPr marL="347472" lvl="1" indent="-347472">
              <a:lnSpc>
                <a:spcPct val="100000"/>
              </a:lnSpc>
              <a:spcBef>
                <a:spcPts val="900"/>
              </a:spcBef>
              <a:defRPr/>
            </a:pPr>
            <a:r>
              <a:rPr lang="en-US" b="0" dirty="0" smtClean="0">
                <a:ea typeface="+mn-ea"/>
                <a:cs typeface="+mn-cs"/>
              </a:rPr>
              <a:t>Diarrhea</a:t>
            </a:r>
          </a:p>
          <a:p>
            <a:pPr marL="347472" lvl="1" indent="-347472">
              <a:lnSpc>
                <a:spcPct val="100000"/>
              </a:lnSpc>
              <a:spcBef>
                <a:spcPts val="900"/>
              </a:spcBef>
              <a:defRPr/>
            </a:pPr>
            <a:r>
              <a:rPr lang="en-US" b="0" dirty="0" smtClean="0">
                <a:ea typeface="+mn-ea"/>
                <a:cs typeface="+mn-cs"/>
              </a:rPr>
              <a:t>Vomiting</a:t>
            </a:r>
          </a:p>
          <a:p>
            <a:pPr marL="347472" lvl="1" indent="-347472">
              <a:lnSpc>
                <a:spcPct val="100000"/>
              </a:lnSpc>
              <a:spcBef>
                <a:spcPts val="900"/>
              </a:spcBef>
              <a:defRPr/>
            </a:pPr>
            <a:r>
              <a:rPr lang="en-US" b="0" dirty="0" smtClean="0">
                <a:ea typeface="+mn-ea"/>
                <a:cs typeface="+mn-cs"/>
              </a:rPr>
              <a:t>Fever</a:t>
            </a:r>
          </a:p>
          <a:p>
            <a:pPr marL="347472" lvl="1" indent="-347472">
              <a:lnSpc>
                <a:spcPct val="100000"/>
              </a:lnSpc>
              <a:spcBef>
                <a:spcPts val="900"/>
              </a:spcBef>
              <a:defRPr/>
            </a:pPr>
            <a:r>
              <a:rPr lang="en-US" b="0" dirty="0" smtClean="0">
                <a:ea typeface="+mn-ea"/>
                <a:cs typeface="+mn-cs"/>
              </a:rPr>
              <a:t>Nausea</a:t>
            </a:r>
          </a:p>
          <a:p>
            <a:pPr marL="347472" lvl="1" indent="-347472">
              <a:lnSpc>
                <a:spcPct val="100000"/>
              </a:lnSpc>
              <a:spcBef>
                <a:spcPts val="900"/>
              </a:spcBef>
              <a:defRPr/>
            </a:pPr>
            <a:r>
              <a:rPr lang="en-US" b="0" dirty="0" smtClean="0">
                <a:ea typeface="+mn-ea"/>
                <a:cs typeface="+mn-cs"/>
              </a:rPr>
              <a:t>Abdominal cramps</a:t>
            </a:r>
          </a:p>
          <a:p>
            <a:pPr marL="347472" lvl="1" indent="-347472">
              <a:lnSpc>
                <a:spcPct val="100000"/>
              </a:lnSpc>
              <a:spcBef>
                <a:spcPts val="900"/>
              </a:spcBef>
              <a:defRPr/>
            </a:pPr>
            <a:r>
              <a:rPr lang="en-US" b="0" dirty="0" smtClean="0">
                <a:ea typeface="+mn-ea"/>
                <a:cs typeface="+mn-cs"/>
              </a:rPr>
              <a:t>Jaundice (yellowing of skin and eyes)</a:t>
            </a:r>
          </a:p>
          <a:p>
            <a:pPr marL="0" lvl="1" indent="0">
              <a:buNone/>
              <a:defRPr/>
            </a:pPr>
            <a:endParaRPr lang="en-US" dirty="0" smtClean="0">
              <a:solidFill>
                <a:srgbClr val="005CAB"/>
              </a:solidFill>
              <a:ea typeface="+mn-ea"/>
              <a:cs typeface="+mn-cs"/>
            </a:endParaRPr>
          </a:p>
          <a:p>
            <a:pPr marL="0" lvl="1" indent="0">
              <a:buFont typeface="Wingdings" pitchFamily="2" charset="2"/>
              <a:buNone/>
              <a:defRPr/>
            </a:pPr>
            <a:r>
              <a:rPr lang="en-US" sz="2400" dirty="0" smtClean="0">
                <a:solidFill>
                  <a:srgbClr val="005CAB"/>
                </a:solidFill>
                <a:ea typeface="+mn-ea"/>
                <a:cs typeface="+mn-cs"/>
              </a:rPr>
              <a:t>Onset times: </a:t>
            </a:r>
            <a:endParaRPr lang="en-US" sz="2400" dirty="0">
              <a:solidFill>
                <a:srgbClr val="005CAB"/>
              </a:solidFill>
              <a:ea typeface="+mn-ea"/>
              <a:cs typeface="+mn-cs"/>
            </a:endParaRPr>
          </a:p>
          <a:p>
            <a:pPr marL="347472" lvl="1" indent="-347472">
              <a:lnSpc>
                <a:spcPct val="100000"/>
              </a:lnSpc>
              <a:spcBef>
                <a:spcPts val="900"/>
              </a:spcBef>
              <a:defRPr/>
            </a:pPr>
            <a:r>
              <a:rPr lang="en-US" b="0" dirty="0">
                <a:ea typeface="+mn-ea"/>
                <a:cs typeface="+mn-cs"/>
              </a:rPr>
              <a:t>Depend </a:t>
            </a:r>
            <a:r>
              <a:rPr lang="en-US" b="0" dirty="0" smtClean="0">
                <a:ea typeface="+mn-ea"/>
                <a:cs typeface="+mn-cs"/>
              </a:rPr>
              <a:t>on </a:t>
            </a:r>
            <a:r>
              <a:rPr lang="en-US" b="0" dirty="0">
                <a:ea typeface="+mn-ea"/>
                <a:cs typeface="+mn-cs"/>
              </a:rPr>
              <a:t>the type of foodborne illness</a:t>
            </a:r>
          </a:p>
          <a:p>
            <a:pPr marL="347472" lvl="1" indent="-347472">
              <a:lnSpc>
                <a:spcPct val="100000"/>
              </a:lnSpc>
              <a:spcBef>
                <a:spcPts val="900"/>
              </a:spcBef>
              <a:defRPr/>
            </a:pPr>
            <a:r>
              <a:rPr lang="en-US" b="0" dirty="0">
                <a:ea typeface="+mn-ea"/>
                <a:cs typeface="+mn-cs"/>
              </a:rPr>
              <a:t>Can range from 30 minutes to </a:t>
            </a:r>
            <a:r>
              <a:rPr lang="en-US" b="0" dirty="0" smtClean="0">
                <a:ea typeface="+mn-ea"/>
                <a:cs typeface="+mn-cs"/>
              </a:rPr>
              <a:t>six </a:t>
            </a:r>
            <a:r>
              <a:rPr lang="en-US" b="0" dirty="0">
                <a:ea typeface="+mn-ea"/>
                <a:cs typeface="+mn-cs"/>
              </a:rPr>
              <a:t>weeks</a:t>
            </a:r>
          </a:p>
          <a:p>
            <a:pPr marL="114300" lvl="1" indent="0">
              <a:buFont typeface="Wingdings" pitchFamily="2" charset="2"/>
              <a:buNone/>
              <a:defRPr/>
            </a:pPr>
            <a:endParaRPr lang="en-US" sz="2000" dirty="0">
              <a:solidFill>
                <a:srgbClr val="005CAB"/>
              </a:solidFill>
              <a:ea typeface="+mn-ea"/>
              <a:cs typeface="+mn-cs"/>
            </a:endParaRPr>
          </a:p>
          <a:p>
            <a:pPr marL="114300" lvl="1" indent="0">
              <a:buFont typeface="Wingdings" pitchFamily="2" charset="2"/>
              <a:buNone/>
              <a:defRPr/>
            </a:pPr>
            <a:endParaRPr lang="en-US" b="0" dirty="0" smtClean="0">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no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554203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t>The “Big Six” Pathogens</a:t>
            </a:r>
            <a:endParaRPr lang="en-US" dirty="0">
              <a:cs typeface="+mj-cs"/>
            </a:endParaRP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2-5</a:t>
            </a:r>
          </a:p>
        </p:txBody>
      </p:sp>
      <p:sp>
        <p:nvSpPr>
          <p:cNvPr id="15" name="Rectangle 3"/>
          <p:cNvSpPr txBox="1">
            <a:spLocks noChangeArrowheads="1"/>
          </p:cNvSpPr>
          <p:nvPr/>
        </p:nvSpPr>
        <p:spPr bwMode="auto">
          <a:xfrm>
            <a:off x="390524" y="1143000"/>
            <a:ext cx="572899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114300" lvl="1" indent="0">
              <a:buFont typeface="Wingdings" pitchFamily="2" charset="2"/>
              <a:buNone/>
            </a:pPr>
            <a:r>
              <a:rPr lang="en-US" sz="2400" dirty="0" smtClean="0">
                <a:solidFill>
                  <a:srgbClr val="005CAB"/>
                </a:solidFill>
                <a:latin typeface="Arial Narrow"/>
                <a:ea typeface="+mn-ea"/>
                <a:cs typeface="+mn-cs"/>
              </a:rPr>
              <a:t>Food </a:t>
            </a:r>
            <a:r>
              <a:rPr lang="en-US" sz="2400" dirty="0">
                <a:solidFill>
                  <a:srgbClr val="005CAB"/>
                </a:solidFill>
                <a:latin typeface="Arial Narrow"/>
                <a:ea typeface="+mn-ea"/>
                <a:cs typeface="+mn-cs"/>
              </a:rPr>
              <a:t>handlers diagnosed with illnesses from the “Big Six” pathogens cannot work in a foodservice operation while they are sick.</a:t>
            </a:r>
          </a:p>
          <a:p>
            <a:pPr marL="347472" lvl="1" indent="-347472">
              <a:lnSpc>
                <a:spcPct val="100000"/>
              </a:lnSpc>
              <a:spcBef>
                <a:spcPts val="900"/>
              </a:spcBef>
              <a:defRPr/>
            </a:pPr>
            <a:r>
              <a:rPr lang="en-US" b="0" i="1" dirty="0" smtClean="0">
                <a:latin typeface="Arial Narrow"/>
                <a:ea typeface="+mn-ea"/>
                <a:cs typeface="+mn-cs"/>
              </a:rPr>
              <a:t>Shigella</a:t>
            </a:r>
            <a:r>
              <a:rPr lang="en-US" b="0" dirty="0" smtClean="0">
                <a:latin typeface="Arial Narrow"/>
                <a:ea typeface="+mn-ea"/>
                <a:cs typeface="+mn-cs"/>
              </a:rPr>
              <a:t> </a:t>
            </a:r>
            <a:r>
              <a:rPr lang="en-US" b="0" dirty="0">
                <a:latin typeface="Arial Narrow"/>
                <a:ea typeface="+mn-ea"/>
                <a:cs typeface="+mn-cs"/>
              </a:rPr>
              <a:t>spp. </a:t>
            </a:r>
            <a:endParaRPr lang="en-US" b="0" dirty="0" smtClean="0">
              <a:latin typeface="Arial Narrow"/>
              <a:ea typeface="+mn-ea"/>
              <a:cs typeface="+mn-cs"/>
            </a:endParaRPr>
          </a:p>
          <a:p>
            <a:pPr marL="347472" lvl="1" indent="-347472">
              <a:lnSpc>
                <a:spcPct val="100000"/>
              </a:lnSpc>
              <a:spcBef>
                <a:spcPts val="900"/>
              </a:spcBef>
              <a:defRPr/>
            </a:pPr>
            <a:r>
              <a:rPr lang="en-US" b="0" i="1" dirty="0" smtClean="0">
                <a:latin typeface="Arial Narrow"/>
                <a:ea typeface="+mn-ea"/>
                <a:cs typeface="+mn-cs"/>
              </a:rPr>
              <a:t>Salmonella</a:t>
            </a:r>
            <a:r>
              <a:rPr lang="en-US" b="0" dirty="0" smtClean="0">
                <a:latin typeface="Arial Narrow"/>
                <a:ea typeface="+mn-ea"/>
                <a:cs typeface="+mn-cs"/>
              </a:rPr>
              <a:t> Typhi</a:t>
            </a:r>
            <a:endParaRPr lang="en-US" b="0" dirty="0">
              <a:latin typeface="Arial Narrow"/>
              <a:ea typeface="+mn-ea"/>
              <a:cs typeface="+mn-cs"/>
            </a:endParaRPr>
          </a:p>
          <a:p>
            <a:pPr marL="347472" lvl="1" indent="-347472">
              <a:lnSpc>
                <a:spcPct val="100000"/>
              </a:lnSpc>
              <a:spcBef>
                <a:spcPts val="900"/>
              </a:spcBef>
              <a:defRPr/>
            </a:pPr>
            <a:r>
              <a:rPr lang="en-US" b="0" dirty="0" smtClean="0">
                <a:latin typeface="Arial Narrow"/>
                <a:ea typeface="+mn-ea"/>
                <a:cs typeface="+mn-cs"/>
              </a:rPr>
              <a:t>Nontyphoidal </a:t>
            </a:r>
            <a:r>
              <a:rPr lang="en-US" b="0" i="1" dirty="0">
                <a:latin typeface="Arial Narrow"/>
                <a:ea typeface="+mn-ea"/>
                <a:cs typeface="+mn-cs"/>
              </a:rPr>
              <a:t>Salmonella</a:t>
            </a:r>
            <a:r>
              <a:rPr lang="en-US" b="0" dirty="0">
                <a:latin typeface="Arial Narrow"/>
                <a:ea typeface="+mn-ea"/>
                <a:cs typeface="+mn-cs"/>
              </a:rPr>
              <a:t> (NTS</a:t>
            </a:r>
            <a:r>
              <a:rPr lang="en-US" b="0" dirty="0" smtClean="0">
                <a:latin typeface="Arial Narrow"/>
                <a:ea typeface="+mn-ea"/>
                <a:cs typeface="+mn-cs"/>
              </a:rPr>
              <a:t>)</a:t>
            </a:r>
          </a:p>
          <a:p>
            <a:pPr marL="347472" lvl="1" indent="-347472">
              <a:lnSpc>
                <a:spcPct val="100000"/>
              </a:lnSpc>
              <a:spcBef>
                <a:spcPts val="900"/>
              </a:spcBef>
              <a:defRPr/>
            </a:pPr>
            <a:r>
              <a:rPr lang="en-US" b="0" dirty="0" smtClean="0">
                <a:latin typeface="Arial Narrow"/>
                <a:ea typeface="+mn-ea"/>
                <a:cs typeface="+mn-cs"/>
              </a:rPr>
              <a:t>Shiga </a:t>
            </a:r>
            <a:r>
              <a:rPr lang="en-US" b="0" dirty="0">
                <a:latin typeface="Arial Narrow"/>
                <a:ea typeface="+mn-ea"/>
                <a:cs typeface="+mn-cs"/>
              </a:rPr>
              <a:t>toxin-producing </a:t>
            </a:r>
            <a:r>
              <a:rPr lang="en-US" b="0" i="1" dirty="0">
                <a:latin typeface="Arial Narrow"/>
                <a:ea typeface="+mn-ea"/>
                <a:cs typeface="+mn-cs"/>
              </a:rPr>
              <a:t>Escherichia coli </a:t>
            </a:r>
            <a:r>
              <a:rPr lang="en-US" b="0" dirty="0">
                <a:latin typeface="Arial Narrow"/>
                <a:ea typeface="+mn-ea"/>
                <a:cs typeface="+mn-cs"/>
              </a:rPr>
              <a:t>(STEC), also known as </a:t>
            </a:r>
            <a:r>
              <a:rPr lang="en-US" b="0" i="1" dirty="0">
                <a:latin typeface="Arial Narrow"/>
                <a:ea typeface="+mn-ea"/>
                <a:cs typeface="+mn-cs"/>
              </a:rPr>
              <a:t>E. coli </a:t>
            </a:r>
            <a:endParaRPr lang="en-US" b="0" i="1" dirty="0" smtClean="0">
              <a:latin typeface="Arial Narrow"/>
              <a:ea typeface="+mn-ea"/>
              <a:cs typeface="+mn-cs"/>
            </a:endParaRPr>
          </a:p>
          <a:p>
            <a:pPr marL="347472" lvl="1" indent="-347472">
              <a:lnSpc>
                <a:spcPct val="100000"/>
              </a:lnSpc>
              <a:spcBef>
                <a:spcPts val="900"/>
              </a:spcBef>
              <a:defRPr/>
            </a:pPr>
            <a:r>
              <a:rPr lang="en-US" b="0" dirty="0" smtClean="0">
                <a:latin typeface="Arial Narrow"/>
                <a:ea typeface="+mn-ea"/>
                <a:cs typeface="+mn-cs"/>
              </a:rPr>
              <a:t>Hepatitis A</a:t>
            </a:r>
          </a:p>
          <a:p>
            <a:pPr marL="347472" lvl="1" indent="-347472">
              <a:lnSpc>
                <a:spcPct val="100000"/>
              </a:lnSpc>
              <a:spcBef>
                <a:spcPts val="900"/>
              </a:spcBef>
              <a:defRPr/>
            </a:pPr>
            <a:r>
              <a:rPr lang="en-US" b="0" dirty="0" smtClean="0">
                <a:latin typeface="Arial Narrow"/>
                <a:ea typeface="+mn-ea"/>
                <a:cs typeface="+mn-cs"/>
              </a:rPr>
              <a:t>Norovirus</a:t>
            </a:r>
            <a:endParaRPr lang="en-US" sz="2000" dirty="0">
              <a:solidFill>
                <a:srgbClr val="005CAB"/>
              </a:solidFill>
              <a:latin typeface="Arial Narrow"/>
              <a:ea typeface="+mn-ea"/>
              <a:cs typeface="+mn-cs"/>
            </a:endParaRPr>
          </a:p>
          <a:p>
            <a:pPr marL="114300" lvl="1" indent="0">
              <a:buFont typeface="Wingdings" pitchFamily="2" charset="2"/>
              <a:buNone/>
              <a:defRPr/>
            </a:pPr>
            <a:endParaRPr lang="en-US" b="0" dirty="0" smtClean="0">
              <a:latin typeface="Arial Narrow"/>
              <a:ea typeface="+mn-ea"/>
              <a:cs typeface="+mn-cs"/>
            </a:endParaRPr>
          </a:p>
        </p:txBody>
      </p:sp>
    </p:spTree>
    <p:extLst>
      <p:ext uri="{BB962C8B-B14F-4D97-AF65-F5344CB8AC3E}">
        <p14:creationId xmlns:p14="http://schemas.microsoft.com/office/powerpoint/2010/main" val="3767786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390525" y="1143000"/>
            <a:ext cx="8235950" cy="4983163"/>
          </a:xfrm>
        </p:spPr>
        <p:txBody>
          <a:bodyPr/>
          <a:lstStyle/>
          <a:p>
            <a:pPr marL="0" indent="0" eaLnBrk="1" hangingPunct="1">
              <a:lnSpc>
                <a:spcPct val="80000"/>
              </a:lnSpc>
              <a:defRPr/>
            </a:pPr>
            <a:r>
              <a:rPr lang="en-US" dirty="0">
                <a:latin typeface="Arial Narrow" charset="0"/>
                <a:cs typeface="+mn-cs"/>
              </a:rPr>
              <a:t>The FDA has identified </a:t>
            </a:r>
            <a:r>
              <a:rPr lang="en-US" dirty="0" smtClean="0">
                <a:latin typeface="Arial Narrow" charset="0"/>
                <a:cs typeface="+mn-cs"/>
              </a:rPr>
              <a:t>four </a:t>
            </a:r>
            <a:r>
              <a:rPr lang="en-US" dirty="0">
                <a:latin typeface="Arial Narrow" charset="0"/>
                <a:cs typeface="+mn-cs"/>
              </a:rPr>
              <a:t>types of bacteria that cause severe illness and are highly </a:t>
            </a:r>
            <a:r>
              <a:rPr lang="en-US" dirty="0" smtClean="0">
                <a:latin typeface="Arial Narrow" charset="0"/>
                <a:cs typeface="+mn-cs"/>
              </a:rPr>
              <a:t>contagious</a:t>
            </a:r>
            <a:r>
              <a:rPr lang="en-US" dirty="0">
                <a:latin typeface="Arial Narrow" charset="0"/>
                <a:cs typeface="+mn-cs"/>
              </a:rPr>
              <a:t>:</a:t>
            </a:r>
          </a:p>
          <a:p>
            <a:pPr marL="347472" lvl="1" indent="-347472" eaLnBrk="1" hangingPunct="1">
              <a:lnSpc>
                <a:spcPct val="100000"/>
              </a:lnSpc>
              <a:spcBef>
                <a:spcPts val="900"/>
              </a:spcBef>
              <a:defRPr/>
            </a:pPr>
            <a:r>
              <a:rPr lang="en-US" i="1" dirty="0">
                <a:latin typeface="Arial Narrow" charset="0"/>
              </a:rPr>
              <a:t>Salmonella</a:t>
            </a:r>
            <a:r>
              <a:rPr lang="en-US" dirty="0">
                <a:latin typeface="Arial Narrow" charset="0"/>
              </a:rPr>
              <a:t> Typhi</a:t>
            </a:r>
          </a:p>
          <a:p>
            <a:pPr marL="347472" lvl="1" indent="-347472" eaLnBrk="1" hangingPunct="1">
              <a:lnSpc>
                <a:spcPct val="100000"/>
              </a:lnSpc>
              <a:spcBef>
                <a:spcPts val="900"/>
              </a:spcBef>
              <a:defRPr/>
            </a:pPr>
            <a:r>
              <a:rPr lang="en-US" dirty="0" smtClean="0">
                <a:latin typeface="Arial Narrow" charset="0"/>
              </a:rPr>
              <a:t>Nontyphoidal</a:t>
            </a:r>
            <a:r>
              <a:rPr lang="en-US" i="1" dirty="0" smtClean="0">
                <a:latin typeface="Arial Narrow" charset="0"/>
              </a:rPr>
              <a:t> Salmonella</a:t>
            </a:r>
          </a:p>
          <a:p>
            <a:pPr marL="347472" lvl="1" indent="-347472" eaLnBrk="1" hangingPunct="1">
              <a:lnSpc>
                <a:spcPct val="100000"/>
              </a:lnSpc>
              <a:spcBef>
                <a:spcPts val="900"/>
              </a:spcBef>
              <a:defRPr/>
            </a:pPr>
            <a:r>
              <a:rPr lang="en-US" i="1" dirty="0" smtClean="0">
                <a:latin typeface="Arial Narrow" charset="0"/>
              </a:rPr>
              <a:t>Shigella</a:t>
            </a:r>
            <a:r>
              <a:rPr lang="en-US" dirty="0" smtClean="0">
                <a:latin typeface="Arial Narrow" charset="0"/>
              </a:rPr>
              <a:t> </a:t>
            </a:r>
            <a:r>
              <a:rPr lang="en-US" dirty="0">
                <a:latin typeface="Arial Narrow" charset="0"/>
              </a:rPr>
              <a:t>spp.</a:t>
            </a:r>
          </a:p>
          <a:p>
            <a:pPr marL="347472" lvl="1" indent="-347472" eaLnBrk="1" hangingPunct="1">
              <a:lnSpc>
                <a:spcPct val="100000"/>
              </a:lnSpc>
              <a:spcBef>
                <a:spcPts val="900"/>
              </a:spcBef>
              <a:defRPr/>
            </a:pPr>
            <a:r>
              <a:rPr lang="en-US" dirty="0">
                <a:latin typeface="Arial Narrow" charset="0"/>
              </a:rPr>
              <a:t>S</a:t>
            </a:r>
            <a:r>
              <a:rPr lang="en-US" dirty="0" smtClean="0">
                <a:latin typeface="Arial Narrow" charset="0"/>
              </a:rPr>
              <a:t>higa </a:t>
            </a:r>
            <a:r>
              <a:rPr lang="en-US" dirty="0">
                <a:latin typeface="Arial Narrow" charset="0"/>
              </a:rPr>
              <a:t>toxin-producing </a:t>
            </a:r>
            <a:r>
              <a:rPr lang="en-US" i="1" dirty="0">
                <a:latin typeface="Arial Narrow" charset="0"/>
              </a:rPr>
              <a:t>Escherichia coli</a:t>
            </a: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2-6</a:t>
            </a:r>
          </a:p>
        </p:txBody>
      </p:sp>
      <p:sp>
        <p:nvSpPr>
          <p:cNvPr id="54276" name="Rectangle 2060"/>
          <p:cNvSpPr>
            <a:spLocks noGrp="1" noChangeArrowheads="1"/>
          </p:cNvSpPr>
          <p:nvPr>
            <p:ph type="title"/>
          </p:nvPr>
        </p:nvSpPr>
        <p:spPr>
          <a:xfrm>
            <a:off x="390525" y="158750"/>
            <a:ext cx="8307388" cy="523875"/>
          </a:xfrm>
        </p:spPr>
        <p:txBody>
          <a:bodyPr/>
          <a:lstStyle/>
          <a:p>
            <a:pPr eaLnBrk="1" hangingPunct="1">
              <a:defRPr/>
            </a:pPr>
            <a:r>
              <a:rPr lang="en-US" dirty="0">
                <a:latin typeface="Arial Narrow" charset="0"/>
                <a:cs typeface="+mj-cs"/>
              </a:rPr>
              <a:t>Major Bacteria That Cause Foodborne Illness</a:t>
            </a:r>
          </a:p>
        </p:txBody>
      </p:sp>
    </p:spTree>
    <p:extLst>
      <p:ext uri="{BB962C8B-B14F-4D97-AF65-F5344CB8AC3E}">
        <p14:creationId xmlns:p14="http://schemas.microsoft.com/office/powerpoint/2010/main" val="1383099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a:xfrm>
            <a:off x="388938" y="1143000"/>
            <a:ext cx="5727786" cy="4983163"/>
          </a:xfrm>
        </p:spPr>
        <p:txBody>
          <a:bodyPr/>
          <a:lstStyle/>
          <a:p>
            <a:pPr marL="0" indent="0" eaLnBrk="1" hangingPunct="1">
              <a:defRPr/>
            </a:pPr>
            <a:r>
              <a:rPr lang="en-US" dirty="0">
                <a:latin typeface="Arial Narrow" charset="0"/>
                <a:cs typeface="+mn-cs"/>
              </a:rPr>
              <a:t>A foodborne illness is a disease transmitted to people through </a:t>
            </a:r>
            <a:r>
              <a:rPr lang="en-US" dirty="0" smtClean="0">
                <a:latin typeface="Arial Narrow" charset="0"/>
                <a:cs typeface="+mn-cs"/>
              </a:rPr>
              <a:t>food.</a:t>
            </a:r>
            <a:endParaRPr lang="en-US" dirty="0">
              <a:latin typeface="Arial Narrow" charset="0"/>
              <a:cs typeface="+mn-cs"/>
            </a:endParaRP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8051" name="Group 3"/>
          <p:cNvGraphicFramePr>
            <a:graphicFrameLocks noGrp="1"/>
          </p:cNvGraphicFramePr>
          <p:nvPr>
            <p:ph type="tbl" idx="1"/>
            <p:extLst>
              <p:ext uri="{D42A27DB-BD31-4B8C-83A1-F6EECF244321}">
                <p14:modId xmlns:p14="http://schemas.microsoft.com/office/powerpoint/2010/main" val="2528604279"/>
              </p:ext>
            </p:extLst>
          </p:nvPr>
        </p:nvGraphicFramePr>
        <p:xfrm>
          <a:off x="396875" y="2728913"/>
          <a:ext cx="8229600" cy="3100250"/>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dirty="0" smtClean="0">
                          <a:solidFill>
                            <a:srgbClr val="231F20"/>
                          </a:solidFill>
                          <a:latin typeface="+mj-lt"/>
                        </a:rPr>
                        <a:t>Ready-to-eat food</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Beverages</a:t>
                      </a: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Exclude food handlers diagnosed with an illness caused by </a:t>
                      </a:r>
                      <a:r>
                        <a:rPr lang="en-US" sz="1800" i="1" kern="1200" dirty="0" smtClean="0">
                          <a:solidFill>
                            <a:srgbClr val="231F20"/>
                          </a:solidFill>
                          <a:latin typeface="+mj-lt"/>
                          <a:ea typeface="+mn-ea"/>
                          <a:cs typeface="+mn-cs"/>
                        </a:rPr>
                        <a:t>Salmonella</a:t>
                      </a:r>
                      <a:r>
                        <a:rPr lang="en-US" sz="1800" kern="1200" dirty="0" smtClean="0">
                          <a:solidFill>
                            <a:srgbClr val="231F20"/>
                          </a:solidFill>
                          <a:latin typeface="+mj-lt"/>
                          <a:ea typeface="+mn-ea"/>
                          <a:cs typeface="+mn-cs"/>
                        </a:rPr>
                        <a:t> Typhi from </a:t>
                      </a:r>
                      <a:br>
                        <a:rPr lang="en-US" sz="1800" kern="1200" dirty="0" smtClean="0">
                          <a:solidFill>
                            <a:srgbClr val="231F20"/>
                          </a:solidFill>
                          <a:latin typeface="+mj-lt"/>
                          <a:ea typeface="+mn-ea"/>
                          <a:cs typeface="+mn-cs"/>
                        </a:rPr>
                      </a:br>
                      <a:r>
                        <a:rPr lang="en-US" sz="1800" kern="1200" dirty="0" smtClean="0">
                          <a:solidFill>
                            <a:srgbClr val="231F20"/>
                          </a:solidFill>
                          <a:latin typeface="+mj-lt"/>
                          <a:ea typeface="+mn-ea"/>
                          <a:cs typeface="+mn-cs"/>
                        </a:rPr>
                        <a:t>the operation</a:t>
                      </a: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Wash hands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Cook food to minimum internal temperatures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2-7</a:t>
            </a:r>
          </a:p>
        </p:txBody>
      </p:sp>
      <p:sp>
        <p:nvSpPr>
          <p:cNvPr id="5531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5731"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000" dirty="0" smtClean="0">
                <a:solidFill>
                  <a:schemeClr val="tx1"/>
                </a:solidFill>
              </a:rPr>
              <a:t>Bacteria</a:t>
            </a:r>
            <a:r>
              <a:rPr lang="en-US" sz="2000" b="0" dirty="0" smtClean="0">
                <a:solidFill>
                  <a:schemeClr val="tx1"/>
                </a:solidFill>
              </a:rPr>
              <a:t>:	</a:t>
            </a:r>
            <a:r>
              <a:rPr lang="en-US" sz="2000" b="0" i="1" dirty="0" smtClean="0">
                <a:solidFill>
                  <a:schemeClr val="tx1"/>
                </a:solidFill>
              </a:rPr>
              <a:t>Salmonella</a:t>
            </a:r>
            <a:r>
              <a:rPr lang="en-US" sz="2000" b="0" dirty="0" smtClean="0">
                <a:solidFill>
                  <a:schemeClr val="tx1"/>
                </a:solidFill>
              </a:rPr>
              <a:t> </a:t>
            </a:r>
            <a:r>
              <a:rPr lang="en-US" sz="2000" b="0" dirty="0">
                <a:solidFill>
                  <a:schemeClr val="tx1"/>
                </a:solidFill>
              </a:rPr>
              <a:t>Typhi (SAL-me-NEL-uh TI-fee</a:t>
            </a:r>
            <a:r>
              <a:rPr lang="en-US" sz="2000" b="0" dirty="0" smtClean="0">
                <a:solidFill>
                  <a:schemeClr val="tx1"/>
                </a:solidFill>
              </a:rPr>
              <a:t>)</a:t>
            </a:r>
          </a:p>
          <a:p>
            <a:pPr>
              <a:tabLst>
                <a:tab pos="1144588" algn="l"/>
              </a:tabLst>
            </a:pPr>
            <a:r>
              <a:rPr lang="en-US" sz="2000" dirty="0">
                <a:solidFill>
                  <a:schemeClr val="tx1"/>
                </a:solidFill>
              </a:rPr>
              <a:t>Source</a:t>
            </a:r>
            <a:r>
              <a:rPr lang="en-US" sz="2000" b="0" dirty="0">
                <a:solidFill>
                  <a:schemeClr val="tx1"/>
                </a:solidFill>
              </a:rPr>
              <a:t>: </a:t>
            </a:r>
            <a:r>
              <a:rPr lang="en-US" sz="2000" b="0" dirty="0" smtClean="0">
                <a:solidFill>
                  <a:schemeClr val="tx1"/>
                </a:solidFill>
              </a:rPr>
              <a:t>	People</a:t>
            </a:r>
            <a:endParaRPr lang="en-US" sz="2000" b="0" i="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5" y="1243013"/>
            <a:ext cx="1484312" cy="809625"/>
          </a:xfrm>
          <a:prstGeom prst="rect">
            <a:avLst/>
          </a:prstGeom>
        </p:spPr>
      </p:pic>
    </p:spTree>
    <p:extLst>
      <p:ext uri="{BB962C8B-B14F-4D97-AF65-F5344CB8AC3E}">
        <p14:creationId xmlns:p14="http://schemas.microsoft.com/office/powerpoint/2010/main" val="121161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8051" name="Group 3"/>
          <p:cNvGraphicFramePr>
            <a:graphicFrameLocks noGrp="1"/>
          </p:cNvGraphicFramePr>
          <p:nvPr>
            <p:ph type="tbl" idx="1"/>
            <p:extLst>
              <p:ext uri="{D42A27DB-BD31-4B8C-83A1-F6EECF244321}">
                <p14:modId xmlns:p14="http://schemas.microsoft.com/office/powerpoint/2010/main" val="2366935870"/>
              </p:ext>
            </p:extLst>
          </p:nvPr>
        </p:nvGraphicFramePr>
        <p:xfrm>
          <a:off x="396875" y="2728913"/>
          <a:ext cx="8229600" cy="3648890"/>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1142719">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Poultry and eggs</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Meat</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Milk and Dairy products</a:t>
                      </a:r>
                    </a:p>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Produce, such as tomatoes, peppers, and cantaloupes</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Cook poultry and eggs to minimum internal temperatures</a:t>
                      </a: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615967">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Prevent cross-contamination between poultry and ready-to-eat food</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914420">
                <a:tc>
                  <a:txBody>
                    <a:bodyPr/>
                    <a:lstStyle/>
                    <a:p>
                      <a:pPr marL="228600" marR="0" lvl="0" indent="-228600" algn="l" defTabSz="914400" rtl="0" eaLnBrk="1" fontAlgn="base" latinLnBrk="0" hangingPunct="1">
                        <a:lnSpc>
                          <a:spcPct val="100000"/>
                        </a:lnSpc>
                        <a:spcBef>
                          <a:spcPts val="0"/>
                        </a:spcBef>
                        <a:spcAft>
                          <a:spcPct val="0"/>
                        </a:spcAft>
                        <a:buClr>
                          <a:srgbClr val="009DDC"/>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Keep food handlers who are vomiting or have diarrhea and have been diagnosed with an illness from nontyphoidal </a:t>
                      </a:r>
                      <a:r>
                        <a:rPr lang="en-US" sz="1800" i="1" kern="1200" dirty="0" smtClean="0">
                          <a:solidFill>
                            <a:srgbClr val="231F20"/>
                          </a:solidFill>
                          <a:latin typeface="+mj-lt"/>
                          <a:ea typeface="+mn-ea"/>
                          <a:cs typeface="+mn-cs"/>
                        </a:rPr>
                        <a:t>Salmonella</a:t>
                      </a:r>
                      <a:r>
                        <a:rPr lang="en-US" sz="1800" kern="1200" dirty="0" smtClean="0">
                          <a:solidFill>
                            <a:srgbClr val="231F20"/>
                          </a:solidFill>
                          <a:latin typeface="+mj-lt"/>
                          <a:ea typeface="+mn-ea"/>
                          <a:cs typeface="+mn-cs"/>
                        </a:rPr>
                        <a:t> out of the operation</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2-8</a:t>
            </a:r>
          </a:p>
        </p:txBody>
      </p:sp>
      <p:sp>
        <p:nvSpPr>
          <p:cNvPr id="5531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5731" name="Rectangle 3"/>
          <p:cNvSpPr>
            <a:spLocks noChangeArrowheads="1"/>
          </p:cNvSpPr>
          <p:nvPr/>
        </p:nvSpPr>
        <p:spPr bwMode="auto">
          <a:xfrm>
            <a:off x="2057400" y="1143000"/>
            <a:ext cx="708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000" dirty="0" smtClean="0">
                <a:solidFill>
                  <a:schemeClr val="tx1"/>
                </a:solidFill>
              </a:rPr>
              <a:t>Bacteria</a:t>
            </a:r>
            <a:r>
              <a:rPr lang="en-US" sz="2000" b="0" dirty="0" smtClean="0">
                <a:solidFill>
                  <a:schemeClr val="tx1"/>
                </a:solidFill>
              </a:rPr>
              <a:t>:	Nontyphoidal </a:t>
            </a:r>
            <a:r>
              <a:rPr lang="en-US" sz="2000" b="0" i="1" dirty="0" smtClean="0">
                <a:solidFill>
                  <a:schemeClr val="tx1"/>
                </a:solidFill>
              </a:rPr>
              <a:t>Salmonella</a:t>
            </a:r>
            <a:r>
              <a:rPr lang="en-US" sz="2000" b="0" dirty="0" smtClean="0">
                <a:solidFill>
                  <a:schemeClr val="tx1"/>
                </a:solidFill>
              </a:rPr>
              <a:t> (</a:t>
            </a:r>
            <a:r>
              <a:rPr lang="en-US" sz="2000" b="0" dirty="0">
                <a:solidFill>
                  <a:schemeClr val="tx1"/>
                </a:solidFill>
              </a:rPr>
              <a:t>SAL-me-NEL-</a:t>
            </a:r>
            <a:r>
              <a:rPr lang="en-US" sz="2000" b="0" dirty="0" smtClean="0">
                <a:solidFill>
                  <a:schemeClr val="tx1"/>
                </a:solidFill>
              </a:rPr>
              <a:t>uh)</a:t>
            </a:r>
          </a:p>
          <a:p>
            <a:pPr>
              <a:tabLst>
                <a:tab pos="1144588" algn="l"/>
              </a:tabLst>
            </a:pPr>
            <a:r>
              <a:rPr lang="en-US" sz="2000" dirty="0">
                <a:solidFill>
                  <a:schemeClr val="tx1"/>
                </a:solidFill>
              </a:rPr>
              <a:t>Source</a:t>
            </a:r>
            <a:r>
              <a:rPr lang="en-US" sz="2000" b="0" dirty="0">
                <a:solidFill>
                  <a:schemeClr val="tx1"/>
                </a:solidFill>
              </a:rPr>
              <a:t>: </a:t>
            </a:r>
            <a:r>
              <a:rPr lang="en-US" sz="2000" b="0" dirty="0" smtClean="0">
                <a:solidFill>
                  <a:schemeClr val="tx1"/>
                </a:solidFill>
              </a:rPr>
              <a:t>	</a:t>
            </a:r>
            <a:r>
              <a:rPr lang="en-US" sz="2000" b="0" dirty="0">
                <a:solidFill>
                  <a:schemeClr val="tx1"/>
                </a:solidFill>
              </a:rPr>
              <a:t>Farm </a:t>
            </a:r>
            <a:r>
              <a:rPr lang="en-US" sz="2000" b="0" dirty="0" smtClean="0">
                <a:solidFill>
                  <a:schemeClr val="tx1"/>
                </a:solidFill>
              </a:rPr>
              <a:t>animals</a:t>
            </a:r>
            <a:endParaRPr lang="en-US" sz="2000" b="0" i="1" dirty="0">
              <a:solidFill>
                <a:schemeClr val="tx1"/>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0328" y="1233488"/>
            <a:ext cx="1483930" cy="88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08295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2-9</a:t>
            </a:r>
          </a:p>
        </p:txBody>
      </p:sp>
      <p:sp>
        <p:nvSpPr>
          <p:cNvPr id="56334"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117775" name="Rectangle 3"/>
          <p:cNvSpPr>
            <a:spLocks noChangeArrowheads="1"/>
          </p:cNvSpPr>
          <p:nvPr/>
        </p:nvSpPr>
        <p:spPr bwMode="auto">
          <a:xfrm>
            <a:off x="2057400" y="1143000"/>
            <a:ext cx="65471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a:tabLst>
                <a:tab pos="1144588" algn="l"/>
              </a:tabLst>
            </a:pPr>
            <a:r>
              <a:rPr lang="en-US" sz="2000" dirty="0" smtClean="0">
                <a:solidFill>
                  <a:schemeClr val="tx1"/>
                </a:solidFill>
              </a:rPr>
              <a:t>Bacteria</a:t>
            </a:r>
            <a:r>
              <a:rPr lang="en-US" sz="2000" b="0" dirty="0" smtClean="0">
                <a:solidFill>
                  <a:schemeClr val="tx1"/>
                </a:solidFill>
              </a:rPr>
              <a:t>:	</a:t>
            </a:r>
            <a:r>
              <a:rPr lang="en-US" sz="2000" b="0" i="1" dirty="0" smtClean="0">
                <a:solidFill>
                  <a:schemeClr val="tx1"/>
                </a:solidFill>
              </a:rPr>
              <a:t>Shigella</a:t>
            </a:r>
            <a:r>
              <a:rPr lang="en-US" sz="2000" b="0" dirty="0" smtClean="0">
                <a:solidFill>
                  <a:schemeClr val="tx1"/>
                </a:solidFill>
              </a:rPr>
              <a:t> </a:t>
            </a:r>
            <a:r>
              <a:rPr lang="en-US" sz="2000" b="0" dirty="0">
                <a:solidFill>
                  <a:schemeClr val="tx1"/>
                </a:solidFill>
              </a:rPr>
              <a:t>spp. (shi-GEL-uh</a:t>
            </a:r>
            <a:r>
              <a:rPr lang="en-US" sz="2000" b="0" dirty="0" smtClean="0">
                <a:solidFill>
                  <a:schemeClr val="tx1"/>
                </a:solidFill>
              </a:rPr>
              <a:t>)</a:t>
            </a:r>
          </a:p>
          <a:p>
            <a:pPr>
              <a:tabLst>
                <a:tab pos="1144588" algn="l"/>
              </a:tabLst>
            </a:pPr>
            <a:r>
              <a:rPr lang="en-US" sz="2000" dirty="0" smtClean="0">
                <a:solidFill>
                  <a:schemeClr val="tx1"/>
                </a:solidFill>
              </a:rPr>
              <a:t>Source</a:t>
            </a:r>
            <a:r>
              <a:rPr lang="en-US" sz="2000" b="0" dirty="0" smtClean="0">
                <a:solidFill>
                  <a:schemeClr val="tx1"/>
                </a:solidFill>
              </a:rPr>
              <a:t>:	</a:t>
            </a:r>
            <a:r>
              <a:rPr lang="en-US" sz="2000" b="0" dirty="0" smtClean="0">
                <a:solidFill>
                  <a:schemeClr val="tx1"/>
                </a:solidFill>
              </a:rPr>
              <a:t>Infected humans</a:t>
            </a:r>
            <a:endParaRPr lang="en-US" sz="2000" b="0" dirty="0">
              <a:solidFill>
                <a:srgbClr val="1E5298"/>
              </a:solidFill>
            </a:endParaRPr>
          </a:p>
        </p:txBody>
      </p:sp>
      <p:graphicFrame>
        <p:nvGraphicFramePr>
          <p:cNvPr id="9" name="Group 3"/>
          <p:cNvGraphicFramePr>
            <a:graphicFrameLocks/>
          </p:cNvGraphicFramePr>
          <p:nvPr>
            <p:extLst>
              <p:ext uri="{D42A27DB-BD31-4B8C-83A1-F6EECF244321}">
                <p14:modId xmlns:p14="http://schemas.microsoft.com/office/powerpoint/2010/main" val="4202880491"/>
              </p:ext>
            </p:extLst>
          </p:nvPr>
        </p:nvGraphicFramePr>
        <p:xfrm>
          <a:off x="396875" y="2728913"/>
          <a:ext cx="8229600" cy="2642171"/>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Food easily contaminated by hands, such as salads containing TCS food (potato, tuna, shrimp, macaroni, chicken)</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5CAB"/>
                        </a:buClr>
                        <a:buSzTx/>
                        <a:buFont typeface="Arial"/>
                        <a:buChar char="•"/>
                        <a:tabLst/>
                        <a:defRPr/>
                      </a:pP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Exclude food handlers who have diarrhea and have been diagnosed with an illness caused by </a:t>
                      </a:r>
                      <a:r>
                        <a:rPr kumimoji="0" lang="en-US" sz="1800" b="0" i="1" u="none" strike="noStrike" kern="1200" cap="none" spc="0" normalizeH="0" baseline="0" noProof="0" dirty="0" smtClean="0">
                          <a:ln>
                            <a:noFill/>
                          </a:ln>
                          <a:solidFill>
                            <a:srgbClr val="000000"/>
                          </a:solidFill>
                          <a:effectLst/>
                          <a:uLnTx/>
                          <a:uFillTx/>
                          <a:latin typeface="Arial Narrow"/>
                          <a:ea typeface="+mn-ea"/>
                          <a:cs typeface="+mn-cs"/>
                        </a:rPr>
                        <a:t>Shigella</a:t>
                      </a: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 spp. from the </a:t>
                      </a: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operation</a:t>
                      </a:r>
                      <a:endParaRPr kumimoji="0" lang="en-US" sz="1800" b="0" i="0" u="none" strike="noStrike" kern="1200" cap="none" spc="0" normalizeH="0" baseline="0" noProof="0" dirty="0" smtClean="0">
                        <a:ln>
                          <a:noFill/>
                        </a:ln>
                        <a:solidFill>
                          <a:srgbClr val="000000"/>
                        </a:solidFill>
                        <a:effectLst/>
                        <a:uLnTx/>
                        <a:uFillTx/>
                        <a:latin typeface="Arial Narrow"/>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730661">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Food that has made contact with contaminated water, such as produce</a:t>
                      </a: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rgbClr val="231F20"/>
                          </a:solidFill>
                          <a:latin typeface="+mj-lt"/>
                          <a:ea typeface="+mn-ea"/>
                          <a:cs typeface="+mn-cs"/>
                        </a:rPr>
                        <a:t>Wash hands</a:t>
                      </a: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545806">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chemeClr val="tx1"/>
                          </a:solidFill>
                          <a:latin typeface="+mj-lt"/>
                          <a:ea typeface="+mn-ea"/>
                          <a:cs typeface="+mn-cs"/>
                        </a:rPr>
                        <a:t>Control flies inside and outside </a:t>
                      </a:r>
                      <a:br>
                        <a:rPr lang="en-US" sz="1800" kern="1200" dirty="0" smtClean="0">
                          <a:solidFill>
                            <a:schemeClr val="tx1"/>
                          </a:solidFill>
                          <a:latin typeface="+mj-lt"/>
                          <a:ea typeface="+mn-ea"/>
                          <a:cs typeface="+mn-cs"/>
                        </a:rPr>
                      </a:br>
                      <a:r>
                        <a:rPr lang="en-US" sz="1800" kern="1200" dirty="0" smtClean="0">
                          <a:solidFill>
                            <a:schemeClr val="tx1"/>
                          </a:solidFill>
                          <a:latin typeface="+mj-lt"/>
                          <a:ea typeface="+mn-ea"/>
                          <a:cs typeface="+mn-cs"/>
                        </a:rPr>
                        <a:t>the operation</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5" y="1243013"/>
            <a:ext cx="1479844" cy="809624"/>
          </a:xfrm>
          <a:prstGeom prst="rect">
            <a:avLst/>
          </a:prstGeom>
        </p:spPr>
      </p:pic>
    </p:spTree>
    <p:extLst>
      <p:ext uri="{BB962C8B-B14F-4D97-AF65-F5344CB8AC3E}">
        <p14:creationId xmlns:p14="http://schemas.microsoft.com/office/powerpoint/2010/main" val="1805899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2-10</a:t>
            </a:r>
          </a:p>
        </p:txBody>
      </p:sp>
      <p:sp>
        <p:nvSpPr>
          <p:cNvPr id="57361"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Bacteria That Cause Foodborne Illness </a:t>
            </a:r>
          </a:p>
        </p:txBody>
      </p:sp>
      <p:sp>
        <p:nvSpPr>
          <p:cNvPr id="4" name="Rectangle 3"/>
          <p:cNvSpPr/>
          <p:nvPr/>
        </p:nvSpPr>
        <p:spPr>
          <a:xfrm>
            <a:off x="2057400" y="1143000"/>
            <a:ext cx="6803901" cy="1015663"/>
          </a:xfrm>
          <a:prstGeom prst="rect">
            <a:avLst/>
          </a:prstGeom>
        </p:spPr>
        <p:txBody>
          <a:bodyPr wrap="square">
            <a:spAutoFit/>
          </a:bodyPr>
          <a:lstStyle/>
          <a:p>
            <a:pPr>
              <a:tabLst>
                <a:tab pos="1144588" algn="l"/>
              </a:tabLst>
              <a:defRPr/>
            </a:pPr>
            <a:r>
              <a:rPr lang="en-US" sz="2000" dirty="0" smtClean="0">
                <a:solidFill>
                  <a:schemeClr val="tx1"/>
                </a:solidFill>
                <a:ea typeface="+mn-ea"/>
                <a:cs typeface="+mn-cs"/>
              </a:rPr>
              <a:t>Bacteria</a:t>
            </a:r>
            <a:r>
              <a:rPr lang="en-US" sz="2000" b="0" dirty="0" smtClean="0">
                <a:solidFill>
                  <a:schemeClr val="tx1"/>
                </a:solidFill>
                <a:ea typeface="+mn-ea"/>
                <a:cs typeface="+mn-cs"/>
              </a:rPr>
              <a:t>: Shiga </a:t>
            </a:r>
            <a:r>
              <a:rPr lang="en-US" sz="2000" b="0" dirty="0">
                <a:solidFill>
                  <a:schemeClr val="tx1"/>
                </a:solidFill>
                <a:ea typeface="+mn-ea"/>
                <a:cs typeface="+mn-cs"/>
              </a:rPr>
              <a:t>toxin-producing </a:t>
            </a:r>
            <a:r>
              <a:rPr lang="en-US" sz="2000" b="0" i="1" dirty="0" smtClean="0">
                <a:solidFill>
                  <a:schemeClr val="tx1"/>
                </a:solidFill>
                <a:ea typeface="+mn-ea"/>
                <a:cs typeface="+mn-cs"/>
              </a:rPr>
              <a:t>Escherichia coli</a:t>
            </a:r>
            <a:br>
              <a:rPr lang="en-US" sz="2000" b="0" i="1" dirty="0" smtClean="0">
                <a:solidFill>
                  <a:schemeClr val="tx1"/>
                </a:solidFill>
                <a:ea typeface="+mn-ea"/>
                <a:cs typeface="+mn-cs"/>
              </a:rPr>
            </a:br>
            <a:r>
              <a:rPr lang="en-US" sz="2000" b="0" dirty="0" smtClean="0">
                <a:solidFill>
                  <a:schemeClr val="tx1"/>
                </a:solidFill>
                <a:ea typeface="+mn-ea"/>
                <a:cs typeface="+mn-cs"/>
              </a:rPr>
              <a:t>(</a:t>
            </a:r>
            <a:r>
              <a:rPr lang="en-US" sz="2000" b="0" dirty="0">
                <a:solidFill>
                  <a:schemeClr val="tx1"/>
                </a:solidFill>
                <a:ea typeface="+mn-ea"/>
                <a:cs typeface="+mn-cs"/>
              </a:rPr>
              <a:t>ess-chur-EE-kee-UH-KO-LI</a:t>
            </a:r>
            <a:r>
              <a:rPr lang="en-US" sz="2000" b="0" dirty="0" smtClean="0">
                <a:solidFill>
                  <a:schemeClr val="tx1"/>
                </a:solidFill>
                <a:ea typeface="+mn-ea"/>
                <a:cs typeface="+mn-cs"/>
              </a:rPr>
              <a:t>)</a:t>
            </a:r>
          </a:p>
          <a:p>
            <a:pPr>
              <a:tabLst>
                <a:tab pos="1144588" algn="l"/>
              </a:tabLst>
              <a:defRPr/>
            </a:pPr>
            <a:r>
              <a:rPr lang="en-US" sz="2000" dirty="0" smtClean="0">
                <a:solidFill>
                  <a:schemeClr val="tx1"/>
                </a:solidFill>
              </a:rPr>
              <a:t>Source</a:t>
            </a:r>
            <a:r>
              <a:rPr lang="en-US" sz="2000" b="0" dirty="0" smtClean="0">
                <a:solidFill>
                  <a:schemeClr val="tx1"/>
                </a:solidFill>
              </a:rPr>
              <a:t>: Intestines </a:t>
            </a:r>
            <a:r>
              <a:rPr lang="en-US" sz="2000" b="0" dirty="0">
                <a:solidFill>
                  <a:schemeClr val="tx1"/>
                </a:solidFill>
              </a:rPr>
              <a:t>of cattle; </a:t>
            </a:r>
            <a:r>
              <a:rPr lang="en-US" sz="2000" b="0" dirty="0" smtClean="0">
                <a:solidFill>
                  <a:schemeClr val="tx1"/>
                </a:solidFill>
              </a:rPr>
              <a:t>infected people</a:t>
            </a:r>
            <a:endParaRPr lang="en-US" sz="2000" b="0" i="1" dirty="0">
              <a:solidFill>
                <a:schemeClr val="tx1"/>
              </a:solidFill>
              <a:ea typeface="+mn-ea"/>
              <a:cs typeface="+mn-cs"/>
            </a:endParaRPr>
          </a:p>
        </p:txBody>
      </p:sp>
      <p:graphicFrame>
        <p:nvGraphicFramePr>
          <p:cNvPr id="8" name="Group 3"/>
          <p:cNvGraphicFramePr>
            <a:graphicFrameLocks/>
          </p:cNvGraphicFramePr>
          <p:nvPr>
            <p:extLst>
              <p:ext uri="{D42A27DB-BD31-4B8C-83A1-F6EECF244321}">
                <p14:modId xmlns:p14="http://schemas.microsoft.com/office/powerpoint/2010/main" val="2634445096"/>
              </p:ext>
            </p:extLst>
          </p:nvPr>
        </p:nvGraphicFramePr>
        <p:xfrm>
          <a:off x="396875" y="2728913"/>
          <a:ext cx="8229600" cy="3118187"/>
        </p:xfrm>
        <a:graphic>
          <a:graphicData uri="http://schemas.openxmlformats.org/drawingml/2006/table">
            <a:tbl>
              <a:tblPr/>
              <a:tblGrid>
                <a:gridCol w="4179061"/>
                <a:gridCol w="4050539"/>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Bacteria</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914420">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Ground beef (raw and undercooked)</a:t>
                      </a:r>
                    </a:p>
                    <a:p>
                      <a:pPr marL="285750" indent="-285750">
                        <a:buClr>
                          <a:schemeClr val="accent1"/>
                        </a:buClr>
                        <a:buFont typeface="Arial"/>
                        <a:buChar char="•"/>
                      </a:pPr>
                      <a:r>
                        <a:rPr lang="en-US" sz="1800" kern="1200" dirty="0" smtClean="0">
                          <a:solidFill>
                            <a:schemeClr val="tx1"/>
                          </a:solidFill>
                          <a:latin typeface="+mj-lt"/>
                          <a:ea typeface="+mn-ea"/>
                          <a:cs typeface="+mn-cs"/>
                        </a:rPr>
                        <a:t>Contaminated produce</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food handlers who have diarrhea and have been diagnosed with a disease from the bacteria</a:t>
                      </a:r>
                    </a:p>
                    <a:p>
                      <a:pPr marL="285750" indent="-285750">
                        <a:buClr>
                          <a:schemeClr val="accent1"/>
                        </a:buClr>
                        <a:buFont typeface="Arial"/>
                        <a:buChar char="•"/>
                      </a:pPr>
                      <a:r>
                        <a:rPr lang="en-US" sz="1800" kern="1200" dirty="0" smtClean="0">
                          <a:solidFill>
                            <a:schemeClr val="tx1"/>
                          </a:solidFill>
                          <a:latin typeface="+mj-lt"/>
                          <a:ea typeface="+mn-ea"/>
                          <a:cs typeface="+mn-cs"/>
                        </a:rPr>
                        <a:t>Cook food, especially ground beef, to minimum internal temperatures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658037">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Purchase produce from approved, reputable suppliers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545806">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100000"/>
                        <a:buFont typeface="Arial" pitchFamily="34" charset="0"/>
                        <a:buChar char="•"/>
                        <a:tabLst/>
                      </a:pPr>
                      <a:r>
                        <a:rPr lang="en-US" sz="1800" kern="1200" dirty="0" smtClean="0">
                          <a:solidFill>
                            <a:schemeClr val="tx1"/>
                          </a:solidFill>
                          <a:latin typeface="+mj-lt"/>
                          <a:ea typeface="+mn-ea"/>
                          <a:cs typeface="+mn-cs"/>
                        </a:rPr>
                        <a:t>Prevent cross-contamination between raw meat and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descr="6e_c02_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79844" cy="809625"/>
          </a:xfrm>
          <a:prstGeom prst="rect">
            <a:avLst/>
          </a:prstGeom>
        </p:spPr>
      </p:pic>
    </p:spTree>
    <p:extLst>
      <p:ext uri="{BB962C8B-B14F-4D97-AF65-F5344CB8AC3E}">
        <p14:creationId xmlns:p14="http://schemas.microsoft.com/office/powerpoint/2010/main" val="349744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0525" y="1143000"/>
            <a:ext cx="8235950" cy="3789362"/>
          </a:xfrm>
        </p:spPr>
        <p:txBody>
          <a:bodyPr/>
          <a:lstStyle/>
          <a:p>
            <a:pPr marL="0" indent="0" eaLnBrk="1" hangingPunct="1">
              <a:buFont typeface="Wingdings" pitchFamily="2" charset="2"/>
              <a:buNone/>
              <a:defRPr/>
            </a:pPr>
            <a:r>
              <a:rPr lang="en-US" dirty="0">
                <a:ea typeface="+mn-ea"/>
                <a:cs typeface="+mn-cs"/>
              </a:rPr>
              <a:t>The FDA has identified </a:t>
            </a:r>
            <a:r>
              <a:rPr lang="en-US" dirty="0" smtClean="0">
                <a:ea typeface="+mn-ea"/>
                <a:cs typeface="+mn-cs"/>
              </a:rPr>
              <a:t>two </a:t>
            </a:r>
            <a:r>
              <a:rPr lang="en-US" dirty="0">
                <a:ea typeface="+mn-ea"/>
                <a:cs typeface="+mn-cs"/>
              </a:rPr>
              <a:t>viruses that are highly contagious </a:t>
            </a:r>
            <a:r>
              <a:rPr lang="en-US" dirty="0" smtClean="0">
                <a:ea typeface="+mn-ea"/>
                <a:cs typeface="+mn-cs"/>
              </a:rPr>
              <a:t/>
            </a:r>
            <a:br>
              <a:rPr lang="en-US" dirty="0" smtClean="0">
                <a:ea typeface="+mn-ea"/>
                <a:cs typeface="+mn-cs"/>
              </a:rPr>
            </a:br>
            <a:r>
              <a:rPr lang="en-US" dirty="0" smtClean="0">
                <a:ea typeface="+mn-ea"/>
                <a:cs typeface="+mn-cs"/>
              </a:rPr>
              <a:t>and </a:t>
            </a:r>
            <a:r>
              <a:rPr lang="en-US" dirty="0">
                <a:ea typeface="+mn-ea"/>
                <a:cs typeface="+mn-cs"/>
              </a:rPr>
              <a:t>can cause severe </a:t>
            </a:r>
            <a:r>
              <a:rPr lang="en-US" dirty="0" smtClean="0">
                <a:ea typeface="+mn-ea"/>
                <a:cs typeface="+mn-cs"/>
              </a:rPr>
              <a:t>illness:</a:t>
            </a:r>
            <a:endParaRPr lang="en-US" dirty="0">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Hepatitis A </a:t>
            </a:r>
          </a:p>
          <a:p>
            <a:pPr marL="347472" lvl="1" indent="-347472" eaLnBrk="1" hangingPunct="1">
              <a:lnSpc>
                <a:spcPct val="100000"/>
              </a:lnSpc>
              <a:spcBef>
                <a:spcPts val="900"/>
              </a:spcBef>
              <a:buFont typeface="Wingdings" pitchFamily="2" charset="2"/>
              <a:buChar char="l"/>
              <a:defRPr/>
            </a:pPr>
            <a:r>
              <a:rPr lang="en-US" dirty="0" smtClean="0"/>
              <a:t>Norovirus</a:t>
            </a:r>
            <a:endParaRPr lang="en-US" dirty="0"/>
          </a:p>
          <a:p>
            <a:pPr marL="114300" lvl="1" indent="0" eaLnBrk="1" hangingPunct="1">
              <a:buNone/>
              <a:defRPr/>
            </a:pPr>
            <a:endParaRPr lang="en-US" sz="2400" b="1" dirty="0" smtClean="0">
              <a:solidFill>
                <a:srgbClr val="005CAB"/>
              </a:solidFill>
              <a:ea typeface="+mn-ea"/>
              <a:cs typeface="+mn-cs"/>
            </a:endParaRPr>
          </a:p>
          <a:p>
            <a:pPr marL="0" lvl="1" indent="0" eaLnBrk="1" hangingPunct="1">
              <a:buNone/>
              <a:defRPr/>
            </a:pPr>
            <a:r>
              <a:rPr lang="en-US" sz="2400" b="1" dirty="0" smtClean="0">
                <a:solidFill>
                  <a:srgbClr val="005CAB"/>
                </a:solidFill>
                <a:ea typeface="+mn-ea"/>
                <a:cs typeface="+mn-cs"/>
              </a:rPr>
              <a:t>Food </a:t>
            </a:r>
            <a:r>
              <a:rPr lang="en-US" sz="2400" b="1" dirty="0">
                <a:solidFill>
                  <a:srgbClr val="005CAB"/>
                </a:solidFill>
                <a:ea typeface="+mn-ea"/>
                <a:cs typeface="+mn-cs"/>
              </a:rPr>
              <a:t>handlers diagnosed </a:t>
            </a:r>
            <a:r>
              <a:rPr lang="en-US" sz="2400" b="1" dirty="0" smtClean="0">
                <a:solidFill>
                  <a:srgbClr val="005CAB"/>
                </a:solidFill>
                <a:ea typeface="+mn-ea"/>
                <a:cs typeface="+mn-cs"/>
              </a:rPr>
              <a:t>with an illness from </a:t>
            </a:r>
            <a:r>
              <a:rPr lang="en-US" sz="2400" b="1" dirty="0">
                <a:solidFill>
                  <a:srgbClr val="005CAB"/>
                </a:solidFill>
                <a:ea typeface="+mn-ea"/>
                <a:cs typeface="+mn-cs"/>
              </a:rPr>
              <a:t>hepatitis A or Norovirus must not work in </a:t>
            </a:r>
            <a:r>
              <a:rPr lang="en-US" sz="2400" b="1" dirty="0" smtClean="0">
                <a:solidFill>
                  <a:srgbClr val="005CAB"/>
                </a:solidFill>
                <a:ea typeface="+mn-ea"/>
                <a:cs typeface="+mn-cs"/>
              </a:rPr>
              <a:t>an operation </a:t>
            </a:r>
            <a:r>
              <a:rPr lang="en-US" sz="2400" b="1" dirty="0">
                <a:solidFill>
                  <a:srgbClr val="005CAB"/>
                </a:solidFill>
                <a:ea typeface="+mn-ea"/>
                <a:cs typeface="+mn-cs"/>
              </a:rPr>
              <a:t>while they are sick.</a:t>
            </a:r>
          </a:p>
          <a:p>
            <a:pPr marL="114300" lvl="1" indent="0" eaLnBrk="1" hangingPunct="1">
              <a:buFont typeface="Wingdings" pitchFamily="2" charset="2"/>
              <a:buNone/>
              <a:defRPr/>
            </a:pPr>
            <a:endParaRPr lang="en-US" dirty="0" smtClean="0"/>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2-11</a:t>
            </a:r>
          </a:p>
        </p:txBody>
      </p:sp>
      <p:sp>
        <p:nvSpPr>
          <p:cNvPr id="60420" name="Rectangle 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Illnesses</a:t>
            </a:r>
          </a:p>
        </p:txBody>
      </p:sp>
    </p:spTree>
    <p:extLst>
      <p:ext uri="{BB962C8B-B14F-4D97-AF65-F5344CB8AC3E}">
        <p14:creationId xmlns:p14="http://schemas.microsoft.com/office/powerpoint/2010/main" val="4272746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2-12</a:t>
            </a:r>
          </a:p>
        </p:txBody>
      </p:sp>
      <p:sp>
        <p:nvSpPr>
          <p:cNvPr id="61463"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 </a:t>
            </a:r>
          </a:p>
        </p:txBody>
      </p:sp>
      <p:sp>
        <p:nvSpPr>
          <p:cNvPr id="128024"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000" dirty="0" smtClean="0">
                <a:solidFill>
                  <a:schemeClr val="tx1"/>
                </a:solidFill>
              </a:rPr>
              <a:t>Virus</a:t>
            </a:r>
            <a:r>
              <a:rPr lang="en-US" sz="2000" b="0" dirty="0" smtClean="0">
                <a:solidFill>
                  <a:schemeClr val="tx1"/>
                </a:solidFill>
              </a:rPr>
              <a:t>:	Hepatitis </a:t>
            </a:r>
            <a:r>
              <a:rPr lang="en-US" sz="2000" b="0" dirty="0">
                <a:solidFill>
                  <a:schemeClr val="tx1"/>
                </a:solidFill>
              </a:rPr>
              <a:t>A (</a:t>
            </a:r>
            <a:r>
              <a:rPr lang="en-US" sz="2000" b="0" dirty="0" smtClean="0">
                <a:solidFill>
                  <a:schemeClr val="tx1"/>
                </a:solidFill>
              </a:rPr>
              <a:t>HEP-a-TI-tiss)</a:t>
            </a:r>
          </a:p>
          <a:p>
            <a:pPr>
              <a:tabLst>
                <a:tab pos="1025525" algn="l"/>
              </a:tabLst>
            </a:pPr>
            <a:r>
              <a:rPr lang="en-US" sz="2000" dirty="0" smtClean="0">
                <a:solidFill>
                  <a:schemeClr val="tx1"/>
                </a:solidFill>
              </a:rPr>
              <a:t>Source</a:t>
            </a:r>
            <a:r>
              <a:rPr lang="en-US" sz="2000" b="0" dirty="0" smtClean="0">
                <a:solidFill>
                  <a:schemeClr val="tx1"/>
                </a:solidFill>
              </a:rPr>
              <a:t>:	</a:t>
            </a:r>
            <a:r>
              <a:rPr lang="en-US" sz="2000" b="0" dirty="0" smtClean="0">
                <a:solidFill>
                  <a:schemeClr val="tx1"/>
                </a:solidFill>
              </a:rPr>
              <a:t>Infected people</a:t>
            </a:r>
            <a:endParaRPr lang="en-US" sz="2000" b="0" i="1" dirty="0">
              <a:solidFill>
                <a:schemeClr val="tx1"/>
              </a:solidFill>
            </a:endParaRPr>
          </a:p>
        </p:txBody>
      </p:sp>
      <p:graphicFrame>
        <p:nvGraphicFramePr>
          <p:cNvPr id="10" name="Group 3"/>
          <p:cNvGraphicFramePr>
            <a:graphicFrameLocks/>
          </p:cNvGraphicFramePr>
          <p:nvPr>
            <p:extLst>
              <p:ext uri="{D42A27DB-BD31-4B8C-83A1-F6EECF244321}">
                <p14:modId xmlns:p14="http://schemas.microsoft.com/office/powerpoint/2010/main" val="3695488066"/>
              </p:ext>
            </p:extLst>
          </p:nvPr>
        </p:nvGraphicFramePr>
        <p:xfrm>
          <a:off x="396875" y="2728913"/>
          <a:ext cx="8229600" cy="2946558"/>
        </p:xfrm>
        <a:graphic>
          <a:graphicData uri="http://schemas.openxmlformats.org/drawingml/2006/table">
            <a:tbl>
              <a:tblPr/>
              <a:tblGrid>
                <a:gridCol w="3325202"/>
                <a:gridCol w="4904398"/>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Virus</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706088">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Ready-to-eat food</a:t>
                      </a:r>
                    </a:p>
                    <a:p>
                      <a:pPr marL="285750" indent="-285750">
                        <a:buClr>
                          <a:schemeClr val="accent1"/>
                        </a:buClr>
                        <a:buFont typeface="Arial"/>
                        <a:buChar char="•"/>
                      </a:pPr>
                      <a:r>
                        <a:rPr lang="en-US" sz="1800" kern="1200" dirty="0" smtClean="0">
                          <a:solidFill>
                            <a:schemeClr val="tx1"/>
                          </a:solidFill>
                          <a:latin typeface="+mj-lt"/>
                          <a:ea typeface="+mn-ea"/>
                          <a:cs typeface="+mn-cs"/>
                        </a:rPr>
                        <a:t>Shellfish from contaminated water</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a:t>
                      </a:r>
                      <a:r>
                        <a:rPr lang="en-US" sz="1800" kern="1200" dirty="0" smtClean="0">
                          <a:solidFill>
                            <a:schemeClr val="tx1"/>
                          </a:solidFill>
                          <a:latin typeface="+mj-lt"/>
                          <a:ea typeface="+mn-ea"/>
                          <a:cs typeface="+mn-cs"/>
                        </a:rPr>
                        <a:t>food handlers </a:t>
                      </a:r>
                      <a:r>
                        <a:rPr lang="en-US" sz="1800" kern="1200" dirty="0" smtClean="0">
                          <a:solidFill>
                            <a:schemeClr val="tx1"/>
                          </a:solidFill>
                          <a:latin typeface="+mj-lt"/>
                          <a:ea typeface="+mn-ea"/>
                          <a:cs typeface="+mn-cs"/>
                        </a:rPr>
                        <a:t>who have been diagnosed with hepatitis A from the operation</a:t>
                      </a:r>
                      <a:endParaRPr lang="en-US" dirty="0">
                        <a:latin typeface="+mj-lt"/>
                      </a:endParaRPr>
                    </a:p>
                  </a:txBody>
                  <a:tcPr marT="45730" marB="45730" horzOverflow="overflow">
                    <a:lnL w="12700" cap="flat" cmpd="sng" algn="ctr">
                      <a:solidFill>
                        <a:schemeClr val="bg2"/>
                      </a:solidFill>
                      <a:prstDash val="solid"/>
                      <a:round/>
                      <a:headEnd type="none" w="med" len="med"/>
                      <a:tailEnd type="none" w="med" len="med"/>
                    </a:lnL>
                    <a:lnR cap="flat">
                      <a:noFill/>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5CAB"/>
                        </a:buClr>
                        <a:buSzTx/>
                        <a:buFont typeface="Arial"/>
                        <a:buChar char="•"/>
                        <a:tabLst/>
                        <a:defRPr/>
                      </a:pP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Exclude </a:t>
                      </a: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food handlers </a:t>
                      </a:r>
                      <a:r>
                        <a:rPr kumimoji="0" lang="en-US" sz="1800" b="0" i="0" u="none" strike="noStrike" kern="1200" cap="none" spc="0" normalizeH="0" baseline="0" noProof="0" dirty="0" smtClean="0">
                          <a:ln>
                            <a:noFill/>
                          </a:ln>
                          <a:solidFill>
                            <a:srgbClr val="000000"/>
                          </a:solidFill>
                          <a:effectLst/>
                          <a:uLnTx/>
                          <a:uFillTx/>
                          <a:latin typeface="Arial Narrow"/>
                          <a:ea typeface="+mn-ea"/>
                          <a:cs typeface="+mn-cs"/>
                        </a:rPr>
                        <a:t>who have jaundice for seven days or less from the operation</a:t>
                      </a:r>
                      <a:endParaRPr kumimoji="0" lang="en-US" sz="1800" b="0" i="0" u="none" strike="noStrike" kern="1200" cap="none" spc="0" normalizeH="0" baseline="0" noProof="0" dirty="0">
                        <a:ln>
                          <a:noFill/>
                        </a:ln>
                        <a:solidFill>
                          <a:srgbClr val="000000"/>
                        </a:solidFill>
                        <a:effectLst/>
                        <a:uLnTx/>
                        <a:uFillTx/>
                        <a:latin typeface="Arial Narrow"/>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Wash hands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Avoid bare-hand contact with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spc="-20" dirty="0" smtClean="0">
                          <a:solidFill>
                            <a:schemeClr val="tx1"/>
                          </a:solidFill>
                          <a:latin typeface="+mj-lt"/>
                          <a:ea typeface="+mn-ea"/>
                          <a:cs typeface="+mn-cs"/>
                        </a:rPr>
                        <a:t>Purchase shellfish from approved, reputable</a:t>
                      </a:r>
                      <a:r>
                        <a:rPr lang="en-US" sz="1800" kern="1200" spc="-20" baseline="0" dirty="0" smtClean="0">
                          <a:solidFill>
                            <a:schemeClr val="tx1"/>
                          </a:solidFill>
                          <a:latin typeface="+mj-lt"/>
                          <a:ea typeface="+mn-ea"/>
                          <a:cs typeface="+mn-cs"/>
                        </a:rPr>
                        <a:t> </a:t>
                      </a:r>
                      <a:r>
                        <a:rPr lang="en-US" sz="1800" kern="1200" spc="-20" dirty="0" smtClean="0">
                          <a:solidFill>
                            <a:schemeClr val="tx1"/>
                          </a:solidFill>
                          <a:latin typeface="+mj-lt"/>
                          <a:ea typeface="+mn-ea"/>
                          <a:cs typeface="+mn-cs"/>
                        </a:rPr>
                        <a:t>suppliers</a:t>
                      </a:r>
                      <a:endParaRPr lang="en-US" sz="1800" kern="1200" spc="-2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5" y="1243013"/>
            <a:ext cx="1484312" cy="809625"/>
          </a:xfrm>
          <a:prstGeom prst="rect">
            <a:avLst/>
          </a:prstGeom>
        </p:spPr>
      </p:pic>
    </p:spTree>
    <p:extLst>
      <p:ext uri="{BB962C8B-B14F-4D97-AF65-F5344CB8AC3E}">
        <p14:creationId xmlns:p14="http://schemas.microsoft.com/office/powerpoint/2010/main" val="2509099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2-13</a:t>
            </a:r>
          </a:p>
        </p:txBody>
      </p:sp>
      <p:sp>
        <p:nvSpPr>
          <p:cNvPr id="62487" name="Rectangle 37"/>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Major Viruses That Cause Foodborne Illness </a:t>
            </a:r>
          </a:p>
        </p:txBody>
      </p:sp>
      <p:graphicFrame>
        <p:nvGraphicFramePr>
          <p:cNvPr id="9" name="Group 3"/>
          <p:cNvGraphicFramePr>
            <a:graphicFrameLocks/>
          </p:cNvGraphicFramePr>
          <p:nvPr>
            <p:extLst>
              <p:ext uri="{D42A27DB-BD31-4B8C-83A1-F6EECF244321}">
                <p14:modId xmlns:p14="http://schemas.microsoft.com/office/powerpoint/2010/main" val="3613743548"/>
              </p:ext>
            </p:extLst>
          </p:nvPr>
        </p:nvGraphicFramePr>
        <p:xfrm>
          <a:off x="396875" y="2728913"/>
          <a:ext cx="8229600" cy="2514790"/>
        </p:xfrm>
        <a:graphic>
          <a:graphicData uri="http://schemas.openxmlformats.org/drawingml/2006/table">
            <a:tbl>
              <a:tblPr/>
              <a:tblGrid>
                <a:gridCol w="3325202"/>
                <a:gridCol w="4904398"/>
              </a:tblGrid>
              <a:tr h="356990">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Food Linked with the Virus</a:t>
                      </a: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Prevention Measures</a:t>
                      </a:r>
                    </a:p>
                  </a:txBody>
                  <a:tcPr marT="45730" marB="45730" horzOverflow="overflow">
                    <a:lnL w="12700" cap="flat" cmpd="sng" algn="ctr">
                      <a:solidFill>
                        <a:schemeClr val="bg2"/>
                      </a:solidFill>
                      <a:prstDash val="solid"/>
                      <a:round/>
                      <a:headEnd type="none" w="med" len="med"/>
                      <a:tailEnd type="none" w="med" len="med"/>
                    </a:lnL>
                    <a:lnR cap="flat">
                      <a:noFill/>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706088">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Ready-to-eat food</a:t>
                      </a:r>
                    </a:p>
                    <a:p>
                      <a:pPr marL="285750" indent="-285750">
                        <a:buClr>
                          <a:schemeClr val="accent1"/>
                        </a:buClr>
                        <a:buFont typeface="Arial"/>
                        <a:buChar char="•"/>
                      </a:pPr>
                      <a:r>
                        <a:rPr lang="en-US" sz="1800" kern="1200" dirty="0" smtClean="0">
                          <a:solidFill>
                            <a:schemeClr val="tx1"/>
                          </a:solidFill>
                          <a:latin typeface="+mj-lt"/>
                          <a:ea typeface="+mn-ea"/>
                          <a:cs typeface="+mn-cs"/>
                        </a:rPr>
                        <a:t>Shellfish from contaminated water</a:t>
                      </a:r>
                      <a:endParaRPr lang="en-US" sz="1800" kern="1200" dirty="0" smtClean="0">
                        <a:solidFill>
                          <a:srgbClr val="231F20"/>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indent="-285750">
                        <a:buClr>
                          <a:schemeClr val="accent1"/>
                        </a:buClr>
                        <a:buFont typeface="Arial"/>
                        <a:buChar char="•"/>
                      </a:pPr>
                      <a:r>
                        <a:rPr lang="en-US" sz="1800" kern="1200" dirty="0" smtClean="0">
                          <a:solidFill>
                            <a:schemeClr val="tx1"/>
                          </a:solidFill>
                          <a:latin typeface="+mj-lt"/>
                          <a:ea typeface="+mn-ea"/>
                          <a:cs typeface="+mn-cs"/>
                        </a:rPr>
                        <a:t>Exclude </a:t>
                      </a:r>
                      <a:r>
                        <a:rPr lang="en-US" sz="1800" kern="1200" dirty="0" smtClean="0">
                          <a:solidFill>
                            <a:schemeClr val="tx1"/>
                          </a:solidFill>
                          <a:latin typeface="+mj-lt"/>
                          <a:ea typeface="+mn-ea"/>
                          <a:cs typeface="+mn-cs"/>
                        </a:rPr>
                        <a:t>food handlers </a:t>
                      </a:r>
                      <a:r>
                        <a:rPr lang="en-US" sz="1800" kern="1200" dirty="0" smtClean="0">
                          <a:solidFill>
                            <a:schemeClr val="tx1"/>
                          </a:solidFill>
                          <a:latin typeface="+mj-lt"/>
                          <a:ea typeface="+mn-ea"/>
                          <a:cs typeface="+mn-cs"/>
                        </a:rPr>
                        <a:t>who are vomiting or have diarrhea and have been diagnosed with Norovirus from the operation</a:t>
                      </a:r>
                      <a:endParaRPr lang="en-US" sz="1800" kern="1200" dirty="0">
                        <a:solidFill>
                          <a:schemeClr val="tx1"/>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5715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Wash hands</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dirty="0" smtClean="0">
                          <a:solidFill>
                            <a:schemeClr val="tx1"/>
                          </a:solidFill>
                          <a:latin typeface="+mj-lt"/>
                          <a:ea typeface="+mn-ea"/>
                          <a:cs typeface="+mn-cs"/>
                        </a:rPr>
                        <a:t>Avoid bare-hand contact with ready-to-eat food</a:t>
                      </a:r>
                      <a:endParaRPr lang="en-US" sz="1800" kern="120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14460">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75000"/>
                        <a:buFont typeface="Arial"/>
                        <a:buChar char="•"/>
                        <a:tabLst/>
                      </a:pPr>
                      <a:endParaRPr kumimoji="0" lang="en-US" sz="1800" b="0" i="0" u="none" strike="noStrike" cap="none" normalizeH="0" baseline="0" dirty="0" smtClean="0">
                        <a:ln>
                          <a:noFill/>
                        </a:ln>
                        <a:solidFill>
                          <a:schemeClr val="tx1"/>
                        </a:solidFill>
                        <a:effectLst/>
                        <a:latin typeface="+mj-lt"/>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r>
                        <a:rPr lang="en-US" sz="1800" kern="1200" spc="-20" dirty="0" smtClean="0">
                          <a:solidFill>
                            <a:schemeClr val="tx1"/>
                          </a:solidFill>
                          <a:latin typeface="+mj-lt"/>
                          <a:ea typeface="+mn-ea"/>
                          <a:cs typeface="+mn-cs"/>
                        </a:rPr>
                        <a:t>Purchase shellfish from approved, reputable</a:t>
                      </a:r>
                      <a:r>
                        <a:rPr lang="en-US" sz="1800" kern="1200" spc="-20" baseline="0" dirty="0" smtClean="0">
                          <a:solidFill>
                            <a:schemeClr val="tx1"/>
                          </a:solidFill>
                          <a:latin typeface="+mj-lt"/>
                          <a:ea typeface="+mn-ea"/>
                          <a:cs typeface="+mn-cs"/>
                        </a:rPr>
                        <a:t> </a:t>
                      </a:r>
                      <a:r>
                        <a:rPr lang="en-US" sz="1800" kern="1200" spc="-20" dirty="0" smtClean="0">
                          <a:solidFill>
                            <a:schemeClr val="tx1"/>
                          </a:solidFill>
                          <a:latin typeface="+mj-lt"/>
                          <a:ea typeface="+mn-ea"/>
                          <a:cs typeface="+mn-cs"/>
                        </a:rPr>
                        <a:t>suppliers</a:t>
                      </a:r>
                      <a:endParaRPr lang="en-US" sz="1800" kern="1200" spc="-20" dirty="0" smtClean="0">
                        <a:solidFill>
                          <a:srgbClr val="231F20"/>
                        </a:solidFill>
                        <a:latin typeface="+mj-lt"/>
                        <a:ea typeface="+mn-ea"/>
                        <a:cs typeface="+mn-cs"/>
                      </a:endParaRPr>
                    </a:p>
                  </a:txBody>
                  <a:tcPr marT="45730" marB="45730" horzOverflow="overflow">
                    <a:lnL w="12700" cap="flat" cmpd="sng" algn="ctr">
                      <a:solidFill>
                        <a:schemeClr val="bg2"/>
                      </a:solidFill>
                      <a:prstDash val="solid"/>
                      <a:round/>
                      <a:headEnd type="none" w="med" len="med"/>
                      <a:tailEnd type="none" w="med" len="med"/>
                    </a:lnL>
                    <a:lnR cap="flat">
                      <a:noFill/>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10" name="Rectangle 3"/>
          <p:cNvSpPr>
            <a:spLocks noChangeArrowheads="1"/>
          </p:cNvSpPr>
          <p:nvPr/>
        </p:nvSpPr>
        <p:spPr bwMode="auto">
          <a:xfrm>
            <a:off x="2057400" y="1143000"/>
            <a:ext cx="656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000" dirty="0" smtClean="0">
                <a:solidFill>
                  <a:schemeClr val="tx1"/>
                </a:solidFill>
              </a:rPr>
              <a:t>Virus</a:t>
            </a:r>
            <a:r>
              <a:rPr lang="en-US" sz="2000" b="0" dirty="0" smtClean="0">
                <a:solidFill>
                  <a:schemeClr val="tx1"/>
                </a:solidFill>
              </a:rPr>
              <a:t>:	</a:t>
            </a:r>
            <a:r>
              <a:rPr lang="en-US" sz="2000" b="0" dirty="0">
                <a:solidFill>
                  <a:schemeClr val="tx1"/>
                </a:solidFill>
              </a:rPr>
              <a:t>Norovirus (NOR-o-VI-rus)</a:t>
            </a:r>
            <a:endParaRPr lang="en-US" sz="2000" b="0" dirty="0" smtClean="0">
              <a:solidFill>
                <a:schemeClr val="tx1"/>
              </a:solidFill>
            </a:endParaRPr>
          </a:p>
          <a:p>
            <a:pPr>
              <a:tabLst>
                <a:tab pos="1025525" algn="l"/>
              </a:tabLst>
            </a:pPr>
            <a:r>
              <a:rPr lang="en-US" sz="2000" dirty="0" smtClean="0">
                <a:solidFill>
                  <a:schemeClr val="tx1"/>
                </a:solidFill>
              </a:rPr>
              <a:t>Source</a:t>
            </a:r>
            <a:r>
              <a:rPr lang="en-US" sz="2000" b="0" dirty="0" smtClean="0">
                <a:solidFill>
                  <a:schemeClr val="tx1"/>
                </a:solidFill>
              </a:rPr>
              <a:t>:	</a:t>
            </a:r>
            <a:r>
              <a:rPr lang="en-US" sz="2000" b="0" dirty="0" smtClean="0">
                <a:solidFill>
                  <a:schemeClr val="tx1"/>
                </a:solidFill>
              </a:rPr>
              <a:t>Infected people</a:t>
            </a:r>
            <a:endParaRPr lang="en-US" sz="2000" b="0" i="1" dirty="0">
              <a:solidFill>
                <a:schemeClr val="tx1"/>
              </a:solidFill>
            </a:endParaRPr>
          </a:p>
        </p:txBody>
      </p:sp>
      <p:pic>
        <p:nvPicPr>
          <p:cNvPr id="7" name="Picture 6" descr="6e_c02_2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75" y="1243013"/>
            <a:ext cx="1484313" cy="809625"/>
          </a:xfrm>
          <a:prstGeom prst="rect">
            <a:avLst/>
          </a:prstGeom>
        </p:spPr>
      </p:pic>
    </p:spTree>
    <p:extLst>
      <p:ext uri="{BB962C8B-B14F-4D97-AF65-F5344CB8AC3E}">
        <p14:creationId xmlns:p14="http://schemas.microsoft.com/office/powerpoint/2010/main" val="2283327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2-14</a:t>
            </a:r>
          </a:p>
        </p:txBody>
      </p:sp>
      <p:sp>
        <p:nvSpPr>
          <p:cNvPr id="66563"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Origin:</a:t>
            </a:r>
            <a:endParaRPr lang="en-US" dirty="0"/>
          </a:p>
          <a:p>
            <a:pPr marL="347472" lvl="1" indent="-347472" eaLnBrk="1" hangingPunct="1">
              <a:lnSpc>
                <a:spcPct val="100000"/>
              </a:lnSpc>
              <a:spcBef>
                <a:spcPts val="900"/>
              </a:spcBef>
              <a:defRPr/>
            </a:pPr>
            <a:r>
              <a:rPr lang="en-US" b="0" dirty="0" smtClean="0">
                <a:ea typeface="+mn-ea"/>
                <a:cs typeface="+mn-cs"/>
              </a:rPr>
              <a:t>Naturally occur in certain plants, mushrooms, and seafood</a:t>
            </a:r>
            <a:endParaRPr lang="en-US" sz="2400" dirty="0" smtClean="0">
              <a:solidFill>
                <a:srgbClr val="005CAB"/>
              </a:solidFill>
              <a:ea typeface="+mn-ea"/>
              <a:cs typeface="+mn-cs"/>
            </a:endParaRPr>
          </a:p>
          <a:p>
            <a:pPr marL="114300" lvl="1" indent="0" eaLnBrk="1" hangingPunct="1">
              <a:buFont typeface="Wingdings" pitchFamily="2" charset="2"/>
              <a:buNone/>
              <a:defRPr/>
            </a:pPr>
            <a:r>
              <a:rPr lang="en-US" sz="2400" dirty="0" smtClean="0">
                <a:solidFill>
                  <a:srgbClr val="005CAB"/>
                </a:solidFill>
                <a:ea typeface="+mn-ea"/>
                <a:cs typeface="+mn-cs"/>
              </a:rPr>
              <a:t>Seafood toxins:</a:t>
            </a:r>
            <a:endParaRPr lang="en-US" b="0" dirty="0" smtClean="0">
              <a:ea typeface="+mn-ea"/>
              <a:cs typeface="+mn-cs"/>
            </a:endParaRPr>
          </a:p>
          <a:p>
            <a:pPr marL="347472" lvl="1" indent="-347472" eaLnBrk="1" hangingPunct="1">
              <a:lnSpc>
                <a:spcPct val="100000"/>
              </a:lnSpc>
              <a:spcBef>
                <a:spcPts val="900"/>
              </a:spcBef>
              <a:defRPr/>
            </a:pPr>
            <a:r>
              <a:rPr lang="en-US" b="0" dirty="0" smtClean="0">
                <a:ea typeface="+mn-ea"/>
                <a:cs typeface="+mn-cs"/>
              </a:rPr>
              <a:t>Produced by pathogens found on certain fish</a:t>
            </a:r>
          </a:p>
          <a:p>
            <a:pPr marL="694944" lvl="2" indent="-347472" eaLnBrk="1" hangingPunct="1">
              <a:lnSpc>
                <a:spcPct val="100000"/>
              </a:lnSpc>
              <a:spcBef>
                <a:spcPts val="900"/>
              </a:spcBef>
              <a:defRPr/>
            </a:pPr>
            <a:r>
              <a:rPr lang="en-US" b="0" dirty="0">
                <a:ea typeface="+mn-ea"/>
                <a:cs typeface="+mn-cs"/>
              </a:rPr>
              <a:t>Tuna, bonito, </a:t>
            </a:r>
            <a:r>
              <a:rPr lang="en-US" b="0" dirty="0" smtClean="0">
                <a:ea typeface="+mn-ea"/>
                <a:cs typeface="+mn-cs"/>
              </a:rPr>
              <a:t>mahimahi</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Histamine produced when fish is time-temperature abused</a:t>
            </a:r>
          </a:p>
          <a:p>
            <a:pPr marL="347472" lvl="1" indent="-347472" eaLnBrk="1" hangingPunct="1">
              <a:lnSpc>
                <a:spcPct val="100000"/>
              </a:lnSpc>
              <a:spcBef>
                <a:spcPts val="900"/>
              </a:spcBef>
              <a:defRPr/>
            </a:pPr>
            <a:r>
              <a:rPr lang="en-US" b="0" dirty="0" smtClean="0">
                <a:ea typeface="+mn-ea"/>
                <a:cs typeface="+mn-cs"/>
              </a:rPr>
              <a:t>Occur in certain fish that eat smaller fish that have consumed the toxin </a:t>
            </a:r>
          </a:p>
          <a:p>
            <a:pPr marL="694944" lvl="2" indent="-347472" eaLnBrk="1" hangingPunct="1">
              <a:lnSpc>
                <a:spcPct val="100000"/>
              </a:lnSpc>
              <a:spcBef>
                <a:spcPts val="900"/>
              </a:spcBef>
              <a:defRPr/>
            </a:pPr>
            <a:r>
              <a:rPr lang="en-US" b="0" dirty="0" smtClean="0">
                <a:ea typeface="+mn-ea"/>
                <a:cs typeface="+mn-cs"/>
              </a:rPr>
              <a:t>Barracuda, snapper, grouper, amberjack</a:t>
            </a:r>
          </a:p>
          <a:p>
            <a:pPr marL="694944" lvl="2" indent="-347472" eaLnBrk="1" hangingPunct="1">
              <a:lnSpc>
                <a:spcPct val="100000"/>
              </a:lnSpc>
              <a:spcBef>
                <a:spcPts val="900"/>
              </a:spcBef>
              <a:defRPr/>
            </a:pPr>
            <a:r>
              <a:rPr lang="en-US" b="0" dirty="0" smtClean="0">
                <a:ea typeface="+mn-ea"/>
                <a:cs typeface="+mn-cs"/>
              </a:rPr>
              <a:t>Ciguatera toxin is an example</a:t>
            </a:r>
            <a:endParaRPr lang="en-US" dirty="0" smtClean="0">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4184929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2-15</a:t>
            </a:r>
          </a:p>
        </p:txBody>
      </p:sp>
      <p:sp>
        <p:nvSpPr>
          <p:cNvPr id="67587"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Illness:</a:t>
            </a:r>
          </a:p>
          <a:p>
            <a:pPr marL="347472" lvl="1" indent="-347472" eaLnBrk="1" hangingPunct="1">
              <a:lnSpc>
                <a:spcPct val="100000"/>
              </a:lnSpc>
              <a:spcBef>
                <a:spcPts val="900"/>
              </a:spcBef>
              <a:defRPr/>
            </a:pPr>
            <a:r>
              <a:rPr lang="en-US" b="0" dirty="0" smtClean="0">
                <a:ea typeface="+mn-ea"/>
                <a:cs typeface="+mn-cs"/>
              </a:rPr>
              <a:t>Symptoms and onset times vary with illness</a:t>
            </a:r>
          </a:p>
          <a:p>
            <a:pPr marL="347472" lvl="1" indent="-347472" eaLnBrk="1" hangingPunct="1">
              <a:lnSpc>
                <a:spcPct val="100000"/>
              </a:lnSpc>
              <a:spcBef>
                <a:spcPts val="900"/>
              </a:spcBef>
              <a:defRPr/>
            </a:pPr>
            <a:r>
              <a:rPr lang="en-US" b="0" dirty="0" smtClean="0">
                <a:ea typeface="+mn-ea"/>
                <a:cs typeface="+mn-cs"/>
              </a:rPr>
              <a:t>People will experience illness within minutes</a:t>
            </a:r>
          </a:p>
          <a:p>
            <a:pPr marL="0" indent="0" eaLnBrk="1" hangingPunct="1">
              <a:defRPr/>
            </a:pPr>
            <a:r>
              <a:rPr lang="en-US" dirty="0" smtClean="0"/>
              <a:t>General symptoms:</a:t>
            </a:r>
            <a:endParaRPr lang="en-US" dirty="0"/>
          </a:p>
          <a:p>
            <a:pPr marL="347472" lvl="1" indent="-347472" eaLnBrk="1" hangingPunct="1">
              <a:lnSpc>
                <a:spcPct val="100000"/>
              </a:lnSpc>
              <a:spcBef>
                <a:spcPts val="900"/>
              </a:spcBef>
              <a:defRPr/>
            </a:pPr>
            <a:r>
              <a:rPr lang="en-US" b="0" dirty="0">
                <a:ea typeface="+mn-ea"/>
                <a:cs typeface="+mn-cs"/>
              </a:rPr>
              <a:t>Diarrhea or </a:t>
            </a:r>
            <a:r>
              <a:rPr lang="en-US" b="0" dirty="0" smtClean="0">
                <a:ea typeface="+mn-ea"/>
                <a:cs typeface="+mn-cs"/>
              </a:rPr>
              <a:t>vomiting</a:t>
            </a:r>
          </a:p>
          <a:p>
            <a:pPr marL="347472" lvl="1" indent="-347472" eaLnBrk="1" hangingPunct="1">
              <a:lnSpc>
                <a:spcPct val="100000"/>
              </a:lnSpc>
              <a:spcBef>
                <a:spcPts val="900"/>
              </a:spcBef>
              <a:defRPr/>
            </a:pPr>
            <a:r>
              <a:rPr lang="en-US" b="0" dirty="0">
                <a:ea typeface="+mn-ea"/>
                <a:cs typeface="+mn-cs"/>
              </a:rPr>
              <a:t>N</a:t>
            </a:r>
            <a:r>
              <a:rPr lang="en-US" b="0" dirty="0" smtClean="0">
                <a:ea typeface="+mn-ea"/>
                <a:cs typeface="+mn-cs"/>
              </a:rPr>
              <a:t>eurological symptoms</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Tingling in extremities</a:t>
            </a:r>
          </a:p>
          <a:p>
            <a:pPr marL="694944" lvl="2" indent="-347472" eaLnBrk="1" hangingPunct="1">
              <a:lnSpc>
                <a:spcPct val="100000"/>
              </a:lnSpc>
              <a:spcBef>
                <a:spcPts val="900"/>
              </a:spcBef>
              <a:defRPr/>
            </a:pPr>
            <a:r>
              <a:rPr lang="en-US" b="0" dirty="0" smtClean="0">
                <a:ea typeface="+mn-ea"/>
                <a:cs typeface="+mn-cs"/>
              </a:rPr>
              <a:t>Reversal of hot and cold sensations</a:t>
            </a:r>
          </a:p>
          <a:p>
            <a:pPr marL="347472" lvl="1" indent="-347472" eaLnBrk="1" hangingPunct="1">
              <a:lnSpc>
                <a:spcPct val="100000"/>
              </a:lnSpc>
              <a:spcBef>
                <a:spcPts val="900"/>
              </a:spcBef>
              <a:defRPr/>
            </a:pPr>
            <a:r>
              <a:rPr lang="en-US" b="0" dirty="0" smtClean="0">
                <a:ea typeface="+mn-ea"/>
                <a:cs typeface="+mn-cs"/>
              </a:rPr>
              <a:t>Flushing of the face and/or hives</a:t>
            </a:r>
          </a:p>
          <a:p>
            <a:pPr marL="347472" lvl="1" indent="-347472" eaLnBrk="1" hangingPunct="1">
              <a:lnSpc>
                <a:spcPct val="100000"/>
              </a:lnSpc>
              <a:spcBef>
                <a:spcPts val="900"/>
              </a:spcBef>
              <a:defRPr/>
            </a:pPr>
            <a:r>
              <a:rPr lang="en-US" b="0" dirty="0" smtClean="0">
                <a:ea typeface="+mn-ea"/>
                <a:cs typeface="+mn-cs"/>
              </a:rPr>
              <a:t>Difficulty breathing</a:t>
            </a:r>
          </a:p>
          <a:p>
            <a:pPr marL="347472" lvl="1" indent="-347472" eaLnBrk="1" hangingPunct="1">
              <a:lnSpc>
                <a:spcPct val="100000"/>
              </a:lnSpc>
              <a:spcBef>
                <a:spcPts val="900"/>
              </a:spcBef>
              <a:defRPr/>
            </a:pPr>
            <a:r>
              <a:rPr lang="en-US" b="0" dirty="0" smtClean="0">
                <a:ea typeface="+mn-ea"/>
                <a:cs typeface="+mn-cs"/>
              </a:rPr>
              <a:t>Heart palpitations</a:t>
            </a:r>
            <a:endParaRPr lang="en-US" dirty="0" smtClean="0">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379638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type="body" idx="1"/>
          </p:nvPr>
        </p:nvSpPr>
        <p:spPr>
          <a:xfrm>
            <a:off x="398463" y="1143000"/>
            <a:ext cx="8228012" cy="3789362"/>
          </a:xfrm>
        </p:spPr>
        <p:txBody>
          <a:bodyPr/>
          <a:lstStyle/>
          <a:p>
            <a:pPr marL="0" indent="0" eaLnBrk="1" hangingPunct="1">
              <a:defRPr/>
            </a:pPr>
            <a:r>
              <a:rPr lang="en-US" dirty="0">
                <a:latin typeface="Arial Narrow" charset="0"/>
                <a:cs typeface="+mn-cs"/>
              </a:rPr>
              <a:t>Groups who may attempt to contaminate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Terrorists or activists</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a:t>
            </a:r>
            <a:r>
              <a:rPr lang="en-US" dirty="0" smtClean="0">
                <a:latin typeface="Arial Narrow" charset="0"/>
                <a:cs typeface="+mn-cs"/>
              </a:rPr>
              <a:t>efense tool:</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A.L.E.R.T.</a:t>
            </a:r>
            <a:endParaRPr lang="en-US" dirty="0">
              <a:latin typeface="Arial Narrow" charset="0"/>
            </a:endParaRP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2-16</a:t>
            </a:r>
          </a:p>
        </p:txBody>
      </p:sp>
    </p:spTree>
    <p:extLst>
      <p:ext uri="{BB962C8B-B14F-4D97-AF65-F5344CB8AC3E}">
        <p14:creationId xmlns:p14="http://schemas.microsoft.com/office/powerpoint/2010/main" val="1650658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a:xfrm>
            <a:off x="388938" y="1143000"/>
            <a:ext cx="5051425" cy="4983163"/>
          </a:xfrm>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 and money</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1-3</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98463" y="1143000"/>
            <a:ext cx="8228012" cy="4983163"/>
          </a:xfrm>
        </p:spPr>
        <p:txBody>
          <a:bodyPr/>
          <a:lstStyle/>
          <a:p>
            <a:pPr marL="1544638" indent="-1544638" eaLnBrk="1" hangingPunct="1">
              <a:lnSpc>
                <a:spcPct val="100000"/>
              </a:lnSpc>
              <a:spcBef>
                <a:spcPts val="900"/>
              </a:spcBef>
              <a:buFont typeface="Wingdings" pitchFamily="2" charset="2"/>
              <a:buNone/>
              <a:defRPr/>
            </a:pPr>
            <a:r>
              <a:rPr lang="en-US" sz="3200" dirty="0" smtClean="0">
                <a:ea typeface="+mn-ea"/>
                <a:cs typeface="+mn-cs"/>
              </a:rPr>
              <a:t>A</a:t>
            </a:r>
            <a:r>
              <a:rPr lang="en-US" dirty="0">
                <a:ea typeface="+mn-ea"/>
                <a:cs typeface="+mn-cs"/>
              </a:rPr>
              <a:t>ssure </a:t>
            </a:r>
            <a:r>
              <a:rPr lang="en-US" dirty="0" smtClean="0">
                <a:ea typeface="+mn-ea"/>
                <a:cs typeface="+mn-cs"/>
              </a:rPr>
              <a:t>	</a:t>
            </a:r>
            <a:r>
              <a:rPr lang="en-US" sz="2200" b="0" dirty="0" smtClean="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L</a:t>
            </a:r>
            <a:r>
              <a:rPr lang="en-US" dirty="0" smtClean="0">
                <a:ea typeface="+mn-ea"/>
                <a:cs typeface="+mn-cs"/>
              </a:rPr>
              <a:t>ook	</a:t>
            </a:r>
            <a:r>
              <a:rPr lang="en-US" sz="2200" b="0" dirty="0" smtClean="0">
                <a:solidFill>
                  <a:schemeClr val="tx1"/>
                </a:solidFill>
                <a:ea typeface="+mn-ea"/>
                <a:cs typeface="+mn-cs"/>
              </a:rPr>
              <a:t>Monitor the security of products in the facility</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E</a:t>
            </a:r>
            <a:r>
              <a:rPr lang="en-US" dirty="0" smtClean="0">
                <a:ea typeface="+mn-ea"/>
                <a:cs typeface="+mn-cs"/>
              </a:rPr>
              <a:t>mployees	</a:t>
            </a:r>
            <a:r>
              <a:rPr lang="en-US" sz="2200" b="0" dirty="0" smtClean="0">
                <a:solidFill>
                  <a:schemeClr val="tx1"/>
                </a:solidFill>
                <a:ea typeface="+mn-ea"/>
                <a:cs typeface="+mn-cs"/>
              </a:rPr>
              <a:t>Know who is in your facility</a:t>
            </a:r>
            <a:endParaRPr lang="en-US" b="0" dirty="0" smtClean="0">
              <a:ea typeface="+mn-ea"/>
              <a:cs typeface="+mn-cs"/>
            </a:endParaRPr>
          </a:p>
          <a:p>
            <a:pPr marL="1544638" indent="-1544638" eaLnBrk="1" hangingPunct="1">
              <a:lnSpc>
                <a:spcPct val="100000"/>
              </a:lnSpc>
              <a:spcBef>
                <a:spcPts val="900"/>
              </a:spcBef>
              <a:buFont typeface="Wingdings" pitchFamily="2" charset="2"/>
              <a:buNone/>
              <a:defRPr/>
            </a:pPr>
            <a:r>
              <a:rPr lang="en-US" sz="3200" dirty="0" smtClean="0">
                <a:ea typeface="+mn-ea"/>
                <a:cs typeface="+mn-cs"/>
              </a:rPr>
              <a:t>R</a:t>
            </a:r>
            <a:r>
              <a:rPr lang="en-US" dirty="0" smtClean="0">
                <a:ea typeface="+mn-ea"/>
                <a:cs typeface="+mn-cs"/>
              </a:rPr>
              <a:t>eports 	</a:t>
            </a:r>
            <a:r>
              <a:rPr lang="en-US" sz="2200" b="0" dirty="0" smtClean="0">
                <a:solidFill>
                  <a:schemeClr val="tx1"/>
                </a:solidFill>
                <a:ea typeface="+mn-ea"/>
                <a:cs typeface="+mn-cs"/>
              </a:rPr>
              <a:t>Keep information related to food defense accessible</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T</a:t>
            </a:r>
            <a:r>
              <a:rPr lang="en-US" dirty="0" smtClean="0">
                <a:ea typeface="+mn-ea"/>
                <a:cs typeface="+mn-cs"/>
              </a:rPr>
              <a:t>hreat 	</a:t>
            </a:r>
            <a:r>
              <a:rPr lang="en-US" sz="2200" b="0" dirty="0" smtClean="0">
                <a:solidFill>
                  <a:schemeClr val="tx1"/>
                </a:solidFill>
                <a:ea typeface="+mn-ea"/>
                <a:cs typeface="+mn-cs"/>
              </a:rPr>
              <a:t>Develop a plan for responding to suspicious activity or </a:t>
            </a:r>
            <a:br>
              <a:rPr lang="en-US" sz="2200" b="0" dirty="0" smtClean="0">
                <a:solidFill>
                  <a:schemeClr val="tx1"/>
                </a:solidFill>
                <a:ea typeface="+mn-ea"/>
                <a:cs typeface="+mn-cs"/>
              </a:rPr>
            </a:br>
            <a:r>
              <a:rPr lang="en-US" sz="2200" b="0" dirty="0" smtClean="0">
                <a:solidFill>
                  <a:schemeClr val="tx1"/>
                </a:solidFill>
                <a:ea typeface="+mn-ea"/>
                <a:cs typeface="+mn-cs"/>
              </a:rPr>
              <a:t>a threat to the operation</a:t>
            </a:r>
            <a:endParaRPr lang="en-US" b="0" dirty="0" smtClean="0">
              <a:ea typeface="+mn-ea"/>
              <a:cs typeface="+mn-cs"/>
            </a:endParaRPr>
          </a:p>
          <a:p>
            <a:pPr marL="1544638" lvl="1" indent="-1544638" eaLnBrk="1" hangingPunct="1">
              <a:buFont typeface="Wingdings" pitchFamily="2" charset="2"/>
              <a:buNone/>
              <a:defRPr/>
            </a:pPr>
            <a:endParaRPr lang="en-US" dirty="0" smtClean="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2-17</a:t>
            </a:r>
          </a:p>
        </p:txBody>
      </p:sp>
      <p:sp>
        <p:nvSpPr>
          <p:cNvPr id="7578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Tree>
    <p:extLst>
      <p:ext uri="{BB962C8B-B14F-4D97-AF65-F5344CB8AC3E}">
        <p14:creationId xmlns:p14="http://schemas.microsoft.com/office/powerpoint/2010/main" val="35658767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746118"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Gather information</a:t>
            </a:r>
          </a:p>
          <a:p>
            <a:pPr marL="694944" lvl="2" indent="-347472" eaLnBrk="1" hangingPunct="1">
              <a:lnSpc>
                <a:spcPct val="100000"/>
              </a:lnSpc>
              <a:spcBef>
                <a:spcPts val="900"/>
              </a:spcBef>
              <a:buFont typeface="Courier New" pitchFamily="49" charset="0"/>
              <a:buChar char="o"/>
              <a:defRPr/>
            </a:pPr>
            <a:r>
              <a:rPr lang="en-US" dirty="0" smtClean="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smtClean="0"/>
              <a:t>Ask the person to identify the food eaten</a:t>
            </a:r>
          </a:p>
          <a:p>
            <a:pPr marL="694944" lvl="2" indent="-347472" eaLnBrk="1" hangingPunct="1">
              <a:lnSpc>
                <a:spcPct val="100000"/>
              </a:lnSpc>
              <a:spcBef>
                <a:spcPts val="900"/>
              </a:spcBef>
              <a:buFont typeface="Courier New" pitchFamily="49" charset="0"/>
              <a:buChar char="o"/>
              <a:defRPr/>
            </a:pPr>
            <a:r>
              <a:rPr lang="en-US" dirty="0" smtClean="0"/>
              <a:t>Ask for a description of symptoms</a:t>
            </a:r>
          </a:p>
          <a:p>
            <a:pPr marL="694944" lvl="2" indent="-347472" eaLnBrk="1" hangingPunct="1">
              <a:lnSpc>
                <a:spcPct val="100000"/>
              </a:lnSpc>
              <a:spcBef>
                <a:spcPts val="900"/>
              </a:spcBef>
              <a:buFont typeface="Courier New" pitchFamily="49" charset="0"/>
              <a:buChar char="o"/>
              <a:defRPr/>
            </a:pPr>
            <a:r>
              <a:rPr lang="en-US" dirty="0" smtClean="0"/>
              <a:t>Ask when the person first got sick</a:t>
            </a:r>
            <a:endParaRPr lang="en-US" dirty="0"/>
          </a:p>
          <a:p>
            <a:pPr marL="347472" lvl="1" indent="-347472" eaLnBrk="1" hangingPunct="1">
              <a:lnSpc>
                <a:spcPct val="100000"/>
              </a:lnSpc>
              <a:spcBef>
                <a:spcPts val="900"/>
              </a:spcBef>
              <a:buFont typeface="Wingdings" pitchFamily="2" charset="2"/>
              <a:buChar char="l"/>
              <a:defRPr/>
            </a:pPr>
            <a:r>
              <a:rPr lang="en-US" dirty="0"/>
              <a:t>Notify </a:t>
            </a:r>
            <a:r>
              <a:rPr lang="en-US" dirty="0" smtClean="0"/>
              <a:t>authorities</a:t>
            </a:r>
            <a:endParaRPr lang="en-US" dirty="0"/>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r>
              <a:rPr lang="en-US" dirty="0" smtClean="0"/>
              <a:t/>
            </a:r>
            <a:br>
              <a:rPr lang="en-US" dirty="0" smtClean="0"/>
            </a:br>
            <a:r>
              <a:rPr lang="en-US" dirty="0" smtClean="0"/>
              <a:t>outbreak </a:t>
            </a:r>
            <a:r>
              <a:rPr lang="en-US" dirty="0"/>
              <a:t>is </a:t>
            </a:r>
            <a:r>
              <a:rPr lang="en-US" dirty="0" smtClean="0"/>
              <a:t>suspected</a:t>
            </a:r>
            <a:endParaRPr lang="en-US" dirty="0"/>
          </a:p>
          <a:p>
            <a:pPr marL="576263" lvl="2" indent="0" eaLnBrk="1" hangingPunct="1">
              <a:buFont typeface="Courier New" pitchFamily="49" charset="0"/>
              <a:buNone/>
              <a:defRPr/>
            </a:pPr>
            <a:endParaRPr lang="en-US" dirty="0" smtClean="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828809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402264" cy="4983163"/>
          </a:xfrm>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a:t>
            </a:r>
            <a:r>
              <a:rPr lang="en-US" dirty="0" smtClean="0">
                <a:latin typeface="Arial Narrow" charset="0"/>
              </a:rPr>
              <a:t>suspected </a:t>
            </a:r>
            <a:r>
              <a:rPr lang="en-US" dirty="0">
                <a:latin typeface="Arial Narrow" charset="0"/>
              </a:rPr>
              <a:t>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a:t>
            </a:r>
            <a:r>
              <a:rPr lang="en-US" dirty="0" smtClean="0">
                <a:latin typeface="Arial Narrow" charset="0"/>
              </a:rPr>
              <a:t>Not Use</a:t>
            </a:r>
            <a:r>
              <a:rPr lang="ja-JP" altLang="en-US" dirty="0">
                <a:latin typeface="Arial Narrow" charset="0"/>
              </a:rPr>
              <a:t>”</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and </a:t>
            </a:r>
            <a:r>
              <a:rPr lang="ja-JP" altLang="en-US" dirty="0" smtClean="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a:t>
            </a:r>
            <a:r>
              <a:rPr lang="en-US" dirty="0" smtClean="0">
                <a:latin typeface="Arial Narrow" charset="0"/>
              </a:rPr>
              <a:t>it</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a:t>
            </a:r>
            <a:r>
              <a:rPr lang="en-US" dirty="0" smtClean="0">
                <a:latin typeface="Arial Narrow" charset="0"/>
              </a:rPr>
              <a:t>suspected </a:t>
            </a:r>
            <a:r>
              <a:rPr lang="en-US" dirty="0">
                <a:latin typeface="Arial Narrow" charset="0"/>
              </a:rPr>
              <a:t>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59" y="1243013"/>
            <a:ext cx="2109216" cy="1834896"/>
          </a:xfrm>
          <a:prstGeom prst="rect">
            <a:avLst/>
          </a:prstGeom>
        </p:spPr>
      </p:pic>
    </p:spTree>
    <p:extLst>
      <p:ext uri="{BB962C8B-B14F-4D97-AF65-F5344CB8AC3E}">
        <p14:creationId xmlns:p14="http://schemas.microsoft.com/office/powerpoint/2010/main" val="2502750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3192" y="1143000"/>
            <a:ext cx="8235950"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Identify staff</a:t>
            </a:r>
          </a:p>
          <a:p>
            <a:pPr marL="694944" lvl="2" indent="-347472" eaLnBrk="1" hangingPunct="1">
              <a:lnSpc>
                <a:spcPct val="100000"/>
              </a:lnSpc>
              <a:spcBef>
                <a:spcPts val="900"/>
              </a:spcBef>
              <a:buFont typeface="Courier New" pitchFamily="49" charset="0"/>
              <a:buChar char="o"/>
              <a:defRPr/>
            </a:pPr>
            <a:r>
              <a:rPr lang="en-US" dirty="0" smtClean="0"/>
              <a:t>Keep a list of food handlers scheduled at time of incident</a:t>
            </a:r>
          </a:p>
          <a:p>
            <a:pPr marL="694944" lvl="2" indent="-347472" eaLnBrk="1" hangingPunct="1">
              <a:lnSpc>
                <a:spcPct val="100000"/>
              </a:lnSpc>
              <a:spcBef>
                <a:spcPts val="900"/>
              </a:spcBef>
              <a:buFont typeface="Courier New" pitchFamily="49" charset="0"/>
              <a:buChar char="o"/>
              <a:defRPr/>
            </a:pPr>
            <a:r>
              <a:rPr lang="en-US" dirty="0" smtClean="0"/>
              <a:t>Interview staff immediately</a:t>
            </a:r>
          </a:p>
          <a:p>
            <a:pPr marL="347472" lvl="1" indent="-347472" eaLnBrk="1" hangingPunct="1">
              <a:lnSpc>
                <a:spcPct val="100000"/>
              </a:lnSpc>
              <a:spcBef>
                <a:spcPts val="900"/>
              </a:spcBef>
              <a:buFont typeface="Wingdings" pitchFamily="2" charset="2"/>
              <a:buChar char="l"/>
              <a:defRPr/>
            </a:pPr>
            <a:r>
              <a:rPr lang="en-US" dirty="0" smtClean="0"/>
              <a:t>Cooperate with authorities</a:t>
            </a:r>
            <a:endParaRPr lang="en-US" dirty="0"/>
          </a:p>
          <a:p>
            <a:pPr marL="694944" lvl="2" indent="-347472" eaLnBrk="1" hangingPunct="1">
              <a:lnSpc>
                <a:spcPct val="100000"/>
              </a:lnSpc>
              <a:spcBef>
                <a:spcPts val="900"/>
              </a:spcBef>
              <a:buFont typeface="Courier New" pitchFamily="49" charset="0"/>
              <a:buChar char="o"/>
              <a:defRPr/>
            </a:pPr>
            <a:r>
              <a:rPr lang="en-US" dirty="0" smtClean="0"/>
              <a:t>Provide appropriate documentation</a:t>
            </a:r>
            <a:endParaRPr lang="en-US" dirty="0"/>
          </a:p>
          <a:p>
            <a:pPr marL="347472" lvl="1" indent="-347472" eaLnBrk="1" hangingPunct="1">
              <a:lnSpc>
                <a:spcPct val="100000"/>
              </a:lnSpc>
              <a:spcBef>
                <a:spcPts val="900"/>
              </a:spcBef>
              <a:buFont typeface="Wingdings" pitchFamily="2" charset="2"/>
              <a:buChar char="l"/>
              <a:defRPr/>
            </a:pPr>
            <a:r>
              <a:rPr lang="en-US" dirty="0" smtClean="0"/>
              <a:t>Review procedures</a:t>
            </a:r>
            <a:endParaRPr lang="en-US" dirty="0"/>
          </a:p>
          <a:p>
            <a:pPr marL="694944" lvl="2" indent="-347472" eaLnBrk="1" hangingPunct="1">
              <a:lnSpc>
                <a:spcPct val="100000"/>
              </a:lnSpc>
              <a:spcBef>
                <a:spcPts val="900"/>
              </a:spcBef>
              <a:buFont typeface="Courier New" pitchFamily="49" charset="0"/>
              <a:buChar char="o"/>
              <a:defRPr/>
            </a:pPr>
            <a:r>
              <a:rPr lang="en-US" dirty="0" smtClean="0"/>
              <a:t>Determine if standards are being met</a:t>
            </a:r>
          </a:p>
          <a:p>
            <a:pPr marL="694944" lvl="2" indent="-347472" eaLnBrk="1" hangingPunct="1">
              <a:lnSpc>
                <a:spcPct val="100000"/>
              </a:lnSpc>
              <a:spcBef>
                <a:spcPts val="900"/>
              </a:spcBef>
              <a:buFont typeface="Courier New" pitchFamily="49" charset="0"/>
              <a:buChar char="o"/>
              <a:defRPr/>
            </a:pPr>
            <a:r>
              <a:rPr lang="en-US" dirty="0" smtClean="0"/>
              <a:t>Identify if standards are not working</a:t>
            </a:r>
            <a:endParaRPr lang="en-US" dirty="0"/>
          </a:p>
          <a:p>
            <a:pPr marL="576263" lvl="2" indent="0" eaLnBrk="1" hangingPunct="1">
              <a:buFont typeface="Courier New" pitchFamily="49" charset="0"/>
              <a:buNone/>
              <a:defRPr/>
            </a:pPr>
            <a:endParaRPr lang="en-US" dirty="0" smtClean="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2-20</a:t>
            </a:r>
          </a:p>
        </p:txBody>
      </p:sp>
    </p:spTree>
    <p:extLst>
      <p:ext uri="{BB962C8B-B14F-4D97-AF65-F5344CB8AC3E}">
        <p14:creationId xmlns:p14="http://schemas.microsoft.com/office/powerpoint/2010/main" val="1695432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Preventing Allergic </a:t>
            </a:r>
            <a:r>
              <a:rPr lang="en-US" dirty="0" smtClean="0"/>
              <a:t>Reactions</a:t>
            </a:r>
            <a:endParaRPr lang="en-US" dirty="0"/>
          </a:p>
        </p:txBody>
      </p:sp>
      <p:sp>
        <p:nvSpPr>
          <p:cNvPr id="3" name="Content Placeholder 2"/>
          <p:cNvSpPr>
            <a:spLocks noGrp="1"/>
          </p:cNvSpPr>
          <p:nvPr>
            <p:ph idx="1"/>
          </p:nvPr>
        </p:nvSpPr>
        <p:spPr/>
        <p:txBody>
          <a:bodyPr/>
          <a:lstStyle/>
          <a:p>
            <a:r>
              <a:rPr lang="en-US" dirty="0"/>
              <a:t>To help prevent allergic reactions, service staff should</a:t>
            </a:r>
            <a:r>
              <a:rPr lang="en-US" dirty="0" smtClean="0"/>
              <a:t>:</a:t>
            </a:r>
          </a:p>
          <a:p>
            <a:pPr lvl="1" eaLnBrk="1" hangingPunct="1">
              <a:defRPr/>
            </a:pPr>
            <a:r>
              <a:rPr lang="en-US" dirty="0" smtClean="0"/>
              <a:t>Describe </a:t>
            </a:r>
            <a:r>
              <a:rPr lang="en-US" dirty="0"/>
              <a:t>menu items to guests, and identify any allergens in the </a:t>
            </a:r>
            <a:r>
              <a:rPr lang="en-US" dirty="0" smtClean="0"/>
              <a:t>item.</a:t>
            </a:r>
          </a:p>
          <a:p>
            <a:pPr lvl="1" eaLnBrk="1" hangingPunct="1">
              <a:defRPr/>
            </a:pPr>
            <a:r>
              <a:rPr lang="en-US" dirty="0" smtClean="0"/>
              <a:t>Suggest </a:t>
            </a:r>
            <a:r>
              <a:rPr lang="en-US" dirty="0"/>
              <a:t>menu items without the </a:t>
            </a:r>
            <a:r>
              <a:rPr lang="en-US" dirty="0" smtClean="0"/>
              <a:t>allergen.</a:t>
            </a:r>
          </a:p>
          <a:p>
            <a:pPr lvl="1" eaLnBrk="1" hangingPunct="1">
              <a:defRPr/>
            </a:pPr>
            <a:r>
              <a:rPr lang="en-US" dirty="0" smtClean="0"/>
              <a:t>Clearly </a:t>
            </a:r>
            <a:r>
              <a:rPr lang="en-US" dirty="0"/>
              <a:t>identify the </a:t>
            </a:r>
            <a:r>
              <a:rPr lang="en-US" dirty="0" smtClean="0"/>
              <a:t>guest's order </a:t>
            </a:r>
            <a:r>
              <a:rPr lang="en-US" dirty="0"/>
              <a:t>for kitchen and service </a:t>
            </a:r>
            <a:r>
              <a:rPr lang="en-US" dirty="0" smtClean="0"/>
              <a:t>staff.</a:t>
            </a:r>
          </a:p>
          <a:p>
            <a:pPr lvl="1" eaLnBrk="1" hangingPunct="1">
              <a:defRPr/>
            </a:pPr>
            <a:r>
              <a:rPr lang="en-US" dirty="0" smtClean="0"/>
              <a:t>Deliver </a:t>
            </a:r>
            <a:r>
              <a:rPr lang="en-US" dirty="0"/>
              <a:t>food separately to prevent </a:t>
            </a:r>
            <a:r>
              <a:rPr lang="en-US" dirty="0" smtClean="0"/>
              <a:t>cross-contact.</a:t>
            </a:r>
            <a:endParaRPr lang="en-US" dirty="0"/>
          </a:p>
          <a:p>
            <a:r>
              <a:rPr lang="en-US" dirty="0" smtClean="0"/>
              <a:t> </a:t>
            </a:r>
          </a:p>
          <a:p>
            <a:pPr marL="457200" lvl="1" indent="-457200">
              <a:lnSpc>
                <a:spcPct val="90000"/>
              </a:lnSpc>
              <a:spcBef>
                <a:spcPct val="100000"/>
              </a:spcBef>
              <a:buClr>
                <a:srgbClr val="009DDC"/>
              </a:buClr>
              <a:buNone/>
            </a:pP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2-21</a:t>
            </a:r>
          </a:p>
        </p:txBody>
      </p:sp>
    </p:spTree>
    <p:extLst>
      <p:ext uri="{BB962C8B-B14F-4D97-AF65-F5344CB8AC3E}">
        <p14:creationId xmlns:p14="http://schemas.microsoft.com/office/powerpoint/2010/main" val="1673836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Avoiding Cross-</a:t>
            </a:r>
            <a:r>
              <a:rPr lang="en-US" dirty="0" smtClean="0"/>
              <a:t>Contact</a:t>
            </a:r>
            <a:endParaRPr lang="en-US" dirty="0"/>
          </a:p>
        </p:txBody>
      </p:sp>
      <p:sp>
        <p:nvSpPr>
          <p:cNvPr id="3" name="Content Placeholder 2"/>
          <p:cNvSpPr>
            <a:spLocks noGrp="1"/>
          </p:cNvSpPr>
          <p:nvPr>
            <p:ph idx="1"/>
          </p:nvPr>
        </p:nvSpPr>
        <p:spPr/>
        <p:txBody>
          <a:bodyPr/>
          <a:lstStyle/>
          <a:p>
            <a:pPr marL="0" lvl="1" indent="0">
              <a:buNone/>
            </a:pPr>
            <a:r>
              <a:rPr lang="en-US" sz="2400" b="1" dirty="0" smtClean="0">
                <a:solidFill>
                  <a:srgbClr val="005CAB"/>
                </a:solidFill>
              </a:rPr>
              <a:t>When </a:t>
            </a:r>
            <a:r>
              <a:rPr lang="en-US" sz="2400" b="1" dirty="0">
                <a:solidFill>
                  <a:srgbClr val="005CAB"/>
                </a:solidFill>
              </a:rPr>
              <a:t>preparing food for a guest with a known allergy, </a:t>
            </a:r>
            <a:r>
              <a:rPr lang="en-US" sz="2400" b="1" dirty="0" smtClean="0">
                <a:solidFill>
                  <a:srgbClr val="005CAB"/>
                </a:solidFill>
              </a:rPr>
              <a:t/>
            </a:r>
            <a:br>
              <a:rPr lang="en-US" sz="2400" b="1" dirty="0" smtClean="0">
                <a:solidFill>
                  <a:srgbClr val="005CAB"/>
                </a:solidFill>
              </a:rPr>
            </a:br>
            <a:r>
              <a:rPr lang="en-US" sz="2400" b="1" dirty="0" smtClean="0">
                <a:solidFill>
                  <a:srgbClr val="005CAB"/>
                </a:solidFill>
              </a:rPr>
              <a:t>kitchen </a:t>
            </a:r>
            <a:r>
              <a:rPr lang="en-US" sz="2400" b="1" dirty="0">
                <a:solidFill>
                  <a:srgbClr val="005CAB"/>
                </a:solidFill>
              </a:rPr>
              <a:t>staff </a:t>
            </a:r>
            <a:r>
              <a:rPr lang="en-US" sz="2400" b="1" dirty="0" smtClean="0">
                <a:solidFill>
                  <a:srgbClr val="005CAB"/>
                </a:solidFill>
              </a:rPr>
              <a:t>should:</a:t>
            </a:r>
            <a:endParaRPr lang="en-US" sz="2400" b="1" dirty="0">
              <a:solidFill>
                <a:srgbClr val="005CAB"/>
              </a:solidFill>
            </a:endParaRPr>
          </a:p>
          <a:p>
            <a:pPr lvl="1" eaLnBrk="1" hangingPunct="1">
              <a:defRPr/>
            </a:pPr>
            <a:r>
              <a:rPr lang="en-US" dirty="0" smtClean="0"/>
              <a:t>Check </a:t>
            </a:r>
            <a:r>
              <a:rPr lang="en-US" dirty="0"/>
              <a:t>recipes and food labels for the </a:t>
            </a:r>
            <a:r>
              <a:rPr lang="en-US" dirty="0" smtClean="0"/>
              <a:t>allergen</a:t>
            </a:r>
          </a:p>
          <a:p>
            <a:pPr lvl="1" eaLnBrk="1" hangingPunct="1">
              <a:defRPr/>
            </a:pPr>
            <a:r>
              <a:rPr lang="en-US" dirty="0" smtClean="0"/>
              <a:t>Use </a:t>
            </a:r>
            <a:r>
              <a:rPr lang="en-US" dirty="0"/>
              <a:t>cleaned and sanitized </a:t>
            </a:r>
            <a:r>
              <a:rPr lang="en-US" dirty="0" smtClean="0"/>
              <a:t>utensils</a:t>
            </a:r>
          </a:p>
          <a:p>
            <a:pPr lvl="1" eaLnBrk="1" hangingPunct="1">
              <a:defRPr/>
            </a:pPr>
            <a:r>
              <a:rPr lang="en-US" dirty="0" smtClean="0"/>
              <a:t>Wash </a:t>
            </a:r>
            <a:r>
              <a:rPr lang="en-US" dirty="0"/>
              <a:t>hands and change </a:t>
            </a:r>
            <a:r>
              <a:rPr lang="en-US" dirty="0" smtClean="0"/>
              <a:t>gloves</a:t>
            </a:r>
          </a:p>
          <a:p>
            <a:pPr lvl="1" eaLnBrk="1" hangingPunct="1">
              <a:defRPr/>
            </a:pPr>
            <a:r>
              <a:rPr lang="en-US" dirty="0" smtClean="0"/>
              <a:t>Use </a:t>
            </a:r>
            <a:r>
              <a:rPr lang="en-US" dirty="0"/>
              <a:t>separate fryers and cooking </a:t>
            </a:r>
            <a:r>
              <a:rPr lang="en-US" dirty="0" smtClean="0"/>
              <a:t>oils</a:t>
            </a:r>
          </a:p>
          <a:p>
            <a:pPr lvl="1" eaLnBrk="1" hangingPunct="1">
              <a:defRPr/>
            </a:pPr>
            <a:r>
              <a:rPr lang="en-US" dirty="0" smtClean="0"/>
              <a:t>Label </a:t>
            </a:r>
            <a:r>
              <a:rPr lang="en-US" dirty="0"/>
              <a:t>packages </a:t>
            </a:r>
            <a:r>
              <a:rPr lang="en-US" dirty="0" smtClean="0"/>
              <a:t>properly</a:t>
            </a: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2-22</a:t>
            </a:r>
          </a:p>
        </p:txBody>
      </p:sp>
    </p:spTree>
    <p:extLst>
      <p:ext uri="{BB962C8B-B14F-4D97-AF65-F5344CB8AC3E}">
        <p14:creationId xmlns:p14="http://schemas.microsoft.com/office/powerpoint/2010/main" val="2678324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72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type="body" idx="1"/>
          </p:nvPr>
        </p:nvSpPr>
        <p:spPr>
          <a:xfrm>
            <a:off x="390524" y="1143000"/>
            <a:ext cx="4787167" cy="5257800"/>
          </a:xfrm>
        </p:spPr>
        <p:txBody>
          <a:bodyPr/>
          <a:lstStyle/>
          <a:p>
            <a:pPr marL="0" indent="0" eaLnBrk="1" hangingPunct="1">
              <a:defRPr/>
            </a:pPr>
            <a:r>
              <a:rPr lang="en-US" dirty="0" smtClean="0">
                <a:latin typeface="Arial Narrow" charset="0"/>
                <a:cs typeface="+mn-cs"/>
              </a:rPr>
              <a:t>Food handlers </a:t>
            </a:r>
            <a:r>
              <a:rPr lang="en-US" dirty="0">
                <a:latin typeface="Arial Narrow" charset="0"/>
                <a:cs typeface="+mn-cs"/>
              </a:rPr>
              <a:t>can contaminate food when they:</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a:t>
            </a:r>
            <a:r>
              <a:rPr lang="en-US" dirty="0" smtClean="0">
                <a:solidFill>
                  <a:srgbClr val="000000"/>
                </a:solidFill>
                <a:latin typeface="Arial Narrow"/>
                <a:cs typeface="Arial Narrow"/>
              </a:rPr>
              <a:t>sick</a:t>
            </a:r>
            <a:endParaRPr lang="en-US" dirty="0">
              <a:solidFill>
                <a:srgbClr val="000000"/>
              </a:solidFill>
              <a:latin typeface="Arial Narrow"/>
              <a:cs typeface="Arial Narrow"/>
            </a:endParaRPr>
          </a:p>
          <a:p>
            <a:pPr marL="342900" lvl="1" indent="-342900" eaLnBrk="1" hangingPunct="1">
              <a:lnSpc>
                <a:spcPct val="100000"/>
              </a:lnSpc>
              <a:spcBef>
                <a:spcPts val="900"/>
              </a:spcBef>
              <a:defRPr/>
            </a:pPr>
            <a:r>
              <a:rPr lang="en-US" dirty="0">
                <a:solidFill>
                  <a:srgbClr val="000000"/>
                </a:solidFill>
                <a:latin typeface="Arial Narrow"/>
                <a:cs typeface="Arial Narrow"/>
              </a:rPr>
              <a:t>Touch anything that may contaminate their hands and </a:t>
            </a:r>
            <a:r>
              <a:rPr lang="en-US" dirty="0" smtClean="0">
                <a:solidFill>
                  <a:srgbClr val="000000"/>
                </a:solidFill>
                <a:latin typeface="Arial Narrow"/>
                <a:cs typeface="Arial Narrow"/>
              </a:rPr>
              <a:t>do not </a:t>
            </a:r>
            <a:r>
              <a:rPr lang="en-US" dirty="0">
                <a:solidFill>
                  <a:srgbClr val="000000"/>
                </a:solidFill>
                <a:latin typeface="Arial Narrow"/>
                <a:cs typeface="Arial Narrow"/>
              </a:rPr>
              <a:t>wash them</a:t>
            </a:r>
          </a:p>
          <a:p>
            <a:pPr marL="342900" lvl="1" indent="-342900" eaLnBrk="1" hangingPunct="1">
              <a:lnSpc>
                <a:spcPct val="100000"/>
              </a:lnSpc>
              <a:spcBef>
                <a:spcPts val="900"/>
              </a:spcBef>
              <a:defRPr/>
            </a:pPr>
            <a:r>
              <a:rPr lang="en-US" dirty="0">
                <a:solidFill>
                  <a:srgbClr val="000000"/>
                </a:solidFill>
                <a:latin typeface="Arial Narrow"/>
                <a:cs typeface="Arial Narrow"/>
              </a:rPr>
              <a:t>Have symptoms such as diarrhea, vomiting, or jaundice—a yellowing of the eyes or skin</a:t>
            </a: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08" y="1243013"/>
            <a:ext cx="2099614" cy="1825752"/>
          </a:xfrm>
          <a:prstGeom prst="rect">
            <a:avLst/>
          </a:prstGeom>
        </p:spPr>
      </p:pic>
    </p:spTree>
    <p:extLst>
      <p:ext uri="{BB962C8B-B14F-4D97-AF65-F5344CB8AC3E}">
        <p14:creationId xmlns:p14="http://schemas.microsoft.com/office/powerpoint/2010/main" val="3184355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type="body" idx="1"/>
          </p:nvPr>
        </p:nvSpPr>
        <p:spPr>
          <a:xfrm>
            <a:off x="390525" y="1143000"/>
            <a:ext cx="5262562" cy="5257800"/>
          </a:xfrm>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26" y="1243013"/>
            <a:ext cx="2099626" cy="1831848"/>
          </a:xfrm>
          <a:prstGeom prst="rect">
            <a:avLst/>
          </a:prstGeom>
        </p:spPr>
      </p:pic>
    </p:spTree>
    <p:extLst>
      <p:ext uri="{BB962C8B-B14F-4D97-AF65-F5344CB8AC3E}">
        <p14:creationId xmlns:p14="http://schemas.microsoft.com/office/powerpoint/2010/main" val="1689802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393192" y="1143000"/>
            <a:ext cx="8231696" cy="5743575"/>
          </a:xfrm>
        </p:spPr>
        <p:txBody>
          <a:bodyPr/>
          <a:lstStyle/>
          <a:p>
            <a:pPr eaLnBrk="1" hangingPunct="1">
              <a:buFont typeface="Wingdings" pitchFamily="2" charset="2"/>
              <a:buNone/>
              <a:defRPr/>
            </a:pPr>
            <a:r>
              <a:rPr lang="en-US" dirty="0" smtClean="0">
                <a:ea typeface="+mn-ea"/>
                <a:cs typeface="+mn-cs"/>
              </a:rPr>
              <a:t>Infected wounds or cuts:</a:t>
            </a:r>
          </a:p>
          <a:p>
            <a:pPr marL="347472" lvl="1" indent="-347472" eaLnBrk="1" hangingPunct="1">
              <a:lnSpc>
                <a:spcPct val="100000"/>
              </a:lnSpc>
              <a:spcBef>
                <a:spcPts val="900"/>
              </a:spcBef>
              <a:buFont typeface="Wingdings" pitchFamily="2" charset="2"/>
              <a:buChar char="l"/>
              <a:defRPr/>
            </a:pPr>
            <a:r>
              <a:rPr lang="en-US" dirty="0" smtClean="0"/>
              <a:t>Contain pus</a:t>
            </a:r>
          </a:p>
          <a:p>
            <a:pPr marL="347472" lvl="1" indent="-347472" eaLnBrk="1" hangingPunct="1">
              <a:lnSpc>
                <a:spcPct val="100000"/>
              </a:lnSpc>
              <a:spcBef>
                <a:spcPts val="900"/>
              </a:spcBef>
              <a:buFont typeface="Wingdings" pitchFamily="2" charset="2"/>
              <a:buChar char="l"/>
              <a:defRPr/>
            </a:pPr>
            <a:r>
              <a:rPr lang="en-US" dirty="0" smtClean="0"/>
              <a:t>Must be covered to prevent pathogens </a:t>
            </a:r>
            <a:br>
              <a:rPr lang="en-US" dirty="0" smtClean="0"/>
            </a:br>
            <a:r>
              <a:rPr lang="en-US" dirty="0" smtClean="0"/>
              <a:t>from contaminating food and food-contact surfaces</a:t>
            </a:r>
          </a:p>
          <a:p>
            <a:pPr marL="0" indent="0" eaLnBrk="1" hangingPunct="1">
              <a:buFont typeface="Wingdings" pitchFamily="2" charset="2"/>
              <a:buNone/>
              <a:defRPr/>
            </a:pPr>
            <a:r>
              <a:rPr lang="en-US" dirty="0" smtClean="0">
                <a:ea typeface="+mn-ea"/>
                <a:cs typeface="+mn-cs"/>
              </a:rPr>
              <a:t>How a wound is covered depends on </a:t>
            </a:r>
            <a:br>
              <a:rPr lang="en-US" dirty="0" smtClean="0">
                <a:ea typeface="+mn-ea"/>
                <a:cs typeface="+mn-cs"/>
              </a:rPr>
            </a:br>
            <a:r>
              <a:rPr lang="en-US" dirty="0" smtClean="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smtClean="0"/>
              <a:t>Cover wounds on the hand or wrist with an </a:t>
            </a:r>
            <a:br>
              <a:rPr lang="en-US" dirty="0" smtClean="0"/>
            </a:br>
            <a:r>
              <a:rPr lang="en-US" dirty="0" smtClean="0"/>
              <a:t>impermeable cover, (i.e. bandage or finger cot) and </a:t>
            </a:r>
            <a:br>
              <a:rPr lang="en-US" dirty="0" smtClean="0"/>
            </a:br>
            <a:r>
              <a:rPr lang="en-US" dirty="0" smtClean="0"/>
              <a:t>then a single-use glove</a:t>
            </a:r>
          </a:p>
          <a:p>
            <a:pPr marL="347472" lvl="1" indent="-347472" eaLnBrk="1" hangingPunct="1">
              <a:lnSpc>
                <a:spcPct val="100000"/>
              </a:lnSpc>
              <a:spcBef>
                <a:spcPts val="900"/>
              </a:spcBef>
              <a:buFont typeface="Wingdings" pitchFamily="2" charset="2"/>
              <a:buChar char="l"/>
              <a:defRPr/>
            </a:pPr>
            <a:r>
              <a:rPr lang="en-US" dirty="0" smtClean="0"/>
              <a:t>Cover wounds on the arm with an impermeable cover, </a:t>
            </a:r>
            <a:br>
              <a:rPr lang="en-US" dirty="0" smtClean="0"/>
            </a:br>
            <a:r>
              <a:rPr lang="en-US" dirty="0" smtClean="0"/>
              <a:t>such as a bandage</a:t>
            </a:r>
          </a:p>
          <a:p>
            <a:pPr marL="347472" lvl="1" indent="-347472" eaLnBrk="1" hangingPunct="1">
              <a:lnSpc>
                <a:spcPct val="100000"/>
              </a:lnSpc>
              <a:spcBef>
                <a:spcPts val="900"/>
              </a:spcBef>
              <a:buFont typeface="Wingdings" pitchFamily="2" charset="2"/>
              <a:buChar char="l"/>
              <a:defRPr/>
            </a:pPr>
            <a:r>
              <a:rPr lang="en-US" dirty="0" smtClean="0"/>
              <a:t>Cover wounds on other parts of the body with a dry, </a:t>
            </a:r>
            <a:br>
              <a:rPr lang="en-US" dirty="0" smtClean="0"/>
            </a:br>
            <a:r>
              <a:rPr lang="en-US" dirty="0" smtClean="0"/>
              <a:t>tight-fitting bandage</a:t>
            </a:r>
            <a:endParaRPr lang="en-US" dirty="0"/>
          </a:p>
          <a:p>
            <a:pPr marL="114300" lvl="1" indent="0" eaLnBrk="1" hangingPunct="1">
              <a:buFont typeface="Wingdings" pitchFamily="2" charset="2"/>
              <a:buNone/>
              <a:defRPr/>
            </a:pPr>
            <a:endParaRPr lang="en-US" dirty="0" smtClean="0"/>
          </a:p>
        </p:txBody>
      </p:sp>
      <p:sp>
        <p:nvSpPr>
          <p:cNvPr id="97283"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Infected Wounds or Cuts</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476" y="1243013"/>
            <a:ext cx="2025704" cy="2103120"/>
          </a:xfrm>
          <a:prstGeom prst="rect">
            <a:avLst/>
          </a:prstGeom>
        </p:spPr>
      </p:pic>
    </p:spTree>
    <p:extLst>
      <p:ext uri="{BB962C8B-B14F-4D97-AF65-F5344CB8AC3E}">
        <p14:creationId xmlns:p14="http://schemas.microsoft.com/office/powerpoint/2010/main" val="223250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a:xfrm>
            <a:off x="390525" y="1143000"/>
            <a:ext cx="5167313" cy="4953000"/>
          </a:xfrm>
        </p:spPr>
        <p:txBody>
          <a:bodyPr/>
          <a:lstStyle/>
          <a:p>
            <a:pPr marL="0" indent="0" eaLnBrk="1" hangingPunct="1">
              <a:defRPr/>
            </a:pPr>
            <a:r>
              <a:rPr lang="en-US" dirty="0">
                <a:latin typeface="Arial Narrow" charset="0"/>
                <a:cs typeface="+mn-cs"/>
              </a:rPr>
              <a:t>Five </a:t>
            </a:r>
            <a:r>
              <a:rPr lang="en-US" dirty="0" smtClean="0">
                <a:latin typeface="Arial Narrow" charset="0"/>
                <a:cs typeface="+mn-cs"/>
              </a:rPr>
              <a:t>risk </a:t>
            </a:r>
            <a:r>
              <a:rPr lang="en-US" dirty="0">
                <a:latin typeface="Arial Narrow" charset="0"/>
                <a:cs typeface="+mn-cs"/>
              </a:rPr>
              <a:t>f</a:t>
            </a:r>
            <a:r>
              <a:rPr lang="en-US" dirty="0" smtClean="0">
                <a:latin typeface="Arial Narrow" charset="0"/>
                <a:cs typeface="+mn-cs"/>
              </a:rPr>
              <a:t>actors </a:t>
            </a:r>
            <a:r>
              <a:rPr lang="en-US" dirty="0">
                <a:latin typeface="Arial Narrow" charset="0"/>
                <a:cs typeface="+mn-cs"/>
              </a:rPr>
              <a:t>for </a:t>
            </a:r>
            <a:r>
              <a:rPr lang="en-US" dirty="0" smtClean="0">
                <a:latin typeface="Arial Narrow" charset="0"/>
                <a:cs typeface="+mn-cs"/>
              </a:rPr>
              <a:t>foodborne illness:</a:t>
            </a:r>
            <a:endParaRPr lang="en-US" dirty="0">
              <a:latin typeface="Arial Narrow" charset="0"/>
              <a:cs typeface="+mn-cs"/>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type="body" idx="1"/>
          </p:nvPr>
        </p:nvSpPr>
        <p:spPr>
          <a:xfrm>
            <a:off x="393192" y="1143000"/>
            <a:ext cx="5051425" cy="4983163"/>
          </a:xfrm>
        </p:spPr>
        <p:txBody>
          <a:bodyPr/>
          <a:lstStyle/>
          <a:p>
            <a:pPr marL="0" indent="0" eaLnBrk="1" hangingPunct="1">
              <a:defRPr/>
            </a:pPr>
            <a:r>
              <a:rPr lang="en-US" dirty="0">
                <a:latin typeface="Arial Narrow" charset="0"/>
                <a:cs typeface="+mn-cs"/>
              </a:rPr>
              <a:t>Single-use gloves:</a:t>
            </a:r>
          </a:p>
          <a:p>
            <a:pPr marL="347472" lvl="1" indent="-347472" eaLnBrk="1" hangingPunct="1">
              <a:lnSpc>
                <a:spcPct val="100000"/>
              </a:lnSpc>
              <a:spcBef>
                <a:spcPts val="900"/>
              </a:spcBef>
              <a:defRPr/>
            </a:pPr>
            <a:r>
              <a:rPr lang="en-US" dirty="0" smtClean="0">
                <a:solidFill>
                  <a:srgbClr val="000000"/>
                </a:solidFill>
                <a:latin typeface="Arial Narrow" charset="0"/>
              </a:rPr>
              <a:t>Should </a:t>
            </a:r>
            <a:r>
              <a:rPr lang="en-US" dirty="0">
                <a:solidFill>
                  <a:srgbClr val="000000"/>
                </a:solidFill>
                <a:latin typeface="Arial Narrow" charset="0"/>
              </a:rPr>
              <a:t>be used when handling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ready</a:t>
            </a:r>
            <a:r>
              <a:rPr lang="en-US" dirty="0">
                <a:solidFill>
                  <a:srgbClr val="000000"/>
                </a:solidFill>
                <a:latin typeface="Arial Narrow" charset="0"/>
              </a:rPr>
              <a:t>-to-eat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a:t>
            </a:r>
            <a:r>
              <a:rPr lang="en-US" dirty="0" smtClean="0">
                <a:solidFill>
                  <a:srgbClr val="000000"/>
                </a:solidFill>
                <a:latin typeface="Arial Narrow" charset="0"/>
              </a:rPr>
              <a:t>cooked to the correct temperature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used in </a:t>
            </a:r>
            <a:r>
              <a:rPr lang="en-US" dirty="0" smtClean="0">
                <a:solidFill>
                  <a:srgbClr val="000000"/>
                </a:solidFill>
                <a:latin typeface="Arial Narrow" charset="0"/>
              </a:rPr>
              <a:t>place </a:t>
            </a:r>
            <a:br>
              <a:rPr lang="en-US" dirty="0" smtClean="0">
                <a:solidFill>
                  <a:srgbClr val="000000"/>
                </a:solidFill>
                <a:latin typeface="Arial Narrow" charset="0"/>
              </a:rPr>
            </a:br>
            <a:r>
              <a:rPr lang="en-US" dirty="0" smtClean="0">
                <a:solidFill>
                  <a:srgbClr val="000000"/>
                </a:solidFill>
                <a:latin typeface="Arial Narrow" charset="0"/>
              </a:rPr>
              <a:t>of </a:t>
            </a:r>
            <a:r>
              <a:rPr lang="en-US" dirty="0">
                <a:solidFill>
                  <a:srgbClr val="000000"/>
                </a:solidFill>
                <a:latin typeface="Arial Narrow" charset="0"/>
              </a:rPr>
              <a:t>handwashing</a:t>
            </a:r>
          </a:p>
          <a:p>
            <a:pPr lvl="1" eaLnBrk="1" hangingPunct="1">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washed and reused</a:t>
            </a:r>
          </a:p>
          <a:p>
            <a:pPr marL="347472" lvl="1" indent="-347472" eaLnBrk="1" hangingPunct="1">
              <a:lnSpc>
                <a:spcPct val="100000"/>
              </a:lnSpc>
              <a:spcBef>
                <a:spcPts val="900"/>
              </a:spcBef>
              <a:defRPr/>
            </a:pPr>
            <a:r>
              <a:rPr lang="en-US" dirty="0">
                <a:solidFill>
                  <a:srgbClr val="000000"/>
                </a:solidFill>
                <a:latin typeface="Arial Narrow" charset="0"/>
              </a:rPr>
              <a:t>Must fit </a:t>
            </a:r>
            <a:r>
              <a:rPr lang="en-US" dirty="0" smtClean="0">
                <a:solidFill>
                  <a:srgbClr val="000000"/>
                </a:solidFill>
                <a:latin typeface="Arial Narrow" charset="0"/>
              </a:rPr>
              <a:t>correctly</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196149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type="body" idx="1"/>
          </p:nvPr>
        </p:nvSpPr>
        <p:spPr>
          <a:xfrm>
            <a:off x="393192" y="1143000"/>
            <a:ext cx="6068646" cy="4572000"/>
          </a:xfrm>
        </p:spPr>
        <p:txBody>
          <a:bodyPr/>
          <a:lstStyle/>
          <a:p>
            <a:pPr marL="0" indent="0" eaLnBrk="1" hangingPunct="1">
              <a:defRPr/>
            </a:pPr>
            <a:r>
              <a:rPr lang="en-US" dirty="0">
                <a:latin typeface="Arial Narrow" charset="0"/>
                <a:cs typeface="+mn-cs"/>
              </a:rPr>
              <a:t>How to </a:t>
            </a:r>
            <a:r>
              <a:rPr lang="en-US" dirty="0" smtClean="0">
                <a:latin typeface="Arial Narrow" charset="0"/>
                <a:cs typeface="+mn-cs"/>
              </a:rPr>
              <a:t>use gloves</a:t>
            </a:r>
            <a:r>
              <a:rPr lang="en-US" dirty="0">
                <a:latin typeface="Arial Narrow" charset="0"/>
                <a:cs typeface="+mn-cs"/>
              </a:rPr>
              <a:t>:</a:t>
            </a:r>
          </a:p>
          <a:p>
            <a:pPr lvl="1" eaLnBrk="1" hangingPunct="1">
              <a:defRPr/>
            </a:pPr>
            <a:r>
              <a:rPr lang="en-US" dirty="0" smtClean="0">
                <a:solidFill>
                  <a:srgbClr val="000000"/>
                </a:solidFill>
                <a:latin typeface="Arial Narrow" charset="0"/>
              </a:rPr>
              <a:t>Wash hands </a:t>
            </a:r>
            <a:r>
              <a:rPr lang="en-US" dirty="0">
                <a:solidFill>
                  <a:srgbClr val="000000"/>
                </a:solidFill>
                <a:latin typeface="Arial Narrow" charset="0"/>
              </a:rPr>
              <a:t>before putting gloves </a:t>
            </a:r>
            <a:r>
              <a:rPr lang="en-US" dirty="0">
                <a:solidFill>
                  <a:schemeClr val="tx1"/>
                </a:solidFill>
                <a:latin typeface="Arial Narrow" charset="0"/>
              </a:rPr>
              <a:t>on when starting a new task</a:t>
            </a:r>
          </a:p>
          <a:p>
            <a:pPr marL="347472" lvl="1" indent="-347472" eaLnBrk="1" hangingPunct="1">
              <a:lnSpc>
                <a:spcPct val="100000"/>
              </a:lnSpc>
              <a:spcBef>
                <a:spcPts val="900"/>
              </a:spcBef>
              <a:defRPr/>
            </a:pPr>
            <a:r>
              <a:rPr lang="en-US" dirty="0" smtClean="0">
                <a:solidFill>
                  <a:srgbClr val="000000"/>
                </a:solidFill>
                <a:latin typeface="Arial Narrow" charset="0"/>
              </a:rPr>
              <a:t>Select </a:t>
            </a:r>
            <a:r>
              <a:rPr lang="en-US" dirty="0">
                <a:solidFill>
                  <a:srgbClr val="000000"/>
                </a:solidFill>
                <a:latin typeface="Arial Narrow" charset="0"/>
              </a:rPr>
              <a:t>the correct glove size</a:t>
            </a:r>
          </a:p>
          <a:p>
            <a:pPr marL="347472" lvl="1" indent="-347472" eaLnBrk="1" hangingPunct="1">
              <a:lnSpc>
                <a:spcPct val="100000"/>
              </a:lnSpc>
              <a:spcBef>
                <a:spcPts val="900"/>
              </a:spcBef>
              <a:defRPr/>
            </a:pPr>
            <a:r>
              <a:rPr lang="en-US" dirty="0">
                <a:solidFill>
                  <a:srgbClr val="000000"/>
                </a:solidFill>
                <a:latin typeface="Arial Narrow" charset="0"/>
              </a:rPr>
              <a:t>Hold gloves by the edge when putting them </a:t>
            </a:r>
            <a:r>
              <a:rPr lang="en-US" dirty="0" smtClean="0">
                <a:solidFill>
                  <a:srgbClr val="000000"/>
                </a:solidFill>
                <a:latin typeface="Arial Narrow" charset="0"/>
              </a:rPr>
              <a:t>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Once gloves are on, check for rips or tears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blow into gloves</a:t>
            </a:r>
          </a:p>
          <a:p>
            <a:pPr marL="347472" lvl="1" indent="-347472" eaLnBrk="1" hangingPunct="1">
              <a:lnSpc>
                <a:spcPct val="100000"/>
              </a:lnSpc>
              <a:spcBef>
                <a:spcPts val="900"/>
              </a:spcBef>
              <a:defRPr/>
            </a:pPr>
            <a:r>
              <a:rPr lang="en-US" dirty="0">
                <a:solidFill>
                  <a:srgbClr val="FF0000"/>
                </a:solidFill>
              </a:rPr>
              <a:t>NEVER</a:t>
            </a:r>
            <a:r>
              <a:rPr lang="en-US" dirty="0" smtClean="0">
                <a:solidFill>
                  <a:srgbClr val="000000"/>
                </a:solidFill>
                <a:latin typeface="Arial Narrow" charset="0"/>
              </a:rPr>
              <a:t> </a:t>
            </a:r>
            <a:r>
              <a:rPr lang="en-US" dirty="0">
                <a:solidFill>
                  <a:srgbClr val="000000"/>
                </a:solidFill>
                <a:latin typeface="Arial Narrow" charset="0"/>
              </a:rPr>
              <a:t>roll gloves to make them easier to put </a:t>
            </a:r>
            <a:r>
              <a:rPr lang="en-US" dirty="0" smtClean="0">
                <a:solidFill>
                  <a:srgbClr val="000000"/>
                </a:solidFill>
                <a:latin typeface="Arial Narrow" charset="0"/>
              </a:rPr>
              <a:t>on</a:t>
            </a:r>
            <a:endParaRPr lang="en-US" dirty="0">
              <a:solidFill>
                <a:srgbClr val="000000"/>
              </a:solidFill>
              <a:latin typeface="Arial Narrow"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1843358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type="body" idx="1"/>
          </p:nvPr>
        </p:nvSpPr>
        <p:spPr>
          <a:xfrm>
            <a:off x="393192" y="1143000"/>
            <a:ext cx="4916487" cy="3820319"/>
          </a:xfrm>
        </p:spPr>
        <p:txBody>
          <a:bodyPr/>
          <a:lstStyle/>
          <a:p>
            <a:pPr marL="0" indent="0" eaLnBrk="1" hangingPunct="1">
              <a:buFont typeface="Wingdings" pitchFamily="2" charset="2"/>
              <a:buNone/>
              <a:defRPr/>
            </a:pPr>
            <a:r>
              <a:rPr lang="en-US" dirty="0" smtClean="0">
                <a:ea typeface="+mn-ea"/>
                <a:cs typeface="+mn-cs"/>
              </a:rPr>
              <a:t>Bare-hand contact with ready-to-eat food must be avoided unless:</a:t>
            </a:r>
          </a:p>
          <a:p>
            <a:pPr lvl="1" eaLnBrk="1" hangingPunct="1">
              <a:buFont typeface="Wingdings" pitchFamily="2" charset="2"/>
              <a:buChar char="l"/>
              <a:defRPr/>
            </a:pPr>
            <a:r>
              <a:rPr lang="en-US" dirty="0"/>
              <a:t>The </a:t>
            </a:r>
            <a:r>
              <a:rPr lang="en-US" dirty="0">
                <a:solidFill>
                  <a:schemeClr val="tx1"/>
                </a:solidFill>
              </a:rPr>
              <a:t>food is an ingredient in a dish that does not contain raw meat, seafood, or poultry</a:t>
            </a:r>
          </a:p>
          <a:p>
            <a:pPr lvl="2" eaLnBrk="1" hangingPunct="1">
              <a:buFont typeface="Courier New" pitchFamily="49" charset="0"/>
              <a:buChar char="o"/>
              <a:defRPr/>
            </a:pPr>
            <a:r>
              <a:rPr lang="en-US" dirty="0">
                <a:solidFill>
                  <a:srgbClr val="000000"/>
                </a:solidFill>
              </a:rPr>
              <a:t>The </a:t>
            </a:r>
            <a:r>
              <a:rPr lang="en-US" dirty="0">
                <a:solidFill>
                  <a:schemeClr val="tx1"/>
                </a:solidFill>
              </a:rPr>
              <a:t>dish will be cooked to at least </a:t>
            </a:r>
            <a:br>
              <a:rPr lang="en-US" dirty="0">
                <a:solidFill>
                  <a:schemeClr val="tx1"/>
                </a:solidFill>
              </a:rPr>
            </a:br>
            <a:r>
              <a:rPr lang="en-US" dirty="0">
                <a:solidFill>
                  <a:schemeClr val="tx1"/>
                </a:solidFill>
              </a:rPr>
              <a:t>145˚F (63˚C)</a:t>
            </a:r>
          </a:p>
          <a:p>
            <a:pPr lvl="1" eaLnBrk="1" hangingPunct="1">
              <a:buFont typeface="Wingdings" pitchFamily="2" charset="2"/>
              <a:buChar char="l"/>
              <a:defRPr/>
            </a:pPr>
            <a:r>
              <a:rPr lang="en-US" dirty="0"/>
              <a:t>The </a:t>
            </a:r>
            <a:r>
              <a:rPr lang="en-US" dirty="0">
                <a:solidFill>
                  <a:schemeClr val="tx1"/>
                </a:solidFill>
              </a:rPr>
              <a:t>food is an ingredient in a dish containing raw meat, seafood, or poultry</a:t>
            </a:r>
          </a:p>
          <a:p>
            <a:pPr marL="690563" lvl="1" indent="-350838" defTabSz="690563" eaLnBrk="1" hangingPunct="1">
              <a:buFont typeface="Courier New"/>
              <a:buChar char="o"/>
              <a:defRPr/>
            </a:pPr>
            <a:r>
              <a:rPr lang="en-US" sz="2000" dirty="0">
                <a:solidFill>
                  <a:srgbClr val="000000"/>
                </a:solidFill>
              </a:rPr>
              <a:t>The </a:t>
            </a:r>
            <a:r>
              <a:rPr lang="en-US" sz="2000" dirty="0">
                <a:solidFill>
                  <a:schemeClr val="tx1"/>
                </a:solidFill>
              </a:rPr>
              <a:t>dish will be cooked to the required minimum internal temperature of the raw item(s)</a:t>
            </a:r>
          </a:p>
          <a:p>
            <a:pPr lvl="1"/>
            <a:r>
              <a:rPr lang="en-US" dirty="0">
                <a:solidFill>
                  <a:srgbClr val="CC0000"/>
                </a:solidFill>
              </a:rPr>
              <a:t>NEVER</a:t>
            </a:r>
            <a:r>
              <a:rPr lang="en-US" dirty="0"/>
              <a:t> handle ready-to-eat food with bare hands when you primarily serve a high-risk population</a:t>
            </a:r>
          </a:p>
          <a:p>
            <a:pPr marL="495300" eaLnBrk="1" hangingPunct="1">
              <a:buFont typeface="Wingdings" pitchFamily="2" charset="2"/>
              <a:buNone/>
              <a:defRPr/>
            </a:pPr>
            <a:endParaRPr lang="en-US" dirty="0" smtClean="0">
              <a:solidFill>
                <a:srgbClr val="000000"/>
              </a:solidFill>
              <a:ea typeface="+mn-ea"/>
              <a:cs typeface="+mn-cs"/>
            </a:endParaRPr>
          </a:p>
          <a:p>
            <a:pPr marL="571500" lvl="1" indent="-457200" eaLnBrk="1" hangingPunct="1">
              <a:buFont typeface="Wingdings" pitchFamily="2" charset="2"/>
              <a:buNone/>
              <a:defRPr/>
            </a:pPr>
            <a:endParaRPr lang="en-US" dirty="0" smtClean="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568848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4451" name="Rectangle 3"/>
          <p:cNvSpPr>
            <a:spLocks noChangeArrowheads="1"/>
          </p:cNvSpPr>
          <p:nvPr/>
        </p:nvSpPr>
        <p:spPr bwMode="auto">
          <a:xfrm>
            <a:off x="393192" y="1143000"/>
            <a:ext cx="5399088"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hangingPunct="0">
              <a:defRPr/>
            </a:pPr>
            <a:r>
              <a:rPr lang="en-US" sz="2400" dirty="0" smtClean="0">
                <a:solidFill>
                  <a:srgbClr val="005CAB"/>
                </a:solidFill>
                <a:latin typeface="+mj-lt"/>
                <a:ea typeface="+mn-ea"/>
                <a:cs typeface="+mn-cs"/>
              </a:rPr>
              <a:t>If:</a:t>
            </a:r>
          </a:p>
          <a:p>
            <a:pPr marL="0" lvl="1" eaLnBrk="0" hangingPunct="0">
              <a:spcBef>
                <a:spcPts val="900"/>
              </a:spcBef>
              <a:defRPr/>
            </a:pPr>
            <a:r>
              <a:rPr lang="en-US" sz="2200" b="0" dirty="0">
                <a:solidFill>
                  <a:srgbClr val="231F20"/>
                </a:solidFill>
                <a:latin typeface="Arial Narrow"/>
                <a:cs typeface="Arial Narrow"/>
              </a:rPr>
              <a:t>The food handler has a sore throat with a </a:t>
            </a:r>
            <a:r>
              <a:rPr lang="en-US" sz="2200" b="0" dirty="0" smtClean="0">
                <a:solidFill>
                  <a:srgbClr val="231F20"/>
                </a:solidFill>
                <a:latin typeface="Arial Narrow"/>
                <a:cs typeface="Arial Narrow"/>
              </a:rPr>
              <a:t>fever</a:t>
            </a:r>
          </a:p>
          <a:p>
            <a:pPr marL="0" lvl="1" eaLnBrk="0" hangingPunct="0">
              <a:defRPr/>
            </a:pPr>
            <a:endParaRPr lang="en-US" sz="2200" b="0" dirty="0" smtClean="0">
              <a:solidFill>
                <a:srgbClr val="231F20"/>
              </a:solidFill>
              <a:latin typeface="Arial Narrow"/>
              <a:cs typeface="Arial Narrow"/>
            </a:endParaRPr>
          </a:p>
          <a:p>
            <a:pPr eaLnBrk="1" hangingPunct="1">
              <a:defRPr/>
            </a:pPr>
            <a:r>
              <a:rPr lang="en-US" sz="2400" dirty="0" smtClean="0">
                <a:solidFill>
                  <a:srgbClr val="005CAB"/>
                </a:solidFill>
                <a:latin typeface="+mj-lt"/>
              </a:rPr>
              <a:t>Then:</a:t>
            </a:r>
            <a:endParaRPr lang="en-US" sz="2400" dirty="0">
              <a:solidFill>
                <a:srgbClr val="005CAB"/>
              </a:solidFill>
              <a:latin typeface="+mj-lt"/>
            </a:endParaRPr>
          </a:p>
          <a:p>
            <a:pPr marL="342900" lvl="1" indent="-342900" eaLnBrk="0" hangingPunct="0">
              <a:spcBef>
                <a:spcPts val="900"/>
              </a:spcBef>
              <a:buClr>
                <a:schemeClr val="accent1"/>
              </a:buClr>
              <a:buFont typeface="Lucida Grande"/>
              <a:buChar char="●"/>
              <a:defRPr/>
            </a:pPr>
            <a:r>
              <a:rPr lang="en-US" sz="2200" dirty="0" smtClean="0">
                <a:solidFill>
                  <a:schemeClr val="accent1"/>
                </a:solidFill>
                <a:latin typeface="Arial Narrow"/>
                <a:cs typeface="Arial Narrow"/>
              </a:rPr>
              <a:t>Restrict</a:t>
            </a:r>
            <a:r>
              <a:rPr lang="en-US" sz="2200" b="0" dirty="0" smtClean="0">
                <a:solidFill>
                  <a:srgbClr val="000000"/>
                </a:solidFill>
                <a:latin typeface="Arial Narrow"/>
                <a:cs typeface="Arial Narrow"/>
              </a:rPr>
              <a:t> </a:t>
            </a:r>
            <a:r>
              <a:rPr lang="en-US" sz="2200" b="0" dirty="0">
                <a:solidFill>
                  <a:srgbClr val="231F20"/>
                </a:solidFill>
                <a:latin typeface="Arial Narrow"/>
                <a:cs typeface="Arial Narrow"/>
              </a:rPr>
              <a:t>the food handler from working with or around </a:t>
            </a:r>
            <a:r>
              <a:rPr lang="en-US" sz="2200" b="0" dirty="0" smtClean="0">
                <a:solidFill>
                  <a:srgbClr val="231F20"/>
                </a:solidFill>
                <a:latin typeface="Arial Narrow"/>
                <a:cs typeface="Arial Narrow"/>
              </a:rPr>
              <a:t>food</a:t>
            </a:r>
            <a:endParaRPr lang="en-US" sz="2200" b="0" dirty="0">
              <a:solidFill>
                <a:srgbClr val="231F20"/>
              </a:solidFill>
              <a:latin typeface="Arial Narrow"/>
              <a:cs typeface="Arial Narrow"/>
            </a:endParaRPr>
          </a:p>
          <a:p>
            <a:pPr marL="342900" lvl="1" indent="-342900" eaLnBrk="0" hangingPunct="0">
              <a:spcBef>
                <a:spcPts val="900"/>
              </a:spcBef>
              <a:buClr>
                <a:schemeClr val="accent1"/>
              </a:buClr>
              <a:buFont typeface="Lucida Grande"/>
              <a:buChar char="●"/>
              <a:defRPr/>
            </a:pPr>
            <a:r>
              <a:rPr lang="en-US" sz="2200" dirty="0" smtClean="0">
                <a:solidFill>
                  <a:schemeClr val="accent1"/>
                </a:solidFill>
                <a:latin typeface="Arial Narrow"/>
                <a:cs typeface="Arial Narrow"/>
              </a:rPr>
              <a:t>Exclude</a:t>
            </a:r>
            <a:r>
              <a:rPr lang="en-US" sz="2200" b="0" dirty="0" smtClean="0">
                <a:solidFill>
                  <a:srgbClr val="231F20"/>
                </a:solidFill>
                <a:latin typeface="Arial Narrow"/>
                <a:cs typeface="Arial Narrow"/>
              </a:rPr>
              <a:t> </a:t>
            </a:r>
            <a:r>
              <a:rPr lang="en-US" sz="2200" b="0" dirty="0">
                <a:solidFill>
                  <a:srgbClr val="231F20"/>
                </a:solidFill>
                <a:latin typeface="Arial Narrow"/>
                <a:cs typeface="Arial Narrow"/>
              </a:rPr>
              <a:t>the food handler from the operation if you primarily serve a high-risk </a:t>
            </a:r>
            <a:r>
              <a:rPr lang="en-US" sz="2200" b="0" dirty="0" smtClean="0">
                <a:solidFill>
                  <a:srgbClr val="231F20"/>
                </a:solidFill>
                <a:latin typeface="Arial Narrow"/>
                <a:cs typeface="Arial Narrow"/>
              </a:rPr>
              <a:t>population</a:t>
            </a:r>
            <a:endParaRPr lang="en-US" sz="2200" b="0" dirty="0">
              <a:solidFill>
                <a:srgbClr val="231F20"/>
              </a:solidFill>
              <a:latin typeface="Arial Narrow"/>
              <a:cs typeface="Arial Narrow"/>
            </a:endParaRPr>
          </a:p>
          <a:p>
            <a:pPr marL="342900" lvl="1" indent="-342900" eaLnBrk="0" hangingPunct="0">
              <a:spcBef>
                <a:spcPts val="900"/>
              </a:spcBef>
              <a:buClr>
                <a:schemeClr val="accent1"/>
              </a:buClr>
              <a:buFont typeface="Lucida Grande"/>
              <a:buChar char="●"/>
              <a:defRPr/>
            </a:pPr>
            <a:r>
              <a:rPr lang="en-US" sz="2200" b="0" dirty="0" smtClean="0">
                <a:solidFill>
                  <a:srgbClr val="231F20"/>
                </a:solidFill>
                <a:latin typeface="Arial Narrow"/>
                <a:cs typeface="Arial Narrow"/>
              </a:rPr>
              <a:t>A </a:t>
            </a:r>
            <a:r>
              <a:rPr lang="en-US" sz="2200" b="0" dirty="0">
                <a:solidFill>
                  <a:srgbClr val="231F20"/>
                </a:solidFill>
                <a:latin typeface="Arial Narrow"/>
                <a:cs typeface="Arial Narrow"/>
              </a:rPr>
              <a:t>written release from a medical practitioner is required before returning to </a:t>
            </a:r>
            <a:r>
              <a:rPr lang="en-US" sz="2200" b="0" dirty="0" smtClean="0">
                <a:solidFill>
                  <a:srgbClr val="231F20"/>
                </a:solidFill>
                <a:latin typeface="Arial Narrow"/>
                <a:cs typeface="Arial Narrow"/>
              </a:rPr>
              <a:t>work</a:t>
            </a:r>
            <a:endParaRPr lang="en-US" sz="2200" b="0" dirty="0">
              <a:solidFill>
                <a:srgbClr val="231F20"/>
              </a:solidFill>
              <a:latin typeface="Arial Narrow"/>
              <a:cs typeface="Arial Narrow"/>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25" y="1243013"/>
            <a:ext cx="2099579" cy="1807464"/>
          </a:xfrm>
          <a:prstGeom prst="rect">
            <a:avLst/>
          </a:prstGeom>
        </p:spPr>
      </p:pic>
    </p:spTree>
    <p:extLst>
      <p:ext uri="{BB962C8B-B14F-4D97-AF65-F5344CB8AC3E}">
        <p14:creationId xmlns:p14="http://schemas.microsoft.com/office/powerpoint/2010/main" val="29359331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547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3-9</a:t>
            </a:r>
          </a:p>
        </p:txBody>
      </p:sp>
      <p:sp>
        <p:nvSpPr>
          <p:cNvPr id="10" name="Rectangle 3"/>
          <p:cNvSpPr>
            <a:spLocks noChangeArrowheads="1"/>
          </p:cNvSpPr>
          <p:nvPr/>
        </p:nvSpPr>
        <p:spPr bwMode="auto">
          <a:xfrm>
            <a:off x="393192" y="1143000"/>
            <a:ext cx="6151555" cy="468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hangingPunct="0">
              <a:spcBef>
                <a:spcPts val="0"/>
              </a:spcBef>
              <a:defRPr/>
            </a:pPr>
            <a:r>
              <a:rPr lang="en-US" sz="2400" dirty="0" smtClean="0">
                <a:solidFill>
                  <a:srgbClr val="005CAB"/>
                </a:solidFill>
                <a:latin typeface="+mj-lt"/>
                <a:ea typeface="+mn-ea"/>
                <a:cs typeface="+mn-cs"/>
              </a:rPr>
              <a:t>If:</a:t>
            </a:r>
          </a:p>
          <a:p>
            <a:pPr marL="0" lvl="1" eaLnBrk="0" hangingPunct="0">
              <a:spcBef>
                <a:spcPts val="900"/>
              </a:spcBef>
              <a:buClr>
                <a:schemeClr val="accent6"/>
              </a:buClr>
              <a:defRPr/>
            </a:pPr>
            <a:r>
              <a:rPr lang="en-US" sz="2200" b="0" dirty="0" smtClean="0">
                <a:solidFill>
                  <a:srgbClr val="231F20"/>
                </a:solidFill>
                <a:latin typeface="Arial Narrow"/>
                <a:cs typeface="Arial Narrow"/>
              </a:rPr>
              <a:t>The food handler has at least one of these symptoms</a:t>
            </a:r>
          </a:p>
          <a:p>
            <a:pPr marL="342900" lvl="1" indent="-342900" eaLnBrk="0" hangingPunct="0">
              <a:spcBef>
                <a:spcPts val="900"/>
              </a:spcBef>
              <a:buClr>
                <a:schemeClr val="accent1"/>
              </a:buClr>
              <a:buFont typeface="Lucida Grande"/>
              <a:buChar char="●"/>
              <a:defRPr/>
            </a:pPr>
            <a:r>
              <a:rPr lang="en-US" sz="2200" b="0" dirty="0" smtClean="0">
                <a:solidFill>
                  <a:schemeClr val="tx1"/>
                </a:solidFill>
                <a:latin typeface="Arial Narrow"/>
                <a:cs typeface="Arial Narrow"/>
              </a:rPr>
              <a:t>Vomiting</a:t>
            </a:r>
          </a:p>
          <a:p>
            <a:pPr marL="342900" lvl="1" indent="-342900" eaLnBrk="0" hangingPunct="0">
              <a:spcBef>
                <a:spcPts val="900"/>
              </a:spcBef>
              <a:buClr>
                <a:schemeClr val="accent1"/>
              </a:buClr>
              <a:buFont typeface="Lucida Grande"/>
              <a:buChar char="●"/>
              <a:defRPr/>
            </a:pPr>
            <a:r>
              <a:rPr lang="en-US" sz="2200" b="0" dirty="0" smtClean="0">
                <a:solidFill>
                  <a:schemeClr val="tx1"/>
                </a:solidFill>
                <a:latin typeface="Arial Narrow"/>
                <a:cs typeface="Arial Narrow"/>
              </a:rPr>
              <a:t>Diarrhea</a:t>
            </a:r>
            <a:endParaRPr lang="en-US" sz="2200" dirty="0" smtClean="0">
              <a:solidFill>
                <a:srgbClr val="231F20"/>
              </a:solidFill>
              <a:latin typeface="Arial Narrow"/>
              <a:cs typeface="Arial Narrow"/>
            </a:endParaRPr>
          </a:p>
          <a:p>
            <a:pPr marL="0" lvl="1" eaLnBrk="0" hangingPunct="0">
              <a:spcBef>
                <a:spcPts val="0"/>
              </a:spcBef>
              <a:defRPr/>
            </a:pPr>
            <a:endParaRPr lang="en-US" sz="2200" b="0" dirty="0" smtClean="0">
              <a:solidFill>
                <a:srgbClr val="231F20"/>
              </a:solidFill>
              <a:latin typeface="Arial Narrow"/>
              <a:cs typeface="Arial Narrow"/>
            </a:endParaRPr>
          </a:p>
          <a:p>
            <a:pPr marL="0" lvl="1" eaLnBrk="0" hangingPunct="0">
              <a:spcBef>
                <a:spcPts val="0"/>
              </a:spcBef>
              <a:defRPr/>
            </a:pPr>
            <a:r>
              <a:rPr lang="en-US" sz="2400" dirty="0" smtClean="0">
                <a:solidFill>
                  <a:srgbClr val="005CAB"/>
                </a:solidFill>
                <a:latin typeface="+mj-lt"/>
              </a:rPr>
              <a:t>Then:</a:t>
            </a:r>
            <a:endParaRPr lang="en-US" sz="2400" dirty="0">
              <a:solidFill>
                <a:srgbClr val="005CAB"/>
              </a:solidFill>
              <a:latin typeface="+mj-lt"/>
            </a:endParaRPr>
          </a:p>
          <a:p>
            <a:pPr marL="342900" lvl="1" indent="-342900" eaLnBrk="0" hangingPunct="0">
              <a:spcBef>
                <a:spcPts val="900"/>
              </a:spcBef>
              <a:buClr>
                <a:schemeClr val="accent1"/>
              </a:buClr>
              <a:buFont typeface="Lucida Grande"/>
              <a:buChar char="●"/>
              <a:defRPr/>
            </a:pPr>
            <a:r>
              <a:rPr lang="en-US" sz="2200" dirty="0" smtClean="0">
                <a:solidFill>
                  <a:schemeClr val="accent1"/>
                </a:solidFill>
                <a:latin typeface="Arial Narrow"/>
                <a:cs typeface="Arial Narrow"/>
              </a:rPr>
              <a:t>Exclude</a:t>
            </a:r>
            <a:r>
              <a:rPr lang="en-US" sz="2200" b="0" dirty="0" smtClean="0">
                <a:solidFill>
                  <a:schemeClr val="tx1"/>
                </a:solidFill>
                <a:latin typeface="Arial Narrow"/>
                <a:cs typeface="Arial Narrow"/>
              </a:rPr>
              <a:t> </a:t>
            </a:r>
            <a:r>
              <a:rPr lang="en-US" sz="2200" b="0" dirty="0">
                <a:solidFill>
                  <a:schemeClr val="tx1"/>
                </a:solidFill>
                <a:latin typeface="Arial Narrow"/>
                <a:cs typeface="Arial Narrow"/>
              </a:rPr>
              <a:t>the food handler from the operation</a:t>
            </a:r>
          </a:p>
          <a:p>
            <a:pPr marL="342900" indent="-342900">
              <a:spcBef>
                <a:spcPts val="900"/>
              </a:spcBef>
              <a:buClr>
                <a:schemeClr val="accent1"/>
              </a:buClr>
              <a:buFont typeface="Lucida Grande"/>
              <a:buChar char="●"/>
            </a:pPr>
            <a:r>
              <a:rPr lang="en-US" sz="2200" b="0" dirty="0">
                <a:solidFill>
                  <a:schemeClr val="tx1"/>
                </a:solidFill>
                <a:latin typeface="Arial Narrow"/>
                <a:cs typeface="Arial Narrow"/>
              </a:rPr>
              <a:t>Before returning to work, food handlers who vomited </a:t>
            </a:r>
            <a:r>
              <a:rPr lang="en-US" sz="2200" b="0" dirty="0" smtClean="0">
                <a:solidFill>
                  <a:schemeClr val="tx1"/>
                </a:solidFill>
                <a:latin typeface="Arial Narrow"/>
                <a:cs typeface="Arial Narrow"/>
              </a:rPr>
              <a:t/>
            </a:r>
            <a:br>
              <a:rPr lang="en-US" sz="2200" b="0" dirty="0" smtClean="0">
                <a:solidFill>
                  <a:schemeClr val="tx1"/>
                </a:solidFill>
                <a:latin typeface="Arial Narrow"/>
                <a:cs typeface="Arial Narrow"/>
              </a:rPr>
            </a:br>
            <a:r>
              <a:rPr lang="en-US" sz="2200" b="0" dirty="0" smtClean="0">
                <a:solidFill>
                  <a:schemeClr val="tx1"/>
                </a:solidFill>
                <a:latin typeface="Arial Narrow"/>
                <a:cs typeface="Arial Narrow"/>
              </a:rPr>
              <a:t>or </a:t>
            </a:r>
            <a:r>
              <a:rPr lang="en-US" sz="2200" b="0" dirty="0">
                <a:solidFill>
                  <a:schemeClr val="tx1"/>
                </a:solidFill>
                <a:latin typeface="Arial Narrow"/>
                <a:cs typeface="Arial Narrow"/>
              </a:rPr>
              <a:t>had diarrhea must meet one of </a:t>
            </a:r>
            <a:r>
              <a:rPr lang="en-US" sz="2200" b="0" dirty="0" smtClean="0">
                <a:solidFill>
                  <a:schemeClr val="tx1"/>
                </a:solidFill>
                <a:latin typeface="Arial Narrow"/>
                <a:cs typeface="Arial Narrow"/>
              </a:rPr>
              <a:t>these requirements</a:t>
            </a:r>
            <a:endParaRPr lang="en-US" sz="2200" b="0" dirty="0">
              <a:solidFill>
                <a:schemeClr val="tx1"/>
              </a:solidFill>
              <a:latin typeface="Arial Narrow"/>
              <a:cs typeface="Arial Narrow"/>
            </a:endParaRPr>
          </a:p>
          <a:p>
            <a:pPr marL="800100" lvl="1" indent="-342900">
              <a:spcBef>
                <a:spcPts val="900"/>
              </a:spcBef>
              <a:buClr>
                <a:schemeClr val="accent1"/>
              </a:buClr>
              <a:buFont typeface="Courier New" pitchFamily="49" charset="0"/>
              <a:buChar char="o"/>
            </a:pPr>
            <a:r>
              <a:rPr lang="en-US" sz="2000" b="0" dirty="0" smtClean="0">
                <a:solidFill>
                  <a:schemeClr val="tx1"/>
                </a:solidFill>
                <a:latin typeface="Arial Narrow"/>
                <a:cs typeface="Arial Narrow"/>
              </a:rPr>
              <a:t>Have had no </a:t>
            </a:r>
            <a:r>
              <a:rPr lang="en-US" sz="2000" b="0" dirty="0" smtClean="0">
                <a:solidFill>
                  <a:schemeClr val="tx1"/>
                </a:solidFill>
                <a:latin typeface="Arial Narrow"/>
                <a:cs typeface="Arial Narrow"/>
              </a:rPr>
              <a:t>symptoms for </a:t>
            </a:r>
            <a:r>
              <a:rPr lang="en-US" sz="2000" b="0" dirty="0" smtClean="0">
                <a:solidFill>
                  <a:schemeClr val="tx1"/>
                </a:solidFill>
                <a:latin typeface="Arial Narrow"/>
                <a:cs typeface="Arial Narrow"/>
              </a:rPr>
              <a:t>at least 24 hours</a:t>
            </a:r>
          </a:p>
          <a:p>
            <a:pPr marL="800100" lvl="1" indent="-342900">
              <a:spcBef>
                <a:spcPts val="900"/>
              </a:spcBef>
              <a:buClr>
                <a:schemeClr val="accent1"/>
              </a:buClr>
              <a:buFont typeface="Courier New" pitchFamily="49" charset="0"/>
              <a:buChar char="o"/>
            </a:pPr>
            <a:r>
              <a:rPr lang="en-US" sz="2000" b="0" dirty="0" smtClean="0">
                <a:solidFill>
                  <a:schemeClr val="tx1"/>
                </a:solidFill>
                <a:latin typeface="Arial Narrow"/>
                <a:cs typeface="Arial Narrow"/>
              </a:rPr>
              <a:t>Have a written release from a medical practitioner</a:t>
            </a:r>
            <a:endParaRPr lang="en-US" sz="2000" b="0" dirty="0">
              <a:solidFill>
                <a:schemeClr val="tx1"/>
              </a:solidFill>
              <a:latin typeface="Arial Narrow"/>
              <a:cs typeface="Arial Narrow"/>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394" y="1243013"/>
            <a:ext cx="2097041" cy="1051560"/>
          </a:xfrm>
          <a:prstGeom prst="rect">
            <a:avLst/>
          </a:prstGeom>
        </p:spPr>
      </p:pic>
    </p:spTree>
    <p:extLst>
      <p:ext uri="{BB962C8B-B14F-4D97-AF65-F5344CB8AC3E}">
        <p14:creationId xmlns:p14="http://schemas.microsoft.com/office/powerpoint/2010/main" val="2772305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6501" name="Rectangle 6"/>
          <p:cNvSpPr>
            <a:spLocks noChangeArrowheads="1"/>
          </p:cNvSpPr>
          <p:nvPr/>
        </p:nvSpPr>
        <p:spPr bwMode="auto">
          <a:xfrm>
            <a:off x="393192" y="1143000"/>
            <a:ext cx="66879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sz="2400" dirty="0" smtClean="0">
                <a:solidFill>
                  <a:srgbClr val="005CAB"/>
                </a:solidFill>
                <a:latin typeface="+mj-lt"/>
                <a:ea typeface="+mn-ea"/>
                <a:cs typeface="+mn-cs"/>
              </a:rPr>
              <a:t>If:</a:t>
            </a:r>
          </a:p>
          <a:p>
            <a:pPr marL="0" lvl="1" eaLnBrk="0" hangingPunct="0">
              <a:spcBef>
                <a:spcPts val="900"/>
              </a:spcBef>
              <a:defRPr/>
            </a:pPr>
            <a:r>
              <a:rPr lang="en-US" sz="2200" b="0" dirty="0">
                <a:solidFill>
                  <a:schemeClr val="tx1"/>
                </a:solidFill>
                <a:latin typeface="Arial Narrow"/>
                <a:cs typeface="Arial Narrow"/>
              </a:rPr>
              <a:t>The food handler has </a:t>
            </a:r>
            <a:r>
              <a:rPr lang="en-US" sz="2200" b="0" dirty="0" smtClean="0">
                <a:solidFill>
                  <a:schemeClr val="tx1"/>
                </a:solidFill>
                <a:latin typeface="Arial Narrow"/>
                <a:cs typeface="Arial Narrow"/>
              </a:rPr>
              <a:t>jaundice</a:t>
            </a:r>
          </a:p>
          <a:p>
            <a:pPr marL="0" lvl="1" eaLnBrk="0" hangingPunct="0">
              <a:defRPr/>
            </a:pPr>
            <a:endParaRPr lang="en-US" sz="2400" dirty="0" smtClean="0">
              <a:solidFill>
                <a:srgbClr val="005CAB"/>
              </a:solidFill>
              <a:latin typeface="+mj-lt"/>
              <a:ea typeface="+mn-ea"/>
              <a:cs typeface="+mn-cs"/>
            </a:endParaRPr>
          </a:p>
          <a:p>
            <a:pPr eaLnBrk="0" hangingPunct="0">
              <a:defRPr/>
            </a:pPr>
            <a:r>
              <a:rPr lang="en-US" sz="2400" dirty="0" smtClean="0">
                <a:solidFill>
                  <a:srgbClr val="005CAB"/>
                </a:solidFill>
                <a:latin typeface="+mj-lt"/>
                <a:ea typeface="+mn-ea"/>
                <a:cs typeface="+mn-cs"/>
              </a:rPr>
              <a:t>Then:</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Report the food handlers to the regulatory authority</a:t>
            </a:r>
          </a:p>
          <a:p>
            <a:pPr marL="347472" lvl="1" indent="-342900">
              <a:spcBef>
                <a:spcPts val="900"/>
              </a:spcBef>
              <a:buClr>
                <a:schemeClr val="accent1"/>
              </a:buClr>
              <a:buSzPct val="100000"/>
              <a:buFont typeface="Lucida Grande"/>
              <a:buChar char="●"/>
              <a:defRPr/>
            </a:pPr>
            <a:r>
              <a:rPr lang="en-US" sz="2200" dirty="0">
                <a:solidFill>
                  <a:schemeClr val="accent1"/>
                </a:solidFill>
                <a:latin typeface="Arial Narrow"/>
                <a:cs typeface="Arial Narrow"/>
              </a:rPr>
              <a:t>Exclude</a:t>
            </a:r>
            <a:r>
              <a:rPr lang="en-US" sz="2200" b="0" dirty="0">
                <a:solidFill>
                  <a:srgbClr val="000000"/>
                </a:solidFill>
                <a:latin typeface="Arial Narrow"/>
                <a:cs typeface="Arial Narrow"/>
              </a:rPr>
              <a:t> </a:t>
            </a:r>
            <a:r>
              <a:rPr lang="en-US" sz="2200" b="0" dirty="0">
                <a:solidFill>
                  <a:srgbClr val="231F20"/>
                </a:solidFill>
                <a:latin typeface="Arial Narrow"/>
                <a:cs typeface="Arial Narrow"/>
              </a:rPr>
              <a:t>food handlers from the operation if they have had jaundice for 7 days or less</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Food handlers must have a written release from a </a:t>
            </a:r>
            <a:br>
              <a:rPr lang="en-US" sz="2200" b="0" dirty="0">
                <a:solidFill>
                  <a:srgbClr val="231F20"/>
                </a:solidFill>
                <a:latin typeface="Arial Narrow"/>
                <a:cs typeface="Arial Narrow"/>
              </a:rPr>
            </a:br>
            <a:r>
              <a:rPr lang="en-US" sz="2200" b="0" dirty="0">
                <a:solidFill>
                  <a:srgbClr val="231F20"/>
                </a:solidFill>
                <a:latin typeface="Arial Narrow"/>
                <a:cs typeface="Arial Narrow"/>
              </a:rPr>
              <a:t>medical practitioner and approval from the regulatory authority before returning to work</a:t>
            </a:r>
            <a:endParaRPr lang="en-US" sz="2400" b="0" dirty="0">
              <a:solidFill>
                <a:srgbClr val="005CAB"/>
              </a:solidFill>
              <a:latin typeface="Arial Narrow"/>
              <a:cs typeface="Arial Narrow"/>
            </a:endParaRPr>
          </a:p>
        </p:txBody>
      </p:sp>
      <p:sp>
        <p:nvSpPr>
          <p:cNvPr id="10650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3-10</a:t>
            </a:r>
          </a:p>
        </p:txBody>
      </p:sp>
    </p:spTree>
    <p:extLst>
      <p:ext uri="{BB962C8B-B14F-4D97-AF65-F5344CB8AC3E}">
        <p14:creationId xmlns:p14="http://schemas.microsoft.com/office/powerpoint/2010/main" val="630993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457200" y="2590800"/>
            <a:ext cx="457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spcAft>
                <a:spcPct val="25000"/>
              </a:spcAft>
              <a:buClr>
                <a:srgbClr val="000000"/>
              </a:buClr>
              <a:buFont typeface="Symbol" charset="0"/>
              <a:buNone/>
              <a:defRPr/>
            </a:pPr>
            <a:endParaRPr lang="en-US" sz="2000" dirty="0">
              <a:solidFill>
                <a:srgbClr val="CC0000"/>
              </a:solidFill>
              <a:cs typeface="+mn-cs"/>
            </a:endParaRPr>
          </a:p>
          <a:p>
            <a:pPr eaLnBrk="0" hangingPunct="0">
              <a:spcBef>
                <a:spcPct val="50000"/>
              </a:spcBef>
              <a:spcAft>
                <a:spcPct val="25000"/>
              </a:spcAft>
              <a:buClr>
                <a:srgbClr val="000000"/>
              </a:buClr>
              <a:buFont typeface="Symbol" charset="0"/>
              <a:buNone/>
              <a:defRPr/>
            </a:pPr>
            <a:endParaRPr lang="en-US" sz="2000" b="0" dirty="0">
              <a:solidFill>
                <a:srgbClr val="CC0000"/>
              </a:solidFill>
              <a:cs typeface="+mn-cs"/>
            </a:endParaRPr>
          </a:p>
        </p:txBody>
      </p:sp>
      <p:sp>
        <p:nvSpPr>
          <p:cNvPr id="107525" name="Rectangle 9"/>
          <p:cNvSpPr>
            <a:spLocks noChangeArrowheads="1"/>
          </p:cNvSpPr>
          <p:nvPr/>
        </p:nvSpPr>
        <p:spPr bwMode="auto">
          <a:xfrm>
            <a:off x="393192" y="1143000"/>
            <a:ext cx="8240713" cy="50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n-US" sz="2400" dirty="0" smtClean="0">
                <a:solidFill>
                  <a:srgbClr val="005CAB"/>
                </a:solidFill>
                <a:latin typeface="+mj-lt"/>
                <a:ea typeface="+mn-ea"/>
                <a:cs typeface="+mn-cs"/>
              </a:rPr>
              <a:t>If:</a:t>
            </a:r>
          </a:p>
          <a:p>
            <a:pPr marL="0" lvl="1" eaLnBrk="0" hangingPunct="0">
              <a:spcBef>
                <a:spcPts val="900"/>
              </a:spcBef>
              <a:buClr>
                <a:srgbClr val="0093D3"/>
              </a:buClr>
              <a:buSzPct val="75000"/>
              <a:defRPr/>
            </a:pPr>
            <a:r>
              <a:rPr lang="en-US" sz="2200" b="0" dirty="0">
                <a:solidFill>
                  <a:srgbClr val="231F20"/>
                </a:solidFill>
                <a:latin typeface="Arial Narrow"/>
                <a:cs typeface="Arial Narrow"/>
              </a:rPr>
              <a:t>The food handler </a:t>
            </a:r>
            <a:r>
              <a:rPr lang="en-US" sz="2200" b="0" dirty="0">
                <a:solidFill>
                  <a:schemeClr val="tx1"/>
                </a:solidFill>
                <a:latin typeface="Arial Narrow"/>
                <a:cs typeface="Arial Narrow"/>
              </a:rPr>
              <a:t>is vomiting or has diarrhea and has been diagnosed with an illness caused by one of these pathogens</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Norovirus</a:t>
            </a:r>
          </a:p>
          <a:p>
            <a:pPr marL="347472" lvl="1" indent="-342900">
              <a:spcBef>
                <a:spcPts val="900"/>
              </a:spcBef>
              <a:buClr>
                <a:schemeClr val="accent1"/>
              </a:buClr>
              <a:buSzPct val="100000"/>
              <a:buFont typeface="Lucida Grande"/>
              <a:buChar char="●"/>
              <a:defRPr/>
            </a:pPr>
            <a:r>
              <a:rPr lang="en-US" sz="2200" b="0" i="1" dirty="0">
                <a:solidFill>
                  <a:srgbClr val="231F20"/>
                </a:solidFill>
                <a:latin typeface="Arial Narrow"/>
                <a:cs typeface="Arial Narrow"/>
              </a:rPr>
              <a:t>Shigella</a:t>
            </a:r>
            <a:r>
              <a:rPr lang="en-US" sz="2200" b="0" dirty="0">
                <a:solidFill>
                  <a:srgbClr val="231F20"/>
                </a:solidFill>
                <a:latin typeface="Arial Narrow"/>
                <a:cs typeface="Arial Narrow"/>
              </a:rPr>
              <a:t> spp.</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Nontyphoidal </a:t>
            </a:r>
            <a:r>
              <a:rPr lang="en-US" sz="2200" b="0" i="1" dirty="0">
                <a:solidFill>
                  <a:srgbClr val="231F20"/>
                </a:solidFill>
                <a:latin typeface="Arial Narrow"/>
                <a:cs typeface="Arial Narrow"/>
              </a:rPr>
              <a:t>Salmonella</a:t>
            </a:r>
          </a:p>
          <a:p>
            <a:pPr marL="347472" lvl="1" indent="-342900">
              <a:spcBef>
                <a:spcPts val="900"/>
              </a:spcBef>
              <a:buClr>
                <a:schemeClr val="accent1"/>
              </a:buClr>
              <a:buSzPct val="100000"/>
              <a:buFont typeface="Lucida Grande"/>
              <a:buChar char="●"/>
              <a:defRPr/>
            </a:pPr>
            <a:r>
              <a:rPr lang="en-US" sz="2200" b="0" dirty="0">
                <a:solidFill>
                  <a:srgbClr val="231F20"/>
                </a:solidFill>
                <a:latin typeface="Arial Narrow"/>
                <a:cs typeface="Arial Narrow"/>
              </a:rPr>
              <a:t>Shiga toxin-producing </a:t>
            </a:r>
            <a:r>
              <a:rPr lang="en-US" sz="2200" b="0" i="1" dirty="0">
                <a:solidFill>
                  <a:srgbClr val="231F20"/>
                </a:solidFill>
                <a:latin typeface="Arial Narrow"/>
                <a:cs typeface="Arial Narrow"/>
              </a:rPr>
              <a:t>E. coli</a:t>
            </a:r>
          </a:p>
          <a:p>
            <a:pPr marL="0" lvl="2">
              <a:spcBef>
                <a:spcPts val="0"/>
              </a:spcBef>
              <a:buClr>
                <a:schemeClr val="accent1"/>
              </a:buClr>
              <a:buSzPct val="100000"/>
              <a:defRPr/>
            </a:pPr>
            <a:endParaRPr lang="en-US" sz="2400" dirty="0">
              <a:solidFill>
                <a:srgbClr val="005CAB"/>
              </a:solidFill>
            </a:endParaRPr>
          </a:p>
          <a:p>
            <a:pPr eaLnBrk="0" hangingPunct="0">
              <a:defRPr/>
            </a:pPr>
            <a:r>
              <a:rPr lang="en-US" sz="2400" dirty="0">
                <a:solidFill>
                  <a:srgbClr val="005CAB"/>
                </a:solidFill>
                <a:latin typeface="+mj-lt"/>
              </a:rPr>
              <a:t>Then:</a:t>
            </a:r>
          </a:p>
          <a:p>
            <a:pPr marL="347472" lvl="1" indent="-347472">
              <a:spcBef>
                <a:spcPts val="600"/>
              </a:spcBef>
              <a:buClr>
                <a:schemeClr val="accent1"/>
              </a:buClr>
              <a:buSzPct val="75000"/>
              <a:buFont typeface="Wingdings" charset="0"/>
              <a:buChar char="l"/>
            </a:pPr>
            <a:r>
              <a:rPr lang="en-US" sz="2200" dirty="0">
                <a:solidFill>
                  <a:schemeClr val="accent1"/>
                </a:solidFill>
                <a:latin typeface="Arial Narrow"/>
                <a:cs typeface="Arial Narrow"/>
              </a:rPr>
              <a:t>Exclude</a:t>
            </a:r>
            <a:r>
              <a:rPr lang="en-US" sz="2200" b="0" dirty="0">
                <a:solidFill>
                  <a:srgbClr val="000000"/>
                </a:solidFill>
                <a:latin typeface="Arial Narrow"/>
                <a:cs typeface="Arial Narrow"/>
              </a:rPr>
              <a:t> </a:t>
            </a:r>
            <a:r>
              <a:rPr lang="en-US" sz="2200" b="0" dirty="0">
                <a:solidFill>
                  <a:srgbClr val="231F20"/>
                </a:solidFill>
                <a:latin typeface="Arial Narrow"/>
                <a:cs typeface="Arial Narrow"/>
              </a:rPr>
              <a:t>the food handler from the operation</a:t>
            </a:r>
          </a:p>
          <a:p>
            <a:pPr marL="347472" lvl="1" indent="-347472">
              <a:spcBef>
                <a:spcPts val="600"/>
              </a:spcBef>
              <a:buClr>
                <a:schemeClr val="accent1"/>
              </a:buClr>
              <a:buSzPct val="75000"/>
              <a:buFont typeface="Wingdings" charset="0"/>
              <a:buChar char="l"/>
            </a:pPr>
            <a:r>
              <a:rPr lang="en-US" sz="2200" b="0" dirty="0">
                <a:solidFill>
                  <a:srgbClr val="231F20"/>
                </a:solidFill>
                <a:latin typeface="Arial Narrow"/>
                <a:cs typeface="Arial Narrow"/>
              </a:rPr>
              <a:t>Work with the food handler’</a:t>
            </a:r>
            <a:r>
              <a:rPr lang="en-US" altLang="ja-JP" sz="2200" b="0" dirty="0">
                <a:solidFill>
                  <a:srgbClr val="231F20"/>
                </a:solidFill>
                <a:latin typeface="Arial Narrow"/>
                <a:cs typeface="Arial Narrow"/>
              </a:rPr>
              <a:t>s medical practitioner and/or the local regulatory authority to decide when the person can go back to work</a:t>
            </a:r>
            <a:endParaRPr lang="en-US" sz="2400" dirty="0">
              <a:solidFill>
                <a:srgbClr val="009DDC"/>
              </a:solidFill>
            </a:endParaRPr>
          </a:p>
        </p:txBody>
      </p:sp>
      <p:sp>
        <p:nvSpPr>
          <p:cNvPr id="107526" name="Rectangle 11"/>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752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3-11</a:t>
            </a:r>
          </a:p>
        </p:txBody>
      </p:sp>
    </p:spTree>
    <p:extLst>
      <p:ext uri="{BB962C8B-B14F-4D97-AF65-F5344CB8AC3E}">
        <p14:creationId xmlns:p14="http://schemas.microsoft.com/office/powerpoint/2010/main" val="37615866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Handling Staff </a:t>
            </a:r>
            <a:r>
              <a:rPr lang="en-US" dirty="0" smtClean="0"/>
              <a:t>Illnesses</a:t>
            </a:r>
            <a:endParaRPr lang="en-US" dirty="0"/>
          </a:p>
        </p:txBody>
      </p:sp>
      <p:sp>
        <p:nvSpPr>
          <p:cNvPr id="3" name="Content Placeholder 2"/>
          <p:cNvSpPr>
            <a:spLocks noGrp="1"/>
          </p:cNvSpPr>
          <p:nvPr>
            <p:ph idx="1"/>
          </p:nvPr>
        </p:nvSpPr>
        <p:spPr>
          <a:xfrm>
            <a:off x="394634" y="1172882"/>
            <a:ext cx="8220075" cy="4983163"/>
          </a:xfrm>
        </p:spPr>
        <p:txBody>
          <a:bodyPr/>
          <a:lstStyle/>
          <a:p>
            <a:pPr>
              <a:defRPr/>
            </a:pPr>
            <a:r>
              <a:rPr lang="en-US" dirty="0"/>
              <a:t>If:</a:t>
            </a:r>
          </a:p>
          <a:p>
            <a:pPr marL="0" lvl="1" indent="0">
              <a:buNone/>
            </a:pPr>
            <a:r>
              <a:rPr lang="en-US" b="0" dirty="0" smtClean="0">
                <a:solidFill>
                  <a:srgbClr val="000000"/>
                </a:solidFill>
                <a:latin typeface="Arial Narrow"/>
                <a:cs typeface="Arial Narrow"/>
              </a:rPr>
              <a:t>The </a:t>
            </a:r>
            <a:r>
              <a:rPr lang="en-US" b="0" dirty="0">
                <a:solidFill>
                  <a:srgbClr val="000000"/>
                </a:solidFill>
                <a:latin typeface="Arial Narrow"/>
                <a:cs typeface="Arial Narrow"/>
              </a:rPr>
              <a:t>food handler has been diagnosed with an illness caused by one of these pathogens.</a:t>
            </a:r>
          </a:p>
          <a:p>
            <a:pPr marL="342900" lvl="2" indent="-342900">
              <a:spcBef>
                <a:spcPts val="300"/>
              </a:spcBef>
              <a:buSzPct val="100000"/>
              <a:buFont typeface="Lucida Grande"/>
              <a:buChar char="●"/>
              <a:defRPr/>
            </a:pPr>
            <a:r>
              <a:rPr lang="en-US" sz="2200" dirty="0" smtClean="0">
                <a:latin typeface="Arial Narrow"/>
                <a:cs typeface="Arial Narrow"/>
              </a:rPr>
              <a:t>Hepatitis A</a:t>
            </a:r>
          </a:p>
          <a:p>
            <a:pPr marL="342900" lvl="2" indent="-342900">
              <a:spcBef>
                <a:spcPts val="300"/>
              </a:spcBef>
              <a:buSzPct val="100000"/>
              <a:buFont typeface="Lucida Grande"/>
              <a:buChar char="●"/>
              <a:defRPr/>
            </a:pPr>
            <a:r>
              <a:rPr lang="en-US" sz="2200" i="1" dirty="0" smtClean="0">
                <a:latin typeface="Arial Narrow"/>
                <a:cs typeface="Arial Narrow"/>
              </a:rPr>
              <a:t>Salmonella</a:t>
            </a:r>
            <a:r>
              <a:rPr lang="en-US" sz="2200" dirty="0" smtClean="0">
                <a:latin typeface="Arial Narrow"/>
                <a:cs typeface="Arial Narrow"/>
              </a:rPr>
              <a:t> </a:t>
            </a:r>
            <a:r>
              <a:rPr lang="en-US" sz="2200" dirty="0">
                <a:latin typeface="Arial Narrow"/>
                <a:cs typeface="Arial Narrow"/>
              </a:rPr>
              <a:t>Typhi</a:t>
            </a:r>
          </a:p>
          <a:p>
            <a:pPr marL="0" indent="0"/>
            <a:r>
              <a:rPr lang="en-US" dirty="0"/>
              <a:t>Then:</a:t>
            </a:r>
          </a:p>
          <a:p>
            <a:pPr lvl="1"/>
            <a:r>
              <a:rPr lang="en-US" b="1" dirty="0">
                <a:solidFill>
                  <a:srgbClr val="005CAB"/>
                </a:solidFill>
                <a:latin typeface="Arial Narrow"/>
                <a:cs typeface="Arial Narrow"/>
              </a:rPr>
              <a:t>Exclude</a:t>
            </a:r>
            <a:r>
              <a:rPr lang="en-US" b="0" dirty="0" smtClean="0">
                <a:solidFill>
                  <a:srgbClr val="000000"/>
                </a:solidFill>
                <a:latin typeface="Arial Narrow"/>
                <a:cs typeface="Arial Narrow"/>
              </a:rPr>
              <a:t> </a:t>
            </a:r>
            <a:r>
              <a:rPr lang="en-US" b="0" dirty="0">
                <a:solidFill>
                  <a:srgbClr val="000000"/>
                </a:solidFill>
                <a:latin typeface="Arial Narrow"/>
                <a:cs typeface="Arial Narrow"/>
              </a:rPr>
              <a:t>the food handler from the </a:t>
            </a:r>
            <a:r>
              <a:rPr lang="en-US" b="0" dirty="0" smtClean="0">
                <a:solidFill>
                  <a:srgbClr val="000000"/>
                </a:solidFill>
                <a:latin typeface="Arial Narrow"/>
                <a:cs typeface="Arial Narrow"/>
              </a:rPr>
              <a:t>operation</a:t>
            </a:r>
          </a:p>
          <a:p>
            <a:pPr lvl="1"/>
            <a:r>
              <a:rPr lang="en-US" dirty="0" smtClean="0">
                <a:latin typeface="Arial Narrow"/>
                <a:cs typeface="Arial Narrow"/>
              </a:rPr>
              <a:t>Work </a:t>
            </a:r>
            <a:r>
              <a:rPr lang="en-US" dirty="0">
                <a:latin typeface="Arial Narrow"/>
                <a:cs typeface="Arial Narrow"/>
              </a:rPr>
              <a:t>with the food handler’s medical practitioner and/or the local regulatory authority to decide when the person can go back to work</a:t>
            </a:r>
          </a:p>
          <a:p>
            <a:endParaRPr lang="en-US" dirty="0"/>
          </a:p>
        </p:txBody>
      </p:sp>
      <p:sp>
        <p:nvSpPr>
          <p:cNvPr id="4" name="Text Box 12"/>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3-12</a:t>
            </a:r>
          </a:p>
        </p:txBody>
      </p:sp>
    </p:spTree>
    <p:extLst>
      <p:ext uri="{BB962C8B-B14F-4D97-AF65-F5344CB8AC3E}">
        <p14:creationId xmlns:p14="http://schemas.microsoft.com/office/powerpoint/2010/main" val="356681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4275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393192" y="1143000"/>
            <a:ext cx="6118225" cy="3820319"/>
          </a:xfrm>
        </p:spPr>
        <p:txBody>
          <a:bodyPr/>
          <a:lstStyle/>
          <a:p>
            <a:pPr marL="0" indent="0" eaLnBrk="1" hangingPunct="1">
              <a:defRPr/>
            </a:pPr>
            <a:r>
              <a:rPr lang="en-US" dirty="0">
                <a:latin typeface="Arial Narrow" charset="0"/>
                <a:cs typeface="+mn-cs"/>
              </a:rPr>
              <a:t>To keep food safe throughout the 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t>
            </a:r>
            <a:r>
              <a:rPr lang="en-US" dirty="0" smtClean="0">
                <a:latin typeface="Arial Narrow" charset="0"/>
              </a:rPr>
              <a:t>abuse</a:t>
            </a:r>
            <a:endParaRPr lang="en-US" dirty="0">
              <a:latin typeface="Arial Narrow" charset="0"/>
            </a:endParaRP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4-2</a:t>
            </a:r>
          </a:p>
        </p:txBody>
      </p:sp>
      <p:sp>
        <p:nvSpPr>
          <p:cNvPr id="109573"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Flow of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648" y="1214589"/>
            <a:ext cx="1506788" cy="4673712"/>
          </a:xfrm>
          <a:prstGeom prst="rect">
            <a:avLst/>
          </a:prstGeom>
        </p:spPr>
      </p:pic>
    </p:spTree>
    <p:extLst>
      <p:ext uri="{BB962C8B-B14F-4D97-AF65-F5344CB8AC3E}">
        <p14:creationId xmlns:p14="http://schemas.microsoft.com/office/powerpoint/2010/main" val="2163888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1-5</a:t>
            </a:r>
          </a:p>
        </p:txBody>
      </p:sp>
      <p:sp>
        <p:nvSpPr>
          <p:cNvPr id="4" name="Rectangle 3"/>
          <p:cNvSpPr/>
          <p:nvPr/>
        </p:nvSpPr>
        <p:spPr>
          <a:xfrm>
            <a:off x="611364" y="2728913"/>
            <a:ext cx="3419475" cy="424732"/>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2400" dirty="0">
                <a:solidFill>
                  <a:srgbClr val="005CAB"/>
                </a:solidFill>
                <a:latin typeface="Arial Narrow" charset="0"/>
                <a:cs typeface="+mn-cs"/>
              </a:rPr>
              <a:t>Time-temperature abuse</a:t>
            </a:r>
          </a:p>
        </p:txBody>
      </p:sp>
      <p:sp>
        <p:nvSpPr>
          <p:cNvPr id="5" name="Rectangle 4"/>
          <p:cNvSpPr/>
          <p:nvPr/>
        </p:nvSpPr>
        <p:spPr>
          <a:xfrm>
            <a:off x="5193762" y="2728913"/>
            <a:ext cx="2908300" cy="424732"/>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2400" dirty="0">
                <a:solidFill>
                  <a:srgbClr val="005CAB"/>
                </a:solidFill>
                <a:latin typeface="Arial Narrow" charset="0"/>
                <a:cs typeface="+mn-cs"/>
              </a:rPr>
              <a:t>Cross-contamination</a:t>
            </a:r>
          </a:p>
        </p:txBody>
      </p:sp>
      <p:sp>
        <p:nvSpPr>
          <p:cNvPr id="6" name="Rectangle 5"/>
          <p:cNvSpPr/>
          <p:nvPr/>
        </p:nvSpPr>
        <p:spPr>
          <a:xfrm>
            <a:off x="813770" y="5243820"/>
            <a:ext cx="3014662" cy="424732"/>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2400" dirty="0">
                <a:solidFill>
                  <a:srgbClr val="005CAB"/>
                </a:solidFill>
                <a:latin typeface="Arial Narrow" charset="0"/>
                <a:cs typeface="+mn-cs"/>
              </a:rPr>
              <a:t>Poor</a:t>
            </a:r>
            <a:r>
              <a:rPr lang="en-US" sz="1800" kern="0" dirty="0">
                <a:solidFill>
                  <a:srgbClr val="00AEEF"/>
                </a:solidFill>
                <a:latin typeface="+mj-lt"/>
                <a:ea typeface="+mn-ea"/>
                <a:cs typeface="+mn-cs"/>
              </a:rPr>
              <a:t> </a:t>
            </a:r>
            <a:r>
              <a:rPr lang="en-US" sz="2400" dirty="0">
                <a:solidFill>
                  <a:srgbClr val="005CAB"/>
                </a:solidFill>
                <a:latin typeface="Arial Narrow" charset="0"/>
                <a:cs typeface="+mn-cs"/>
              </a:rPr>
              <a:t>personal hygiene</a:t>
            </a:r>
          </a:p>
        </p:txBody>
      </p:sp>
      <p:sp>
        <p:nvSpPr>
          <p:cNvPr id="7" name="Rectangle 6"/>
          <p:cNvSpPr/>
          <p:nvPr/>
        </p:nvSpPr>
        <p:spPr>
          <a:xfrm>
            <a:off x="4761962" y="5243820"/>
            <a:ext cx="3771900" cy="424732"/>
          </a:xfrm>
          <a:prstGeom prst="rect">
            <a:avLst/>
          </a:prstGeom>
        </p:spPr>
        <p:txBody>
          <a:bodyPr>
            <a:spAutoFit/>
          </a:bodyPr>
          <a:lstStyle/>
          <a:p>
            <a:pPr marL="571500" indent="-571500" algn="ctr">
              <a:lnSpc>
                <a:spcPct val="90000"/>
              </a:lnSpc>
              <a:spcBef>
                <a:spcPct val="50000"/>
              </a:spcBef>
              <a:buClr>
                <a:srgbClr val="0093D3"/>
              </a:buClr>
              <a:buSzPct val="75000"/>
              <a:defRPr/>
            </a:pPr>
            <a:r>
              <a:rPr lang="en-US" sz="2400" dirty="0">
                <a:solidFill>
                  <a:srgbClr val="005CAB"/>
                </a:solidFill>
                <a:latin typeface="Arial Narrow" charset="0"/>
                <a:cs typeface="+mn-cs"/>
              </a:rPr>
              <a:t>Poor cleaning and sanitizing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549" y="1243013"/>
            <a:ext cx="2092726" cy="14843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27" y="3605213"/>
            <a:ext cx="2098548" cy="13990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352" y="3605213"/>
            <a:ext cx="2103120" cy="16520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711" y="1226249"/>
            <a:ext cx="2092779" cy="150266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393192" y="1143000"/>
            <a:ext cx="5891994" cy="3820319"/>
          </a:xfrm>
        </p:spPr>
        <p:txBody>
          <a:bodyPr/>
          <a:lstStyle/>
          <a:p>
            <a:pPr marL="0" indent="0" eaLnBrk="1" hangingPunct="1">
              <a:defRPr/>
            </a:pPr>
            <a:r>
              <a:rPr lang="en-US" dirty="0">
                <a:latin typeface="Arial Narrow" charset="0"/>
                <a:cs typeface="+mn-cs"/>
              </a:rPr>
              <a:t>Separate </a:t>
            </a:r>
            <a:r>
              <a:rPr lang="en-US" dirty="0" smtClean="0">
                <a:latin typeface="Arial Narrow" charset="0"/>
                <a:cs typeface="+mn-cs"/>
              </a:rPr>
              <a:t>equipment: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Use separate equipment for each type of food</a:t>
            </a:r>
          </a:p>
          <a:p>
            <a:pPr marL="0" indent="0" eaLnBrk="1" hangingPunct="1">
              <a:defRPr/>
            </a:pPr>
            <a:r>
              <a:rPr lang="en-US" dirty="0">
                <a:latin typeface="Arial Narrow" charset="0"/>
                <a:cs typeface="+mn-cs"/>
              </a:rPr>
              <a:t>Clean and </a:t>
            </a:r>
            <a:r>
              <a:rPr lang="en-US" dirty="0" smtClean="0">
                <a:latin typeface="Arial Narrow" charset="0"/>
                <a:cs typeface="+mn-cs"/>
              </a:rPr>
              <a:t>sanitize: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after 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4-3</a:t>
            </a:r>
          </a:p>
        </p:txBody>
      </p:sp>
      <p:sp>
        <p:nvSpPr>
          <p:cNvPr id="11059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421" y="1243013"/>
            <a:ext cx="2091909" cy="1246632"/>
          </a:xfrm>
          <a:prstGeom prst="rect">
            <a:avLst/>
          </a:prstGeom>
        </p:spPr>
      </p:pic>
    </p:spTree>
    <p:extLst>
      <p:ext uri="{BB962C8B-B14F-4D97-AF65-F5344CB8AC3E}">
        <p14:creationId xmlns:p14="http://schemas.microsoft.com/office/powerpoint/2010/main" val="7594022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393192" y="1143000"/>
            <a:ext cx="5089525" cy="3756025"/>
          </a:xfrm>
        </p:spPr>
        <p:txBody>
          <a:bodyPr/>
          <a:lstStyle/>
          <a:p>
            <a:pPr marL="0" indent="0" eaLnBrk="1" hangingPunct="1">
              <a:defRPr/>
            </a:pPr>
            <a:r>
              <a:rPr lang="en-US" dirty="0">
                <a:latin typeface="Arial Narrow" charset="0"/>
                <a:cs typeface="+mn-cs"/>
              </a:rPr>
              <a:t>Prep food at different </a:t>
            </a:r>
            <a:r>
              <a:rPr lang="en-US" dirty="0" smtClean="0">
                <a:latin typeface="Arial Narrow" charset="0"/>
                <a:cs typeface="+mn-cs"/>
              </a:rPr>
              <a:t>times: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Prepare raw meat, fish, and poultry at different times than ready-to-eat food (when using the same prep table)</a:t>
            </a:r>
          </a:p>
          <a:p>
            <a:pPr marL="0" indent="0" eaLnBrk="1" hangingPunct="1">
              <a:defRPr/>
            </a:pPr>
            <a:r>
              <a:rPr lang="en-US" dirty="0">
                <a:latin typeface="Arial Narrow" charset="0"/>
                <a:cs typeface="+mn-cs"/>
              </a:rPr>
              <a:t>Buy prepared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Buy food items that </a:t>
            </a:r>
            <a:r>
              <a:rPr lang="en-US" dirty="0" smtClean="0">
                <a:latin typeface="Arial Narrow" charset="0"/>
              </a:rPr>
              <a:t>do not </a:t>
            </a:r>
            <a:r>
              <a:rPr lang="en-US" dirty="0">
                <a:latin typeface="Arial Narrow" charset="0"/>
              </a:rPr>
              <a:t>require much prepping or </a:t>
            </a:r>
            <a:r>
              <a:rPr lang="en-US" dirty="0" smtClean="0">
                <a:latin typeface="Arial Narrow" charset="0"/>
              </a:rPr>
              <a:t>handling</a:t>
            </a:r>
            <a:endParaRPr lang="en-US" dirty="0">
              <a:latin typeface="Arial Narrow" charset="0"/>
            </a:endParaRP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4-4</a:t>
            </a:r>
          </a:p>
        </p:txBody>
      </p:sp>
      <p:sp>
        <p:nvSpPr>
          <p:cNvPr id="11162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117"/>
            <a:ext cx="2100072" cy="1521791"/>
          </a:xfrm>
          <a:prstGeom prst="rect">
            <a:avLst/>
          </a:prstGeom>
        </p:spPr>
      </p:pic>
    </p:spTree>
    <p:extLst>
      <p:ext uri="{BB962C8B-B14F-4D97-AF65-F5344CB8AC3E}">
        <p14:creationId xmlns:p14="http://schemas.microsoft.com/office/powerpoint/2010/main" val="3545697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393192" y="1143000"/>
            <a:ext cx="5408613" cy="5232400"/>
          </a:xfrm>
        </p:spPr>
        <p:txBody>
          <a:bodyPr/>
          <a:lstStyle/>
          <a:p>
            <a:pPr marL="0" indent="0" eaLnBrk="1" hangingPunct="1">
              <a:defRPr/>
            </a:pPr>
            <a:r>
              <a:rPr lang="en-US" dirty="0" smtClean="0">
                <a:latin typeface="Arial Narrow" charset="0"/>
                <a:cs typeface="+mn-cs"/>
              </a:rPr>
              <a:t>Time-temperature control:</a:t>
            </a:r>
            <a:endParaRPr lang="en-US" dirty="0">
              <a:latin typeface="Arial Narrow" charset="0"/>
              <a:cs typeface="+mn-cs"/>
            </a:endParaRPr>
          </a:p>
          <a:p>
            <a:pPr lvl="1" eaLnBrk="1" hangingPunct="1">
              <a:defRPr/>
            </a:pPr>
            <a:r>
              <a:rPr lang="en-US" dirty="0">
                <a:solidFill>
                  <a:srgbClr val="000000"/>
                </a:solidFill>
                <a:latin typeface="Arial Narrow" charset="0"/>
              </a:rPr>
              <a:t>Food held in the range of </a:t>
            </a:r>
            <a:r>
              <a:rPr lang="en-US" dirty="0" smtClean="0">
                <a:solidFill>
                  <a:srgbClr val="000000"/>
                </a:solidFill>
                <a:latin typeface="Arial Narrow" charset="0"/>
              </a:rPr>
              <a:t>41</a:t>
            </a:r>
            <a:r>
              <a:rPr lang="en-US" dirty="0" smtClean="0">
                <a:solidFill>
                  <a:schemeClr val="tx1"/>
                </a:solidFill>
              </a:rPr>
              <a:t>˚F</a:t>
            </a:r>
            <a:r>
              <a:rPr lang="en-US" dirty="0" smtClean="0">
                <a:latin typeface="Arial Narrow" charset="0"/>
              </a:rPr>
              <a:t> </a:t>
            </a:r>
            <a:r>
              <a:rPr lang="en-US" dirty="0" smtClean="0">
                <a:solidFill>
                  <a:srgbClr val="000000"/>
                </a:solidFill>
                <a:latin typeface="Arial Narrow" charset="0"/>
              </a:rPr>
              <a:t>and 135</a:t>
            </a:r>
            <a:r>
              <a:rPr lang="en-US" dirty="0">
                <a:solidFill>
                  <a:schemeClr val="tx1"/>
                </a:solidFill>
              </a:rPr>
              <a:t>˚</a:t>
            </a:r>
            <a:r>
              <a:rPr lang="en-US" dirty="0" smtClean="0">
                <a:solidFill>
                  <a:schemeClr val="tx1"/>
                </a:solidFill>
              </a:rPr>
              <a:t>F</a:t>
            </a:r>
            <a:r>
              <a:rPr lang="en-US" dirty="0" smtClean="0">
                <a:latin typeface="Arial Narrow" charset="0"/>
              </a:rPr>
              <a:t>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(5</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and </a:t>
            </a:r>
            <a:r>
              <a:rPr lang="en-US" dirty="0" smtClean="0">
                <a:solidFill>
                  <a:srgbClr val="000000"/>
                </a:solidFill>
                <a:latin typeface="Arial Narrow" charset="0"/>
              </a:rPr>
              <a:t>57</a:t>
            </a:r>
            <a:r>
              <a:rPr lang="en-US" dirty="0" smtClean="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has been time-temperature abused </a:t>
            </a:r>
          </a:p>
          <a:p>
            <a:pPr marL="347472" lvl="1" indent="-347472" eaLnBrk="1" hangingPunct="1">
              <a:lnSpc>
                <a:spcPct val="100000"/>
              </a:lnSpc>
              <a:spcBef>
                <a:spcPts val="900"/>
              </a:spcBef>
              <a:defRPr/>
            </a:pPr>
            <a:r>
              <a:rPr lang="en-US" dirty="0">
                <a:solidFill>
                  <a:srgbClr val="000000"/>
                </a:solidFill>
                <a:latin typeface="Arial Narrow" charset="0"/>
              </a:rPr>
              <a:t>Food has been time-temperature abused whenever it is handled in the following ways</a:t>
            </a:r>
          </a:p>
          <a:p>
            <a:pPr marL="694944" lvl="2" indent="-347472" eaLnBrk="1" hangingPunct="1">
              <a:lnSpc>
                <a:spcPct val="100000"/>
              </a:lnSpc>
              <a:spcBef>
                <a:spcPts val="900"/>
              </a:spcBef>
              <a:defRPr/>
            </a:pPr>
            <a:r>
              <a:rPr lang="en-US" dirty="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a:solidFill>
                  <a:srgbClr val="000000"/>
                </a:solidFill>
                <a:latin typeface="Arial Narrow" charset="0"/>
              </a:rPr>
              <a:t>Cooked or reheated incorrectly</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4-5</a:t>
            </a:r>
          </a:p>
        </p:txBody>
      </p:sp>
      <p:sp>
        <p:nvSpPr>
          <p:cNvPr id="112644" name="Rectangle 10"/>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Preventing Time-Temperature Abuse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767" y="1243013"/>
            <a:ext cx="2743200" cy="3529584"/>
          </a:xfrm>
          <a:prstGeom prst="rect">
            <a:avLst/>
          </a:prstGeom>
        </p:spPr>
      </p:pic>
    </p:spTree>
    <p:extLst>
      <p:ext uri="{BB962C8B-B14F-4D97-AF65-F5344CB8AC3E}">
        <p14:creationId xmlns:p14="http://schemas.microsoft.com/office/powerpoint/2010/main" val="11772841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393192" y="1143000"/>
            <a:ext cx="5008562" cy="5232400"/>
          </a:xfrm>
        </p:spPr>
        <p:txBody>
          <a:bodyPr/>
          <a:lstStyle/>
          <a:p>
            <a:pPr marL="0" indent="0" eaLnBrk="1" hangingPunct="1">
              <a:defRPr/>
            </a:pPr>
            <a:r>
              <a:rPr lang="en-US" dirty="0">
                <a:latin typeface="Arial Narrow" charset="0"/>
                <a:cs typeface="+mn-cs"/>
              </a:rPr>
              <a:t>Avoid time-temperature </a:t>
            </a:r>
            <a:r>
              <a:rPr lang="en-US" dirty="0" smtClean="0">
                <a:latin typeface="Arial Narrow" charset="0"/>
                <a:cs typeface="+mn-cs"/>
              </a:rPr>
              <a:t>abuse: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t>
            </a:r>
            <a:r>
              <a:rPr lang="en-US" dirty="0" smtClean="0">
                <a:solidFill>
                  <a:srgbClr val="000000"/>
                </a:solidFill>
                <a:latin typeface="Arial Narrow" charset="0"/>
              </a:rPr>
              <a:t>available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4-6</a:t>
            </a:r>
          </a:p>
        </p:txBody>
      </p:sp>
      <p:sp>
        <p:nvSpPr>
          <p:cNvPr id="113669"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Time-Temperature Abuse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7360"/>
          </a:xfrm>
          <a:prstGeom prst="rect">
            <a:avLst/>
          </a:prstGeom>
        </p:spPr>
      </p:pic>
    </p:spTree>
    <p:extLst>
      <p:ext uri="{BB962C8B-B14F-4D97-AF65-F5344CB8AC3E}">
        <p14:creationId xmlns:p14="http://schemas.microsoft.com/office/powerpoint/2010/main" val="896225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393192" y="1143000"/>
            <a:ext cx="6400800" cy="431800"/>
          </a:xfrm>
        </p:spPr>
        <p:txBody>
          <a:bodyPr/>
          <a:lstStyle/>
          <a:p>
            <a:pPr eaLnBrk="1" hangingPunct="1">
              <a:defRPr/>
            </a:pPr>
            <a:r>
              <a:rPr lang="en-US" dirty="0">
                <a:latin typeface="Arial Narrow" charset="0"/>
                <a:cs typeface="+mn-cs"/>
              </a:rPr>
              <a:t>Bimetallic </a:t>
            </a:r>
            <a:r>
              <a:rPr lang="en-US" dirty="0" smtClean="0">
                <a:latin typeface="Arial Narrow" charset="0"/>
                <a:cs typeface="+mn-cs"/>
              </a:rPr>
              <a:t>stemmed thermometer</a:t>
            </a:r>
            <a:endParaRPr lang="en-US" dirty="0">
              <a:latin typeface="Arial Narrow" charset="0"/>
              <a:cs typeface="+mn-cs"/>
            </a:endParaRPr>
          </a:p>
        </p:txBody>
      </p:sp>
      <p:sp>
        <p:nvSpPr>
          <p:cNvPr id="114691" name="Rectangle 2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846" y="1243013"/>
            <a:ext cx="2743200" cy="4114800"/>
          </a:xfrm>
          <a:prstGeom prst="rect">
            <a:avLst/>
          </a:prstGeom>
        </p:spPr>
      </p:pic>
    </p:spTree>
    <p:extLst>
      <p:ext uri="{BB962C8B-B14F-4D97-AF65-F5344CB8AC3E}">
        <p14:creationId xmlns:p14="http://schemas.microsoft.com/office/powerpoint/2010/main" val="1964320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393192" y="1143000"/>
            <a:ext cx="5944470" cy="4711005"/>
          </a:xfrm>
        </p:spPr>
        <p:txBody>
          <a:bodyPr/>
          <a:lstStyle/>
          <a:p>
            <a:pPr marL="0" indent="0" eaLnBrk="1" hangingPunct="1">
              <a:defRPr/>
            </a:pPr>
            <a:r>
              <a:rPr lang="en-US" dirty="0">
                <a:latin typeface="Arial Narrow" charset="0"/>
                <a:cs typeface="+mn-cs"/>
              </a:rPr>
              <a:t>Thermocouples and </a:t>
            </a:r>
            <a:r>
              <a:rPr lang="en-US" dirty="0" smtClean="0">
                <a:latin typeface="Arial Narrow" charset="0"/>
                <a:cs typeface="+mn-cs"/>
              </a:rPr>
              <a:t>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a:p>
            <a:pPr marL="347472" lvl="1" indent="-347472" eaLnBrk="1" hangingPunct="1">
              <a:lnSpc>
                <a:spcPct val="100000"/>
              </a:lnSpc>
              <a:spcBef>
                <a:spcPts val="900"/>
              </a:spcBef>
              <a:defRPr/>
            </a:pPr>
            <a:r>
              <a:rPr lang="en-US" dirty="0">
                <a:solidFill>
                  <a:srgbClr val="000000"/>
                </a:solidFill>
                <a:latin typeface="Arial Narrow" charset="0"/>
              </a:rPr>
              <a:t>Have a sensing area on the tip of their probe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4-8</a:t>
            </a:r>
          </a:p>
        </p:txBody>
      </p:sp>
      <p:sp>
        <p:nvSpPr>
          <p:cNvPr id="115717"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34"/>
            <a:ext cx="2100072" cy="1820062"/>
          </a:xfrm>
          <a:prstGeom prst="rect">
            <a:avLst/>
          </a:prstGeom>
        </p:spPr>
      </p:pic>
    </p:spTree>
    <p:extLst>
      <p:ext uri="{BB962C8B-B14F-4D97-AF65-F5344CB8AC3E}">
        <p14:creationId xmlns:p14="http://schemas.microsoft.com/office/powerpoint/2010/main" val="7903112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Infrared </a:t>
            </a:r>
            <a:r>
              <a:rPr lang="en-US" dirty="0" smtClean="0">
                <a:latin typeface="Arial Narrow" charset="0"/>
                <a:cs typeface="+mn-cs"/>
              </a:rPr>
              <a:t>(laser</a:t>
            </a:r>
            <a:r>
              <a:rPr lang="en-US" dirty="0">
                <a:latin typeface="Arial Narrow" charset="0"/>
                <a:cs typeface="+mn-cs"/>
              </a:rPr>
              <a:t>) </a:t>
            </a:r>
            <a:r>
              <a:rPr lang="en-US" dirty="0" smtClean="0">
                <a:latin typeface="Arial Narrow" charset="0"/>
                <a:cs typeface="+mn-cs"/>
              </a:rPr>
              <a:t>thermometers:</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Used to measure the surface temperature of food and equipment</a:t>
            </a:r>
          </a:p>
          <a:p>
            <a:pPr marL="347472" lvl="1" indent="-347472" eaLnBrk="1" hangingPunct="1">
              <a:lnSpc>
                <a:spcPct val="100000"/>
              </a:lnSpc>
              <a:spcBef>
                <a:spcPts val="900"/>
              </a:spcBef>
              <a:defRPr/>
            </a:pPr>
            <a:r>
              <a:rPr lang="en-US" dirty="0">
                <a:latin typeface="Arial Narrow" charset="0"/>
              </a:rPr>
              <a:t>Hold as 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manufacturers</a:t>
            </a:r>
            <a:r>
              <a:rPr lang="ja-JP" altLang="en-US" dirty="0">
                <a:latin typeface="Arial Narrow" charset="0"/>
              </a:rPr>
              <a:t>’</a:t>
            </a:r>
            <a:r>
              <a:rPr lang="en-US" dirty="0">
                <a:latin typeface="Arial Narrow" charset="0"/>
              </a:rPr>
              <a:t> 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4-9</a:t>
            </a:r>
          </a:p>
        </p:txBody>
      </p:sp>
      <p:sp>
        <p:nvSpPr>
          <p:cNvPr id="116741"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136650"/>
            <a:ext cx="2103120" cy="1975104"/>
          </a:xfrm>
          <a:prstGeom prst="rect">
            <a:avLst/>
          </a:prstGeom>
        </p:spPr>
      </p:pic>
    </p:spTree>
    <p:extLst>
      <p:ext uri="{BB962C8B-B14F-4D97-AF65-F5344CB8AC3E}">
        <p14:creationId xmlns:p14="http://schemas.microsoft.com/office/powerpoint/2010/main" val="540875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93192" y="1143000"/>
            <a:ext cx="5724069" cy="4910433"/>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Time-temperature indicators </a:t>
            </a:r>
            <a:r>
              <a:rPr lang="en-US" sz="2400" b="1" dirty="0">
                <a:solidFill>
                  <a:srgbClr val="005CAB"/>
                </a:solidFill>
                <a:ea typeface="+mn-ea"/>
                <a:cs typeface="+mn-cs"/>
              </a:rPr>
              <a:t>(TTI</a:t>
            </a:r>
            <a:r>
              <a:rPr lang="en-US" sz="2400" b="1" dirty="0" smtClean="0">
                <a:solidFill>
                  <a:srgbClr val="005CAB"/>
                </a:solidFill>
                <a:ea typeface="+mn-ea"/>
                <a:cs typeface="+mn-cs"/>
              </a:rPr>
              <a:t>):</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r>
              <a:rPr lang="en-US" dirty="0" smtClean="0"/>
              <a:t/>
            </a:r>
            <a:br>
              <a:rPr lang="en-US" dirty="0" smtClean="0"/>
            </a:br>
            <a:r>
              <a:rPr lang="en-US" dirty="0" smtClean="0"/>
              <a:t>time</a:t>
            </a:r>
            <a:r>
              <a:rPr lang="en-US" dirty="0"/>
              <a:t>-temperature abuse has occurred </a:t>
            </a:r>
          </a:p>
          <a:p>
            <a:pPr marL="0" indent="0" eaLnBrk="1" hangingPunct="1">
              <a:buFont typeface="Wingdings" pitchFamily="2" charset="2"/>
              <a:buNone/>
              <a:defRPr/>
            </a:pPr>
            <a:r>
              <a:rPr lang="en-US" dirty="0" smtClean="0">
                <a:ea typeface="+mn-ea"/>
                <a:cs typeface="+mn-cs"/>
              </a:rPr>
              <a:t>Maximum registering </a:t>
            </a:r>
            <a:r>
              <a:rPr lang="en-US" dirty="0" smtClean="0">
                <a:ea typeface="+mn-ea"/>
                <a:cs typeface="+mn-cs"/>
              </a:rPr>
              <a:t>thermometer:</a:t>
            </a:r>
            <a:endParaRPr lang="en-US" dirty="0" smtClean="0">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Indicates the highest temperature reached </a:t>
            </a:r>
            <a:br>
              <a:rPr lang="en-US" dirty="0" smtClean="0"/>
            </a:br>
            <a:r>
              <a:rPr lang="en-US" dirty="0" smtClean="0"/>
              <a:t>during use </a:t>
            </a:r>
          </a:p>
          <a:p>
            <a:pPr marL="347472" lvl="1" indent="-347472" eaLnBrk="1" hangingPunct="1">
              <a:lnSpc>
                <a:spcPct val="100000"/>
              </a:lnSpc>
              <a:spcBef>
                <a:spcPts val="900"/>
              </a:spcBef>
              <a:buFont typeface="Wingdings" pitchFamily="2" charset="2"/>
              <a:buChar char="l"/>
              <a:defRPr/>
            </a:pPr>
            <a:r>
              <a:rPr lang="en-US" dirty="0" smtClean="0"/>
              <a:t>Used where temperature readings cannot </a:t>
            </a:r>
            <a:br>
              <a:rPr lang="en-US" dirty="0" smtClean="0"/>
            </a:br>
            <a:r>
              <a:rPr lang="en-US" dirty="0" smtClean="0"/>
              <a:t>be continuously observed</a:t>
            </a:r>
          </a:p>
          <a:p>
            <a:pPr marL="571500" lvl="1" indent="-457200" eaLnBrk="1" hangingPunct="1">
              <a:buFont typeface="Wingdings" pitchFamily="2" charset="2"/>
              <a:buChar char="l"/>
              <a:defRPr/>
            </a:pPr>
            <a:endParaRPr lang="en-US" dirty="0" smtClean="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4-10</a:t>
            </a:r>
          </a:p>
        </p:txBody>
      </p:sp>
      <p:sp>
        <p:nvSpPr>
          <p:cNvPr id="117765" name="Rectangle 15"/>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Monitoring Time and Temperature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28" y="1243013"/>
            <a:ext cx="2105352" cy="1661160"/>
          </a:xfrm>
          <a:prstGeom prst="rect">
            <a:avLst/>
          </a:prstGeom>
        </p:spPr>
      </p:pic>
    </p:spTree>
    <p:extLst>
      <p:ext uri="{BB962C8B-B14F-4D97-AF65-F5344CB8AC3E}">
        <p14:creationId xmlns:p14="http://schemas.microsoft.com/office/powerpoint/2010/main" val="1795721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393192" y="1143000"/>
            <a:ext cx="5118100" cy="4148455"/>
          </a:xfrm>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before each shift to </a:t>
            </a:r>
            <a:r>
              <a:rPr lang="en-US" dirty="0" smtClean="0">
                <a:latin typeface="Arial Narrow" charset="0"/>
              </a:rPr>
              <a:t/>
            </a:r>
            <a:br>
              <a:rPr lang="en-US" dirty="0" smtClean="0">
                <a:latin typeface="Arial Narrow" charset="0"/>
              </a:rPr>
            </a:br>
            <a:r>
              <a:rPr lang="en-US" dirty="0" smtClean="0">
                <a:latin typeface="Arial Narrow" charset="0"/>
              </a:rPr>
              <a:t>ensure </a:t>
            </a:r>
            <a:r>
              <a:rPr lang="en-US" dirty="0">
                <a:latin typeface="Arial Narrow" charset="0"/>
              </a:rPr>
              <a:t>accuracy</a:t>
            </a:r>
          </a:p>
          <a:p>
            <a:pPr lvl="1" eaLnBrk="1" hangingPunct="1">
              <a:defRPr/>
            </a:pPr>
            <a:r>
              <a:rPr lang="en-US" dirty="0">
                <a:latin typeface="Arial Narrow" charset="0"/>
              </a:rPr>
              <a:t>Make sure thermometers used to measure the temperature of food are accurate </a:t>
            </a:r>
            <a:r>
              <a:rPr lang="en-US" dirty="0" smtClean="0">
                <a:latin typeface="Arial Narrow" charset="0"/>
              </a:rPr>
              <a:t>to </a:t>
            </a:r>
            <a:br>
              <a:rPr lang="en-US" dirty="0" smtClean="0">
                <a:latin typeface="Arial Narrow" charset="0"/>
              </a:rPr>
            </a:br>
            <a:r>
              <a:rPr lang="en-US" dirty="0" smtClean="0">
                <a:latin typeface="Arial Narrow" charset="0"/>
              </a:rPr>
              <a:t>+</a:t>
            </a:r>
            <a:r>
              <a:rPr lang="en-US" dirty="0">
                <a:latin typeface="Arial Narrow" charset="0"/>
              </a:rPr>
              <a:t>/- </a:t>
            </a:r>
            <a:r>
              <a:rPr lang="en-US" dirty="0" smtClean="0">
                <a:latin typeface="Arial Narrow" charset="0"/>
              </a:rPr>
              <a:t>2</a:t>
            </a:r>
            <a:r>
              <a:rPr lang="en-US" dirty="0" smtClean="0">
                <a:solidFill>
                  <a:schemeClr val="tx1"/>
                </a:solidFill>
              </a:rPr>
              <a:t>˚F</a:t>
            </a:r>
            <a:r>
              <a:rPr lang="en-US" dirty="0" smtClean="0">
                <a:latin typeface="Arial Narrow" charset="0"/>
              </a:rPr>
              <a:t> </a:t>
            </a:r>
            <a:r>
              <a:rPr lang="en-US" dirty="0">
                <a:latin typeface="Arial Narrow" charset="0"/>
              </a:rPr>
              <a:t>or +/- </a:t>
            </a:r>
            <a:r>
              <a:rPr lang="en-US" dirty="0" smtClean="0">
                <a:latin typeface="Arial Narrow" charset="0"/>
              </a:rPr>
              <a:t>1</a:t>
            </a:r>
            <a:r>
              <a:rPr lang="en-US" dirty="0" smtClean="0">
                <a:solidFill>
                  <a:schemeClr val="tx1"/>
                </a:solidFill>
              </a:rPr>
              <a:t>˚</a:t>
            </a:r>
            <a:r>
              <a:rPr lang="en-US" dirty="0">
                <a:solidFill>
                  <a:schemeClr val="tx1"/>
                </a:solidFill>
              </a:rPr>
              <a:t>C</a:t>
            </a:r>
            <a:r>
              <a:rPr lang="en-US" dirty="0" smtClean="0">
                <a:latin typeface="Arial Narrow" charset="0"/>
              </a:rPr>
              <a:t>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Only use glass thermometers if they are enclosed in a shatterproof casing </a:t>
            </a:r>
          </a:p>
        </p:txBody>
      </p:sp>
      <p:sp>
        <p:nvSpPr>
          <p:cNvPr id="118787"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18789" name="Text Box 6"/>
          <p:cNvSpPr txBox="1">
            <a:spLocks noChangeArrowheads="1"/>
          </p:cNvSpPr>
          <p:nvPr/>
        </p:nvSpPr>
        <p:spPr bwMode="auto">
          <a:xfrm>
            <a:off x="7936" y="6583363"/>
            <a:ext cx="479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smtClean="0">
                <a:solidFill>
                  <a:schemeClr val="tx1"/>
                </a:solidFill>
                <a:cs typeface="+mn-cs"/>
              </a:rPr>
              <a:t>4-11</a:t>
            </a:r>
          </a:p>
        </p:txBody>
      </p:sp>
      <p:sp>
        <p:nvSpPr>
          <p:cNvPr id="118790"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Thermometer Guidelines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777503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393192" y="1143000"/>
            <a:ext cx="5408613" cy="3810000"/>
          </a:xfrm>
        </p:spPr>
        <p:txBody>
          <a:bodyPr/>
          <a:lstStyle/>
          <a:p>
            <a:pPr eaLnBrk="1" hangingPunct="1">
              <a:lnSpc>
                <a:spcPct val="80000"/>
              </a:lnSpc>
              <a:defRPr/>
            </a:pPr>
            <a:r>
              <a:rPr lang="en-US" dirty="0">
                <a:latin typeface="Arial Narrow" charset="0"/>
                <a:cs typeface="+mn-cs"/>
              </a:rPr>
              <a:t>When using thermometers: </a:t>
            </a:r>
            <a:endParaRPr lang="en-US" i="1"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Insert the thermometer stem or </a:t>
            </a:r>
            <a:br>
              <a:rPr lang="en-US" dirty="0" smtClean="0">
                <a:latin typeface="Arial Narrow" charset="0"/>
              </a:rPr>
            </a:br>
            <a:r>
              <a:rPr lang="en-US" dirty="0" smtClean="0">
                <a:latin typeface="Arial Narrow" charset="0"/>
              </a:rPr>
              <a:t>probe into thickest part of the product </a:t>
            </a:r>
            <a:br>
              <a:rPr lang="en-US" dirty="0" smtClean="0">
                <a:latin typeface="Arial Narrow" charset="0"/>
              </a:rPr>
            </a:br>
            <a:r>
              <a:rPr lang="en-US" dirty="0" smtClean="0">
                <a:latin typeface="Arial Narrow" charset="0"/>
              </a:rPr>
              <a:t>(usually the center)</a:t>
            </a:r>
          </a:p>
          <a:p>
            <a:pPr marL="347472" lvl="1" indent="-347472" eaLnBrk="1" hangingPunct="1">
              <a:lnSpc>
                <a:spcPct val="100000"/>
              </a:lnSpc>
              <a:spcBef>
                <a:spcPts val="900"/>
              </a:spcBef>
              <a:defRPr/>
            </a:pPr>
            <a:r>
              <a:rPr lang="en-US" dirty="0" smtClean="0">
                <a:latin typeface="Arial Narrow" charset="0"/>
              </a:rPr>
              <a:t>Take </a:t>
            </a:r>
            <a:r>
              <a:rPr lang="en-US" dirty="0">
                <a:latin typeface="Arial Narrow" charset="0"/>
              </a:rPr>
              <a:t>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 before recording the temperature</a:t>
            </a:r>
          </a:p>
        </p:txBody>
      </p:sp>
      <p:sp>
        <p:nvSpPr>
          <p:cNvPr id="119811"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smtClean="0">
                <a:solidFill>
                  <a:schemeClr val="tx1"/>
                </a:solidFill>
                <a:cs typeface="+mn-cs"/>
              </a:rPr>
              <a:t>4-12</a:t>
            </a:r>
          </a:p>
        </p:txBody>
      </p:sp>
      <p:sp>
        <p:nvSpPr>
          <p:cNvPr id="11981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Thermometer Guidelines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1596679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p:nvPr>
        </p:nvSpPr>
        <p:spPr>
          <a:xfrm>
            <a:off x="390525" y="158750"/>
            <a:ext cx="8245475" cy="519112"/>
          </a:xfrm>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a:xfrm>
            <a:off x="390525" y="1143000"/>
            <a:ext cx="5402263" cy="4983163"/>
          </a:xfrm>
        </p:spPr>
        <p:txBody>
          <a:bodyPr/>
          <a:lstStyle/>
          <a:p>
            <a:pPr marL="0" indent="0" eaLnBrk="1" hangingPunct="1">
              <a:buFont typeface="Wingdings" pitchFamily="2" charset="2"/>
              <a:buNone/>
              <a:defRPr/>
            </a:pPr>
            <a:r>
              <a:rPr lang="en-US" dirty="0" smtClean="0">
                <a:ea typeface="+mn-ea"/>
                <a:cs typeface="+mn-cs"/>
              </a:rPr>
              <a:t>Poor </a:t>
            </a:r>
            <a:r>
              <a:rPr lang="en-US" dirty="0">
                <a:ea typeface="+mn-ea"/>
                <a:cs typeface="+mn-cs"/>
              </a:rPr>
              <a:t>c</a:t>
            </a:r>
            <a:r>
              <a:rPr lang="en-US" dirty="0" smtClean="0">
                <a:ea typeface="+mn-ea"/>
                <a:cs typeface="+mn-cs"/>
              </a:rPr>
              <a:t>leaning and sanitizing: </a:t>
            </a:r>
          </a:p>
          <a:p>
            <a:pPr marL="347472" lvl="1" indent="-347472" eaLnBrk="1" hangingPunct="1">
              <a:lnSpc>
                <a:spcPct val="100000"/>
              </a:lnSpc>
              <a:spcBef>
                <a:spcPts val="900"/>
              </a:spcBef>
              <a:buFont typeface="Wingdings" pitchFamily="2" charset="2"/>
              <a:buChar char="l"/>
              <a:defRPr/>
            </a:pPr>
            <a:r>
              <a:rPr lang="en-US" dirty="0" smtClean="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smtClean="0"/>
              <a:t>Food 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smtClean="0"/>
              <a:t>Wiping cloths are not stored in a sanitizer solution between uses</a:t>
            </a:r>
          </a:p>
          <a:p>
            <a:pPr marL="347472" lvl="1" indent="-347472" eaLnBrk="1" hangingPunct="1">
              <a:lnSpc>
                <a:spcPct val="100000"/>
              </a:lnSpc>
              <a:spcBef>
                <a:spcPts val="900"/>
              </a:spcBef>
              <a:buFont typeface="Wingdings" pitchFamily="2" charset="2"/>
              <a:buChar char="l"/>
              <a:defRPr/>
            </a:pPr>
            <a:r>
              <a:rPr lang="en-US" dirty="0" smtClean="0"/>
              <a:t>Sanitizer solution was not prepared correctly</a:t>
            </a:r>
          </a:p>
          <a:p>
            <a:pPr marL="114300" lvl="1" indent="0" eaLnBrk="1" hangingPunct="1">
              <a:buFont typeface="Wingdings" pitchFamily="2" charset="2"/>
              <a:buNone/>
              <a:defRPr/>
            </a:pPr>
            <a:endParaRPr lang="en-US" dirty="0" smtClean="0"/>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65201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9964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Purchasing</a:t>
            </a: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a</a:t>
            </a: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nd</a:t>
            </a: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Receiving</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5-2</a:t>
            </a:r>
          </a:p>
        </p:txBody>
      </p:sp>
    </p:spTree>
    <p:extLst>
      <p:ext uri="{BB962C8B-B14F-4D97-AF65-F5344CB8AC3E}">
        <p14:creationId xmlns:p14="http://schemas.microsoft.com/office/powerpoint/2010/main" val="3580498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2" y="1143000"/>
            <a:ext cx="6311805" cy="4700507"/>
          </a:xfrm>
        </p:spPr>
        <p:txBody>
          <a:bodyPr/>
          <a:lstStyle/>
          <a:p>
            <a:pPr marL="0" indent="0" eaLnBrk="1" hangingPunct="1">
              <a:defRPr/>
            </a:pPr>
            <a:r>
              <a:rPr lang="en-US" dirty="0">
                <a:latin typeface="Arial Narrow" charset="0"/>
                <a:cs typeface="+mn-cs"/>
              </a:rPr>
              <a:t>Key </a:t>
            </a:r>
            <a:r>
              <a:rPr lang="en-US" dirty="0" smtClean="0">
                <a:latin typeface="Arial Narrow" charset="0"/>
                <a:cs typeface="+mn-cs"/>
              </a:rPr>
              <a:t>drop deliveries: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Supplier is given </a:t>
            </a:r>
            <a:r>
              <a:rPr lang="en-US" dirty="0" smtClean="0">
                <a:solidFill>
                  <a:srgbClr val="000000"/>
                </a:solidFill>
                <a:latin typeface="Arial Narrow" charset="0"/>
              </a:rPr>
              <a:t>after-hours </a:t>
            </a:r>
            <a:r>
              <a:rPr lang="en-US" dirty="0">
                <a:solidFill>
                  <a:srgbClr val="000000"/>
                </a:solidFill>
                <a:latin typeface="Arial Narrow" charset="0"/>
              </a:rPr>
              <a:t>access to the operation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 make deliveries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a:t>
            </a:r>
            <a:r>
              <a:rPr lang="en-US" dirty="0" smtClean="0">
                <a:solidFill>
                  <a:srgbClr val="000000"/>
                </a:solidFill>
                <a:latin typeface="Arial Narrow" charset="0"/>
              </a:rPr>
              <a:t>criteria</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Be inspected upon arrival at the operation</a:t>
            </a:r>
          </a:p>
          <a:p>
            <a:pPr marL="694944" lvl="2" indent="-347472" eaLnBrk="1" hangingPunct="1">
              <a:lnSpc>
                <a:spcPct val="100000"/>
              </a:lnSpc>
              <a:spcBef>
                <a:spcPts val="900"/>
              </a:spcBef>
              <a:defRPr/>
            </a:pPr>
            <a:r>
              <a:rPr lang="en-US" dirty="0">
                <a:solidFill>
                  <a:srgbClr val="000000"/>
                </a:solidFill>
                <a:latin typeface="Arial Narrow" charset="0"/>
              </a:rPr>
              <a:t>Be from an approved source</a:t>
            </a:r>
          </a:p>
          <a:p>
            <a:pPr marL="694944" lvl="2" indent="-347472" eaLnBrk="1" hangingPunct="1">
              <a:lnSpc>
                <a:spcPct val="100000"/>
              </a:lnSpc>
              <a:spcBef>
                <a:spcPts val="900"/>
              </a:spcBef>
              <a:defRPr/>
            </a:pPr>
            <a:r>
              <a:rPr lang="en-US" dirty="0">
                <a:solidFill>
                  <a:srgbClr val="000000"/>
                </a:solidFill>
                <a:latin typeface="Arial Narrow" charset="0"/>
              </a:rPr>
              <a:t>Have been placed in the correct storage location to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maintain the </a:t>
            </a:r>
            <a:r>
              <a:rPr lang="en-US" dirty="0">
                <a:solidFill>
                  <a:srgbClr val="000000"/>
                </a:solidFill>
                <a:latin typeface="Arial Narrow" charset="0"/>
              </a:rPr>
              <a:t>required temperature </a:t>
            </a:r>
          </a:p>
          <a:p>
            <a:pPr marL="694944" lvl="2" indent="-347472" eaLnBrk="1" hangingPunct="1">
              <a:lnSpc>
                <a:spcPct val="100000"/>
              </a:lnSpc>
              <a:spcBef>
                <a:spcPts val="900"/>
              </a:spcBef>
              <a:defRPr/>
            </a:pPr>
            <a:r>
              <a:rPr lang="en-US" dirty="0">
                <a:solidFill>
                  <a:srgbClr val="000000"/>
                </a:solidFill>
                <a:latin typeface="Arial Narrow" charset="0"/>
              </a:rPr>
              <a:t>Have been protected from contamination in storage</a:t>
            </a:r>
          </a:p>
          <a:p>
            <a:pPr marL="694944" lvl="2" indent="-347472" eaLnBrk="1" hangingPunct="1">
              <a:lnSpc>
                <a:spcPct val="100000"/>
              </a:lnSpc>
              <a:spcBef>
                <a:spcPts val="900"/>
              </a:spcBef>
              <a:defRPr/>
            </a:pPr>
            <a:r>
              <a:rPr lang="en-US" dirty="0">
                <a:solidFill>
                  <a:schemeClr val="tx1"/>
                </a:solidFill>
                <a:latin typeface="Arial Narrow" charset="0"/>
              </a:rPr>
              <a:t>Is </a:t>
            </a:r>
            <a:r>
              <a:rPr lang="en-US" dirty="0" smtClean="0">
                <a:solidFill>
                  <a:srgbClr val="FF0000"/>
                </a:solidFill>
                <a:latin typeface="Arial Narrow" charset="0"/>
              </a:rPr>
              <a:t>NOT</a:t>
            </a:r>
            <a:r>
              <a:rPr lang="en-US" dirty="0">
                <a:solidFill>
                  <a:srgbClr val="FF0000"/>
                </a:solidFill>
                <a:latin typeface="Arial Narrow" charset="0"/>
              </a:rPr>
              <a:t> </a:t>
            </a:r>
            <a:r>
              <a:rPr lang="en-US" dirty="0" smtClean="0">
                <a:solidFill>
                  <a:srgbClr val="000000"/>
                </a:solidFill>
                <a:latin typeface="Arial Narrow" charset="0"/>
              </a:rPr>
              <a:t>contaminated </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Is honestly presented</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5-3</a:t>
            </a:r>
          </a:p>
        </p:txBody>
      </p:sp>
      <p:sp>
        <p:nvSpPr>
          <p:cNvPr id="1239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3666955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393192" y="1143000"/>
            <a:ext cx="6691759" cy="4827852"/>
          </a:xfrm>
        </p:spPr>
        <p:txBody>
          <a:bodyPr/>
          <a:lstStyle/>
          <a:p>
            <a:pPr marL="0" indent="0" eaLnBrk="1" hangingPunct="1">
              <a:defRPr/>
            </a:pPr>
            <a:r>
              <a:rPr lang="en-US" dirty="0" smtClean="0">
                <a:latin typeface="Arial Narrow" charset="0"/>
                <a:cs typeface="+mn-cs"/>
              </a:rPr>
              <a:t>Recalls: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 and place it in a secure and appropriate </a:t>
            </a:r>
            <a:r>
              <a:rPr lang="en-US" dirty="0" smtClean="0">
                <a:solidFill>
                  <a:srgbClr val="000000"/>
                </a:solidFill>
                <a:latin typeface="Arial Narrow" charset="0"/>
              </a:rPr>
              <a:t>location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the item separately from food, utensils, equipment, linens, and single-use </a:t>
            </a:r>
            <a:r>
              <a:rPr lang="en-US" dirty="0" smtClean="0">
                <a:solidFill>
                  <a:srgbClr val="000000"/>
                </a:solidFill>
                <a:latin typeface="Arial Narrow" charset="0"/>
              </a:rPr>
              <a:t>items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Label the item in a way that will prevent it from being placed back in </a:t>
            </a:r>
            <a:r>
              <a:rPr lang="en-US" dirty="0" smtClean="0">
                <a:solidFill>
                  <a:srgbClr val="000000"/>
                </a:solidFill>
                <a:latin typeface="Arial Narrow" charset="0"/>
              </a:rPr>
              <a:t>inventory</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Inform staff not to use the </a:t>
            </a:r>
            <a:r>
              <a:rPr lang="en-US" dirty="0" smtClean="0">
                <a:solidFill>
                  <a:srgbClr val="000000"/>
                </a:solidFill>
                <a:latin typeface="Arial Narrow" charset="0"/>
              </a:rPr>
              <a:t>product</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Refer to the vendor</a:t>
            </a:r>
            <a:r>
              <a:rPr lang="ja-JP" altLang="en-US" dirty="0">
                <a:solidFill>
                  <a:srgbClr val="000000"/>
                </a:solidFill>
                <a:latin typeface="Arial Narrow" charset="0"/>
              </a:rPr>
              <a:t>’</a:t>
            </a:r>
            <a:r>
              <a:rPr lang="en-US" dirty="0">
                <a:solidFill>
                  <a:srgbClr val="000000"/>
                </a:solidFill>
                <a:latin typeface="Arial Narrow" charset="0"/>
              </a:rPr>
              <a:t>s notification or recall notice to </a:t>
            </a:r>
            <a:r>
              <a:rPr lang="en-US" dirty="0" smtClean="0">
                <a:solidFill>
                  <a:srgbClr val="000000"/>
                </a:solidFill>
                <a:latin typeface="Arial Narrow" charset="0"/>
              </a:rPr>
              <a:t>determine </a:t>
            </a:r>
            <a:r>
              <a:rPr lang="en-US" dirty="0">
                <a:solidFill>
                  <a:srgbClr val="000000"/>
                </a:solidFill>
                <a:latin typeface="Arial Narrow" charset="0"/>
              </a:rPr>
              <a:t>what to do with the </a:t>
            </a:r>
            <a:r>
              <a:rPr lang="en-US" dirty="0" smtClean="0">
                <a:solidFill>
                  <a:srgbClr val="000000"/>
                </a:solidFill>
                <a:latin typeface="Arial Narrow" charset="0"/>
              </a:rPr>
              <a:t>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5-4</a:t>
            </a:r>
          </a:p>
        </p:txBody>
      </p:sp>
      <p:sp>
        <p:nvSpPr>
          <p:cNvPr id="125956"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30184218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5-5</a:t>
            </a:r>
          </a:p>
        </p:txBody>
      </p:sp>
      <p:sp>
        <p:nvSpPr>
          <p:cNvPr id="126980" name="Rectangle 7"/>
          <p:cNvSpPr txBox="1">
            <a:spLocks noChangeArrowheads="1"/>
          </p:cNvSpPr>
          <p:nvPr/>
        </p:nvSpPr>
        <p:spPr bwMode="auto">
          <a:xfrm>
            <a:off x="393192" y="158750"/>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smtClean="0">
                <a:solidFill>
                  <a:schemeClr val="bg1"/>
                </a:solidFill>
                <a:latin typeface="Arial Narrow" charset="0"/>
                <a:cs typeface="+mn-cs"/>
              </a:rPr>
              <a:t>Receiving and Inspecting</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meat, poultry, </a:t>
            </a:r>
            <a:br>
              <a:rPr lang="en-US" sz="2400" dirty="0" smtClean="0">
                <a:solidFill>
                  <a:srgbClr val="005CAB"/>
                </a:solidFill>
                <a:latin typeface="Arial Narrow" charset="0"/>
                <a:cs typeface="+mn-cs"/>
              </a:rPr>
            </a:br>
            <a:r>
              <a:rPr lang="en-US" sz="2400" dirty="0" smtClean="0">
                <a:solidFill>
                  <a:srgbClr val="005CAB"/>
                </a:solidFill>
                <a:latin typeface="Arial Narrow" charset="0"/>
                <a:cs typeface="+mn-cs"/>
              </a:rPr>
              <a:t>and fish:</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000000"/>
                </a:solidFill>
                <a:latin typeface="Arial Narrow" charset="0"/>
                <a:cs typeface="+mn-cs"/>
              </a:rPr>
              <a:t>Insert the thermometer stem or probe into the thickest part of the food (usually the center</a:t>
            </a:r>
            <a:r>
              <a:rPr lang="en-US" sz="2200" dirty="0" smtClean="0">
                <a:solidFill>
                  <a:srgbClr val="000000"/>
                </a:solidFill>
                <a:latin typeface="Arial Narrow" charset="0"/>
                <a:cs typeface="+mn-cs"/>
              </a:rPr>
              <a:t>)</a:t>
            </a:r>
            <a:endParaRPr lang="en-US" sz="2200" dirty="0" smtClean="0">
              <a:solidFill>
                <a:srgbClr val="231F20"/>
              </a:solidFill>
              <a:latin typeface="Arial Narrow"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896" y="1243013"/>
            <a:ext cx="2100864" cy="1232422"/>
          </a:xfrm>
          <a:prstGeom prst="rect">
            <a:avLst/>
          </a:prstGeom>
        </p:spPr>
      </p:pic>
    </p:spTree>
    <p:extLst>
      <p:ext uri="{BB962C8B-B14F-4D97-AF65-F5344CB8AC3E}">
        <p14:creationId xmlns:p14="http://schemas.microsoft.com/office/powerpoint/2010/main" val="39122108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5-6</a:t>
            </a:r>
          </a:p>
        </p:txBody>
      </p:sp>
      <p:sp>
        <p:nvSpPr>
          <p:cNvPr id="12800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
        <p:nvSpPr>
          <p:cNvPr id="128005" name="Rectangle 3"/>
          <p:cNvSpPr txBox="1">
            <a:spLocks noChangeArrowheads="1"/>
          </p:cNvSpPr>
          <p:nvPr/>
        </p:nvSpPr>
        <p:spPr bwMode="auto">
          <a:xfrm>
            <a:off x="393192" y="1143000"/>
            <a:ext cx="5692584" cy="467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ROP Food </a:t>
            </a:r>
            <a:br>
              <a:rPr lang="en-US" sz="2400" dirty="0" smtClean="0">
                <a:solidFill>
                  <a:srgbClr val="005CAB"/>
                </a:solidFill>
                <a:latin typeface="Arial Narrow" charset="0"/>
                <a:cs typeface="+mn-cs"/>
              </a:rPr>
            </a:br>
            <a:r>
              <a:rPr lang="en-US" sz="2400" dirty="0" smtClean="0">
                <a:solidFill>
                  <a:srgbClr val="005CAB"/>
                </a:solidFill>
                <a:latin typeface="Arial Narrow" charset="0"/>
                <a:cs typeface="+mn-cs"/>
              </a:rPr>
              <a:t>(MAP, vacuum-packed, and </a:t>
            </a:r>
            <a:r>
              <a:rPr lang="en-US" sz="2400" i="1" dirty="0" smtClean="0">
                <a:solidFill>
                  <a:srgbClr val="005CAB"/>
                </a:solidFill>
                <a:latin typeface="Arial Narrow" charset="0"/>
                <a:cs typeface="+mn-cs"/>
              </a:rPr>
              <a:t>sous vide</a:t>
            </a:r>
            <a:r>
              <a:rPr lang="en-US" sz="2400" dirty="0" smtClean="0">
                <a:solidFill>
                  <a:srgbClr val="005CAB"/>
                </a:solidFill>
                <a:latin typeface="Arial Narrow" charset="0"/>
                <a:cs typeface="+mn-cs"/>
              </a:rPr>
              <a:t> food): </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Insert the thermometer stem or probe between </a:t>
            </a:r>
            <a:br>
              <a:rPr lang="en-US" sz="2200" b="0" dirty="0" smtClean="0">
                <a:solidFill>
                  <a:srgbClr val="231F20"/>
                </a:solidFill>
                <a:latin typeface="Arial Narrow" charset="0"/>
                <a:cs typeface="+mn-cs"/>
              </a:rPr>
            </a:br>
            <a:r>
              <a:rPr lang="en-US" sz="2200" b="0" dirty="0" smtClean="0">
                <a:solidFill>
                  <a:srgbClr val="231F20"/>
                </a:solidFill>
                <a:latin typeface="Arial Narrow" charset="0"/>
                <a:cs typeface="+mn-cs"/>
              </a:rPr>
              <a:t>two packages</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231F20"/>
                </a:solidFill>
                <a:latin typeface="Arial Narrow" charset="0"/>
                <a:cs typeface="+mn-cs"/>
              </a:rPr>
              <a:t>As an alternative, fold packaging around the thermometer stem or probe</a:t>
            </a:r>
          </a:p>
          <a:p>
            <a:pPr lvl="1" eaLnBrk="1" hangingPunct="1">
              <a:lnSpc>
                <a:spcPct val="90000"/>
              </a:lnSpc>
              <a:spcBef>
                <a:spcPct val="50000"/>
              </a:spcBef>
              <a:buClr>
                <a:srgbClr val="005CAB"/>
              </a:buClr>
              <a:buSzPct val="75000"/>
              <a:buFont typeface="Wingdings" charset="0"/>
              <a:buChar char="l"/>
              <a:defRPr/>
            </a:pPr>
            <a:endParaRPr lang="en-US" sz="2200" dirty="0" smtClean="0">
              <a:solidFill>
                <a:srgbClr val="231F20"/>
              </a:solidFill>
              <a:latin typeface="Arial Narrow"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952"/>
            <a:ext cx="2103120" cy="1233745"/>
          </a:xfrm>
          <a:prstGeom prst="rect">
            <a:avLst/>
          </a:prstGeom>
        </p:spPr>
      </p:pic>
    </p:spTree>
    <p:extLst>
      <p:ext uri="{BB962C8B-B14F-4D97-AF65-F5344CB8AC3E}">
        <p14:creationId xmlns:p14="http://schemas.microsoft.com/office/powerpoint/2010/main" val="29567058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5-7</a:t>
            </a:r>
          </a:p>
        </p:txBody>
      </p:sp>
      <p:sp>
        <p:nvSpPr>
          <p:cNvPr id="12902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
        <p:nvSpPr>
          <p:cNvPr id="129028" name="Rectangle 3"/>
          <p:cNvSpPr txBox="1">
            <a:spLocks noChangeArrowheads="1"/>
          </p:cNvSpPr>
          <p:nvPr/>
        </p:nvSpPr>
        <p:spPr bwMode="auto">
          <a:xfrm>
            <a:off x="393192" y="1143000"/>
            <a:ext cx="5067300"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r>
              <a:rPr lang="en-US" sz="2400" dirty="0" smtClean="0">
                <a:solidFill>
                  <a:srgbClr val="005CAB"/>
                </a:solidFill>
                <a:latin typeface="Arial Narrow" charset="0"/>
                <a:cs typeface="+mn-cs"/>
              </a:rPr>
              <a:t>Checking the temperature of other packaged food:</a:t>
            </a:r>
          </a:p>
          <a:p>
            <a:pPr marL="347472" lvl="1" indent="-347472" eaLnBrk="1" hangingPunct="1">
              <a:spcBef>
                <a:spcPts val="900"/>
              </a:spcBef>
              <a:buClr>
                <a:srgbClr val="005CAB"/>
              </a:buClr>
              <a:buSzPct val="75000"/>
              <a:buFont typeface="Wingdings" charset="0"/>
              <a:buChar char="l"/>
              <a:defRPr/>
            </a:pPr>
            <a:r>
              <a:rPr lang="en-US" sz="2200" b="0" dirty="0" smtClean="0">
                <a:solidFill>
                  <a:srgbClr val="000000"/>
                </a:solidFill>
                <a:latin typeface="Arial Narrow" charset="0"/>
                <a:cs typeface="+mn-cs"/>
              </a:rPr>
              <a:t>Open the package and insert the thermometer stem or probe into the food</a:t>
            </a:r>
            <a:endParaRPr lang="en-US" sz="2200" b="0" dirty="0" smtClean="0">
              <a:solidFill>
                <a:srgbClr val="231F20"/>
              </a:solidFill>
              <a:latin typeface="Arial Narrow" charset="0"/>
              <a:cs typeface="+mn-cs"/>
            </a:endParaRPr>
          </a:p>
          <a:p>
            <a:pPr lvl="1" eaLnBrk="1" hangingPunct="1">
              <a:lnSpc>
                <a:spcPct val="90000"/>
              </a:lnSpc>
              <a:spcBef>
                <a:spcPct val="50000"/>
              </a:spcBef>
              <a:buClr>
                <a:srgbClr val="005CAB"/>
              </a:buClr>
              <a:buSzPct val="75000"/>
              <a:buFont typeface="Wingdings" charset="0"/>
              <a:buChar char="l"/>
              <a:defRPr/>
            </a:pPr>
            <a:endParaRPr lang="en-US" sz="2200" dirty="0" smtClean="0">
              <a:solidFill>
                <a:srgbClr val="231F20"/>
              </a:solidFill>
              <a:latin typeface="Arial Narrow"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492" y="1243013"/>
            <a:ext cx="2097671" cy="1230549"/>
          </a:xfrm>
          <a:prstGeom prst="rect">
            <a:avLst/>
          </a:prstGeom>
        </p:spPr>
      </p:pic>
    </p:spTree>
    <p:extLst>
      <p:ext uri="{BB962C8B-B14F-4D97-AF65-F5344CB8AC3E}">
        <p14:creationId xmlns:p14="http://schemas.microsoft.com/office/powerpoint/2010/main" val="873366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393192" y="1143000"/>
            <a:ext cx="5954268" cy="5346700"/>
          </a:xfrm>
        </p:spPr>
        <p:txBody>
          <a:bodyPr/>
          <a:lstStyle/>
          <a:p>
            <a:pPr marL="0" indent="0" eaLnBrk="1" hangingPunct="1">
              <a:lnSpc>
                <a:spcPct val="80000"/>
              </a:lnSpc>
              <a:defRPr/>
            </a:pPr>
            <a:r>
              <a:rPr lang="en-US" dirty="0">
                <a:latin typeface="Arial Narrow" charset="0"/>
                <a:cs typeface="+mn-cs"/>
              </a:rPr>
              <a:t>Temperature </a:t>
            </a:r>
            <a:r>
              <a:rPr lang="en-US" dirty="0" smtClean="0">
                <a:latin typeface="Arial Narrow" charset="0"/>
                <a:cs typeface="+mn-cs"/>
              </a:rPr>
              <a:t>criteria </a:t>
            </a:r>
            <a:r>
              <a:rPr lang="en-US" dirty="0">
                <a:latin typeface="Arial Narrow" charset="0"/>
                <a:cs typeface="+mn-cs"/>
              </a:rPr>
              <a:t>for </a:t>
            </a:r>
            <a:r>
              <a:rPr lang="en-US" dirty="0" smtClean="0">
                <a:latin typeface="Arial Narrow" charset="0"/>
                <a:cs typeface="+mn-cs"/>
              </a:rPr>
              <a:t>deliveries:</a:t>
            </a:r>
            <a:endParaRPr lang="en-US" dirty="0">
              <a:latin typeface="Arial Narrow" charset="0"/>
              <a:cs typeface="+mn-cs"/>
            </a:endParaRPr>
          </a:p>
          <a:p>
            <a:pPr lvl="1" eaLnBrk="1" hangingPunct="1">
              <a:defRPr/>
            </a:pPr>
            <a:r>
              <a:rPr lang="en-US" b="1" dirty="0">
                <a:latin typeface="Arial Narrow" charset="0"/>
              </a:rPr>
              <a:t>Cold TCS food:</a:t>
            </a:r>
            <a:r>
              <a:rPr lang="en-US" dirty="0">
                <a:latin typeface="Arial Narrow" charset="0"/>
              </a:rPr>
              <a:t> Receive at </a:t>
            </a:r>
            <a:r>
              <a:rPr lang="en-US" dirty="0" smtClean="0">
                <a:latin typeface="Arial Narrow" charset="0"/>
              </a:rPr>
              <a:t>41</a:t>
            </a:r>
            <a:r>
              <a:rPr lang="en-US" dirty="0" smtClean="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unless otherwise </a:t>
            </a:r>
            <a:r>
              <a:rPr lang="en-US" dirty="0" smtClean="0">
                <a:latin typeface="Arial Narrow" charset="0"/>
              </a:rPr>
              <a:t>specified</a:t>
            </a:r>
            <a:endParaRPr lang="en-US" dirty="0">
              <a:latin typeface="Arial Narrow" charset="0"/>
            </a:endParaRPr>
          </a:p>
          <a:p>
            <a:pPr lvl="1" eaLnBrk="1" hangingPunct="1">
              <a:defRPr/>
            </a:pPr>
            <a:r>
              <a:rPr lang="en-US" b="1" dirty="0">
                <a:latin typeface="Arial Narrow" charset="0"/>
              </a:rPr>
              <a:t>Live shellfish:</a:t>
            </a:r>
            <a:r>
              <a:rPr lang="en-US" dirty="0">
                <a:latin typeface="Arial Narrow" charset="0"/>
              </a:rPr>
              <a:t> Receive oysters, mussels, clams, and scallops at an air temperature of </a:t>
            </a:r>
            <a:r>
              <a:rPr lang="en-US" dirty="0" smtClean="0">
                <a:latin typeface="Arial Narrow" charset="0"/>
              </a:rPr>
              <a:t>45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and an internal temperature no greater than </a:t>
            </a:r>
            <a:r>
              <a:rPr lang="en-US" dirty="0" smtClean="0">
                <a:latin typeface="Arial Narrow" charset="0"/>
              </a:rPr>
              <a:t>50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10</a:t>
            </a:r>
            <a:r>
              <a:rPr lang="en-US" dirty="0" smtClean="0">
                <a:solidFill>
                  <a:schemeClr val="tx1"/>
                </a:solidFill>
              </a:rPr>
              <a:t>˚</a:t>
            </a:r>
            <a:r>
              <a:rPr lang="en-US" dirty="0">
                <a:solidFill>
                  <a:schemeClr val="tx1"/>
                </a:solidFill>
              </a:rPr>
              <a:t>C</a:t>
            </a:r>
            <a:r>
              <a:rPr lang="en-US" dirty="0" smtClean="0">
                <a:latin typeface="Arial Narrow" charset="0"/>
              </a:rPr>
              <a:t>)</a:t>
            </a:r>
            <a:endParaRPr lang="en-US" dirty="0">
              <a:latin typeface="Arial Narrow" charset="0"/>
            </a:endParaRPr>
          </a:p>
          <a:p>
            <a:pPr lvl="2" eaLnBrk="1" hangingPunct="1">
              <a:defRPr/>
            </a:pPr>
            <a:r>
              <a:rPr lang="en-US" dirty="0">
                <a:latin typeface="Arial Narrow" charset="0"/>
              </a:rPr>
              <a:t>Once received, the shellfish must be cooled </a:t>
            </a:r>
            <a:r>
              <a:rPr lang="en-US" dirty="0" smtClean="0">
                <a:latin typeface="Arial Narrow" charset="0"/>
              </a:rPr>
              <a:t/>
            </a:r>
            <a:br>
              <a:rPr lang="en-US" dirty="0" smtClean="0">
                <a:latin typeface="Arial Narrow" charset="0"/>
              </a:rPr>
            </a:br>
            <a:r>
              <a:rPr lang="en-US" dirty="0" smtClean="0">
                <a:latin typeface="Arial Narrow" charset="0"/>
              </a:rPr>
              <a:t>to 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in four </a:t>
            </a:r>
            <a:r>
              <a:rPr lang="en-US" dirty="0" smtClean="0">
                <a:latin typeface="Arial Narrow" charset="0"/>
              </a:rPr>
              <a:t>hours</a:t>
            </a:r>
            <a:endParaRPr lang="en-US" dirty="0">
              <a:latin typeface="Arial Narrow" charset="0"/>
            </a:endParaRPr>
          </a:p>
          <a:p>
            <a:pPr lvl="1" eaLnBrk="1" hangingPunct="1">
              <a:defRPr/>
            </a:pPr>
            <a:r>
              <a:rPr lang="en-US" b="1" dirty="0">
                <a:latin typeface="Arial Narrow" charset="0"/>
              </a:rPr>
              <a:t>Shucked shellfish:</a:t>
            </a:r>
            <a:r>
              <a:rPr lang="en-US" dirty="0">
                <a:latin typeface="Arial Narrow" charset="0"/>
              </a:rPr>
              <a:t> Receive at </a:t>
            </a:r>
            <a:r>
              <a:rPr lang="en-US" dirty="0" smtClean="0">
                <a:latin typeface="Arial Narrow" charset="0"/>
              </a:rPr>
              <a:t>45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7</a:t>
            </a:r>
            <a:r>
              <a:rPr lang="en-US" dirty="0" smtClean="0">
                <a:solidFill>
                  <a:schemeClr val="tx1"/>
                </a:solidFill>
              </a:rPr>
              <a:t>˚</a:t>
            </a:r>
            <a:r>
              <a:rPr lang="en-US" dirty="0">
                <a:solidFill>
                  <a:schemeClr val="tx1"/>
                </a:solidFill>
              </a:rPr>
              <a:t>C</a:t>
            </a:r>
            <a:r>
              <a:rPr lang="en-US" dirty="0" smtClean="0">
                <a:latin typeface="Arial Narrow" charset="0"/>
              </a:rPr>
              <a:t>) </a:t>
            </a:r>
            <a:br>
              <a:rPr lang="en-US" dirty="0" smtClean="0">
                <a:latin typeface="Arial Narrow" charset="0"/>
              </a:rPr>
            </a:br>
            <a:r>
              <a:rPr lang="en-US" dirty="0" smtClean="0">
                <a:latin typeface="Arial Narrow" charset="0"/>
              </a:rPr>
              <a:t>or lower </a:t>
            </a:r>
            <a:endParaRPr lang="en-US" dirty="0">
              <a:latin typeface="Arial Narrow" charset="0"/>
            </a:endParaRPr>
          </a:p>
          <a:p>
            <a:pPr lvl="2" eaLnBrk="1" hangingPunct="1">
              <a:defRPr/>
            </a:pPr>
            <a:r>
              <a:rPr lang="en-US" dirty="0">
                <a:latin typeface="Arial Narrow" charset="0"/>
              </a:rPr>
              <a:t>Cool the shellfish to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a:latin typeface="Arial Narrow" charset="0"/>
              </a:rPr>
              <a:t> (</a:t>
            </a:r>
            <a:r>
              <a:rPr lang="en-US" dirty="0" smtClean="0">
                <a:latin typeface="Arial Narrow" charset="0"/>
              </a:rPr>
              <a:t>5</a:t>
            </a:r>
            <a:r>
              <a:rPr lang="en-US" dirty="0" smtClean="0">
                <a:solidFill>
                  <a:schemeClr val="tx1"/>
                </a:solidFill>
              </a:rPr>
              <a:t>˚</a:t>
            </a:r>
            <a:r>
              <a:rPr lang="en-US" dirty="0">
                <a:solidFill>
                  <a:schemeClr val="tx1"/>
                </a:solidFill>
              </a:rPr>
              <a:t>C</a:t>
            </a:r>
            <a:r>
              <a:rPr lang="en-US" dirty="0" smtClean="0">
                <a:latin typeface="Arial Narrow" charset="0"/>
              </a:rPr>
              <a:t>) </a:t>
            </a:r>
            <a:r>
              <a:rPr lang="en-US" dirty="0">
                <a:latin typeface="Arial Narrow" charset="0"/>
              </a:rPr>
              <a:t>or lower in </a:t>
            </a:r>
            <a:r>
              <a:rPr lang="en-US" dirty="0" smtClean="0">
                <a:latin typeface="Arial Narrow" charset="0"/>
              </a:rPr>
              <a:t/>
            </a:r>
            <a:br>
              <a:rPr lang="en-US" dirty="0" smtClean="0">
                <a:latin typeface="Arial Narrow" charset="0"/>
              </a:rPr>
            </a:br>
            <a:r>
              <a:rPr lang="en-US" dirty="0" smtClean="0">
                <a:latin typeface="Arial Narrow" charset="0"/>
              </a:rPr>
              <a:t>four hours</a:t>
            </a:r>
            <a:endParaRPr lang="en-US" dirty="0">
              <a:latin typeface="Arial Narrow" charset="0"/>
            </a:endParaRP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5-8</a:t>
            </a:r>
          </a:p>
        </p:txBody>
      </p:sp>
      <p:sp>
        <p:nvSpPr>
          <p:cNvPr id="130052"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3866"/>
            <a:ext cx="2100072" cy="1174822"/>
          </a:xfrm>
          <a:prstGeom prst="rect">
            <a:avLst/>
          </a:prstGeom>
        </p:spPr>
      </p:pic>
    </p:spTree>
    <p:extLst>
      <p:ext uri="{BB962C8B-B14F-4D97-AF65-F5344CB8AC3E}">
        <p14:creationId xmlns:p14="http://schemas.microsoft.com/office/powerpoint/2010/main" val="41758928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393192" y="1143000"/>
            <a:ext cx="8240713" cy="4622888"/>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 </a:t>
            </a:r>
            <a:endParaRPr lang="en-US" sz="1800"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Farm </a:t>
            </a:r>
            <a:r>
              <a:rPr lang="en-US" dirty="0">
                <a:latin typeface="Arial Narrow" charset="0"/>
              </a:rPr>
              <a:t>raised fish </a:t>
            </a:r>
          </a:p>
          <a:p>
            <a:pPr marL="694944" lvl="2" indent="-347472" eaLnBrk="1" hangingPunct="1">
              <a:lnSpc>
                <a:spcPct val="100000"/>
              </a:lnSpc>
              <a:spcBef>
                <a:spcPts val="900"/>
              </a:spcBef>
              <a:defRPr/>
            </a:pPr>
            <a:r>
              <a:rPr lang="en-US" dirty="0">
                <a:latin typeface="Arial Narrow" charset="0"/>
              </a:rPr>
              <a:t>Must have documentation stating the fish was raised to FDA </a:t>
            </a:r>
            <a:r>
              <a:rPr lang="en-US" dirty="0" smtClean="0">
                <a:latin typeface="Arial Narrow" charset="0"/>
              </a:rPr>
              <a:t>standards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5-9</a:t>
            </a:r>
          </a:p>
        </p:txBody>
      </p:sp>
      <p:sp>
        <p:nvSpPr>
          <p:cNvPr id="13517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21221978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Storage</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5-10</a:t>
            </a:r>
          </a:p>
        </p:txBody>
      </p:sp>
    </p:spTree>
    <p:extLst>
      <p:ext uri="{BB962C8B-B14F-4D97-AF65-F5344CB8AC3E}">
        <p14:creationId xmlns:p14="http://schemas.microsoft.com/office/powerpoint/2010/main" val="3040458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a:xfrm>
            <a:off x="390525" y="1143000"/>
            <a:ext cx="8258175" cy="495030"/>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solidFill>
                <a:schemeClr val="accent1"/>
              </a:solidFill>
              <a:latin typeface="Arial Narrow" charset="0"/>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1-7</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0078" y="2057400"/>
            <a:ext cx="1909657"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3144"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2788" y="2059007"/>
            <a:ext cx="1898650" cy="131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63040"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0372" y="3584575"/>
            <a:ext cx="1915955"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7296"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
        <p:nvSpPr>
          <p:cNvPr id="137218" name="Rectangle 3"/>
          <p:cNvSpPr>
            <a:spLocks noGrp="1" noChangeArrowheads="1"/>
          </p:cNvSpPr>
          <p:nvPr>
            <p:ph type="body" idx="1"/>
          </p:nvPr>
        </p:nvSpPr>
        <p:spPr>
          <a:xfrm>
            <a:off x="393192" y="1143000"/>
            <a:ext cx="508635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a:t>
            </a:r>
            <a:r>
              <a:rPr lang="en-US" dirty="0">
                <a:latin typeface="Arial Narrow" charset="0"/>
                <a:cs typeface="+mn-cs"/>
              </a:rPr>
              <a:t>for </a:t>
            </a:r>
            <a:r>
              <a:rPr lang="en-US" dirty="0" smtClean="0">
                <a:latin typeface="Arial Narrow" charset="0"/>
                <a:cs typeface="+mn-cs"/>
              </a:rPr>
              <a:t>use on-site: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a:t>
            </a:r>
            <a:r>
              <a:rPr lang="en-US" dirty="0" smtClean="0">
                <a:solidFill>
                  <a:schemeClr val="tx1"/>
                </a:solidFill>
                <a:latin typeface="Arial Narrow" charset="0"/>
              </a:rPr>
              <a:t>item</a:t>
            </a:r>
            <a:endParaRPr lang="en-US" dirty="0">
              <a:solidFill>
                <a:schemeClr val="tx1"/>
              </a:solidFill>
              <a:latin typeface="Arial Narrow" charset="0"/>
            </a:endParaRP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5-11</a:t>
            </a:r>
          </a:p>
        </p:txBody>
      </p:sp>
      <p:sp>
        <p:nvSpPr>
          <p:cNvPr id="137220"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15022843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393192" y="1143000"/>
            <a:ext cx="731520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packaged on-site </a:t>
            </a:r>
            <a:r>
              <a:rPr lang="en-US" dirty="0">
                <a:latin typeface="Arial Narrow" charset="0"/>
                <a:cs typeface="+mn-cs"/>
              </a:rPr>
              <a:t>for </a:t>
            </a:r>
            <a:r>
              <a:rPr lang="en-US" dirty="0" smtClean="0">
                <a:latin typeface="Arial Narrow" charset="0"/>
                <a:cs typeface="+mn-cs"/>
              </a:rPr>
              <a:t>retail sale: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a:t>
            </a:r>
            <a:r>
              <a:rPr lang="en-US" dirty="0" smtClean="0">
                <a:solidFill>
                  <a:schemeClr val="tx1"/>
                </a:solidFill>
                <a:latin typeface="Arial Narrow" charset="0"/>
              </a:rPr>
              <a:t>it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a:t>
            </a:r>
            <a:r>
              <a:rPr lang="en-US" dirty="0" smtClean="0">
                <a:solidFill>
                  <a:schemeClr val="tx1"/>
                </a:solidFill>
                <a:latin typeface="Arial Narrow" charset="0"/>
              </a:rPr>
              <a:t>food</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the ingredients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and sub ingredients in </a:t>
            </a:r>
            <a:r>
              <a:rPr lang="en-US" dirty="0">
                <a:solidFill>
                  <a:schemeClr val="tx1"/>
                </a:solidFill>
                <a:latin typeface="Arial Narrow" charset="0"/>
              </a:rPr>
              <a:t>descending order by </a:t>
            </a:r>
            <a:r>
              <a:rPr lang="en-US" dirty="0" smtClean="0">
                <a:solidFill>
                  <a:schemeClr val="tx1"/>
                </a:solidFill>
                <a:latin typeface="Arial Narrow" charset="0"/>
              </a:rPr>
              <a:t>weight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in the food including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chemical </a:t>
            </a:r>
            <a:r>
              <a:rPr lang="en-US" dirty="0">
                <a:solidFill>
                  <a:schemeClr val="tx1"/>
                </a:solidFill>
                <a:latin typeface="Arial Narrow" charset="0"/>
              </a:rPr>
              <a:t>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or distributor</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a:t>
            </a:r>
            <a:r>
              <a:rPr lang="en-US" dirty="0" smtClean="0">
                <a:solidFill>
                  <a:schemeClr val="tx1"/>
                </a:solidFill>
                <a:latin typeface="Arial Narrow" charset="0"/>
              </a:rPr>
              <a:t>food </a:t>
            </a:r>
            <a:endParaRPr lang="en-US" dirty="0">
              <a:solidFill>
                <a:schemeClr val="tx1"/>
              </a:solidFill>
              <a:latin typeface="Arial Narrow" charset="0"/>
            </a:endParaRP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5-12</a:t>
            </a:r>
          </a:p>
        </p:txBody>
      </p:sp>
      <p:sp>
        <p:nvSpPr>
          <p:cNvPr id="138244"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1311538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1"/>
          </p:nvPr>
        </p:nvSpPr>
        <p:spPr>
          <a:xfrm>
            <a:off x="393192" y="1143000"/>
            <a:ext cx="5086350" cy="4983163"/>
          </a:xfrm>
        </p:spPr>
        <p:txBody>
          <a:bodyPr/>
          <a:lstStyle/>
          <a:p>
            <a:pPr marL="0" indent="0" eaLnBrk="1" hangingPunct="1">
              <a:buFont typeface="Wingdings" pitchFamily="2" charset="2"/>
              <a:buNone/>
              <a:defRPr/>
            </a:pPr>
            <a:r>
              <a:rPr lang="en-US" dirty="0" smtClean="0">
                <a:ea typeface="+mn-ea"/>
                <a:cs typeface="+mn-cs"/>
              </a:rPr>
              <a:t>Date marking:</a:t>
            </a:r>
          </a:p>
          <a:p>
            <a:pPr marL="347472" lvl="1" indent="-347472" eaLnBrk="1" hangingPunct="1">
              <a:lnSpc>
                <a:spcPct val="100000"/>
              </a:lnSpc>
              <a:spcBef>
                <a:spcPts val="900"/>
              </a:spcBef>
              <a:buFont typeface="Wingdings" pitchFamily="2" charset="2"/>
              <a:buChar char="l"/>
              <a:tabLst>
                <a:tab pos="0" algn="l"/>
              </a:tabLst>
              <a:defRPr/>
            </a:pPr>
            <a:r>
              <a:rPr lang="en-US" dirty="0" smtClean="0"/>
              <a:t>Ready-to-eat TCS </a:t>
            </a:r>
            <a:r>
              <a:rPr lang="en-US" dirty="0" smtClean="0">
                <a:solidFill>
                  <a:srgbClr val="000000"/>
                </a:solidFill>
              </a:rPr>
              <a:t>food must be marked if held for longer than 24 hours </a:t>
            </a:r>
          </a:p>
          <a:p>
            <a:pPr marL="694944" lvl="2" indent="-347472" eaLnBrk="1" hangingPunct="1">
              <a:lnSpc>
                <a:spcPct val="100000"/>
              </a:lnSpc>
              <a:spcBef>
                <a:spcPts val="900"/>
              </a:spcBef>
              <a:buFont typeface="Courier New" pitchFamily="49" charset="0"/>
              <a:buChar char="o"/>
              <a:tabLst>
                <a:tab pos="0" algn="l"/>
              </a:tabLst>
              <a:defRPr/>
            </a:pPr>
            <a:r>
              <a:rPr lang="en-US" dirty="0" smtClean="0">
                <a:solidFill>
                  <a:srgbClr val="000000"/>
                </a:solidFill>
              </a:rPr>
              <a:t>Date mark must indicate when the food must be sold, eaten, or thrown out</a:t>
            </a:r>
            <a:endParaRPr lang="en-US" dirty="0">
              <a:solidFill>
                <a:srgbClr val="000000"/>
              </a:solidFill>
            </a:endParaRPr>
          </a:p>
          <a:p>
            <a:pPr marL="576263" lvl="2" indent="0" eaLnBrk="1" hangingPunct="1">
              <a:buFont typeface="Courier New" pitchFamily="49" charset="0"/>
              <a:buNone/>
              <a:tabLst>
                <a:tab pos="0" algn="l"/>
              </a:tabLst>
              <a:defRPr/>
            </a:pPr>
            <a:endParaRPr lang="en-US" dirty="0" smtClean="0">
              <a:solidFill>
                <a:srgbClr val="000000"/>
              </a:solidFill>
            </a:endParaRP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5-13</a:t>
            </a:r>
          </a:p>
        </p:txBody>
      </p:sp>
      <p:sp>
        <p:nvSpPr>
          <p:cNvPr id="13926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225" y="1243013"/>
            <a:ext cx="2099253" cy="1655064"/>
          </a:xfrm>
          <a:prstGeom prst="rect">
            <a:avLst/>
          </a:prstGeom>
        </p:spPr>
      </p:pic>
    </p:spTree>
    <p:extLst>
      <p:ext uri="{BB962C8B-B14F-4D97-AF65-F5344CB8AC3E}">
        <p14:creationId xmlns:p14="http://schemas.microsoft.com/office/powerpoint/2010/main" val="6253835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Date </a:t>
            </a:r>
            <a:r>
              <a:rPr lang="en-US" dirty="0" smtClean="0">
                <a:latin typeface="Arial Narrow" charset="0"/>
                <a:cs typeface="+mn-cs"/>
              </a:rPr>
              <a:t>marking:</a:t>
            </a:r>
            <a:endParaRPr lang="en-US" sz="1800" dirty="0">
              <a:latin typeface="Arial Narrow" charset="0"/>
              <a:cs typeface="+mn-cs"/>
            </a:endParaRPr>
          </a:p>
          <a:p>
            <a:pPr lvl="1" eaLnBrk="1" hangingPunct="1">
              <a:defRPr/>
            </a:pPr>
            <a:r>
              <a:rPr lang="en-US" dirty="0">
                <a:latin typeface="Arial Narrow" charset="0"/>
              </a:rPr>
              <a:t>Ready-to-eat TCS food can be stored for only seven days if it is held at </a:t>
            </a:r>
            <a:r>
              <a:rPr lang="en-US" dirty="0" smtClean="0">
                <a:latin typeface="Arial Narrow" charset="0"/>
              </a:rPr>
              <a:t>41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a:t>
            </a:r>
            <a:r>
              <a:rPr lang="en-US" dirty="0" smtClean="0">
                <a:solidFill>
                  <a:schemeClr val="tx1"/>
                </a:solidFill>
              </a:rPr>
              <a:t>˚C</a:t>
            </a:r>
            <a:r>
              <a:rPr lang="en-US" dirty="0" smtClean="0">
                <a:latin typeface="Arial Narrow" charset="0"/>
              </a:rPr>
              <a:t>) </a:t>
            </a:r>
            <a:br>
              <a:rPr lang="en-US" dirty="0" smtClean="0">
                <a:latin typeface="Arial Narrow" charset="0"/>
              </a:rPr>
            </a:br>
            <a:r>
              <a:rPr lang="en-US" dirty="0" smtClean="0">
                <a:latin typeface="Arial Narrow" charset="0"/>
              </a:rPr>
              <a:t>or </a:t>
            </a:r>
            <a:r>
              <a:rPr lang="en-US" dirty="0">
                <a:latin typeface="Arial Narrow" charset="0"/>
              </a:rPr>
              <a:t>lower</a:t>
            </a:r>
          </a:p>
          <a:p>
            <a:pPr marL="694944" lvl="2" indent="-347472" eaLnBrk="1" hangingPunct="1">
              <a:lnSpc>
                <a:spcPct val="100000"/>
              </a:lnSpc>
              <a:spcBef>
                <a:spcPts val="900"/>
              </a:spcBef>
              <a:defRPr/>
            </a:pPr>
            <a:r>
              <a:rPr lang="en-US" dirty="0">
                <a:solidFill>
                  <a:srgbClr val="000000"/>
                </a:solidFill>
                <a:latin typeface="Arial Narrow" charset="0"/>
              </a:rPr>
              <a:t>The count begins on the day that the food was prepared or a commercial container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was </a:t>
            </a:r>
            <a:r>
              <a:rPr lang="en-US" dirty="0">
                <a:solidFill>
                  <a:srgbClr val="000000"/>
                </a:solidFill>
                <a:latin typeface="Arial Narrow" charset="0"/>
              </a:rPr>
              <a:t>opened</a:t>
            </a:r>
          </a:p>
          <a:p>
            <a:pPr marL="694944" lvl="2" indent="-347472" eaLnBrk="1" hangingPunct="1">
              <a:lnSpc>
                <a:spcPct val="100000"/>
              </a:lnSpc>
              <a:spcBef>
                <a:spcPts val="900"/>
              </a:spcBef>
              <a:defRPr/>
            </a:pPr>
            <a:r>
              <a:rPr lang="en-US" dirty="0">
                <a:solidFill>
                  <a:srgbClr val="000000"/>
                </a:solidFill>
                <a:latin typeface="Arial Narrow" charset="0"/>
              </a:rPr>
              <a:t>For example, potato salad prepared and </a:t>
            </a:r>
            <a:r>
              <a:rPr lang="en-US" dirty="0" smtClean="0">
                <a:solidFill>
                  <a:srgbClr val="000000"/>
                </a:solidFill>
                <a:latin typeface="Arial Narrow" charset="0"/>
              </a:rPr>
              <a:t>stored </a:t>
            </a:r>
            <a:r>
              <a:rPr lang="en-US" dirty="0">
                <a:solidFill>
                  <a:srgbClr val="000000"/>
                </a:solidFill>
                <a:latin typeface="Arial Narrow" charset="0"/>
              </a:rPr>
              <a:t>on October 1 would have a discard date of October 7 on the label</a:t>
            </a:r>
          </a:p>
          <a:p>
            <a:pPr marL="694944" lvl="2" indent="-347472" eaLnBrk="1" hangingPunct="1">
              <a:lnSpc>
                <a:spcPct val="100000"/>
              </a:lnSpc>
              <a:spcBef>
                <a:spcPts val="900"/>
              </a:spcBef>
              <a:defRPr/>
            </a:pPr>
            <a:r>
              <a:rPr lang="en-US" dirty="0">
                <a:solidFill>
                  <a:srgbClr val="000000"/>
                </a:solidFill>
                <a:latin typeface="Arial Narrow" charset="0"/>
              </a:rPr>
              <a:t>Some operations write the day or date the food was prepared on the </a:t>
            </a:r>
            <a:r>
              <a:rPr lang="en-US" dirty="0" smtClean="0">
                <a:solidFill>
                  <a:srgbClr val="000000"/>
                </a:solidFill>
                <a:latin typeface="Arial Narrow" charset="0"/>
              </a:rPr>
              <a:t>label; others </a:t>
            </a:r>
            <a:r>
              <a:rPr lang="en-US" dirty="0">
                <a:solidFill>
                  <a:srgbClr val="000000"/>
                </a:solidFill>
                <a:latin typeface="Arial Narrow" charset="0"/>
              </a:rPr>
              <a:t>write the use-by day or date on the </a:t>
            </a:r>
            <a:r>
              <a:rPr lang="en-US" dirty="0" smtClean="0">
                <a:solidFill>
                  <a:srgbClr val="000000"/>
                </a:solidFill>
                <a:latin typeface="Arial Narrow" charset="0"/>
              </a:rPr>
              <a:t>label</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5-14</a:t>
            </a:r>
          </a:p>
        </p:txBody>
      </p:sp>
      <p:sp>
        <p:nvSpPr>
          <p:cNvPr id="14029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1757283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393192" y="1143000"/>
            <a:ext cx="8240713" cy="4328993"/>
          </a:xfrm>
        </p:spPr>
        <p:txBody>
          <a:bodyPr/>
          <a:lstStyle/>
          <a:p>
            <a:pPr marL="0" indent="0" eaLnBrk="1" hangingPunct="1">
              <a:buFont typeface="Wingdings" pitchFamily="2" charset="2"/>
              <a:buNone/>
              <a:defRPr/>
            </a:pPr>
            <a:r>
              <a:rPr lang="en-US" dirty="0" smtClean="0">
                <a:ea typeface="+mn-ea"/>
                <a:cs typeface="+mn-cs"/>
              </a:rPr>
              <a:t>Date marking:</a:t>
            </a:r>
            <a:endParaRPr lang="en-US" sz="1800" dirty="0" smtClean="0">
              <a:ea typeface="+mn-ea"/>
              <a:cs typeface="+mn-cs"/>
            </a:endParaRPr>
          </a:p>
          <a:p>
            <a:pPr marL="0" lvl="1" indent="0" eaLnBrk="1" hangingPunct="1">
              <a:buFont typeface="Wingdings" pitchFamily="2" charset="2"/>
              <a:buNone/>
              <a:defRPr/>
            </a:pPr>
            <a:r>
              <a:rPr lang="en-US" sz="2400" b="1" dirty="0" smtClean="0">
                <a:solidFill>
                  <a:srgbClr val="005CAB"/>
                </a:solidFill>
                <a:ea typeface="+mn-ea"/>
                <a:cs typeface="+mn-cs"/>
              </a:rPr>
              <a:t>If: </a:t>
            </a:r>
            <a:endParaRPr lang="en-US" dirty="0"/>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A commercially processed food has a use-by date that is less </a:t>
            </a:r>
            <a:br>
              <a:rPr lang="en-US" dirty="0" smtClean="0">
                <a:solidFill>
                  <a:srgbClr val="000000"/>
                </a:solidFill>
              </a:rPr>
            </a:br>
            <a:r>
              <a:rPr lang="en-US" dirty="0" smtClean="0">
                <a:solidFill>
                  <a:srgbClr val="000000"/>
                </a:solidFill>
              </a:rPr>
              <a:t>than seven days from the date the container was opened</a:t>
            </a:r>
          </a:p>
          <a:p>
            <a:pPr marL="0" lvl="1" indent="0" eaLnBrk="1" hangingPunct="1">
              <a:buNone/>
              <a:defRPr/>
            </a:pPr>
            <a:r>
              <a:rPr lang="en-US" sz="2400" b="1" dirty="0">
                <a:solidFill>
                  <a:srgbClr val="005CAB"/>
                </a:solidFill>
                <a:ea typeface="+mn-ea"/>
                <a:cs typeface="+mn-cs"/>
              </a:rPr>
              <a:t>Then:</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The container should be marked with this use-by date </a:t>
            </a:r>
            <a:r>
              <a:rPr lang="en-US" dirty="0">
                <a:solidFill>
                  <a:srgbClr val="000000"/>
                </a:solidFill>
              </a:rPr>
              <a:t/>
            </a:r>
            <a:br>
              <a:rPr lang="en-US" dirty="0">
                <a:solidFill>
                  <a:srgbClr val="000000"/>
                </a:solidFill>
              </a:rPr>
            </a:br>
            <a:r>
              <a:rPr lang="en-US" dirty="0">
                <a:solidFill>
                  <a:srgbClr val="000000"/>
                </a:solidFill>
              </a:rPr>
              <a:t>a</a:t>
            </a:r>
            <a:r>
              <a:rPr lang="en-US" dirty="0" smtClean="0">
                <a:solidFill>
                  <a:srgbClr val="000000"/>
                </a:solidFill>
              </a:rPr>
              <a:t>s long as the date is based on food safety </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5-15</a:t>
            </a:r>
          </a:p>
        </p:txBody>
      </p:sp>
      <p:sp>
        <p:nvSpPr>
          <p:cNvPr id="141316"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15196484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93192" y="1143000"/>
            <a:ext cx="5715000" cy="4983163"/>
          </a:xfrm>
        </p:spPr>
        <p:txBody>
          <a:bodyPr/>
          <a:lstStyle/>
          <a:p>
            <a:pPr marL="0" indent="0" eaLnBrk="1" hangingPunct="1">
              <a:buFont typeface="Wingdings" pitchFamily="2" charset="2"/>
              <a:buNone/>
              <a:defRPr/>
            </a:pPr>
            <a:r>
              <a:rPr lang="en-US" dirty="0" smtClean="0">
                <a:ea typeface="+mn-ea"/>
                <a:cs typeface="+mn-cs"/>
              </a:rPr>
              <a:t>Date marking:</a:t>
            </a:r>
            <a:endParaRPr lang="en-US" sz="1800" i="1" dirty="0">
              <a:ea typeface="+mn-ea"/>
              <a:cs typeface="+mn-cs"/>
            </a:endParaRP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When combining food in a dish with different </a:t>
            </a:r>
            <a:br>
              <a:rPr lang="en-US" dirty="0" smtClean="0">
                <a:solidFill>
                  <a:srgbClr val="000000"/>
                </a:solidFill>
              </a:rPr>
            </a:br>
            <a:r>
              <a:rPr lang="en-US" dirty="0" smtClean="0">
                <a:solidFill>
                  <a:srgbClr val="000000"/>
                </a:solidFill>
              </a:rPr>
              <a:t>use-by dates, the discard date of the dish should be based on the earliest prepared food</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Consider</a:t>
            </a:r>
            <a:r>
              <a:rPr lang="en-US" dirty="0">
                <a:solidFill>
                  <a:srgbClr val="000000"/>
                </a:solidFill>
              </a:rPr>
              <a:t> </a:t>
            </a:r>
            <a:r>
              <a:rPr lang="en-US" dirty="0" smtClean="0">
                <a:solidFill>
                  <a:srgbClr val="000000"/>
                </a:solidFill>
              </a:rPr>
              <a:t>a shrimp and sausage jambalaya prepared on December 4</a:t>
            </a:r>
            <a:endParaRPr lang="en-US" dirty="0">
              <a:solidFill>
                <a:srgbClr val="000000"/>
              </a:solidFill>
            </a:endParaRP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shrimp has a use-by date of December 8</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sausage has a use-by date of December 10 </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use-by date of the jambalaya is December 8</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5-16</a:t>
            </a:r>
          </a:p>
        </p:txBody>
      </p:sp>
      <p:sp>
        <p:nvSpPr>
          <p:cNvPr id="14234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4042493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smtClean="0">
                <a:latin typeface="Arial Narrow" charset="0"/>
                <a:cs typeface="+mn-cs"/>
              </a:rPr>
              <a:t>Temperatures:</a:t>
            </a:r>
            <a:endParaRPr lang="en-US" dirty="0">
              <a:latin typeface="Arial Narrow" charset="0"/>
              <a:cs typeface="+mn-cs"/>
            </a:endParaRPr>
          </a:p>
          <a:p>
            <a:pPr lvl="1" eaLnBrk="1" hangingPunct="1">
              <a:defRPr/>
            </a:pPr>
            <a:r>
              <a:rPr lang="en-US" dirty="0">
                <a:solidFill>
                  <a:srgbClr val="000000"/>
                </a:solidFill>
                <a:latin typeface="Arial Narrow" charset="0"/>
              </a:rPr>
              <a:t>Store TCS food at an internal temperature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of 41</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a:t>
            </a:r>
            <a:r>
              <a:rPr lang="en-US" dirty="0" smtClean="0">
                <a:solidFill>
                  <a:schemeClr val="tx1"/>
                </a:solidFill>
              </a:rPr>
              <a:t>˚C</a:t>
            </a:r>
            <a:r>
              <a:rPr lang="en-US" dirty="0" smtClean="0">
                <a:solidFill>
                  <a:srgbClr val="000000"/>
                </a:solidFill>
                <a:latin typeface="Arial Narrow" charset="0"/>
              </a:rPr>
              <a:t>) </a:t>
            </a:r>
            <a:r>
              <a:rPr lang="en-US" dirty="0">
                <a:solidFill>
                  <a:srgbClr val="000000"/>
                </a:solidFill>
                <a:latin typeface="Arial Narrow" charset="0"/>
              </a:rPr>
              <a:t>or lower or </a:t>
            </a:r>
            <a:r>
              <a:rPr lang="en-US" dirty="0" smtClean="0">
                <a:solidFill>
                  <a:srgbClr val="000000"/>
                </a:solidFill>
                <a:latin typeface="Arial Narrow" charset="0"/>
              </a:rPr>
              <a:t>135</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a:t>
            </a:r>
            <a:r>
              <a:rPr lang="en-US" dirty="0" smtClean="0">
                <a:solidFill>
                  <a:srgbClr val="000000"/>
                </a:solidFill>
                <a:latin typeface="Arial Narrow" charset="0"/>
              </a:rPr>
              <a:t>57</a:t>
            </a:r>
            <a:r>
              <a:rPr lang="en-US" dirty="0" smtClean="0">
                <a:solidFill>
                  <a:schemeClr val="tx1"/>
                </a:solidFill>
              </a:rPr>
              <a:t>˚</a:t>
            </a:r>
            <a:r>
              <a:rPr lang="en-US" dirty="0">
                <a:solidFill>
                  <a:schemeClr val="tx1"/>
                </a:solidFill>
              </a:rPr>
              <a:t>C</a:t>
            </a:r>
            <a:r>
              <a:rPr lang="en-US" dirty="0" smtClean="0">
                <a:solidFill>
                  <a:srgbClr val="000000"/>
                </a:solidFill>
                <a:latin typeface="Arial Narrow" charset="0"/>
              </a:rPr>
              <a:t>) </a:t>
            </a:r>
            <a:br>
              <a:rPr lang="en-US" dirty="0" smtClean="0">
                <a:solidFill>
                  <a:srgbClr val="000000"/>
                </a:solidFill>
                <a:latin typeface="Arial Narrow" charset="0"/>
              </a:rPr>
            </a:br>
            <a:r>
              <a:rPr lang="en-US" dirty="0" smtClean="0">
                <a:solidFill>
                  <a:srgbClr val="000000"/>
                </a:solidFill>
                <a:latin typeface="Arial Narrow" charset="0"/>
              </a:rPr>
              <a:t>or higher</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frozen food at temperatures that keep it </a:t>
            </a:r>
            <a:r>
              <a:rPr lang="en-US" dirty="0" smtClean="0">
                <a:solidFill>
                  <a:srgbClr val="000000"/>
                </a:solidFill>
                <a:latin typeface="Arial Narrow" charset="0"/>
              </a:rPr>
              <a:t>frozen</a:t>
            </a:r>
            <a:endParaRPr lang="en-US" dirty="0">
              <a:solidFill>
                <a:srgbClr val="000000"/>
              </a:solidFill>
              <a:latin typeface="Arial Narrow" charset="0"/>
            </a:endParaRPr>
          </a:p>
          <a:p>
            <a:pPr lvl="1" eaLnBrk="1" hangingPunct="1">
              <a:defRPr/>
            </a:pPr>
            <a:r>
              <a:rPr lang="en-US" dirty="0">
                <a:solidFill>
                  <a:srgbClr val="000000"/>
                </a:solidFill>
                <a:latin typeface="Arial Narrow" charset="0"/>
              </a:rPr>
              <a:t>Make sure storage units have at least one air temperature measuring </a:t>
            </a:r>
            <a:r>
              <a:rPr lang="en-US" dirty="0" smtClean="0">
                <a:solidFill>
                  <a:srgbClr val="000000"/>
                </a:solidFill>
                <a:latin typeface="Arial Narrow" charset="0"/>
              </a:rPr>
              <a:t>device; it </a:t>
            </a:r>
            <a:r>
              <a:rPr lang="en-US" dirty="0">
                <a:solidFill>
                  <a:srgbClr val="000000"/>
                </a:solidFill>
                <a:latin typeface="Arial Narrow" charset="0"/>
              </a:rPr>
              <a:t>must be accurate to +/- </a:t>
            </a:r>
            <a:r>
              <a:rPr lang="en-US" dirty="0" smtClean="0">
                <a:solidFill>
                  <a:srgbClr val="000000"/>
                </a:solidFill>
                <a:latin typeface="Arial Narrow" charset="0"/>
              </a:rPr>
              <a:t>3</a:t>
            </a:r>
            <a:r>
              <a:rPr lang="en-US" dirty="0" smtClean="0">
                <a:solidFill>
                  <a:schemeClr val="tx1"/>
                </a:solidFill>
              </a:rPr>
              <a:t>˚</a:t>
            </a:r>
            <a:r>
              <a:rPr lang="en-US" dirty="0">
                <a:solidFill>
                  <a:schemeClr val="tx1"/>
                </a:solidFill>
              </a:rPr>
              <a:t>F</a:t>
            </a:r>
            <a:r>
              <a:rPr lang="en-US" dirty="0" smtClean="0">
                <a:solidFill>
                  <a:srgbClr val="000000"/>
                </a:solidFill>
                <a:latin typeface="Arial Narrow" charset="0"/>
              </a:rPr>
              <a:t> </a:t>
            </a:r>
            <a:r>
              <a:rPr lang="en-US" dirty="0">
                <a:solidFill>
                  <a:srgbClr val="000000"/>
                </a:solidFill>
                <a:latin typeface="Arial Narrow" charset="0"/>
              </a:rPr>
              <a:t>or +/- </a:t>
            </a:r>
            <a:r>
              <a:rPr lang="en-US" dirty="0" smtClean="0">
                <a:solidFill>
                  <a:srgbClr val="000000"/>
                </a:solidFill>
                <a:latin typeface="Arial Narrow" charset="0"/>
              </a:rPr>
              <a:t>1.5</a:t>
            </a:r>
            <a:r>
              <a:rPr lang="en-US" dirty="0" smtClean="0">
                <a:solidFill>
                  <a:schemeClr val="tx1"/>
                </a:solidFill>
              </a:rPr>
              <a:t>˚C</a:t>
            </a:r>
            <a:endParaRPr lang="en-US" dirty="0" smtClean="0">
              <a:solidFill>
                <a:srgbClr val="000000"/>
              </a:solidFill>
              <a:latin typeface="Arial Narrow" charset="0"/>
            </a:endParaRPr>
          </a:p>
          <a:p>
            <a:pPr marL="347472" lvl="1" indent="-347472" eaLnBrk="1" hangingPunct="1">
              <a:lnSpc>
                <a:spcPct val="100000"/>
              </a:lnSpc>
              <a:spcBef>
                <a:spcPts val="900"/>
              </a:spcBef>
              <a:defRPr/>
            </a:pPr>
            <a:r>
              <a:rPr lang="en-US" dirty="0" smtClean="0">
                <a:solidFill>
                  <a:srgbClr val="000000"/>
                </a:solidFill>
                <a:latin typeface="Arial Narrow" charset="0"/>
              </a:rPr>
              <a:t>Place the device in the warmest part of refrigerated units, and the coldest part of hot-holding units </a:t>
            </a:r>
          </a:p>
          <a:p>
            <a:pPr marL="571500" lvl="1" indent="-457200" eaLnBrk="1" hangingPunct="1">
              <a:defRPr/>
            </a:pPr>
            <a:endParaRPr lang="en-US" dirty="0">
              <a:solidFill>
                <a:srgbClr val="000000"/>
              </a:solidFill>
              <a:latin typeface="Arial Narrow" charset="0"/>
            </a:endParaRPr>
          </a:p>
        </p:txBody>
      </p:sp>
      <p:pic>
        <p:nvPicPr>
          <p:cNvPr id="143363" name="Picture 4"/>
          <p:cNvPicPr>
            <a:picLocks noChangeArrowheads="1"/>
          </p:cNvPicPr>
          <p:nvPr/>
        </p:nvPicPr>
        <p:blipFill>
          <a:blip r:embed="rId3">
            <a:extLst>
              <a:ext uri="{28A0092B-C50C-407E-A947-70E740481C1C}">
                <a14:useLocalDpi xmlns:a14="http://schemas.microsoft.com/office/drawing/2010/main" val="0"/>
              </a:ext>
            </a:extLst>
          </a:blip>
          <a:srcRect l="10088" t="3528" r="12010" b="10583"/>
          <a:stretch>
            <a:fillRect/>
          </a:stretch>
        </p:blipFill>
        <p:spPr bwMode="auto">
          <a:xfrm>
            <a:off x="5948180" y="1186312"/>
            <a:ext cx="2725872" cy="273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5-17</a:t>
            </a:r>
          </a:p>
        </p:txBody>
      </p:sp>
      <p:sp>
        <p:nvSpPr>
          <p:cNvPr id="14336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24698961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
          <p:cNvSpPr>
            <a:spLocks noChangeArrowheads="1"/>
          </p:cNvSpPr>
          <p:nvPr/>
        </p:nvSpPr>
        <p:spPr bwMode="auto">
          <a:xfrm>
            <a:off x="6164263" y="1751013"/>
            <a:ext cx="2200275" cy="209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45411" name="Rectangle 3"/>
          <p:cNvSpPr>
            <a:spLocks noGrp="1" noChangeArrowheads="1"/>
          </p:cNvSpPr>
          <p:nvPr>
            <p:ph type="body" idx="1"/>
          </p:nvPr>
        </p:nvSpPr>
        <p:spPr>
          <a:xfrm>
            <a:off x="393192" y="1143000"/>
            <a:ext cx="5965461" cy="5000754"/>
          </a:xfrm>
        </p:spPr>
        <p:txBody>
          <a:bodyPr/>
          <a:lstStyle/>
          <a:p>
            <a:pPr marL="0" indent="0" eaLnBrk="1" hangingPunct="1">
              <a:defRPr/>
            </a:pPr>
            <a:r>
              <a:rPr lang="en-US" dirty="0">
                <a:latin typeface="Arial Narrow" charset="0"/>
                <a:cs typeface="+mn-cs"/>
              </a:rPr>
              <a:t>Rotate food to use the oldest inventory </a:t>
            </a:r>
            <a:r>
              <a:rPr lang="en-US" dirty="0" smtClean="0">
                <a:latin typeface="Arial Narrow" charset="0"/>
                <a:cs typeface="+mn-cs"/>
              </a:rPr>
              <a:t>first: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One way to rotate products is to follow </a:t>
            </a:r>
            <a:r>
              <a:rPr lang="en-US" dirty="0" smtClean="0">
                <a:solidFill>
                  <a:srgbClr val="000000"/>
                </a:solidFill>
                <a:latin typeface="Arial Narrow" charset="0"/>
              </a:rPr>
              <a:t>FIFO</a:t>
            </a:r>
            <a:endParaRPr lang="en-US" dirty="0">
              <a:solidFill>
                <a:srgbClr val="000000"/>
              </a:solidFill>
              <a:latin typeface="Arial Narrow"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Identify the food </a:t>
            </a:r>
            <a:r>
              <a:rPr lang="en-US" dirty="0" smtClean="0">
                <a:solidFill>
                  <a:srgbClr val="000000"/>
                </a:solidFill>
                <a:latin typeface="Arial Narrow" charset="0"/>
              </a:rPr>
              <a:t>item</a:t>
            </a:r>
            <a:r>
              <a:rPr lang="en-US" dirty="0" smtClean="0">
                <a:solidFill>
                  <a:srgbClr val="000000"/>
                </a:solidFill>
                <a:latin typeface="Arial Narrow" charset="0"/>
              </a:rPr>
              <a:t>’</a:t>
            </a:r>
            <a:r>
              <a:rPr lang="en-US" dirty="0" smtClean="0">
                <a:solidFill>
                  <a:srgbClr val="000000"/>
                </a:solidFill>
                <a:latin typeface="Arial Narrow" charset="0"/>
              </a:rPr>
              <a:t>s </a:t>
            </a:r>
            <a:r>
              <a:rPr lang="en-US" dirty="0">
                <a:solidFill>
                  <a:srgbClr val="000000"/>
                </a:solidFill>
                <a:latin typeface="Arial Narrow" charset="0"/>
              </a:rPr>
              <a:t>use-by or expiration date</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Store items with the earliest use-by or expiration dates in front of </a:t>
            </a:r>
            <a:r>
              <a:rPr lang="en-US" dirty="0" smtClean="0">
                <a:solidFill>
                  <a:srgbClr val="000000"/>
                </a:solidFill>
                <a:latin typeface="Arial Narrow" charset="0"/>
              </a:rPr>
              <a:t>items with </a:t>
            </a:r>
            <a:r>
              <a:rPr lang="en-US" dirty="0">
                <a:solidFill>
                  <a:srgbClr val="000000"/>
                </a:solidFill>
                <a:latin typeface="Arial Narrow" charset="0"/>
              </a:rPr>
              <a:t>later dates</a:t>
            </a: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Once shelved, use those items stored in front </a:t>
            </a:r>
            <a:r>
              <a:rPr lang="en-US" dirty="0" smtClean="0">
                <a:solidFill>
                  <a:srgbClr val="000000"/>
                </a:solidFill>
                <a:latin typeface="Arial Narrow" charset="0"/>
              </a:rPr>
              <a:t>first</a:t>
            </a:r>
            <a:endParaRPr lang="en-US" dirty="0">
              <a:solidFill>
                <a:srgbClr val="000000"/>
              </a:solidFill>
              <a:latin typeface="Arial Narrow"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charset="0"/>
              </a:rPr>
              <a:t>Throw </a:t>
            </a:r>
            <a:r>
              <a:rPr lang="en-US" dirty="0" smtClean="0">
                <a:solidFill>
                  <a:srgbClr val="000000"/>
                </a:solidFill>
                <a:latin typeface="Arial Narrow" charset="0"/>
              </a:rPr>
              <a:t>out </a:t>
            </a:r>
            <a:r>
              <a:rPr lang="en-US" dirty="0">
                <a:solidFill>
                  <a:srgbClr val="000000"/>
                </a:solidFill>
                <a:latin typeface="Arial Narrow" charset="0"/>
              </a:rPr>
              <a:t>food that has passed its manufacturer</a:t>
            </a:r>
            <a:r>
              <a:rPr lang="ja-JP" altLang="en-US" dirty="0">
                <a:solidFill>
                  <a:srgbClr val="000000"/>
                </a:solidFill>
                <a:latin typeface="Arial Narrow" charset="0"/>
              </a:rPr>
              <a:t>’</a:t>
            </a:r>
            <a:r>
              <a:rPr lang="en-US" dirty="0">
                <a:solidFill>
                  <a:srgbClr val="000000"/>
                </a:solidFill>
                <a:latin typeface="Arial Narrow" charset="0"/>
              </a:rPr>
              <a:t>s use-by or expiration </a:t>
            </a:r>
            <a:r>
              <a:rPr lang="en-US" dirty="0" smtClean="0">
                <a:solidFill>
                  <a:srgbClr val="000000"/>
                </a:solidFill>
                <a:latin typeface="Arial Narrow" charset="0"/>
              </a:rPr>
              <a:t>date</a:t>
            </a:r>
            <a:endParaRPr lang="en-US" dirty="0">
              <a:latin typeface="Arial Narrow"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5-18</a:t>
            </a:r>
          </a:p>
        </p:txBody>
      </p:sp>
      <p:sp>
        <p:nvSpPr>
          <p:cNvPr id="145414"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50" y="1243013"/>
            <a:ext cx="2099555" cy="1800491"/>
          </a:xfrm>
          <a:prstGeom prst="rect">
            <a:avLst/>
          </a:prstGeom>
        </p:spPr>
      </p:pic>
    </p:spTree>
    <p:extLst>
      <p:ext uri="{BB962C8B-B14F-4D97-AF65-F5344CB8AC3E}">
        <p14:creationId xmlns:p14="http://schemas.microsoft.com/office/powerpoint/2010/main" val="11669703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body" idx="1"/>
          </p:nvPr>
        </p:nvSpPr>
        <p:spPr>
          <a:xfrm>
            <a:off x="393192" y="1143000"/>
            <a:ext cx="5629612" cy="4874799"/>
          </a:xfrm>
        </p:spPr>
        <p:txBody>
          <a:bodyPr/>
          <a:lstStyle/>
          <a:p>
            <a:pPr marL="0" indent="0" eaLnBrk="1" hangingPunct="1">
              <a:lnSpc>
                <a:spcPct val="80000"/>
              </a:lnSpc>
              <a:defRPr/>
            </a:pPr>
            <a:r>
              <a:rPr lang="en-US" dirty="0">
                <a:latin typeface="Arial Narrow" charset="0"/>
                <a:cs typeface="+mn-cs"/>
              </a:rPr>
              <a:t>Preventing </a:t>
            </a:r>
            <a:r>
              <a:rPr lang="en-US" dirty="0" smtClean="0">
                <a:latin typeface="Arial Narrow" charset="0"/>
                <a:cs typeface="+mn-cs"/>
              </a:rPr>
              <a:t>cross-contamination</a:t>
            </a:r>
            <a:r>
              <a:rPr lang="en-US" dirty="0">
                <a:latin typeface="Arial Narrow" charset="0"/>
                <a:cs typeface="+mn-cs"/>
              </a:rPr>
              <a:t>: </a:t>
            </a:r>
            <a:endParaRPr lang="en-US" b="0" i="1"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all items in designated storage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Store items away from walls and at least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six </a:t>
            </a:r>
            <a:r>
              <a:rPr lang="en-US" dirty="0">
                <a:solidFill>
                  <a:srgbClr val="000000"/>
                </a:solidFill>
                <a:latin typeface="Arial Narrow" charset="0"/>
              </a:rPr>
              <a:t>inches (15 centimeters) off the floor </a:t>
            </a:r>
          </a:p>
          <a:p>
            <a:pPr marL="694944" lvl="2" indent="-347472" eaLnBrk="1" hangingPunct="1">
              <a:lnSpc>
                <a:spcPct val="100000"/>
              </a:lnSpc>
              <a:spcBef>
                <a:spcPts val="900"/>
              </a:spcBef>
              <a:defRPr/>
            </a:pPr>
            <a:r>
              <a:rPr lang="en-US" dirty="0">
                <a:solidFill>
                  <a:srgbClr val="000000"/>
                </a:solidFill>
                <a:latin typeface="Arial Narrow" charset="0"/>
              </a:rPr>
              <a:t>Store single-use items (e.g., sleeve of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single</a:t>
            </a:r>
            <a:r>
              <a:rPr lang="en-US" dirty="0">
                <a:solidFill>
                  <a:srgbClr val="000000"/>
                </a:solidFill>
                <a:latin typeface="Arial Narrow" charset="0"/>
              </a:rPr>
              <a:t>-use cups, single-use gloves) in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original packaging</a:t>
            </a:r>
            <a:endParaRPr lang="en-US" dirty="0">
              <a:solidFill>
                <a:srgbClr val="000000"/>
              </a:solidFill>
              <a:latin typeface="Arial Narrow" charset="0"/>
            </a:endParaRP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5-19</a:t>
            </a:r>
          </a:p>
        </p:txBody>
      </p:sp>
      <p:sp>
        <p:nvSpPr>
          <p:cNvPr id="1464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099" y="1243013"/>
            <a:ext cx="2099506" cy="1770888"/>
          </a:xfrm>
          <a:prstGeom prst="rect">
            <a:avLst/>
          </a:prstGeom>
        </p:spPr>
      </p:pic>
    </p:spTree>
    <p:extLst>
      <p:ext uri="{BB962C8B-B14F-4D97-AF65-F5344CB8AC3E}">
        <p14:creationId xmlns:p14="http://schemas.microsoft.com/office/powerpoint/2010/main" val="23033835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1"/>
          </p:nvPr>
        </p:nvSpPr>
        <p:spPr>
          <a:xfrm>
            <a:off x="392113" y="1143000"/>
            <a:ext cx="7315200" cy="4983163"/>
          </a:xfrm>
        </p:spPr>
        <p:txBody>
          <a:bodyPr/>
          <a:lstStyle/>
          <a:p>
            <a:pPr marL="0" indent="0" eaLnBrk="1" hangingPunct="1">
              <a:defRPr/>
            </a:pPr>
            <a:r>
              <a:rPr lang="en-US" dirty="0">
                <a:latin typeface="Arial Narrow" charset="0"/>
                <a:cs typeface="+mn-cs"/>
              </a:rPr>
              <a:t>Food should be stored in a clean, dry location away from dust and other </a:t>
            </a:r>
            <a:r>
              <a:rPr lang="en-US" dirty="0" smtClean="0">
                <a:latin typeface="Arial Narrow" charset="0"/>
                <a:cs typeface="+mn-cs"/>
              </a:rPr>
              <a:t>contaminants: </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smtClean="0">
                <a:solidFill>
                  <a:srgbClr val="000000"/>
                </a:solidFill>
                <a:latin typeface="Arial Narrow" charset="0"/>
              </a:rPr>
              <a:t>Restrooms </a:t>
            </a:r>
            <a:r>
              <a:rPr lang="en-US" dirty="0">
                <a:solidFill>
                  <a:srgbClr val="000000"/>
                </a:solidFill>
                <a:latin typeface="Arial Narrow" charset="0"/>
              </a:rPr>
              <a:t>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5-20</a:t>
            </a:r>
          </a:p>
        </p:txBody>
      </p:sp>
      <p:sp>
        <p:nvSpPr>
          <p:cNvPr id="15155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1066137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2771" name="Rectangle 3"/>
          <p:cNvSpPr>
            <a:spLocks noGrp="1" noChangeArrowheads="1"/>
          </p:cNvSpPr>
          <p:nvPr>
            <p:ph idx="1"/>
          </p:nvPr>
        </p:nvSpPr>
        <p:spPr>
          <a:xfrm>
            <a:off x="390525" y="1143000"/>
            <a:ext cx="8258175" cy="532939"/>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latin typeface="Arial Narrow" charset="0"/>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1-8</a:t>
            </a:r>
          </a:p>
        </p:txBody>
      </p:sp>
      <p:pic>
        <p:nvPicPr>
          <p:cNvPr id="11"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9924" y="2057400"/>
            <a:ext cx="1906151" cy="13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28448"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3801" y="2057399"/>
            <a:ext cx="1912496" cy="13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59923" y="3587750"/>
            <a:ext cx="1906153" cy="13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2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3897" y="3587750"/>
            <a:ext cx="1902557"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6134" y="3587750"/>
            <a:ext cx="1907830" cy="133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1330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body" idx="1"/>
          </p:nvPr>
        </p:nvSpPr>
        <p:spPr>
          <a:xfrm>
            <a:off x="393192" y="1143000"/>
            <a:ext cx="7214398" cy="4664872"/>
          </a:xfrm>
        </p:spPr>
        <p:txBody>
          <a:bodyPr/>
          <a:lstStyle/>
          <a:p>
            <a:pPr marL="0" indent="0" eaLnBrk="1" hangingPunct="1">
              <a:defRPr/>
            </a:pPr>
            <a:r>
              <a:rPr lang="en-US" dirty="0">
                <a:latin typeface="Arial Narrow" charset="0"/>
                <a:cs typeface="+mn-cs"/>
              </a:rPr>
              <a:t>Food and </a:t>
            </a:r>
            <a:r>
              <a:rPr lang="en-US" dirty="0" smtClean="0">
                <a:latin typeface="Arial Narrow" charset="0"/>
                <a:cs typeface="+mn-cs"/>
              </a:rPr>
              <a:t>color additives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Only use additives approved by your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more additives than are allowed by law </a:t>
            </a: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use additives to alter the appearance of </a:t>
            </a:r>
            <a:r>
              <a:rPr lang="en-US" dirty="0" smtClean="0">
                <a:latin typeface="Arial Narrow" charset="0"/>
              </a:rPr>
              <a:t>food </a:t>
            </a:r>
            <a:endParaRPr lang="en-US" dirty="0">
              <a:latin typeface="Arial Narrow" charset="0"/>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sell produce treated with sulfites before it was received in the </a:t>
            </a:r>
            <a:r>
              <a:rPr lang="en-US" dirty="0" smtClean="0">
                <a:latin typeface="Arial Narrow" charset="0"/>
              </a:rPr>
              <a:t>operation </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add sulfites to produce that will be eaten </a:t>
            </a:r>
            <a:r>
              <a:rPr lang="en-US" dirty="0" smtClean="0">
                <a:latin typeface="Arial Narrow" charset="0"/>
              </a:rPr>
              <a:t>raw</a:t>
            </a:r>
            <a:endParaRPr lang="en-US" dirty="0">
              <a:latin typeface="Arial Narrow" charset="0"/>
            </a:endParaRP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a:t>
            </a:r>
          </a:p>
        </p:txBody>
      </p:sp>
      <p:sp>
        <p:nvSpPr>
          <p:cNvPr id="154628"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spTree>
    <p:extLst>
      <p:ext uri="{BB962C8B-B14F-4D97-AF65-F5344CB8AC3E}">
        <p14:creationId xmlns:p14="http://schemas.microsoft.com/office/powerpoint/2010/main" val="35551966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body" idx="1"/>
          </p:nvPr>
        </p:nvSpPr>
        <p:spPr>
          <a:xfrm>
            <a:off x="393192" y="1143000"/>
            <a:ext cx="5016500" cy="5503863"/>
          </a:xfrm>
        </p:spPr>
        <p:txBody>
          <a:bodyPr/>
          <a:lstStyle/>
          <a:p>
            <a:pPr marL="0" indent="0" eaLnBrk="1" hangingPunct="1">
              <a:defRPr/>
            </a:pPr>
            <a:r>
              <a:rPr lang="en-US" dirty="0">
                <a:latin typeface="Arial Narrow" charset="0"/>
                <a:cs typeface="+mn-cs"/>
              </a:rPr>
              <a:t>Present </a:t>
            </a:r>
            <a:r>
              <a:rPr lang="en-US" dirty="0" smtClean="0">
                <a:latin typeface="Arial Narrow" charset="0"/>
                <a:cs typeface="+mn-cs"/>
              </a:rPr>
              <a:t>food honestly</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use the following to misrepresent the appearance of food</a:t>
            </a:r>
          </a:p>
          <a:p>
            <a:pPr lvl="2" eaLnBrk="1" hangingPunct="1">
              <a:defRPr/>
            </a:pPr>
            <a:r>
              <a:rPr lang="en-US" dirty="0">
                <a:latin typeface="Arial Narrow" charset="0"/>
              </a:rPr>
              <a:t>Food additives or color </a:t>
            </a:r>
            <a:r>
              <a:rPr lang="en-US" dirty="0" smtClean="0">
                <a:latin typeface="Arial Narrow" charset="0"/>
              </a:rPr>
              <a:t>additives</a:t>
            </a:r>
            <a:endParaRPr lang="en-US" dirty="0">
              <a:latin typeface="Arial Narrow" charset="0"/>
            </a:endParaRPr>
          </a:p>
          <a:p>
            <a:pPr lvl="2" eaLnBrk="1" hangingPunct="1">
              <a:defRPr/>
            </a:pPr>
            <a:r>
              <a:rPr lang="en-US" dirty="0">
                <a:latin typeface="Arial Narrow" charset="0"/>
              </a:rPr>
              <a:t>Colored overwraps</a:t>
            </a:r>
          </a:p>
          <a:p>
            <a:pPr lvl="2" eaLnBrk="1" hangingPunct="1">
              <a:defRPr/>
            </a:pPr>
            <a:r>
              <a:rPr lang="en-US" dirty="0">
                <a:latin typeface="Arial Narrow" charset="0"/>
              </a:rPr>
              <a:t>Lights</a:t>
            </a:r>
          </a:p>
          <a:p>
            <a:pPr lvl="1" eaLnBrk="1" hangingPunct="1">
              <a:defRPr/>
            </a:pPr>
            <a:r>
              <a:rPr lang="en-US" dirty="0">
                <a:latin typeface="Arial Narrow" charset="0"/>
              </a:rPr>
              <a:t>Food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6-3</a:t>
            </a:r>
          </a:p>
        </p:txBody>
      </p:sp>
      <p:sp>
        <p:nvSpPr>
          <p:cNvPr id="155652"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Preparation Practices</a:t>
            </a:r>
          </a:p>
        </p:txBody>
      </p:sp>
    </p:spTree>
    <p:extLst>
      <p:ext uri="{BB962C8B-B14F-4D97-AF65-F5344CB8AC3E}">
        <p14:creationId xmlns:p14="http://schemas.microsoft.com/office/powerpoint/2010/main" val="2460032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body" idx="1"/>
          </p:nvPr>
        </p:nvSpPr>
        <p:spPr>
          <a:xfrm>
            <a:off x="393192" y="1143000"/>
            <a:ext cx="6165313" cy="4584433"/>
          </a:xfrm>
        </p:spPr>
        <p:txBody>
          <a:bodyPr/>
          <a:lstStyle/>
          <a:p>
            <a:pPr marL="0" indent="0" eaLnBrk="1" hangingPunct="1">
              <a:defRPr/>
            </a:pPr>
            <a:r>
              <a:rPr lang="en-US" dirty="0">
                <a:latin typeface="Arial Narrow" charset="0"/>
                <a:cs typeface="+mn-cs"/>
              </a:rPr>
              <a:t>Corrective </a:t>
            </a:r>
            <a:r>
              <a:rPr lang="en-US" dirty="0" smtClean="0">
                <a:latin typeface="Arial Narrow" charset="0"/>
                <a:cs typeface="+mn-cs"/>
              </a:rPr>
              <a:t>actions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Food must be thrown out in the following </a:t>
            </a:r>
            <a:r>
              <a:rPr lang="en-US" dirty="0" smtClean="0">
                <a:latin typeface="Arial Narrow" charset="0"/>
              </a:rPr>
              <a:t>situations</a:t>
            </a:r>
            <a:endParaRPr lang="en-US" dirty="0">
              <a:latin typeface="Arial Narrow" charset="0"/>
            </a:endParaRPr>
          </a:p>
          <a:p>
            <a:pPr lvl="2" eaLnBrk="1" hangingPunct="1">
              <a:defRPr/>
            </a:pPr>
            <a:r>
              <a:rPr lang="en-US" dirty="0">
                <a:latin typeface="Arial Narrow" charset="0"/>
              </a:rPr>
              <a:t>When it is handled by staff who have been restricted or excluded from the operation due to illness</a:t>
            </a:r>
          </a:p>
          <a:p>
            <a:pPr lvl="2" eaLnBrk="1" hangingPunct="1">
              <a:defRPr/>
            </a:pPr>
            <a:r>
              <a:rPr lang="en-US" dirty="0">
                <a:latin typeface="Arial Narrow" charset="0"/>
              </a:rPr>
              <a:t>When it is contaminated by hands or bodily fluids from the nose or mouth</a:t>
            </a:r>
          </a:p>
          <a:p>
            <a:pPr lvl="2"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6-4</a:t>
            </a:r>
          </a:p>
        </p:txBody>
      </p:sp>
      <p:sp>
        <p:nvSpPr>
          <p:cNvPr id="156676" name="Rectangle 9"/>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Preparation Practices</a:t>
            </a:r>
          </a:p>
        </p:txBody>
      </p:sp>
    </p:spTree>
    <p:extLst>
      <p:ext uri="{BB962C8B-B14F-4D97-AF65-F5344CB8AC3E}">
        <p14:creationId xmlns:p14="http://schemas.microsoft.com/office/powerpoint/2010/main" val="21124436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Thawing ROP </a:t>
            </a:r>
            <a:r>
              <a:rPr lang="en-US" dirty="0" smtClean="0"/>
              <a:t>Fish</a:t>
            </a:r>
            <a:endParaRPr lang="en-US" dirty="0"/>
          </a:p>
        </p:txBody>
      </p:sp>
      <p:sp>
        <p:nvSpPr>
          <p:cNvPr id="3" name="Content Placeholder 2"/>
          <p:cNvSpPr>
            <a:spLocks noGrp="1"/>
          </p:cNvSpPr>
          <p:nvPr>
            <p:ph idx="1"/>
          </p:nvPr>
        </p:nvSpPr>
        <p:spPr>
          <a:xfrm>
            <a:off x="409577" y="1143000"/>
            <a:ext cx="4956236" cy="4983163"/>
          </a:xfrm>
        </p:spPr>
        <p:txBody>
          <a:bodyPr/>
          <a:lstStyle/>
          <a:p>
            <a:pPr lvl="1"/>
            <a:r>
              <a:rPr lang="en-US" dirty="0"/>
              <a:t>Frozen fish received in ROP packaging must be thawed carefully.</a:t>
            </a:r>
          </a:p>
          <a:p>
            <a:pPr lvl="1"/>
            <a:r>
              <a:rPr lang="en-US" dirty="0"/>
              <a:t>If the label states that the product must remain frozen until use, then remove fish from </a:t>
            </a:r>
            <a:r>
              <a:rPr lang="en-US" dirty="0" smtClean="0"/>
              <a:t>packaging:</a:t>
            </a:r>
          </a:p>
          <a:p>
            <a:pPr lvl="2"/>
            <a:r>
              <a:rPr lang="en-US" dirty="0" smtClean="0"/>
              <a:t>Before </a:t>
            </a:r>
            <a:r>
              <a:rPr lang="en-US" dirty="0"/>
              <a:t>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6-5</a:t>
            </a:r>
          </a:p>
        </p:txBody>
      </p:sp>
      <p:pic>
        <p:nvPicPr>
          <p:cNvPr id="6" name="Picture 5" descr="fishshrinkwrapped.jpg"/>
          <p:cNvPicPr>
            <a:picLocks noChangeAspect="1"/>
          </p:cNvPicPr>
          <p:nvPr/>
        </p:nvPicPr>
        <p:blipFill rotWithShape="1">
          <a:blip r:embed="rId3">
            <a:extLst>
              <a:ext uri="{28A0092B-C50C-407E-A947-70E740481C1C}">
                <a14:useLocalDpi xmlns:a14="http://schemas.microsoft.com/office/drawing/2010/main" val="0"/>
              </a:ext>
            </a:extLst>
          </a:blip>
          <a:srcRect b="9213"/>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186721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393192" y="1143000"/>
            <a:ext cx="5143500" cy="4983163"/>
          </a:xfrm>
        </p:spPr>
        <p:txBody>
          <a:bodyPr/>
          <a:lstStyle/>
          <a:p>
            <a:pPr marL="0" indent="0" eaLnBrk="1" hangingPunct="1">
              <a:defRPr/>
            </a:pPr>
            <a:r>
              <a:rPr lang="en-US" dirty="0">
                <a:latin typeface="Arial Narrow" charset="0"/>
                <a:cs typeface="+mn-cs"/>
              </a:rPr>
              <a:t>Produce: </a:t>
            </a:r>
            <a:endParaRPr lang="en-US" sz="2000" i="1" dirty="0">
              <a:latin typeface="Arial Narrow" charset="0"/>
              <a:cs typeface="+mn-cs"/>
            </a:endParaRPr>
          </a:p>
          <a:p>
            <a:pPr lvl="1" eaLnBrk="1" hangingPunct="1">
              <a:defRPr/>
            </a:pPr>
            <a:r>
              <a:rPr lang="en-US" dirty="0">
                <a:latin typeface="Arial Narrow" charset="0"/>
              </a:rPr>
              <a:t>Produce can be washed in water containing ozone to sanitize it</a:t>
            </a:r>
          </a:p>
          <a:p>
            <a:pPr lvl="2" eaLnBrk="1" hangingPunct="1">
              <a:defRPr/>
            </a:pPr>
            <a:r>
              <a:rPr lang="en-US" dirty="0">
                <a:latin typeface="Arial Narrow" charset="0"/>
              </a:rPr>
              <a:t>Check with your local regulatory authority </a:t>
            </a:r>
          </a:p>
          <a:p>
            <a:pPr lvl="1" eaLnBrk="1" hangingPunct="1">
              <a:defRPr/>
            </a:pPr>
            <a:r>
              <a:rPr lang="en-US" dirty="0">
                <a:latin typeface="Arial Narrow" charset="0"/>
              </a:rPr>
              <a:t>When soaking or storing produce in standing water or an ice-water slurry, do </a:t>
            </a:r>
            <a:r>
              <a:rPr lang="en-US" dirty="0" smtClean="0">
                <a:solidFill>
                  <a:schemeClr val="accent2"/>
                </a:solidFill>
                <a:latin typeface="Arial Narrow" charset="0"/>
              </a:rPr>
              <a:t>NOT</a:t>
            </a:r>
            <a:r>
              <a:rPr lang="en-US" dirty="0" smtClean="0">
                <a:latin typeface="Arial Narrow" charset="0"/>
              </a:rPr>
              <a:t> mix</a:t>
            </a:r>
            <a:endParaRPr lang="en-US" dirty="0">
              <a:latin typeface="Arial Narrow" charset="0"/>
            </a:endParaRP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a:t>
            </a:r>
            <a:r>
              <a:rPr lang="en-US" sz="1200" b="0" dirty="0">
                <a:solidFill>
                  <a:schemeClr val="tx1"/>
                </a:solidFill>
                <a:cs typeface="+mn-cs"/>
              </a:rPr>
              <a:t>6</a:t>
            </a:r>
            <a:endParaRPr lang="en-US" sz="1200" b="0" dirty="0" smtClean="0">
              <a:solidFill>
                <a:schemeClr val="tx1"/>
              </a:solidFill>
              <a:cs typeface="+mn-cs"/>
            </a:endParaRPr>
          </a:p>
        </p:txBody>
      </p:sp>
      <p:sp>
        <p:nvSpPr>
          <p:cNvPr id="15974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10512"/>
          </a:xfrm>
          <a:prstGeom prst="rect">
            <a:avLst/>
          </a:prstGeom>
        </p:spPr>
      </p:pic>
    </p:spTree>
    <p:extLst>
      <p:ext uri="{BB962C8B-B14F-4D97-AF65-F5344CB8AC3E}">
        <p14:creationId xmlns:p14="http://schemas.microsoft.com/office/powerpoint/2010/main" val="22472191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1"/>
          </p:nvPr>
        </p:nvSpPr>
        <p:spPr>
          <a:xfrm>
            <a:off x="393192" y="1143000"/>
            <a:ext cx="5548778" cy="3632373"/>
          </a:xfrm>
        </p:spPr>
        <p:txBody>
          <a:bodyPr/>
          <a:lstStyle/>
          <a:p>
            <a:pPr marL="0" indent="0" eaLnBrk="1" hangingPunct="1">
              <a:defRPr/>
            </a:pPr>
            <a:r>
              <a:rPr lang="en-US" dirty="0">
                <a:latin typeface="Arial Narrow" charset="0"/>
                <a:cs typeface="+mn-cs"/>
              </a:rPr>
              <a:t>Ice</a:t>
            </a:r>
            <a:r>
              <a:rPr lang="en-US" dirty="0" smtClean="0">
                <a:latin typeface="Arial Narrow" charset="0"/>
                <a:cs typeface="+mn-cs"/>
              </a:rPr>
              <a:t>: </a:t>
            </a:r>
            <a:endParaRPr lang="en-US" dirty="0">
              <a:latin typeface="Arial Narrow" charset="0"/>
              <a:cs typeface="+mn-cs"/>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ice as an ingredient if it was used to keep food </a:t>
            </a:r>
            <a:r>
              <a:rPr lang="en-US" dirty="0" smtClean="0">
                <a:latin typeface="Arial Narrow" charset="0"/>
              </a:rPr>
              <a:t>cold</a:t>
            </a:r>
            <a:endParaRPr lang="en-US" dirty="0">
              <a:latin typeface="Arial Narrow" charset="0"/>
            </a:endParaRPr>
          </a:p>
          <a:p>
            <a:pPr lvl="1" eaLnBrk="1" hangingPunct="1">
              <a:defRPr/>
            </a:pPr>
            <a:r>
              <a:rPr lang="en-US" dirty="0">
                <a:latin typeface="Arial Narrow" charset="0"/>
              </a:rPr>
              <a:t>Transfer ice using clean and sanitized containers and </a:t>
            </a:r>
            <a:r>
              <a:rPr lang="en-US" dirty="0" smtClean="0">
                <a:latin typeface="Arial Narrow" charset="0"/>
              </a:rPr>
              <a:t>scoops</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hold ice in containers that held </a:t>
            </a:r>
            <a:r>
              <a:rPr lang="en-US" dirty="0" smtClean="0">
                <a:latin typeface="Arial Narrow" charset="0"/>
              </a:rPr>
              <a:t>chemicals </a:t>
            </a:r>
            <a:r>
              <a:rPr lang="en-US" dirty="0">
                <a:latin typeface="Arial Narrow" charset="0"/>
              </a:rPr>
              <a:t>or raw meat, seafood, or </a:t>
            </a:r>
            <a:r>
              <a:rPr lang="en-US" dirty="0" smtClean="0">
                <a:latin typeface="Arial Narrow" charset="0"/>
              </a:rPr>
              <a:t>poultry</a:t>
            </a:r>
            <a:endParaRPr lang="en-US" dirty="0">
              <a:latin typeface="Arial Narrow" charset="0"/>
            </a:endParaRP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6-7</a:t>
            </a:r>
          </a:p>
        </p:txBody>
      </p:sp>
      <p:sp>
        <p:nvSpPr>
          <p:cNvPr id="16486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37693325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93192" y="1143000"/>
            <a:ext cx="4906963" cy="2828026"/>
          </a:xfrm>
        </p:spPr>
        <p:txBody>
          <a:bodyPr/>
          <a:lstStyle/>
          <a:p>
            <a:pPr marL="0" indent="0" eaLnBrk="1" hangingPunct="1">
              <a:defRPr/>
            </a:pPr>
            <a:r>
              <a:rPr lang="en-US" dirty="0">
                <a:latin typeface="Arial Narrow" charset="0"/>
                <a:cs typeface="+mn-cs"/>
              </a:rPr>
              <a:t>Ice: </a:t>
            </a:r>
          </a:p>
          <a:p>
            <a:pPr marL="571500" lvl="1" indent="-457200" eaLnBrk="1" hangingPunct="1">
              <a:defRPr/>
            </a:pPr>
            <a:r>
              <a:rPr lang="en-US" dirty="0">
                <a:latin typeface="Arial Narrow" charset="0"/>
              </a:rPr>
              <a:t>Store ice scoops outside ice machines in a clean, protected location</a:t>
            </a:r>
          </a:p>
          <a:p>
            <a:pPr marL="571500" lvl="1" indent="-457200"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a glass to scoop ice or touch ice with hands</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589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6-8</a:t>
            </a:r>
          </a:p>
        </p:txBody>
      </p:sp>
      <p:sp>
        <p:nvSpPr>
          <p:cNvPr id="165893"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Specific Food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15219675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5550408" cy="5268912"/>
          </a:xfrm>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a:t>
            </a:r>
            <a:r>
              <a:rPr lang="en-US" dirty="0" smtClean="0">
                <a:latin typeface="Arial Narrow" charset="0"/>
              </a:rPr>
              <a:t>label</a:t>
            </a:r>
            <a:endParaRPr lang="en-US" dirty="0">
              <a:latin typeface="Arial Narrow" charset="0"/>
            </a:endParaRPr>
          </a:p>
          <a:p>
            <a:pPr lvl="1" eaLnBrk="1" hangingPunct="1">
              <a:defRPr/>
            </a:pPr>
            <a:r>
              <a:rPr lang="en-US" dirty="0">
                <a:latin typeface="Arial Narrow" charset="0"/>
              </a:rPr>
              <a:t>Smoking food to preserve it but not to </a:t>
            </a:r>
            <a:r>
              <a:rPr lang="en-US" dirty="0" smtClean="0">
                <a:latin typeface="Arial Narrow" charset="0"/>
              </a:rPr>
              <a:t/>
            </a:r>
            <a:br>
              <a:rPr lang="en-US" dirty="0" smtClean="0">
                <a:latin typeface="Arial Narrow" charset="0"/>
              </a:rPr>
            </a:br>
            <a:r>
              <a:rPr lang="en-US" dirty="0" smtClean="0">
                <a:latin typeface="Arial Narrow" charset="0"/>
              </a:rPr>
              <a:t>enhance </a:t>
            </a:r>
            <a:r>
              <a:rPr lang="en-US" dirty="0">
                <a:latin typeface="Arial Narrow" charset="0"/>
              </a:rPr>
              <a:t>flavor</a:t>
            </a:r>
          </a:p>
          <a:p>
            <a:pPr lvl="1" eaLnBrk="1" hangingPunct="1">
              <a:defRPr/>
            </a:pPr>
            <a:r>
              <a:rPr lang="en-US" dirty="0">
                <a:latin typeface="Arial Narrow" charset="0"/>
              </a:rPr>
              <a:t>Using food additives or components to preserve or alter food so it no longer </a:t>
            </a:r>
            <a:r>
              <a:rPr lang="en-US" dirty="0" smtClean="0">
                <a:latin typeface="Arial Narrow" charset="0"/>
              </a:rPr>
              <a:t>needs </a:t>
            </a:r>
            <a:r>
              <a:rPr lang="en-US" dirty="0">
                <a:latin typeface="Arial Narrow" charset="0"/>
              </a:rPr>
              <a:t>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6-9</a:t>
            </a:r>
          </a:p>
        </p:txBody>
      </p:sp>
      <p:sp>
        <p:nvSpPr>
          <p:cNvPr id="166918" name="Rectangle 10"/>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 That Have Special Requirements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21" y="1243013"/>
            <a:ext cx="2099614" cy="1831059"/>
          </a:xfrm>
          <a:prstGeom prst="rect">
            <a:avLst/>
          </a:prstGeom>
        </p:spPr>
      </p:pic>
    </p:spTree>
    <p:extLst>
      <p:ext uri="{BB962C8B-B14F-4D97-AF65-F5344CB8AC3E}">
        <p14:creationId xmlns:p14="http://schemas.microsoft.com/office/powerpoint/2010/main" val="35926902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4906962" cy="4953000"/>
          </a:xfrm>
        </p:spPr>
        <p:txBody>
          <a:bodyPr/>
          <a:lstStyle/>
          <a:p>
            <a:pPr marL="0" indent="0" eaLnBrk="1" hangingPunct="1">
              <a:buFont typeface="Wingdings" pitchFamily="2" charset="2"/>
              <a:buNone/>
              <a:defRPr/>
            </a:pPr>
            <a:r>
              <a:rPr lang="en-US" dirty="0" smtClean="0">
                <a:ea typeface="+mn-ea"/>
                <a:cs typeface="+mn-cs"/>
              </a:rPr>
              <a:t>You need a variance if prepping food in these ways: </a:t>
            </a:r>
          </a:p>
          <a:p>
            <a:pPr lvl="1" eaLnBrk="1" hangingPunct="1">
              <a:buFont typeface="Wingdings" pitchFamily="2" charset="2"/>
              <a:buChar char="l"/>
              <a:defRPr/>
            </a:pPr>
            <a:r>
              <a:rPr lang="en-US" dirty="0" smtClean="0"/>
              <a:t>Packaging food using a reduced-oxygen packaging (ROP) method</a:t>
            </a:r>
          </a:p>
          <a:p>
            <a:pPr lvl="1" eaLnBrk="1" hangingPunct="1">
              <a:buFont typeface="Wingdings" pitchFamily="2" charset="2"/>
              <a:buChar char="l"/>
              <a:defRPr/>
            </a:pPr>
            <a:r>
              <a:rPr lang="en-US" dirty="0" smtClean="0"/>
              <a:t>Sprouting seeds or beans</a:t>
            </a:r>
          </a:p>
          <a:p>
            <a:pPr lvl="1" eaLnBrk="1" hangingPunct="1">
              <a:buFont typeface="Wingdings" pitchFamily="2" charset="2"/>
              <a:buChar char="l"/>
              <a:defRPr/>
            </a:pPr>
            <a:r>
              <a:rPr lang="en-US" dirty="0" smtClean="0"/>
              <a:t>Offering live shellfish from a display tank</a:t>
            </a:r>
          </a:p>
          <a:p>
            <a:pPr lvl="1" eaLnBrk="1" hangingPunct="1">
              <a:buFont typeface="Wingdings" pitchFamily="2" charset="2"/>
              <a:buChar char="l"/>
              <a:defRPr/>
            </a:pPr>
            <a:r>
              <a:rPr lang="en-US" dirty="0"/>
              <a:t>Custom-processing animals for personal use (i.e. dressing a deer</a:t>
            </a:r>
            <a:r>
              <a:rPr lang="en-US" dirty="0" smtClean="0"/>
              <a:t>)</a:t>
            </a: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6-10</a:t>
            </a:r>
          </a:p>
        </p:txBody>
      </p:sp>
      <p:sp>
        <p:nvSpPr>
          <p:cNvPr id="167940" name="Rectangle 7"/>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566" y="1247530"/>
            <a:ext cx="2099716" cy="1886083"/>
          </a:xfrm>
          <a:prstGeom prst="rect">
            <a:avLst/>
          </a:prstGeom>
        </p:spPr>
      </p:pic>
    </p:spTree>
    <p:extLst>
      <p:ext uri="{BB962C8B-B14F-4D97-AF65-F5344CB8AC3E}">
        <p14:creationId xmlns:p14="http://schemas.microsoft.com/office/powerpoint/2010/main" val="3450207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Ready-to-Eat Food</a:t>
            </a:r>
          </a:p>
        </p:txBody>
      </p:sp>
      <p:sp>
        <p:nvSpPr>
          <p:cNvPr id="30724" name="Rectangle 10"/>
          <p:cNvSpPr>
            <a:spLocks noGrp="1" noChangeArrowheads="1"/>
          </p:cNvSpPr>
          <p:nvPr>
            <p:ph idx="1"/>
          </p:nvPr>
        </p:nvSpPr>
        <p:spPr>
          <a:xfrm>
            <a:off x="390523" y="1143000"/>
            <a:ext cx="7316789" cy="5257800"/>
          </a:xfrm>
        </p:spPr>
        <p:txBody>
          <a:bodyPr/>
          <a:lstStyle/>
          <a:p>
            <a:pPr marL="0" lvl="1" indent="0" eaLnBrk="1" hangingPunct="1">
              <a:spcBef>
                <a:spcPct val="100000"/>
              </a:spcBef>
              <a:buClr>
                <a:srgbClr val="009DDC"/>
              </a:buClr>
              <a:buFont typeface="Wingdings" pitchFamily="2" charset="2"/>
              <a:buNone/>
              <a:defRPr/>
            </a:pPr>
            <a:r>
              <a:rPr lang="en-US" sz="2400" b="1" dirty="0">
                <a:solidFill>
                  <a:srgbClr val="005CAB"/>
                </a:solidFill>
                <a:ea typeface="+mn-ea"/>
                <a:cs typeface="+mn-cs"/>
              </a:rPr>
              <a:t>Ready-to-eat food is food that can be eaten without </a:t>
            </a:r>
            <a:r>
              <a:rPr lang="en-US" sz="2400" b="1" dirty="0" smtClean="0">
                <a:solidFill>
                  <a:srgbClr val="005CAB"/>
                </a:solidFill>
                <a:ea typeface="+mn-ea"/>
                <a:cs typeface="+mn-cs"/>
              </a:rPr>
              <a:t>further:</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Preparation</a:t>
            </a:r>
          </a:p>
          <a:p>
            <a:pPr marL="347472" lvl="1" indent="-347472" eaLnBrk="1" hangingPunct="1">
              <a:lnSpc>
                <a:spcPct val="100000"/>
              </a:lnSpc>
              <a:spcBef>
                <a:spcPts val="900"/>
              </a:spcBef>
              <a:buFont typeface="Wingdings" pitchFamily="2" charset="2"/>
              <a:buChar char="l"/>
              <a:defRPr/>
            </a:pPr>
            <a:r>
              <a:rPr lang="en-US" dirty="0" smtClean="0"/>
              <a:t>Washing</a:t>
            </a:r>
          </a:p>
          <a:p>
            <a:pPr marL="347472" lvl="1" indent="-347472" eaLnBrk="1" hangingPunct="1">
              <a:lnSpc>
                <a:spcPct val="100000"/>
              </a:lnSpc>
              <a:spcBef>
                <a:spcPts val="900"/>
              </a:spcBef>
              <a:buFont typeface="Wingdings" pitchFamily="2" charset="2"/>
              <a:buChar char="l"/>
              <a:defRPr/>
            </a:pPr>
            <a:r>
              <a:rPr lang="en-US" dirty="0" smtClean="0"/>
              <a:t>Cooking</a:t>
            </a:r>
          </a:p>
          <a:p>
            <a:pPr marL="0" indent="0" eaLnBrk="1" hangingPunct="1">
              <a:buFont typeface="Wingdings" pitchFamily="2" charset="2"/>
              <a:buNone/>
              <a:defRPr/>
            </a:pPr>
            <a:r>
              <a:rPr lang="en-US" dirty="0" smtClean="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smtClean="0"/>
              <a:t>Cooked food</a:t>
            </a:r>
          </a:p>
          <a:p>
            <a:pPr marL="347472" lvl="1" indent="-347472" eaLnBrk="1" hangingPunct="1">
              <a:lnSpc>
                <a:spcPct val="100000"/>
              </a:lnSpc>
              <a:spcBef>
                <a:spcPts val="900"/>
              </a:spcBef>
              <a:buFont typeface="Wingdings" pitchFamily="2" charset="2"/>
              <a:buChar char="l"/>
              <a:defRPr/>
            </a:pPr>
            <a:r>
              <a:rPr lang="en-US" dirty="0" smtClean="0"/>
              <a:t>Washed fruit and vegetables</a:t>
            </a:r>
          </a:p>
          <a:p>
            <a:pPr marL="347472" lvl="1" indent="-347472" eaLnBrk="1" hangingPunct="1">
              <a:lnSpc>
                <a:spcPct val="100000"/>
              </a:lnSpc>
              <a:spcBef>
                <a:spcPts val="900"/>
              </a:spcBef>
              <a:buFont typeface="Wingdings" pitchFamily="2" charset="2"/>
              <a:buChar char="l"/>
              <a:defRPr/>
            </a:pPr>
            <a:r>
              <a:rPr lang="en-US" dirty="0" smtClean="0"/>
              <a:t>Deli meat</a:t>
            </a:r>
          </a:p>
          <a:p>
            <a:pPr marL="347472" lvl="1" indent="-347472" eaLnBrk="1" hangingPunct="1">
              <a:lnSpc>
                <a:spcPct val="100000"/>
              </a:lnSpc>
              <a:spcBef>
                <a:spcPts val="900"/>
              </a:spcBef>
              <a:buFont typeface="Wingdings" pitchFamily="2" charset="2"/>
              <a:buChar char="l"/>
              <a:defRPr/>
            </a:pPr>
            <a:r>
              <a:rPr lang="en-US" dirty="0" smtClean="0"/>
              <a:t>Bakery items</a:t>
            </a:r>
          </a:p>
          <a:p>
            <a:pPr marL="347472" lvl="1" indent="-347472" eaLnBrk="1" hangingPunct="1">
              <a:lnSpc>
                <a:spcPct val="100000"/>
              </a:lnSpc>
              <a:spcBef>
                <a:spcPts val="900"/>
              </a:spcBef>
              <a:buFont typeface="Wingdings" pitchFamily="2" charset="2"/>
              <a:buChar char="l"/>
              <a:defRPr/>
            </a:pPr>
            <a:r>
              <a:rPr lang="en-US" dirty="0" smtClean="0"/>
              <a:t>Sugar, spices, and seasonings</a:t>
            </a:r>
          </a:p>
          <a:p>
            <a:pPr marL="571500" lvl="1" indent="-457200" eaLnBrk="1" hangingPunct="1">
              <a:buFont typeface="Wingdings" pitchFamily="2" charset="2"/>
              <a:buChar char="l"/>
              <a:defRPr/>
            </a:pPr>
            <a:endParaRPr lang="en-US" dirty="0" smtClean="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1-9</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1"/>
          </p:nvPr>
        </p:nvSpPr>
        <p:spPr>
          <a:xfrm>
            <a:off x="393192" y="1143000"/>
            <a:ext cx="4759325" cy="4953794"/>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165</a:t>
            </a:r>
            <a:r>
              <a:rPr lang="en-US" dirty="0" smtClean="0">
                <a:solidFill>
                  <a:srgbClr val="1E5298"/>
                </a:solidFill>
              </a:rPr>
              <a:t>˚F</a:t>
            </a:r>
            <a:r>
              <a:rPr lang="en-US" dirty="0" smtClean="0">
                <a:solidFill>
                  <a:srgbClr val="1E5298"/>
                </a:solidFill>
                <a:cs typeface="+mn-cs"/>
              </a:rPr>
              <a:t> </a:t>
            </a:r>
            <a:r>
              <a:rPr lang="en-US" dirty="0">
                <a:latin typeface="Arial Narrow" charset="0"/>
                <a:cs typeface="+mn-cs"/>
              </a:rPr>
              <a:t>(</a:t>
            </a:r>
            <a:r>
              <a:rPr lang="en-US" dirty="0" smtClean="0">
                <a:latin typeface="Arial Narrow" charset="0"/>
                <a:cs typeface="+mn-cs"/>
              </a:rPr>
              <a:t>74</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defRPr/>
            </a:pPr>
            <a:r>
              <a:rPr lang="en-US" dirty="0">
                <a:latin typeface="Arial Narrow" charset="0"/>
              </a:rPr>
              <a:t>Poultry—whole or ground chicken, </a:t>
            </a:r>
            <a:r>
              <a:rPr lang="en-US" dirty="0" smtClean="0">
                <a:latin typeface="Arial Narrow" charset="0"/>
              </a:rPr>
              <a:t>turkey, </a:t>
            </a: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6-11</a:t>
            </a:r>
          </a:p>
        </p:txBody>
      </p:sp>
      <p:sp>
        <p:nvSpPr>
          <p:cNvPr id="171012" name="Rectangle 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656115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a:xfrm>
            <a:off x="393192" y="1143000"/>
            <a:ext cx="5029200" cy="4983163"/>
          </a:xfrm>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smtClean="0">
                <a:latin typeface="Arial Narrow" charset="0"/>
                <a:cs typeface="+mn-cs"/>
              </a:rPr>
              <a:t>155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68</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lnSpc>
                <a:spcPct val="80000"/>
              </a:lnSpc>
              <a:defRPr/>
            </a:pPr>
            <a:r>
              <a:rPr lang="en-US" dirty="0">
                <a:latin typeface="Arial Narrow" charset="0"/>
              </a:rPr>
              <a:t>Ground meat—beef, pork, and other meat</a:t>
            </a:r>
          </a:p>
          <a:p>
            <a:pPr lvl="1" eaLnBrk="1" hangingPunct="1">
              <a:lnSpc>
                <a:spcPct val="80000"/>
              </a:lnSpc>
              <a:defRPr/>
            </a:pPr>
            <a:r>
              <a:rPr lang="en-US" dirty="0">
                <a:latin typeface="Arial Narrow" charset="0"/>
              </a:rPr>
              <a:t>Injected meat—including brined ham and flavor-injected roasts</a:t>
            </a:r>
          </a:p>
          <a:p>
            <a:pPr lvl="1" eaLnBrk="1" hangingPunct="1">
              <a:lnSpc>
                <a:spcPct val="80000"/>
              </a:lnSpc>
              <a:defRPr/>
            </a:pPr>
            <a:r>
              <a:rPr lang="en-US" dirty="0">
                <a:latin typeface="Arial Narrow" charset="0"/>
              </a:rPr>
              <a:t>Mechanically tenderized meat</a:t>
            </a:r>
          </a:p>
          <a:p>
            <a:pPr lvl="1" eaLnBrk="1" hangingPunct="1">
              <a:lnSpc>
                <a:spcPct val="80000"/>
              </a:lnSpc>
              <a:defRPr/>
            </a:pPr>
            <a:r>
              <a:rPr lang="en-US" dirty="0">
                <a:latin typeface="Arial Narrow" charset="0"/>
              </a:rPr>
              <a:t>Ratites including ostrich and emu</a:t>
            </a:r>
          </a:p>
          <a:p>
            <a:pPr lvl="1" eaLnBrk="1" hangingPunct="1">
              <a:lnSpc>
                <a:spcPct val="80000"/>
              </a:lnSpc>
              <a:defRPr/>
            </a:pPr>
            <a:r>
              <a:rPr lang="en-US" dirty="0">
                <a:latin typeface="Arial Narrow" charset="0"/>
              </a:rPr>
              <a:t>Ground seafood—including chopped or minced seafood</a:t>
            </a:r>
          </a:p>
          <a:p>
            <a:pPr lvl="1" eaLnBrk="1" hangingPunct="1">
              <a:lnSpc>
                <a:spcPct val="80000"/>
              </a:lnSpc>
              <a:defRPr/>
            </a:pPr>
            <a:r>
              <a:rPr lang="en-US" dirty="0">
                <a:latin typeface="Arial Narrow" charset="0"/>
              </a:rPr>
              <a:t>Shell eggs that will be hot-held for </a:t>
            </a:r>
            <a:r>
              <a:rPr lang="en-US" dirty="0" smtClean="0">
                <a:latin typeface="Arial Narrow" charset="0"/>
              </a:rPr>
              <a:t>service</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6-12</a:t>
            </a:r>
          </a:p>
        </p:txBody>
      </p:sp>
      <p:sp>
        <p:nvSpPr>
          <p:cNvPr id="1720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42447691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63</a:t>
            </a:r>
            <a:r>
              <a:rPr lang="en-US" dirty="0" smtClean="0">
                <a:solidFill>
                  <a:srgbClr val="1E5298"/>
                </a:solidFill>
              </a:rPr>
              <a:t>˚C</a:t>
            </a:r>
            <a:r>
              <a:rPr lang="en-US" dirty="0" smtClean="0">
                <a:latin typeface="Arial Narrow" charset="0"/>
                <a:cs typeface="+mn-cs"/>
              </a:rPr>
              <a:t>) </a:t>
            </a:r>
            <a:r>
              <a:rPr lang="en-US" dirty="0">
                <a:latin typeface="Arial Narrow" charset="0"/>
                <a:cs typeface="+mn-cs"/>
              </a:rPr>
              <a:t>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smtClean="0">
                <a:latin typeface="Arial Narrow" charset="0"/>
              </a:rPr>
              <a:t>Commercially </a:t>
            </a:r>
            <a:r>
              <a:rPr lang="en-US" dirty="0">
                <a:latin typeface="Arial Narrow" charset="0"/>
              </a:rPr>
              <a:t>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6-13</a:t>
            </a:r>
          </a:p>
        </p:txBody>
      </p:sp>
      <p:sp>
        <p:nvSpPr>
          <p:cNvPr id="1730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6867940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4900979" cy="5339080"/>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smtClean="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63</a:t>
            </a:r>
            <a:r>
              <a:rPr lang="en-US" dirty="0" smtClean="0">
                <a:solidFill>
                  <a:srgbClr val="1E5298"/>
                </a:solidFill>
              </a:rPr>
              <a:t>˚F</a:t>
            </a:r>
            <a:r>
              <a:rPr lang="en-US" dirty="0" smtClean="0">
                <a:latin typeface="Arial Narrow" charset="0"/>
                <a:cs typeface="+mn-cs"/>
              </a:rPr>
              <a:t>) </a:t>
            </a:r>
            <a:r>
              <a:rPr lang="en-US" dirty="0">
                <a:latin typeface="Arial Narrow" charset="0"/>
                <a:cs typeface="+mn-cs"/>
              </a:rPr>
              <a:t>for </a:t>
            </a:r>
            <a:r>
              <a:rPr lang="en-US" dirty="0" smtClean="0">
                <a:latin typeface="Arial Narrow" charset="0"/>
                <a:cs typeface="+mn-cs"/>
              </a:rPr>
              <a:t>four </a:t>
            </a:r>
            <a:r>
              <a:rPr lang="en-US" dirty="0">
                <a:latin typeface="Arial Narrow" charset="0"/>
                <a:cs typeface="+mn-cs"/>
              </a:rPr>
              <a:t>minutes</a:t>
            </a:r>
          </a:p>
          <a:p>
            <a:pPr lvl="1" eaLnBrk="1" hangingPunct="1">
              <a:defRPr/>
            </a:pPr>
            <a:r>
              <a:rPr lang="en-US" dirty="0">
                <a:latin typeface="Arial Narrow" charset="0"/>
              </a:rPr>
              <a:t>Roasts of pork, beef, veal, and </a:t>
            </a:r>
            <a:r>
              <a:rPr lang="en-US" dirty="0" smtClean="0">
                <a:latin typeface="Arial Narrow" charset="0"/>
              </a:rPr>
              <a:t>lamb</a:t>
            </a:r>
            <a:endParaRPr lang="en-US" dirty="0">
              <a:latin typeface="Arial Narrow" charset="0"/>
            </a:endParaRP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smtClean="0">
                <a:latin typeface="Arial Narrow" charset="0"/>
              </a:rPr>
              <a:t>130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54</a:t>
            </a:r>
            <a:r>
              <a:rPr lang="en-US" dirty="0" smtClean="0">
                <a:solidFill>
                  <a:schemeClr val="tx1"/>
                </a:solidFill>
              </a:rPr>
              <a:t>˚C</a:t>
            </a:r>
            <a:r>
              <a:rPr lang="en-US" dirty="0" smtClean="0">
                <a:latin typeface="Arial Narrow" charset="0"/>
              </a:rPr>
              <a:t>)</a:t>
            </a:r>
            <a:r>
              <a:rPr lang="en-US" dirty="0">
                <a:latin typeface="Arial Narrow" charset="0"/>
              </a:rPr>
              <a:t>	112 minutes</a:t>
            </a:r>
          </a:p>
          <a:p>
            <a:pPr lvl="2" eaLnBrk="1" hangingPunct="1">
              <a:spcBef>
                <a:spcPts val="300"/>
              </a:spcBef>
              <a:tabLst>
                <a:tab pos="2517775" algn="l"/>
              </a:tabLst>
              <a:defRPr/>
            </a:pPr>
            <a:r>
              <a:rPr lang="en-US" dirty="0" smtClean="0">
                <a:latin typeface="Arial Narrow" charset="0"/>
              </a:rPr>
              <a:t>131</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55</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89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133</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56</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56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135</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57</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36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136</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58</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28 minutes</a:t>
            </a:r>
          </a:p>
          <a:p>
            <a:pPr lvl="2" eaLnBrk="1" hangingPunct="1">
              <a:spcBef>
                <a:spcPts val="300"/>
              </a:spcBef>
              <a:tabLst>
                <a:tab pos="2517775" algn="l"/>
              </a:tabLst>
            </a:pPr>
            <a:r>
              <a:rPr lang="en-US" dirty="0" smtClean="0">
                <a:latin typeface="Arial Narrow" charset="0"/>
              </a:rPr>
              <a:t>138</a:t>
            </a:r>
            <a:r>
              <a:rPr lang="en-US" dirty="0" smtClean="0">
                <a:solidFill>
                  <a:schemeClr val="tx1"/>
                </a:solidFill>
              </a:rPr>
              <a:t>˚</a:t>
            </a:r>
            <a:r>
              <a:rPr lang="en-US" dirty="0">
                <a:solidFill>
                  <a:schemeClr val="tx1"/>
                </a:solidFill>
              </a:rPr>
              <a:t>F</a:t>
            </a:r>
            <a:r>
              <a:rPr lang="en-US" dirty="0" smtClean="0">
                <a:latin typeface="Arial Narrow" charset="0"/>
              </a:rPr>
              <a:t> (59</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18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140</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60</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12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142</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61</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144</a:t>
            </a:r>
            <a:r>
              <a:rPr lang="en-US" dirty="0" smtClean="0">
                <a:solidFill>
                  <a:schemeClr val="tx1"/>
                </a:solidFill>
              </a:rPr>
              <a:t>˚</a:t>
            </a:r>
            <a:r>
              <a:rPr lang="en-US" dirty="0">
                <a:solidFill>
                  <a:schemeClr val="tx1"/>
                </a:solidFill>
              </a:rPr>
              <a:t>F</a:t>
            </a:r>
            <a:r>
              <a:rPr lang="en-US" dirty="0" smtClean="0">
                <a:latin typeface="Arial Narrow" charset="0"/>
              </a:rPr>
              <a:t> </a:t>
            </a:r>
            <a:r>
              <a:rPr lang="en-US" dirty="0">
                <a:latin typeface="Arial Narrow" charset="0"/>
              </a:rPr>
              <a:t>(</a:t>
            </a:r>
            <a:r>
              <a:rPr lang="en-US" dirty="0" smtClean="0">
                <a:latin typeface="Arial Narrow" charset="0"/>
              </a:rPr>
              <a:t>62</a:t>
            </a:r>
            <a:r>
              <a:rPr lang="en-US" dirty="0" smtClean="0">
                <a:solidFill>
                  <a:schemeClr val="tx1"/>
                </a:solidFill>
              </a:rPr>
              <a:t>˚</a:t>
            </a:r>
            <a:r>
              <a:rPr lang="en-US" dirty="0">
                <a:solidFill>
                  <a:schemeClr val="tx1"/>
                </a:solidFill>
              </a:rPr>
              <a:t>C</a:t>
            </a:r>
            <a:r>
              <a:rPr lang="en-US" dirty="0" smtClean="0">
                <a:latin typeface="Arial Narrow" charset="0"/>
              </a:rPr>
              <a:t>)</a:t>
            </a:r>
            <a:r>
              <a:rPr lang="en-US" dirty="0">
                <a:latin typeface="Arial Narrow" charset="0"/>
              </a:rPr>
              <a:t>	</a:t>
            </a:r>
            <a:r>
              <a:rPr lang="en-US" dirty="0" smtClean="0">
                <a:latin typeface="Arial Narrow" charset="0"/>
              </a:rPr>
              <a:t>  5 minutes</a:t>
            </a: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6-14</a:t>
            </a:r>
          </a:p>
        </p:txBody>
      </p:sp>
      <p:sp>
        <p:nvSpPr>
          <p:cNvPr id="174084"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5513120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135</a:t>
            </a:r>
            <a:r>
              <a:rPr lang="en-US" dirty="0" smtClean="0">
                <a:solidFill>
                  <a:srgbClr val="1E5298"/>
                </a:solidFill>
              </a:rPr>
              <a:t>˚</a:t>
            </a:r>
            <a:r>
              <a:rPr lang="en-US" dirty="0">
                <a:solidFill>
                  <a:srgbClr val="1E5298"/>
                </a:solidFill>
              </a:rPr>
              <a:t>F</a:t>
            </a:r>
            <a:r>
              <a:rPr lang="en-US" dirty="0" smtClean="0">
                <a:latin typeface="Arial Narrow" charset="0"/>
                <a:cs typeface="+mn-cs"/>
              </a:rPr>
              <a:t> </a:t>
            </a:r>
            <a:r>
              <a:rPr lang="en-US" dirty="0">
                <a:latin typeface="Arial Narrow" charset="0"/>
                <a:cs typeface="+mn-cs"/>
              </a:rPr>
              <a:t>(</a:t>
            </a:r>
            <a:r>
              <a:rPr lang="en-US" dirty="0" smtClean="0">
                <a:latin typeface="Arial Narrow" charset="0"/>
                <a:cs typeface="+mn-cs"/>
              </a:rPr>
              <a:t>57</a:t>
            </a:r>
            <a:r>
              <a:rPr lang="en-US" dirty="0" smtClean="0">
                <a:solidFill>
                  <a:srgbClr val="1E5298"/>
                </a:solidFill>
              </a:rPr>
              <a:t>˚C</a:t>
            </a:r>
            <a:r>
              <a:rPr lang="en-US" dirty="0" smtClean="0">
                <a:latin typeface="Arial Narrow" charset="0"/>
                <a:cs typeface="+mn-cs"/>
              </a:rPr>
              <a:t>) </a:t>
            </a:r>
            <a:endParaRPr lang="en-US" dirty="0">
              <a:latin typeface="Arial Narrow" charset="0"/>
              <a:cs typeface="+mn-cs"/>
            </a:endParaRPr>
          </a:p>
          <a:p>
            <a:pPr lvl="1" eaLnBrk="1" hangingPunct="1">
              <a:defRPr/>
            </a:pPr>
            <a:r>
              <a:rPr lang="en-US" dirty="0">
                <a:latin typeface="Arial Narrow" charset="0"/>
              </a:rPr>
              <a:t>Fruit, vegetables, grains (rice, pasta), and legumes (beans, refried beans) that will be 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6-15</a:t>
            </a:r>
          </a:p>
        </p:txBody>
      </p:sp>
      <p:sp>
        <p:nvSpPr>
          <p:cNvPr id="1751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38913212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93191" y="1143000"/>
            <a:ext cx="5166233" cy="5407025"/>
          </a:xfrm>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t>
            </a:r>
            <a:r>
              <a:rPr lang="en-US" dirty="0" smtClean="0">
                <a:latin typeface="Arial Narrow" charset="0"/>
              </a:rPr>
              <a:t>after cooling </a:t>
            </a:r>
            <a:endParaRPr lang="en-US" dirty="0">
              <a:latin typeface="Arial Narrow" charset="0"/>
            </a:endParaRPr>
          </a:p>
          <a:p>
            <a:pPr lvl="1" eaLnBrk="1" hangingPunct="1">
              <a:defRPr/>
            </a:pPr>
            <a:r>
              <a:rPr lang="en-US" dirty="0">
                <a:latin typeface="Arial Narrow" charset="0"/>
              </a:rPr>
              <a:t>Heat the food to </a:t>
            </a:r>
            <a:r>
              <a:rPr lang="en-US" dirty="0" smtClean="0">
                <a:latin typeface="Arial Narrow" charset="0"/>
              </a:rPr>
              <a:t>its required minimum internal temperature </a:t>
            </a:r>
            <a:r>
              <a:rPr lang="en-US" dirty="0">
                <a:latin typeface="Arial Narrow" charset="0"/>
              </a:rPr>
              <a:t>before selling or serving </a:t>
            </a:r>
            <a:endParaRPr lang="en-US" dirty="0" smtClean="0">
              <a:latin typeface="Arial Narrow" charset="0"/>
            </a:endParaRPr>
          </a:p>
          <a:p>
            <a:pPr lvl="1" eaLnBrk="1" hangingPunct="1">
              <a:defRPr/>
            </a:pPr>
            <a:r>
              <a:rPr lang="en-US" dirty="0" smtClean="0">
                <a:latin typeface="Arial Narrow" charset="0"/>
              </a:rPr>
              <a:t>Cool the food if it will not be served immediately or held for service</a:t>
            </a:r>
            <a:endParaRPr lang="en-US" dirty="0">
              <a:latin typeface="Arial Narrow" charset="0"/>
            </a:endParaRP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6-16</a:t>
            </a:r>
          </a:p>
        </p:txBody>
      </p:sp>
      <p:sp>
        <p:nvSpPr>
          <p:cNvPr id="178181"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Partial Cooking During Preparation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22687977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4981575" cy="4914900"/>
          </a:xfrm>
        </p:spPr>
        <p:txBody>
          <a:bodyPr/>
          <a:lstStyle/>
          <a:p>
            <a:pPr marL="0" indent="0" eaLnBrk="1" hangingPunct="1">
              <a:buFont typeface="Wingdings" pitchFamily="2" charset="2"/>
              <a:buNone/>
              <a:defRPr/>
            </a:pPr>
            <a:r>
              <a:rPr lang="en-US" dirty="0" smtClean="0">
                <a:ea typeface="+mn-ea"/>
                <a:cs typeface="+mn-cs"/>
              </a:rPr>
              <a:t>If your menu includes raw or undercooked TCS items, you must:</a:t>
            </a:r>
          </a:p>
          <a:p>
            <a:pPr lvl="1" eaLnBrk="1" hangingPunct="1">
              <a:buFont typeface="Wingdings" pitchFamily="2" charset="2"/>
              <a:buChar char="l"/>
              <a:defRPr/>
            </a:pPr>
            <a:r>
              <a:rPr lang="en-US" dirty="0" smtClean="0"/>
              <a:t>Note it on the menu next to the items</a:t>
            </a:r>
          </a:p>
          <a:p>
            <a:pPr lvl="2" eaLnBrk="1" hangingPunct="1">
              <a:buFont typeface="Courier New" pitchFamily="49" charset="0"/>
              <a:buChar char="o"/>
              <a:defRPr/>
            </a:pPr>
            <a:r>
              <a:rPr lang="en-US" dirty="0"/>
              <a:t>A</a:t>
            </a:r>
            <a:r>
              <a:rPr lang="en-US" dirty="0" smtClean="0"/>
              <a:t>sterisk the item</a:t>
            </a:r>
          </a:p>
          <a:p>
            <a:pPr lvl="2" eaLnBrk="1" hangingPunct="1">
              <a:buFont typeface="Courier New" pitchFamily="49" charset="0"/>
              <a:buChar char="o"/>
              <a:defRPr/>
            </a:pPr>
            <a:r>
              <a:rPr lang="en-US" dirty="0" smtClean="0"/>
              <a:t>Place a footnote at the menu bottom indicating the item is raw, undercooked, or contains raw or undercooked ingredients</a:t>
            </a:r>
          </a:p>
          <a:p>
            <a:pPr lvl="1" eaLnBrk="1" hangingPunct="1">
              <a:buFont typeface="Wingdings" pitchFamily="2" charset="2"/>
              <a:buChar char="l"/>
              <a:defRPr/>
            </a:pPr>
            <a:r>
              <a:rPr lang="en-US" dirty="0" smtClean="0"/>
              <a:t>Advise customers who order this food of the increased risk of foodborne illness</a:t>
            </a:r>
          </a:p>
          <a:p>
            <a:pPr lvl="2" eaLnBrk="1" hangingPunct="1">
              <a:buFont typeface="Courier New" pitchFamily="49" charset="0"/>
              <a:buChar char="o"/>
              <a:defRPr/>
            </a:pPr>
            <a:r>
              <a:rPr lang="en-US" dirty="0" smtClean="0"/>
              <a:t>Post a notice in the menu</a:t>
            </a:r>
          </a:p>
          <a:p>
            <a:pPr lvl="2" eaLnBrk="1" hangingPunct="1">
              <a:buFont typeface="Courier New" pitchFamily="49" charset="0"/>
              <a:buChar char="o"/>
              <a:defRPr/>
            </a:pPr>
            <a:r>
              <a:rPr lang="en-US" dirty="0" smtClean="0"/>
              <a:t>Provide this information using brochures, table tents, or signs</a:t>
            </a:r>
          </a:p>
          <a:p>
            <a:pPr marL="571500" lvl="1" indent="-457200" eaLnBrk="1" hangingPunct="1">
              <a:buFont typeface="Wingdings" pitchFamily="2" charset="2"/>
              <a:buNone/>
              <a:defRPr/>
            </a:pPr>
            <a:endParaRPr lang="en-US" dirty="0" smtClean="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6-17</a:t>
            </a:r>
          </a:p>
        </p:txBody>
      </p:sp>
      <p:sp>
        <p:nvSpPr>
          <p:cNvPr id="17920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3868554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5021262" cy="4953000"/>
          </a:xfrm>
        </p:spPr>
        <p:txBody>
          <a:bodyPr/>
          <a:lstStyle/>
          <a:p>
            <a:pPr marL="0" indent="0" eaLnBrk="1" hangingPunct="1">
              <a:defRPr/>
            </a:pPr>
            <a:r>
              <a:rPr lang="en-US" dirty="0">
                <a:latin typeface="Arial Narrow" charset="0"/>
                <a:cs typeface="+mn-cs"/>
              </a:rPr>
              <a:t>The FDA advises against offering these items on a children</a:t>
            </a:r>
            <a:r>
              <a:rPr lang="ja-JP" altLang="en-US" dirty="0">
                <a:latin typeface="Arial Narrow" charset="0"/>
                <a:cs typeface="+mn-cs"/>
              </a:rPr>
              <a:t>’</a:t>
            </a:r>
            <a:r>
              <a:rPr lang="en-US" dirty="0">
                <a:latin typeface="Arial Narrow" charset="0"/>
                <a:cs typeface="+mn-cs"/>
              </a:rPr>
              <a:t>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6-18</a:t>
            </a:r>
          </a:p>
        </p:txBody>
      </p:sp>
      <p:sp>
        <p:nvSpPr>
          <p:cNvPr id="18022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3642287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393192" y="1143000"/>
            <a:ext cx="5702056" cy="4341812"/>
          </a:xfrm>
        </p:spPr>
        <p:txBody>
          <a:bodyPr/>
          <a:lstStyle/>
          <a:p>
            <a:pPr marL="0" indent="0" eaLnBrk="1" hangingPunct="1">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6-19</a:t>
            </a:r>
          </a:p>
        </p:txBody>
      </p:sp>
      <p:sp>
        <p:nvSpPr>
          <p:cNvPr id="18125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Operations That Mainly Serve High-Risk Populations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13940971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ChangeArrowheads="1"/>
          </p:cNvSpPr>
          <p:nvPr/>
        </p:nvSpPr>
        <p:spPr bwMode="auto">
          <a:xfrm>
            <a:off x="393192" y="1143000"/>
            <a:ext cx="4873625"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sz="2400" dirty="0">
                <a:solidFill>
                  <a:srgbClr val="005CAB"/>
                </a:solidFill>
                <a:latin typeface="+mj-lt"/>
                <a:ea typeface="+mn-ea"/>
                <a:cs typeface="+mn-cs"/>
              </a:rPr>
              <a:t>When storing food for further cooling:</a:t>
            </a:r>
            <a:endParaRPr lang="en-US" sz="2200" b="0" dirty="0">
              <a:solidFill>
                <a:srgbClr val="231F20"/>
              </a:solidFill>
              <a:ea typeface="+mn-ea"/>
              <a:cs typeface="+mn-cs"/>
            </a:endParaRP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Loosely cover food containers before storing them</a:t>
            </a:r>
          </a:p>
          <a:p>
            <a:pPr marL="347472" lvl="1" indent="-347472">
              <a:spcBef>
                <a:spcPts val="900"/>
              </a:spcBef>
              <a:buClr>
                <a:schemeClr val="accent1"/>
              </a:buClr>
              <a:buSzPct val="75000"/>
              <a:buFont typeface="Wingdings" pitchFamily="2" charset="2"/>
              <a:buChar char="l"/>
              <a:defRPr/>
            </a:pPr>
            <a:r>
              <a:rPr lang="en-US" sz="2200" b="0" dirty="0">
                <a:solidFill>
                  <a:srgbClr val="231F20"/>
                </a:solidFill>
                <a:latin typeface="+mj-lt"/>
                <a:ea typeface="+mn-ea"/>
                <a:cs typeface="+mn-cs"/>
              </a:rPr>
              <a:t>Food can be left uncovered if protected from contamination</a:t>
            </a:r>
          </a:p>
          <a:p>
            <a:pPr marL="694944" lvl="2" indent="-347472">
              <a:spcBef>
                <a:spcPts val="900"/>
              </a:spcBef>
              <a:buClr>
                <a:schemeClr val="accent1"/>
              </a:buClr>
              <a:buSzPct val="75000"/>
              <a:buFont typeface="Courier New" pitchFamily="49" charset="0"/>
              <a:buChar char="o"/>
              <a:defRPr/>
            </a:pPr>
            <a:r>
              <a:rPr lang="en-US" sz="2200" b="0" dirty="0">
                <a:solidFill>
                  <a:srgbClr val="231F20"/>
                </a:solidFill>
                <a:latin typeface="+mj-lt"/>
                <a:ea typeface="+mn-ea"/>
                <a:cs typeface="+mn-cs"/>
              </a:rPr>
              <a:t>Storing uncovered containers above other food, especially raw seafood, meat, and poultry, will help prevent cross-contamination</a:t>
            </a:r>
          </a:p>
          <a:p>
            <a:pPr marL="571500" lvl="1" indent="-457200">
              <a:lnSpc>
                <a:spcPct val="90000"/>
              </a:lnSpc>
              <a:spcBef>
                <a:spcPct val="50000"/>
              </a:spcBef>
              <a:buClr>
                <a:srgbClr val="0093D3"/>
              </a:buClr>
              <a:buSzPct val="75000"/>
              <a:buFont typeface="Wingdings" pitchFamily="2" charset="2"/>
              <a:buNone/>
              <a:defRPr/>
            </a:pPr>
            <a:endParaRPr lang="en-US" sz="2200" dirty="0">
              <a:solidFill>
                <a:srgbClr val="000000"/>
              </a:solidFill>
              <a:ea typeface="+mn-ea"/>
              <a:cs typeface="+mn-cs"/>
            </a:endParaRPr>
          </a:p>
        </p:txBody>
      </p:sp>
      <p:sp>
        <p:nvSpPr>
          <p:cNvPr id="18637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6-20</a:t>
            </a:r>
          </a:p>
        </p:txBody>
      </p:sp>
      <p:sp>
        <p:nvSpPr>
          <p:cNvPr id="18637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Food for Further Cooling</a:t>
            </a:r>
          </a:p>
        </p:txBody>
      </p:sp>
    </p:spTree>
    <p:extLst>
      <p:ext uri="{BB962C8B-B14F-4D97-AF65-F5344CB8AC3E}">
        <p14:creationId xmlns:p14="http://schemas.microsoft.com/office/powerpoint/2010/main" val="6858793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18197</TotalTime>
  <Words>15645</Words>
  <Application>Microsoft Office PowerPoint</Application>
  <PresentationFormat>On-screen Show (4:3)</PresentationFormat>
  <Paragraphs>1751</Paragraphs>
  <Slides>150</Slides>
  <Notes>150</Notes>
  <HiddenSlides>0</HiddenSlides>
  <MMClips>0</MMClips>
  <ScaleCrop>false</ScaleCrop>
  <HeadingPairs>
    <vt:vector size="4" baseType="variant">
      <vt:variant>
        <vt:lpstr>Theme</vt:lpstr>
      </vt:variant>
      <vt:variant>
        <vt:i4>2</vt:i4>
      </vt:variant>
      <vt:variant>
        <vt:lpstr>Slide Titles</vt:lpstr>
      </vt:variant>
      <vt:variant>
        <vt:i4>150</vt:i4>
      </vt:variant>
    </vt:vector>
  </HeadingPairs>
  <TitlesOfParts>
    <vt:vector size="152" baseType="lpstr">
      <vt:lpstr>3_SS5e_08_16hr</vt:lpstr>
      <vt:lpstr>4_SS5e_08_16hr</vt:lpstr>
      <vt:lpstr>PowerPoint Presentation</vt:lpstr>
      <vt:lpstr>Challenges to Food Safety</vt:lpstr>
      <vt:lpstr>Challenges to Food Safety</vt:lpstr>
      <vt:lpstr>How Food Becomes Unsafe</vt:lpstr>
      <vt:lpstr>How Food Becomes Unsafe </vt:lpstr>
      <vt:lpstr>How Food Becomes Unsafe </vt:lpstr>
      <vt:lpstr>Food Most Likely to Become Unsafe</vt:lpstr>
      <vt:lpstr>Food Most Likely to Become Unsafe</vt:lpstr>
      <vt:lpstr>Ready-to-Eat Food</vt:lpstr>
      <vt:lpstr>Populations at High Risk for Foodborne Illnesses</vt:lpstr>
      <vt:lpstr>Keeping Food Safe</vt:lpstr>
      <vt:lpstr>Keeping Food Safe</vt:lpstr>
      <vt:lpstr>Keeping Food Safe</vt:lpstr>
      <vt:lpstr>PowerPoint Presentation</vt:lpstr>
      <vt:lpstr>How Contamination Happens</vt:lpstr>
      <vt:lpstr>How Contamination Happens</vt:lpstr>
      <vt:lpstr>Biological Contamination</vt:lpstr>
      <vt:lpstr>The “Big Six” Pathogens</vt:lpstr>
      <vt:lpstr>Major Bacteria That Cause Foodborne Illness</vt:lpstr>
      <vt:lpstr>Major Bacteria That Cause Foodborne Illness </vt:lpstr>
      <vt:lpstr>Major Bacteria That Cause Foodborne Illness </vt:lpstr>
      <vt:lpstr>Major Bacteria That Cause Foodborne Illness </vt:lpstr>
      <vt:lpstr>Major Bacteria That Cause Foodborne Illness </vt:lpstr>
      <vt:lpstr>Major Viruses that Cause Foodborne Illnesses</vt:lpstr>
      <vt:lpstr>Major Viruses That Cause Foodborne Illness </vt:lpstr>
      <vt:lpstr>Major Viruses That Cause Foodborne Illness </vt:lpstr>
      <vt:lpstr>Biological Toxins</vt:lpstr>
      <vt:lpstr>Biological Toxins</vt:lpstr>
      <vt:lpstr>Deliberate Contamination of Food</vt:lpstr>
      <vt:lpstr>Deliberate Contamination of Food</vt:lpstr>
      <vt:lpstr>Responding to a Foodborne-Illness Outbreak</vt:lpstr>
      <vt:lpstr>Responding to a Foodborne-Illness Outbreak</vt:lpstr>
      <vt:lpstr>Responding to a Foodborne-Illness Outbreak</vt:lpstr>
      <vt:lpstr>Preventing Allergic Reactions</vt:lpstr>
      <vt:lpstr>Avoiding Cross-Contact</vt:lpstr>
      <vt:lpstr>PowerPoint Presentation</vt:lpstr>
      <vt:lpstr>How Food Handlers Can Contaminate Food</vt:lpstr>
      <vt:lpstr>Managing a Personal Hygiene Program</vt:lpstr>
      <vt:lpstr>Infected Wounds or Cuts</vt:lpstr>
      <vt:lpstr>Single-Use Gloves</vt:lpstr>
      <vt:lpstr>Single-Use Gloves</vt:lpstr>
      <vt:lpstr>Bare-Hand Contact with Ready-to-Eat Food</vt:lpstr>
      <vt:lpstr>Handling Staff Illnesses</vt:lpstr>
      <vt:lpstr>Handling Staff Illnesses</vt:lpstr>
      <vt:lpstr>Handling Staff Illnesses</vt:lpstr>
      <vt:lpstr>Handling Staff Illnesses</vt:lpstr>
      <vt:lpstr>Handling Staff Illnesses</vt:lpstr>
      <vt:lpstr>PowerPoint Presentation</vt:lpstr>
      <vt:lpstr>The Flow of Food</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PowerPoint Presentation</vt:lpstr>
      <vt:lpstr>PowerPoint Presentation</vt:lpstr>
      <vt:lpstr>Receiving and Inspecting</vt:lpstr>
      <vt:lpstr>Receiving and Inspecting</vt:lpstr>
      <vt:lpstr>PowerPoint Presentation</vt:lpstr>
      <vt:lpstr>Receiving and Inspecting</vt:lpstr>
      <vt:lpstr>Receiving and Inspecting</vt:lpstr>
      <vt:lpstr>Receiving and Inspecting</vt:lpstr>
      <vt:lpstr>Receiving and Inspecting</vt:lpstr>
      <vt:lpstr>PowerPoint Presentation</vt:lpstr>
      <vt:lpstr>Storage</vt:lpstr>
      <vt:lpstr>Storage</vt:lpstr>
      <vt:lpstr>Storage</vt:lpstr>
      <vt:lpstr>Storage</vt:lpstr>
      <vt:lpstr>Storage</vt:lpstr>
      <vt:lpstr>Storage</vt:lpstr>
      <vt:lpstr>Storage</vt:lpstr>
      <vt:lpstr>Storage</vt:lpstr>
      <vt:lpstr>Storage</vt:lpstr>
      <vt:lpstr>Storage</vt:lpstr>
      <vt:lpstr>PowerPoint Presentation</vt:lpstr>
      <vt:lpstr>General Preparation Practices</vt:lpstr>
      <vt:lpstr>General Preparation Practices</vt:lpstr>
      <vt:lpstr>General Preparation Practices</vt:lpstr>
      <vt:lpstr>Thawing ROP Fish</vt:lpstr>
      <vt:lpstr>Prepping Specific Food</vt:lpstr>
      <vt:lpstr>Prepping Specific Food</vt:lpstr>
      <vt:lpstr>Prepping Specific Food</vt:lpstr>
      <vt:lpstr>Preparation Practices That Have Special Requirements</vt:lpstr>
      <vt:lpstr>Preparation Practices</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Partial Cooking During Preparation</vt:lpstr>
      <vt:lpstr>Consumer Advisories</vt:lpstr>
      <vt:lpstr>Consumer Advisories</vt:lpstr>
      <vt:lpstr>Operations That Mainly Serve High-Risk Populations</vt:lpstr>
      <vt:lpstr>Storing Food for Further Cooling</vt:lpstr>
      <vt:lpstr>Reheating Food</vt:lpstr>
      <vt:lpstr>PowerPoint Presentation</vt:lpstr>
      <vt:lpstr>Holding Food Without Temperature Control</vt:lpstr>
      <vt:lpstr>Holding Food Without Temperature Control</vt:lpstr>
      <vt:lpstr>Preset Tableware</vt:lpstr>
      <vt:lpstr>Refilling Returnable Take-Home Containers for Food </vt:lpstr>
      <vt:lpstr>Refilling Returnable Take-Home Containers for Beverages </vt:lpstr>
      <vt:lpstr>Re-serving Food</vt:lpstr>
      <vt:lpstr>Labeling Bulk Food in Self-Service Areas</vt:lpstr>
      <vt:lpstr>Labeling Bulk Food in Self-Service Areas</vt:lpstr>
      <vt:lpstr>Off-Site Service</vt:lpstr>
      <vt:lpstr>Off-Site Service</vt:lpstr>
      <vt:lpstr>Vending Machines</vt:lpstr>
      <vt:lpstr>PowerPoint Presentation</vt:lpstr>
      <vt:lpstr>Food Safety Management Systems</vt:lpstr>
      <vt:lpstr>Food Safety Programs</vt:lpstr>
      <vt:lpstr>Food Safety Programs</vt:lpstr>
      <vt:lpstr>Active Managerial Control</vt:lpstr>
      <vt:lpstr>Active Managerial Control</vt:lpstr>
      <vt:lpstr>Active Managerial Control</vt:lpstr>
      <vt:lpstr>HACCP</vt:lpstr>
      <vt:lpstr>HACCP</vt:lpstr>
      <vt:lpstr>The 7 HACCP Principles</vt:lpstr>
      <vt:lpstr>The 7 HACCP Principles</vt:lpstr>
      <vt:lpstr>The 7 HACCP Principles</vt:lpstr>
      <vt:lpstr>The 7 HACCP Principles</vt:lpstr>
      <vt:lpstr>The 7 HACCP Principles</vt:lpstr>
      <vt:lpstr>The 7 HACCP Principles</vt:lpstr>
      <vt:lpstr>The 7 HACCP Principles</vt:lpstr>
      <vt:lpstr>The 7 HACCP Principles</vt:lpstr>
      <vt:lpstr>HACCP</vt:lpstr>
      <vt:lpstr>HACCP</vt:lpstr>
      <vt:lpstr>PowerPoint Presentation</vt:lpstr>
      <vt:lpstr>Installing and Maintaining Equipment</vt:lpstr>
      <vt:lpstr>Dishwashing Machines</vt:lpstr>
      <vt:lpstr>Garbage</vt:lpstr>
      <vt:lpstr>Emergencies That Affect the Facility</vt:lpstr>
      <vt:lpstr>Emergencies That Affect the Facility</vt:lpstr>
      <vt:lpstr>PowerPoint Presentation</vt:lpstr>
      <vt:lpstr>Guidelines for the Effective Use of Sanitizers</vt:lpstr>
      <vt:lpstr>PowerPoint Presentation</vt:lpstr>
      <vt:lpstr>How and When to Clean and Sanitize</vt:lpstr>
      <vt:lpstr>How and When to Clean and Sanitize</vt:lpstr>
      <vt:lpstr>How and When to Clean and Sanitize</vt:lpstr>
      <vt:lpstr>How and When to Clean and Sanitize</vt:lpstr>
      <vt:lpstr>Monitoring High Temperature Dishwashing Machines</vt:lpstr>
      <vt:lpstr>Manual Dishwashing</vt:lpstr>
      <vt:lpstr>Cleaning and Sanitizing in the Operation</vt:lpstr>
      <vt:lpstr>Cleaning and Sanitizing in the Operation</vt:lpstr>
      <vt:lpstr>Cleaning and Sanitizing in the Operation</vt:lpstr>
      <vt:lpstr>Cleaning and Sanitizing in the Operation</vt:lpstr>
    </vt:vector>
  </TitlesOfParts>
  <Company>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a</dc:creator>
  <cp:lastModifiedBy>ntadmin</cp:lastModifiedBy>
  <cp:revision>2395</cp:revision>
  <cp:lastPrinted>2012-03-16T18:45:25Z</cp:lastPrinted>
  <dcterms:created xsi:type="dcterms:W3CDTF">2006-02-24T04:29:02Z</dcterms:created>
  <dcterms:modified xsi:type="dcterms:W3CDTF">2014-07-08T23:57:30Z</dcterms:modified>
</cp:coreProperties>
</file>