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460" r:id="rId2"/>
  </p:sldMasterIdLst>
  <p:notesMasterIdLst>
    <p:notesMasterId r:id="rId15"/>
  </p:notesMasterIdLst>
  <p:handoutMasterIdLst>
    <p:handoutMasterId r:id="rId16"/>
  </p:handoutMasterIdLst>
  <p:sldIdLst>
    <p:sldId id="1961" r:id="rId3"/>
    <p:sldId id="1962" r:id="rId4"/>
    <p:sldId id="1963" r:id="rId5"/>
    <p:sldId id="1964" r:id="rId6"/>
    <p:sldId id="1965" r:id="rId7"/>
    <p:sldId id="1966" r:id="rId8"/>
    <p:sldId id="1967" r:id="rId9"/>
    <p:sldId id="1968" r:id="rId10"/>
    <p:sldId id="1969" r:id="rId11"/>
    <p:sldId id="1970" r:id="rId12"/>
    <p:sldId id="1971" r:id="rId13"/>
    <p:sldId id="1972" r:id="rId14"/>
  </p:sldIdLst>
  <p:sldSz cx="9144000" cy="6858000" type="screen4x3"/>
  <p:notesSz cx="7010400" cy="9296400"/>
  <p:custDataLst>
    <p:tags r:id="rId17"/>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3" autoAdjust="0"/>
    <p:restoredTop sz="74338" autoAdjust="0"/>
  </p:normalViewPr>
  <p:slideViewPr>
    <p:cSldViewPr snapToGrid="0">
      <p:cViewPr>
        <p:scale>
          <a:sx n="81" d="100"/>
          <a:sy n="81" d="100"/>
        </p:scale>
        <p:origin x="-726" y="792"/>
      </p:cViewPr>
      <p:guideLst>
        <p:guide orient="horz" pos="192"/>
        <p:guide orient="horz" pos="716"/>
        <p:guide orient="horz" pos="100"/>
        <p:guide orient="horz" pos="1728"/>
        <p:guide orient="horz" pos="2678"/>
        <p:guide orient="horz" pos="777"/>
        <p:guide orient="horz" pos="1293"/>
        <p:guide orient="horz" pos="2274"/>
        <p:guide pos="5364"/>
        <p:guide pos="4855"/>
        <p:guide pos="2807"/>
        <p:guide pos="2264"/>
        <p:guide pos="3502"/>
        <p:guide pos="3649"/>
        <p:guide pos="2122"/>
        <p:guide pos="406"/>
        <p:guide pos="853"/>
        <p:guide pos="244"/>
        <p:guide pos="892"/>
        <p:guide pos="5664"/>
      </p:guideLst>
    </p:cSldViewPr>
  </p:slideViewPr>
  <p:outlineViewPr>
    <p:cViewPr>
      <p:scale>
        <a:sx n="33" d="100"/>
        <a:sy n="33" d="100"/>
      </p:scale>
      <p:origin x="0" y="4136"/>
    </p:cViewPr>
  </p:outlineViewPr>
  <p:notesTextViewPr>
    <p:cViewPr>
      <p:scale>
        <a:sx n="100" d="100"/>
        <a:sy n="100" d="100"/>
      </p:scale>
      <p:origin x="0" y="318"/>
    </p:cViewPr>
  </p:notesTextViewPr>
  <p:sorterViewPr>
    <p:cViewPr>
      <p:scale>
        <a:sx n="70" d="100"/>
        <a:sy n="7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289C790-0D81-DF41-B308-6AAC629D2C6A}"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B92E84-E1B5-524D-A945-97420B4BE528}"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4300" indent="-114300" eaLnBrk="1" hangingPunct="1">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4300" indent="-114300" eaLnBrk="1" hangingPunct="1">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4300" indent="-114300" eaLnBrk="1" hangingPunct="1">
              <a:defRPr/>
            </a:pPr>
            <a:endParaRPr lang="en-US" dirty="0">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C7DAED3-ED6A-A04C-9B9E-F0F0395FEE26}"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400387" name="Rectangle 2"/>
          <p:cNvSpPr>
            <a:spLocks noGrp="1" noRot="1" noChangeAspect="1" noChangeArrowheads="1" noTextEdit="1"/>
          </p:cNvSpPr>
          <p:nvPr>
            <p:ph type="sldImg"/>
          </p:nvPr>
        </p:nvSpPr>
        <p:spPr>
          <a:xfrm>
            <a:off x="1182688" y="696913"/>
            <a:ext cx="4648200" cy="3486150"/>
          </a:xfrm>
          <a:ln/>
        </p:spPr>
      </p:sp>
      <p:sp>
        <p:nvSpPr>
          <p:cNvPr id="40038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Thermometers should be washed, rinsed, sanitized, and air-dried before and after each use to prevent cross-contamination. Be sure the sanitizing solution you use is for food-contact surfaces.</a:t>
            </a:r>
          </a:p>
          <a:p>
            <a:pPr eaLnBrk="1" hangingPunct="1">
              <a:buFontTx/>
              <a:buChar char="•"/>
              <a:defRPr/>
            </a:pPr>
            <a:r>
              <a:rPr lang="en-US" dirty="0">
                <a:latin typeface="Times New Roman" charset="0"/>
                <a:cs typeface="+mn-cs"/>
              </a:rPr>
              <a:t>Thermometers 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dirty="0">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a:latin typeface="Times New Roman" charset="0"/>
                <a:cs typeface="+mn-cs"/>
              </a:rPr>
              <a:t>Glass 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D5E3F2-35AC-9E4F-9ABE-32EBE6F285D6}"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401411" name="Rectangle 2"/>
          <p:cNvSpPr>
            <a:spLocks noGrp="1" noRot="1" noChangeAspect="1" noChangeArrowheads="1" noTextEdit="1"/>
          </p:cNvSpPr>
          <p:nvPr>
            <p:ph type="sldImg"/>
          </p:nvPr>
        </p:nvSpPr>
        <p:spPr>
          <a:xfrm>
            <a:off x="1182688" y="696913"/>
            <a:ext cx="4648200" cy="3486150"/>
          </a:xfrm>
          <a:ln/>
        </p:spPr>
      </p:sp>
      <p:sp>
        <p:nvSpPr>
          <p:cNvPr id="40141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When 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2CC40D-6748-8049-BF2E-DB7702DE43EA}"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dirty="0">
                <a:latin typeface="Times New Roman" charset="0"/>
                <a:cs typeface="+mn-cs"/>
              </a:rPr>
              <a:t>’</a:t>
            </a:r>
            <a:r>
              <a:rPr lang="en-US" dirty="0">
                <a:latin typeface="Times New Roman" charset="0"/>
                <a:cs typeface="+mn-cs"/>
              </a:rPr>
              <a:t>s plant. However, on the way to the supplier</a:t>
            </a:r>
            <a:r>
              <a:rPr lang="ja-JP" altLang="en-US" dirty="0">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0053EF-4D1A-5B4C-A8F4-36C4AE817BD7}"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392195" name="Rectangle 2"/>
          <p:cNvSpPr>
            <a:spLocks noGrp="1" noRot="1" noChangeAspect="1" noChangeArrowheads="1" noTextEdit="1"/>
          </p:cNvSpPr>
          <p:nvPr>
            <p:ph type="sldImg"/>
          </p:nvPr>
        </p:nvSpPr>
        <p:spPr>
          <a:xfrm>
            <a:off x="1182688" y="696913"/>
            <a:ext cx="4648200" cy="3486150"/>
          </a:xfrm>
          <a:ln/>
        </p:spPr>
      </p:sp>
      <p:sp>
        <p:nvSpPr>
          <p:cNvPr id="39219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photo.</a:t>
            </a:r>
          </a:p>
          <a:p>
            <a:pPr marL="114300" indent="-114300" eaLnBrk="1" hangingPunct="1">
              <a:buFontTx/>
              <a:buChar char="•"/>
              <a:defRPr/>
            </a:pPr>
            <a:r>
              <a:rPr lang="en-US" sz="1200" kern="1200" dirty="0" smtClean="0">
                <a:solidFill>
                  <a:schemeClr val="tx1"/>
                </a:solidFill>
                <a:latin typeface="Times New Roman" charset="0"/>
                <a:ea typeface="ＭＳ Ｐゴシック" charset="0"/>
                <a:cs typeface="ＭＳ Ｐゴシック" charset="0"/>
              </a:rPr>
              <a:t>Clean and sanitize all work surfaces, equipment, and utensils after each task. When you cut up raw chicken, for example, you cannot get by with just rinsing the equipment. Pathogens such as nontyphoidal</a:t>
            </a:r>
            <a:r>
              <a:rPr lang="en-US" sz="1200" kern="1200" dirty="0" smtClean="0">
                <a:solidFill>
                  <a:schemeClr val="accent6">
                    <a:lumMod val="60000"/>
                    <a:lumOff val="40000"/>
                  </a:schemeClr>
                </a:solidFill>
                <a:latin typeface="Times New Roman" charset="0"/>
                <a:ea typeface="ＭＳ Ｐゴシック" charset="0"/>
                <a:cs typeface="ＭＳ Ｐゴシック" charset="0"/>
              </a:rPr>
              <a:t> </a:t>
            </a:r>
            <a:r>
              <a:rPr lang="en-US" sz="1200" i="1" kern="1200" dirty="0" smtClean="0">
                <a:solidFill>
                  <a:schemeClr val="tx1"/>
                </a:solidFill>
                <a:latin typeface="Times New Roman" charset="0"/>
                <a:ea typeface="ＭＳ Ｐゴシック" charset="0"/>
                <a:cs typeface="ＭＳ Ｐゴシック" charset="0"/>
              </a:rPr>
              <a:t>Salmonella</a:t>
            </a:r>
            <a:r>
              <a:rPr lang="en-US" sz="1200" kern="1200" dirty="0" smtClean="0">
                <a:solidFill>
                  <a:schemeClr val="tx1"/>
                </a:solidFill>
                <a:latin typeface="Times New Roman" charset="0"/>
                <a:ea typeface="ＭＳ Ｐゴシック" charset="0"/>
                <a:cs typeface="ＭＳ Ｐゴシック" charset="0"/>
              </a:rPr>
              <a:t> can contaminate food through cross-contamination. To prevent this, you must wash, rinse, and sanitize equipment. </a:t>
            </a:r>
          </a:p>
          <a:p>
            <a:pPr marL="114300" indent="-114300" eaLnBrk="1" hangingPunct="1">
              <a:lnSpc>
                <a:spcPct val="80000"/>
              </a:lnSpc>
              <a:spcBef>
                <a:spcPct val="50000"/>
              </a:spcBef>
              <a:defRPr/>
            </a:pPr>
            <a:r>
              <a:rPr lang="en-US" dirty="0" smtClean="0">
                <a:latin typeface="Times New Roman" charset="0"/>
                <a:cs typeface="+mn-cs"/>
              </a:rPr>
              <a:t>  </a:t>
            </a:r>
            <a:endParaRPr lang="en-US" dirty="0">
              <a:latin typeface="Times New Roman" charset="0"/>
              <a:cs typeface="+mn-cs"/>
            </a:endParaRP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FFB4A8F-1992-2A49-8CDB-E58C20013C49}"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393219" name="Rectangle 2"/>
          <p:cNvSpPr>
            <a:spLocks noGrp="1" noRot="1" noChangeAspect="1" noChangeArrowheads="1" noTextEdit="1"/>
          </p:cNvSpPr>
          <p:nvPr>
            <p:ph type="sldImg"/>
          </p:nvPr>
        </p:nvSpPr>
        <p:spPr>
          <a:xfrm>
            <a:off x="1182688" y="696913"/>
            <a:ext cx="4648200" cy="3486150"/>
          </a:xfrm>
          <a:ln/>
        </p:spPr>
      </p:sp>
      <p:sp>
        <p:nvSpPr>
          <p:cNvPr id="393220"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If you need to use the same table to prep different types of food, prep raw meat, fish, and </a:t>
            </a:r>
            <a:r>
              <a:rPr lang="en-US" dirty="0" smtClean="0">
                <a:latin typeface="Times New Roman" charset="0"/>
                <a:cs typeface="+mn-cs"/>
              </a:rPr>
              <a:t>poultry; </a:t>
            </a:r>
            <a:r>
              <a:rPr lang="en-US" dirty="0">
                <a:latin typeface="Times New Roman" charset="0"/>
                <a:cs typeface="+mn-cs"/>
              </a:rPr>
              <a:t>and ready-to-eat food at different times. You must clean and sanitize work surfaces and utensils between each type of food. For example, by prepping ready-to-eat food before raw food, you can minimize the chance for cross-contamination.</a:t>
            </a:r>
          </a:p>
          <a:p>
            <a:pPr marL="114300" indent="-114300" eaLnBrk="1" hangingPunct="1">
              <a:buFontTx/>
              <a:buChar char="•"/>
              <a:tabLst>
                <a:tab pos="45720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C0C1C1-70DD-0646-8865-BBDDE91005D7}"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394243" name="Rectangle 2"/>
          <p:cNvSpPr>
            <a:spLocks noGrp="1" noRot="1" noChangeAspect="1" noChangeArrowheads="1" noTextEdit="1"/>
          </p:cNvSpPr>
          <p:nvPr>
            <p:ph type="sldImg"/>
          </p:nvPr>
        </p:nvSpPr>
        <p:spPr>
          <a:xfrm>
            <a:off x="1182688" y="696913"/>
            <a:ext cx="4648200" cy="3486150"/>
          </a:xfrm>
          <a:ln/>
        </p:spPr>
      </p:sp>
      <p:sp>
        <p:nvSpPr>
          <p:cNvPr id="394244"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Most foodborne illnesses happen because TCS food has been time-temperature abused. Remember, TCS food has been time-temperature abused any time it remains between 41°F and 135°F (5°C and 57°C). This is called the temperature danger zone because pathogens grow in this range. But most pathogens grow much faster between 70°F and 125°F (21°C and 52°C). </a:t>
            </a:r>
          </a:p>
          <a:p>
            <a:pPr marL="114300" indent="-114300" eaLnBrk="1" hangingPunct="1">
              <a:buFontTx/>
              <a:buChar char="•"/>
              <a:tabLst>
                <a:tab pos="45720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4300" indent="-114300" eaLnBrk="1" hangingPunct="1">
              <a:buFontTx/>
              <a:buChar char="•"/>
              <a:tabLst>
                <a:tab pos="45720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B40A4A-9881-1744-A506-6761665D8AF6}"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395267" name="Rectangle 2"/>
          <p:cNvSpPr>
            <a:spLocks noGrp="1" noRot="1" noChangeAspect="1" noChangeArrowheads="1" noTextEdit="1"/>
          </p:cNvSpPr>
          <p:nvPr>
            <p:ph type="sldImg"/>
          </p:nvPr>
        </p:nvSpPr>
        <p:spPr>
          <a:xfrm>
            <a:off x="1182688" y="696913"/>
            <a:ext cx="4648200" cy="3486150"/>
          </a:xfrm>
          <a:ln/>
        </p:spPr>
      </p:sp>
      <p:sp>
        <p:nvSpPr>
          <p:cNvPr id="237571" name="Rectangle 3"/>
          <p:cNvSpPr>
            <a:spLocks noGrp="1" noChangeArrowheads="1"/>
          </p:cNvSpPr>
          <p:nvPr>
            <p:ph type="body" idx="1"/>
          </p:nvPr>
        </p:nvSpPr>
        <p:spPr>
          <a:xfrm>
            <a:off x="876300" y="4441825"/>
            <a:ext cx="5257800" cy="4435475"/>
          </a:xfrm>
          <a:noFill/>
        </p:spPr>
        <p:txBody>
          <a:bodyPr lIns="93177" tIns="46589" rIns="93177" bIns="46589"/>
          <a:lstStyle/>
          <a:p>
            <a:pPr marL="114300" indent="-114300" eaLnBrk="1" hangingPunct="1">
              <a:tabLst>
                <a:tab pos="457200" algn="l"/>
              </a:tabLst>
            </a:pPr>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tabLst>
                <a:tab pos="457200" algn="l"/>
              </a:tabLst>
            </a:pPr>
            <a:r>
              <a:rPr lang="en-US" dirty="0">
                <a:latin typeface="Times New Roman" charset="0"/>
              </a:rPr>
              <a:t>Learn which food items should be checked, how often, and by whom.</a:t>
            </a:r>
          </a:p>
          <a:p>
            <a:pPr marL="114300" indent="-114300" eaLnBrk="1" hangingPunct="1">
              <a:buFontTx/>
              <a:buChar char="•"/>
              <a:tabLst>
                <a:tab pos="457200" algn="l"/>
              </a:tabLst>
            </a:pPr>
            <a:r>
              <a:rPr lang="en-US" dirty="0">
                <a:latin typeface="Times New Roman" charset="0"/>
              </a:rPr>
              <a:t>Use timers in prep areas to check how long food is in the temperature danger zone.</a:t>
            </a:r>
          </a:p>
          <a:p>
            <a:pPr marL="114300" indent="-114300" eaLnBrk="1" hangingPunct="1">
              <a:buFontTx/>
              <a:buChar char="•"/>
              <a:tabLst>
                <a:tab pos="457200" algn="l"/>
              </a:tabLst>
            </a:pPr>
            <a:r>
              <a:rPr lang="en-US" dirty="0">
                <a:latin typeface="Times New Roman" charset="0"/>
              </a:rPr>
              <a:t>A policy limiting the amount of food that can be removed from a cooler when prepping it can limit the time food spends in the temperature danger zone.</a:t>
            </a:r>
          </a:p>
          <a:p>
            <a:pPr marL="114300" indent="-114300" eaLnBrk="1" hangingPunct="1">
              <a:buFontTx/>
              <a:buChar char="•"/>
              <a:tabLst>
                <a:tab pos="457200" algn="l"/>
              </a:tabLst>
            </a:pPr>
            <a:r>
              <a:rPr lang="en-US" dirty="0">
                <a:latin typeface="Times New Roman" charset="0"/>
              </a:rPr>
              <a:t>Reheating soup that was being held below </a:t>
            </a:r>
            <a:r>
              <a:rPr lang="en-US" dirty="0" smtClean="0">
                <a:latin typeface="Times New Roman" charset="0"/>
              </a:rPr>
              <a:t>135</a:t>
            </a:r>
            <a:r>
              <a:rPr lang="en-US" dirty="0" smtClean="0">
                <a:latin typeface="Cambria Math" charset="0"/>
              </a:rPr>
              <a:t>°</a:t>
            </a:r>
            <a:r>
              <a:rPr lang="en-US" dirty="0" smtClean="0">
                <a:latin typeface="Times New Roman" charset="0"/>
              </a:rPr>
              <a:t>F </a:t>
            </a:r>
            <a:r>
              <a:rPr lang="en-US" dirty="0">
                <a:latin typeface="Times New Roman" charset="0"/>
              </a:rPr>
              <a:t>(</a:t>
            </a:r>
            <a:r>
              <a:rPr lang="en-US" dirty="0" smtClean="0">
                <a:latin typeface="Times New Roman" charset="0"/>
              </a:rPr>
              <a:t>57</a:t>
            </a:r>
            <a:r>
              <a:rPr lang="en-US" dirty="0" smtClean="0">
                <a:latin typeface="Cambria Math" charset="0"/>
              </a:rPr>
              <a:t>°</a:t>
            </a:r>
            <a:r>
              <a:rPr lang="en-US" dirty="0" smtClean="0">
                <a:latin typeface="Times New Roman" charset="0"/>
              </a:rPr>
              <a:t>C</a:t>
            </a:r>
            <a:r>
              <a:rPr lang="en-US" dirty="0">
                <a:latin typeface="Times New Roman" charset="0"/>
              </a:rPr>
              <a:t>) is an example of a corrective action.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EC04F5-24E1-5C4D-BD31-8BC0575EBE25}"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396291" name="Rectangle 2"/>
          <p:cNvSpPr>
            <a:spLocks noGrp="1" noRot="1" noChangeAspect="1" noChangeArrowheads="1" noTextEdit="1"/>
          </p:cNvSpPr>
          <p:nvPr>
            <p:ph type="sldImg"/>
          </p:nvPr>
        </p:nvSpPr>
        <p:spPr>
          <a:xfrm>
            <a:off x="1182688" y="696913"/>
            <a:ext cx="4648200" cy="3486150"/>
          </a:xfrm>
          <a:ln/>
        </p:spPr>
      </p:sp>
      <p:sp>
        <p:nvSpPr>
          <p:cNvPr id="39629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A bimetallic stemmed thermometer can check temperatures from 0˚F to 220˚</a:t>
            </a:r>
            <a:r>
              <a:rPr lang="en-US" dirty="0" smtClean="0">
                <a:latin typeface="Times New Roman" charset="0"/>
                <a:cs typeface="+mn-cs"/>
              </a:rPr>
              <a:t>F (–</a:t>
            </a:r>
            <a:r>
              <a:rPr lang="en-US" dirty="0">
                <a:latin typeface="Times New Roman" charset="0"/>
                <a:cs typeface="+mn-cs"/>
              </a:rPr>
              <a:t>18˚C to 104˚C).</a:t>
            </a:r>
          </a:p>
          <a:p>
            <a:pPr marL="114300" indent="-114300" eaLnBrk="1" hangingPunct="1">
              <a:buFontTx/>
              <a:buChar char="•"/>
              <a:tabLst>
                <a:tab pos="45720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4300" indent="-114300" eaLnBrk="1" hangingPunct="1">
              <a:buFontTx/>
              <a:buChar char="•"/>
              <a:tabLst>
                <a:tab pos="457200" algn="l"/>
              </a:tabLst>
              <a:defRPr/>
            </a:pPr>
            <a:r>
              <a:rPr lang="en-US" dirty="0">
                <a:latin typeface="Times New Roman" charset="0"/>
                <a:cs typeface="+mn-cs"/>
              </a:rPr>
              <a:t>The calibration nut is used to adjust the thermometer to make it accurate. </a:t>
            </a:r>
          </a:p>
          <a:p>
            <a:pPr marL="114300" indent="-114300" eaLnBrk="1" hangingPunct="1">
              <a:tabLst>
                <a:tab pos="457200" algn="l"/>
              </a:tabLst>
              <a:defRPr/>
            </a:pPr>
            <a:endParaRPr lang="en-US"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F71B089-C93D-224C-9280-2FA5D717B2BF}"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397315" name="Rectangle 2"/>
          <p:cNvSpPr>
            <a:spLocks noGrp="1" noRot="1" noChangeAspect="1" noChangeArrowheads="1" noTextEdit="1"/>
          </p:cNvSpPr>
          <p:nvPr>
            <p:ph type="sldImg"/>
          </p:nvPr>
        </p:nvSpPr>
        <p:spPr>
          <a:xfrm>
            <a:off x="1182688" y="696913"/>
            <a:ext cx="4648200" cy="3486150"/>
          </a:xfrm>
          <a:ln/>
        </p:spPr>
      </p:sp>
      <p:sp>
        <p:nvSpPr>
          <p:cNvPr id="39731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The sensing area on thermocouples and thermistors is on the tip of their probe. This means you don</a:t>
            </a:r>
            <a:r>
              <a:rPr lang="ja-JP" altLang="en-US" dirty="0">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4300" indent="-114300" eaLnBrk="1" hangingPunct="1">
              <a:buFontTx/>
              <a:buChar char="•"/>
              <a:tabLst>
                <a:tab pos="457200" algn="l"/>
              </a:tabLst>
              <a:defRPr/>
            </a:pPr>
            <a:r>
              <a:rPr lang="en-US" dirty="0">
                <a:latin typeface="Times New Roman" charset="0"/>
                <a:cs typeface="+mn-cs"/>
              </a:rPr>
              <a:t>Thermocouples and thermistors come in several styles and sizes. Many come with different types of probes. </a:t>
            </a:r>
          </a:p>
          <a:p>
            <a:pPr marL="114300" indent="-114300" eaLnBrk="1" hangingPunct="1">
              <a:buFontTx/>
              <a:buChar char="•"/>
              <a:tabLst>
                <a:tab pos="457200" algn="l"/>
              </a:tabLst>
              <a:defRPr/>
            </a:pPr>
            <a:r>
              <a:rPr lang="en-US" dirty="0">
                <a:latin typeface="Times New Roman" charset="0"/>
                <a:cs typeface="+mn-cs"/>
              </a:rPr>
              <a:t>Immersion probes are used to check the temperature of liquids such as soups, sauces, and frying oil.</a:t>
            </a:r>
          </a:p>
          <a:p>
            <a:pPr marL="114300" indent="-114300" eaLnBrk="1" hangingPunct="1">
              <a:buFontTx/>
              <a:buChar char="•"/>
              <a:tabLst>
                <a:tab pos="457200" algn="l"/>
              </a:tabLst>
              <a:defRPr/>
            </a:pPr>
            <a:r>
              <a:rPr lang="en-US" dirty="0">
                <a:latin typeface="Times New Roman" charset="0"/>
                <a:cs typeface="+mn-cs"/>
              </a:rPr>
              <a:t>Surface probes are used to check the temperature of flat cooking equipment such as griddles.</a:t>
            </a:r>
          </a:p>
          <a:p>
            <a:pPr marL="114300" indent="-114300" eaLnBrk="1" hangingPunct="1">
              <a:buFontTx/>
              <a:buChar char="•"/>
              <a:tabLst>
                <a:tab pos="45720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4300" indent="-114300" eaLnBrk="1" hangingPunct="1">
              <a:buFontTx/>
              <a:buChar char="•"/>
              <a:tabLst>
                <a:tab pos="457200" algn="l"/>
              </a:tabLst>
              <a:defRPr/>
            </a:pPr>
            <a:r>
              <a:rPr lang="en-US" dirty="0">
                <a:latin typeface="Times New Roman" charset="0"/>
                <a:cs typeface="+mn-cs"/>
              </a:rPr>
              <a:t>Air probes are used to check the temperature inside coolers and ovens.</a:t>
            </a:r>
          </a:p>
          <a:p>
            <a:pPr marL="238125" lvl="1" indent="-122238" eaLnBrk="1" hangingPunct="1">
              <a:spcBef>
                <a:spcPct val="50000"/>
              </a:spcBef>
              <a:buFontTx/>
              <a:buChar char="•"/>
              <a:tabLst>
                <a:tab pos="457200" algn="l"/>
              </a:tabLst>
              <a:defRPr/>
            </a:pPr>
            <a:endParaRPr lang="en-US" dirty="0">
              <a:latin typeface="Times New Roman" charset="0"/>
              <a:cs typeface="Times New Roman" charset="0"/>
            </a:endParaRPr>
          </a:p>
          <a:p>
            <a:pPr marL="114300" indent="-114300" eaLnBrk="1" hangingPunct="1">
              <a:buFontTx/>
              <a:buChar char="•"/>
              <a:tabLst>
                <a:tab pos="457200" algn="l"/>
              </a:tabLst>
              <a:defRPr/>
            </a:pPr>
            <a:endParaRPr lang="en-US" dirty="0">
              <a:latin typeface="Times New Roman" charset="0"/>
              <a:cs typeface="+mn-cs"/>
            </a:endParaRPr>
          </a:p>
          <a:p>
            <a:pPr marL="114300" indent="-114300" eaLnBrk="1" hangingPunct="1">
              <a:buFontTx/>
              <a:buChar char="•"/>
              <a:tabLst>
                <a:tab pos="457200" algn="l"/>
              </a:tabLst>
              <a:defRPr/>
            </a:pPr>
            <a:endParaRPr lang="en-US" sz="1000" dirty="0">
              <a:latin typeface="Times New Roman" charset="0"/>
              <a:cs typeface="+mn-cs"/>
            </a:endParaRPr>
          </a:p>
          <a:p>
            <a:pPr marL="114300" indent="-114300" eaLnBrk="1" hangingPunct="1">
              <a:tabLst>
                <a:tab pos="457200" algn="l"/>
              </a:tabLst>
              <a:defRPr/>
            </a:pPr>
            <a:endParaRPr lang="en-US" sz="1000" dirty="0">
              <a:latin typeface="Times New Roman" charset="0"/>
              <a:cs typeface="+mn-cs"/>
            </a:endParaRPr>
          </a:p>
          <a:p>
            <a:pPr marL="114300" indent="-114300" eaLnBrk="1" hangingPunct="1">
              <a:tabLst>
                <a:tab pos="457200" algn="l"/>
              </a:tabLst>
              <a:defRPr/>
            </a:pPr>
            <a:r>
              <a:rPr lang="en-US" sz="1000" dirty="0">
                <a:latin typeface="Times New Roman" charset="0"/>
                <a:cs typeface="+mn-cs"/>
              </a:rPr>
              <a:t>.</a:t>
            </a:r>
          </a:p>
          <a:p>
            <a:pPr marL="114300" indent="-114300" eaLnBrk="1" hangingPunct="1">
              <a:buFontTx/>
              <a:buChar char="•"/>
              <a:tabLst>
                <a:tab pos="457200" algn="l"/>
              </a:tabLst>
              <a:defRPr/>
            </a:pPr>
            <a:endParaRPr lang="en-US" sz="1000"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2AF618-17C3-4144-AD2D-5E74B09264E3}"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These thermometers cannot measure air temperature or the internal temperature of food. </a:t>
            </a:r>
          </a:p>
          <a:p>
            <a:pPr marL="114300" indent="-114300" eaLnBrk="1" hangingPunct="1">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4300" indent="-114300" eaLnBrk="1" hangingPunct="1">
              <a:buFontTx/>
              <a:buChar char="•"/>
              <a:defRPr/>
            </a:pPr>
            <a:r>
              <a:rPr lang="en-US" dirty="0">
                <a:latin typeface="Times New Roman" charset="0"/>
                <a:cs typeface="+mn-cs"/>
              </a:rPr>
              <a:t>Always follow the manufacturers</a:t>
            </a:r>
            <a:r>
              <a:rPr lang="ja-JP" altLang="en-US" dirty="0">
                <a:latin typeface="Times New Roman" charset="0"/>
                <a:cs typeface="+mn-cs"/>
              </a:rPr>
              <a:t>’</a:t>
            </a:r>
            <a:r>
              <a:rPr lang="en-US" dirty="0">
                <a:latin typeface="Times New Roman" charset="0"/>
                <a:cs typeface="+mn-cs"/>
              </a:rPr>
              <a:t> guidelines. This should give you the most accurate readings.</a:t>
            </a:r>
          </a:p>
          <a:p>
            <a:pPr marL="114300" indent="-114300" eaLnBrk="1" hangingPunct="1">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3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5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578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68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54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34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2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79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47460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3476632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24164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5456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72180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40" r:id="rId12"/>
    <p:sldLayoutId id="2147484441" r:id="rId13"/>
    <p:sldLayoutId id="2147484446" r:id="rId14"/>
    <p:sldLayoutId id="2147484447"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ea typeface="+mn-ea"/>
              </a:rPr>
              <a:pPr>
                <a:defRPr/>
              </a:pPr>
              <a:t>‹#›</a:t>
            </a:fld>
            <a:endParaRPr lang="en-US" dirty="0">
              <a:ea typeface="+mn-ea"/>
            </a:endParaRPr>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252845"/>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27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4300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a:t>
            </a:r>
            <a:r>
              <a:rPr lang="en-US" smtClean="0">
                <a:ea typeface="+mn-ea"/>
                <a:cs typeface="+mn-cs"/>
              </a:rPr>
              <a:t>registering </a:t>
            </a:r>
            <a:r>
              <a:rPr lang="en-US" smtClean="0">
                <a:ea typeface="+mn-ea"/>
                <a:cs typeface="+mn-cs"/>
              </a:rPr>
              <a:t>thermometer:</a:t>
            </a:r>
            <a:endParaRPr lang="en-US" dirty="0" smtClean="0">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4-10</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128" y="1243013"/>
            <a:ext cx="2105352" cy="1661160"/>
          </a:xfrm>
          <a:prstGeom prst="rect">
            <a:avLst/>
          </a:prstGeom>
        </p:spPr>
      </p:pic>
    </p:spTree>
    <p:extLst>
      <p:ext uri="{BB962C8B-B14F-4D97-AF65-F5344CB8AC3E}">
        <p14:creationId xmlns:p14="http://schemas.microsoft.com/office/powerpoint/2010/main" val="1795721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4300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lvl="1" eaLnBrk="1" hangingPunct="1">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a:t>
            </a:r>
            <a:r>
              <a:rPr lang="en-US" dirty="0" smtClean="0">
                <a:latin typeface="Arial Narrow" charset="0"/>
              </a:rPr>
              <a:t>2</a:t>
            </a:r>
            <a:r>
              <a:rPr lang="en-US" dirty="0" smtClean="0">
                <a:solidFill>
                  <a:schemeClr val="tx1"/>
                </a:solidFill>
              </a:rPr>
              <a:t>˚F</a:t>
            </a:r>
            <a:r>
              <a:rPr lang="en-US" dirty="0" smtClean="0">
                <a:latin typeface="Arial Narrow" charset="0"/>
              </a:rPr>
              <a:t> </a:t>
            </a:r>
            <a:r>
              <a:rPr lang="en-US" dirty="0">
                <a:latin typeface="Arial Narrow" charset="0"/>
              </a:rPr>
              <a:t>or +/- </a:t>
            </a:r>
            <a:r>
              <a:rPr lang="en-US" dirty="0" smtClean="0">
                <a:latin typeface="Arial Narrow" charset="0"/>
              </a:rPr>
              <a:t>1</a:t>
            </a:r>
            <a:r>
              <a:rPr lang="en-US" dirty="0" smtClean="0">
                <a:solidFill>
                  <a:schemeClr val="tx1"/>
                </a:solidFill>
              </a:rPr>
              <a:t>˚</a:t>
            </a:r>
            <a:r>
              <a:rPr lang="en-US" dirty="0">
                <a:solidFill>
                  <a:schemeClr val="tx1"/>
                </a:solidFill>
              </a:rPr>
              <a:t>C</a:t>
            </a:r>
            <a:r>
              <a:rPr lang="en-US" dirty="0" smtClean="0">
                <a:latin typeface="Arial Narrow" charset="0"/>
              </a:rPr>
              <a:t>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8789" name="Text Box 6"/>
          <p:cNvSpPr txBox="1">
            <a:spLocks noChangeArrowheads="1"/>
          </p:cNvSpPr>
          <p:nvPr/>
        </p:nvSpPr>
        <p:spPr bwMode="auto">
          <a:xfrm>
            <a:off x="7936" y="6583363"/>
            <a:ext cx="4794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4-11</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val="777503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4300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9813" name="Text Box 6"/>
          <p:cNvSpPr txBox="1">
            <a:spLocks noChangeArrowheads="1"/>
          </p:cNvSpPr>
          <p:nvPr/>
        </p:nvSpPr>
        <p:spPr bwMode="auto">
          <a:xfrm>
            <a:off x="-3477" y="6583363"/>
            <a:ext cx="49084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4-12</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48" y="1243013"/>
            <a:ext cx="2099760" cy="1905000"/>
          </a:xfrm>
          <a:prstGeom prst="rect">
            <a:avLst/>
          </a:prstGeom>
        </p:spPr>
      </p:pic>
    </p:spTree>
    <p:extLst>
      <p:ext uri="{BB962C8B-B14F-4D97-AF65-F5344CB8AC3E}">
        <p14:creationId xmlns:p14="http://schemas.microsoft.com/office/powerpoint/2010/main" val="1596679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4-2</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648" y="1214589"/>
            <a:ext cx="1506788" cy="4673712"/>
          </a:xfrm>
          <a:prstGeom prst="rect">
            <a:avLst/>
          </a:prstGeom>
        </p:spPr>
      </p:pic>
    </p:spTree>
    <p:extLst>
      <p:ext uri="{BB962C8B-B14F-4D97-AF65-F5344CB8AC3E}">
        <p14:creationId xmlns:p14="http://schemas.microsoft.com/office/powerpoint/2010/main" val="2163888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4-3</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0421" y="1243013"/>
            <a:ext cx="2091909" cy="1246632"/>
          </a:xfrm>
          <a:prstGeom prst="rect">
            <a:avLst/>
          </a:prstGeom>
        </p:spPr>
      </p:pic>
    </p:spTree>
    <p:extLst>
      <p:ext uri="{BB962C8B-B14F-4D97-AF65-F5344CB8AC3E}">
        <p14:creationId xmlns:p14="http://schemas.microsoft.com/office/powerpoint/2010/main" val="759402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 not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4-4</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117"/>
            <a:ext cx="2100072" cy="1521791"/>
          </a:xfrm>
          <a:prstGeom prst="rect">
            <a:avLst/>
          </a:prstGeom>
        </p:spPr>
      </p:pic>
    </p:spTree>
    <p:extLst>
      <p:ext uri="{BB962C8B-B14F-4D97-AF65-F5344CB8AC3E}">
        <p14:creationId xmlns:p14="http://schemas.microsoft.com/office/powerpoint/2010/main" val="3545697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endParaRPr lang="en-US" dirty="0">
              <a:latin typeface="Arial Narrow" charset="0"/>
              <a:cs typeface="+mn-cs"/>
            </a:endParaRPr>
          </a:p>
          <a:p>
            <a:pPr lvl="1" eaLnBrk="1" hangingPunct="1">
              <a:defRPr/>
            </a:pPr>
            <a:r>
              <a:rPr lang="en-US" dirty="0">
                <a:solidFill>
                  <a:srgbClr val="000000"/>
                </a:solidFill>
                <a:latin typeface="Arial Narrow" charset="0"/>
              </a:rPr>
              <a:t>Food held in the range of </a:t>
            </a:r>
            <a:r>
              <a:rPr lang="en-US" dirty="0" smtClean="0">
                <a:solidFill>
                  <a:srgbClr val="000000"/>
                </a:solidFill>
                <a:latin typeface="Arial Narrow" charset="0"/>
              </a:rPr>
              <a:t>41</a:t>
            </a:r>
            <a:r>
              <a:rPr lang="en-US" dirty="0" smtClean="0">
                <a:solidFill>
                  <a:schemeClr val="tx1"/>
                </a:solidFill>
              </a:rPr>
              <a:t>˚F</a:t>
            </a:r>
            <a:r>
              <a:rPr lang="en-US" dirty="0" smtClean="0">
                <a:latin typeface="Arial Narrow" charset="0"/>
              </a:rPr>
              <a:t> </a:t>
            </a:r>
            <a:r>
              <a:rPr lang="en-US" dirty="0" smtClean="0">
                <a:solidFill>
                  <a:srgbClr val="000000"/>
                </a:solidFill>
                <a:latin typeface="Arial Narrow" charset="0"/>
              </a:rPr>
              <a:t>and 135</a:t>
            </a:r>
            <a:r>
              <a:rPr lang="en-US" dirty="0">
                <a:solidFill>
                  <a:schemeClr val="tx1"/>
                </a:solidFill>
              </a:rPr>
              <a:t>˚</a:t>
            </a:r>
            <a:r>
              <a:rPr lang="en-US" dirty="0" smtClean="0">
                <a:solidFill>
                  <a:schemeClr val="tx1"/>
                </a:solidFill>
              </a:rPr>
              <a:t>F</a:t>
            </a:r>
            <a:r>
              <a:rPr lang="en-US" dirty="0" smtClean="0">
                <a:latin typeface="Arial Narrow" charset="0"/>
              </a:rPr>
              <a: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(5</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and </a:t>
            </a:r>
            <a:r>
              <a:rPr lang="en-US" dirty="0" smtClean="0">
                <a:solidFill>
                  <a:srgbClr val="000000"/>
                </a:solidFill>
                <a:latin typeface="Arial Narrow" charset="0"/>
              </a:rPr>
              <a:t>57</a:t>
            </a:r>
            <a:r>
              <a:rPr lang="en-US" dirty="0" smtClean="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has been time-temperature abused </a:t>
            </a:r>
          </a:p>
          <a:p>
            <a:pPr marL="347472" lvl="1" indent="-347472" eaLnBrk="1" hangingPunct="1">
              <a:lnSpc>
                <a:spcPct val="100000"/>
              </a:lnSpc>
              <a:spcBef>
                <a:spcPts val="900"/>
              </a:spcBef>
              <a:defRPr/>
            </a:pPr>
            <a:r>
              <a:rPr lang="en-US" dirty="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a:solidFill>
                  <a:srgbClr val="000000"/>
                </a:solidFill>
                <a:latin typeface="Arial Narrow" charset="0"/>
              </a:rPr>
              <a:t>Cooked or reheated incorrectly</a:t>
            </a: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4-5</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Preventing Time-Temperature Abuse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67" y="1243013"/>
            <a:ext cx="2743200" cy="3529584"/>
          </a:xfrm>
          <a:prstGeom prst="rect">
            <a:avLst/>
          </a:prstGeom>
        </p:spPr>
      </p:pic>
    </p:spTree>
    <p:extLst>
      <p:ext uri="{BB962C8B-B14F-4D97-AF65-F5344CB8AC3E}">
        <p14:creationId xmlns:p14="http://schemas.microsoft.com/office/powerpoint/2010/main" val="1177284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t>
            </a:r>
            <a:r>
              <a:rPr lang="en-US" dirty="0" smtClean="0">
                <a:solidFill>
                  <a:srgbClr val="000000"/>
                </a:solidFill>
                <a:latin typeface="Arial Narrow" charset="0"/>
              </a:rPr>
              <a:t>available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4-6</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737360"/>
          </a:xfrm>
          <a:prstGeom prst="rect">
            <a:avLst/>
          </a:prstGeom>
        </p:spPr>
      </p:pic>
    </p:spTree>
    <p:extLst>
      <p:ext uri="{BB962C8B-B14F-4D97-AF65-F5344CB8AC3E}">
        <p14:creationId xmlns:p14="http://schemas.microsoft.com/office/powerpoint/2010/main" val="896225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46" y="1243013"/>
            <a:ext cx="2743200" cy="4114800"/>
          </a:xfrm>
          <a:prstGeom prst="rect">
            <a:avLst/>
          </a:prstGeom>
        </p:spPr>
      </p:pic>
    </p:spTree>
    <p:extLst>
      <p:ext uri="{BB962C8B-B14F-4D97-AF65-F5344CB8AC3E}">
        <p14:creationId xmlns:p14="http://schemas.microsoft.com/office/powerpoint/2010/main" val="196432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probe</a:t>
            </a: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4-8</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4334"/>
            <a:ext cx="2100072" cy="1820062"/>
          </a:xfrm>
          <a:prstGeom prst="rect">
            <a:avLst/>
          </a:prstGeom>
        </p:spPr>
      </p:pic>
    </p:spTree>
    <p:extLst>
      <p:ext uri="{BB962C8B-B14F-4D97-AF65-F5344CB8AC3E}">
        <p14:creationId xmlns:p14="http://schemas.microsoft.com/office/powerpoint/2010/main" val="79031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Used to measure the surface temperature of food and equipment</a:t>
            </a:r>
          </a:p>
          <a:p>
            <a:pPr marL="347472" lvl="1" indent="-347472" eaLnBrk="1" hangingPunct="1">
              <a:lnSpc>
                <a:spcPct val="100000"/>
              </a:lnSpc>
              <a:spcBef>
                <a:spcPts val="900"/>
              </a:spcBef>
              <a:defRPr/>
            </a:pPr>
            <a:r>
              <a:rPr lang="en-US" dirty="0">
                <a:latin typeface="Arial Narrow" charset="0"/>
              </a:rPr>
              <a:t>Hold as 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manufacturers</a:t>
            </a:r>
            <a:r>
              <a:rPr lang="ja-JP" altLang="en-US" dirty="0">
                <a:latin typeface="Arial Narrow" charset="0"/>
              </a:rPr>
              <a:t>’</a:t>
            </a:r>
            <a:r>
              <a:rPr lang="en-US" dirty="0">
                <a:latin typeface="Arial Narrow" charset="0"/>
              </a:rPr>
              <a:t> 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4-9</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136650"/>
            <a:ext cx="2103120" cy="1975104"/>
          </a:xfrm>
          <a:prstGeom prst="rect">
            <a:avLst/>
          </a:prstGeom>
        </p:spPr>
      </p:pic>
    </p:spTree>
    <p:extLst>
      <p:ext uri="{BB962C8B-B14F-4D97-AF65-F5344CB8AC3E}">
        <p14:creationId xmlns:p14="http://schemas.microsoft.com/office/powerpoint/2010/main" val="5408755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18111</TotalTime>
  <Words>1672</Words>
  <Application>Microsoft Office PowerPoint</Application>
  <PresentationFormat>On-screen Show (4:3)</PresentationFormat>
  <Paragraphs>136</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3_SS5e_08_16hr</vt:lpstr>
      <vt:lpstr>4_SS5e_08_16hr</vt:lpstr>
      <vt:lpstr>PowerPoint Presentation</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2377</cp:revision>
  <cp:lastPrinted>2012-03-16T18:45:25Z</cp:lastPrinted>
  <dcterms:created xsi:type="dcterms:W3CDTF">2006-02-24T04:29:02Z</dcterms:created>
  <dcterms:modified xsi:type="dcterms:W3CDTF">2014-07-08T23:30:31Z</dcterms:modified>
</cp:coreProperties>
</file>