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22"/>
  </p:notesMasterIdLst>
  <p:handoutMasterIdLst>
    <p:handoutMasterId r:id="rId23"/>
  </p:handoutMasterIdLst>
  <p:sldIdLst>
    <p:sldId id="2023" r:id="rId3"/>
    <p:sldId id="2024" r:id="rId4"/>
    <p:sldId id="2025" r:id="rId5"/>
    <p:sldId id="2026" r:id="rId6"/>
    <p:sldId id="2027" r:id="rId7"/>
    <p:sldId id="2028" r:id="rId8"/>
    <p:sldId id="2029" r:id="rId9"/>
    <p:sldId id="2030" r:id="rId10"/>
    <p:sldId id="2031" r:id="rId11"/>
    <p:sldId id="2032" r:id="rId12"/>
    <p:sldId id="2033" r:id="rId13"/>
    <p:sldId id="2034" r:id="rId14"/>
    <p:sldId id="2035" r:id="rId15"/>
    <p:sldId id="2036" r:id="rId16"/>
    <p:sldId id="2037" r:id="rId17"/>
    <p:sldId id="2038" r:id="rId18"/>
    <p:sldId id="2039" r:id="rId19"/>
    <p:sldId id="2040" r:id="rId20"/>
    <p:sldId id="2041" r:id="rId21"/>
  </p:sldIdLst>
  <p:sldSz cx="9144000" cy="6858000" type="screen4x3"/>
  <p:notesSz cx="7010400" cy="9296400"/>
  <p:custDataLst>
    <p:tags r:id="rId24"/>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3" autoAdjust="0"/>
    <p:restoredTop sz="74338" autoAdjust="0"/>
  </p:normalViewPr>
  <p:slideViewPr>
    <p:cSldViewPr snapToGrid="0">
      <p:cViewPr>
        <p:scale>
          <a:sx n="81" d="100"/>
          <a:sy n="81" d="100"/>
        </p:scale>
        <p:origin x="-1440" y="-384"/>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E3D5C4F-54B8-4E44-9471-9571B6E5A5AD}"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05F8C47-4B52-A84A-9A6B-906E7D21F017}"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504835" name="Rectangle 2"/>
          <p:cNvSpPr>
            <a:spLocks noGrp="1" noRot="1" noChangeAspect="1" noChangeArrowheads="1" noTextEdit="1"/>
          </p:cNvSpPr>
          <p:nvPr>
            <p:ph type="sldImg"/>
          </p:nvPr>
        </p:nvSpPr>
        <p:spPr>
          <a:xfrm>
            <a:off x="1182688" y="696913"/>
            <a:ext cx="4648200" cy="3486150"/>
          </a:xfrm>
          <a:ln/>
        </p:spPr>
      </p:sp>
      <p:sp>
        <p:nvSpPr>
          <p:cNvPr id="504836" name="Rectangle 3"/>
          <p:cNvSpPr>
            <a:spLocks noGrp="1" noChangeArrowheads="1"/>
          </p:cNvSpPr>
          <p:nvPr>
            <p:ph type="body" idx="1"/>
          </p:nvPr>
        </p:nvSpPr>
        <p:spPr>
          <a:xfrm>
            <a:off x="876300" y="4465638"/>
            <a:ext cx="5607050" cy="42973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indent="0" eaLnBrk="1" hangingPunct="1">
              <a:tabLst>
                <a:tab pos="2857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0" indent="0" eaLnBrk="1" hangingPunct="1">
              <a:tabLst>
                <a:tab pos="285750" algn="l"/>
              </a:tabLst>
              <a:defRPr/>
            </a:pPr>
            <a:r>
              <a:rPr lang="en-US" dirty="0">
                <a:latin typeface="Times New Roman" charset="0"/>
                <a:cs typeface="+mn-cs"/>
              </a:rPr>
              <a:t>In general terms, the HACCP principles can be broken into three </a:t>
            </a:r>
            <a:r>
              <a:rPr lang="en-US" dirty="0" smtClean="0">
                <a:latin typeface="Times New Roman" charset="0"/>
                <a:cs typeface="+mn-cs"/>
              </a:rPr>
              <a:t>groups:</a:t>
            </a:r>
            <a:endParaRPr lang="en-US" dirty="0">
              <a:latin typeface="Times New Roman" charset="0"/>
              <a:cs typeface="+mn-cs"/>
            </a:endParaRPr>
          </a:p>
          <a:p>
            <a:pPr marL="285750" lvl="1" indent="-171450" eaLnBrk="1" hangingPunct="1">
              <a:buFontTx/>
              <a:buChar char="•"/>
              <a:tabLst>
                <a:tab pos="285750" algn="l"/>
              </a:tabLst>
              <a:defRPr/>
            </a:pPr>
            <a:r>
              <a:rPr lang="en-US" dirty="0">
                <a:latin typeface="Times New Roman" charset="0"/>
              </a:rPr>
              <a:t>Principles 1 and 2 help you identify and evaluate your hazards.</a:t>
            </a:r>
          </a:p>
          <a:p>
            <a:pPr marL="285750" lvl="1" indent="-171450" eaLnBrk="1" hangingPunct="1">
              <a:buFontTx/>
              <a:buChar char="•"/>
              <a:tabLst>
                <a:tab pos="285750" algn="l"/>
              </a:tabLst>
              <a:defRPr/>
            </a:pPr>
            <a:r>
              <a:rPr lang="en-US" dirty="0">
                <a:latin typeface="Times New Roman" charset="0"/>
              </a:rPr>
              <a:t>Principles 3, 4, and 5 help you establish ways for controlling those hazards.</a:t>
            </a:r>
          </a:p>
          <a:p>
            <a:pPr marL="285750" lvl="1" indent="-171450" eaLnBrk="1" hangingPunct="1">
              <a:buFontTx/>
              <a:buChar char="•"/>
              <a:tabLst>
                <a:tab pos="285750" algn="l"/>
              </a:tabLst>
              <a:defRPr/>
            </a:pPr>
            <a:r>
              <a:rPr lang="en-US" dirty="0">
                <a:latin typeface="Times New Roman" charset="0"/>
              </a:rPr>
              <a:t>Principles 6 and 7 help you maintain the HACCP plan and system and verify its effectiveness.</a:t>
            </a:r>
          </a:p>
          <a:p>
            <a:pPr marL="0" indent="0" eaLnBrk="1" hangingPunct="1">
              <a:tabLst>
                <a:tab pos="285750" algn="l"/>
              </a:tabLst>
              <a:defRPr/>
            </a:pPr>
            <a:endParaRPr lang="en-US" b="1"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DCDF05-773D-DE4D-91BA-8DD072DAF35D}"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505859" name="Rectangle 2"/>
          <p:cNvSpPr>
            <a:spLocks noGrp="1" noRot="1" noChangeAspect="1" noChangeArrowheads="1" noTextEdit="1"/>
          </p:cNvSpPr>
          <p:nvPr>
            <p:ph type="sldImg"/>
          </p:nvPr>
        </p:nvSpPr>
        <p:spPr>
          <a:xfrm>
            <a:off x="1182688" y="696913"/>
            <a:ext cx="4648200" cy="3486150"/>
          </a:xfrm>
          <a:ln/>
        </p:spPr>
      </p:sp>
      <p:sp>
        <p:nvSpPr>
          <p:cNvPr id="505860"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endParaRPr lang="en-US" dirty="0">
              <a:latin typeface="Times New Roman" charset="0"/>
              <a:cs typeface="+mn-cs"/>
            </a:endParaRPr>
          </a:p>
          <a:p>
            <a:pPr lvl="1">
              <a:buFontTx/>
              <a:buChar char="•"/>
              <a:defRPr/>
            </a:pPr>
            <a:r>
              <a:rPr lang="en-US" dirty="0">
                <a:latin typeface="Times New Roman" charset="0"/>
              </a:rPr>
              <a:t>The management team at Enrico</a:t>
            </a:r>
            <a:r>
              <a:rPr lang="ja-JP" altLang="en-US" dirty="0">
                <a:latin typeface="Times New Roman" charset="0"/>
              </a:rPr>
              <a:t>’</a:t>
            </a:r>
            <a:r>
              <a:rPr lang="en-US" dirty="0">
                <a:latin typeface="Times New Roman" charset="0"/>
              </a:rPr>
              <a:t>s decided to implement a HACCP program. They began by analyzing their hazards.</a:t>
            </a:r>
          </a:p>
          <a:p>
            <a:pPr lvl="1">
              <a:buFontTx/>
              <a:buChar char="•"/>
              <a:defRPr/>
            </a:pPr>
            <a:r>
              <a:rPr lang="en-US" dirty="0">
                <a:latin typeface="Times New Roman" charset="0"/>
              </a:rPr>
              <a:t>The team noted that many of their dishes are received, stored, prepared, cooked, and served the same day. The most popular of these items was the spicy charbroiled chicken breast.</a:t>
            </a:r>
          </a:p>
          <a:p>
            <a:pPr lvl="1">
              <a:buFontTx/>
              <a:buChar char="•"/>
              <a:defRPr/>
            </a:pPr>
            <a:r>
              <a:rPr lang="en-US" dirty="0">
                <a:latin typeface="Times New Roman" charset="0"/>
              </a:rPr>
              <a:t>The team determined that bacteria were the most likely hazard to food prepared this way.</a:t>
            </a:r>
          </a:p>
          <a:p>
            <a:pPr>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41E4A1-41BF-D545-A3D5-64EE4ED4C851}"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506883" name="Rectangle 2"/>
          <p:cNvSpPr>
            <a:spLocks noGrp="1" noRot="1" noChangeAspect="1" noChangeArrowheads="1" noTextEdit="1"/>
          </p:cNvSpPr>
          <p:nvPr>
            <p:ph type="sldImg"/>
          </p:nvPr>
        </p:nvSpPr>
        <p:spPr>
          <a:xfrm>
            <a:off x="1182688" y="696913"/>
            <a:ext cx="4648200" cy="3486150"/>
          </a:xfrm>
          <a:ln/>
        </p:spPr>
      </p:sp>
      <p:sp>
        <p:nvSpPr>
          <p:cNvPr id="50688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a:t>
            </a:r>
            <a:endParaRPr lang="en-US" dirty="0">
              <a:latin typeface="Times New Roman" charset="0"/>
              <a:cs typeface="+mn-cs"/>
            </a:endParaRPr>
          </a:p>
          <a:p>
            <a:pPr lvl="1">
              <a:buFontTx/>
              <a:buChar char="•"/>
              <a:defRPr/>
            </a:pPr>
            <a:r>
              <a:rPr lang="en-US" dirty="0">
                <a:latin typeface="Times New Roman" charset="0"/>
              </a:rPr>
              <a:t>Enrico</a:t>
            </a:r>
            <a:r>
              <a:rPr lang="ja-JP" altLang="en-US" dirty="0">
                <a:latin typeface="Times New Roman" charset="0"/>
              </a:rPr>
              <a:t>’</a:t>
            </a:r>
            <a:r>
              <a:rPr lang="en-US" dirty="0">
                <a:latin typeface="Times New Roman" charset="0"/>
              </a:rPr>
              <a:t>s management identified cooking as the CCP for food prepared and cooked for immediate service. This included the chicken breasts.</a:t>
            </a:r>
          </a:p>
          <a:p>
            <a:pPr lvl="1">
              <a:buFontTx/>
              <a:buChar char="•"/>
              <a:defRPr/>
            </a:pPr>
            <a:r>
              <a:rPr lang="en-US" dirty="0">
                <a:latin typeface="Times New Roman" charset="0"/>
              </a:rPr>
              <a:t>These food items must be handled correctly throughout the flow of food. However, correct cooking is the only step that will eliminate or reduce bacteria to safe levels.</a:t>
            </a:r>
          </a:p>
          <a:p>
            <a:pPr lvl="1">
              <a:buFontTx/>
              <a:buChar char="•"/>
              <a:defRPr/>
            </a:pPr>
            <a:r>
              <a:rPr lang="en-US" dirty="0" smtClean="0">
                <a:latin typeface="Times New Roman" charset="0"/>
              </a:rPr>
              <a:t>Because </a:t>
            </a:r>
            <a:r>
              <a:rPr lang="en-US" dirty="0">
                <a:latin typeface="Times New Roman" charset="0"/>
              </a:rPr>
              <a:t>the chicken breasts were prepared for immediate service, cooking was the only CCP identified.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2768A3-EE04-3149-935F-8021B398316A}"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507907" name="Rectangle 2"/>
          <p:cNvSpPr>
            <a:spLocks noGrp="1" noRot="1" noChangeAspect="1" noChangeArrowheads="1" noTextEdit="1"/>
          </p:cNvSpPr>
          <p:nvPr>
            <p:ph type="sldImg"/>
          </p:nvPr>
        </p:nvSpPr>
        <p:spPr>
          <a:xfrm>
            <a:off x="1182688" y="696913"/>
            <a:ext cx="4648200" cy="3486150"/>
          </a:xfrm>
          <a:ln/>
        </p:spPr>
      </p:sp>
      <p:sp>
        <p:nvSpPr>
          <p:cNvPr id="50790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p>
          <a:p>
            <a:pPr lvl="1">
              <a:buFontTx/>
              <a:buChar char="•"/>
              <a:defRPr/>
            </a:pPr>
            <a:r>
              <a:rPr lang="en-US" dirty="0" smtClean="0">
                <a:latin typeface="Times New Roman" charset="0"/>
              </a:rPr>
              <a:t>With cooking identified as the CCP for Enrico</a:t>
            </a:r>
            <a:r>
              <a:rPr lang="ja-JP" altLang="en-US" dirty="0" smtClean="0">
                <a:latin typeface="Times New Roman" charset="0"/>
              </a:rPr>
              <a:t>’</a:t>
            </a:r>
            <a:r>
              <a:rPr lang="en-US" dirty="0" smtClean="0">
                <a:latin typeface="Times New Roman" charset="0"/>
              </a:rPr>
              <a:t>s chicken breasts, a critical limit was needed. Management determined that the critical limit would be cooking the chicken to a minimum internal temperature of 165°F (74°C) for 15 seconds.</a:t>
            </a:r>
          </a:p>
          <a:p>
            <a:pPr lvl="1">
              <a:buFontTx/>
              <a:buChar char="•"/>
              <a:defRPr/>
            </a:pPr>
            <a:r>
              <a:rPr lang="en-US" dirty="0" smtClean="0">
                <a:latin typeface="Times New Roman" charset="0"/>
              </a:rPr>
              <a:t>They </a:t>
            </a:r>
            <a:r>
              <a:rPr lang="en-US" dirty="0">
                <a:latin typeface="Times New Roman" charset="0"/>
              </a:rPr>
              <a:t>decided that the critical limit could be met by cooking chicken breasts in the broiler for 16 minutes.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256695A-C879-6249-B6B3-084070EB95B6}"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508931" name="Rectangle 2"/>
          <p:cNvSpPr>
            <a:spLocks noGrp="1" noRot="1" noChangeAspect="1" noChangeArrowheads="1" noTextEdit="1"/>
          </p:cNvSpPr>
          <p:nvPr>
            <p:ph type="sldImg"/>
          </p:nvPr>
        </p:nvSpPr>
        <p:spPr>
          <a:xfrm>
            <a:off x="1182688" y="696913"/>
            <a:ext cx="4648200" cy="3486150"/>
          </a:xfrm>
          <a:ln/>
        </p:spPr>
      </p:sp>
      <p:sp>
        <p:nvSpPr>
          <p:cNvPr id="50893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endParaRPr lang="en-US" dirty="0">
              <a:latin typeface="Times New Roman" charset="0"/>
              <a:cs typeface="+mn-cs"/>
            </a:endParaRPr>
          </a:p>
          <a:p>
            <a:pPr lvl="1">
              <a:buFontTx/>
              <a:buChar char="•"/>
              <a:defRPr/>
            </a:pPr>
            <a:r>
              <a:rPr lang="en-US" dirty="0">
                <a:latin typeface="Times New Roman" charset="0"/>
              </a:rPr>
              <a:t>At Enrico</a:t>
            </a:r>
            <a:r>
              <a:rPr lang="ja-JP" altLang="en-US" dirty="0">
                <a:latin typeface="Times New Roman" charset="0"/>
              </a:rPr>
              <a:t>’</a:t>
            </a:r>
            <a:r>
              <a:rPr lang="en-US" dirty="0">
                <a:latin typeface="Times New Roman" charset="0"/>
              </a:rPr>
              <a:t>s, each charbroiled chicken breast is cooked to order. The team decided to check the critical limit by inserting a clean and sanitized thermocouple probe into the thickest part of each chicken breast.</a:t>
            </a:r>
          </a:p>
          <a:p>
            <a:pPr lvl="1">
              <a:buFontTx/>
              <a:buChar char="•"/>
              <a:defRPr/>
            </a:pPr>
            <a:r>
              <a:rPr lang="en-US" dirty="0">
                <a:latin typeface="Times New Roman" charset="0"/>
              </a:rPr>
              <a:t>The grill cook must check the temperature of each chicken breast after cooking. Each chicken breast must reach the minimum internal temperature of 165°F (74°C) for 15 seconds.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D31866-E49E-E14C-9836-ABD7A70B223A}"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509955" name="Rectangle 2"/>
          <p:cNvSpPr>
            <a:spLocks noGrp="1" noRot="1" noChangeAspect="1" noChangeArrowheads="1" noTextEdit="1"/>
          </p:cNvSpPr>
          <p:nvPr>
            <p:ph type="sldImg"/>
          </p:nvPr>
        </p:nvSpPr>
        <p:spPr>
          <a:xfrm>
            <a:off x="1182688" y="696913"/>
            <a:ext cx="4648200" cy="3486150"/>
          </a:xfrm>
          <a:ln/>
        </p:spPr>
      </p:sp>
      <p:sp>
        <p:nvSpPr>
          <p:cNvPr id="50995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a:t>
            </a:r>
            <a:r>
              <a:rPr lang="en-US" dirty="0" smtClean="0">
                <a:latin typeface="Times New Roman" charset="0"/>
                <a:cs typeface="+mn-cs"/>
              </a:rPr>
              <a:t>program: </a:t>
            </a:r>
            <a:endParaRPr lang="en-US" dirty="0">
              <a:latin typeface="Times New Roman" charset="0"/>
              <a:cs typeface="+mn-cs"/>
            </a:endParaRPr>
          </a:p>
          <a:p>
            <a:pPr lvl="1">
              <a:buFontTx/>
              <a:buChar char="•"/>
              <a:defRPr/>
            </a:pPr>
            <a:r>
              <a:rPr lang="en-US" dirty="0">
                <a:latin typeface="Times New Roman" charset="0"/>
              </a:rPr>
              <a:t>If the chicken breast has not reached its critical limit within the 16-minute cook time, the grill cook at Enrico</a:t>
            </a:r>
            <a:r>
              <a:rPr lang="ja-JP" altLang="en-US" dirty="0">
                <a:latin typeface="Times New Roman" charset="0"/>
              </a:rPr>
              <a:t>’</a:t>
            </a:r>
            <a:r>
              <a:rPr lang="en-US" dirty="0">
                <a:latin typeface="Times New Roman" charset="0"/>
              </a:rPr>
              <a:t>s must keep cooking the chicken breast until it has reached it.</a:t>
            </a:r>
          </a:p>
          <a:p>
            <a:pPr lvl="1">
              <a:buFontTx/>
              <a:buChar char="•"/>
              <a:defRPr/>
            </a:pPr>
            <a:r>
              <a:rPr lang="en-US" dirty="0">
                <a:latin typeface="Times New Roman" charset="0"/>
              </a:rPr>
              <a:t>This and all other corrective actions are noted in the temperature log.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746F20-3A5F-BC48-8CAF-DFC22A2C5B2F}"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510979" name="Rectangle 2"/>
          <p:cNvSpPr>
            <a:spLocks noGrp="1" noRot="1" noChangeAspect="1" noChangeArrowheads="1" noTextEdit="1"/>
          </p:cNvSpPr>
          <p:nvPr>
            <p:ph type="sldImg"/>
          </p:nvPr>
        </p:nvSpPr>
        <p:spPr>
          <a:xfrm>
            <a:off x="1182688" y="696913"/>
            <a:ext cx="4648200" cy="3486150"/>
          </a:xfrm>
          <a:ln/>
        </p:spPr>
      </p:sp>
      <p:sp>
        <p:nvSpPr>
          <p:cNvPr id="468995" name="Notes Placeholder 1"/>
          <p:cNvSpPr>
            <a:spLocks noGrp="1"/>
          </p:cNvSpPr>
          <p:nvPr>
            <p:ph type="body" idx="1"/>
          </p:nvPr>
        </p:nvSpPr>
        <p:spPr>
          <a:noFill/>
        </p:spPr>
        <p:txBody>
          <a:bodyPr/>
          <a:lstStyle/>
          <a:p>
            <a:r>
              <a:rPr lang="en-US" b="1" dirty="0">
                <a:latin typeface="Times New Roman" charset="0"/>
              </a:rPr>
              <a:t>Instructor </a:t>
            </a:r>
            <a:r>
              <a:rPr lang="en-US" b="1" dirty="0" smtClean="0">
                <a:latin typeface="Times New Roman" charset="0"/>
              </a:rPr>
              <a:t>Notes</a:t>
            </a:r>
            <a:endParaRPr lang="en-US" dirty="0">
              <a:latin typeface="Times New Roman" charset="0"/>
            </a:endParaRPr>
          </a:p>
          <a:p>
            <a:pPr>
              <a:buFontTx/>
              <a:buChar char="•"/>
            </a:pPr>
            <a:r>
              <a:rPr lang="en-US" dirty="0">
                <a:latin typeface="Times New Roman" charset="0"/>
              </a:rPr>
              <a:t>Here is a real-world example showing the efforts of Enrico</a:t>
            </a:r>
            <a:r>
              <a:rPr lang="ja-JP" altLang="en-US" dirty="0">
                <a:latin typeface="Times New Roman" charset="0"/>
              </a:rPr>
              <a:t>’</a:t>
            </a:r>
            <a:r>
              <a:rPr lang="en-US" altLang="ja-JP" dirty="0">
                <a:latin typeface="Times New Roman" charset="0"/>
              </a:rPr>
              <a:t>s, an Italian restaurant, as it implements a HACCP </a:t>
            </a:r>
            <a:r>
              <a:rPr lang="en-US" altLang="ja-JP" dirty="0" smtClean="0">
                <a:latin typeface="Times New Roman" charset="0"/>
              </a:rPr>
              <a:t>program:</a:t>
            </a:r>
          </a:p>
          <a:p>
            <a:pPr lvl="1">
              <a:buFontTx/>
              <a:buChar char="•"/>
            </a:pPr>
            <a:r>
              <a:rPr lang="en-US" dirty="0" smtClean="0">
                <a:latin typeface="Times New Roman" charset="0"/>
              </a:rPr>
              <a:t>Enrico</a:t>
            </a:r>
            <a:r>
              <a:rPr lang="ja-JP" altLang="en-US" dirty="0" smtClean="0">
                <a:latin typeface="Times New Roman" charset="0"/>
              </a:rPr>
              <a:t>’</a:t>
            </a:r>
            <a:r>
              <a:rPr lang="en-US" altLang="ja-JP" dirty="0" smtClean="0">
                <a:latin typeface="Times New Roman" charset="0"/>
              </a:rPr>
              <a:t>s management team performs HACCP checks once per shift. They make sure that critical limits were met and appropriate corrective actions were taken when needed.</a:t>
            </a:r>
          </a:p>
          <a:p>
            <a:pPr lvl="1">
              <a:buFontTx/>
              <a:buChar char="•"/>
            </a:pPr>
            <a:r>
              <a:rPr lang="en-US" dirty="0" smtClean="0">
                <a:latin typeface="Times New Roman" charset="0"/>
              </a:rPr>
              <a:t>They </a:t>
            </a:r>
            <a:r>
              <a:rPr lang="en-US" dirty="0">
                <a:latin typeface="Times New Roman" charset="0"/>
              </a:rPr>
              <a:t>also check the temperature logs on a weekly basis to identify patterns. This helps to determine if processes or procedures need to be changed. For example, over several weeks they noticed problems toward the end of each week. The chicken breasts often failed to meet the critical limit. The appropriate corrective action was being taken.</a:t>
            </a:r>
          </a:p>
          <a:p>
            <a:pPr lvl="1">
              <a:buFontTx/>
              <a:buChar char="•"/>
            </a:pPr>
            <a:r>
              <a:rPr lang="en-US" dirty="0">
                <a:latin typeface="Times New Roman" charset="0"/>
              </a:rPr>
              <a:t>Management discovered that Enrico</a:t>
            </a:r>
            <a:r>
              <a:rPr lang="ja-JP" altLang="en-US" dirty="0">
                <a:latin typeface="Times New Roman" charset="0"/>
              </a:rPr>
              <a:t>’</a:t>
            </a:r>
            <a:r>
              <a:rPr lang="en-US" altLang="ja-JP" dirty="0">
                <a:latin typeface="Times New Roman" charset="0"/>
              </a:rPr>
              <a:t>s received chicken shipments from a different supplier on Thursdays. This supplier provided a six-ounce chicken breast. Enrico</a:t>
            </a:r>
            <a:r>
              <a:rPr lang="ja-JP" altLang="en-US" dirty="0">
                <a:latin typeface="Times New Roman" charset="0"/>
              </a:rPr>
              <a:t>’</a:t>
            </a:r>
            <a:r>
              <a:rPr lang="en-US" altLang="ja-JP" dirty="0">
                <a:latin typeface="Times New Roman" charset="0"/>
              </a:rPr>
              <a:t>s chicken specifications listed a four-ounce chicken breast. Management worked with the supplier to ensure they received four-ounce breasts. The receiving procedures were changed to include a weight check.</a:t>
            </a:r>
            <a:r>
              <a:rPr lang="en-US" altLang="ja-JP" sz="1800" dirty="0">
                <a:latin typeface="Times New Roman" charset="0"/>
              </a:rPr>
              <a:t> </a:t>
            </a:r>
          </a:p>
          <a:p>
            <a:pPr lvl="1">
              <a:buFontTx/>
              <a:buChar char="•"/>
            </a:pPr>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79B0447-8312-5942-9732-2723776BBC47}"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512003" name="Rectangle 2"/>
          <p:cNvSpPr>
            <a:spLocks noGrp="1" noRot="1" noChangeAspect="1" noChangeArrowheads="1" noTextEdit="1"/>
          </p:cNvSpPr>
          <p:nvPr>
            <p:ph type="sldImg"/>
          </p:nvPr>
        </p:nvSpPr>
        <p:spPr>
          <a:xfrm>
            <a:off x="1182688" y="696913"/>
            <a:ext cx="4648200" cy="3486150"/>
          </a:xfrm>
          <a:ln/>
        </p:spPr>
      </p:sp>
      <p:sp>
        <p:nvSpPr>
          <p:cNvPr id="471043" name="Rectangle 3"/>
          <p:cNvSpPr>
            <a:spLocks noGrp="1" noChangeArrowheads="1"/>
          </p:cNvSpPr>
          <p:nvPr>
            <p:ph type="body" idx="1"/>
          </p:nvPr>
        </p:nvSpPr>
        <p:spPr>
          <a:xfrm>
            <a:off x="876300" y="4465638"/>
            <a:ext cx="5318125" cy="4183062"/>
          </a:xfrm>
          <a:noFill/>
        </p:spPr>
        <p:txBody>
          <a:bodyPr/>
          <a:lstStyle/>
          <a:p>
            <a:pPr marL="115888" indent="-115888"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5888" indent="-115888" eaLnBrk="1" hangingPunct="1">
              <a:buFontTx/>
              <a:buChar char="•"/>
            </a:pPr>
            <a:r>
              <a:rPr lang="en-US" dirty="0">
                <a:latin typeface="Times New Roman" charset="0"/>
              </a:rPr>
              <a:t> Maintain your HACCP plan and keep all documentation created when developing it.</a:t>
            </a:r>
          </a:p>
          <a:p>
            <a:pPr marL="115888" indent="-115888" eaLnBrk="1" hangingPunct="1">
              <a:buFontTx/>
              <a:buChar char="•"/>
            </a:pPr>
            <a:r>
              <a:rPr lang="en-US" dirty="0">
                <a:latin typeface="Times New Roman" charset="0"/>
              </a:rPr>
              <a:t> Here is a real-world example showing the efforts of Enrico</a:t>
            </a:r>
            <a:r>
              <a:rPr lang="ja-JP" altLang="en-US" dirty="0">
                <a:latin typeface="Times New Roman" charset="0"/>
              </a:rPr>
              <a:t>’</a:t>
            </a:r>
            <a:r>
              <a:rPr lang="en-US" altLang="ja-JP" dirty="0">
                <a:latin typeface="Times New Roman" charset="0"/>
              </a:rPr>
              <a:t>s, an Italian restaurant, as it </a:t>
            </a:r>
            <a:r>
              <a:rPr lang="en-US" altLang="ja-JP" dirty="0" smtClean="0">
                <a:latin typeface="Times New Roman" charset="0"/>
              </a:rPr>
              <a:t>implements </a:t>
            </a:r>
            <a:r>
              <a:rPr lang="en-US" altLang="ja-JP" dirty="0">
                <a:latin typeface="Times New Roman" charset="0"/>
              </a:rPr>
              <a:t>a HACCP </a:t>
            </a:r>
            <a:r>
              <a:rPr lang="en-US" altLang="ja-JP" dirty="0" smtClean="0">
                <a:latin typeface="Times New Roman" charset="0"/>
              </a:rPr>
              <a:t>program: </a:t>
            </a:r>
            <a:endParaRPr lang="en-US" altLang="ja-JP" dirty="0">
              <a:latin typeface="Times New Roman" charset="0"/>
            </a:endParaRPr>
          </a:p>
          <a:p>
            <a:pPr marL="573088" lvl="1" indent="-115888" eaLnBrk="1" hangingPunct="1">
              <a:buFontTx/>
              <a:buChar char="•"/>
            </a:pPr>
            <a:r>
              <a:rPr lang="en-US" dirty="0">
                <a:latin typeface="Times New Roman" charset="0"/>
              </a:rPr>
              <a:t>Enrico</a:t>
            </a:r>
            <a:r>
              <a:rPr lang="ja-JP" altLang="en-US" dirty="0">
                <a:latin typeface="Times New Roman" charset="0"/>
              </a:rPr>
              <a:t>’</a:t>
            </a:r>
            <a:r>
              <a:rPr lang="en-US" altLang="ja-JP" dirty="0">
                <a:latin typeface="Times New Roman" charset="0"/>
              </a:rPr>
              <a:t>s management team determined that time-temperature logs should be kept for three months. Receiving invoices would be kept for 60 days. The team used this documentation to support and revise their HACCP plan.</a:t>
            </a:r>
          </a:p>
          <a:p>
            <a:pPr marL="115888" indent="-115888" eaLnBrk="1" hangingPunct="1"/>
            <a:endParaRPr lang="en-US" dirty="0">
              <a:latin typeface="Times New Roman" charset="0"/>
            </a:endParaRPr>
          </a:p>
          <a:p>
            <a:pPr marL="115888" indent="-115888" eaLnBrk="1" hangingPunct="1"/>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6F865-5A97-A34D-9EFD-48986F0D77B6}"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513027" name="Rectangle 2"/>
          <p:cNvSpPr>
            <a:spLocks noGrp="1" noRot="1" noChangeAspect="1" noChangeArrowheads="1" noTextEdit="1"/>
          </p:cNvSpPr>
          <p:nvPr>
            <p:ph type="sldImg"/>
          </p:nvPr>
        </p:nvSpPr>
        <p:spPr>
          <a:xfrm>
            <a:off x="1182688" y="696913"/>
            <a:ext cx="4648200" cy="3486150"/>
          </a:xfrm>
          <a:ln/>
        </p:spPr>
      </p:sp>
      <p:sp>
        <p:nvSpPr>
          <p:cNvPr id="51302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dirty="0">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dirty="0">
                <a:latin typeface="Times New Roman" charset="0"/>
                <a:cs typeface="+mn-cs"/>
              </a:rPr>
              <a:t>A 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8EBC0B-6993-C342-B697-328E208CD348}"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514051" name="Rectangle 2"/>
          <p:cNvSpPr>
            <a:spLocks noGrp="1" noRot="1" noChangeAspect="1" noChangeArrowheads="1" noTextEdit="1"/>
          </p:cNvSpPr>
          <p:nvPr>
            <p:ph type="sldImg"/>
          </p:nvPr>
        </p:nvSpPr>
        <p:spPr>
          <a:xfrm>
            <a:off x="1182688" y="696913"/>
            <a:ext cx="4648200" cy="3486150"/>
          </a:xfrm>
          <a:ln/>
        </p:spPr>
      </p:sp>
      <p:sp>
        <p:nvSpPr>
          <p:cNvPr id="5140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Always check with your local regulatory authority to see if a variance is also required when prepping food in these ways.</a:t>
            </a:r>
          </a:p>
          <a:p>
            <a:pPr eaLnBrk="1" hangingPunct="1">
              <a:buFontTx/>
              <a:buChar char="•"/>
              <a:defRPr/>
            </a:pPr>
            <a:r>
              <a:rPr lang="en-US" dirty="0">
                <a:latin typeface="Times New Roman" charset="0"/>
                <a:cs typeface="+mn-cs"/>
              </a:rPr>
              <a:t>A 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9FB44B-D281-1541-AF0C-3E5F7E4BABC7}"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457200" lvl="1" indent="0" eaLnBrk="1" hangingPunct="1">
              <a:defRPr/>
            </a:pPr>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5E8A40-5654-3C42-986F-1C45EE1FF18E}"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97667" name="Rectangle 2"/>
          <p:cNvSpPr>
            <a:spLocks noGrp="1" noRot="1" noChangeAspect="1" noChangeArrowheads="1" noTextEdit="1"/>
          </p:cNvSpPr>
          <p:nvPr>
            <p:ph type="sldImg"/>
          </p:nvPr>
        </p:nvSpPr>
        <p:spPr>
          <a:xfrm>
            <a:off x="1182688" y="696913"/>
            <a:ext cx="4648200" cy="3486150"/>
          </a:xfrm>
          <a:ln/>
        </p:spPr>
      </p:sp>
      <p:sp>
        <p:nvSpPr>
          <p:cNvPr id="49766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ED001-FE92-8543-A8DB-2116DCB7E591}"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98691" name="Rectangle 2"/>
          <p:cNvSpPr>
            <a:spLocks noGrp="1" noRot="1" noChangeAspect="1" noChangeArrowheads="1" noTextEdit="1"/>
          </p:cNvSpPr>
          <p:nvPr>
            <p:ph type="sldImg"/>
          </p:nvPr>
        </p:nvSpPr>
        <p:spPr>
          <a:xfrm>
            <a:off x="1182688" y="696913"/>
            <a:ext cx="4648200" cy="3486150"/>
          </a:xfrm>
          <a:ln/>
        </p:spPr>
      </p:sp>
      <p:sp>
        <p:nvSpPr>
          <p:cNvPr id="49869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1A0F39-7E45-7E47-8829-BDB4169F6707}"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99715"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647700" y="4533900"/>
            <a:ext cx="5608638" cy="4183063"/>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E8BD86-C9EE-DA4B-B842-2058EBCA18A6}"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500739" name="Rectangle 2"/>
          <p:cNvSpPr>
            <a:spLocks noGrp="1" noRot="1" noChangeAspect="1" noChangeArrowheads="1" noTextEdit="1"/>
          </p:cNvSpPr>
          <p:nvPr>
            <p:ph type="sldImg"/>
          </p:nvPr>
        </p:nvSpPr>
        <p:spPr>
          <a:xfrm>
            <a:off x="1182688" y="696913"/>
            <a:ext cx="4648200" cy="3486150"/>
          </a:xfrm>
          <a:ln/>
        </p:spPr>
      </p:sp>
      <p:sp>
        <p:nvSpPr>
          <p:cNvPr id="50074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 typeface="Arial" charset="0"/>
              <a:buChar char="•"/>
            </a:pPr>
            <a:r>
              <a:rPr lang="en-US" dirty="0"/>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r>
              <a:rPr lang="en-US" dirty="0" smtClean="0"/>
              <a:t>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Managers </a:t>
            </a:r>
            <a:r>
              <a:rPr lang="en-US" dirty="0"/>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3B2F752-2615-A648-BAC6-064FD8A81B3A}"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501763" name="Rectangle 2"/>
          <p:cNvSpPr>
            <a:spLocks noGrp="1" noRot="1" noChangeAspect="1" noChangeArrowheads="1" noTextEdit="1"/>
          </p:cNvSpPr>
          <p:nvPr>
            <p:ph type="sldImg"/>
          </p:nvPr>
        </p:nvSpPr>
        <p:spPr>
          <a:xfrm>
            <a:off x="1182688" y="696913"/>
            <a:ext cx="4648200" cy="3486150"/>
          </a:xfrm>
          <a:ln/>
        </p:spPr>
      </p:sp>
      <p:sp>
        <p:nvSpPr>
          <p:cNvPr id="501764"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b="1" dirty="0">
                <a:latin typeface="Times New Roman" charset="0"/>
                <a:cs typeface="+mn-cs"/>
              </a:rPr>
              <a:t>Demonstration of knowledge: </a:t>
            </a:r>
            <a:r>
              <a:rPr lang="en-US" dirty="0">
                <a:latin typeface="Times New Roman" charset="0"/>
                <a:cs typeface="+mn-cs"/>
              </a:rPr>
              <a:t>As a manager, you must be able to show that you know what to do to keep food safe. Becoming certified in food safety is one way to show this.</a:t>
            </a:r>
          </a:p>
          <a:p>
            <a:pPr eaLnBrk="1" hangingPunct="1">
              <a:buFontTx/>
              <a:buChar char="•"/>
              <a:defRPr/>
            </a:pPr>
            <a:r>
              <a:rPr lang="en-US" b="1" dirty="0">
                <a:latin typeface="Times New Roman" charset="0"/>
                <a:cs typeface="+mn-cs"/>
              </a:rPr>
              <a:t>Staff health controls: </a:t>
            </a:r>
            <a:r>
              <a:rPr lang="en-US" dirty="0">
                <a:latin typeface="Times New Roman" charset="0"/>
                <a:cs typeface="+mn-cs"/>
              </a:rPr>
              <a:t>Procedures must be put in place to make sure staff are practicing personal hygiene. For example, staff must know that they must report illnesses and illness symptoms to management.</a:t>
            </a:r>
          </a:p>
          <a:p>
            <a:pPr eaLnBrk="1" hangingPunct="1">
              <a:buFontTx/>
              <a:buChar char="•"/>
              <a:defRPr/>
            </a:pPr>
            <a:r>
              <a:rPr lang="en-US" b="1" dirty="0">
                <a:latin typeface="Times New Roman" charset="0"/>
                <a:cs typeface="+mn-cs"/>
              </a:rPr>
              <a:t>Controlling hands as a vehicle of contamination:</a:t>
            </a:r>
            <a:r>
              <a:rPr lang="en-US" dirty="0">
                <a:latin typeface="Times New Roman" charset="0"/>
                <a:cs typeface="+mn-cs"/>
              </a:rPr>
              <a:t> Controls must be put in place to prevent bare-hand contact with ready-to-eat food. This might include requiring the use of tongs to handle ready-to-eat food.</a:t>
            </a:r>
          </a:p>
          <a:p>
            <a:pPr eaLnBrk="1" hangingPunct="1">
              <a:buFontTx/>
              <a:buChar char="•"/>
              <a:defRPr/>
            </a:pPr>
            <a:r>
              <a:rPr lang="en-US" b="1" dirty="0">
                <a:latin typeface="Times New Roman" charset="0"/>
                <a:cs typeface="+mn-cs"/>
              </a:rPr>
              <a:t>Time and temperature parameters for controlling pathogens: </a:t>
            </a:r>
            <a:r>
              <a:rPr lang="en-US" dirty="0">
                <a:latin typeface="Times New Roman" charset="0"/>
                <a:cs typeface="+mn-cs"/>
              </a:rPr>
              <a:t>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b="1" dirty="0">
                <a:latin typeface="Times New Roman" charset="0"/>
                <a:cs typeface="+mn-cs"/>
              </a:rPr>
              <a:t>Consumer advisories:</a:t>
            </a:r>
            <a:r>
              <a:rPr lang="en-US" dirty="0">
                <a:latin typeface="Times New Roman" charset="0"/>
                <a:cs typeface="+mn-cs"/>
              </a:rPr>
              <a:t> Notices must be provided to customers if you serve raw or undercooked menu items. These notices must include a statement about the risks of eating these foods.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FD39E8-DE6F-9642-8334-17E1B1F7D752}"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502787" name="Rectangle 2"/>
          <p:cNvSpPr>
            <a:spLocks noGrp="1" noRot="1" noChangeAspect="1" noChangeArrowheads="1" noTextEdit="1"/>
          </p:cNvSpPr>
          <p:nvPr>
            <p:ph type="sldImg"/>
          </p:nvPr>
        </p:nvSpPr>
        <p:spPr>
          <a:xfrm>
            <a:off x="1182688" y="696913"/>
            <a:ext cx="4648200" cy="3486150"/>
          </a:xfrm>
          <a:ln/>
        </p:spPr>
      </p:sp>
      <p:sp>
        <p:nvSpPr>
          <p:cNvPr id="5027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There 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6DFB54-DE81-0E46-98FD-7AF0D98E9409}"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503811" name="Rectangle 2"/>
          <p:cNvSpPr>
            <a:spLocks noGrp="1" noRot="1" noChangeAspect="1" noChangeArrowheads="1" noTextEdit="1"/>
          </p:cNvSpPr>
          <p:nvPr>
            <p:ph type="sldImg"/>
          </p:nvPr>
        </p:nvSpPr>
        <p:spPr>
          <a:xfrm>
            <a:off x="1182688" y="696913"/>
            <a:ext cx="4648200" cy="3486150"/>
          </a:xfrm>
          <a:ln/>
        </p:spPr>
      </p:sp>
      <p:sp>
        <p:nvSpPr>
          <p:cNvPr id="50381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Each 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2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8-10</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247290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8-11</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3584969"/>
            <a:ext cx="8141208" cy="2102332"/>
          </a:xfrm>
          <a:prstGeom prst="rect">
            <a:avLst/>
          </a:prstGeom>
        </p:spPr>
      </p:pic>
    </p:spTree>
    <p:extLst>
      <p:ext uri="{BB962C8B-B14F-4D97-AF65-F5344CB8AC3E}">
        <p14:creationId xmlns:p14="http://schemas.microsoft.com/office/powerpoint/2010/main" val="1607622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8-12</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774075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hangingPunct="1">
                <a:defRPr/>
              </a:pPr>
              <a:r>
                <a:rPr lang="en-US" sz="2400" dirty="0" smtClean="0">
                  <a:cs typeface="+mn-cs"/>
                </a:rPr>
                <a:t>Critical </a:t>
              </a:r>
            </a:p>
            <a:p>
              <a:pPr algn="ctr" eaLnBrk="1" hangingPunct="1">
                <a:defRPr/>
              </a:pPr>
              <a:r>
                <a:rPr lang="en-US" sz="2400" dirty="0" smtClean="0">
                  <a:cs typeface="+mn-cs"/>
                </a:rPr>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8-13</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398043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8-14</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5032"/>
            <a:ext cx="2103120" cy="1917550"/>
          </a:xfrm>
          <a:prstGeom prst="rect">
            <a:avLst/>
          </a:prstGeom>
        </p:spPr>
      </p:pic>
    </p:spTree>
    <p:extLst>
      <p:ext uri="{BB962C8B-B14F-4D97-AF65-F5344CB8AC3E}">
        <p14:creationId xmlns:p14="http://schemas.microsoft.com/office/powerpoint/2010/main" val="1004890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8-15</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180" y="1243013"/>
            <a:ext cx="2098296" cy="1921969"/>
          </a:xfrm>
          <a:prstGeom prst="rect">
            <a:avLst/>
          </a:prstGeom>
        </p:spPr>
      </p:pic>
    </p:spTree>
    <p:extLst>
      <p:ext uri="{BB962C8B-B14F-4D97-AF65-F5344CB8AC3E}">
        <p14:creationId xmlns:p14="http://schemas.microsoft.com/office/powerpoint/2010/main" val="124059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identified </a:t>
            </a:r>
            <a:r>
              <a:rPr lang="en-US" dirty="0" smtClean="0">
                <a:latin typeface="Arial Narrow" charset="0"/>
              </a:rPr>
              <a:t>hazards</a:t>
            </a:r>
            <a:endParaRPr lang="en-US" dirty="0">
              <a:latin typeface="Arial Narrow" charset="0"/>
            </a:endParaRP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8-16</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3744608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a:t>
            </a:r>
            <a:r>
              <a:rPr lang="en-US" dirty="0" smtClean="0">
                <a:latin typeface="Arial Narrow" charset="0"/>
              </a:rPr>
              <a:t>(</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8-17</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3996552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components such as vinegar 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8-18</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2387412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8-19</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3623952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val="262441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8-3</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Quality control and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a:solidFill>
                  <a:schemeClr val="accent3"/>
                </a:solidFill>
                <a:latin typeface="+mj-lt"/>
                <a:ea typeface="+mn-ea"/>
                <a:cs typeface="+mn-cs"/>
              </a:rPr>
              <a:t>Personal hygiene program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48" y="2052638"/>
            <a:ext cx="2100183" cy="126904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194" y="2053529"/>
            <a:ext cx="2103118" cy="126726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193" y="4255598"/>
            <a:ext cx="2103119" cy="126367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80" y="4255597"/>
            <a:ext cx="2103120" cy="1263677"/>
          </a:xfrm>
          <a:prstGeom prst="rect">
            <a:avLst/>
          </a:prstGeom>
        </p:spPr>
      </p:pic>
    </p:spTree>
    <p:extLst>
      <p:ext uri="{BB962C8B-B14F-4D97-AF65-F5344CB8AC3E}">
        <p14:creationId xmlns:p14="http://schemas.microsoft.com/office/powerpoint/2010/main" val="3821615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8-4</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Standard operating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chemeClr val="accent3"/>
                </a:solidFill>
                <a:latin typeface="+mj-lt"/>
                <a:ea typeface="+mn-ea"/>
                <a:cs typeface="+mn-cs"/>
              </a:rPr>
              <a:t>Cleaning and </a:t>
            </a:r>
            <a:br>
              <a:rPr lang="en-US" sz="1800" dirty="0" smtClean="0">
                <a:solidFill>
                  <a:schemeClr val="accent3"/>
                </a:solidFill>
                <a:latin typeface="+mj-lt"/>
                <a:ea typeface="+mn-ea"/>
                <a:cs typeface="+mn-cs"/>
              </a:rPr>
            </a:br>
            <a:r>
              <a:rPr lang="en-US" sz="1800" dirty="0" smtClean="0">
                <a:solidFill>
                  <a:schemeClr val="accent3"/>
                </a:solidFill>
                <a:latin typeface="+mj-lt"/>
                <a:ea typeface="+mn-ea"/>
                <a:cs typeface="+mn-cs"/>
              </a:rPr>
              <a:t>sanitation program</a:t>
            </a:r>
            <a:endParaRPr lang="en-US" sz="1800" dirty="0">
              <a:solidFill>
                <a:schemeClr val="accent3"/>
              </a:solidFill>
              <a:latin typeface="+mj-lt"/>
              <a:ea typeface="+mn-ea"/>
              <a:cs typeface="+mn-cs"/>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84" y="2053066"/>
            <a:ext cx="2095661" cy="126819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687" y="2053529"/>
            <a:ext cx="2094131" cy="126726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80" y="4256937"/>
            <a:ext cx="2095746" cy="126099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48" y="4255586"/>
            <a:ext cx="2091333" cy="1263699"/>
          </a:xfrm>
          <a:prstGeom prst="rect">
            <a:avLst/>
          </a:prstGeom>
        </p:spPr>
      </p:pic>
    </p:spTree>
    <p:extLst>
      <p:ext uri="{BB962C8B-B14F-4D97-AF65-F5344CB8AC3E}">
        <p14:creationId xmlns:p14="http://schemas.microsoft.com/office/powerpoint/2010/main" val="339443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8-5</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296350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8-6</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261797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8-7</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756" y="1243013"/>
            <a:ext cx="1893143" cy="1410255"/>
          </a:xfrm>
          <a:prstGeom prst="rect">
            <a:avLst/>
          </a:prstGeom>
        </p:spPr>
      </p:pic>
    </p:spTree>
    <p:extLst>
      <p:ext uri="{BB962C8B-B14F-4D97-AF65-F5344CB8AC3E}">
        <p14:creationId xmlns:p14="http://schemas.microsoft.com/office/powerpoint/2010/main" val="475969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8-8</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2860265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facility</a:t>
            </a:r>
            <a:r>
              <a:rPr lang="ja-JP" altLang="en-US" dirty="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8-9</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40511217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18111</TotalTime>
  <Words>2128</Words>
  <Application>Microsoft Office PowerPoint</Application>
  <PresentationFormat>On-screen Show (4:3)</PresentationFormat>
  <Paragraphs>209</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3_SS5e_08_16hr</vt:lpstr>
      <vt:lpstr>4_SS5e_08_16hr</vt:lpstr>
      <vt:lpstr>PowerPoint Presentation</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2382</cp:revision>
  <cp:lastPrinted>2012-03-16T18:45:25Z</cp:lastPrinted>
  <dcterms:created xsi:type="dcterms:W3CDTF">2006-02-24T04:29:02Z</dcterms:created>
  <dcterms:modified xsi:type="dcterms:W3CDTF">2014-07-08T22:13:06Z</dcterms:modified>
</cp:coreProperties>
</file>