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847C7A5-2CC3-F54B-A217-D07ADA2B9AFD}" type="slidenum">
              <a:rPr lang="en-US" sz="1200" b="0">
                <a:solidFill>
                  <a:prstClr val="black"/>
                </a:solidFill>
              </a:rPr>
              <a:pPr eaLnBrk="1" hangingPunct="1">
                <a:defRPr/>
              </a:pPr>
              <a:t>1</a:t>
            </a:fld>
            <a:endParaRPr lang="en-US" sz="1200" b="0" dirty="0">
              <a:solidFill>
                <a:prstClr val="black"/>
              </a:solidFill>
            </a:endParaRPr>
          </a:p>
        </p:txBody>
      </p:sp>
      <p:sp>
        <p:nvSpPr>
          <p:cNvPr id="29184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58C7992-9B9C-774E-BE31-025C21694271}" type="slidenum">
              <a:rPr lang="en-US" sz="1200" b="0">
                <a:solidFill>
                  <a:prstClr val="black"/>
                </a:solidFill>
              </a:rPr>
              <a:pPr eaLnBrk="1" hangingPunct="1">
                <a:defRPr/>
              </a:pPr>
              <a:t>10</a:t>
            </a:fld>
            <a:endParaRPr lang="en-US" sz="1200" b="0" dirty="0">
              <a:solidFill>
                <a:prstClr val="black"/>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2430"/>
            <a:ext cx="5486711" cy="4114488"/>
          </a:xfrm>
        </p:spPr>
        <p:txBody>
          <a:bodyPr/>
          <a:lstStyle/>
          <a:p>
            <a:pPr eaLnBrk="1" hangingPunct="1">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The list of TCS food includes the following:</a:t>
            </a:r>
          </a:p>
          <a:p>
            <a:pPr marL="616894" lvl="1" indent="-168244">
              <a:buFont typeface="Arial" pitchFamily="34" charset="0"/>
              <a:buChar char="•"/>
              <a:defRPr/>
            </a:pPr>
            <a:r>
              <a:rPr lang="en-US" dirty="0" smtClean="0">
                <a:ea typeface="+mn-ea"/>
              </a:rPr>
              <a:t>Milk and dairy products</a:t>
            </a:r>
          </a:p>
          <a:p>
            <a:pPr marL="616894" lvl="1" indent="-168244">
              <a:buFont typeface="Arial" pitchFamily="34" charset="0"/>
              <a:buChar char="•"/>
              <a:defRPr/>
            </a:pPr>
            <a:r>
              <a:rPr lang="en-US" dirty="0" smtClean="0">
                <a:ea typeface="+mn-ea"/>
              </a:rPr>
              <a:t>Shell eggs (except those treated to eliminate nontyphoidal </a:t>
            </a:r>
            <a:r>
              <a:rPr lang="en-US" i="1" dirty="0" smtClean="0">
                <a:ea typeface="+mn-ea"/>
              </a:rPr>
              <a:t>Salmonella</a:t>
            </a:r>
            <a:r>
              <a:rPr lang="en-US" dirty="0" smtClean="0">
                <a:ea typeface="+mn-ea"/>
              </a:rPr>
              <a:t>)</a:t>
            </a:r>
          </a:p>
          <a:p>
            <a:pPr marL="616894" lvl="1" indent="-168244">
              <a:buFont typeface="Arial" pitchFamily="34" charset="0"/>
              <a:buChar char="•"/>
              <a:defRPr/>
            </a:pPr>
            <a:r>
              <a:rPr lang="en-US" dirty="0" smtClean="0">
                <a:ea typeface="+mn-ea"/>
              </a:rPr>
              <a:t>Meat: beef, pork, and lamb</a:t>
            </a:r>
          </a:p>
          <a:p>
            <a:pPr marL="616894" lvl="1" indent="-168244">
              <a:buFont typeface="Arial" pitchFamily="34" charset="0"/>
              <a:buChar char="•"/>
              <a:defRPr/>
            </a:pPr>
            <a:r>
              <a:rPr lang="en-US" dirty="0" smtClean="0">
                <a:ea typeface="+mn-ea"/>
              </a:rPr>
              <a:t>Poultry</a:t>
            </a:r>
          </a:p>
          <a:p>
            <a:pPr marL="616894" lvl="1" indent="-168244">
              <a:buFont typeface="Arial" pitchFamily="34" charset="0"/>
              <a:buChar char="•"/>
              <a:defRPr/>
            </a:pPr>
            <a:r>
              <a:rPr lang="en-US" dirty="0" smtClean="0">
                <a:ea typeface="+mn-ea"/>
              </a:rPr>
              <a:t>Fish</a:t>
            </a:r>
          </a:p>
          <a:p>
            <a:pPr marL="616894" lvl="1" indent="-168244">
              <a:buFont typeface="Arial" pitchFamily="34" charset="0"/>
              <a:buChar char="•"/>
              <a:defRPr/>
            </a:pPr>
            <a:r>
              <a:rPr lang="en-US" dirty="0" smtClean="0">
                <a:ea typeface="+mn-ea"/>
              </a:rPr>
              <a:t>Shellfish and crustaceans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08530FE-248B-2340-AB27-30103903C81D}" type="slidenum">
              <a:rPr lang="en-US" sz="1200" b="0">
                <a:solidFill>
                  <a:prstClr val="black"/>
                </a:solidFill>
              </a:rPr>
              <a:pPr eaLnBrk="1" hangingPunct="1">
                <a:defRPr/>
              </a:pPr>
              <a:t>11</a:t>
            </a:fld>
            <a:endParaRPr lang="en-US" sz="1200" b="0" dirty="0">
              <a:solidFill>
                <a:prstClr val="black"/>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2430"/>
            <a:ext cx="5486711" cy="4114488"/>
          </a:xfrm>
        </p:spPr>
        <p:txBody>
          <a:bodyPr/>
          <a:lstStyle/>
          <a:p>
            <a:pPr eaLnBrk="1" hangingPunct="1">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The list of TCS food includes the following:</a:t>
            </a:r>
          </a:p>
          <a:p>
            <a:pPr marL="616894" lvl="1" indent="-168244">
              <a:buFont typeface="Arial" pitchFamily="34" charset="0"/>
              <a:buChar char="•"/>
              <a:defRPr/>
            </a:pPr>
            <a:r>
              <a:rPr lang="en-US" dirty="0" smtClean="0">
                <a:ea typeface="+mn-ea"/>
              </a:rPr>
              <a:t>Baked potatoes</a:t>
            </a:r>
          </a:p>
          <a:p>
            <a:pPr marL="616894" lvl="1" indent="-168244">
              <a:buFont typeface="Arial" pitchFamily="34" charset="0"/>
              <a:buChar char="•"/>
              <a:defRPr/>
            </a:pPr>
            <a:r>
              <a:rPr lang="en-US" dirty="0" smtClean="0">
                <a:ea typeface="+mn-ea"/>
              </a:rPr>
              <a:t>Heat-treated plant food, such as cooked rice, beans, and vegetables</a:t>
            </a:r>
          </a:p>
          <a:p>
            <a:pPr marL="616894" lvl="1" indent="-168244">
              <a:buFont typeface="Arial" pitchFamily="34" charset="0"/>
              <a:buChar char="•"/>
              <a:defRPr/>
            </a:pPr>
            <a:r>
              <a:rPr lang="en-US" dirty="0" smtClean="0">
                <a:ea typeface="+mn-ea"/>
              </a:rPr>
              <a:t>Tofu or other soy protein; synthetic ingredients, such as textured soy protein in meat alternatives</a:t>
            </a:r>
          </a:p>
          <a:p>
            <a:pPr marL="616894" lvl="1" indent="-168244">
              <a:buFont typeface="Arial" pitchFamily="34" charset="0"/>
              <a:buChar char="•"/>
              <a:defRPr/>
            </a:pPr>
            <a:r>
              <a:rPr lang="en-US" dirty="0" smtClean="0">
                <a:ea typeface="+mn-ea"/>
              </a:rPr>
              <a:t>Sprouts and sprout seeds</a:t>
            </a:r>
          </a:p>
          <a:p>
            <a:pPr marL="616894" lvl="1" indent="-168244">
              <a:buFont typeface="Arial" pitchFamily="34" charset="0"/>
              <a:buChar char="•"/>
              <a:defRPr/>
            </a:pPr>
            <a:r>
              <a:rPr lang="en-US" dirty="0" smtClean="0">
                <a:ea typeface="+mn-ea"/>
              </a:rPr>
              <a:t>Sliced melons; cut tomatoes; cut leafy greens</a:t>
            </a:r>
          </a:p>
          <a:p>
            <a:pPr marL="616894" lvl="1" indent="-168244">
              <a:buFont typeface="Arial" pitchFamily="34" charset="0"/>
              <a:buChar char="•"/>
              <a:defRPr/>
            </a:pPr>
            <a:r>
              <a:rPr lang="en-US" dirty="0" smtClean="0">
                <a:ea typeface="+mn-ea"/>
              </a:rPr>
              <a:t>Untreated garlic-and-oil mixtures</a:t>
            </a:r>
          </a:p>
          <a:p>
            <a:pPr>
              <a:defRPr/>
            </a:pPr>
            <a:endParaRPr lang="en-US" dirty="0" smtClean="0">
              <a:ea typeface="+mn-ea"/>
              <a:cs typeface="+mn-cs"/>
            </a:endParaRPr>
          </a:p>
          <a:p>
            <a:pPr>
              <a:defRPr/>
            </a:pPr>
            <a:endParaRPr lang="en-US" dirty="0" smtClean="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66050C8-A639-2E4F-BDDD-34D176703EE4}" type="slidenum">
              <a:rPr lang="en-US" sz="1200" b="0">
                <a:solidFill>
                  <a:prstClr val="black"/>
                </a:solidFill>
              </a:rPr>
              <a:pPr eaLnBrk="1" hangingPunct="1">
                <a:defRPr/>
              </a:pPr>
              <a:t>12</a:t>
            </a:fld>
            <a:endParaRPr lang="en-US" sz="1200" b="0" dirty="0">
              <a:solidFill>
                <a:prstClr val="black"/>
              </a:solidFill>
            </a:endParaRPr>
          </a:p>
        </p:txBody>
      </p:sp>
      <p:sp>
        <p:nvSpPr>
          <p:cNvPr id="312323" name="Rectangle 2"/>
          <p:cNvSpPr>
            <a:spLocks noGrp="1" noRot="1" noChangeAspect="1" noChangeArrowheads="1" noTextEdit="1"/>
          </p:cNvSpPr>
          <p:nvPr>
            <p:ph type="sldImg"/>
          </p:nvPr>
        </p:nvSpPr>
        <p:spPr>
          <a:xfrm>
            <a:off x="1143000" y="687388"/>
            <a:ext cx="4572000" cy="3429000"/>
          </a:xfrm>
          <a:ln/>
        </p:spPr>
      </p:sp>
      <p:sp>
        <p:nvSpPr>
          <p:cNvPr id="312324" name="Rectangle 3"/>
          <p:cNvSpPr>
            <a:spLocks noGrp="1" noChangeArrowheads="1"/>
          </p:cNvSpPr>
          <p:nvPr>
            <p:ph type="body" idx="1"/>
          </p:nvPr>
        </p:nvSpPr>
        <p:spPr>
          <a:xfrm>
            <a:off x="857250" y="4397115"/>
            <a:ext cx="5031685" cy="422223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pPr marL="112163" indent="-112163">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CB17602-3C6D-A94E-9C70-79A4888EDDCB}" type="slidenum">
              <a:rPr lang="en-US" sz="1200" b="0">
                <a:solidFill>
                  <a:prstClr val="black"/>
                </a:solidFill>
              </a:rPr>
              <a:pPr eaLnBrk="1" hangingPunct="1">
                <a:defRPr/>
              </a:pPr>
              <a:t>13</a:t>
            </a:fld>
            <a:endParaRPr lang="en-US" sz="1200" b="0" dirty="0">
              <a:solidFill>
                <a:prstClr val="black"/>
              </a:solidFill>
            </a:endParaRPr>
          </a:p>
        </p:txBody>
      </p:sp>
      <p:sp>
        <p:nvSpPr>
          <p:cNvPr id="313347" name="Rectangle 2"/>
          <p:cNvSpPr>
            <a:spLocks noGrp="1" noRot="1" noChangeAspect="1" noChangeArrowheads="1" noTextEdit="1"/>
          </p:cNvSpPr>
          <p:nvPr>
            <p:ph type="sldImg"/>
          </p:nvPr>
        </p:nvSpPr>
        <p:spPr>
          <a:xfrm>
            <a:off x="1143000" y="687388"/>
            <a:ext cx="4572000" cy="3429000"/>
          </a:xfrm>
          <a:ln/>
        </p:spPr>
      </p:sp>
      <p:sp>
        <p:nvSpPr>
          <p:cNvPr id="313348" name="Rectangle 3"/>
          <p:cNvSpPr>
            <a:spLocks noGrp="1" noChangeArrowheads="1"/>
          </p:cNvSpPr>
          <p:nvPr>
            <p:ph type="body" idx="1"/>
          </p:nvPr>
        </p:nvSpPr>
        <p:spPr>
          <a:xfrm>
            <a:off x="857250" y="4397115"/>
            <a:ext cx="5031685" cy="422223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a:latin typeface="Times New Roman" charset="0"/>
                <a:cs typeface="Times New Roman" charset="0"/>
              </a:rPr>
              <a:t>Elderly 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2163" indent="-112163">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2163" indent="-112163">
              <a:spcBef>
                <a:spcPct val="50000"/>
              </a:spcBef>
              <a:buSzPct val="80000"/>
              <a:buFontTx/>
              <a:buChar char="•"/>
              <a:defRPr/>
            </a:pPr>
            <a:r>
              <a:rPr lang="en-US" dirty="0">
                <a:latin typeface="Times New Roman" charset="0"/>
                <a:cs typeface="Times New Roman" charset="0"/>
              </a:rPr>
              <a:t>People with compromised immune systems include: </a:t>
            </a:r>
          </a:p>
          <a:p>
            <a:pPr marL="560813" lvl="1" indent="-112163">
              <a:spcBef>
                <a:spcPct val="50000"/>
              </a:spcBef>
              <a:buSzPct val="80000"/>
              <a:buFontTx/>
              <a:buChar char="•"/>
              <a:defRPr/>
            </a:pPr>
            <a:r>
              <a:rPr lang="en-US" dirty="0">
                <a:latin typeface="Times New Roman" charset="0"/>
                <a:cs typeface="Times New Roman" charset="0"/>
              </a:rPr>
              <a:t>People with cancer or on chemotherapy </a:t>
            </a:r>
          </a:p>
          <a:p>
            <a:pPr marL="560813" lvl="1" indent="-112163">
              <a:spcBef>
                <a:spcPct val="50000"/>
              </a:spcBef>
              <a:buSzPct val="80000"/>
              <a:buFontTx/>
              <a:buChar char="•"/>
              <a:defRPr/>
            </a:pPr>
            <a:r>
              <a:rPr lang="en-US" dirty="0">
                <a:latin typeface="Times New Roman" charset="0"/>
                <a:cs typeface="Times New Roman" charset="0"/>
              </a:rPr>
              <a:t>People with HIV/AIDS </a:t>
            </a:r>
          </a:p>
          <a:p>
            <a:pPr marL="560813" lvl="1" indent="-112163">
              <a:spcBef>
                <a:spcPct val="50000"/>
              </a:spcBef>
              <a:buSzPct val="80000"/>
              <a:buFontTx/>
              <a:buChar char="•"/>
              <a:defRPr/>
            </a:pPr>
            <a:r>
              <a:rPr lang="en-US" dirty="0">
                <a:latin typeface="Times New Roman" charset="0"/>
                <a:cs typeface="Times New Roman" charset="0"/>
              </a:rPr>
              <a:t>Transplant recipients</a:t>
            </a:r>
          </a:p>
          <a:p>
            <a:pPr marL="560813" lvl="1" indent="-112163">
              <a:spcBef>
                <a:spcPct val="50000"/>
              </a:spcBef>
              <a:buSzPct val="80000"/>
              <a:buFontTx/>
              <a:buChar char="•"/>
              <a:defRPr/>
            </a:pPr>
            <a:r>
              <a:rPr lang="en-US" dirty="0">
                <a:latin typeface="Times New Roman" charset="0"/>
                <a:cs typeface="Times New Roman" charset="0"/>
              </a:rPr>
              <a:t>People taking certain medications</a:t>
            </a:r>
          </a:p>
          <a:p>
            <a:pPr marL="560813" lvl="1" indent="-112163">
              <a:spcBef>
                <a:spcPct val="50000"/>
              </a:spcBef>
              <a:buSzPct val="80000"/>
              <a:buFontTx/>
              <a:buChar char="•"/>
              <a:defRPr/>
            </a:pPr>
            <a:endParaRPr lang="en-US" dirty="0">
              <a:latin typeface="Times New Roman" charset="0"/>
              <a:cs typeface="Times New Roman" charset="0"/>
            </a:endParaRPr>
          </a:p>
          <a:p>
            <a:pPr marL="112163" indent="-112163">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6F74875-4360-AE4A-AD62-455721A0AA44}" type="slidenum">
              <a:rPr lang="en-US" sz="1200" b="0">
                <a:solidFill>
                  <a:prstClr val="black"/>
                </a:solidFill>
              </a:rPr>
              <a:pPr eaLnBrk="1" hangingPunct="1">
                <a:defRPr/>
              </a:pPr>
              <a:t>14</a:t>
            </a:fld>
            <a:endParaRPr lang="en-US" sz="1200" b="0" dirty="0">
              <a:solidFill>
                <a:prstClr val="black"/>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Set up standard operating procedures that focus on these areas. The ServSafe program will show you how to design these procedures.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7FBDF0-6F5A-C749-80EC-650A4A5B5AF8}" type="slidenum">
              <a:rPr lang="en-US" sz="1200" b="0">
                <a:solidFill>
                  <a:prstClr val="black"/>
                </a:solidFill>
              </a:rPr>
              <a:pPr eaLnBrk="1" hangingPunct="1">
                <a:defRPr/>
              </a:pPr>
              <a:t>15</a:t>
            </a:fld>
            <a:endParaRPr lang="en-US" sz="1200" b="0" dirty="0">
              <a:solidFill>
                <a:prstClr val="black"/>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Managers must set up standard operating procedures that focus on the measures listed on the slide. Then they must train their </a:t>
            </a:r>
            <a:r>
              <a:rPr lang="en-US" dirty="0" smtClean="0">
                <a:latin typeface="Times New Roman" charset="0"/>
                <a:cs typeface="+mn-cs"/>
              </a:rPr>
              <a:t>staff </a:t>
            </a:r>
            <a:r>
              <a:rPr lang="en-US" dirty="0">
                <a:latin typeface="Times New Roman" charset="0"/>
                <a:cs typeface="+mn-cs"/>
              </a:rPr>
              <a:t>on these procedures and monitor them to make sure the procedures are followed.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E9D3DF0-0258-2E44-87FB-D66B203585B3}" type="slidenum">
              <a:rPr lang="en-US" sz="1200" b="0">
                <a:solidFill>
                  <a:prstClr val="black"/>
                </a:solidFill>
              </a:rPr>
              <a:pPr eaLnBrk="1" hangingPunct="1">
                <a:defRPr/>
              </a:pPr>
              <a:t>16</a:t>
            </a:fld>
            <a:endParaRPr lang="en-US" sz="1200" b="0" dirty="0">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endParaRPr lang="en-US" dirty="0">
              <a:latin typeface="Times New Roman" charset="0"/>
              <a:cs typeface="+mn-cs"/>
            </a:endParaRPr>
          </a:p>
          <a:p>
            <a:pPr eaLnBrk="1" hangingPunct="1">
              <a:buFontTx/>
              <a:buChar char="•"/>
              <a:defRPr/>
            </a:pPr>
            <a:r>
              <a:rPr lang="en-US" dirty="0" smtClean="0">
                <a:latin typeface="Times New Roman" charset="0"/>
                <a:cs typeface="+mn-cs"/>
              </a:rPr>
              <a:t> The </a:t>
            </a:r>
            <a:r>
              <a:rPr lang="en-US" dirty="0">
                <a:latin typeface="Times New Roman" charset="0"/>
                <a:cs typeface="+mn-cs"/>
              </a:rPr>
              <a:t>Food and Drug Administration (FDA) inspects all food except meat, poultry, and eggs. The agency also regulates food transported across state lines. In addition, the agency issues the </a:t>
            </a:r>
            <a:r>
              <a:rPr lang="en-US" i="1" dirty="0" smtClean="0">
                <a:latin typeface="Times New Roman" charset="0"/>
                <a:cs typeface="+mn-cs"/>
              </a:rPr>
              <a:t>FDA Food </a:t>
            </a:r>
            <a:r>
              <a:rPr lang="en-US" i="1" dirty="0">
                <a:latin typeface="Times New Roman" charset="0"/>
                <a:cs typeface="+mn-cs"/>
              </a:rPr>
              <a:t>Code</a:t>
            </a:r>
            <a:r>
              <a:rPr lang="en-US" dirty="0">
                <a:latin typeface="Times New Roman" charset="0"/>
                <a:cs typeface="+mn-cs"/>
              </a:rPr>
              <a:t>, which provides recommendations for food safety regulations</a:t>
            </a:r>
            <a:r>
              <a:rPr lang="en-US" dirty="0" smtClean="0">
                <a:latin typeface="Times New Roman" charset="0"/>
                <a:cs typeface="+mn-cs"/>
              </a:rPr>
              <a:t>. </a:t>
            </a:r>
            <a:endParaRPr lang="en-US" dirty="0">
              <a:latin typeface="Times New Roman" charset="0"/>
              <a:cs typeface="+mn-cs"/>
            </a:endParaRPr>
          </a:p>
          <a:p>
            <a:pPr eaLnBrk="1" hangingPunct="1">
              <a:buFontTx/>
              <a:buChar char="•"/>
              <a:defRPr/>
            </a:pPr>
            <a:r>
              <a:rPr lang="en-US" dirty="0" smtClean="0">
                <a:latin typeface="Times New Roman" charset="0"/>
                <a:cs typeface="+mn-cs"/>
              </a:rPr>
              <a:t> The </a:t>
            </a:r>
            <a:r>
              <a:rPr lang="en-US" dirty="0">
                <a:latin typeface="Times New Roman" charset="0"/>
                <a:cs typeface="+mn-cs"/>
              </a:rPr>
              <a:t>U.S. Department of Agriculture (USDA) regulates and inspects meat, poultry, and eggs. It also regulates food that crosses state boundaries or involves more than one state.</a:t>
            </a:r>
          </a:p>
          <a:p>
            <a:pPr eaLnBrk="1" hangingPunct="1">
              <a:buFontTx/>
              <a:buChar char="•"/>
              <a:defRPr/>
            </a:pPr>
            <a:r>
              <a:rPr lang="en-US" dirty="0" smtClean="0">
                <a:latin typeface="Times New Roman" charset="0"/>
                <a:cs typeface="+mn-cs"/>
              </a:rPr>
              <a:t> Agencies </a:t>
            </a:r>
            <a:r>
              <a:rPr lang="en-US" dirty="0">
                <a:latin typeface="Times New Roman" charset="0"/>
                <a:cs typeface="+mn-cs"/>
              </a:rPr>
              <a:t>such as the Centers for Disease Control and Prevention (CDC) and the U. S. Public Health Service (PHS) conduct research into the causes of </a:t>
            </a:r>
            <a:r>
              <a:rPr lang="en-US" dirty="0" smtClean="0">
                <a:latin typeface="Times New Roman" charset="0"/>
                <a:cs typeface="+mn-cs"/>
              </a:rPr>
              <a:t>foodborne-illness </a:t>
            </a:r>
            <a:r>
              <a:rPr lang="en-US" dirty="0">
                <a:latin typeface="Times New Roman" charset="0"/>
                <a:cs typeface="+mn-cs"/>
              </a:rPr>
              <a:t>outbreaks. </a:t>
            </a:r>
            <a:endParaRPr lang="en-US" b="1" dirty="0">
              <a:solidFill>
                <a:srgbClr val="FF3300"/>
              </a:solidFill>
              <a:latin typeface="Times New Roman" charset="0"/>
              <a:cs typeface="+mn-cs"/>
            </a:endParaRPr>
          </a:p>
          <a:p>
            <a:pPr eaLnBrk="1" hangingPunct="1">
              <a:buFontTx/>
              <a:buChar char="•"/>
              <a:defRPr/>
            </a:pPr>
            <a:r>
              <a:rPr lang="en-US" dirty="0" smtClean="0">
                <a:latin typeface="Times New Roman" charset="0"/>
                <a:cs typeface="+mn-cs"/>
              </a:rPr>
              <a:t> State </a:t>
            </a:r>
            <a:r>
              <a:rPr lang="en-US" dirty="0">
                <a:latin typeface="Times New Roman" charset="0"/>
                <a:cs typeface="+mn-cs"/>
              </a:rPr>
              <a:t>and local regulatory authorities write or adopt code that regulates retail and foodservice operations.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eaLnBrk="1" hangingPunct="1">
              <a:defRPr/>
            </a:pPr>
            <a:r>
              <a:rPr lang="en-US" b="1" dirty="0" smtClean="0">
                <a:latin typeface="Times New Roman" charset="0"/>
                <a:cs typeface="Times New Roman" charset="0"/>
              </a:rPr>
              <a:t>Instructor Notes</a:t>
            </a:r>
            <a:r>
              <a:rPr lang="en-US" b="1" dirty="0">
                <a:solidFill>
                  <a:srgbClr val="FF3300"/>
                </a:solidFill>
                <a:latin typeface="Times New Roman" charset="0"/>
                <a:ea typeface="ＭＳ Ｐゴシック" charset="0"/>
                <a:cs typeface="ＭＳ Ｐゴシック" charset="0"/>
              </a:rPr>
              <a:t> </a:t>
            </a:r>
            <a:endParaRPr lang="en-US" dirty="0">
              <a:latin typeface="Times New Roman" charset="0"/>
              <a:ea typeface="ＭＳ Ｐゴシック" charset="0"/>
              <a:cs typeface="ＭＳ Ｐゴシック" charset="0"/>
            </a:endParaRPr>
          </a:p>
          <a:p>
            <a:pPr eaLnBrk="1" hangingPunct="1">
              <a:buFontTx/>
              <a:buChar char="•"/>
              <a:defRPr/>
            </a:pPr>
            <a:r>
              <a:rPr lang="en-US" dirty="0">
                <a:latin typeface="Times New Roman" pitchFamily="18" charset="0"/>
                <a:ea typeface="ＭＳ Ｐゴシック" charset="0"/>
                <a:cs typeface="ＭＳ Ｐゴシック" charset="0"/>
              </a:rPr>
              <a:t>Review the content presented using the next several slides. </a:t>
            </a:r>
          </a:p>
          <a:p>
            <a:pPr marL="228999" indent="-228999"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eaLnBrk="1" hangingPunct="1">
              <a:buFontTx/>
              <a:buChar char="•"/>
              <a:defRPr/>
            </a:pPr>
            <a:endParaRPr lang="en-US" dirty="0">
              <a:latin typeface="Times New Roman" pitchFamily="18" charset="0"/>
              <a:ea typeface="ＭＳ Ｐゴシック" charset="0"/>
              <a:cs typeface="ＭＳ Ｐゴシック" charset="0"/>
            </a:endParaRPr>
          </a:p>
          <a:p>
            <a:pPr eaLnBrk="1" hangingPunct="1">
              <a:buFontTx/>
              <a:buChar char="•"/>
              <a:defRPr/>
            </a:pPr>
            <a:endParaRPr lang="en-US"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B. The flour is not a TCS food.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A. The cut lettuce is a TCS food. All cut leafy greens are TCS foods.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Populations at High-Risk for Foodborne Illness </a:t>
            </a:r>
            <a:r>
              <a:rPr lang="en-US" dirty="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sliced melon is a TCS food. All sliced melons are TCS foods.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cooked beans are a TCS food. All heat-treated plant food, such as cooked rice, beans, and vegetables are TCS food.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A. The baked potatoes are a TCS food.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C. Sneezing or coughing on food can contaminate it. These habits are considered poor personal hygiene.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B. Blood from raw meat stored above the lettuce has cross-contaminated it. A foodborne illness can occur anytime contaminated food touches or drips fluids onto cooked or ready-to-eat food. This is cross-contamination.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chicken has not been cooked to a temperature high enough to kill pathogens. At this point it has been time-temperature abused and could cause a foodborne illness if served. </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smtClean="0"/>
              <a:t>The answer is D. The employee appears to only be wiping the prep table clean rather than washing, rinsing, and sanitizing it. This would be considered poor cleaning and sanitizing and could cause a foodborne illness.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charset="0"/>
                <a:ea typeface="ＭＳ Ｐゴシック" charset="0"/>
                <a:cs typeface="ＭＳ Ｐゴシック" charset="0"/>
              </a:rPr>
              <a:t>Play the </a:t>
            </a:r>
            <a:r>
              <a:rPr lang="en-US" i="1" dirty="0">
                <a:latin typeface="Times New Roman" charset="0"/>
                <a:ea typeface="ＭＳ Ｐゴシック" charset="0"/>
                <a:cs typeface="ＭＳ Ｐゴシック" charset="0"/>
              </a:rPr>
              <a:t>Introduction to Food Safety</a:t>
            </a:r>
            <a:r>
              <a:rPr lang="en-US" dirty="0">
                <a:latin typeface="Times New Roman" charset="0"/>
                <a:ea typeface="ＭＳ Ｐゴシック" charset="0"/>
                <a:cs typeface="ＭＳ Ｐゴシック" charset="0"/>
              </a:rPr>
              <a:t> DVD. </a:t>
            </a: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Teach the additional content not included in the DVD by using the next several slides.</a:t>
            </a:r>
            <a:endParaRPr lang="en-US" b="0"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AC8A17-ED1F-B24A-8892-65A566A862DF}" type="slidenum">
              <a:rPr lang="en-US" sz="1200" b="0">
                <a:solidFill>
                  <a:prstClr val="black"/>
                </a:solidFill>
              </a:rPr>
              <a:pPr eaLnBrk="1" hangingPunct="1">
                <a:defRPr/>
              </a:pPr>
              <a:t>5</a:t>
            </a:fld>
            <a:endParaRPr lang="en-US" sz="1200" b="0" dirty="0">
              <a:solidFill>
                <a:prstClr val="black"/>
              </a:solidFill>
            </a:endParaRPr>
          </a:p>
        </p:txBody>
      </p:sp>
      <p:sp>
        <p:nvSpPr>
          <p:cNvPr id="293891"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B3BDE0-0320-AF48-91DE-B45C3EBD0330}" type="slidenum">
              <a:rPr lang="en-US" sz="1200" b="0">
                <a:solidFill>
                  <a:prstClr val="black"/>
                </a:solidFill>
              </a:rPr>
              <a:pPr eaLnBrk="1" hangingPunct="1">
                <a:defRPr/>
              </a:pPr>
              <a:t>6</a:t>
            </a:fld>
            <a:endParaRPr lang="en-US" sz="1200" b="0" dirty="0">
              <a:solidFill>
                <a:prstClr val="black"/>
              </a:solidFill>
            </a:endParaRPr>
          </a:p>
        </p:txBody>
      </p:sp>
      <p:sp>
        <p:nvSpPr>
          <p:cNvPr id="294915" name="Rectangle 2"/>
          <p:cNvSpPr>
            <a:spLocks noGrp="1" noRot="1" noChangeAspect="1" noChangeArrowheads="1" noTextEdit="1"/>
          </p:cNvSpPr>
          <p:nvPr>
            <p:ph type="sldImg"/>
          </p:nvPr>
        </p:nvSpPr>
        <p:spPr>
          <a:xfrm>
            <a:off x="1143000" y="687388"/>
            <a:ext cx="4572000" cy="3429000"/>
          </a:xfrm>
          <a:ln/>
        </p:spPr>
      </p:sp>
      <p:sp>
        <p:nvSpPr>
          <p:cNvPr id="294916" name="Rectangle 3"/>
          <p:cNvSpPr>
            <a:spLocks noGrp="1" noChangeArrowheads="1"/>
          </p:cNvSpPr>
          <p:nvPr>
            <p:ph type="body" idx="1"/>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2163" indent="-112163">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2163" indent="-112163">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2163" indent="-112163">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2163" indent="-112163">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2163" indent="-112163">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2163" indent="-112163">
              <a:spcBef>
                <a:spcPct val="50000"/>
              </a:spcBef>
              <a:buSzPct val="80000"/>
              <a:buFontTx/>
              <a:buChar char="•"/>
              <a:defRPr/>
            </a:pPr>
            <a:r>
              <a:rPr lang="en-US" dirty="0">
                <a:latin typeface="Times New Roman" charset="0"/>
                <a:cs typeface="+mn-cs"/>
              </a:rPr>
              <a:t>Training new staff leaves less time for food safety training.</a:t>
            </a:r>
          </a:p>
          <a:p>
            <a:pPr marL="112163" indent="-112163">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1E3F7E-E783-3240-95AF-4AB7832FB19C}" type="slidenum">
              <a:rPr lang="en-US" sz="1200" b="0">
                <a:solidFill>
                  <a:prstClr val="black"/>
                </a:solidFill>
              </a:rPr>
              <a:pPr eaLnBrk="1" hangingPunct="1">
                <a:defRPr/>
              </a:pPr>
              <a:t>7</a:t>
            </a:fld>
            <a:endParaRPr lang="en-US" sz="1200" b="0" dirty="0">
              <a:solidFill>
                <a:prstClr val="black"/>
              </a:solidFill>
            </a:endParaRPr>
          </a:p>
        </p:txBody>
      </p:sp>
      <p:sp>
        <p:nvSpPr>
          <p:cNvPr id="302083" name="Rectangle 2"/>
          <p:cNvSpPr>
            <a:spLocks noGrp="1" noRot="1" noChangeAspect="1" noChangeArrowheads="1" noTextEdit="1"/>
          </p:cNvSpPr>
          <p:nvPr>
            <p:ph type="sldImg"/>
          </p:nvPr>
        </p:nvSpPr>
        <p:spPr>
          <a:xfrm>
            <a:off x="1143000" y="687388"/>
            <a:ext cx="4572000" cy="3429000"/>
          </a:xfrm>
          <a:ln/>
        </p:spPr>
      </p:sp>
      <p:sp>
        <p:nvSpPr>
          <p:cNvPr id="302084" name="Rectangle 3"/>
          <p:cNvSpPr>
            <a:spLocks noGrp="1" noChangeArrowheads="1"/>
          </p:cNvSpPr>
          <p:nvPr>
            <p:ph type="body" idx="1"/>
          </p:nvPr>
        </p:nvSpPr>
        <p:spPr>
          <a:xfrm>
            <a:off x="860356" y="4392431"/>
            <a:ext cx="5028579"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dirty="0">
                <a:latin typeface="Times New Roman" charset="0"/>
                <a:cs typeface="+mn-cs"/>
              </a:rPr>
              <a:t> </a:t>
            </a:r>
            <a:r>
              <a:rPr lang="en-US" b="1" dirty="0">
                <a:latin typeface="Times New Roman" charset="0"/>
                <a:cs typeface="+mn-cs"/>
              </a:rPr>
              <a:t>Instructor Notes</a:t>
            </a:r>
          </a:p>
          <a:p>
            <a:pPr marL="112163" indent="-112163">
              <a:buFontTx/>
              <a:buChar char="•"/>
              <a:defRPr/>
            </a:pPr>
            <a:r>
              <a:rPr lang="en-US" dirty="0">
                <a:latin typeface="Times New Roman" charset="0"/>
                <a:cs typeface="+mn-cs"/>
              </a:rPr>
              <a:t>If food is not handled correctly, it can become unsafe. These are the five most common food-handling mistakes, or risk factors, that can </a:t>
            </a:r>
            <a:r>
              <a:rPr lang="en-US" dirty="0" smtClean="0">
                <a:latin typeface="Times New Roman" charset="0"/>
                <a:cs typeface="+mn-cs"/>
              </a:rPr>
              <a:t>cause </a:t>
            </a:r>
            <a:r>
              <a:rPr lang="en-US" dirty="0">
                <a:latin typeface="Times New Roman" charset="0"/>
                <a:cs typeface="+mn-cs"/>
              </a:rPr>
              <a:t>foodborne illness.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C823CBB-7B50-094E-842C-72FB4E7248B0}" type="slidenum">
              <a:rPr lang="en-US" sz="1200" b="0">
                <a:solidFill>
                  <a:prstClr val="black"/>
                </a:solidFill>
              </a:rPr>
              <a:pPr eaLnBrk="1" hangingPunct="1">
                <a:defRPr/>
              </a:pPr>
              <a:t>8</a:t>
            </a:fld>
            <a:endParaRPr lang="en-US" sz="1200" b="0" dirty="0">
              <a:solidFill>
                <a:prstClr val="black"/>
              </a:solidFill>
            </a:endParaRPr>
          </a:p>
        </p:txBody>
      </p:sp>
      <p:sp>
        <p:nvSpPr>
          <p:cNvPr id="303107" name="Rectangle 2"/>
          <p:cNvSpPr>
            <a:spLocks noGrp="1" noRot="1" noChangeAspect="1" noChangeArrowheads="1" noTextEdit="1"/>
          </p:cNvSpPr>
          <p:nvPr>
            <p:ph type="sldImg"/>
          </p:nvPr>
        </p:nvSpPr>
        <p:spPr>
          <a:xfrm>
            <a:off x="1143000" y="687388"/>
            <a:ext cx="4572000" cy="3429000"/>
          </a:xfrm>
          <a:ln/>
        </p:spPr>
      </p:sp>
      <p:sp>
        <p:nvSpPr>
          <p:cNvPr id="289796" name="Rectangle 3"/>
          <p:cNvSpPr>
            <a:spLocks noGrp="1" noChangeArrowheads="1"/>
          </p:cNvSpPr>
          <p:nvPr>
            <p:ph type="body" idx="1"/>
          </p:nvPr>
        </p:nvSpPr>
        <p:spPr>
          <a:xfrm>
            <a:off x="857250" y="4393992"/>
            <a:ext cx="5031685" cy="4112926"/>
          </a:xfrm>
        </p:spPr>
        <p:txBody>
          <a:bodyPr/>
          <a:lstStyle/>
          <a:p>
            <a:pPr defTabSz="112163">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2163" indent="-112163">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922DE44-EF50-504F-9558-C6A94E84CD77}" type="slidenum">
              <a:rPr lang="en-US" sz="1200" b="0">
                <a:solidFill>
                  <a:prstClr val="black"/>
                </a:solidFill>
              </a:rPr>
              <a:pPr eaLnBrk="1" hangingPunct="1">
                <a:defRPr/>
              </a:pPr>
              <a:t>9</a:t>
            </a:fld>
            <a:endParaRPr lang="en-US" sz="1200" b="0" dirty="0">
              <a:solidFill>
                <a:prstClr val="black"/>
              </a:solidFill>
            </a:endParaRPr>
          </a:p>
        </p:txBody>
      </p:sp>
      <p:sp>
        <p:nvSpPr>
          <p:cNvPr id="309251"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2.jpg"/><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91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1-10</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0078" y="2057400"/>
            <a:ext cx="1909657"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33144" y="2057400"/>
            <a:ext cx="1893454"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8" y="2059007"/>
            <a:ext cx="1898650" cy="131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63040" y="3586188"/>
            <a:ext cx="1905000" cy="13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20372" y="3584575"/>
            <a:ext cx="191595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7296" y="3586188"/>
            <a:ext cx="1905000" cy="13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33191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a:t>
            </a:r>
          </a:p>
        </p:txBody>
      </p:sp>
      <p:pic>
        <p:nvPicPr>
          <p:cNvPr id="32773"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9924" y="2057400"/>
            <a:ext cx="1906151" cy="13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4"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28448" y="2057400"/>
            <a:ext cx="1893454"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5"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3801" y="2057399"/>
            <a:ext cx="1912496" cy="133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6"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9923" y="3587750"/>
            <a:ext cx="1906153" cy="13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7" name="Picture 2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23897" y="3587750"/>
            <a:ext cx="1902557"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8" name="Picture 2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6134" y="3587750"/>
            <a:ext cx="1907830" cy="133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8833556" y="56726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032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75409" y="1112772"/>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a:t>
            </a:r>
            <a:r>
              <a:rPr lang="en-US" sz="2400" b="1" dirty="0" smtClean="0">
                <a:solidFill>
                  <a:srgbClr val="005CAB"/>
                </a:solidFill>
                <a:ea typeface="+mn-ea"/>
                <a:cs typeface="+mn-cs"/>
              </a:rPr>
              <a:t>further:</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a:t>
            </a:r>
          </a:p>
        </p:txBody>
      </p:sp>
    </p:spTree>
    <p:extLst>
      <p:ext uri="{BB962C8B-B14F-4D97-AF65-F5344CB8AC3E}">
        <p14:creationId xmlns:p14="http://schemas.microsoft.com/office/powerpoint/2010/main" val="280022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2450592"/>
            <a:ext cx="2103120" cy="10850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084" y="3657600"/>
            <a:ext cx="2099662" cy="10867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355" y="1243013"/>
            <a:ext cx="2103119" cy="1092433"/>
          </a:xfrm>
          <a:prstGeom prst="rect">
            <a:avLst/>
          </a:prstGeom>
        </p:spPr>
      </p:pic>
    </p:spTree>
    <p:extLst>
      <p:ext uri="{BB962C8B-B14F-4D97-AF65-F5344CB8AC3E}">
        <p14:creationId xmlns:p14="http://schemas.microsoft.com/office/powerpoint/2010/main" val="2761563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1-14</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rPr>
              <a:t>Focus on these measures: </a:t>
            </a:r>
          </a:p>
          <a:p>
            <a:pPr marL="347472" lvl="1" indent="-347472" eaLnBrk="1" hangingPunct="1">
              <a:lnSpc>
                <a:spcPct val="100000"/>
              </a:lnSpc>
              <a:spcBef>
                <a:spcPts val="900"/>
              </a:spcBef>
              <a:defRPr/>
            </a:pPr>
            <a:r>
              <a:rPr lang="en-US" dirty="0"/>
              <a:t>Controlling time and </a:t>
            </a:r>
            <a:r>
              <a:rPr lang="en-US" dirty="0" smtClean="0"/>
              <a:t>temperature</a:t>
            </a:r>
            <a:endParaRPr lang="en-US" dirty="0"/>
          </a:p>
          <a:p>
            <a:pPr marL="347472" lvl="1" indent="-347472" eaLnBrk="1" hangingPunct="1">
              <a:lnSpc>
                <a:spcPct val="100000"/>
              </a:lnSpc>
              <a:spcBef>
                <a:spcPts val="900"/>
              </a:spcBef>
              <a:defRPr/>
            </a:pPr>
            <a:r>
              <a:rPr lang="en-US" dirty="0"/>
              <a:t>Preventing cross-contamination</a:t>
            </a:r>
          </a:p>
          <a:p>
            <a:pPr marL="347472" lvl="1" indent="-347472" eaLnBrk="1" hangingPunct="1">
              <a:lnSpc>
                <a:spcPct val="100000"/>
              </a:lnSpc>
              <a:spcBef>
                <a:spcPts val="900"/>
              </a:spcBef>
              <a:defRPr/>
            </a:pPr>
            <a:r>
              <a:rPr lang="en-US" dirty="0"/>
              <a:t>Practicing personal hygiene</a:t>
            </a:r>
          </a:p>
          <a:p>
            <a:pPr marL="347472" lvl="1" indent="-347472" eaLnBrk="1" hangingPunct="1">
              <a:lnSpc>
                <a:spcPct val="100000"/>
              </a:lnSpc>
              <a:spcBef>
                <a:spcPts val="900"/>
              </a:spcBef>
              <a:defRPr/>
            </a:pPr>
            <a:r>
              <a:rPr lang="en-US" dirty="0"/>
              <a:t>Purchasing from approved, reputable suppliers</a:t>
            </a:r>
          </a:p>
          <a:p>
            <a:pPr marL="347472" lvl="1" indent="-347472" eaLnBrk="1" hangingPunct="1">
              <a:lnSpc>
                <a:spcPct val="100000"/>
              </a:lnSpc>
              <a:spcBef>
                <a:spcPts val="900"/>
              </a:spcBef>
              <a:defRPr/>
            </a:pPr>
            <a:r>
              <a:rPr lang="en-US" dirty="0"/>
              <a:t>Cleaning and sanitizing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extLst>
      <p:ext uri="{BB962C8B-B14F-4D97-AF65-F5344CB8AC3E}">
        <p14:creationId xmlns:p14="http://schemas.microsoft.com/office/powerpoint/2010/main" val="2697372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12772"/>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a:t>
            </a:r>
            <a:r>
              <a:rPr lang="en-US" sz="2400" b="1" dirty="0" smtClean="0">
                <a:solidFill>
                  <a:srgbClr val="005CAB"/>
                </a:solidFill>
                <a:ea typeface="+mn-ea"/>
                <a:cs typeface="+mn-cs"/>
              </a:rPr>
              <a:t>monitoring: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403" y="1244038"/>
            <a:ext cx="2100072" cy="1412222"/>
          </a:xfrm>
          <a:prstGeom prst="rect">
            <a:avLst/>
          </a:prstGeom>
        </p:spPr>
      </p:pic>
    </p:spTree>
    <p:extLst>
      <p:ext uri="{BB962C8B-B14F-4D97-AF65-F5344CB8AC3E}">
        <p14:creationId xmlns:p14="http://schemas.microsoft.com/office/powerpoint/2010/main" val="1212042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12772"/>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t>
            </a:r>
            <a:r>
              <a:rPr lang="en-US" sz="2400" b="1" dirty="0" smtClean="0">
                <a:solidFill>
                  <a:srgbClr val="005CAB"/>
                </a:solidFill>
                <a:ea typeface="+mn-ea"/>
                <a:cs typeface="+mn-cs"/>
              </a:rPr>
              <a:t>agencies: </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1-16</a:t>
            </a:r>
          </a:p>
        </p:txBody>
      </p:sp>
    </p:spTree>
    <p:extLst>
      <p:ext uri="{BB962C8B-B14F-4D97-AF65-F5344CB8AC3E}">
        <p14:creationId xmlns:p14="http://schemas.microsoft.com/office/powerpoint/2010/main" val="1364024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1-17</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3518330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
        <p:nvSpPr>
          <p:cNvPr id="12" name="Rectangle 3"/>
          <p:cNvSpPr txBox="1">
            <a:spLocks noChangeArrowheads="1"/>
          </p:cNvSpPr>
          <p:nvPr/>
        </p:nvSpPr>
        <p:spPr bwMode="auto">
          <a:xfrm>
            <a:off x="473442" y="4602162"/>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Flour</a:t>
            </a:r>
            <a:endParaRPr lang="en-US" sz="2400" b="1" dirty="0">
              <a:solidFill>
                <a:srgbClr val="005CAB"/>
              </a:solidFill>
              <a:ea typeface="+mn-ea"/>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1-18</a:t>
            </a:r>
          </a:p>
        </p:txBody>
      </p:sp>
      <p:pic>
        <p:nvPicPr>
          <p:cNvPr id="10" name="Picture 2"/>
          <p:cNvPicPr>
            <a:picLocks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442" y="185896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8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4" y="4609655"/>
            <a:ext cx="27444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Cut lettuce</a:t>
            </a:r>
            <a:endParaRPr lang="en-US" sz="2400" b="1" dirty="0">
              <a:solidFill>
                <a:srgbClr val="005CAB"/>
              </a:solidFill>
              <a:ea typeface="+mn-ea"/>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1-19</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4328" y="1865032"/>
            <a:ext cx="2743200" cy="273106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84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Populations at High-Risk for Foodborne Illness </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val="2284043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11" name="Rectangle 3"/>
          <p:cNvSpPr txBox="1">
            <a:spLocks noChangeArrowheads="1"/>
          </p:cNvSpPr>
          <p:nvPr/>
        </p:nvSpPr>
        <p:spPr bwMode="auto">
          <a:xfrm>
            <a:off x="473075" y="4611242"/>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Sliced melon</a:t>
            </a:r>
            <a:endParaRPr lang="en-US" sz="2400" b="1" dirty="0">
              <a:solidFill>
                <a:srgbClr val="005CAB"/>
              </a:solidFill>
              <a:ea typeface="+mn-ea"/>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1-20</a:t>
            </a:r>
          </a:p>
        </p:txBody>
      </p:sp>
      <p:sp>
        <p:nvSpPr>
          <p:cNvPr id="10"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304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5" y="4613276"/>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Cooked beans</a:t>
            </a:r>
            <a:endParaRPr lang="en-US" sz="2400" b="1" dirty="0">
              <a:solidFill>
                <a:srgbClr val="005CAB"/>
              </a:solidFill>
              <a:ea typeface="+mn-ea"/>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65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5" y="4611177"/>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Baked potatoes</a:t>
            </a:r>
            <a:endParaRPr lang="en-US" sz="2400" b="1" dirty="0">
              <a:solidFill>
                <a:srgbClr val="005CAB"/>
              </a:solidFill>
              <a:ea typeface="+mn-ea"/>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613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89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5261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7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4" y="186048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4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sp>
        <p:nvSpPr>
          <p:cNvPr id="12" name="Rectangle 3"/>
          <p:cNvSpPr txBox="1">
            <a:spLocks noChangeArrowheads="1"/>
          </p:cNvSpPr>
          <p:nvPr/>
        </p:nvSpPr>
        <p:spPr bwMode="auto">
          <a:xfrm>
            <a:off x="626143" y="4664076"/>
            <a:ext cx="243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rPr>
              <a:t>Chicken breasts</a:t>
            </a:r>
            <a:endParaRPr lang="en-US" sz="2400" b="1" dirty="0">
              <a:solidFill>
                <a:srgbClr val="005CAB"/>
              </a:solidFill>
              <a:ea typeface="+mn-ea"/>
            </a:endParaRPr>
          </a:p>
        </p:txBody>
      </p:sp>
      <p:sp>
        <p:nvSpPr>
          <p:cNvPr id="1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1-25</a:t>
            </a:r>
          </a:p>
        </p:txBody>
      </p:sp>
      <p:sp>
        <p:nvSpPr>
          <p:cNvPr id="14"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3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3"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54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val="2774049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1-4</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88159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a:t>
            </a:r>
            <a:r>
              <a:rPr lang="en-US" dirty="0" smtClean="0">
                <a:latin typeface="Arial Narrow" charset="0"/>
                <a:cs typeface="+mn-cs"/>
              </a:rPr>
              <a:t>food.</a:t>
            </a:r>
            <a:endParaRPr lang="en-US" dirty="0">
              <a:latin typeface="Arial Narrow" charset="0"/>
              <a:cs typeface="+mn-cs"/>
            </a:endParaRP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1-5</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1437893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1-6</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2453424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a:t>
            </a:r>
            <a:r>
              <a:rPr lang="en-US" dirty="0" smtClean="0">
                <a:latin typeface="Arial Narrow" charset="0"/>
                <a:cs typeface="+mn-cs"/>
              </a:rPr>
              <a:t>risk </a:t>
            </a:r>
            <a:r>
              <a:rPr lang="en-US" dirty="0">
                <a:latin typeface="Arial Narrow" charset="0"/>
                <a:cs typeface="+mn-cs"/>
              </a:rPr>
              <a:t>f</a:t>
            </a:r>
            <a:r>
              <a:rPr lang="en-US" dirty="0" smtClean="0">
                <a:latin typeface="Arial Narrow" charset="0"/>
                <a:cs typeface="+mn-cs"/>
              </a:rPr>
              <a:t>actors </a:t>
            </a:r>
            <a:r>
              <a:rPr lang="en-US" dirty="0">
                <a:latin typeface="Arial Narrow" charset="0"/>
                <a:cs typeface="+mn-cs"/>
              </a:rPr>
              <a:t>for </a:t>
            </a:r>
            <a:r>
              <a:rPr lang="en-US" dirty="0" smtClean="0">
                <a:latin typeface="Arial Narrow" charset="0"/>
                <a:cs typeface="+mn-cs"/>
              </a:rPr>
              <a:t>foodborne illness:</a:t>
            </a:r>
            <a:endParaRPr lang="en-US" dirty="0">
              <a:latin typeface="Arial Narrow" charset="0"/>
              <a:cs typeface="+mn-cs"/>
            </a:endParaRP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1-7</a:t>
            </a:r>
          </a:p>
        </p:txBody>
      </p:sp>
    </p:spTree>
    <p:extLst>
      <p:ext uri="{BB962C8B-B14F-4D97-AF65-F5344CB8AC3E}">
        <p14:creationId xmlns:p14="http://schemas.microsoft.com/office/powerpoint/2010/main" val="87060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buFont typeface="Wingdings" pitchFamily="2" charset="2"/>
              <a:buNone/>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1-8</a:t>
            </a:r>
          </a:p>
        </p:txBody>
      </p:sp>
      <p:sp>
        <p:nvSpPr>
          <p:cNvPr id="4" name="Rectangle 3"/>
          <p:cNvSpPr/>
          <p:nvPr/>
        </p:nvSpPr>
        <p:spPr>
          <a:xfrm>
            <a:off x="611364" y="2728913"/>
            <a:ext cx="3419475"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Time-temperature abuse</a:t>
            </a:r>
          </a:p>
        </p:txBody>
      </p:sp>
      <p:sp>
        <p:nvSpPr>
          <p:cNvPr id="5" name="Rectangle 4"/>
          <p:cNvSpPr/>
          <p:nvPr/>
        </p:nvSpPr>
        <p:spPr>
          <a:xfrm>
            <a:off x="5193762" y="2728913"/>
            <a:ext cx="2908300"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Cross-contamination</a:t>
            </a:r>
          </a:p>
        </p:txBody>
      </p:sp>
      <p:sp>
        <p:nvSpPr>
          <p:cNvPr id="6" name="Rectangle 5"/>
          <p:cNvSpPr/>
          <p:nvPr/>
        </p:nvSpPr>
        <p:spPr>
          <a:xfrm>
            <a:off x="813770" y="5243820"/>
            <a:ext cx="3014662"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Poor</a:t>
            </a:r>
            <a:r>
              <a:rPr lang="en-US" b="1" kern="0" dirty="0">
                <a:solidFill>
                  <a:srgbClr val="00AEEF"/>
                </a:solidFill>
                <a:latin typeface="Arial Narrow"/>
              </a:rPr>
              <a:t> </a:t>
            </a:r>
            <a:r>
              <a:rPr lang="en-US" sz="2400" b="1" dirty="0">
                <a:solidFill>
                  <a:srgbClr val="005CAB"/>
                </a:solidFill>
                <a:latin typeface="Arial Narrow" charset="0"/>
              </a:rPr>
              <a:t>personal hygiene</a:t>
            </a:r>
          </a:p>
        </p:txBody>
      </p:sp>
      <p:sp>
        <p:nvSpPr>
          <p:cNvPr id="7" name="Rectangle 6"/>
          <p:cNvSpPr/>
          <p:nvPr/>
        </p:nvSpPr>
        <p:spPr>
          <a:xfrm>
            <a:off x="4761962" y="5243820"/>
            <a:ext cx="3771900"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Poor cleaning and sanitizing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549" y="1243013"/>
            <a:ext cx="2092726" cy="14843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827" y="3605213"/>
            <a:ext cx="2098548" cy="13990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6352" y="3605213"/>
            <a:ext cx="2103120" cy="16520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4711" y="1226249"/>
            <a:ext cx="2092779" cy="1502664"/>
          </a:xfrm>
          <a:prstGeom prst="rect">
            <a:avLst/>
          </a:prstGeom>
        </p:spPr>
      </p:pic>
    </p:spTree>
    <p:extLst>
      <p:ext uri="{BB962C8B-B14F-4D97-AF65-F5344CB8AC3E}">
        <p14:creationId xmlns:p14="http://schemas.microsoft.com/office/powerpoint/2010/main" val="2817425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1-9</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err="1" smtClean="0"/>
              <a:t>Pg</a:t>
            </a:r>
            <a:r>
              <a:rPr lang="en-US" sz="1200" dirty="0" smtClean="0"/>
              <a:t> 1.5 </a:t>
            </a:r>
            <a:r>
              <a:rPr lang="en-US" sz="1200" dirty="0"/>
              <a:t>SSF 6e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extLst>
      <p:ext uri="{BB962C8B-B14F-4D97-AF65-F5344CB8AC3E}">
        <p14:creationId xmlns:p14="http://schemas.microsoft.com/office/powerpoint/2010/main" val="181459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1605</Words>
  <Application>Microsoft Office PowerPoint</Application>
  <PresentationFormat>On-screen Show (4:3)</PresentationFormat>
  <Paragraphs>276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3_SS5e_08_16hr</vt:lpstr>
      <vt:lpstr>PowerPoint Presentation</vt:lpstr>
      <vt:lpstr>Activity</vt:lpstr>
      <vt:lpstr>DVD</vt:lpstr>
      <vt:lpstr>Additional Content</vt:lpstr>
      <vt:lpstr>Challenges to Food Safety</vt:lpstr>
      <vt:lpstr>Challenges to Food Safety</vt:lpstr>
      <vt:lpstr>How Food Becomes Unsafe</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51</cp:revision>
  <cp:lastPrinted>2012-07-02T14:43:34Z</cp:lastPrinted>
  <dcterms:created xsi:type="dcterms:W3CDTF">2012-06-21T22:14:15Z</dcterms:created>
  <dcterms:modified xsi:type="dcterms:W3CDTF">2014-07-09T12:51:39Z</dcterms:modified>
</cp:coreProperties>
</file>