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523" r:id="rId2"/>
    <p:sldId id="524" r:id="rId3"/>
    <p:sldId id="525" r:id="rId4"/>
    <p:sldId id="526" r:id="rId5"/>
    <p:sldId id="527" r:id="rId6"/>
    <p:sldId id="528" r:id="rId7"/>
    <p:sldId id="529" r:id="rId8"/>
    <p:sldId id="530" r:id="rId9"/>
    <p:sldId id="531" r:id="rId10"/>
    <p:sldId id="532" r:id="rId11"/>
    <p:sldId id="566" r:id="rId12"/>
    <p:sldId id="567"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24" autoAdjust="0"/>
    <p:restoredTop sz="81032" autoAdjust="0"/>
  </p:normalViewPr>
  <p:slideViewPr>
    <p:cSldViewPr>
      <p:cViewPr>
        <p:scale>
          <a:sx n="100" d="100"/>
          <a:sy n="100" d="100"/>
        </p:scale>
        <p:origin x="-900" y="-174"/>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t>‹#›</a:t>
            </a:fld>
            <a:endParaRPr lang="en-US" dirty="0"/>
          </a:p>
        </p:txBody>
      </p:sp>
    </p:spTree>
    <p:extLst>
      <p:ext uri="{BB962C8B-B14F-4D97-AF65-F5344CB8AC3E}">
        <p14:creationId xmlns:p14="http://schemas.microsoft.com/office/powerpoint/2010/main"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a:ln/>
        </p:spPr>
      </p:sp>
      <p:sp>
        <p:nvSpPr>
          <p:cNvPr id="5447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3CEC319-481B-114F-9FED-80839561D0CC}"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EBA1611-5321-D243-88F0-6DEC70DDF319}" type="slidenum">
              <a:rPr lang="en-US" sz="1200" b="0">
                <a:solidFill>
                  <a:prstClr val="black"/>
                </a:solidFill>
              </a:rPr>
              <a:pPr eaLnBrk="1" hangingPunct="1">
                <a:defRPr/>
              </a:pPr>
              <a:t>10</a:t>
            </a:fld>
            <a:endParaRPr lang="en-US" sz="1200" b="0" dirty="0">
              <a:solidFill>
                <a:prstClr val="black"/>
              </a:solidFill>
            </a:endParaRPr>
          </a:p>
        </p:txBody>
      </p:sp>
      <p:sp>
        <p:nvSpPr>
          <p:cNvPr id="563203"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Instructor</a:t>
            </a:r>
            <a:r>
              <a:rPr lang="en-US" b="1" baseline="0" dirty="0" smtClean="0"/>
              <a:t> Notes</a:t>
            </a:r>
            <a:r>
              <a:rPr lang="en-US" b="1" baseline="0" dirty="0" smtClean="0"/>
              <a:t>:</a:t>
            </a:r>
            <a:endParaRPr lang="en-US" b="1" dirty="0" smtClean="0">
              <a:latin typeface="Times New Roman" charset="0"/>
              <a:cs typeface="+mn-cs"/>
            </a:endParaRPr>
          </a:p>
          <a:p>
            <a:pPr eaLnBrk="1" hangingPunct="1">
              <a:buFont typeface="Arial" charset="0"/>
              <a:buChar char="•"/>
            </a:pPr>
            <a:r>
              <a:rPr lang="en-US" dirty="0" smtClean="0"/>
              <a:t> </a:t>
            </a:r>
            <a:r>
              <a:rPr lang="en-US" sz="1200" kern="1200" dirty="0" smtClean="0">
                <a:solidFill>
                  <a:schemeClr val="tx1"/>
                </a:solidFill>
                <a:effectLst/>
                <a:latin typeface="+mn-lt"/>
                <a:ea typeface="+mn-ea"/>
                <a:cs typeface="+mn-cs"/>
              </a:rPr>
              <a:t>Operations </a:t>
            </a:r>
            <a:r>
              <a:rPr lang="en-US" sz="1200" kern="1200" dirty="0" smtClean="0">
                <a:solidFill>
                  <a:schemeClr val="tx1"/>
                </a:solidFill>
                <a:effectLst/>
                <a:latin typeface="+mn-lt"/>
                <a:ea typeface="+mn-ea"/>
                <a:cs typeface="+mn-cs"/>
              </a:rPr>
              <a:t>using high-temperature dishwashing machines must provide staff with an easy and quick way to measure the surface temperatures of items being sanitized. </a:t>
            </a:r>
            <a:endParaRPr lang="en-US" sz="1200" kern="1200" dirty="0" smtClean="0">
              <a:solidFill>
                <a:schemeClr val="tx1"/>
              </a:solidFill>
              <a:effectLst/>
              <a:latin typeface="+mn-lt"/>
              <a:ea typeface="+mn-ea"/>
              <a:cs typeface="+mn-cs"/>
            </a:endParaRPr>
          </a:p>
          <a:p>
            <a:pPr eaLnBrk="1" hangingPunct="1">
              <a:buFont typeface="Arial" charset="0"/>
              <a:buChar char="•"/>
            </a:pPr>
            <a:r>
              <a:rPr lang="en-US" sz="1200" kern="120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method used must provide an irreversible record of the highest temperature reached during the sanitizing rinse. This ensures that the dishwasher can reach correct sanitizing temperatures during operation</a:t>
            </a:r>
            <a:r>
              <a:rPr lang="en-US" sz="1200" kern="1200" dirty="0" smtClean="0">
                <a:solidFill>
                  <a:schemeClr val="tx1"/>
                </a:solidFill>
                <a:effectLst/>
                <a:latin typeface="+mn-lt"/>
                <a:ea typeface="+mn-ea"/>
                <a:cs typeface="+mn-cs"/>
              </a:rPr>
              <a:t>.</a:t>
            </a:r>
          </a:p>
          <a:p>
            <a:pPr eaLnBrk="1" hangingPunct="1">
              <a:buFont typeface="Arial" charset="0"/>
              <a:buChar char="•"/>
            </a:pPr>
            <a:r>
              <a:rPr lang="en-US" sz="1200" kern="1200" dirty="0" smtClean="0">
                <a:solidFill>
                  <a:schemeClr val="tx1"/>
                </a:solidFill>
                <a:effectLst/>
                <a:latin typeface="+mn-lt"/>
                <a:ea typeface="+mn-ea"/>
                <a:cs typeface="+mn-cs"/>
              </a:rPr>
              <a:t> Maximum </a:t>
            </a:r>
            <a:r>
              <a:rPr lang="en-US" sz="1200" kern="1200" dirty="0" smtClean="0">
                <a:solidFill>
                  <a:schemeClr val="tx1"/>
                </a:solidFill>
                <a:effectLst/>
                <a:latin typeface="+mn-lt"/>
                <a:ea typeface="+mn-ea"/>
                <a:cs typeface="+mn-cs"/>
              </a:rPr>
              <a:t>registering thermometers or heat sensitive tape are good tools for checking temperatures.</a:t>
            </a:r>
            <a:endParaRPr lang="en-US" dirty="0" smtClean="0"/>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11</a:t>
            </a:fld>
            <a:endParaRPr lang="en-US" dirty="0"/>
          </a:p>
        </p:txBody>
      </p:sp>
    </p:spTree>
    <p:extLst>
      <p:ext uri="{BB962C8B-B14F-4D97-AF65-F5344CB8AC3E}">
        <p14:creationId xmlns:p14="http://schemas.microsoft.com/office/powerpoint/2010/main" val="3029565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9707471-1AE3-2B46-BF66-DFD8A6FEEF50}" type="slidenum">
              <a:rPr lang="en-US" sz="1200" b="0">
                <a:solidFill>
                  <a:prstClr val="black"/>
                </a:solidFill>
              </a:rPr>
              <a:pPr eaLnBrk="1" hangingPunct="1">
                <a:defRPr/>
              </a:pPr>
              <a:t>12</a:t>
            </a:fld>
            <a:endParaRPr lang="en-US" sz="1200" b="0" dirty="0">
              <a:solidFill>
                <a:prstClr val="black"/>
              </a:solidFill>
            </a:endParaRPr>
          </a:p>
        </p:txBody>
      </p:sp>
      <p:sp>
        <p:nvSpPr>
          <p:cNvPr id="568323"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849485" y="4347148"/>
            <a:ext cx="5486711" cy="4114488"/>
          </a:xfrm>
        </p:spPr>
        <p:txBody>
          <a:bodyPr/>
          <a:lstStyle/>
          <a:p>
            <a:pPr>
              <a:defRPr/>
            </a:pPr>
            <a:r>
              <a:rPr lang="en-US" b="1" dirty="0" smtClean="0"/>
              <a:t>Instructor </a:t>
            </a:r>
            <a:r>
              <a:rPr lang="en-US" b="1" dirty="0" smtClean="0"/>
              <a:t>Notes</a:t>
            </a:r>
            <a:endParaRPr lang="en-US" b="1" dirty="0" smtClean="0">
              <a:latin typeface="Times New Roman" charset="0"/>
              <a:cs typeface="+mn-cs"/>
            </a:endParaRPr>
          </a:p>
          <a:p>
            <a:pPr eaLnBrk="1" hangingPunct="1">
              <a:buFont typeface="Arial" charset="0"/>
              <a:buChar char="•"/>
            </a:pPr>
            <a:r>
              <a:rPr lang="en-US" dirty="0" smtClean="0"/>
              <a:t> If </a:t>
            </a:r>
            <a:r>
              <a:rPr lang="en-US" dirty="0" smtClean="0"/>
              <a:t>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Many jurisdictions</a:t>
            </a:r>
            <a:r>
              <a:rPr lang="en-US" baseline="0" dirty="0" smtClean="0"/>
              <a:t> require a written cleanup plan.</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6EA0B2A-1970-484B-AB02-20695AD22143}" type="slidenum">
              <a:rPr lang="en-US" sz="1200" b="0">
                <a:solidFill>
                  <a:prstClr val="black"/>
                </a:solidFill>
              </a:rPr>
              <a:pPr eaLnBrk="1" hangingPunct="1">
                <a:defRPr/>
              </a:pPr>
              <a:t>13</a:t>
            </a:fld>
            <a:endParaRPr lang="en-US" sz="1200" b="0" dirty="0">
              <a:solidFill>
                <a:prstClr val="black"/>
              </a:solidFill>
            </a:endParaRPr>
          </a:p>
        </p:txBody>
      </p:sp>
      <p:sp>
        <p:nvSpPr>
          <p:cNvPr id="569347" name="Rectangle 2"/>
          <p:cNvSpPr>
            <a:spLocks noGrp="1" noRot="1" noChangeAspect="1" noChangeArrowheads="1" noTextEdit="1"/>
          </p:cNvSpPr>
          <p:nvPr>
            <p:ph type="sldImg"/>
          </p:nvPr>
        </p:nvSpPr>
        <p:spPr>
          <a:xfrm>
            <a:off x="1144588" y="685800"/>
            <a:ext cx="4572000" cy="3429000"/>
          </a:xfrm>
          <a:ln/>
        </p:spPr>
      </p:sp>
      <p:sp>
        <p:nvSpPr>
          <p:cNvPr id="5" name="Notes Placeholder 1"/>
          <p:cNvSpPr>
            <a:spLocks noGrp="1"/>
          </p:cNvSpPr>
          <p:nvPr>
            <p:ph type="body" idx="3"/>
          </p:nvPr>
        </p:nvSpPr>
        <p:spPr>
          <a:xfrm>
            <a:off x="857250" y="4347148"/>
            <a:ext cx="5486711" cy="4114488"/>
          </a:xfrm>
        </p:spPr>
        <p:txBody>
          <a:bodyPr/>
          <a:lstStyle/>
          <a:p>
            <a:pPr>
              <a:defRPr/>
            </a:pPr>
            <a:r>
              <a:rPr lang="en-US" b="1" dirty="0"/>
              <a:t>Instructor Notes</a:t>
            </a:r>
          </a:p>
          <a:p>
            <a:pPr marL="168244" indent="-168244">
              <a:buFont typeface="Arial" pitchFamily="34" charset="0"/>
              <a:buChar char="•"/>
              <a:defRPr/>
            </a:pPr>
            <a:r>
              <a:rPr lang="en-US" dirty="0"/>
              <a:t>There are several things to think about when developing a plan for cleaning up vomit and </a:t>
            </a:r>
            <a:r>
              <a:rPr lang="en-US" dirty="0" smtClean="0"/>
              <a:t>diarrhea:</a:t>
            </a:r>
            <a:endParaRPr lang="en-US" dirty="0"/>
          </a:p>
          <a:p>
            <a:pPr marL="616894" lvl="1" indent="-168244">
              <a:buFont typeface="Arial" pitchFamily="34" charset="0"/>
              <a:buChar char="•"/>
              <a:defRPr/>
            </a:pPr>
            <a:r>
              <a:rPr lang="en-US" dirty="0"/>
              <a:t>How you will contain liquid and airborne substances, and </a:t>
            </a:r>
            <a:r>
              <a:rPr lang="en-US" dirty="0" smtClean="0"/>
              <a:t>remove</a:t>
            </a:r>
            <a:r>
              <a:rPr lang="en-US" baseline="0" dirty="0" smtClean="0"/>
              <a:t> </a:t>
            </a:r>
            <a:r>
              <a:rPr lang="en-US" dirty="0" smtClean="0"/>
              <a:t>them </a:t>
            </a:r>
            <a:r>
              <a:rPr lang="en-US" dirty="0"/>
              <a:t>from the operation</a:t>
            </a:r>
          </a:p>
          <a:p>
            <a:pPr marL="616894" lvl="1" indent="-168244">
              <a:buFont typeface="Arial" pitchFamily="34" charset="0"/>
              <a:buChar char="•"/>
              <a:defRPr/>
            </a:pPr>
            <a:r>
              <a:rPr lang="en-US" dirty="0"/>
              <a:t>How you will clean, sanitize, and disinfect surfaces</a:t>
            </a:r>
          </a:p>
          <a:p>
            <a:pPr marL="616894" lvl="1" indent="-168244">
              <a:buFont typeface="Arial" pitchFamily="34" charset="0"/>
              <a:buChar char="•"/>
              <a:defRPr/>
            </a:pPr>
            <a:r>
              <a:rPr lang="en-US" dirty="0"/>
              <a:t>When to throw away food that may have been contaminated</a:t>
            </a:r>
          </a:p>
          <a:p>
            <a:pPr marL="616894" lvl="1" indent="-168244">
              <a:buFont typeface="Arial" pitchFamily="34" charset="0"/>
              <a:buChar char="•"/>
              <a:defRPr/>
            </a:pPr>
            <a:r>
              <a:rPr lang="en-US" dirty="0"/>
              <a:t>What equipment is needed to clean up these substances, and how it will be cleaned and disinfected after use</a:t>
            </a:r>
          </a:p>
          <a:p>
            <a:pPr marL="616894" lvl="1" indent="-168244">
              <a:buFont typeface="Arial" pitchFamily="34" charset="0"/>
              <a:buChar char="•"/>
              <a:defRPr/>
            </a:pPr>
            <a:r>
              <a:rPr lang="en-US" dirty="0"/>
              <a:t>When a food handler must wear personal protective equipment</a:t>
            </a:r>
          </a:p>
          <a:p>
            <a:pPr marL="616894" lvl="1" indent="-168244">
              <a:buFont typeface="Arial" pitchFamily="34" charset="0"/>
              <a:buChar char="•"/>
              <a:defRPr/>
            </a:pPr>
            <a:r>
              <a:rPr lang="en-US" dirty="0"/>
              <a:t>How staff will be notified of the correct procedures </a:t>
            </a:r>
            <a:r>
              <a:rPr lang="en-US" dirty="0" smtClean="0"/>
              <a:t>for</a:t>
            </a:r>
            <a:r>
              <a:rPr lang="en-US" baseline="0" dirty="0" smtClean="0"/>
              <a:t> </a:t>
            </a:r>
            <a:r>
              <a:rPr lang="en-US" dirty="0" smtClean="0"/>
              <a:t>containing</a:t>
            </a:r>
            <a:r>
              <a:rPr lang="en-US" dirty="0"/>
              <a:t>, cleaning, and disinfecting these substances</a:t>
            </a:r>
          </a:p>
          <a:p>
            <a:pPr marL="616894" lvl="1" indent="-168244">
              <a:buFont typeface="Arial" pitchFamily="34" charset="0"/>
              <a:buChar char="•"/>
              <a:defRPr/>
            </a:pPr>
            <a:r>
              <a:rPr lang="en-US" dirty="0"/>
              <a:t>How to segregate contaminated areas from other areas</a:t>
            </a:r>
          </a:p>
          <a:p>
            <a:pPr marL="616894" lvl="1" indent="-168244">
              <a:buFont typeface="Arial" pitchFamily="34" charset="0"/>
              <a:buChar char="•"/>
              <a:defRPr/>
            </a:pPr>
            <a:r>
              <a:rPr lang="en-US" dirty="0"/>
              <a:t>When staff must be restricted from working with or around </a:t>
            </a:r>
            <a:r>
              <a:rPr lang="en-US" dirty="0" smtClean="0"/>
              <a:t>food</a:t>
            </a:r>
            <a:r>
              <a:rPr lang="en-US" baseline="0" dirty="0" smtClean="0"/>
              <a:t> </a:t>
            </a:r>
            <a:r>
              <a:rPr lang="en-US" dirty="0" smtClean="0"/>
              <a:t>or </a:t>
            </a:r>
            <a:r>
              <a:rPr lang="en-US" dirty="0"/>
              <a:t>excluded from working in the operation</a:t>
            </a:r>
          </a:p>
          <a:p>
            <a:pPr marL="616894" lvl="1" indent="-168244">
              <a:buFont typeface="Arial" pitchFamily="34" charset="0"/>
              <a:buChar char="•"/>
              <a:defRPr/>
            </a:pPr>
            <a:r>
              <a:rPr lang="en-US" dirty="0"/>
              <a:t>How sick customers will be quickly removed from the operation</a:t>
            </a:r>
          </a:p>
          <a:p>
            <a:pPr marL="616894" lvl="1" indent="-168244">
              <a:buFont typeface="Arial" pitchFamily="34" charset="0"/>
              <a:buChar char="•"/>
              <a:defRPr/>
            </a:pPr>
            <a:r>
              <a:rPr lang="en-US" dirty="0"/>
              <a:t>How the cleaning plan will be implemented</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FA38BA6-C73F-BF49-8A2C-5A0F9DFF3AA6}" type="slidenum">
              <a:rPr lang="en-US" sz="1200" b="0">
                <a:solidFill>
                  <a:prstClr val="black"/>
                </a:solidFill>
              </a:rPr>
              <a:pPr eaLnBrk="1" hangingPunct="1">
                <a:defRPr/>
              </a:pPr>
              <a:t>14</a:t>
            </a:fld>
            <a:endParaRPr lang="en-US" sz="1200" b="0" dirty="0">
              <a:solidFill>
                <a:prstClr val="black"/>
              </a:solidFill>
            </a:endParaRPr>
          </a:p>
        </p:txBody>
      </p:sp>
      <p:sp>
        <p:nvSpPr>
          <p:cNvPr id="570371"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857251" y="4347148"/>
            <a:ext cx="5985220" cy="4114488"/>
          </a:xfrm>
        </p:spPr>
        <p:txBody>
          <a:bodyPr/>
          <a:lstStyle/>
          <a:p>
            <a:pPr eaLnBrk="1" hangingPunct="1"/>
            <a:r>
              <a:rPr lang="en-US" b="1" dirty="0"/>
              <a:t>Instructor Notes</a:t>
            </a:r>
          </a:p>
          <a:p>
            <a:pPr eaLnBrk="1" hangingPunct="1">
              <a:buFont typeface="Arial" charset="0"/>
              <a:buChar char="•"/>
            </a:pPr>
            <a:r>
              <a:rPr lang="en-US" dirty="0"/>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There are several things to think about when developing a plan for cleaning up vomit and </a:t>
            </a:r>
            <a:r>
              <a:rPr lang="en-US" dirty="0" smtClean="0"/>
              <a:t>diarrhea:</a:t>
            </a:r>
            <a:endParaRPr lang="en-US" dirty="0"/>
          </a:p>
          <a:p>
            <a:pPr lvl="1" eaLnBrk="1" hangingPunct="1">
              <a:buFont typeface="Arial" charset="0"/>
              <a:buChar char="•"/>
            </a:pPr>
            <a:r>
              <a:rPr lang="en-US" dirty="0"/>
              <a:t>How you will contain liquid and airborne substances, and </a:t>
            </a:r>
            <a:r>
              <a:rPr lang="en-US" dirty="0" smtClean="0"/>
              <a:t>remove them </a:t>
            </a:r>
            <a:r>
              <a:rPr lang="en-US" dirty="0"/>
              <a:t>from the operation</a:t>
            </a:r>
          </a:p>
          <a:p>
            <a:pPr lvl="1" eaLnBrk="1" hangingPunct="1">
              <a:buFont typeface="Arial" charset="0"/>
              <a:buChar char="•"/>
            </a:pPr>
            <a:r>
              <a:rPr lang="en-US" dirty="0"/>
              <a:t>How you will clean, sanitize, and disinfect surfaces</a:t>
            </a:r>
          </a:p>
          <a:p>
            <a:pPr lvl="1" eaLnBrk="1" hangingPunct="1">
              <a:buFont typeface="Arial" charset="0"/>
              <a:buChar char="•"/>
            </a:pPr>
            <a:r>
              <a:rPr lang="en-US" dirty="0"/>
              <a:t>When to throw away food that may have been contaminated</a:t>
            </a:r>
          </a:p>
          <a:p>
            <a:pPr lvl="1" eaLnBrk="1" hangingPunct="1">
              <a:buFont typeface="Arial" charset="0"/>
              <a:buChar char="•"/>
            </a:pPr>
            <a:r>
              <a:rPr lang="en-US" dirty="0"/>
              <a:t>What equipment is needed to clean up these substances, and how it will be cleaned and disinfected after use</a:t>
            </a:r>
          </a:p>
          <a:p>
            <a:pPr lvl="1" eaLnBrk="1" hangingPunct="1">
              <a:buFont typeface="Arial" charset="0"/>
              <a:buChar char="•"/>
            </a:pPr>
            <a:r>
              <a:rPr lang="en-US" dirty="0"/>
              <a:t>When a food handler must wear personal protective equipment</a:t>
            </a:r>
          </a:p>
          <a:p>
            <a:pPr lvl="1" eaLnBrk="1" hangingPunct="1">
              <a:buFont typeface="Arial" charset="0"/>
              <a:buChar char="•"/>
            </a:pPr>
            <a:r>
              <a:rPr lang="en-US" dirty="0"/>
              <a:t>How staff will be notified of the correct procedures </a:t>
            </a:r>
            <a:r>
              <a:rPr lang="en-US" dirty="0" smtClean="0"/>
              <a:t>for containing</a:t>
            </a:r>
            <a:r>
              <a:rPr lang="en-US" dirty="0"/>
              <a:t>, cleaning, and disinfecting these substances</a:t>
            </a:r>
          </a:p>
          <a:p>
            <a:pPr lvl="1" eaLnBrk="1" hangingPunct="1">
              <a:buFont typeface="Arial" charset="0"/>
              <a:buChar char="•"/>
            </a:pPr>
            <a:r>
              <a:rPr lang="en-US" dirty="0"/>
              <a:t>How to segregate contaminated areas from other areas</a:t>
            </a:r>
          </a:p>
          <a:p>
            <a:pPr lvl="1" eaLnBrk="1" hangingPunct="1">
              <a:buFont typeface="Arial" charset="0"/>
              <a:buChar char="•"/>
            </a:pPr>
            <a:r>
              <a:rPr lang="en-US" dirty="0"/>
              <a:t>When staff must be restricted from working with or around </a:t>
            </a:r>
            <a:r>
              <a:rPr lang="en-US" dirty="0" smtClean="0"/>
              <a:t>food or </a:t>
            </a:r>
            <a:r>
              <a:rPr lang="en-US" dirty="0"/>
              <a:t>excluded from working in the operation</a:t>
            </a:r>
          </a:p>
          <a:p>
            <a:pPr lvl="1" eaLnBrk="1" hangingPunct="1">
              <a:buFont typeface="Arial" charset="0"/>
              <a:buChar char="•"/>
            </a:pPr>
            <a:r>
              <a:rPr lang="en-US" dirty="0"/>
              <a:t>How sick customers will be quickly removed from the operation</a:t>
            </a:r>
          </a:p>
          <a:p>
            <a:pPr lvl="1" eaLnBrk="1" hangingPunct="1">
              <a:buFont typeface="Arial" charset="0"/>
              <a:buChar char="•"/>
            </a:pPr>
            <a:r>
              <a:rPr lang="en-US" dirty="0"/>
              <a:t>How the cleaning plan will be implemented</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7372821-F8EE-4A4C-BEAE-5199A9B1B6B1}" type="slidenum">
              <a:rPr lang="en-US" sz="1200" b="0">
                <a:solidFill>
                  <a:prstClr val="black"/>
                </a:solidFill>
              </a:rPr>
              <a:pPr eaLnBrk="1" hangingPunct="1">
                <a:defRPr/>
              </a:pPr>
              <a:t>15</a:t>
            </a:fld>
            <a:endParaRPr lang="en-US" sz="1200" b="0" dirty="0">
              <a:solidFill>
                <a:prstClr val="black"/>
              </a:solidFill>
            </a:endParaRPr>
          </a:p>
        </p:txBody>
      </p:sp>
      <p:sp>
        <p:nvSpPr>
          <p:cNvPr id="572419"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849485" y="4344025"/>
            <a:ext cx="5486711" cy="4114488"/>
          </a:xfrm>
        </p:spPr>
        <p:txBody>
          <a:bodyPr/>
          <a:lstStyle/>
          <a:p>
            <a:pPr>
              <a:defRPr/>
            </a:pPr>
            <a:r>
              <a:rPr lang="en-US" b="1" dirty="0" smtClean="0">
                <a:ea typeface="+mn-ea"/>
                <a:cs typeface="+mn-cs"/>
              </a:rPr>
              <a:t>Instructor Notes</a:t>
            </a:r>
          </a:p>
          <a:p>
            <a:pPr marL="112163" indent="-112163">
              <a:buFontTx/>
              <a:buChar char="•"/>
              <a:defRPr/>
            </a:pPr>
            <a:r>
              <a:rPr lang="en-US" dirty="0" smtClean="0">
                <a:ea typeface="+mn-ea"/>
                <a:cs typeface="+mn-cs"/>
              </a:rPr>
              <a:t>When storing cleaning tools, consider the following:</a:t>
            </a:r>
          </a:p>
          <a:p>
            <a:pPr marL="336488" lvl="1" indent="-112163">
              <a:buFontTx/>
              <a:buChar char="•"/>
              <a:defRPr/>
            </a:pPr>
            <a:r>
              <a:rPr lang="en-US" dirty="0" smtClean="0">
                <a:ea typeface="+mn-ea"/>
              </a:rPr>
              <a:t>Air-dry towels overnight</a:t>
            </a:r>
          </a:p>
          <a:p>
            <a:pPr marL="336488" lvl="1" indent="-112163">
              <a:buFontTx/>
              <a:buChar char="•"/>
              <a:defRPr/>
            </a:pPr>
            <a:r>
              <a:rPr lang="en-US" dirty="0" smtClean="0">
                <a:ea typeface="+mn-ea"/>
              </a:rPr>
              <a:t>Hang mops, brooms, and brushes on hooks to air-dry</a:t>
            </a:r>
          </a:p>
          <a:p>
            <a:pPr marL="336488" lvl="1" indent="-112163">
              <a:buFontTx/>
              <a:buChar char="•"/>
              <a:defRPr/>
            </a:pPr>
            <a:r>
              <a:rPr lang="en-US" dirty="0" smtClean="0">
                <a:ea typeface="+mn-ea"/>
              </a:rPr>
              <a:t>Clean and rinse buckets; let them air-dry, and store them with other tools</a:t>
            </a:r>
          </a:p>
          <a:p>
            <a:pPr>
              <a:defRPr/>
            </a:pPr>
            <a:endParaRPr lang="en-US" dirty="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16</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a:defRPr/>
            </a:pPr>
            <a:r>
              <a:rPr lang="en-US" b="1" dirty="0">
                <a:latin typeface="Times New Roman" charset="0"/>
                <a:ea typeface="ＭＳ Ｐゴシック" charset="0"/>
                <a:cs typeface="ＭＳ Ｐゴシック" charset="0"/>
              </a:rPr>
              <a:t>Instructor Notes</a:t>
            </a:r>
          </a:p>
          <a:p>
            <a:pPr>
              <a:buFontTx/>
              <a:buChar char="•"/>
              <a:defRPr/>
            </a:pPr>
            <a:r>
              <a:rPr lang="en-US" dirty="0">
                <a:latin typeface="Times New Roman" charset="0"/>
                <a:ea typeface="ＭＳ Ｐゴシック" charset="0"/>
                <a:cs typeface="ＭＳ Ｐゴシック" charset="0"/>
              </a:rPr>
              <a:t>Use the next several slides to </a:t>
            </a:r>
            <a:r>
              <a:rPr lang="en-US" dirty="0">
                <a:latin typeface="Times New Roman" pitchFamily="18" charset="0"/>
                <a:ea typeface="ＭＳ Ｐゴシック" charset="0"/>
                <a:cs typeface="ＭＳ Ｐゴシック" charset="0"/>
              </a:rPr>
              <a:t>review the content presented.</a:t>
            </a:r>
          </a:p>
          <a:p>
            <a:pPr marL="228999" indent="-228999" defTabSz="897301" eaLnBrk="0" fontAlgn="base" hangingPunct="0">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and B on them. Have each student answer each question by holding up the correct letter.</a:t>
            </a:r>
          </a:p>
          <a:p>
            <a:pPr>
              <a:buFontTx/>
              <a:buChar char="•"/>
              <a:defRPr/>
            </a:pPr>
            <a:endParaRPr lang="en-US" b="0" dirty="0">
              <a:latin typeface="Times New Roman"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All surfaces must be cleaned and rinsed. However, only surfaces that touch food must be cleaned and sanitized.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All surfaces that touch food must be cleaned and sanitized.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19</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49485" y="4344025"/>
            <a:ext cx="5486711" cy="4114488"/>
          </a:xfrm>
        </p:spPr>
        <p:txBody>
          <a:bodyPr/>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pitchFamily="18" charset="0"/>
                <a:ea typeface="ＭＳ Ｐゴシック" charset="0"/>
                <a:cs typeface="ＭＳ Ｐゴシック" charset="0"/>
              </a:rPr>
              <a:t>Play the “Cleaning and Sanitizing” section from the </a:t>
            </a:r>
            <a:r>
              <a:rPr lang="en-US" i="1" dirty="0">
                <a:latin typeface="Times New Roman" pitchFamily="18" charset="0"/>
                <a:ea typeface="ＭＳ Ｐゴシック" charset="0"/>
                <a:cs typeface="ＭＳ Ｐゴシック" charset="0"/>
              </a:rPr>
              <a:t>Facilities, Cleaning and Sanitizing, and Pest Management</a:t>
            </a:r>
            <a:r>
              <a:rPr lang="en-US" dirty="0">
                <a:latin typeface="Times New Roman" pitchFamily="18" charset="0"/>
                <a:ea typeface="ＭＳ Ｐゴシック" charset="0"/>
                <a:cs typeface="ＭＳ Ｐゴシック" charset="0"/>
              </a:rPr>
              <a:t> DVD. </a:t>
            </a:r>
            <a:endParaRPr lang="en-US" dirty="0">
              <a:latin typeface="Times New Roman" charset="0"/>
              <a:ea typeface="ＭＳ Ｐゴシック" charset="0"/>
              <a:cs typeface="ＭＳ Ｐゴシック" charset="0"/>
            </a:endParaRPr>
          </a:p>
          <a:p>
            <a:pPr marL="616894" lvl="1" indent="-168244">
              <a:spcBef>
                <a:spcPct val="50000"/>
              </a:spcBef>
              <a:buSzPct val="80000"/>
              <a:buFont typeface="Arial" pitchFamily="34" charset="0"/>
              <a:buChar char="•"/>
              <a:defRPr/>
            </a:pPr>
            <a:endParaRPr lang="en-US" dirty="0">
              <a:latin typeface="Times New Roman" charset="0"/>
              <a:ea typeface="ＭＳ Ｐゴシック" charset="0"/>
              <a:cs typeface="ＭＳ Ｐゴシック" charset="0"/>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These items would not have to be cleaned and sanitized until four hours of constant use.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These items would need to be cleaned and sanitized after they are used and before the food handler starts working with a different type of food, such as the fish.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22</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23</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r>
              <a:rPr lang="en-US" b="1" dirty="0" smtClean="0"/>
              <a:t>Instructor Notes</a:t>
            </a:r>
          </a:p>
          <a:p>
            <a:pPr marL="112163" indent="-112163">
              <a:buFontTx/>
              <a:buChar char="•"/>
            </a:pPr>
            <a:r>
              <a:rPr lang="en-US" dirty="0" smtClean="0"/>
              <a:t>The</a:t>
            </a:r>
            <a:r>
              <a:rPr lang="en-US" baseline="0" dirty="0" smtClean="0"/>
              <a:t> items must be soaked for at least 30 seconds</a:t>
            </a:r>
            <a:r>
              <a:rPr lang="en-US" dirty="0" smtClean="0"/>
              <a:t>.</a:t>
            </a:r>
            <a:endParaRPr lang="en-US" i="1" dirty="0" smtClean="0"/>
          </a:p>
          <a:p>
            <a:pPr marL="112163" indent="-112163"/>
            <a:endParaRPr lang="en-US" dirty="0" smtClean="0"/>
          </a:p>
          <a:p>
            <a:pPr marL="112163" indent="-112163">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24</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r>
              <a:rPr lang="en-US" b="1" dirty="0" smtClean="0"/>
              <a:t>Instructor Notes</a:t>
            </a:r>
          </a:p>
          <a:p>
            <a:pPr marL="112163" indent="-112163">
              <a:buFontTx/>
              <a:buChar char="•"/>
            </a:pPr>
            <a:r>
              <a:rPr lang="en-US" dirty="0" smtClean="0"/>
              <a:t>Several</a:t>
            </a:r>
            <a:r>
              <a:rPr lang="en-US" baseline="0" dirty="0" smtClean="0"/>
              <a:t> </a:t>
            </a:r>
            <a:r>
              <a:rPr lang="en-US" dirty="0" smtClean="0"/>
              <a:t>factors influence the effectiveness of chemical sanitizers.</a:t>
            </a:r>
            <a:r>
              <a:rPr lang="en-US" baseline="0" dirty="0" smtClean="0"/>
              <a:t> </a:t>
            </a:r>
            <a:r>
              <a:rPr lang="en-US" dirty="0" smtClean="0"/>
              <a:t>The most critical include concentration, temperature, contact time,</a:t>
            </a:r>
            <a:r>
              <a:rPr lang="en-US" baseline="0" dirty="0" smtClean="0"/>
              <a:t> </a:t>
            </a:r>
            <a:r>
              <a:rPr lang="en-US" dirty="0" smtClean="0"/>
              <a:t>water hardness, and pH.</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25</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p:txBody>
          <a:bodyPr/>
          <a:lstStyle/>
          <a:p>
            <a:pPr marL="112163" indent="-112163"/>
            <a:endParaRPr lang="en-US" dirty="0" smtClean="0"/>
          </a:p>
          <a:p>
            <a:pPr marL="112163" indent="-112163">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Glasses and cups must be stored upside down on a clean and sanitized shelf or rack.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27</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p:txBody>
          <a:bodyPr/>
          <a:lstStyle/>
          <a:p>
            <a:pPr marL="112163" indent="-112163"/>
            <a:endParaRPr lang="en-US" dirty="0" smtClean="0"/>
          </a:p>
          <a:p>
            <a:pPr marL="112163" indent="-112163">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pitchFamily="18" charset="0"/>
                <a:ea typeface="ＭＳ Ｐゴシック" charset="0"/>
                <a:cs typeface="ＭＳ Ｐゴシック" charset="0"/>
              </a:rPr>
              <a:t>The slides in this section should be used to teach the additional content not included in the DVD.</a:t>
            </a:r>
          </a:p>
          <a:p>
            <a:pPr marL="112163" indent="-112163">
              <a:defRPr/>
            </a:pPr>
            <a:endParaRPr lang="en-US"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31FE41A-DD89-214A-9D48-47F8E3CAC923}" type="slidenum">
              <a:rPr lang="en-US" sz="1200" b="0">
                <a:solidFill>
                  <a:prstClr val="black"/>
                </a:solidFill>
              </a:rPr>
              <a:pPr eaLnBrk="1" hangingPunct="1">
                <a:defRPr/>
              </a:pPr>
              <a:t>4</a:t>
            </a:fld>
            <a:endParaRPr lang="en-US" sz="1200" b="0" dirty="0">
              <a:solidFill>
                <a:prstClr val="black"/>
              </a:solidFill>
            </a:endParaRPr>
          </a:p>
        </p:txBody>
      </p:sp>
      <p:sp>
        <p:nvSpPr>
          <p:cNvPr id="553987"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1470029-A89C-3948-A056-70844596351F}" type="slidenum">
              <a:rPr lang="en-US" smtClean="0"/>
              <a:pPr>
                <a:defRPr/>
              </a:pPr>
              <a:t>5</a:t>
            </a:fld>
            <a:endParaRPr lang="en-US" dirty="0"/>
          </a:p>
        </p:txBody>
      </p:sp>
    </p:spTree>
    <p:extLst>
      <p:ext uri="{BB962C8B-B14F-4D97-AF65-F5344CB8AC3E}">
        <p14:creationId xmlns:p14="http://schemas.microsoft.com/office/powerpoint/2010/main" val="299355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B9E40C4-7859-514A-8DDE-312668C68ACE}" type="slidenum">
              <a:rPr lang="en-US" sz="1200" b="0">
                <a:solidFill>
                  <a:prstClr val="black"/>
                </a:solidFill>
              </a:rPr>
              <a:pPr eaLnBrk="1" hangingPunct="1">
                <a:defRPr/>
              </a:pPr>
              <a:t>6</a:t>
            </a:fld>
            <a:endParaRPr lang="en-US" sz="1200" b="0" dirty="0">
              <a:solidFill>
                <a:prstClr val="black"/>
              </a:solidFill>
            </a:endParaRPr>
          </a:p>
        </p:txBody>
      </p:sp>
      <p:sp>
        <p:nvSpPr>
          <p:cNvPr id="556035"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xfrm>
            <a:off x="857250" y="4395555"/>
            <a:ext cx="5028579" cy="4223790"/>
          </a:xfrm>
        </p:spPr>
        <p:txBody>
          <a:bodyPr/>
          <a:lstStyle/>
          <a:p>
            <a:pPr marL="112163" indent="-112163">
              <a:lnSpc>
                <a:spcPct val="80000"/>
              </a:lnSpc>
              <a:spcBef>
                <a:spcPct val="50000"/>
              </a:spcBef>
              <a:defRPr/>
            </a:pPr>
            <a:r>
              <a:rPr lang="en-US" b="1" dirty="0" smtClean="0">
                <a:ea typeface="+mn-ea"/>
                <a:cs typeface="Times New Roman" pitchFamily="18" charset="0"/>
              </a:rPr>
              <a:t>Instructor Notes</a:t>
            </a:r>
          </a:p>
          <a:p>
            <a:pPr marL="112163" indent="-112163">
              <a:lnSpc>
                <a:spcPct val="80000"/>
              </a:lnSpc>
              <a:spcBef>
                <a:spcPct val="50000"/>
              </a:spcBef>
              <a:buSzPct val="80000"/>
              <a:buFontTx/>
              <a:buChar char="•"/>
              <a:defRPr/>
            </a:pPr>
            <a:r>
              <a:rPr lang="en-US" dirty="0" smtClean="0">
                <a:latin typeface="Times"/>
                <a:ea typeface="+mn-ea"/>
                <a:cs typeface="Times New Roman" pitchFamily="18" charset="0"/>
              </a:rPr>
              <a:t>All surfaces must be cleaned and rinsed. This includes walls, storage shelves, and garbage containers. However, any surface that touches food, such as knives, stockpots, cutting boards, or prep tables, must be cleaned and sanitized.</a:t>
            </a:r>
            <a:endParaRPr lang="en-US" dirty="0" smtClean="0">
              <a:ea typeface="+mn-ea"/>
              <a:cs typeface="+mn-cs"/>
            </a:endParaRP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Scrape or remove food bits from the surface. </a:t>
            </a:r>
            <a:r>
              <a:rPr lang="en-US" dirty="0" smtClean="0">
                <a:ea typeface="+mn-ea"/>
                <a:cs typeface="Times New Roman" pitchFamily="18" charset="0"/>
              </a:rPr>
              <a:t>Use the correct cleaning tool such as a nylon brush or pad, or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Wash the surface</a:t>
            </a:r>
            <a:r>
              <a:rPr lang="en-US" dirty="0" smtClean="0">
                <a:ea typeface="+mn-ea"/>
                <a:cs typeface="Times New Roman" pitchFamily="18" charset="0"/>
              </a:rPr>
              <a:t>. Prepare the cleaning solution with an approved detergent. Wash the surface with the correct cleaning tool such as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Rinse the surface. </a:t>
            </a:r>
            <a:r>
              <a:rPr lang="en-US" dirty="0" smtClean="0">
                <a:ea typeface="+mn-ea"/>
                <a:cs typeface="Times New Roman" pitchFamily="18" charset="0"/>
              </a:rPr>
              <a:t>Use clean water. Rinse the surface with the correct cleaning tool such as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Sanitize the surface</a:t>
            </a:r>
            <a:r>
              <a:rPr lang="en-US" dirty="0" smtClean="0">
                <a:ea typeface="+mn-ea"/>
                <a:cs typeface="Times New Roman" pitchFamily="18" charset="0"/>
              </a:rPr>
              <a:t>. Use the correct sanitizing solution. Prepare the concentration per manufacturer requirements. Use the correct tool, such as a cloth towel, to sanitize the surface. Make sure the entire surface has come in contact with the sanitizing solution.</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Allow the surface to air-dry.</a:t>
            </a:r>
          </a:p>
          <a:p>
            <a:pPr marL="112163" indent="-112163">
              <a:lnSpc>
                <a:spcPct val="80000"/>
              </a:lnSpc>
              <a:spcBef>
                <a:spcPct val="50000"/>
              </a:spcBef>
              <a:defRPr/>
            </a:pPr>
            <a:endParaRPr lang="en-US" dirty="0" smtClean="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B326563-040B-0B4C-BC93-F8EA2F40934E}" type="slidenum">
              <a:rPr lang="en-US" sz="1200" b="0">
                <a:solidFill>
                  <a:prstClr val="black"/>
                </a:solidFill>
              </a:rPr>
              <a:pPr eaLnBrk="1" hangingPunct="1">
                <a:defRPr/>
              </a:pPr>
              <a:t>7</a:t>
            </a:fld>
            <a:endParaRPr lang="en-US" sz="1200" b="0" dirty="0">
              <a:solidFill>
                <a:prstClr val="black"/>
              </a:solidFill>
            </a:endParaRPr>
          </a:p>
        </p:txBody>
      </p:sp>
      <p:sp>
        <p:nvSpPr>
          <p:cNvPr id="558083"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849485" y="4347148"/>
            <a:ext cx="5486711" cy="4114488"/>
          </a:xfrm>
        </p:spPr>
        <p:txBody>
          <a:bodyPr/>
          <a:lstStyle/>
          <a:p>
            <a:pPr>
              <a:defRPr/>
            </a:pPr>
            <a:r>
              <a:rPr lang="en-US" b="1" dirty="0"/>
              <a:t>Instructor Notes</a:t>
            </a:r>
          </a:p>
          <a:p>
            <a:pPr marL="168244" indent="-168244">
              <a:buFont typeface="Arial" pitchFamily="34" charset="0"/>
              <a:buChar char="•"/>
              <a:defRPr/>
            </a:pPr>
            <a:r>
              <a:rPr lang="en-US" dirty="0"/>
              <a:t>Equipment manufacturers will usually provide instructions for cleaning and sanitizing stationary equipment, such as a slicer. </a:t>
            </a:r>
          </a:p>
          <a:p>
            <a:pPr marL="168244" indent="-168244">
              <a:buFont typeface="Arial" pitchFamily="34" charset="0"/>
              <a:buChar char="•"/>
              <a:defRPr/>
            </a:pPr>
            <a:r>
              <a:rPr lang="en-US" dirty="0"/>
              <a:t>Unplug the equipment. </a:t>
            </a:r>
          </a:p>
          <a:p>
            <a:pPr marL="168244" indent="-168244">
              <a:buFont typeface="Arial" pitchFamily="34" charset="0"/>
              <a:buChar char="•"/>
              <a:defRPr/>
            </a:pPr>
            <a:r>
              <a:rPr lang="en-US" dirty="0"/>
              <a:t>Take the removable parts off the equipment. Wash, rinse, and sanitize them by hand. You can also run the parts through a dishwasher if allowed.</a:t>
            </a:r>
          </a:p>
          <a:p>
            <a:pPr marL="168244" indent="-168244">
              <a:buFont typeface="Arial" pitchFamily="34" charset="0"/>
              <a:buChar char="•"/>
              <a:defRPr/>
            </a:pPr>
            <a:r>
              <a:rPr lang="en-US" dirty="0"/>
              <a:t>Scrape or remove food from the equipment surfaces.</a:t>
            </a:r>
          </a:p>
          <a:p>
            <a:pPr marL="168244" indent="-168244">
              <a:buFont typeface="Arial" pitchFamily="34" charset="0"/>
              <a:buChar char="•"/>
              <a:defRPr/>
            </a:pPr>
            <a:r>
              <a:rPr lang="en-US" dirty="0"/>
              <a:t>Wash the equipment surfaces. Use a cleaning solution prepared with an approved detergent. Wash the equipment with the correct cleaning tool such as a nylon brush or pad, or a cloth towel.</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B802519-3C23-5441-8829-74FE9012A68B}" type="slidenum">
              <a:rPr lang="en-US" sz="1200" b="0">
                <a:solidFill>
                  <a:prstClr val="black"/>
                </a:solidFill>
              </a:rPr>
              <a:pPr eaLnBrk="1" hangingPunct="1">
                <a:defRPr/>
              </a:pPr>
              <a:t>8</a:t>
            </a:fld>
            <a:endParaRPr lang="en-US" sz="1200" b="0" dirty="0">
              <a:solidFill>
                <a:prstClr val="black"/>
              </a:solidFill>
            </a:endParaRPr>
          </a:p>
        </p:txBody>
      </p:sp>
      <p:sp>
        <p:nvSpPr>
          <p:cNvPr id="559107" name="Rectangle 2"/>
          <p:cNvSpPr>
            <a:spLocks noGrp="1" noRot="1" noChangeAspect="1" noChangeArrowheads="1" noTextEdit="1"/>
          </p:cNvSpPr>
          <p:nvPr>
            <p:ph type="sldImg"/>
          </p:nvPr>
        </p:nvSpPr>
        <p:spPr>
          <a:ln/>
        </p:spPr>
      </p:sp>
      <p:sp>
        <p:nvSpPr>
          <p:cNvPr id="5" name="Notes Placeholder 2"/>
          <p:cNvSpPr>
            <a:spLocks noGrp="1"/>
          </p:cNvSpPr>
          <p:nvPr>
            <p:ph type="body" idx="3"/>
          </p:nvPr>
        </p:nvSpPr>
        <p:spPr>
          <a:xfrm>
            <a:off x="849485" y="4344025"/>
            <a:ext cx="5486711" cy="4114488"/>
          </a:xfrm>
        </p:spPr>
        <p:txBody>
          <a:bodyPr/>
          <a:lstStyle/>
          <a:p>
            <a:pPr>
              <a:defRPr/>
            </a:pPr>
            <a:r>
              <a:rPr lang="en-US" b="1" dirty="0" smtClean="0"/>
              <a:t>Instructor Notes</a:t>
            </a:r>
          </a:p>
          <a:p>
            <a:pPr marL="168244" indent="-168244">
              <a:buFont typeface="Arial" pitchFamily="34" charset="0"/>
              <a:buChar char="•"/>
              <a:defRPr/>
            </a:pPr>
            <a:r>
              <a:rPr lang="en-US" dirty="0" smtClean="0"/>
              <a:t>Rinse </a:t>
            </a:r>
            <a:r>
              <a:rPr lang="en-US" dirty="0"/>
              <a:t>the equipment surfaces with clean water. Use a cloth towel or other correct tool.</a:t>
            </a:r>
          </a:p>
          <a:p>
            <a:pPr marL="168244" indent="-168244">
              <a:buFont typeface="Arial" pitchFamily="34" charset="0"/>
              <a:buChar char="•"/>
              <a:defRPr/>
            </a:pPr>
            <a:r>
              <a:rPr lang="en-US" dirty="0"/>
              <a:t>Sanitize the equipment surfaces. The food handler in the photo </a:t>
            </a:r>
            <a:r>
              <a:rPr lang="en-US" dirty="0" smtClean="0"/>
              <a:t>is </a:t>
            </a:r>
            <a:r>
              <a:rPr lang="en-US" dirty="0"/>
              <a:t>sanitizing the surfaces of a slicer. Make sure the sanitizer comes in contact with each surface. The concentration of the sanitizer must meet requirements.</a:t>
            </a:r>
          </a:p>
          <a:p>
            <a:pPr marL="168244" indent="-168244">
              <a:buFont typeface="Arial" pitchFamily="34" charset="0"/>
              <a:buChar char="•"/>
              <a:defRPr/>
            </a:pPr>
            <a:r>
              <a:rPr lang="en-US" dirty="0"/>
              <a:t>Allow all surfaces to air-dry. </a:t>
            </a:r>
          </a:p>
          <a:p>
            <a:pPr marL="168244" indent="-168244">
              <a:buFont typeface="Arial" pitchFamily="34" charset="0"/>
              <a:buChar char="•"/>
              <a:defRPr/>
            </a:pPr>
            <a:r>
              <a:rPr lang="en-US" dirty="0"/>
              <a:t>Put the unit back together.</a:t>
            </a:r>
          </a:p>
          <a:p>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205C36B-572E-4F41-AABF-3F7DE1CFC76B}" type="slidenum">
              <a:rPr lang="en-US" sz="1200" b="0">
                <a:solidFill>
                  <a:prstClr val="black"/>
                </a:solidFill>
              </a:rPr>
              <a:pPr eaLnBrk="1" hangingPunct="1">
                <a:defRPr/>
              </a:pPr>
              <a:t>9</a:t>
            </a:fld>
            <a:endParaRPr lang="en-US" sz="1200" b="0" dirty="0">
              <a:solidFill>
                <a:prstClr val="black"/>
              </a:solidFill>
            </a:endParaRPr>
          </a:p>
        </p:txBody>
      </p:sp>
      <p:sp>
        <p:nvSpPr>
          <p:cNvPr id="560131" name="Rectangle 2"/>
          <p:cNvSpPr>
            <a:spLocks noGrp="1" noRot="1" noChangeAspect="1" noChangeArrowheads="1" noTextEdit="1"/>
          </p:cNvSpPr>
          <p:nvPr>
            <p:ph type="sldImg"/>
          </p:nvPr>
        </p:nvSpPr>
        <p:spPr>
          <a:ln/>
        </p:spPr>
      </p:sp>
      <p:sp>
        <p:nvSpPr>
          <p:cNvPr id="560133" name="Notes Placeholder 2"/>
          <p:cNvSpPr>
            <a:spLocks noGrp="1"/>
          </p:cNvSpPr>
          <p:nvPr>
            <p:ph type="body" idx="1"/>
          </p:nvPr>
        </p:nvSpPr>
        <p:spPr>
          <a:xfrm>
            <a:off x="849485" y="4347148"/>
            <a:ext cx="5486711" cy="41144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 typeface="Arial" charset="0"/>
              <a:buChar char="•"/>
            </a:pPr>
            <a:r>
              <a:rPr lang="en-US" dirty="0" smtClean="0"/>
              <a:t> Some </a:t>
            </a:r>
            <a:r>
              <a:rPr lang="en-US" dirty="0"/>
              <a:t>pieces of equipment, such as soft-serve yogurt machines, are designed to have cleaning and sanitizing solutions pumped through them. Since many of them hold and dispense TCS food, they must be cleaned and sanitized every day unless otherwise indicated by the manufacturer. You should also check your local regulatory requirements.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878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body" idx="1"/>
          </p:nvPr>
        </p:nvSpPr>
        <p:spPr>
          <a:xfrm>
            <a:off x="393192" y="1143000"/>
            <a:ext cx="5178425" cy="4559910"/>
          </a:xfrm>
        </p:spPr>
        <p:txBody>
          <a:bodyPr/>
          <a:lstStyle/>
          <a:p>
            <a:pPr eaLnBrk="1" hangingPunct="1">
              <a:defRPr/>
            </a:pPr>
            <a:r>
              <a:rPr lang="en-US" dirty="0">
                <a:latin typeface="Arial Narrow" charset="0"/>
                <a:cs typeface="+mn-cs"/>
              </a:rPr>
              <a:t>Setting </a:t>
            </a:r>
            <a:r>
              <a:rPr lang="en-US" dirty="0" smtClean="0">
                <a:latin typeface="Arial Narrow" charset="0"/>
                <a:cs typeface="+mn-cs"/>
              </a:rPr>
              <a:t>up </a:t>
            </a:r>
            <a:r>
              <a:rPr lang="en-US" dirty="0">
                <a:latin typeface="Arial Narrow" charset="0"/>
                <a:cs typeface="+mn-cs"/>
              </a:rPr>
              <a:t>a </a:t>
            </a:r>
            <a:r>
              <a:rPr lang="en-US" dirty="0" smtClean="0">
                <a:latin typeface="Arial Narrow" charset="0"/>
                <a:cs typeface="+mn-cs"/>
              </a:rPr>
              <a:t>three-compartment sink:</a:t>
            </a:r>
            <a:endParaRPr lang="en-US" dirty="0">
              <a:latin typeface="Arial Narrow" charset="0"/>
              <a:cs typeface="+mn-cs"/>
            </a:endParaRPr>
          </a:p>
          <a:p>
            <a:pPr lvl="1" eaLnBrk="1" hangingPunct="1">
              <a:defRPr/>
            </a:pPr>
            <a:r>
              <a:rPr lang="en-US" dirty="0">
                <a:solidFill>
                  <a:schemeClr val="tx1"/>
                </a:solidFill>
                <a:latin typeface="Arial Narrow" charset="0"/>
              </a:rPr>
              <a:t>Clean and sanitize each sink and drain </a:t>
            </a:r>
            <a:r>
              <a:rPr lang="en-US" dirty="0" smtClean="0">
                <a:solidFill>
                  <a:schemeClr val="tx1"/>
                </a:solidFill>
                <a:latin typeface="Arial Narrow" charset="0"/>
              </a:rPr>
              <a:t>board</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first sink with detergent and water at least </a:t>
            </a:r>
            <a:r>
              <a:rPr lang="en-US" dirty="0" smtClean="0">
                <a:solidFill>
                  <a:schemeClr val="tx1"/>
                </a:solidFill>
                <a:latin typeface="Arial Narrow" charset="0"/>
              </a:rPr>
              <a:t>110</a:t>
            </a:r>
            <a:r>
              <a:rPr lang="en-US" dirty="0">
                <a:latin typeface="Arial Narrow" charset="0"/>
              </a:rPr>
              <a:t>ºF</a:t>
            </a:r>
            <a:r>
              <a:rPr lang="en-US" dirty="0" smtClean="0">
                <a:solidFill>
                  <a:schemeClr val="tx1"/>
                </a:solidFill>
                <a:latin typeface="Arial Narrow" charset="0"/>
              </a:rPr>
              <a:t> </a:t>
            </a:r>
            <a:r>
              <a:rPr lang="en-US" dirty="0">
                <a:solidFill>
                  <a:schemeClr val="tx1"/>
                </a:solidFill>
                <a:latin typeface="Arial Narrow" charset="0"/>
              </a:rPr>
              <a:t>(</a:t>
            </a:r>
            <a:r>
              <a:rPr lang="en-US" dirty="0" smtClean="0">
                <a:solidFill>
                  <a:schemeClr val="tx1"/>
                </a:solidFill>
                <a:latin typeface="Arial Narrow" charset="0"/>
              </a:rPr>
              <a:t>43</a:t>
            </a:r>
            <a:r>
              <a:rPr lang="en-US" dirty="0" smtClean="0">
                <a:latin typeface="Arial Narrow" charset="0"/>
              </a:rPr>
              <a:t>ºC</a:t>
            </a:r>
            <a:r>
              <a:rPr lang="en-US" dirty="0" smtClean="0">
                <a:solidFill>
                  <a:schemeClr val="tx1"/>
                </a:solidFill>
                <a:latin typeface="Arial Narrow" charset="0"/>
              </a:rPr>
              <a:t>) </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second sink with clean </a:t>
            </a:r>
            <a:r>
              <a:rPr lang="en-US" dirty="0" smtClean="0">
                <a:solidFill>
                  <a:schemeClr val="tx1"/>
                </a:solidFill>
                <a:latin typeface="Arial Narrow" charset="0"/>
              </a:rPr>
              <a:t>water</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third sink with water and sanitizer to the correct </a:t>
            </a:r>
            <a:r>
              <a:rPr lang="en-US" dirty="0" smtClean="0">
                <a:solidFill>
                  <a:schemeClr val="tx1"/>
                </a:solidFill>
                <a:latin typeface="Arial Narrow" charset="0"/>
              </a:rPr>
              <a:t>concentration</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Provide a clock with a second hand to let food handlers know how long items have been in the </a:t>
            </a:r>
            <a:r>
              <a:rPr lang="en-US" dirty="0" smtClean="0">
                <a:solidFill>
                  <a:schemeClr val="tx1"/>
                </a:solidFill>
                <a:latin typeface="Arial Narrow" charset="0"/>
              </a:rPr>
              <a:t>sanitizer</a:t>
            </a:r>
            <a:endParaRPr lang="en-US" dirty="0">
              <a:latin typeface="Arial Narrow" charset="0"/>
              <a:cs typeface="+mn-cs"/>
            </a:endParaRPr>
          </a:p>
          <a:p>
            <a:pPr eaLnBrk="1" hangingPunct="1">
              <a:defRPr/>
            </a:pPr>
            <a:endParaRPr lang="en-US" dirty="0">
              <a:latin typeface="Arial Narrow" charset="0"/>
              <a:cs typeface="+mn-cs"/>
            </a:endParaRPr>
          </a:p>
        </p:txBody>
      </p:sp>
      <p:sp>
        <p:nvSpPr>
          <p:cNvPr id="275459" name="Text Box 4"/>
          <p:cNvSpPr txBox="1">
            <a:spLocks noChangeArrowheads="1"/>
          </p:cNvSpPr>
          <p:nvPr/>
        </p:nvSpPr>
        <p:spPr bwMode="auto">
          <a:xfrm>
            <a:off x="6681788" y="58578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endParaRPr lang="en-US" dirty="0" smtClean="0"/>
          </a:p>
        </p:txBody>
      </p:sp>
      <p:sp>
        <p:nvSpPr>
          <p:cNvPr id="27546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10-10</a:t>
            </a:r>
          </a:p>
        </p:txBody>
      </p:sp>
      <p:sp>
        <p:nvSpPr>
          <p:cNvPr id="27546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Manual Dishwashing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6" y="1244374"/>
            <a:ext cx="2100072" cy="1874846"/>
          </a:xfrm>
          <a:prstGeom prst="rect">
            <a:avLst/>
          </a:prstGeom>
        </p:spPr>
      </p:pic>
    </p:spTree>
    <p:extLst>
      <p:ext uri="{BB962C8B-B14F-4D97-AF65-F5344CB8AC3E}">
        <p14:creationId xmlns:p14="http://schemas.microsoft.com/office/powerpoint/2010/main" val="4008102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Monitoring High Temperature Dishwashing </a:t>
            </a:r>
            <a:r>
              <a:rPr lang="en-US" dirty="0" smtClean="0"/>
              <a:t>Machines</a:t>
            </a:r>
            <a:endParaRPr lang="en-US" dirty="0"/>
          </a:p>
        </p:txBody>
      </p:sp>
      <p:sp>
        <p:nvSpPr>
          <p:cNvPr id="3" name="Content Placeholder 2"/>
          <p:cNvSpPr>
            <a:spLocks noGrp="1"/>
          </p:cNvSpPr>
          <p:nvPr>
            <p:ph idx="1"/>
          </p:nvPr>
        </p:nvSpPr>
        <p:spPr/>
        <p:txBody>
          <a:bodyPr/>
          <a:lstStyle/>
          <a:p>
            <a:pPr marL="0" lvl="1" indent="0">
              <a:buNone/>
            </a:pPr>
            <a:r>
              <a:rPr lang="en-US" sz="2400" b="1" dirty="0">
                <a:solidFill>
                  <a:srgbClr val="005CAB"/>
                </a:solidFill>
              </a:rPr>
              <a:t>When using high-temperature dishwashing machines, provide staff with tools to check the temperature of the items being sanitized.</a:t>
            </a:r>
          </a:p>
          <a:p>
            <a:pPr marL="0" lvl="1" indent="0">
              <a:buNone/>
            </a:pPr>
            <a:r>
              <a:rPr lang="en-US" sz="2400" b="1" dirty="0">
                <a:solidFill>
                  <a:srgbClr val="005CAB"/>
                </a:solidFill>
              </a:rPr>
              <a:t>Options include:</a:t>
            </a:r>
          </a:p>
          <a:p>
            <a:pPr lvl="1"/>
            <a:r>
              <a:rPr lang="en-US" dirty="0"/>
              <a:t>Maximum registering thermometers</a:t>
            </a:r>
          </a:p>
          <a:p>
            <a:pPr lvl="1"/>
            <a:r>
              <a:rPr lang="en-US" dirty="0"/>
              <a:t>Temperature sensitive tape</a:t>
            </a:r>
          </a:p>
          <a:p>
            <a:endParaRPr lang="en-US" dirty="0"/>
          </a:p>
        </p:txBody>
      </p:sp>
      <p:sp>
        <p:nvSpPr>
          <p:cNvPr id="4"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10-11</a:t>
            </a:r>
          </a:p>
        </p:txBody>
      </p:sp>
    </p:spTree>
    <p:extLst>
      <p:ext uri="{BB962C8B-B14F-4D97-AF65-F5344CB8AC3E}">
        <p14:creationId xmlns:p14="http://schemas.microsoft.com/office/powerpoint/2010/main" val="1643048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3"/>
          <p:cNvSpPr>
            <a:spLocks noGrp="1" noChangeArrowheads="1"/>
          </p:cNvSpPr>
          <p:nvPr>
            <p:ph type="body" idx="1"/>
          </p:nvPr>
        </p:nvSpPr>
        <p:spPr>
          <a:xfrm>
            <a:off x="393192" y="1143000"/>
            <a:ext cx="6261031" cy="4169205"/>
          </a:xfrm>
        </p:spPr>
        <p:txBody>
          <a:bodyPr/>
          <a:lstStyle/>
          <a:p>
            <a:pPr marL="0" indent="0" eaLnBrk="1" hangingPunct="1">
              <a:defRPr/>
            </a:pPr>
            <a:r>
              <a:rPr lang="en-US" dirty="0">
                <a:latin typeface="Arial Narrow" charset="0"/>
                <a:cs typeface="+mn-cs"/>
              </a:rPr>
              <a:t>Cleaning up after people who get sick:</a:t>
            </a:r>
          </a:p>
          <a:p>
            <a:pPr lvl="1" eaLnBrk="1" hangingPunct="1">
              <a:defRPr/>
            </a:pPr>
            <a:r>
              <a:rPr lang="en-US" dirty="0">
                <a:latin typeface="Arial Narrow" charset="0"/>
              </a:rPr>
              <a:t>Diarrhea and vomit in the </a:t>
            </a:r>
            <a:r>
              <a:rPr lang="en-US" dirty="0" smtClean="0">
                <a:latin typeface="Arial Narrow" charset="0"/>
              </a:rPr>
              <a:t>operation </a:t>
            </a:r>
            <a:r>
              <a:rPr lang="en-US" dirty="0">
                <a:latin typeface="Arial Narrow" charset="0"/>
              </a:rPr>
              <a:t>must be cleaned up </a:t>
            </a:r>
            <a:r>
              <a:rPr lang="en-US" dirty="0" smtClean="0">
                <a:latin typeface="Arial Narrow" charset="0"/>
              </a:rPr>
              <a:t>correctly</a:t>
            </a:r>
            <a:endParaRPr lang="en-US" dirty="0">
              <a:latin typeface="Arial Narrow" charset="0"/>
            </a:endParaRPr>
          </a:p>
          <a:p>
            <a:pPr lvl="2" eaLnBrk="1" hangingPunct="1">
              <a:defRPr/>
            </a:pPr>
            <a:r>
              <a:rPr lang="en-US" dirty="0">
                <a:latin typeface="Arial Narrow" charset="0"/>
              </a:rPr>
              <a:t>It can carry Norovirus, which is highly </a:t>
            </a:r>
            <a:r>
              <a:rPr lang="en-US" dirty="0" smtClean="0">
                <a:latin typeface="Arial Narrow" charset="0"/>
              </a:rPr>
              <a:t>contagious </a:t>
            </a:r>
            <a:endParaRPr lang="en-US" dirty="0">
              <a:latin typeface="Arial Narrow" charset="0"/>
            </a:endParaRPr>
          </a:p>
          <a:p>
            <a:pPr lvl="1" eaLnBrk="1" hangingPunct="1">
              <a:defRPr/>
            </a:pPr>
            <a:r>
              <a:rPr lang="en-US" dirty="0">
                <a:latin typeface="Arial Narrow" charset="0"/>
              </a:rPr>
              <a:t>Correct cleanup can prevent food from becoming contaminated and keep others from getting </a:t>
            </a:r>
            <a:r>
              <a:rPr lang="en-US" dirty="0" smtClean="0">
                <a:latin typeface="Arial Narrow" charset="0"/>
              </a:rPr>
              <a:t>sick</a:t>
            </a:r>
          </a:p>
          <a:p>
            <a:pPr lvl="1" eaLnBrk="1" hangingPunct="1">
              <a:defRPr/>
            </a:pPr>
            <a:r>
              <a:rPr lang="en-US" dirty="0" smtClean="0">
                <a:solidFill>
                  <a:schemeClr val="tx1"/>
                </a:solidFill>
                <a:latin typeface="Arial Narrow"/>
                <a:cs typeface="Arial Narrow"/>
              </a:rPr>
              <a:t>Check </a:t>
            </a:r>
            <a:r>
              <a:rPr lang="en-US" dirty="0">
                <a:solidFill>
                  <a:schemeClr val="tx1"/>
                </a:solidFill>
                <a:latin typeface="Arial Narrow"/>
                <a:cs typeface="Arial Narrow"/>
              </a:rPr>
              <a:t>with your local regulatory authority regarding requirements for cleaning up vomit and diarrhea. A written cleanup plan may be required. </a:t>
            </a:r>
          </a:p>
          <a:p>
            <a:pPr marL="0" lvl="1" indent="0" eaLnBrk="1" hangingPunct="1">
              <a:buNone/>
              <a:defRPr/>
            </a:pPr>
            <a:endParaRPr lang="en-US" dirty="0">
              <a:latin typeface="Arial Narrow" charset="0"/>
            </a:endParaRPr>
          </a:p>
        </p:txBody>
      </p:sp>
      <p:sp>
        <p:nvSpPr>
          <p:cNvPr id="28057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10-12</a:t>
            </a:r>
          </a:p>
        </p:txBody>
      </p:sp>
      <p:sp>
        <p:nvSpPr>
          <p:cNvPr id="280580" name="Rectangle 13"/>
          <p:cNvSpPr>
            <a:spLocks noGrp="1" noChangeArrowheads="1"/>
          </p:cNvSpPr>
          <p:nvPr>
            <p:ph type="title"/>
          </p:nvPr>
        </p:nvSpPr>
        <p:spPr>
          <a:xfrm>
            <a:off x="393192" y="158750"/>
            <a:ext cx="8240713" cy="519112"/>
          </a:xfrm>
        </p:spPr>
        <p:txBody>
          <a:bodyPr/>
          <a:lstStyle/>
          <a:p>
            <a:pPr eaLnBrk="1" hangingPunct="1">
              <a:defRPr/>
            </a:pPr>
            <a:r>
              <a:rPr lang="en-US" dirty="0" smtClean="0">
                <a:latin typeface="Arial Narrow" charset="0"/>
                <a:cs typeface="+mj-cs"/>
              </a:rPr>
              <a:t>Cleaning and Sanitizing in the Operation</a:t>
            </a:r>
            <a:endParaRPr lang="en-US" dirty="0">
              <a:latin typeface="Arial Narrow" charset="0"/>
              <a:cs typeface="+mj-cs"/>
            </a:endParaRPr>
          </a:p>
        </p:txBody>
      </p:sp>
    </p:spTree>
    <p:extLst>
      <p:ext uri="{BB962C8B-B14F-4D97-AF65-F5344CB8AC3E}">
        <p14:creationId xmlns:p14="http://schemas.microsoft.com/office/powerpoint/2010/main" val="686611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3"/>
          <p:cNvSpPr>
            <a:spLocks noGrp="1" noChangeArrowheads="1"/>
          </p:cNvSpPr>
          <p:nvPr>
            <p:ph type="body" idx="1"/>
          </p:nvPr>
        </p:nvSpPr>
        <p:spPr>
          <a:xfrm>
            <a:off x="393192" y="1143000"/>
            <a:ext cx="7140930" cy="4990257"/>
          </a:xfrm>
        </p:spPr>
        <p:txBody>
          <a:bodyPr/>
          <a:lstStyle/>
          <a:p>
            <a:pPr marL="0" indent="0" eaLnBrk="1" hangingPunct="1">
              <a:defRPr/>
            </a:pPr>
            <a:r>
              <a:rPr lang="en-US" dirty="0">
                <a:latin typeface="Arial Narrow" charset="0"/>
                <a:cs typeface="+mn-cs"/>
              </a:rPr>
              <a:t>Consider the following when developing a plan for cleaning up vomit and diarrhea:</a:t>
            </a:r>
            <a:endParaRPr lang="en-US" i="1" dirty="0">
              <a:latin typeface="Arial Narrow" charset="0"/>
              <a:cs typeface="+mn-cs"/>
            </a:endParaRPr>
          </a:p>
          <a:p>
            <a:pPr lvl="1" eaLnBrk="1" hangingPunct="1">
              <a:defRPr/>
            </a:pPr>
            <a:r>
              <a:rPr lang="en-US" dirty="0">
                <a:latin typeface="Arial Narrow" charset="0"/>
              </a:rPr>
              <a:t>How you will contain liquid and airborne substances, and remove them from the operation</a:t>
            </a:r>
          </a:p>
          <a:p>
            <a:pPr lvl="1" eaLnBrk="1" hangingPunct="1">
              <a:defRPr/>
            </a:pPr>
            <a:r>
              <a:rPr lang="en-US" dirty="0">
                <a:latin typeface="Arial Narrow" charset="0"/>
              </a:rPr>
              <a:t>How you will clean, sanitize, and disinfect surfaces</a:t>
            </a:r>
          </a:p>
          <a:p>
            <a:pPr lvl="1" eaLnBrk="1" hangingPunct="1">
              <a:defRPr/>
            </a:pPr>
            <a:r>
              <a:rPr lang="en-US" dirty="0">
                <a:latin typeface="Arial Narrow" charset="0"/>
              </a:rPr>
              <a:t>When to throw away food that may have been contaminated</a:t>
            </a:r>
          </a:p>
          <a:p>
            <a:pPr lvl="1" eaLnBrk="1" hangingPunct="1">
              <a:defRPr/>
            </a:pPr>
            <a:r>
              <a:rPr lang="en-US" dirty="0">
                <a:latin typeface="Arial Narrow" charset="0"/>
              </a:rPr>
              <a:t>What equipment is needed to clean up these substances, and how it will be cleaned and disinfected after use</a:t>
            </a:r>
          </a:p>
          <a:p>
            <a:pPr lvl="1" eaLnBrk="1" hangingPunct="1">
              <a:defRPr/>
            </a:pPr>
            <a:r>
              <a:rPr lang="en-US" dirty="0">
                <a:latin typeface="Arial Narrow" charset="0"/>
              </a:rPr>
              <a:t>When a food handler must wear personal protective equipment</a:t>
            </a:r>
          </a:p>
        </p:txBody>
      </p:sp>
      <p:sp>
        <p:nvSpPr>
          <p:cNvPr id="281603"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10-13</a:t>
            </a:r>
          </a:p>
        </p:txBody>
      </p:sp>
      <p:sp>
        <p:nvSpPr>
          <p:cNvPr id="281604"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val="299606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type="body" idx="1"/>
          </p:nvPr>
        </p:nvSpPr>
        <p:spPr>
          <a:xfrm>
            <a:off x="393192" y="1143000"/>
            <a:ext cx="7172416" cy="4874798"/>
          </a:xfrm>
        </p:spPr>
        <p:txBody>
          <a:bodyPr/>
          <a:lstStyle/>
          <a:p>
            <a:pPr marL="0" indent="0" eaLnBrk="1" hangingPunct="1">
              <a:defRPr/>
            </a:pPr>
            <a:r>
              <a:rPr lang="en-US" dirty="0">
                <a:latin typeface="Arial Narrow" charset="0"/>
              </a:rPr>
              <a:t>Consider the following when developing a plan for cleaning up vomit and </a:t>
            </a:r>
            <a:r>
              <a:rPr lang="en-US" dirty="0" smtClean="0">
                <a:latin typeface="Arial Narrow" charset="0"/>
              </a:rPr>
              <a:t>diarrhea</a:t>
            </a:r>
            <a:r>
              <a:rPr lang="en-US" dirty="0">
                <a:latin typeface="Arial Narrow" charset="0"/>
                <a:cs typeface="+mn-cs"/>
              </a:rPr>
              <a:t>:</a:t>
            </a:r>
            <a:endParaRPr lang="en-US" sz="1800" i="1" dirty="0" smtClean="0">
              <a:latin typeface="Arial Narrow" charset="0"/>
              <a:cs typeface="+mn-cs"/>
            </a:endParaRPr>
          </a:p>
          <a:p>
            <a:pPr lvl="1" eaLnBrk="1" hangingPunct="1">
              <a:defRPr/>
            </a:pPr>
            <a:r>
              <a:rPr lang="en-US" dirty="0" smtClean="0">
                <a:latin typeface="Arial Narrow" charset="0"/>
              </a:rPr>
              <a:t>How staff will be notified of the correct procedures for containing, cleaning, and disinfecting these substances</a:t>
            </a:r>
          </a:p>
          <a:p>
            <a:pPr lvl="1" eaLnBrk="1" hangingPunct="1">
              <a:defRPr/>
            </a:pPr>
            <a:r>
              <a:rPr lang="en-US" dirty="0" smtClean="0">
                <a:latin typeface="Arial Narrow" charset="0"/>
              </a:rPr>
              <a:t>How </a:t>
            </a:r>
            <a:r>
              <a:rPr lang="en-US" dirty="0">
                <a:latin typeface="Arial Narrow" charset="0"/>
              </a:rPr>
              <a:t>to segregate contaminated areas from other areas</a:t>
            </a:r>
          </a:p>
          <a:p>
            <a:pPr lvl="1" eaLnBrk="1" hangingPunct="1">
              <a:defRPr/>
            </a:pPr>
            <a:r>
              <a:rPr lang="en-US" dirty="0">
                <a:latin typeface="Arial Narrow" charset="0"/>
              </a:rPr>
              <a:t>When staff must be restricted from working with or around food or excluded from working in the operation</a:t>
            </a:r>
          </a:p>
          <a:p>
            <a:pPr lvl="1" eaLnBrk="1" hangingPunct="1">
              <a:defRPr/>
            </a:pPr>
            <a:r>
              <a:rPr lang="en-US" dirty="0">
                <a:latin typeface="Arial Narrow" charset="0"/>
              </a:rPr>
              <a:t>How sick customers will be quickly removed from the operation</a:t>
            </a:r>
          </a:p>
          <a:p>
            <a:pPr lvl="1" eaLnBrk="1" hangingPunct="1">
              <a:defRPr/>
            </a:pPr>
            <a:r>
              <a:rPr lang="en-US" dirty="0">
                <a:latin typeface="Arial Narrow" charset="0"/>
              </a:rPr>
              <a:t>How the cleaning plan will be implemented</a:t>
            </a:r>
          </a:p>
        </p:txBody>
      </p:sp>
      <p:sp>
        <p:nvSpPr>
          <p:cNvPr id="282627"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10-14</a:t>
            </a:r>
          </a:p>
        </p:txBody>
      </p:sp>
      <p:sp>
        <p:nvSpPr>
          <p:cNvPr id="282628"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val="2051054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3"/>
          <p:cNvSpPr>
            <a:spLocks noGrp="1" noChangeArrowheads="1"/>
          </p:cNvSpPr>
          <p:nvPr>
            <p:ph type="body" idx="1"/>
          </p:nvPr>
        </p:nvSpPr>
        <p:spPr>
          <a:xfrm>
            <a:off x="393192" y="1143000"/>
            <a:ext cx="5051425" cy="4229100"/>
          </a:xfrm>
        </p:spPr>
        <p:txBody>
          <a:bodyPr/>
          <a:lstStyle/>
          <a:p>
            <a:pPr marL="0" indent="0" eaLnBrk="1" hangingPunct="1">
              <a:defRPr/>
            </a:pPr>
            <a:r>
              <a:rPr lang="en-US" dirty="0" smtClean="0">
                <a:solidFill>
                  <a:srgbClr val="D22002"/>
                </a:solidFill>
                <a:latin typeface="Arial Narrow" charset="0"/>
                <a:cs typeface="+mn-cs"/>
              </a:rPr>
              <a:t>NEVER:</a:t>
            </a:r>
            <a:endParaRPr lang="en-US" dirty="0">
              <a:solidFill>
                <a:srgbClr val="D22002"/>
              </a:solidFill>
              <a:latin typeface="Arial Narrow" charset="0"/>
              <a:cs typeface="+mn-cs"/>
            </a:endParaRPr>
          </a:p>
          <a:p>
            <a:pPr lvl="1" eaLnBrk="1" hangingPunct="1">
              <a:defRPr/>
            </a:pPr>
            <a:r>
              <a:rPr lang="en-US" dirty="0">
                <a:latin typeface="Arial Narrow" charset="0"/>
              </a:rPr>
              <a:t>Dump mop water or other liquid waste into toilets or urinals</a:t>
            </a:r>
          </a:p>
          <a:p>
            <a:pPr lvl="1" eaLnBrk="1" hangingPunct="1">
              <a:defRPr/>
            </a:pPr>
            <a:r>
              <a:rPr lang="en-US" dirty="0">
                <a:latin typeface="Arial Narrow" charset="0"/>
              </a:rPr>
              <a:t>Clean tools in sinks used </a:t>
            </a:r>
            <a:r>
              <a:rPr lang="en-US" dirty="0" smtClean="0">
                <a:latin typeface="Arial Narrow" charset="0"/>
              </a:rPr>
              <a:t>for</a:t>
            </a:r>
            <a:endParaRPr lang="en-US" dirty="0">
              <a:latin typeface="Arial Narrow" charset="0"/>
            </a:endParaRPr>
          </a:p>
          <a:p>
            <a:pPr lvl="2" eaLnBrk="1" hangingPunct="1">
              <a:defRPr/>
            </a:pPr>
            <a:r>
              <a:rPr lang="en-US" dirty="0">
                <a:latin typeface="Arial Narrow" charset="0"/>
              </a:rPr>
              <a:t> Handwashing</a:t>
            </a:r>
          </a:p>
          <a:p>
            <a:pPr lvl="2" eaLnBrk="1" hangingPunct="1">
              <a:defRPr/>
            </a:pPr>
            <a:r>
              <a:rPr lang="en-US" dirty="0">
                <a:latin typeface="Arial Narrow" charset="0"/>
              </a:rPr>
              <a:t> Food prep</a:t>
            </a:r>
          </a:p>
          <a:p>
            <a:pPr lvl="2" eaLnBrk="1" hangingPunct="1">
              <a:defRPr/>
            </a:pPr>
            <a:r>
              <a:rPr lang="en-US" dirty="0">
                <a:latin typeface="Arial Narrow" charset="0"/>
              </a:rPr>
              <a:t> Dishwashing</a:t>
            </a:r>
          </a:p>
          <a:p>
            <a:pPr marL="1028700" lvl="2" indent="-342900" eaLnBrk="1" hangingPunct="1">
              <a:buFont typeface="Wingdings" charset="0"/>
              <a:buNone/>
              <a:defRPr/>
            </a:pPr>
            <a:endParaRPr lang="en-US" dirty="0">
              <a:latin typeface="Arial Narrow" charset="0"/>
            </a:endParaRPr>
          </a:p>
        </p:txBody>
      </p:sp>
      <p:pic>
        <p:nvPicPr>
          <p:cNvPr id="590850" name="Picture 4" descr="nra201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768" y="1243013"/>
            <a:ext cx="2103120" cy="198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10-15</a:t>
            </a:r>
          </a:p>
        </p:txBody>
      </p:sp>
      <p:sp>
        <p:nvSpPr>
          <p:cNvPr id="28467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endParaRPr lang="en-US" i="1" dirty="0">
              <a:latin typeface="Arial Narrow" charset="0"/>
              <a:cs typeface="+mj-cs"/>
            </a:endParaRPr>
          </a:p>
        </p:txBody>
      </p:sp>
    </p:spTree>
    <p:extLst>
      <p:ext uri="{BB962C8B-B14F-4D97-AF65-F5344CB8AC3E}">
        <p14:creationId xmlns:p14="http://schemas.microsoft.com/office/powerpoint/2010/main" val="3712187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10-16</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val="4148134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508145"/>
            <a:ext cx="28903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b="1" dirty="0" smtClean="0">
                <a:solidFill>
                  <a:srgbClr val="005CAB"/>
                </a:solidFill>
              </a:rPr>
              <a:t>Should it be cleaned and sanitized?</a:t>
            </a:r>
            <a:endParaRPr lang="en-US" b="1" dirty="0">
              <a:solidFill>
                <a:srgbClr val="005CAB"/>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7363" y="2052638"/>
            <a:ext cx="2743200" cy="2743200"/>
          </a:xfrm>
          <a:prstGeom prst="roundRect">
            <a:avLst>
              <a:gd name="adj" fmla="val 8063"/>
            </a:avLst>
          </a:prstGeom>
          <a:noFill/>
          <a:ln w="9525">
            <a:noFill/>
            <a:miter lim="800000"/>
            <a:headEnd/>
            <a:tailEnd/>
          </a:ln>
          <a:effectLst/>
          <a:scene3d>
            <a:camera prst="orthographicFront"/>
            <a:lightRig rig="threePt" dir="t">
              <a:rot lat="0" lon="0" rev="2700000"/>
            </a:lightRig>
          </a:scene3d>
          <a:sp3d>
            <a:contourClr>
              <a:srgbClr val="C0C0C0"/>
            </a:contourClr>
          </a:sp3d>
          <a:extLst/>
        </p:spPr>
      </p:pic>
    </p:spTree>
    <p:extLst>
      <p:ext uri="{BB962C8B-B14F-4D97-AF65-F5344CB8AC3E}">
        <p14:creationId xmlns:p14="http://schemas.microsoft.com/office/powerpoint/2010/main" val="154567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130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508145"/>
            <a:ext cx="28903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b="1" dirty="0" smtClean="0">
                <a:solidFill>
                  <a:srgbClr val="005CAB"/>
                </a:solidFill>
              </a:rPr>
              <a:t>Should it be cleaned and sanitized?</a:t>
            </a:r>
            <a:endParaRPr lang="en-US" b="1" dirty="0">
              <a:solidFill>
                <a:srgbClr val="005CAB"/>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363" y="2044124"/>
            <a:ext cx="2743200" cy="2743200"/>
          </a:xfrm>
          <a:prstGeom prst="roundRect">
            <a:avLst>
              <a:gd name="adj" fmla="val 8063"/>
            </a:avLst>
          </a:prstGeom>
          <a:noFill/>
          <a:ln w="9525">
            <a:noFill/>
            <a:miter lim="800000"/>
            <a:headEnd/>
            <a:tailEnd/>
          </a:ln>
          <a:effectLst/>
          <a:scene3d>
            <a:camera prst="orthographicFront"/>
            <a:lightRig rig="threePt" dir="t">
              <a:rot lat="0" lon="0" rev="2700000"/>
            </a:lightRig>
          </a:scene3d>
          <a:sp3d>
            <a:contourClr>
              <a:srgbClr val="C0C0C0"/>
            </a:contourClr>
          </a:sp3d>
          <a:extLst/>
        </p:spPr>
      </p:pic>
    </p:spTree>
    <p:extLst>
      <p:ext uri="{BB962C8B-B14F-4D97-AF65-F5344CB8AC3E}">
        <p14:creationId xmlns:p14="http://schemas.microsoft.com/office/powerpoint/2010/main" val="313850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are the steps for cleaning and sanitizing a prep table?</a:t>
            </a:r>
            <a:endParaRPr lang="en-US" dirty="0">
              <a:latin typeface="Arial Narrow" charset="0"/>
              <a:cs typeface="+mn-cs"/>
            </a:endParaRPr>
          </a:p>
          <a:p>
            <a:pPr marL="457200" lvl="1" indent="-457200">
              <a:buFont typeface="+mj-lt"/>
              <a:buAutoNum type="arabicPeriod"/>
            </a:pPr>
            <a:r>
              <a:rPr lang="en-US" dirty="0" smtClean="0">
                <a:latin typeface="Arial Narrow" charset="0"/>
              </a:rPr>
              <a:t>Scrape or remove food from the surface</a:t>
            </a:r>
            <a:endParaRPr lang="en-US" sz="2800" dirty="0"/>
          </a:p>
          <a:p>
            <a:pPr marL="457200" lvl="1" indent="-457200">
              <a:buFont typeface="+mj-lt"/>
              <a:buAutoNum type="arabicPeriod"/>
            </a:pPr>
            <a:r>
              <a:rPr lang="en-US" dirty="0" smtClean="0">
                <a:latin typeface="Arial Narrow" charset="0"/>
              </a:rPr>
              <a:t>Wash the surface</a:t>
            </a:r>
          </a:p>
          <a:p>
            <a:pPr marL="457200" lvl="1" indent="-457200">
              <a:buFont typeface="+mj-lt"/>
              <a:buAutoNum type="arabicPeriod"/>
            </a:pPr>
            <a:r>
              <a:rPr lang="en-US" dirty="0" smtClean="0">
                <a:latin typeface="Arial Narrow" charset="0"/>
              </a:rPr>
              <a:t>Rinse the surface</a:t>
            </a:r>
          </a:p>
          <a:p>
            <a:pPr marL="457200" lvl="1" indent="-457200">
              <a:buFont typeface="+mj-lt"/>
              <a:buAutoNum type="arabicPeriod"/>
            </a:pPr>
            <a:r>
              <a:rPr lang="en-US" dirty="0" smtClean="0">
                <a:latin typeface="Arial Narrow" charset="0"/>
              </a:rPr>
              <a:t>Sanitize the surface</a:t>
            </a:r>
          </a:p>
          <a:p>
            <a:pPr marL="457200" lvl="1" indent="-457200">
              <a:buFont typeface="+mj-lt"/>
              <a:buAutoNum type="arabicPeriod"/>
            </a:pPr>
            <a:r>
              <a:rPr lang="en-US" dirty="0" smtClean="0">
                <a:latin typeface="Arial Narrow" charset="0"/>
              </a:rPr>
              <a:t>Allow the surface to air-dry</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10-19</a:t>
            </a:r>
          </a:p>
        </p:txBody>
      </p:sp>
    </p:spTree>
    <p:extLst>
      <p:ext uri="{BB962C8B-B14F-4D97-AF65-F5344CB8AC3E}">
        <p14:creationId xmlns:p14="http://schemas.microsoft.com/office/powerpoint/2010/main" val="1684674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8339">
                                            <p:txEl>
                                              <p:pRg st="2" end="2"/>
                                            </p:txEl>
                                          </p:spTgt>
                                        </p:tgtEl>
                                        <p:attrNameLst>
                                          <p:attrName>style.visibility</p:attrName>
                                        </p:attrNameLst>
                                      </p:cBhvr>
                                      <p:to>
                                        <p:strVal val="visible"/>
                                      </p:to>
                                    </p:set>
                                    <p:animEffect transition="in" filter="fade">
                                      <p:cBhvr>
                                        <p:cTn id="12" dur="500"/>
                                        <p:tgtEl>
                                          <p:spTgt spid="2318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8339">
                                            <p:txEl>
                                              <p:pRg st="3" end="3"/>
                                            </p:txEl>
                                          </p:spTgt>
                                        </p:tgtEl>
                                        <p:attrNameLst>
                                          <p:attrName>style.visibility</p:attrName>
                                        </p:attrNameLst>
                                      </p:cBhvr>
                                      <p:to>
                                        <p:strVal val="visible"/>
                                      </p:to>
                                    </p:set>
                                    <p:animEffect transition="in" filter="fade">
                                      <p:cBhvr>
                                        <p:cTn id="17" dur="500"/>
                                        <p:tgtEl>
                                          <p:spTgt spid="23183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8339">
                                            <p:txEl>
                                              <p:pRg st="4" end="4"/>
                                            </p:txEl>
                                          </p:spTgt>
                                        </p:tgtEl>
                                        <p:attrNameLst>
                                          <p:attrName>style.visibility</p:attrName>
                                        </p:attrNameLst>
                                      </p:cBhvr>
                                      <p:to>
                                        <p:strVal val="visible"/>
                                      </p:to>
                                    </p:set>
                                    <p:animEffect transition="in" filter="fade">
                                      <p:cBhvr>
                                        <p:cTn id="22" dur="500"/>
                                        <p:tgtEl>
                                          <p:spTgt spid="23183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18339">
                                            <p:txEl>
                                              <p:pRg st="5" end="5"/>
                                            </p:txEl>
                                          </p:spTgt>
                                        </p:tgtEl>
                                        <p:attrNameLst>
                                          <p:attrName>style.visibility</p:attrName>
                                        </p:attrNameLst>
                                      </p:cBhvr>
                                      <p:to>
                                        <p:strVal val="visible"/>
                                      </p:to>
                                    </p:set>
                                    <p:animEffect transition="in" filter="fade">
                                      <p:cBhvr>
                                        <p:cTn id="27" dur="500"/>
                                        <p:tgtEl>
                                          <p:spTgt spid="2318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DVD</a:t>
            </a:r>
            <a:endParaRPr lang="en-US" dirty="0">
              <a:latin typeface="Arial Narrow" charset="0"/>
              <a:cs typeface="+mj-cs"/>
            </a:endParaRPr>
          </a:p>
        </p:txBody>
      </p:sp>
    </p:spTree>
    <p:extLst>
      <p:ext uri="{BB962C8B-B14F-4D97-AF65-F5344CB8AC3E}">
        <p14:creationId xmlns:p14="http://schemas.microsoft.com/office/powerpoint/2010/main" val="906196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Jorge has used the same knife and cutting board to prep tomatoes for over an hour. Should he clean and sanitize them?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7363" y="2028825"/>
            <a:ext cx="2743200" cy="2743200"/>
          </a:xfrm>
          <a:prstGeom prst="roundRect">
            <a:avLst>
              <a:gd name="adj" fmla="val 8063"/>
            </a:avLst>
          </a:prstGeom>
          <a:noFill/>
          <a:ln w="9525">
            <a:noFill/>
            <a:miter lim="800000"/>
            <a:headEnd/>
            <a:tailEnd/>
          </a:ln>
          <a:effectLst/>
          <a:scene3d>
            <a:camera prst="orthographicFront"/>
            <a:lightRig rig="threePt" dir="t">
              <a:rot lat="0" lon="0" rev="2700000"/>
            </a:lightRig>
          </a:scene3d>
          <a:sp3d>
            <a:contourClr>
              <a:srgbClr val="C0C0C0"/>
            </a:contourClr>
          </a:sp3d>
          <a:extLst/>
        </p:spPr>
      </p:pic>
    </p:spTree>
    <p:extLst>
      <p:ext uri="{BB962C8B-B14F-4D97-AF65-F5344CB8AC3E}">
        <p14:creationId xmlns:p14="http://schemas.microsoft.com/office/powerpoint/2010/main" val="191813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Bob finished trimming a roast and wants to use the same knife and cutting board to prep fish. Should he clean and sanitize them?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10-21</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7363" y="2028825"/>
            <a:ext cx="2743200" cy="2743200"/>
          </a:xfrm>
          <a:prstGeom prst="roundRect">
            <a:avLst>
              <a:gd name="adj" fmla="val 8063"/>
            </a:avLst>
          </a:prstGeom>
          <a:noFill/>
          <a:ln w="9525">
            <a:noFill/>
            <a:miter lim="800000"/>
            <a:headEnd/>
            <a:tailEnd/>
          </a:ln>
          <a:effectLst/>
          <a:scene3d>
            <a:camera prst="orthographicFront"/>
            <a:lightRig rig="threePt" dir="t">
              <a:rot lat="0" lon="0" rev="2700000"/>
            </a:lightRig>
          </a:scene3d>
          <a:sp3d>
            <a:contourClr>
              <a:srgbClr val="C0C0C0"/>
            </a:contourClr>
          </a:sp3d>
          <a:extLst/>
        </p:spPr>
      </p:pic>
    </p:spTree>
    <p:extLst>
      <p:ext uri="{BB962C8B-B14F-4D97-AF65-F5344CB8AC3E}">
        <p14:creationId xmlns:p14="http://schemas.microsoft.com/office/powerpoint/2010/main" val="399155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two methods can be used to sanitize surfaces?</a:t>
            </a:r>
            <a:endParaRPr lang="en-US" dirty="0">
              <a:latin typeface="Arial Narrow" charset="0"/>
              <a:cs typeface="+mn-cs"/>
            </a:endParaRPr>
          </a:p>
          <a:p>
            <a:pPr marL="457200" lvl="1" indent="-457200">
              <a:buFont typeface="+mj-lt"/>
              <a:buAutoNum type="arabicPeriod"/>
            </a:pPr>
            <a:r>
              <a:rPr lang="en-US" dirty="0" smtClean="0">
                <a:latin typeface="Arial Narrow" charset="0"/>
              </a:rPr>
              <a:t>Heat sanitizing</a:t>
            </a:r>
            <a:endParaRPr lang="en-US" sz="2800" dirty="0"/>
          </a:p>
          <a:p>
            <a:pPr marL="457200" lvl="1" indent="-457200">
              <a:buFont typeface="+mj-lt"/>
              <a:buAutoNum type="arabicPeriod"/>
            </a:pPr>
            <a:r>
              <a:rPr lang="en-US" dirty="0" smtClean="0">
                <a:latin typeface="Arial Narrow" charset="0"/>
              </a:rPr>
              <a:t>Chemical sanitizing</a:t>
            </a: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10-22</a:t>
            </a:r>
          </a:p>
        </p:txBody>
      </p:sp>
    </p:spTree>
    <p:extLst>
      <p:ext uri="{BB962C8B-B14F-4D97-AF65-F5344CB8AC3E}">
        <p14:creationId xmlns:p14="http://schemas.microsoft.com/office/powerpoint/2010/main" val="26651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temperature must the water be when using heat sanitizing?</a:t>
            </a:r>
            <a:endParaRPr lang="en-US" dirty="0">
              <a:latin typeface="Arial Narrow" charset="0"/>
              <a:cs typeface="+mn-cs"/>
            </a:endParaRPr>
          </a:p>
          <a:p>
            <a:pPr lvl="1"/>
            <a:r>
              <a:rPr lang="en-US" dirty="0" smtClean="0">
                <a:latin typeface="Arial Narrow" charset="0"/>
              </a:rPr>
              <a:t>At least </a:t>
            </a:r>
            <a:r>
              <a:rPr lang="en-US" dirty="0">
                <a:latin typeface="Arial Narrow" charset="0"/>
              </a:rPr>
              <a:t>171ºF </a:t>
            </a:r>
            <a:r>
              <a:rPr lang="en-US" dirty="0" smtClean="0">
                <a:latin typeface="Arial Narrow" charset="0"/>
              </a:rPr>
              <a:t>(77ºC)</a:t>
            </a:r>
            <a:endParaRPr lang="en-US" sz="2800" dirty="0"/>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10-23</a:t>
            </a:r>
          </a:p>
        </p:txBody>
      </p:sp>
    </p:spTree>
    <p:extLst>
      <p:ext uri="{BB962C8B-B14F-4D97-AF65-F5344CB8AC3E}">
        <p14:creationId xmlns:p14="http://schemas.microsoft.com/office/powerpoint/2010/main" val="2225319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factors influence the effectiveness of a sanitizer?</a:t>
            </a:r>
            <a:endParaRPr lang="en-US" dirty="0">
              <a:latin typeface="Arial Narrow" charset="0"/>
              <a:cs typeface="+mn-cs"/>
            </a:endParaRPr>
          </a:p>
          <a:p>
            <a:pPr lvl="1"/>
            <a:r>
              <a:rPr lang="en-US" dirty="0" smtClean="0">
                <a:latin typeface="Arial Narrow" charset="0"/>
              </a:rPr>
              <a:t>Concentration</a:t>
            </a:r>
            <a:endParaRPr lang="en-US" dirty="0">
              <a:latin typeface="Arial Narrow" charset="0"/>
            </a:endParaRPr>
          </a:p>
          <a:p>
            <a:pPr lvl="1"/>
            <a:r>
              <a:rPr lang="en-US" dirty="0">
                <a:latin typeface="Arial Narrow" charset="0"/>
              </a:rPr>
              <a:t>Water </a:t>
            </a:r>
            <a:r>
              <a:rPr lang="en-US" dirty="0" smtClean="0">
                <a:latin typeface="Arial Narrow" charset="0"/>
              </a:rPr>
              <a:t>temperature</a:t>
            </a:r>
          </a:p>
          <a:p>
            <a:pPr lvl="1"/>
            <a:r>
              <a:rPr lang="en-US" dirty="0" smtClean="0">
                <a:latin typeface="Arial Narrow" charset="0"/>
              </a:rPr>
              <a:t>Contact time</a:t>
            </a:r>
          </a:p>
          <a:p>
            <a:pPr lvl="1"/>
            <a:r>
              <a:rPr lang="en-US" dirty="0" smtClean="0">
                <a:latin typeface="Arial Narrow" charset="0"/>
              </a:rPr>
              <a:t>Water hardness</a:t>
            </a:r>
          </a:p>
          <a:p>
            <a:pPr lvl="1"/>
            <a:r>
              <a:rPr lang="en-US" dirty="0" smtClean="0">
                <a:latin typeface="Arial Narrow" charset="0"/>
              </a:rPr>
              <a:t>Water pH</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10-24</a:t>
            </a:r>
          </a:p>
        </p:txBody>
      </p:sp>
    </p:spTree>
    <p:extLst>
      <p:ext uri="{BB962C8B-B14F-4D97-AF65-F5344CB8AC3E}">
        <p14:creationId xmlns:p14="http://schemas.microsoft.com/office/powerpoint/2010/main" val="1272161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8339">
                                            <p:txEl>
                                              <p:pRg st="2" end="2"/>
                                            </p:txEl>
                                          </p:spTgt>
                                        </p:tgtEl>
                                        <p:attrNameLst>
                                          <p:attrName>style.visibility</p:attrName>
                                        </p:attrNameLst>
                                      </p:cBhvr>
                                      <p:to>
                                        <p:strVal val="visible"/>
                                      </p:to>
                                    </p:set>
                                    <p:animEffect transition="in" filter="fade">
                                      <p:cBhvr>
                                        <p:cTn id="12" dur="500"/>
                                        <p:tgtEl>
                                          <p:spTgt spid="2318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8339">
                                            <p:txEl>
                                              <p:pRg st="3" end="3"/>
                                            </p:txEl>
                                          </p:spTgt>
                                        </p:tgtEl>
                                        <p:attrNameLst>
                                          <p:attrName>style.visibility</p:attrName>
                                        </p:attrNameLst>
                                      </p:cBhvr>
                                      <p:to>
                                        <p:strVal val="visible"/>
                                      </p:to>
                                    </p:set>
                                    <p:animEffect transition="in" filter="fade">
                                      <p:cBhvr>
                                        <p:cTn id="17" dur="500"/>
                                        <p:tgtEl>
                                          <p:spTgt spid="23183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8339">
                                            <p:txEl>
                                              <p:pRg st="4" end="4"/>
                                            </p:txEl>
                                          </p:spTgt>
                                        </p:tgtEl>
                                        <p:attrNameLst>
                                          <p:attrName>style.visibility</p:attrName>
                                        </p:attrNameLst>
                                      </p:cBhvr>
                                      <p:to>
                                        <p:strVal val="visible"/>
                                      </p:to>
                                    </p:set>
                                    <p:animEffect transition="in" filter="fade">
                                      <p:cBhvr>
                                        <p:cTn id="22" dur="500"/>
                                        <p:tgtEl>
                                          <p:spTgt spid="23183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18339">
                                            <p:txEl>
                                              <p:pRg st="5" end="5"/>
                                            </p:txEl>
                                          </p:spTgt>
                                        </p:tgtEl>
                                        <p:attrNameLst>
                                          <p:attrName>style.visibility</p:attrName>
                                        </p:attrNameLst>
                                      </p:cBhvr>
                                      <p:to>
                                        <p:strVal val="visible"/>
                                      </p:to>
                                    </p:set>
                                    <p:animEffect transition="in" filter="fade">
                                      <p:cBhvr>
                                        <p:cTn id="27" dur="500"/>
                                        <p:tgtEl>
                                          <p:spTgt spid="2318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should the temperature be for the final sanitizing rinse in a dishwashing machine?</a:t>
            </a:r>
            <a:endParaRPr lang="en-US" dirty="0">
              <a:latin typeface="Arial Narrow" charset="0"/>
              <a:cs typeface="+mn-cs"/>
            </a:endParaRPr>
          </a:p>
          <a:p>
            <a:pPr lvl="1"/>
            <a:r>
              <a:rPr lang="en-US" dirty="0" smtClean="0">
                <a:latin typeface="Arial Narrow" charset="0"/>
              </a:rPr>
              <a:t>At least </a:t>
            </a:r>
            <a:r>
              <a:rPr lang="en-US" dirty="0">
                <a:latin typeface="Arial Narrow" charset="0"/>
              </a:rPr>
              <a:t>180ºF </a:t>
            </a:r>
            <a:r>
              <a:rPr lang="en-US" dirty="0" smtClean="0">
                <a:latin typeface="Arial Narrow" charset="0"/>
              </a:rPr>
              <a:t>(82ºC)</a:t>
            </a:r>
          </a:p>
          <a:p>
            <a:pPr lvl="1"/>
            <a:r>
              <a:rPr lang="en-US" dirty="0" smtClean="0">
                <a:latin typeface="Arial Narrow" charset="0"/>
              </a:rPr>
              <a:t>At least </a:t>
            </a:r>
            <a:r>
              <a:rPr lang="en-US" dirty="0">
                <a:latin typeface="Arial Narrow" charset="0"/>
              </a:rPr>
              <a:t>165ºF (</a:t>
            </a:r>
            <a:r>
              <a:rPr lang="en-US" dirty="0" smtClean="0">
                <a:latin typeface="Arial Narrow" charset="0"/>
              </a:rPr>
              <a:t>74ºC) </a:t>
            </a:r>
            <a:r>
              <a:rPr lang="en-US" dirty="0">
                <a:latin typeface="Arial Narrow" charset="0"/>
              </a:rPr>
              <a:t>for stationary rack single-temperature machines</a:t>
            </a: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10-25</a:t>
            </a:r>
          </a:p>
        </p:txBody>
      </p:sp>
    </p:spTree>
    <p:extLst>
      <p:ext uri="{BB962C8B-B14F-4D97-AF65-F5344CB8AC3E}">
        <p14:creationId xmlns:p14="http://schemas.microsoft.com/office/powerpoint/2010/main" val="1202345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8339">
                                            <p:txEl>
                                              <p:pRg st="2" end="2"/>
                                            </p:txEl>
                                          </p:spTgt>
                                        </p:tgtEl>
                                        <p:attrNameLst>
                                          <p:attrName>style.visibility</p:attrName>
                                        </p:attrNameLst>
                                      </p:cBhvr>
                                      <p:to>
                                        <p:strVal val="visible"/>
                                      </p:to>
                                    </p:set>
                                    <p:animEffect transition="in" filter="fade">
                                      <p:cBhvr>
                                        <p:cTn id="12" dur="500"/>
                                        <p:tgtEl>
                                          <p:spTgt spid="231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Are these stored correctly?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7363" y="2028825"/>
            <a:ext cx="2743200" cy="2743200"/>
          </a:xfrm>
          <a:prstGeom prst="roundRect">
            <a:avLst>
              <a:gd name="adj" fmla="val 8063"/>
            </a:avLst>
          </a:prstGeom>
          <a:noFill/>
          <a:ln w="9525">
            <a:noFill/>
            <a:miter lim="800000"/>
            <a:headEnd/>
            <a:tailEnd/>
          </a:ln>
          <a:effectLst/>
          <a:scene3d>
            <a:camera prst="orthographicFront"/>
            <a:lightRig rig="threePt" dir="t">
              <a:rot lat="0" lon="0" rev="2700000"/>
            </a:lightRig>
          </a:scene3d>
          <a:sp3d>
            <a:contourClr>
              <a:srgbClr val="C0C0C0"/>
            </a:contourClr>
          </a:sp3d>
          <a:extLst/>
        </p:spPr>
      </p:pic>
    </p:spTree>
    <p:extLst>
      <p:ext uri="{BB962C8B-B14F-4D97-AF65-F5344CB8AC3E}">
        <p14:creationId xmlns:p14="http://schemas.microsoft.com/office/powerpoint/2010/main" val="111898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How should chemicals be stored?</a:t>
            </a:r>
            <a:endParaRPr lang="en-US" dirty="0">
              <a:latin typeface="Arial Narrow" charset="0"/>
              <a:cs typeface="+mn-cs"/>
            </a:endParaRPr>
          </a:p>
          <a:p>
            <a:pPr lvl="1"/>
            <a:r>
              <a:rPr lang="en-US" dirty="0" smtClean="0">
                <a:latin typeface="Arial Narrow" charset="0"/>
              </a:rPr>
              <a:t>In their original containers</a:t>
            </a:r>
          </a:p>
          <a:p>
            <a:pPr lvl="1"/>
            <a:r>
              <a:rPr lang="en-US" dirty="0" smtClean="0">
                <a:latin typeface="Arial Narrow" charset="0"/>
              </a:rPr>
              <a:t>Away from food and prep areas</a:t>
            </a:r>
          </a:p>
          <a:p>
            <a:pPr lvl="1"/>
            <a:r>
              <a:rPr lang="en-US" dirty="0" smtClean="0">
                <a:latin typeface="Arial Narrow" charset="0"/>
              </a:rPr>
              <a:t>Separated by spacing or partitioning</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10-27</a:t>
            </a:r>
          </a:p>
        </p:txBody>
      </p:sp>
    </p:spTree>
    <p:extLst>
      <p:ext uri="{BB962C8B-B14F-4D97-AF65-F5344CB8AC3E}">
        <p14:creationId xmlns:p14="http://schemas.microsoft.com/office/powerpoint/2010/main" val="59395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549841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Guidelines for the Effective Use of Sanitizers</a:t>
            </a:r>
          </a:p>
        </p:txBody>
      </p:sp>
      <p:sp>
        <p:nvSpPr>
          <p:cNvPr id="266243" name="Text Box 3"/>
          <p:cNvSpPr txBox="1">
            <a:spLocks noChangeArrowheads="1"/>
          </p:cNvSpPr>
          <p:nvPr/>
        </p:nvSpPr>
        <p:spPr bwMode="auto">
          <a:xfrm>
            <a:off x="6681788" y="60055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endParaRPr lang="en-US" sz="2000" dirty="0" smtClean="0"/>
          </a:p>
        </p:txBody>
      </p:sp>
      <p:sp>
        <p:nvSpPr>
          <p:cNvPr id="266273"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10-4</a:t>
            </a:r>
          </a:p>
        </p:txBody>
      </p:sp>
      <p:graphicFrame>
        <p:nvGraphicFramePr>
          <p:cNvPr id="7" name="Group 3"/>
          <p:cNvGraphicFramePr>
            <a:graphicFrameLocks/>
          </p:cNvGraphicFramePr>
          <p:nvPr>
            <p:extLst>
              <p:ext uri="{D42A27DB-BD31-4B8C-83A1-F6EECF244321}">
                <p14:modId xmlns:p14="http://schemas.microsoft.com/office/powerpoint/2010/main" val="2683067298"/>
              </p:ext>
            </p:extLst>
          </p:nvPr>
        </p:nvGraphicFramePr>
        <p:xfrm>
          <a:off x="396875" y="1143000"/>
          <a:ext cx="8228013" cy="2384136"/>
        </p:xfrm>
        <a:graphic>
          <a:graphicData uri="http://schemas.openxmlformats.org/drawingml/2006/table">
            <a:tbl>
              <a:tblPr/>
              <a:tblGrid>
                <a:gridCol w="2854568"/>
                <a:gridCol w="2630774"/>
                <a:gridCol w="2742671"/>
              </a:tblGrid>
              <a:tr h="356990">
                <a:tc gridSpan="3">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Chlorine</a:t>
                      </a: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100°F (38°C)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75°F (24°C)</a:t>
                      </a:r>
                    </a:p>
                  </a:txBody>
                  <a:tcPr marT="45730" marB="45730" horzOverflow="overflow">
                    <a:lnL cap="flat">
                      <a:noFill/>
                    </a:lnL>
                    <a:lnR w="381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8</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Arial Narrow"/>
                        <a:cs typeface="Arial Narrow"/>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defRPr/>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4228988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p:cNvGraphicFramePr>
          <p:nvPr>
            <p:extLst>
              <p:ext uri="{D42A27DB-BD31-4B8C-83A1-F6EECF244321}">
                <p14:modId xmlns:p14="http://schemas.microsoft.com/office/powerpoint/2010/main" val="279661452"/>
              </p:ext>
            </p:extLst>
          </p:nvPr>
        </p:nvGraphicFramePr>
        <p:xfrm>
          <a:off x="396874" y="1143000"/>
          <a:ext cx="8228013" cy="3363450"/>
        </p:xfrm>
        <a:graphic>
          <a:graphicData uri="http://schemas.openxmlformats.org/drawingml/2006/table">
            <a:tbl>
              <a:tblPr/>
              <a:tblGrid>
                <a:gridCol w="2865517"/>
                <a:gridCol w="2619825"/>
                <a:gridCol w="2742671"/>
              </a:tblGrid>
              <a:tr h="356990">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Iodine</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Quats</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68°F (20°C)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75°F (24°C)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 </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500 ppm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Arial Narrow"/>
                          <a:ea typeface="+mn-ea"/>
                          <a:cs typeface="Arial Narrow"/>
                        </a:rPr>
                        <a:t>12.5–25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Rectangle 2"/>
          <p:cNvSpPr txBox="1">
            <a:spLocks noChangeArrowheads="1"/>
          </p:cNvSpPr>
          <p:nvPr/>
        </p:nvSpPr>
        <p:spPr>
          <a:xfrm>
            <a:off x="393192" y="158750"/>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dirty="0" smtClean="0">
                <a:solidFill>
                  <a:srgbClr val="FFFFFF"/>
                </a:solidFill>
                <a:cs typeface="+mj-cs"/>
              </a:rPr>
              <a:t>Guidelines for the Effective Use of Sanitizers</a:t>
            </a:r>
            <a:endParaRPr lang="en-US" dirty="0">
              <a:solidFill>
                <a:srgbClr val="FFFFFF"/>
              </a:solidFill>
              <a:cs typeface="+mj-cs"/>
            </a:endParaRPr>
          </a:p>
        </p:txBody>
      </p:sp>
      <p:sp>
        <p:nvSpPr>
          <p:cNvPr id="5"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10-5</a:t>
            </a:r>
          </a:p>
        </p:txBody>
      </p:sp>
    </p:spTree>
    <p:extLst>
      <p:ext uri="{BB962C8B-B14F-4D97-AF65-F5344CB8AC3E}">
        <p14:creationId xmlns:p14="http://schemas.microsoft.com/office/powerpoint/2010/main" val="3974213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3192" y="1143000"/>
            <a:ext cx="82407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fontAlgn="base">
              <a:spcBef>
                <a:spcPct val="30000"/>
              </a:spcBef>
              <a:spcAft>
                <a:spcPct val="0"/>
              </a:spcAft>
              <a:defRPr/>
            </a:pPr>
            <a:r>
              <a:rPr lang="en-US" sz="2400" dirty="0" smtClean="0">
                <a:solidFill>
                  <a:srgbClr val="005CAB"/>
                </a:solidFill>
                <a:latin typeface="Arial Narrow"/>
              </a:rPr>
              <a:t>How to clean and sanitize:</a:t>
            </a:r>
            <a:r>
              <a:rPr lang="en-US" sz="2400" dirty="0" smtClean="0">
                <a:solidFill>
                  <a:srgbClr val="000000"/>
                </a:solidFill>
                <a:cs typeface="Times New Roman" pitchFamily="18" charset="0"/>
              </a:rPr>
              <a:t>   </a:t>
            </a:r>
          </a:p>
        </p:txBody>
      </p:sp>
      <p:sp>
        <p:nvSpPr>
          <p:cNvPr id="268291" name="Text Box 3"/>
          <p:cNvSpPr txBox="1">
            <a:spLocks noChangeArrowheads="1"/>
          </p:cNvSpPr>
          <p:nvPr/>
        </p:nvSpPr>
        <p:spPr bwMode="auto">
          <a:xfrm>
            <a:off x="1400175" y="3115621"/>
            <a:ext cx="1968500" cy="95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marL="231775" indent="-231775"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a:defRPr/>
            </a:pPr>
            <a:r>
              <a:rPr lang="en-US" sz="1800" spc="-40" dirty="0" smtClean="0">
                <a:solidFill>
                  <a:srgbClr val="00AEEF"/>
                </a:solidFill>
                <a:latin typeface="Arial Narrow"/>
              </a:rPr>
              <a:t>Scrape or remove food bits from </a:t>
            </a:r>
            <a:br>
              <a:rPr lang="en-US" sz="1800" spc="-40" dirty="0" smtClean="0">
                <a:solidFill>
                  <a:srgbClr val="00AEEF"/>
                </a:solidFill>
                <a:latin typeface="Arial Narrow"/>
              </a:rPr>
            </a:br>
            <a:r>
              <a:rPr lang="en-US" sz="1800" spc="-40" dirty="0" smtClean="0">
                <a:solidFill>
                  <a:srgbClr val="00AEEF"/>
                </a:solidFill>
                <a:latin typeface="Arial Narrow"/>
              </a:rPr>
              <a:t>the surface </a:t>
            </a:r>
            <a:endParaRPr lang="en-US" sz="1800" spc="-40" dirty="0" smtClean="0">
              <a:solidFill>
                <a:srgbClr val="00AEEF"/>
              </a:solidFill>
              <a:latin typeface="Arial Narrow"/>
              <a:cs typeface="Times New Roman" charset="0"/>
            </a:endParaRPr>
          </a:p>
        </p:txBody>
      </p:sp>
      <p:sp>
        <p:nvSpPr>
          <p:cNvPr id="268292" name="Text Box 4"/>
          <p:cNvSpPr txBox="1">
            <a:spLocks noChangeArrowheads="1"/>
          </p:cNvSpPr>
          <p:nvPr/>
        </p:nvSpPr>
        <p:spPr bwMode="auto">
          <a:xfrm>
            <a:off x="5792788" y="3115621"/>
            <a:ext cx="2216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3"/>
              <a:defRPr/>
            </a:pPr>
            <a:r>
              <a:rPr lang="en-US" sz="1800" dirty="0" smtClean="0">
                <a:solidFill>
                  <a:srgbClr val="00AEEF"/>
                </a:solidFill>
                <a:latin typeface="Arial Narrow"/>
              </a:rPr>
              <a:t>Rinse the surface </a:t>
            </a:r>
            <a:endParaRPr lang="en-US" sz="1800" dirty="0" smtClean="0">
              <a:solidFill>
                <a:srgbClr val="00AEEF"/>
              </a:solidFill>
              <a:latin typeface="Arial Narrow"/>
              <a:cs typeface="Times New Roman" charset="0"/>
            </a:endParaRPr>
          </a:p>
        </p:txBody>
      </p:sp>
      <p:sp>
        <p:nvSpPr>
          <p:cNvPr id="268293" name="Text Box 5"/>
          <p:cNvSpPr txBox="1">
            <a:spLocks noChangeArrowheads="1"/>
          </p:cNvSpPr>
          <p:nvPr/>
        </p:nvSpPr>
        <p:spPr bwMode="auto">
          <a:xfrm>
            <a:off x="2488673" y="5289793"/>
            <a:ext cx="1968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4"/>
              <a:defRPr/>
            </a:pPr>
            <a:r>
              <a:rPr lang="en-US" sz="1800" dirty="0" smtClean="0">
                <a:solidFill>
                  <a:srgbClr val="00AEEF"/>
                </a:solidFill>
                <a:latin typeface="Arial Narrow"/>
              </a:rPr>
              <a:t>Sanitize the surface </a:t>
            </a:r>
            <a:endParaRPr lang="en-US" sz="1800" dirty="0" smtClean="0">
              <a:solidFill>
                <a:srgbClr val="00AEEF"/>
              </a:solidFill>
              <a:latin typeface="Arial Narrow"/>
              <a:cs typeface="Times New Roman" charset="0"/>
            </a:endParaRPr>
          </a:p>
        </p:txBody>
      </p:sp>
      <p:sp>
        <p:nvSpPr>
          <p:cNvPr id="268294" name="Text Box 6"/>
          <p:cNvSpPr txBox="1">
            <a:spLocks noChangeArrowheads="1"/>
          </p:cNvSpPr>
          <p:nvPr/>
        </p:nvSpPr>
        <p:spPr bwMode="auto">
          <a:xfrm>
            <a:off x="4690422" y="5289793"/>
            <a:ext cx="22104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marL="177800" indent="-177800"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5"/>
              <a:defRPr/>
            </a:pPr>
            <a:r>
              <a:rPr lang="en-US" sz="1800" dirty="0" smtClean="0">
                <a:solidFill>
                  <a:srgbClr val="00AEEF"/>
                </a:solidFill>
                <a:latin typeface="Arial Narrow"/>
              </a:rPr>
              <a:t>Allow the surface to air-dry</a:t>
            </a:r>
            <a:endParaRPr lang="en-US" sz="1800" dirty="0" smtClean="0">
              <a:solidFill>
                <a:srgbClr val="00AEEF"/>
              </a:solidFill>
              <a:latin typeface="Arial Narrow"/>
              <a:cs typeface="Times New Roman" charset="0"/>
            </a:endParaRPr>
          </a:p>
        </p:txBody>
      </p:sp>
      <p:sp>
        <p:nvSpPr>
          <p:cNvPr id="26829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68296" name="Text Box 8"/>
          <p:cNvSpPr txBox="1">
            <a:spLocks noChangeArrowheads="1"/>
          </p:cNvSpPr>
          <p:nvPr/>
        </p:nvSpPr>
        <p:spPr bwMode="auto">
          <a:xfrm>
            <a:off x="3603625" y="3115621"/>
            <a:ext cx="2189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2"/>
              <a:defRPr/>
            </a:pPr>
            <a:r>
              <a:rPr lang="en-US" sz="1800" dirty="0" smtClean="0">
                <a:solidFill>
                  <a:srgbClr val="00AEEF"/>
                </a:solidFill>
                <a:latin typeface="Arial Narrow"/>
              </a:rPr>
              <a:t>Wash the surface </a:t>
            </a:r>
            <a:endParaRPr lang="en-US" sz="1800" dirty="0" smtClean="0">
              <a:solidFill>
                <a:srgbClr val="00AEEF"/>
              </a:solidFill>
              <a:latin typeface="Arial Narrow"/>
              <a:cs typeface="Times New Roman" charset="0"/>
            </a:endParaRPr>
          </a:p>
        </p:txBody>
      </p:sp>
      <p:sp>
        <p:nvSpPr>
          <p:cNvPr id="268297"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10-6</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868" y="2080975"/>
            <a:ext cx="1952487" cy="102370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2944" y="2080975"/>
            <a:ext cx="1952487" cy="102370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2788" y="2082675"/>
            <a:ext cx="1958975" cy="1020299"/>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5367" y="4253700"/>
            <a:ext cx="1952487" cy="1023700"/>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1441" y="4253700"/>
            <a:ext cx="1952487" cy="1023700"/>
          </a:xfrm>
          <a:prstGeom prst="rect">
            <a:avLst/>
          </a:prstGeom>
        </p:spPr>
      </p:pic>
    </p:spTree>
    <p:extLst>
      <p:ext uri="{BB962C8B-B14F-4D97-AF65-F5344CB8AC3E}">
        <p14:creationId xmlns:p14="http://schemas.microsoft.com/office/powerpoint/2010/main" val="9373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body" idx="1"/>
          </p:nvPr>
        </p:nvSpPr>
        <p:spPr>
          <a:xfrm>
            <a:off x="393192" y="1143000"/>
            <a:ext cx="5871003" cy="3565525"/>
          </a:xfrm>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a:t>
            </a:r>
            <a:r>
              <a:rPr lang="en-US" dirty="0">
                <a:latin typeface="Arial Narrow" charset="0"/>
                <a:cs typeface="+mn-cs"/>
              </a:rPr>
              <a:t>e</a:t>
            </a:r>
            <a:r>
              <a:rPr lang="en-US" dirty="0" smtClean="0">
                <a:latin typeface="Arial Narrow" charset="0"/>
                <a:cs typeface="+mn-cs"/>
              </a:rPr>
              <a:t>quipment</a:t>
            </a:r>
            <a:r>
              <a:rPr lang="en-US" dirty="0">
                <a:latin typeface="Arial Narrow" charset="0"/>
                <a:cs typeface="+mn-cs"/>
              </a:rPr>
              <a:t>: </a:t>
            </a:r>
          </a:p>
          <a:p>
            <a:pPr lvl="1" eaLnBrk="1" hangingPunct="1">
              <a:defRPr/>
            </a:pPr>
            <a:r>
              <a:rPr lang="en-US" dirty="0">
                <a:latin typeface="Arial Narrow" charset="0"/>
              </a:rPr>
              <a:t>Unplug the equipment</a:t>
            </a:r>
          </a:p>
          <a:p>
            <a:pPr lvl="1" eaLnBrk="1" hangingPunct="1">
              <a:defRPr/>
            </a:pPr>
            <a:r>
              <a:rPr lang="en-US" dirty="0">
                <a:latin typeface="Arial Narrow" charset="0"/>
              </a:rPr>
              <a:t>Take the removable parts off the equipment</a:t>
            </a:r>
          </a:p>
          <a:p>
            <a:pPr lvl="2" eaLnBrk="1" hangingPunct="1">
              <a:defRPr/>
            </a:pPr>
            <a:r>
              <a:rPr lang="en-US" dirty="0">
                <a:latin typeface="Arial Narrow" charset="0"/>
              </a:rPr>
              <a:t>Wash, rinse, and sanitize them by hand or run the parts through a dishwasher if allowed</a:t>
            </a:r>
          </a:p>
          <a:p>
            <a:pPr lvl="1" eaLnBrk="1" hangingPunct="1">
              <a:defRPr/>
            </a:pPr>
            <a:r>
              <a:rPr lang="en-US" dirty="0">
                <a:latin typeface="Arial Narrow" charset="0"/>
              </a:rPr>
              <a:t>Scrape or remove food from the equipment surfaces</a:t>
            </a:r>
          </a:p>
          <a:p>
            <a:pPr lvl="1" eaLnBrk="1" hangingPunct="1">
              <a:defRPr/>
            </a:pPr>
            <a:r>
              <a:rPr lang="en-US" dirty="0">
                <a:latin typeface="Arial Narrow" charset="0"/>
              </a:rPr>
              <a:t>Wash the equipment surfaces</a:t>
            </a:r>
          </a:p>
        </p:txBody>
      </p:sp>
      <p:sp>
        <p:nvSpPr>
          <p:cNvPr id="27033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034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70" y="1243013"/>
            <a:ext cx="2099716" cy="1886083"/>
          </a:xfrm>
          <a:prstGeom prst="rect">
            <a:avLst/>
          </a:prstGeom>
        </p:spPr>
      </p:pic>
    </p:spTree>
    <p:extLst>
      <p:ext uri="{BB962C8B-B14F-4D97-AF65-F5344CB8AC3E}">
        <p14:creationId xmlns:p14="http://schemas.microsoft.com/office/powerpoint/2010/main" val="2466852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type="body" idx="1"/>
          </p:nvPr>
        </p:nvSpPr>
        <p:spPr>
          <a:xfrm>
            <a:off x="393192" y="1143000"/>
            <a:ext cx="5871003" cy="3535044"/>
          </a:xfrm>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equipment</a:t>
            </a:r>
            <a:r>
              <a:rPr lang="en-US" dirty="0">
                <a:latin typeface="Arial Narrow" charset="0"/>
                <a:cs typeface="+mn-cs"/>
              </a:rPr>
              <a:t>: </a:t>
            </a:r>
            <a:endParaRPr lang="en-US" sz="1800" i="1" dirty="0">
              <a:latin typeface="Arial Narrow" charset="0"/>
              <a:cs typeface="+mn-cs"/>
            </a:endParaRPr>
          </a:p>
          <a:p>
            <a:pPr lvl="1" eaLnBrk="1" hangingPunct="1">
              <a:defRPr/>
            </a:pPr>
            <a:r>
              <a:rPr lang="en-US" dirty="0">
                <a:latin typeface="Arial Narrow" charset="0"/>
              </a:rPr>
              <a:t>Rinse the equipment surfaces with clean water</a:t>
            </a:r>
          </a:p>
          <a:p>
            <a:pPr lvl="1" eaLnBrk="1" hangingPunct="1">
              <a:defRPr/>
            </a:pPr>
            <a:r>
              <a:rPr lang="en-US" dirty="0">
                <a:latin typeface="Arial Narrow" charset="0"/>
              </a:rPr>
              <a:t>Sanitize the equipment surfaces</a:t>
            </a:r>
          </a:p>
          <a:p>
            <a:pPr lvl="2" eaLnBrk="1" hangingPunct="1">
              <a:defRPr/>
            </a:pPr>
            <a:r>
              <a:rPr lang="en-US" dirty="0">
                <a:latin typeface="Arial Narrow" charset="0"/>
              </a:rPr>
              <a:t>Make sure the sanitizer comes in contact with each surface</a:t>
            </a:r>
          </a:p>
          <a:p>
            <a:pPr lvl="1" eaLnBrk="1" hangingPunct="1">
              <a:defRPr/>
            </a:pPr>
            <a:r>
              <a:rPr lang="en-US" dirty="0">
                <a:latin typeface="Arial Narrow" charset="0"/>
              </a:rPr>
              <a:t>Allow all surfaces to </a:t>
            </a:r>
            <a:r>
              <a:rPr lang="en-US" dirty="0" smtClean="0">
                <a:latin typeface="Arial Narrow" charset="0"/>
              </a:rPr>
              <a:t>air-dry</a:t>
            </a:r>
            <a:endParaRPr lang="en-US" dirty="0">
              <a:latin typeface="Arial Narrow" charset="0"/>
            </a:endParaRPr>
          </a:p>
          <a:p>
            <a:pPr lvl="1" eaLnBrk="1" hangingPunct="1">
              <a:defRPr/>
            </a:pPr>
            <a:r>
              <a:rPr lang="en-US" dirty="0">
                <a:latin typeface="Arial Narrow" charset="0"/>
              </a:rPr>
              <a:t>Put the unit back together</a:t>
            </a:r>
          </a:p>
        </p:txBody>
      </p:sp>
      <p:sp>
        <p:nvSpPr>
          <p:cNvPr id="27136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1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10-8</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70" y="1243013"/>
            <a:ext cx="2099716" cy="1886083"/>
          </a:xfrm>
          <a:prstGeom prst="rect">
            <a:avLst/>
          </a:prstGeom>
        </p:spPr>
      </p:pic>
    </p:spTree>
    <p:extLst>
      <p:ext uri="{BB962C8B-B14F-4D97-AF65-F5344CB8AC3E}">
        <p14:creationId xmlns:p14="http://schemas.microsoft.com/office/powerpoint/2010/main" val="1851490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a:spLocks noGrp="1" noChangeArrowheads="1"/>
          </p:cNvSpPr>
          <p:nvPr>
            <p:ph type="body" idx="1"/>
          </p:nvPr>
        </p:nvSpPr>
        <p:spPr>
          <a:xfrm>
            <a:off x="393192" y="1143000"/>
            <a:ext cx="6494145" cy="2894965"/>
          </a:xfrm>
        </p:spPr>
        <p:txBody>
          <a:bodyPr/>
          <a:lstStyle/>
          <a:p>
            <a:pPr marL="0" indent="0" eaLnBrk="1" hangingPunct="1">
              <a:defRPr/>
            </a:pPr>
            <a:r>
              <a:rPr lang="en-US" dirty="0" smtClean="0">
                <a:latin typeface="Arial Narrow" charset="0"/>
                <a:cs typeface="+mn-cs"/>
              </a:rPr>
              <a:t>Clean-in-place equipment</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Equipment holding and dispensing TCS food must be cleaned and sanitized every day unless otherwise indicated by the manufacturer</a:t>
            </a:r>
          </a:p>
          <a:p>
            <a:pPr lvl="1" eaLnBrk="1" hangingPunct="1">
              <a:defRPr/>
            </a:pPr>
            <a:r>
              <a:rPr lang="en-US" dirty="0">
                <a:latin typeface="Arial Narrow" charset="0"/>
              </a:rPr>
              <a:t>Check local regulatory requirements</a:t>
            </a:r>
          </a:p>
        </p:txBody>
      </p:sp>
      <p:sp>
        <p:nvSpPr>
          <p:cNvPr id="27238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238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10-9</a:t>
            </a:r>
          </a:p>
        </p:txBody>
      </p:sp>
    </p:spTree>
    <p:extLst>
      <p:ext uri="{BB962C8B-B14F-4D97-AF65-F5344CB8AC3E}">
        <p14:creationId xmlns:p14="http://schemas.microsoft.com/office/powerpoint/2010/main" val="1745232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2194</Words>
  <Application>Microsoft Office PowerPoint</Application>
  <PresentationFormat>On-screen Show (4:3)</PresentationFormat>
  <Paragraphs>289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3_SS5e_08_16hr</vt:lpstr>
      <vt:lpstr>PowerPoint Presentation</vt:lpstr>
      <vt:lpstr>DVD</vt:lpstr>
      <vt:lpstr>Additional Content</vt:lpstr>
      <vt:lpstr>Guidelines for the Effective Use of Sanitizers</vt:lpstr>
      <vt:lpstr>PowerPoint Presentation</vt:lpstr>
      <vt:lpstr>How and When to Clean and Sanitize</vt:lpstr>
      <vt:lpstr>How and When to Clean and Sanitize</vt:lpstr>
      <vt:lpstr>How and When to Clean and Sanitize</vt:lpstr>
      <vt:lpstr>How and When to Clean and Sanitize</vt:lpstr>
      <vt:lpstr>Manual Dishwashing</vt:lpstr>
      <vt:lpstr>Monitoring High Temperature Dishwashing Machines</vt:lpstr>
      <vt:lpstr>Cleaning and Sanitizing in the Operation</vt:lpstr>
      <vt:lpstr>Cleaning and Sanitizing in the Operation</vt:lpstr>
      <vt:lpstr>Cleaning and Sanitizing in the Operation</vt:lpstr>
      <vt:lpstr>Cleaning and Sanitizing in the Operation</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61</cp:revision>
  <cp:lastPrinted>2012-07-02T14:43:34Z</cp:lastPrinted>
  <dcterms:created xsi:type="dcterms:W3CDTF">2012-06-21T22:14:15Z</dcterms:created>
  <dcterms:modified xsi:type="dcterms:W3CDTF">2014-07-09T13:16:53Z</dcterms:modified>
</cp:coreProperties>
</file>