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561"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495EC52-0243-9643-9D2B-9B2EC18CE35D}"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Shell eggs must be received at an air temperature of 45ºF (7ºC) or lower.</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Hot TCS food must be received at 135ºF (57ºC) or higher.</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shrimp shows evidence of thawing and refreezing. There are ice crystals and frozen liquids on the food and the packaging. This may be evidence of thawing and refreezing, which shows the food has been time-temperature abused.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water stain on the flour bag shows that the flour had become wet at some point.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leaks, dampness, or water stains (which means the item was wet at some point).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flour bag has a tear or puncture, which may have been made by pests. These pests may have contaminated the product.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tears, holes, or punctures in their packaging.</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Likewise, reject cans with labels that are not intact or have bulging or swollen ends, rust, or 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box of Danish has been damaged by rodents, and droppings can be seen inside the box.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signs of pests or pest damage.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All food packaged in a reduced-oxygen environment, such as vacuum-packed meat, must be rejected if the packaging is bloated or leaking.</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Items with broken cartons or seals, or items with dirty and discolored packaging should also be rejected.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Do not accept cases or packages that appear to have been tampered with.</a:t>
            </a:r>
          </a:p>
          <a:p>
            <a:pPr marL="112163" indent="-112163" defTabSz="897301" fontAlgn="base">
              <a:spcBef>
                <a:spcPct val="30000"/>
              </a:spcBef>
              <a:spcAft>
                <a:spcPct val="0"/>
              </a:spcAft>
              <a:buFontTx/>
              <a:buChar char="•"/>
              <a:defRP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Fish often has a fresh ocean or seaweed smell.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food with an abnormal or unpleasant odor.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Reject meat, fish, or poultry that is slimy, sticky, or dry. Also reject it if it has soft flesh that leaves an imprint when you touch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74277C-45DE-684F-8480-70D2E47E8954}" type="slidenum">
              <a:rPr lang="en-US" sz="1200" b="0">
                <a:solidFill>
                  <a:prstClr val="black"/>
                </a:solidFill>
              </a:rPr>
              <a:pPr eaLnBrk="1" hangingPunct="1">
                <a:defRPr/>
              </a:pPr>
              <a:t>19</a:t>
            </a:fld>
            <a:endParaRPr lang="en-US" sz="1200" b="0" dirty="0">
              <a:solidFill>
                <a:prstClr val="black"/>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0"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7064248-031F-844B-9103-3B9850F5F5C6}" type="slidenum">
              <a:rPr lang="en-US" sz="1200" b="0">
                <a:solidFill>
                  <a:prstClr val="black"/>
                </a:solidFill>
              </a:rPr>
              <a:pPr eaLnBrk="1" hangingPunct="1">
                <a:defRPr/>
              </a:pPr>
              <a:t>20</a:t>
            </a:fld>
            <a:endParaRPr lang="en-US" sz="1200" b="0" dirty="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0"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86FA09-A99E-0448-B1FC-AE23899095D6}" type="slidenum">
              <a:rPr lang="en-US" sz="1200" b="0">
                <a:solidFill>
                  <a:prstClr val="black"/>
                </a:solidFill>
              </a:rPr>
              <a:pPr eaLnBrk="1" hangingPunct="1">
                <a:defRPr/>
              </a:pPr>
              <a:t>22</a:t>
            </a:fld>
            <a:endParaRPr lang="en-US" sz="1200" b="0" dirty="0">
              <a:solidFill>
                <a:prstClr val="black"/>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2163" indent="-112163">
              <a:buFontTx/>
              <a:buChar char="•"/>
              <a:defRPr/>
            </a:pPr>
            <a:r>
              <a:rPr lang="en-US" dirty="0">
                <a:latin typeface="Times New Roman" charset="0"/>
                <a:cs typeface="+mn-cs"/>
              </a:rPr>
              <a:t>It is not necessary to label food if </a:t>
            </a:r>
            <a:r>
              <a:rPr lang="en-US" dirty="0" smtClean="0">
                <a:latin typeface="Times New Roman" charset="0"/>
                <a:cs typeface="+mn-cs"/>
              </a:rPr>
              <a:t>it will clearly not </a:t>
            </a:r>
            <a:r>
              <a:rPr lang="en-US" dirty="0">
                <a:latin typeface="Times New Roman" charset="0"/>
                <a:cs typeface="+mn-cs"/>
              </a:rPr>
              <a:t>be mistaken for another item. The food must be easily identified by </a:t>
            </a:r>
            <a:r>
              <a:rPr lang="en-US" dirty="0" smtClean="0">
                <a:latin typeface="Times New Roman" charset="0"/>
                <a:cs typeface="+mn-cs"/>
              </a:rPr>
              <a:t>sight.</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23</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2163" indent="-112163">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endParaRPr lang="en-US" dirty="0" smtClean="0">
              <a:latin typeface="Times New Roman" charset="0"/>
              <a:cs typeface="+mn-cs"/>
            </a:endParaRPr>
          </a:p>
          <a:p>
            <a:pPr marL="112163" marR="0" indent="-112163"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These labeling requirements do not apply to customers’ leftover food items placed in carry-out containers.</a:t>
            </a:r>
            <a:endParaRPr lang="en-US" dirty="0" smtClean="0">
              <a:latin typeface="Times New Roman" charset="0"/>
              <a:cs typeface="+mn-cs"/>
            </a:endParaRPr>
          </a:p>
          <a:p>
            <a:pPr marL="0" indent="0">
              <a:buFontTx/>
              <a:buNone/>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048F4C1-3C6B-4845-B4A7-9BB1EEA768AA}" type="slidenum">
              <a:rPr lang="en-US" sz="1200" b="0">
                <a:solidFill>
                  <a:prstClr val="black"/>
                </a:solidFill>
              </a:rPr>
              <a:pPr eaLnBrk="1" hangingPunct="1">
                <a:defRPr/>
              </a:pPr>
              <a:t>24</a:t>
            </a:fld>
            <a:endParaRPr lang="en-US" sz="1200" b="0" dirty="0">
              <a:solidFill>
                <a:prstClr val="black"/>
              </a:solidFill>
            </a:endParaRPr>
          </a:p>
        </p:txBody>
      </p:sp>
      <p:sp>
        <p:nvSpPr>
          <p:cNvPr id="42291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686421" y="4344025"/>
            <a:ext cx="5486711" cy="4114488"/>
          </a:xfrm>
        </p:spPr>
        <p:txBody>
          <a:bodyPr/>
          <a:lstStyle/>
          <a:p>
            <a:pPr marL="112163" indent="-112163">
              <a:defRPr/>
            </a:pPr>
            <a:r>
              <a:rPr lang="en-US" b="1" dirty="0" smtClean="0"/>
              <a:t>Instructor Notes</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charset="0"/>
              </a:rPr>
              <a:t>Ready-to-eat TCS food must be date marked if held for longer than 24 hours. It must indicate when the food must be sold, eaten, or thrown out. </a:t>
            </a:r>
            <a:endParaRPr lang="en-US" b="1" dirty="0" smtClean="0"/>
          </a:p>
          <a:p>
            <a:endParaRPr 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0FD5921-2DEB-8549-B44F-BEE03304F576}" type="slidenum">
              <a:rPr lang="en-US" sz="1200" b="0">
                <a:solidFill>
                  <a:prstClr val="black"/>
                </a:solidFill>
              </a:rPr>
              <a:pPr eaLnBrk="1" hangingPunct="1">
                <a:defRPr/>
              </a:pPr>
              <a:t>25</a:t>
            </a:fld>
            <a:endParaRPr lang="en-US" sz="1200" b="0" dirty="0">
              <a:solidFill>
                <a:prstClr val="black"/>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33620" y="4459574"/>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7AE794C-009E-9B47-99FA-5307D6C0A05A}" type="slidenum">
              <a:rPr lang="en-US" sz="1200" b="0">
                <a:solidFill>
                  <a:prstClr val="black"/>
                </a:solidFill>
              </a:rPr>
              <a:pPr eaLnBrk="1" hangingPunct="1">
                <a:defRPr/>
              </a:pPr>
              <a:t>26</a:t>
            </a:fld>
            <a:endParaRPr lang="en-US" sz="1200" b="0" dirty="0">
              <a:solidFill>
                <a:prstClr val="black"/>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686421" y="4459574"/>
            <a:ext cx="5486711" cy="4114488"/>
          </a:xfrm>
        </p:spPr>
        <p:txBody>
          <a:bodyPr/>
          <a:lstStyle/>
          <a:p>
            <a:endParaRPr lang="en-US"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rPr>
              <a:t>Instructor Notes</a:t>
            </a:r>
          </a:p>
          <a:p>
            <a:pPr marL="112163" indent="-112163">
              <a:buFontTx/>
              <a:buChar char="•"/>
              <a:defRPr/>
            </a:pPr>
            <a:r>
              <a:rPr lang="en-US" dirty="0" smtClean="0">
                <a:latin typeface="Times New Roman" charset="0"/>
              </a:rPr>
              <a:t>Use </a:t>
            </a:r>
            <a:r>
              <a:rPr lang="en-US" dirty="0">
                <a:latin typeface="Times New Roman" charset="0"/>
              </a:rPr>
              <a:t>the next several slides to discuss </a:t>
            </a:r>
            <a:r>
              <a:rPr lang="en-US" dirty="0" smtClean="0">
                <a:latin typeface="Times New Roman" charset="0"/>
              </a:rPr>
              <a:t>correct storage practices for food </a:t>
            </a:r>
            <a:r>
              <a:rPr lang="en-US" dirty="0">
                <a:latin typeface="Times New Roman" charset="0"/>
              </a:rPr>
              <a:t>and foodservice supplies. Ask your students to look at the </a:t>
            </a:r>
            <a:r>
              <a:rPr lang="en-US" dirty="0" smtClean="0">
                <a:latin typeface="Times New Roman" charset="0"/>
              </a:rPr>
              <a:t>situation and determine if the practice in question is correct or incorrect. </a:t>
            </a:r>
            <a:r>
              <a:rPr lang="en-US" dirty="0">
                <a:latin typeface="Times New Roman" charset="0"/>
              </a:rPr>
              <a:t>Use the talking points for each slide to ensure that the necessary principles are discussed afterwards. </a:t>
            </a:r>
          </a:p>
          <a:p>
            <a:pPr marL="112163" indent="-112163">
              <a:buFontTx/>
              <a:buChar char="•"/>
              <a:defRPr/>
            </a:pPr>
            <a:r>
              <a:rPr lang="en-US" dirty="0">
                <a:latin typeface="Times New Roman" charset="0"/>
              </a:rPr>
              <a:t>To ensure that everyone in class participates, pass out index cards with the letters A and B on them. Have each student answer each question by holding up the letter A or B.</a:t>
            </a:r>
          </a:p>
        </p:txBody>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27</a:t>
            </a:fld>
            <a:endParaRPr lang="en-US" dirty="0"/>
          </a:p>
        </p:txBody>
      </p:sp>
    </p:spTree>
    <p:extLst>
      <p:ext uri="{BB962C8B-B14F-4D97-AF65-F5344CB8AC3E}">
        <p14:creationId xmlns:p14="http://schemas.microsoft.com/office/powerpoint/2010/main" val="228992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hanging thermometer should be placed in the warmest part of the cooler. That would be in a location closest to the door rather than in the back of the unit where the temperatures would be coldest.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Storage </a:t>
            </a:r>
            <a:r>
              <a:rPr lang="en-US" baseline="0" dirty="0" smtClean="0">
                <a:cs typeface="Times New Roman" pitchFamily="18" charset="0"/>
              </a:rPr>
              <a:t>units must have at least </a:t>
            </a:r>
            <a:r>
              <a:rPr lang="en-US" dirty="0">
                <a:latin typeface="Times New Roman" pitchFamily="18" charset="0"/>
                <a:ea typeface="ＭＳ Ｐゴシック" charset="0"/>
                <a:cs typeface="ＭＳ Ｐゴシック" charset="0"/>
              </a:rPr>
              <a:t>one air temperature measuring device. It must be accurate to +/- 3ºF or +/- 1.5ºC.</a:t>
            </a:r>
            <a:r>
              <a:rPr lang="en-US" baseline="0" dirty="0" smtClean="0">
                <a:cs typeface="Times New Roman" pitchFamily="18" charset="0"/>
              </a:rPr>
              <a:t> </a:t>
            </a:r>
            <a:endParaRPr lang="en-US" dirty="0" smtClean="0">
              <a:cs typeface="Times New Roman" pitchFamily="18" charset="0"/>
            </a:endParaRP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B. The chicken salad is </a:t>
            </a:r>
            <a:r>
              <a:rPr lang="en-US" dirty="0" smtClean="0"/>
              <a:t>68ºC </a:t>
            </a:r>
            <a:r>
              <a:rPr lang="en-US" dirty="0">
                <a:latin typeface="Times New Roman" pitchFamily="18" charset="0"/>
                <a:ea typeface="ＭＳ Ｐゴシック" charset="0"/>
                <a:cs typeface="ＭＳ Ｐゴシック" charset="0"/>
              </a:rPr>
              <a:t>(</a:t>
            </a:r>
            <a:r>
              <a:rPr lang="en-US" dirty="0" smtClean="0"/>
              <a:t>20ºC</a:t>
            </a:r>
            <a:r>
              <a:rPr lang="en-US" dirty="0">
                <a:latin typeface="Times New Roman" pitchFamily="18" charset="0"/>
                <a:ea typeface="ＭＳ Ｐゴシック" charset="0"/>
                <a:cs typeface="ＭＳ Ｐゴシック" charset="0"/>
              </a:rPr>
              <a:t>), which is in the temperature danger zone. </a:t>
            </a:r>
          </a:p>
          <a:p>
            <a:pPr marL="112163" indent="-112163">
              <a:buFontTx/>
              <a:buChar char="•"/>
              <a:defRPr/>
            </a:pPr>
            <a:r>
              <a:rPr lang="en-US" dirty="0">
                <a:latin typeface="Times New Roman" pitchFamily="18" charset="0"/>
                <a:ea typeface="ＭＳ Ｐゴシック" charset="0"/>
                <a:cs typeface="ＭＳ Ｐゴシック" charset="0"/>
              </a:rPr>
              <a:t>Store cold TCS food at an internal temperature of </a:t>
            </a:r>
            <a:r>
              <a:rPr lang="en-US" dirty="0" smtClean="0"/>
              <a:t>41ºF </a:t>
            </a:r>
            <a:r>
              <a:rPr lang="en-US" dirty="0">
                <a:latin typeface="Times New Roman" pitchFamily="18" charset="0"/>
                <a:ea typeface="ＭＳ Ｐゴシック" charset="0"/>
                <a:cs typeface="ＭＳ Ｐゴシック" charset="0"/>
              </a:rPr>
              <a:t>(</a:t>
            </a:r>
            <a:r>
              <a:rPr lang="en-US" dirty="0" smtClean="0"/>
              <a:t>5ºC</a:t>
            </a:r>
            <a:r>
              <a:rPr lang="en-US" dirty="0">
                <a:latin typeface="Times New Roman" pitchFamily="18" charset="0"/>
                <a:ea typeface="ＭＳ Ｐゴシック" charset="0"/>
                <a:cs typeface="ＭＳ Ｐゴシック" charset="0"/>
              </a:rPr>
              <a:t>) or lower.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Monitor food temperatures regularly. Randomly sample the temperature of stored food to verify that the cooler is working.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3</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2163" indent="-112163">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The potato salad is clearly and accurately labeled. It contains the name of the food as well as a date mark. The date mark indicates that the food must be used within two days. This is a best practice, most likely dictated by company policy.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All items that are not in their original containers must be labeled. Food labels should include the common name of the food or a statement that clearly and accurately identifies it. It is not necessary to label food if it clearly will not be mistaken for another item. The food must be easily identified by sight.</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Ready-to-eat TCS food must be date marked if held for longer than 24 hours. It must indicate when the food must be sold, eaten, or thrown out.</a:t>
            </a:r>
          </a:p>
          <a:p>
            <a:pPr marL="112163" indent="-112163">
              <a:buFontTx/>
              <a:buChar char="•"/>
              <a:defRPr/>
            </a:pPr>
            <a:r>
              <a:rPr lang="en-US" dirty="0">
                <a:latin typeface="Times New Roman" pitchFamily="18" charset="0"/>
                <a:ea typeface="ＭＳ Ｐゴシック" charset="0"/>
                <a:cs typeface="ＭＳ Ｐゴシック" charset="0"/>
              </a:rPr>
              <a:t>Ready-to-eat TCS food can be stored for only seven days if it is held at </a:t>
            </a:r>
            <a:r>
              <a:rPr lang="en-US" dirty="0" smtClean="0"/>
              <a:t>41ºF </a:t>
            </a:r>
            <a:r>
              <a:rPr lang="en-US" dirty="0">
                <a:latin typeface="Times New Roman" pitchFamily="18" charset="0"/>
                <a:ea typeface="ＭＳ Ｐゴシック" charset="0"/>
                <a:cs typeface="ＭＳ Ｐゴシック" charset="0"/>
              </a:rPr>
              <a:t>(</a:t>
            </a:r>
            <a:r>
              <a:rPr lang="en-US" dirty="0" smtClean="0"/>
              <a:t>5ºC</a:t>
            </a:r>
            <a:r>
              <a:rPr lang="en-US" dirty="0">
                <a:latin typeface="Times New Roman" pitchFamily="18" charset="0"/>
                <a:ea typeface="ＭＳ Ｐゴシック" charset="0"/>
                <a:cs typeface="ＭＳ Ｐゴシック" charset="0"/>
              </a:rPr>
              <a:t>) or lower. The count begins on the day that the food was prepared or a commercial container was opened.</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Operations have a variety of systems for date marking. Some write the day or date the food was prepped on the label. Others write the use-by day or date on the label.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The cans are being rotated according to FIFO.</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Store items with the earliest use-by or expiration dates in front of items with later dates.</a:t>
            </a:r>
          </a:p>
          <a:p>
            <a:pPr defTabSz="897301" fontAlgn="base">
              <a:spcBef>
                <a:spcPct val="30000"/>
              </a:spcBef>
              <a:spcAft>
                <a:spcPct val="0"/>
              </a:spcAft>
              <a:defRP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onions are being stored with chemicals.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Store all items in designated storage areas.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These items are stored on the floor of the walk-in cooler.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Store items away from walls and at least six inches (15 centimeters) off the floor.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Raw meat is being stored above ready-to-eat food. Some of the meat has also not been covered correctly.</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 Wrap or cover food. Store raw meat, poultry, and seafood separately from ready-to-eat food. If raw and ready-to-eat food cannot be stored separately, store ready-to-eat food above raw meat, poultry, and seafood. This will prevent juices from raw food from dripping onto ready-to-eat food.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A1B799-A53A-334F-BAC2-57038DA4BAE8}" type="slidenum">
              <a:rPr lang="en-US" sz="1200" b="0">
                <a:solidFill>
                  <a:prstClr val="black"/>
                </a:solidFill>
              </a:rPr>
              <a:pPr eaLnBrk="1" hangingPunct="1">
                <a:defRPr/>
              </a:pPr>
              <a:t>35</a:t>
            </a:fld>
            <a:endParaRPr lang="en-US" sz="1200" b="0" dirty="0">
              <a:solidFill>
                <a:prstClr val="black"/>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2163" indent="-112163">
              <a:buFontTx/>
              <a:buChar char="•"/>
              <a:defRPr/>
            </a:pPr>
            <a:r>
              <a:rPr lang="en-US" dirty="0">
                <a:latin typeface="Times New Roman" charset="0"/>
                <a:cs typeface="+mn-cs"/>
              </a:rPr>
              <a:t>Frozen food that is being thawed in coolers must also be stored below ready-to-eat food.</a:t>
            </a:r>
          </a:p>
          <a:p>
            <a:pPr marL="112163" indent="-112163">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2163" indent="-112163">
              <a:defRPr/>
            </a:pPr>
            <a:endParaRPr lang="en-US" dirty="0">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36</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363355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1F61C4-F16B-5C44-A3AA-F67A8B6BD215}" type="slidenum">
              <a:rPr lang="en-US" sz="1200" b="0">
                <a:solidFill>
                  <a:prstClr val="black"/>
                </a:solidFill>
              </a:rPr>
              <a:pPr eaLnBrk="1" hangingPunct="1">
                <a:defRPr/>
              </a:pPr>
              <a:t>4</a:t>
            </a:fld>
            <a:endParaRPr lang="en-US" sz="1200" b="0" dirty="0">
              <a:solidFill>
                <a:prstClr val="black"/>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foodservice operations receive food </a:t>
            </a:r>
            <a:r>
              <a:rPr lang="en-US" dirty="0" smtClean="0">
                <a:latin typeface="Times New Roman" charset="0"/>
                <a:cs typeface="+mn-cs"/>
              </a:rPr>
              <a:t>after hours </a:t>
            </a:r>
            <a:r>
              <a:rPr lang="en-US" dirty="0">
                <a:latin typeface="Times New Roman" charset="0"/>
                <a:cs typeface="+mn-cs"/>
              </a:rPr>
              <a:t>when they are closed for business. This is often referred to as a key drop delivery.</a:t>
            </a:r>
          </a:p>
          <a:p>
            <a:pPr marL="112163" indent="-112163">
              <a:buFontTx/>
              <a:buChar char="•"/>
              <a:defRPr/>
            </a:pPr>
            <a:r>
              <a:rPr lang="en-US" dirty="0">
                <a:latin typeface="Times New Roman" charset="0"/>
                <a:cs typeface="+mn-cs"/>
              </a:rPr>
              <a:t>The supplier is given a key or other access to the operation to make the delivery. Products are then placed in coolers, freezers, and </a:t>
            </a:r>
            <a:r>
              <a:rPr lang="en-US" dirty="0" smtClean="0">
                <a:latin typeface="Times New Roman" charset="0"/>
                <a:cs typeface="+mn-cs"/>
              </a:rPr>
              <a:t>dry-storage </a:t>
            </a:r>
            <a:r>
              <a:rPr lang="en-US" dirty="0">
                <a:latin typeface="Times New Roman" charset="0"/>
                <a:cs typeface="+mn-cs"/>
              </a:rPr>
              <a:t>areas. The delivery must be inspected once you arrive at the operation and meet the criteria identified in the slide.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BC76942-D465-BA44-9C33-2F7B39977000}" type="slidenum">
              <a:rPr lang="en-US" sz="1200" b="0">
                <a:solidFill>
                  <a:prstClr val="black"/>
                </a:solidFill>
              </a:rPr>
              <a:pPr eaLnBrk="1" hangingPunct="1">
                <a:defRPr/>
              </a:pPr>
              <a:t>5</a:t>
            </a:fld>
            <a:endParaRPr lang="en-US" sz="1200" b="0" dirty="0">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2163" indent="-112163">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2163" indent="-112163">
              <a:buFontTx/>
              <a:buChar char="•"/>
              <a:defRPr/>
            </a:pPr>
            <a:r>
              <a:rPr lang="en-US" dirty="0">
                <a:latin typeface="Times New Roman" charset="0"/>
                <a:cs typeface="+mn-cs"/>
              </a:rPr>
              <a:t>Remove the item from inventory, and place it in a secure and appropriate location. That may be a cooler or dry-storage area.</a:t>
            </a:r>
          </a:p>
          <a:p>
            <a:pPr marL="112163" indent="-112163">
              <a:buFontTx/>
              <a:buChar char="•"/>
              <a:defRPr/>
            </a:pPr>
            <a:r>
              <a:rPr lang="en-US" dirty="0">
                <a:latin typeface="Times New Roman" charset="0"/>
                <a:cs typeface="+mn-cs"/>
              </a:rPr>
              <a:t>The recalled item must be stored separately from food, utensils, equipment, linens, and single-use items. </a:t>
            </a:r>
          </a:p>
          <a:p>
            <a:pPr marL="112163" indent="-112163">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2163" indent="-112163">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charset="0"/>
                <a:ea typeface="ＭＳ Ｐゴシック" charset="0"/>
                <a:cs typeface="ＭＳ Ｐゴシック" charset="0"/>
              </a:rPr>
              <a:t>Use the next several slides to discuss accept/reject criteria for receiving food and foodservice supplies. Ask your students to look at the product and description and decide whether to accept or reject it. Use the talking points for each slide to ensure that the necessary principles are discussed afterwards. </a:t>
            </a:r>
          </a:p>
          <a:p>
            <a:pPr marL="112163" indent="-112163">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letter A or B.</a:t>
            </a:r>
          </a:p>
          <a:p>
            <a:pPr marL="112163" indent="-112163">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Cold TCS food, such as meat, must be received at 41ºF (5ºC) or lower, unless otherwise specified.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Live oysters, mussels, clams, and scallops must be received at an air temperature of 45ºF (7ºC) and an internal temperature no greater than 50ºF (10ºC). Once received, the shellfish must be cooled to 41</a:t>
            </a:r>
            <a:r>
              <a:rPr lang="en-US" dirty="0" smtClean="0"/>
              <a:t>º</a:t>
            </a:r>
            <a:r>
              <a:rPr lang="en-US" dirty="0">
                <a:latin typeface="Times New Roman" pitchFamily="18" charset="0"/>
                <a:ea typeface="ＭＳ Ｐゴシック" charset="0"/>
                <a:cs typeface="ＭＳ Ｐゴシック" charset="0"/>
              </a:rPr>
              <a:t>F (5</a:t>
            </a:r>
            <a:r>
              <a:rPr lang="en-US" dirty="0" smtClean="0"/>
              <a:t>º</a:t>
            </a:r>
            <a:r>
              <a:rPr lang="en-US" dirty="0">
                <a:latin typeface="Times New Roman" pitchFamily="18" charset="0"/>
                <a:ea typeface="ＭＳ Ｐゴシック" charset="0"/>
                <a:cs typeface="ＭＳ Ｐゴシック" charset="0"/>
              </a:rPr>
              <a:t>C) or lower in four hours.</a:t>
            </a:r>
          </a:p>
          <a:p>
            <a:pPr marL="112163" indent="-112163">
              <a:buFontTx/>
              <a:buChar char="•"/>
            </a:pPr>
            <a:r>
              <a:rPr lang="en-US" dirty="0">
                <a:latin typeface="Times New Roman" pitchFamily="18" charset="0"/>
                <a:ea typeface="ＭＳ Ｐゴシック" charset="0"/>
                <a:cs typeface="ＭＳ Ｐゴシック" charset="0"/>
              </a:rPr>
              <a:t>Shucked shellfish must be received at 45ºF (7ºC) or lower. The shellfish must then be cooled to 41ºF (5ºC) or lower in four hours.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Milk must be received at 45ºF (7ºC) or lower. Cool the milk to 41ºF (5ºC) or lower in four hours.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11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Eggs received at an air temperature of 50</a:t>
            </a:r>
            <a:r>
              <a:rPr lang="en-US" sz="2400" b="1" dirty="0" smtClean="0">
                <a:solidFill>
                  <a:srgbClr val="005CAB"/>
                </a:solidFill>
              </a:rPr>
              <a:t>º</a:t>
            </a:r>
            <a:r>
              <a:rPr lang="en-US" sz="2400" b="1" dirty="0" smtClean="0">
                <a:solidFill>
                  <a:srgbClr val="005CAB"/>
                </a:solidFill>
                <a:ea typeface="+mn-ea"/>
              </a:rPr>
              <a:t>F (10</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1"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Hot TCS food received at </a:t>
            </a:r>
            <a:br>
              <a:rPr lang="en-US" sz="2400" b="1" dirty="0" smtClean="0">
                <a:solidFill>
                  <a:srgbClr val="005CAB"/>
                </a:solidFill>
                <a:ea typeface="+mn-ea"/>
              </a:rPr>
            </a:br>
            <a:r>
              <a:rPr lang="en-US" sz="2400" b="1" dirty="0" smtClean="0">
                <a:solidFill>
                  <a:srgbClr val="005CAB"/>
                </a:solidFill>
                <a:ea typeface="+mn-ea"/>
              </a:rPr>
              <a:t>120</a:t>
            </a:r>
            <a:r>
              <a:rPr lang="en-US" sz="2400" b="1" dirty="0" smtClean="0">
                <a:solidFill>
                  <a:srgbClr val="005CAB"/>
                </a:solidFill>
              </a:rPr>
              <a:t>º</a:t>
            </a:r>
            <a:r>
              <a:rPr lang="en-US" sz="2400" b="1" dirty="0" smtClean="0">
                <a:solidFill>
                  <a:srgbClr val="005CAB"/>
                </a:solidFill>
                <a:ea typeface="+mn-ea"/>
              </a:rPr>
              <a:t>F (49</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1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Frozen shrimp</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8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Flour</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7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Flour</a:t>
            </a:r>
            <a:endParaRPr lang="en-US" sz="2400" b="1" dirty="0">
              <a:solidFill>
                <a:srgbClr val="005CAB"/>
              </a:solidFill>
              <a:ea typeface="+mn-ea"/>
            </a:endParaRP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8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Danish</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41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5"/>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ROP meat</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4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4"/>
            <a:ext cx="2743200" cy="87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Fresh tuna with a seaweed smell</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0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5"/>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Fresh pork chops that are sticky </a:t>
            </a:r>
            <a:endParaRPr lang="en-US" sz="2400" b="1" dirty="0">
              <a:solidFill>
                <a:srgbClr val="005CAB"/>
              </a:solidFill>
              <a:ea typeface="+mn-ea"/>
            </a:endParaRP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6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177397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Purchasing</a:t>
            </a: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nd</a:t>
            </a: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Receiving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a:t>
            </a:r>
          </a:p>
        </p:txBody>
      </p:sp>
    </p:spTree>
    <p:extLst>
      <p:ext uri="{BB962C8B-B14F-4D97-AF65-F5344CB8AC3E}">
        <p14:creationId xmlns:p14="http://schemas.microsoft.com/office/powerpoint/2010/main" val="3476313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smtClean="0">
                <a:latin typeface="Arial Narrow" charset="0"/>
              </a:rPr>
              <a:t>Farm-raised fish:</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5-20</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681626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Storage</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5-21</a:t>
            </a:r>
          </a:p>
        </p:txBody>
      </p:sp>
    </p:spTree>
    <p:extLst>
      <p:ext uri="{BB962C8B-B14F-4D97-AF65-F5344CB8AC3E}">
        <p14:creationId xmlns:p14="http://schemas.microsoft.com/office/powerpoint/2010/main" val="3342242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5-22</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rotWithShape="1">
          <a:blip r:embed="rId3">
            <a:extLst>
              <a:ext uri="{28A0092B-C50C-407E-A947-70E740481C1C}">
                <a14:useLocalDpi xmlns:a14="http://schemas.microsoft.com/office/drawing/2010/main" val="0"/>
              </a:ext>
            </a:extLst>
          </a:blip>
          <a:srcRect l="8267" r="6356" b="2412"/>
          <a:stretch/>
        </p:blipFill>
        <p:spPr>
          <a:xfrm>
            <a:off x="6544776" y="1219201"/>
            <a:ext cx="2065824" cy="21336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5959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and sub ingredients 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a:t>
            </a:r>
            <a:r>
              <a:rPr lang="en-US" dirty="0" smtClean="0">
                <a:solidFill>
                  <a:schemeClr val="tx1"/>
                </a:solidFill>
                <a:latin typeface="Arial Narrow" charset="0"/>
              </a:rPr>
              <a:t>food, </a:t>
            </a:r>
            <a:r>
              <a:rPr lang="en-US" dirty="0">
                <a:solidFill>
                  <a:schemeClr val="tx1"/>
                </a:solidFill>
                <a:latin typeface="Arial Narrow" charset="0"/>
              </a:rPr>
              <a:t>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5-23</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43618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lvl="1" eaLnBrk="1" hangingPunct="1">
              <a:defRPr/>
            </a:pPr>
            <a:r>
              <a:rPr lang="en-US" dirty="0">
                <a:latin typeface="Arial Narrow" charset="0"/>
              </a:rPr>
              <a:t>Ready-to-eat TCS food can be stored for only seven days if it is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a:t>
            </a:r>
            <a:r>
              <a:rPr lang="en-US" dirty="0" smtClean="0">
                <a:solidFill>
                  <a:srgbClr val="000000"/>
                </a:solidFill>
                <a:latin typeface="Arial Narrow" charset="0"/>
              </a:rPr>
              <a:t>on </a:t>
            </a:r>
            <a:r>
              <a:rPr lang="en-US" dirty="0">
                <a:solidFill>
                  <a:srgbClr val="000000"/>
                </a:solidFill>
                <a:latin typeface="Arial Narrow" charset="0"/>
              </a:rPr>
              <a:t>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5-24</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200189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None/>
              <a:defRPr/>
            </a:pPr>
            <a:r>
              <a:rPr lang="en-US" sz="2400" b="1" dirty="0">
                <a:solidFill>
                  <a:srgbClr val="005CAB"/>
                </a:solidFill>
                <a:ea typeface="+mn-ea"/>
                <a:cs typeface="+mn-cs"/>
              </a:rPr>
              <a:t>Then:</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5-25</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4074969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5-26</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6758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eaLnBrk="1" hangingPunct="1">
              <a:spcBef>
                <a:spcPts val="0"/>
              </a:spcBef>
              <a:buFont typeface="Wingdings" pitchFamily="2" charset="2"/>
              <a:buNone/>
              <a:defRPr/>
            </a:pPr>
            <a:endPar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ndParaRPr>
          </a:p>
          <a:p>
            <a:pPr marL="0" indent="0" algn="ctr" eaLnBrk="1" hangingPunct="1">
              <a:spcBef>
                <a:spcPts val="0"/>
              </a:spcBef>
              <a:buFont typeface="Wingdings" pitchFamily="2" charset="2"/>
              <a:buNone/>
              <a:defRPr/>
            </a:pPr>
            <a:endPar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rPr>
              <a:t>Correct</a:t>
            </a: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rPr>
              <a:t> </a:t>
            </a:r>
            <a:r>
              <a:rPr lang="en-US" sz="6000" dirty="0" smtClean="0">
                <a:ln w="10160">
                  <a:solidFill>
                    <a:schemeClr val="accent1"/>
                  </a:solidFill>
                  <a:prstDash val="solid"/>
                </a:ln>
                <a:solidFill>
                  <a:schemeClr val="accent1"/>
                </a:solidFill>
              </a:rPr>
              <a:t>or Incorrect?</a:t>
            </a:r>
            <a:endParaRPr lang="en-US" sz="6000" dirty="0"/>
          </a:p>
        </p:txBody>
      </p:sp>
      <p:sp>
        <p:nvSpPr>
          <p:cNvPr id="4" name="TextBox 3"/>
          <p:cNvSpPr txBox="1"/>
          <p:nvPr/>
        </p:nvSpPr>
        <p:spPr>
          <a:xfrm>
            <a:off x="1" y="6541477"/>
            <a:ext cx="492368" cy="276999"/>
          </a:xfrm>
          <a:prstGeom prst="rect">
            <a:avLst/>
          </a:prstGeom>
          <a:noFill/>
        </p:spPr>
        <p:txBody>
          <a:bodyPr wrap="square" rtlCol="0">
            <a:spAutoFit/>
          </a:bodyPr>
          <a:lstStyle/>
          <a:p>
            <a:pPr fontAlgn="base">
              <a:spcBef>
                <a:spcPct val="50000"/>
              </a:spcBef>
              <a:spcAft>
                <a:spcPct val="0"/>
              </a:spcAft>
              <a:defRPr/>
            </a:pPr>
            <a:r>
              <a:rPr lang="en-US" sz="1200" dirty="0">
                <a:solidFill>
                  <a:srgbClr val="000000"/>
                </a:solidFill>
              </a:rPr>
              <a:t>5-27</a:t>
            </a:r>
          </a:p>
        </p:txBody>
      </p:sp>
    </p:spTree>
    <p:extLst>
      <p:ext uri="{BB962C8B-B14F-4D97-AF65-F5344CB8AC3E}">
        <p14:creationId xmlns:p14="http://schemas.microsoft.com/office/powerpoint/2010/main" val="722834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1" y="4805331"/>
            <a:ext cx="2743200" cy="82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Hanging thermometer in the back of a cooler</a:t>
            </a:r>
            <a:endParaRPr lang="en-US" sz="2400" b="1" dirty="0">
              <a:solidFill>
                <a:srgbClr val="005CAB"/>
              </a:solidFill>
              <a:ea typeface="+mn-ea"/>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5300" y="205389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14654"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0" y="4805331"/>
            <a:ext cx="2743200" cy="43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Chicken salad</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6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a:t>
            </a:r>
            <a:r>
              <a:rPr lang="en-US" dirty="0" smtClean="0">
                <a:solidFill>
                  <a:srgbClr val="000000"/>
                </a:solidFill>
                <a:latin typeface="Arial Narrow" charset="0"/>
              </a:rPr>
              <a:t>has </a:t>
            </a:r>
            <a:r>
              <a:rPr lang="en-US" dirty="0">
                <a:solidFill>
                  <a:srgbClr val="000000"/>
                </a:solidFill>
                <a:latin typeface="Arial Narrow" charset="0"/>
              </a:rPr>
              <a:t>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extLst>
      <p:ext uri="{BB962C8B-B14F-4D97-AF65-F5344CB8AC3E}">
        <p14:creationId xmlns:p14="http://schemas.microsoft.com/office/powerpoint/2010/main" val="3343168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0" y="4741099"/>
            <a:ext cx="2832786" cy="57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It is January 25</a:t>
            </a:r>
            <a:r>
              <a:rPr lang="en-US" sz="2400" b="1" baseline="30000" dirty="0" smtClean="0">
                <a:solidFill>
                  <a:srgbClr val="005CAB"/>
                </a:solidFill>
                <a:ea typeface="+mn-ea"/>
              </a:rPr>
              <a:t>th</a:t>
            </a:r>
            <a:endParaRPr lang="en-US" sz="2400" b="1" dirty="0">
              <a:solidFill>
                <a:srgbClr val="005CAB"/>
              </a:solidFill>
              <a:ea typeface="+mn-ea"/>
            </a:endParaRPr>
          </a:p>
        </p:txBody>
      </p:sp>
      <p:pic>
        <p:nvPicPr>
          <p:cNvPr id="2" name="Picture 1" descr="6e_c05_08_preplabel_r.jpg"/>
          <p:cNvPicPr>
            <a:picLocks noChangeAspect="1"/>
          </p:cNvPicPr>
          <p:nvPr/>
        </p:nvPicPr>
        <p:blipFill rotWithShape="1">
          <a:blip r:embed="rId3">
            <a:extLst>
              <a:ext uri="{28A0092B-C50C-407E-A947-70E740481C1C}">
                <a14:useLocalDpi xmlns:a14="http://schemas.microsoft.com/office/drawing/2010/main" val="0"/>
              </a:ext>
            </a:extLst>
          </a:blip>
          <a:srcRect l="6766" r="7955"/>
          <a:stretch/>
        </p:blipFill>
        <p:spPr>
          <a:xfrm>
            <a:off x="533400" y="1981200"/>
            <a:ext cx="2691437" cy="27432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979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9" name="Rectangle 3"/>
          <p:cNvSpPr txBox="1">
            <a:spLocks noChangeArrowheads="1"/>
          </p:cNvSpPr>
          <p:nvPr/>
        </p:nvSpPr>
        <p:spPr bwMode="auto">
          <a:xfrm>
            <a:off x="495300" y="4798765"/>
            <a:ext cx="2746477" cy="57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The year is 2005</a:t>
            </a:r>
            <a:endParaRPr lang="en-US" sz="2400" b="1" dirty="0">
              <a:solidFill>
                <a:srgbClr val="005CAB"/>
              </a:solidFill>
              <a:ea typeface="+mn-ea"/>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8577" y="2052638"/>
            <a:ext cx="2743200" cy="27432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9185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6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5300" y="206096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1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5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5-35</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6176"/>
            <a:ext cx="2103120" cy="2877953"/>
          </a:xfrm>
          <a:prstGeom prst="rect">
            <a:avLst/>
          </a:prstGeom>
        </p:spPr>
      </p:pic>
    </p:spTree>
    <p:extLst>
      <p:ext uri="{BB962C8B-B14F-4D97-AF65-F5344CB8AC3E}">
        <p14:creationId xmlns:p14="http://schemas.microsoft.com/office/powerpoint/2010/main" val="313735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a:t>
            </a:r>
            <a:r>
              <a:rPr lang="en-US" dirty="0">
                <a:latin typeface="Arial Narrow" charset="0"/>
                <a:cs typeface="+mn-cs"/>
              </a:rPr>
              <a:t>.</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5-36</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59561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smtClean="0">
                <a:solidFill>
                  <a:schemeClr val="tx1"/>
                </a:solidFill>
                <a:latin typeface="Arial Narrow" charset="0"/>
              </a:rPr>
              <a:t>Are </a:t>
            </a:r>
            <a:r>
              <a:rPr lang="en-US" dirty="0" smtClean="0">
                <a:solidFill>
                  <a:srgbClr val="FF0000"/>
                </a:solidFill>
                <a:latin typeface="Arial Narrow" charset="0"/>
              </a:rPr>
              <a:t>NOT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smtClean="0">
                <a:solidFill>
                  <a:srgbClr val="000000"/>
                </a:solidFill>
                <a:latin typeface="Arial Narrow" charset="0"/>
              </a:rPr>
              <a:t>Are </a:t>
            </a:r>
            <a:r>
              <a:rPr lang="en-US" dirty="0">
                <a:solidFill>
                  <a:srgbClr val="000000"/>
                </a:solidFill>
                <a:latin typeface="Arial Narrow" charset="0"/>
              </a:rPr>
              <a:t>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262618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a:t>
            </a:r>
            <a:r>
              <a:rPr lang="en-US" dirty="0" smtClean="0">
                <a:solidFill>
                  <a:srgbClr val="000000"/>
                </a:solidFill>
                <a:latin typeface="Arial Narrow" charset="0"/>
              </a:rPr>
              <a:t>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5-5</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2591817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Would you accept it </a:t>
            </a:r>
            <a:br>
              <a:rPr lang="en-US" sz="6000" dirty="0" smtClean="0">
                <a:ln w="10160">
                  <a:solidFill>
                    <a:schemeClr val="accent1"/>
                  </a:solidFill>
                  <a:prstDash val="solid"/>
                </a:ln>
                <a:solidFill>
                  <a:schemeClr val="accent1"/>
                </a:solidFill>
                <a:ea typeface="+mn-ea"/>
                <a:cs typeface="+mn-cs"/>
              </a:rPr>
            </a:br>
            <a:r>
              <a:rPr lang="en-US" sz="6000" dirty="0" smtClean="0">
                <a:ln w="10160">
                  <a:solidFill>
                    <a:schemeClr val="accent1"/>
                  </a:solidFill>
                  <a:prstDash val="solid"/>
                </a:ln>
                <a:solidFill>
                  <a:schemeClr val="accent1"/>
                </a:solidFill>
                <a:ea typeface="+mn-ea"/>
                <a:cs typeface="+mn-cs"/>
              </a:rPr>
              <a:t>or reject It?</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5-6</a:t>
            </a:r>
          </a:p>
        </p:txBody>
      </p:sp>
    </p:spTree>
    <p:extLst>
      <p:ext uri="{BB962C8B-B14F-4D97-AF65-F5344CB8AC3E}">
        <p14:creationId xmlns:p14="http://schemas.microsoft.com/office/powerpoint/2010/main" val="55000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Meat received at </a:t>
            </a:r>
            <a:br>
              <a:rPr lang="en-US" sz="2400" b="1" dirty="0" smtClean="0">
                <a:solidFill>
                  <a:srgbClr val="005CAB"/>
                </a:solidFill>
                <a:ea typeface="+mn-ea"/>
              </a:rPr>
            </a:br>
            <a:r>
              <a:rPr lang="en-US" sz="2400" b="1" dirty="0" smtClean="0">
                <a:solidFill>
                  <a:srgbClr val="005CAB"/>
                </a:solidFill>
                <a:ea typeface="+mn-ea"/>
              </a:rPr>
              <a:t>40ºF (4ºC)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193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11" name="Rectangle 3"/>
          <p:cNvSpPr txBox="1">
            <a:spLocks noChangeArrowheads="1"/>
          </p:cNvSpPr>
          <p:nvPr/>
        </p:nvSpPr>
        <p:spPr bwMode="auto">
          <a:xfrm>
            <a:off x="495299" y="4830762"/>
            <a:ext cx="2743201"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Live oysters received at an internal temperature of </a:t>
            </a:r>
            <a:br>
              <a:rPr lang="en-US" sz="2400" b="1" dirty="0" smtClean="0">
                <a:solidFill>
                  <a:srgbClr val="005CAB"/>
                </a:solidFill>
                <a:ea typeface="+mn-ea"/>
              </a:rPr>
            </a:br>
            <a:r>
              <a:rPr lang="en-US" sz="2400" b="1" dirty="0" smtClean="0">
                <a:solidFill>
                  <a:srgbClr val="005CAB"/>
                </a:solidFill>
                <a:ea typeface="+mn-ea"/>
              </a:rPr>
              <a:t>50</a:t>
            </a:r>
            <a:r>
              <a:rPr lang="en-US" sz="2400" b="1" dirty="0" smtClean="0">
                <a:solidFill>
                  <a:srgbClr val="005CAB"/>
                </a:solidFill>
              </a:rPr>
              <a:t>º</a:t>
            </a:r>
            <a:r>
              <a:rPr lang="en-US" sz="2400" b="1" dirty="0" smtClean="0">
                <a:solidFill>
                  <a:srgbClr val="005CAB"/>
                </a:solidFill>
                <a:ea typeface="+mn-ea"/>
              </a:rPr>
              <a:t>F (10</a:t>
            </a:r>
            <a:r>
              <a:rPr lang="en-US" sz="2400" b="1" dirty="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4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Milk received at </a:t>
            </a:r>
            <a:br>
              <a:rPr lang="en-US" sz="2400" b="1" dirty="0" smtClean="0">
                <a:solidFill>
                  <a:srgbClr val="005CAB"/>
                </a:solidFill>
                <a:ea typeface="+mn-ea"/>
              </a:rPr>
            </a:br>
            <a:r>
              <a:rPr lang="en-US" sz="2400" b="1" dirty="0" smtClean="0">
                <a:solidFill>
                  <a:srgbClr val="005CAB"/>
                </a:solidFill>
              </a:rPr>
              <a:t>45ºF </a:t>
            </a:r>
            <a:r>
              <a:rPr lang="en-US" sz="2400" b="1" dirty="0">
                <a:solidFill>
                  <a:srgbClr val="005CAB"/>
                </a:solidFill>
              </a:rPr>
              <a:t>(</a:t>
            </a:r>
            <a:r>
              <a:rPr lang="en-US" sz="2400" b="1" dirty="0" smtClean="0">
                <a:solidFill>
                  <a:srgbClr val="005CAB"/>
                </a:solidFill>
              </a:rPr>
              <a:t>7ºC</a:t>
            </a:r>
            <a:r>
              <a:rPr lang="en-US" sz="2400" b="1" dirty="0">
                <a:solidFill>
                  <a:srgbClr val="005CAB"/>
                </a:solidFill>
              </a:rPr>
              <a:t>)</a:t>
            </a:r>
          </a:p>
          <a:p>
            <a:pPr marL="0" lvl="1" indent="0" algn="ctr" eaLnBrk="1" hangingPunct="1">
              <a:buFont typeface="Wingdings" charset="0"/>
              <a:buNone/>
              <a:defRPr/>
            </a:pPr>
            <a:r>
              <a:rPr lang="en-US" sz="2400" b="1" dirty="0" smtClean="0">
                <a:solidFill>
                  <a:srgbClr val="005CAB"/>
                </a:solidFill>
                <a:ea typeface="+mn-ea"/>
              </a:rPr>
              <a:t> </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06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2956</Words>
  <Application>Microsoft Office PowerPoint</Application>
  <PresentationFormat>On-screen Show (4:3)</PresentationFormat>
  <Paragraphs>357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3_SS5e_08_16hr</vt:lpstr>
      <vt:lpstr>PowerPoint Presentation</vt:lpstr>
      <vt:lpstr>PowerPoint Presentation</vt:lpstr>
      <vt:lpstr>General Purchasing and Receiving Principles</vt:lpstr>
      <vt:lpstr>Receiving and Inspecting</vt:lpstr>
      <vt:lpstr>Receiving and Inspecting</vt:lpstr>
      <vt:lpstr>PowerPoint Presentation</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Receiving and Inspecting</vt:lpstr>
      <vt:lpstr>Receiving and Inspecting</vt:lpstr>
      <vt:lpstr>PowerPoint Presentation</vt:lpstr>
      <vt:lpstr>Storage</vt:lpstr>
      <vt:lpstr>Storage</vt:lpstr>
      <vt:lpstr>Storage</vt:lpstr>
      <vt:lpstr>Storage</vt:lpstr>
      <vt:lpstr>Storage</vt:lpstr>
      <vt:lpstr>PowerPoint Presentation</vt:lpstr>
      <vt:lpstr>Correct or Incorrect?</vt:lpstr>
      <vt:lpstr>Correct or Incorrect?</vt:lpstr>
      <vt:lpstr>Correct or Incorrect?</vt:lpstr>
      <vt:lpstr>Correct or Incorrect?</vt:lpstr>
      <vt:lpstr>Correct or Incorrect?</vt:lpstr>
      <vt:lpstr>Correct or Incorrect?</vt:lpstr>
      <vt:lpstr>Correct or Incorrect?</vt:lpstr>
      <vt:lpstr>Storage</vt:lpstr>
      <vt:lpstr>Storage</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54</cp:revision>
  <cp:lastPrinted>2012-07-02T14:43:34Z</cp:lastPrinted>
  <dcterms:created xsi:type="dcterms:W3CDTF">2012-06-21T22:14:15Z</dcterms:created>
  <dcterms:modified xsi:type="dcterms:W3CDTF">2014-07-09T13:04:35Z</dcterms:modified>
</cp:coreProperties>
</file>