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37" r:id="rId2"/>
    <p:sldId id="438" r:id="rId3"/>
    <p:sldId id="439" r:id="rId4"/>
    <p:sldId id="440" r:id="rId5"/>
    <p:sldId id="441" r:id="rId6"/>
    <p:sldId id="442" r:id="rId7"/>
    <p:sldId id="549" r:id="rId8"/>
    <p:sldId id="550" r:id="rId9"/>
    <p:sldId id="443" r:id="rId10"/>
    <p:sldId id="444" r:id="rId11"/>
    <p:sldId id="445" r:id="rId12"/>
    <p:sldId id="446" r:id="rId13"/>
    <p:sldId id="447" r:id="rId14"/>
    <p:sldId id="448" r:id="rId15"/>
    <p:sldId id="449" r:id="rId16"/>
    <p:sldId id="450" r:id="rId17"/>
    <p:sldId id="451" r:id="rId18"/>
    <p:sldId id="452" r:id="rId19"/>
    <p:sldId id="453" r:id="rId20"/>
    <p:sldId id="45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94" d="100"/>
          <a:sy n="94" d="100"/>
        </p:scale>
        <p:origin x="-120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F0B030-73D3-C842-97C1-9D63A8201BD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65A3B7-C214-5744-8413-955F24575648}" type="slidenum">
              <a:rPr lang="en-US" sz="1200" b="0">
                <a:solidFill>
                  <a:prstClr val="black"/>
                </a:solidFill>
              </a:rPr>
              <a:pPr eaLnBrk="1" hangingPunct="1">
                <a:defRPr/>
              </a:pPr>
              <a:t>10</a:t>
            </a:fld>
            <a:endParaRPr lang="en-US" sz="1200" b="0" dirty="0">
              <a:solidFill>
                <a:prstClr val="black"/>
              </a:solidFill>
            </a:endParaRPr>
          </a:p>
        </p:txBody>
      </p:sp>
      <p:sp>
        <p:nvSpPr>
          <p:cNvPr id="489475"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E521077-3167-A84A-89DC-6196C967D414}" type="slidenum">
              <a:rPr lang="en-US" sz="1200" b="0">
                <a:solidFill>
                  <a:prstClr val="black"/>
                </a:solidFill>
              </a:rPr>
              <a:pPr eaLnBrk="1" hangingPunct="1">
                <a:defRPr/>
              </a:pPr>
              <a:t>11</a:t>
            </a:fld>
            <a:endParaRPr lang="en-US" sz="1200" b="0" dirty="0">
              <a:solidFill>
                <a:prstClr val="black"/>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57251" y="4347148"/>
            <a:ext cx="5204067" cy="4223790"/>
          </a:xfrm>
        </p:spPr>
        <p:txBody>
          <a:bodyPr lIns="91094" tIns="45547" rIns="91094" bIns="45547"/>
          <a:lstStyle/>
          <a:p>
            <a:pPr marL="112163" indent="-112163">
              <a:defRPr/>
            </a:pPr>
            <a:r>
              <a:rPr lang="en-US" b="1" dirty="0" smtClean="0">
                <a:ea typeface="+mn-ea"/>
                <a:cs typeface="+mn-cs"/>
              </a:rPr>
              <a:t>Instructor Notes</a:t>
            </a:r>
          </a:p>
          <a:p>
            <a:pPr>
              <a:buFont typeface="Arial" pitchFamily="34" charset="0"/>
              <a:buChar char="•"/>
              <a:defRPr/>
            </a:pPr>
            <a:r>
              <a:rPr lang="en-US" dirty="0" smtClean="0">
                <a:ea typeface="+mn-ea"/>
                <a:cs typeface="+mn-cs"/>
              </a:rPr>
              <a:t> Bulk </a:t>
            </a:r>
            <a:r>
              <a:rPr lang="en-US" dirty="0" smtClean="0">
                <a:ea typeface="+mn-ea"/>
                <a:cs typeface="+mn-cs"/>
              </a:rPr>
              <a:t>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AE160EA-6D70-2844-A251-4F2BF8311EC4}" type="slidenum">
              <a:rPr lang="en-US" sz="1200" b="0">
                <a:solidFill>
                  <a:prstClr val="black"/>
                </a:solidFill>
              </a:rPr>
              <a:pPr eaLnBrk="1" hangingPunct="1">
                <a:defRPr/>
              </a:pPr>
              <a:t>12</a:t>
            </a:fld>
            <a:endParaRPr lang="en-US" sz="1200" b="0" dirty="0">
              <a:solidFill>
                <a:prstClr val="black"/>
              </a:solidFill>
            </a:endParaRPr>
          </a:p>
        </p:txBody>
      </p:sp>
      <p:sp>
        <p:nvSpPr>
          <p:cNvPr id="491523"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2163" indent="-112163">
              <a:buFontTx/>
              <a:buChar char="•"/>
              <a:defRPr/>
            </a:pPr>
            <a:r>
              <a:rPr lang="en-US" dirty="0">
                <a:latin typeface="Times New Roman" charset="0"/>
                <a:cs typeface="+mn-cs"/>
              </a:rPr>
              <a:t>At the service site, use appropriate containers or equipment to hold food at the correct temperature.</a:t>
            </a:r>
          </a:p>
          <a:p>
            <a:pPr marL="112163" indent="-112163">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2163" indent="-112163">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40DB80-2242-264E-9FF8-24764D7D6DA9}" type="slidenum">
              <a:rPr lang="en-US" sz="1200" b="0">
                <a:solidFill>
                  <a:prstClr val="black"/>
                </a:solidFill>
              </a:rPr>
              <a:pPr eaLnBrk="1" hangingPunct="1">
                <a:defRPr/>
              </a:pPr>
              <a:t>13</a:t>
            </a:fld>
            <a:endParaRPr lang="en-US" sz="1200" b="0" dirty="0">
              <a:solidFill>
                <a:prstClr val="black"/>
              </a:solidFill>
            </a:endParaRPr>
          </a:p>
        </p:txBody>
      </p:sp>
      <p:sp>
        <p:nvSpPr>
          <p:cNvPr id="49254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1D3E0-8CAE-5041-BAC7-9976E7C2490A}" type="slidenum">
              <a:rPr lang="en-US" sz="1200" b="0">
                <a:solidFill>
                  <a:prstClr val="black"/>
                </a:solidFill>
              </a:rPr>
              <a:pPr eaLnBrk="1" hangingPunct="1">
                <a:defRPr/>
              </a:pPr>
              <a:t>14</a:t>
            </a:fld>
            <a:endParaRPr lang="en-US" sz="1200" b="0" dirty="0">
              <a:solidFill>
                <a:prstClr val="black"/>
              </a:solidFill>
            </a:endParaRPr>
          </a:p>
        </p:txBody>
      </p:sp>
      <p:sp>
        <p:nvSpPr>
          <p:cNvPr id="493571"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2163" indent="-112163">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2163" indent="-112163">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a:t>
            </a:r>
            <a:r>
              <a:rPr lang="en-US" dirty="0" smtClean="0">
                <a:latin typeface="Times New Roman" charset="0"/>
                <a:cs typeface="+mn-cs"/>
              </a:rPr>
              <a:t>out.</a:t>
            </a: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held at an internal temperature of 135°F (57°C) or higher. Cooked beans are a TCS food.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Cold TCS food must be held at an internal temperature of 41°F (5°C) or lower. Potato salad is a TCS food.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 soup is being reheated in a hot-holding unit. Never use hot-holding equipment to reheat food unless it is built to do so. Most hot-holding equipment does not pass food through the temperature danger zone quickly enough. Reheat food correctly. Then move it to the holding unit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Cold TCS food that is being held without temperature control must be thrown out if its temperature exceeds 70°F (21°C).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“Serving Food” section from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15C47E6-2C72-EB48-A699-8362EC835295}" type="slidenum">
              <a:rPr lang="en-US" sz="1200" b="0">
                <a:solidFill>
                  <a:prstClr val="black"/>
                </a:solidFill>
              </a:rPr>
              <a:pPr eaLnBrk="1" hangingPunct="1">
                <a:defRPr/>
              </a:pPr>
              <a:t>4</a:t>
            </a:fld>
            <a:endParaRPr lang="en-US" sz="1200" b="0" dirty="0">
              <a:solidFill>
                <a:prstClr val="black"/>
              </a:solidFill>
            </a:endParaRPr>
          </a:p>
        </p:txBody>
      </p:sp>
      <p:sp>
        <p:nvSpPr>
          <p:cNvPr id="477187" name="Rectangle 2"/>
          <p:cNvSpPr>
            <a:spLocks noGrp="1" noRot="1" noChangeAspect="1" noChangeArrowheads="1" noTextEdit="1"/>
          </p:cNvSpPr>
          <p:nvPr>
            <p:ph type="sldImg"/>
          </p:nvPr>
        </p:nvSpPr>
        <p:spPr>
          <a:xfrm>
            <a:off x="1144588" y="685800"/>
            <a:ext cx="4572000" cy="3429000"/>
          </a:xfrm>
          <a:ln/>
        </p:spPr>
      </p:sp>
      <p:sp>
        <p:nvSpPr>
          <p:cNvPr id="4771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smtClean="0">
                <a:latin typeface="Times New Roman" charset="0"/>
                <a:cs typeface="+mn-cs"/>
              </a:rPr>
              <a:t> If </a:t>
            </a:r>
            <a:r>
              <a:rPr lang="en-US" dirty="0">
                <a:latin typeface="Times New Roman" charset="0"/>
                <a:cs typeface="+mn-cs"/>
              </a:rPr>
              <a:t>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smtClean="0">
                <a:latin typeface="Times New Roman" charset="0"/>
                <a:cs typeface="+mn-cs"/>
              </a:rPr>
              <a:t> For </a:t>
            </a:r>
            <a:r>
              <a:rPr lang="en-US" dirty="0">
                <a:latin typeface="Times New Roman" charset="0"/>
                <a:cs typeface="+mn-cs"/>
              </a:rPr>
              <a:t>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A284D6-F101-3840-A2CE-74DC2CF43435}" type="slidenum">
              <a:rPr lang="en-US" sz="1200" b="0">
                <a:solidFill>
                  <a:prstClr val="black"/>
                </a:solidFill>
              </a:rPr>
              <a:pPr eaLnBrk="1" hangingPunct="1">
                <a:defRPr/>
              </a:pPr>
              <a:t>5</a:t>
            </a:fld>
            <a:endParaRPr lang="en-US" sz="1200" b="0" dirty="0">
              <a:solidFill>
                <a:prstClr val="black"/>
              </a:solidFill>
            </a:endParaRPr>
          </a:p>
        </p:txBody>
      </p:sp>
      <p:sp>
        <p:nvSpPr>
          <p:cNvPr id="478211"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Before </a:t>
            </a:r>
            <a:r>
              <a:rPr lang="en-US" dirty="0">
                <a:latin typeface="Times New Roman" charset="0"/>
                <a:cs typeface="+mn-cs"/>
              </a:rPr>
              <a:t>using time as a method of control, check with your local regulatory authority for specific requirements.</a:t>
            </a:r>
          </a:p>
          <a:p>
            <a:pPr eaLnBrk="1" hangingPunct="1">
              <a:buFontTx/>
              <a:buChar char="•"/>
              <a:defRPr/>
            </a:pPr>
            <a:r>
              <a:rPr lang="en-US" dirty="0" smtClean="0">
                <a:latin typeface="Times New Roman" charset="0"/>
                <a:cs typeface="+mn-cs"/>
              </a:rPr>
              <a:t> For </a:t>
            </a:r>
            <a:r>
              <a:rPr lang="en-US" dirty="0">
                <a:latin typeface="Times New Roman" charset="0"/>
                <a:cs typeface="+mn-cs"/>
              </a:rPr>
              <a:t>hot food, the discard time on the label must be four hours from the time you removed the food from temperature control.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676AD62-818D-094C-9C09-264D73CD9B2E}" type="slidenum">
              <a:rPr lang="en-US" sz="1200" b="0">
                <a:solidFill>
                  <a:prstClr val="black"/>
                </a:solidFill>
              </a:rPr>
              <a:pPr eaLnBrk="1" hangingPunct="1">
                <a:defRPr/>
              </a:pPr>
              <a:t>6</a:t>
            </a:fld>
            <a:endParaRPr lang="en-US" sz="1200" b="0" dirty="0">
              <a:solidFill>
                <a:prstClr val="black"/>
              </a:solidFill>
            </a:endParaRPr>
          </a:p>
        </p:txBody>
      </p:sp>
      <p:sp>
        <p:nvSpPr>
          <p:cNvPr id="484355" name="Rectangle 2"/>
          <p:cNvSpPr>
            <a:spLocks noGrp="1" noRot="1" noChangeAspect="1" noChangeArrowheads="1" noTextEdit="1"/>
          </p:cNvSpPr>
          <p:nvPr>
            <p:ph type="sldImg"/>
          </p:nvPr>
        </p:nvSpPr>
        <p:spPr>
          <a:xfrm>
            <a:off x="1144588" y="685800"/>
            <a:ext cx="4572000" cy="3429000"/>
          </a:xfrm>
          <a:ln/>
        </p:spPr>
      </p:sp>
      <p:sp>
        <p:nvSpPr>
          <p:cNvPr id="484356" name="Rectangle 3"/>
          <p:cNvSpPr>
            <a:spLocks noGrp="1" noChangeArrowheads="1"/>
          </p:cNvSpPr>
          <p:nvPr>
            <p:ph type="body" idx="1"/>
          </p:nvPr>
        </p:nvSpPr>
        <p:spPr>
          <a:xfrm>
            <a:off x="851038" y="4347148"/>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Table </a:t>
            </a:r>
            <a:r>
              <a:rPr lang="en-US" dirty="0">
                <a:latin typeface="Times New Roman" charset="0"/>
                <a:cs typeface="+mn-cs"/>
              </a:rPr>
              <a:t>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smtClean="0">
                <a:latin typeface="Times New Roman" charset="0"/>
              </a:rPr>
              <a:t> They </a:t>
            </a:r>
            <a:r>
              <a:rPr lang="en-US" dirty="0">
                <a:latin typeface="Times New Roman" charset="0"/>
              </a:rPr>
              <a:t>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smtClean="0">
                <a:latin typeface="Times New Roman" charset="0"/>
              </a:rPr>
              <a:t> If </a:t>
            </a:r>
            <a:r>
              <a:rPr lang="en-US" dirty="0">
                <a:latin typeface="Times New Roman" charset="0"/>
              </a:rPr>
              <a:t>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None/>
              <a:defRPr/>
            </a:pP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Instructor</a:t>
            </a:r>
            <a:r>
              <a:rPr lang="en-US" sz="1200" b="1" kern="1200" baseline="0" dirty="0" smtClean="0">
                <a:solidFill>
                  <a:schemeClr val="tx1"/>
                </a:solidFill>
                <a:effectLst/>
                <a:latin typeface="+mn-lt"/>
                <a:ea typeface="+mn-ea"/>
                <a:cs typeface="+mn-cs"/>
              </a:rPr>
              <a:t> Notes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jurisdictions allow food handlers to refill take-home containers brought back by a customer with food and beverages. Take-home containers can be refilled if they meet these conditions. </a:t>
            </a:r>
          </a:p>
          <a:p>
            <a:pPr lvl="0"/>
            <a:r>
              <a:rPr lang="en-US" sz="1200" kern="1200" dirty="0" smtClean="0">
                <a:solidFill>
                  <a:schemeClr val="tx1"/>
                </a:solidFill>
                <a:effectLst/>
                <a:latin typeface="+mn-lt"/>
                <a:ea typeface="+mn-ea"/>
                <a:cs typeface="+mn-cs"/>
              </a:rPr>
              <a:t>They were designed to be reused</a:t>
            </a:r>
          </a:p>
          <a:p>
            <a:pPr lvl="0"/>
            <a:r>
              <a:rPr lang="en-US" sz="1200" kern="1200" dirty="0" smtClean="0">
                <a:solidFill>
                  <a:schemeClr val="tx1"/>
                </a:solidFill>
                <a:effectLst/>
                <a:latin typeface="+mn-lt"/>
                <a:ea typeface="+mn-ea"/>
                <a:cs typeface="+mn-cs"/>
              </a:rPr>
              <a:t>They were provided to the customer by the operation</a:t>
            </a:r>
          </a:p>
          <a:p>
            <a:pPr lvl="0"/>
            <a:r>
              <a:rPr lang="en-US" sz="1200" kern="1200" dirty="0" smtClean="0">
                <a:solidFill>
                  <a:schemeClr val="tx1"/>
                </a:solidFill>
                <a:effectLst/>
                <a:latin typeface="+mn-lt"/>
                <a:ea typeface="+mn-ea"/>
                <a:cs typeface="+mn-cs"/>
              </a:rPr>
              <a:t>They are cleaned and sanitized correctly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7</a:t>
            </a:fld>
            <a:endParaRPr lang="en-US" dirty="0"/>
          </a:p>
        </p:txBody>
      </p:sp>
    </p:spTree>
    <p:extLst>
      <p:ext uri="{BB962C8B-B14F-4D97-AF65-F5344CB8AC3E}">
        <p14:creationId xmlns:p14="http://schemas.microsoft.com/office/powerpoint/2010/main" val="2563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Instructor </a:t>
            </a:r>
            <a:r>
              <a:rPr lang="en-US" b="1" dirty="0" smtClean="0"/>
              <a:t>notes</a:t>
            </a:r>
            <a:endParaRPr lang="en-US" b="1" dirty="0" smtClean="0">
              <a:latin typeface="Times New Roman" charset="0"/>
              <a:cs typeface="+mn-cs"/>
            </a:endParaRPr>
          </a:p>
          <a:p>
            <a:pPr eaLnBrk="1" hangingPunct="1">
              <a:buFontTx/>
              <a:buChar char="•"/>
              <a:defRPr/>
            </a:pPr>
            <a:r>
              <a:rPr lang="en-US" dirty="0" smtClean="0">
                <a:latin typeface="Times New Roman" charset="0"/>
                <a:cs typeface="+mn-cs"/>
              </a:rPr>
              <a:t> </a:t>
            </a:r>
            <a:r>
              <a:rPr lang="en-US" sz="1200" kern="1200" dirty="0" smtClean="0">
                <a:solidFill>
                  <a:schemeClr val="tx1"/>
                </a:solidFill>
                <a:effectLst/>
                <a:latin typeface="+mn-lt"/>
                <a:ea typeface="+mn-ea"/>
                <a:cs typeface="+mn-cs"/>
              </a:rPr>
              <a:t>Take-home </a:t>
            </a:r>
            <a:r>
              <a:rPr lang="en-US" sz="1200" kern="1200" dirty="0" smtClean="0">
                <a:solidFill>
                  <a:schemeClr val="tx1"/>
                </a:solidFill>
                <a:effectLst/>
                <a:latin typeface="+mn-lt"/>
                <a:ea typeface="+mn-ea"/>
                <a:cs typeface="+mn-cs"/>
              </a:rPr>
              <a:t>beverage containers can be refilled as long as the beverage is not a TCS food and the container will be refilled for the same customer. The container must also meet these conditions.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can be effectively cleaned at home and in the operation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rinsed before refilling with fresh, hot water under pressure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will be refilled by staff in the operation or by the customer using a process that prevents contamination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8</a:t>
            </a:fld>
            <a:endParaRPr lang="en-US" dirty="0"/>
          </a:p>
        </p:txBody>
      </p:sp>
    </p:spTree>
    <p:extLst>
      <p:ext uri="{BB962C8B-B14F-4D97-AF65-F5344CB8AC3E}">
        <p14:creationId xmlns:p14="http://schemas.microsoft.com/office/powerpoint/2010/main" val="410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19FC79-2A2A-FF47-A373-12C32E53875B}" type="slidenum">
              <a:rPr lang="en-US" sz="1200" b="0">
                <a:solidFill>
                  <a:prstClr val="black"/>
                </a:solidFill>
              </a:rPr>
              <a:pPr eaLnBrk="1" hangingPunct="1">
                <a:defRPr/>
              </a:pPr>
              <a:t>9</a:t>
            </a:fld>
            <a:endParaRPr lang="en-US" sz="1200" b="0" dirty="0">
              <a:solidFill>
                <a:prstClr val="black"/>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57250" y="4347148"/>
            <a:ext cx="5314329"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5" tIns="45718" rIns="91435" bIns="45718"/>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2163" indent="-112163">
              <a:buFontTx/>
              <a:buChar char="•"/>
            </a:pPr>
            <a:r>
              <a:rPr lang="en-US" dirty="0">
                <a:latin typeface="Times New Roman" charset="0"/>
              </a:rPr>
              <a:t>Change linens used in bread baskets after each customer.</a:t>
            </a:r>
          </a:p>
          <a:p>
            <a:pPr marL="112163" indent="-112163">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dirty="0">
              <a:solidFill>
                <a:srgbClr val="CC0000"/>
              </a:solidFill>
              <a:latin typeface="Times New Roman" charset="0"/>
              <a:cs typeface="Times New Roman" charset="0"/>
            </a:endParaRPr>
          </a:p>
          <a:p>
            <a:pPr marL="112163" indent="-112163">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35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35380"/>
            <a:ext cx="6219825" cy="4851155"/>
          </a:xfrm>
        </p:spPr>
        <p:txBody>
          <a:bodyPr/>
          <a:lstStyle/>
          <a:p>
            <a:pPr lvl="1" eaLnBrk="1" hangingPunct="1">
              <a:defRPr/>
            </a:pPr>
            <a:r>
              <a:rPr lang="en-US" dirty="0" smtClean="0">
                <a:latin typeface="Arial Narrow" charset="0"/>
              </a:rPr>
              <a:t>Make </a:t>
            </a:r>
            <a:r>
              <a:rPr lang="en-US" dirty="0">
                <a:latin typeface="Arial Narrow" charset="0"/>
              </a:rPr>
              <a:t>sure the label is in plain view of the customer</a:t>
            </a:r>
          </a:p>
          <a:p>
            <a:pPr lvl="1" eaLnBrk="1" hangingPunct="1">
              <a:defRPr/>
            </a:pPr>
            <a:endParaRPr lang="en-US" dirty="0" smtClean="0">
              <a:latin typeface="Arial Narrow" charset="0"/>
            </a:endParaRPr>
          </a:p>
          <a:p>
            <a:pPr lvl="1" eaLnBrk="1" hangingPunct="1">
              <a:defRPr/>
            </a:pPr>
            <a:r>
              <a:rPr lang="en-US" dirty="0" smtClean="0">
                <a:latin typeface="Arial Narrow" charset="0"/>
              </a:rPr>
              <a:t>Include </a:t>
            </a:r>
            <a:r>
              <a:rPr lang="en-US" dirty="0">
                <a:latin typeface="Arial Narrow" charset="0"/>
              </a:rPr>
              <a:t>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7-10</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15133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3538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7-11</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2441910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3538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7-12</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70" y="1243013"/>
            <a:ext cx="2100115" cy="2136745"/>
          </a:xfrm>
          <a:prstGeom prst="rect">
            <a:avLst/>
          </a:prstGeom>
        </p:spPr>
      </p:pic>
    </p:spTree>
    <p:extLst>
      <p:ext uri="{BB962C8B-B14F-4D97-AF65-F5344CB8AC3E}">
        <p14:creationId xmlns:p14="http://schemas.microsoft.com/office/powerpoint/2010/main" val="3454855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3538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7-13</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710077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3538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days </a:t>
            </a:r>
            <a:r>
              <a:rPr lang="en-US" dirty="0">
                <a:latin typeface="Arial Narrow" charset="0"/>
              </a:rPr>
              <a:t>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7-14</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53" y="1243013"/>
            <a:ext cx="2099749" cy="1898904"/>
          </a:xfrm>
          <a:prstGeom prst="rect">
            <a:avLst/>
          </a:prstGeom>
        </p:spPr>
      </p:pic>
    </p:spTree>
    <p:extLst>
      <p:ext uri="{BB962C8B-B14F-4D97-AF65-F5344CB8AC3E}">
        <p14:creationId xmlns:p14="http://schemas.microsoft.com/office/powerpoint/2010/main" val="3160162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7-15</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98393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306070" y="4800282"/>
            <a:ext cx="3087370" cy="86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Green bean casserole </a:t>
            </a:r>
            <a:r>
              <a:rPr lang="en-US" sz="2400" b="1" dirty="0" smtClean="0">
                <a:solidFill>
                  <a:srgbClr val="005CAB"/>
                </a:solidFill>
                <a:ea typeface="+mn-ea"/>
              </a:rPr>
              <a:t>              hot-held </a:t>
            </a:r>
            <a:r>
              <a:rPr lang="en-US" sz="2400" b="1" dirty="0" smtClean="0">
                <a:solidFill>
                  <a:srgbClr val="005CAB"/>
                </a:solidFill>
                <a:ea typeface="+mn-ea"/>
              </a:rPr>
              <a:t>at </a:t>
            </a:r>
            <a:br>
              <a:rPr lang="en-US" sz="2400" b="1" dirty="0" smtClean="0">
                <a:solidFill>
                  <a:srgbClr val="005CAB"/>
                </a:solidFill>
                <a:ea typeface="+mn-ea"/>
              </a:rPr>
            </a:br>
            <a:r>
              <a:rPr lang="en-US" sz="2400" b="1" dirty="0" smtClean="0">
                <a:solidFill>
                  <a:srgbClr val="005CAB"/>
                </a:solidFill>
                <a:ea typeface="+mn-ea"/>
              </a:rPr>
              <a:t>120ºF (49</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19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3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505460" y="480028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Potato salad held </a:t>
            </a:r>
            <a:br>
              <a:rPr lang="en-US" sz="2400" b="1" dirty="0" smtClean="0">
                <a:solidFill>
                  <a:srgbClr val="005CAB"/>
                </a:solidFill>
                <a:ea typeface="+mn-ea"/>
              </a:rPr>
            </a:br>
            <a:r>
              <a:rPr lang="en-US" sz="2400" b="1" dirty="0" smtClean="0">
                <a:solidFill>
                  <a:srgbClr val="005CAB"/>
                </a:solidFill>
                <a:ea typeface="+mn-ea"/>
              </a:rPr>
              <a:t>in cold-holding at 41ºF (5</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460" y="204882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4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a:t>
            </a:r>
            <a:r>
              <a:rPr lang="en-US" sz="2400" b="1" dirty="0" smtClean="0">
                <a:solidFill>
                  <a:srgbClr val="005CAB"/>
                </a:solidFill>
                <a:ea typeface="+mn-ea"/>
                <a:cs typeface="+mn-cs"/>
              </a:rPr>
              <a:t>handled </a:t>
            </a:r>
            <a:r>
              <a:rPr lang="en-US" sz="2400" b="1" dirty="0" smtClean="0">
                <a:solidFill>
                  <a:srgbClr val="005CAB"/>
                </a:solidFill>
                <a:ea typeface="+mn-ea"/>
                <a:cs typeface="+mn-cs"/>
              </a:rPr>
              <a:t>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460" y="205334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495300" y="4800282"/>
            <a:ext cx="275336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Soup is placed in a hot-holding unit at 40ºF (4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spTree>
    <p:extLst>
      <p:ext uri="{BB962C8B-B14F-4D97-AF65-F5344CB8AC3E}">
        <p14:creationId xmlns:p14="http://schemas.microsoft.com/office/powerpoint/2010/main" val="26815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food being held safely?</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Activity</a:t>
            </a:r>
            <a:endParaRPr lang="en-US" dirty="0"/>
          </a:p>
        </p:txBody>
      </p:sp>
      <p:sp>
        <p:nvSpPr>
          <p:cNvPr id="8" name="Rectangle 3"/>
          <p:cNvSpPr txBox="1">
            <a:spLocks noChangeArrowheads="1"/>
          </p:cNvSpPr>
          <p:nvPr/>
        </p:nvSpPr>
        <p:spPr bwMode="auto">
          <a:xfrm>
            <a:off x="495300" y="4800282"/>
            <a:ext cx="274193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Pasta salad held without temperature control at </a:t>
            </a:r>
            <a:r>
              <a:rPr lang="en-US" sz="2400" b="1" dirty="0" smtClean="0">
                <a:solidFill>
                  <a:srgbClr val="005CAB"/>
                </a:solidFill>
                <a:ea typeface="+mn-ea"/>
              </a:rPr>
              <a:t>75ºF </a:t>
            </a:r>
            <a:r>
              <a:rPr lang="en-US" sz="2400" b="1" dirty="0" smtClean="0">
                <a:solidFill>
                  <a:srgbClr val="005CAB"/>
                </a:solidFill>
                <a:ea typeface="+mn-ea"/>
              </a:rPr>
              <a:t>(24</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03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73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21635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What Did I Do Wrong?</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7-20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val="237661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7</a:t>
            </a:r>
            <a:r>
              <a:rPr lang="en-US" sz="1200" b="0" dirty="0" smtClean="0">
                <a:solidFill>
                  <a:srgbClr val="000000"/>
                </a:solidFill>
              </a:rPr>
              <a:t>-3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228020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3538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hours </a:t>
            </a:r>
            <a:r>
              <a:rPr lang="en-US" dirty="0">
                <a:latin typeface="Arial Narrow" charset="0"/>
                <a:cs typeface="+mn-cs"/>
              </a:rPr>
              <a:t>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70ºF </a:t>
            </a:r>
            <a:r>
              <a:rPr lang="en-US" dirty="0">
                <a:latin typeface="Arial Narrow" charset="0"/>
              </a:rPr>
              <a:t>(</a:t>
            </a:r>
            <a:r>
              <a:rPr lang="en-US" dirty="0" smtClean="0">
                <a:latin typeface="Arial Narrow" charset="0"/>
              </a:rPr>
              <a:t>21ºC</a:t>
            </a:r>
            <a:r>
              <a:rPr lang="en-US" dirty="0">
                <a:latin typeface="Arial Narrow" charset="0"/>
              </a:rPr>
              <a:t>) 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hours</a:t>
            </a:r>
            <a:endParaRPr lang="en-US" dirty="0">
              <a:latin typeface="Arial Narrow" charset="0"/>
            </a:endParaRP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7-4</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val="24409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7-5</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3538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hours </a:t>
            </a:r>
            <a:r>
              <a:rPr lang="en-US" dirty="0">
                <a:latin typeface="Arial Narrow" charset="0"/>
                <a:cs typeface="+mn-cs"/>
              </a:rPr>
              <a:t>if: </a:t>
            </a:r>
          </a:p>
          <a:p>
            <a:pPr lvl="1" eaLnBrk="1" hangingPunct="1">
              <a:defRPr/>
            </a:pPr>
            <a:r>
              <a:rPr lang="en-US" dirty="0">
                <a:latin typeface="Arial Narrow" charset="0"/>
              </a:rPr>
              <a:t>It was held at </a:t>
            </a:r>
            <a:r>
              <a:rPr lang="en-US" dirty="0" smtClean="0">
                <a:latin typeface="Arial Narrow" charset="0"/>
              </a:rPr>
              <a:t>135ºF </a:t>
            </a:r>
            <a:r>
              <a:rPr lang="en-US" dirty="0">
                <a:latin typeface="Arial Narrow" charset="0"/>
              </a:rPr>
              <a:t>(</a:t>
            </a:r>
            <a:r>
              <a:rPr lang="en-US" dirty="0" smtClean="0">
                <a:latin typeface="Arial Narrow" charset="0"/>
              </a:rPr>
              <a:t>57ºC</a:t>
            </a:r>
            <a:r>
              <a:rPr lang="en-US" dirty="0">
                <a:latin typeface="Arial Narrow" charset="0"/>
              </a:rPr>
              <a:t>)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hours</a:t>
            </a:r>
            <a:endParaRPr lang="en-US" dirty="0">
              <a:latin typeface="Arial Narrow" charset="0"/>
            </a:endParaRPr>
          </a:p>
          <a:p>
            <a:pPr marL="1682750" lvl="2" eaLnBrk="1" hangingPunct="1">
              <a:buFont typeface="Wingdings" charset="0"/>
              <a:buNone/>
              <a:defRPr/>
            </a:pPr>
            <a:endParaRPr lang="en-US" dirty="0">
              <a:latin typeface="Arial Narrow"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19" cy="1699614"/>
          </a:xfrm>
          <a:prstGeom prst="rect">
            <a:avLst/>
          </a:prstGeom>
        </p:spPr>
      </p:pic>
    </p:spTree>
    <p:extLst>
      <p:ext uri="{BB962C8B-B14F-4D97-AF65-F5344CB8AC3E}">
        <p14:creationId xmlns:p14="http://schemas.microsoft.com/office/powerpoint/2010/main" val="4269698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3538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dirty="0" smtClean="0">
                <a:latin typeface="Arial Narrow" charset="0"/>
              </a:rPr>
              <a:t>contaminated; for example, you can wrap </a:t>
            </a:r>
            <a:r>
              <a:rPr lang="en-US" dirty="0">
                <a:latin typeface="Arial Narrow" charset="0"/>
              </a:rPr>
              <a:t>or </a:t>
            </a:r>
            <a:r>
              <a:rPr lang="en-US" dirty="0" smtClean="0">
                <a:latin typeface="Arial Narrow" charset="0"/>
              </a:rPr>
              <a:t>cover </a:t>
            </a:r>
            <a:r>
              <a:rPr lang="en-US" dirty="0">
                <a:latin typeface="Arial Narrow" charset="0"/>
              </a:rPr>
              <a:t>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7-6</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76" y="1243013"/>
            <a:ext cx="2100504" cy="2454659"/>
          </a:xfrm>
          <a:prstGeom prst="rect">
            <a:avLst/>
          </a:prstGeom>
        </p:spPr>
      </p:pic>
    </p:spTree>
    <p:extLst>
      <p:ext uri="{BB962C8B-B14F-4D97-AF65-F5344CB8AC3E}">
        <p14:creationId xmlns:p14="http://schemas.microsoft.com/office/powerpoint/2010/main" val="1815929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Food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food containers.</a:t>
            </a:r>
          </a:p>
          <a:p>
            <a:pPr lvl="1"/>
            <a:r>
              <a:rPr lang="en-US" dirty="0"/>
              <a:t>Take-home food containers must </a:t>
            </a:r>
            <a:r>
              <a:rPr lang="en-US" dirty="0" smtClean="0"/>
              <a:t>be:</a:t>
            </a:r>
          </a:p>
          <a:p>
            <a:pPr lvl="2"/>
            <a:r>
              <a:rPr lang="en-US" dirty="0" smtClean="0"/>
              <a:t>Designed </a:t>
            </a:r>
            <a:r>
              <a:rPr lang="en-US" dirty="0"/>
              <a:t>to be </a:t>
            </a:r>
            <a:r>
              <a:rPr lang="en-US" dirty="0" smtClean="0"/>
              <a:t>reused</a:t>
            </a:r>
          </a:p>
          <a:p>
            <a:pPr lvl="2"/>
            <a:r>
              <a:rPr lang="en-US" dirty="0" smtClean="0"/>
              <a:t>Provided </a:t>
            </a:r>
            <a:r>
              <a:rPr lang="en-US" dirty="0"/>
              <a:t>to the customer by the </a:t>
            </a:r>
            <a:r>
              <a:rPr lang="en-US" dirty="0" smtClean="0"/>
              <a:t>operation</a:t>
            </a:r>
            <a:endParaRPr lang="en-US" dirty="0"/>
          </a:p>
          <a:p>
            <a:pPr lvl="2"/>
            <a:r>
              <a:rPr lang="en-US" dirty="0" smtClean="0"/>
              <a:t>Cleaned </a:t>
            </a:r>
            <a:r>
              <a:rPr lang="en-US" dirty="0"/>
              <a:t>and sanitized correctly</a:t>
            </a:r>
          </a:p>
          <a:p>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7-7</a:t>
            </a:r>
          </a:p>
        </p:txBody>
      </p:sp>
    </p:spTree>
    <p:extLst>
      <p:ext uri="{BB962C8B-B14F-4D97-AF65-F5344CB8AC3E}">
        <p14:creationId xmlns:p14="http://schemas.microsoft.com/office/powerpoint/2010/main" val="329005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Beverages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beverage containers.</a:t>
            </a:r>
          </a:p>
          <a:p>
            <a:pPr lvl="1"/>
            <a:r>
              <a:rPr lang="en-US" dirty="0"/>
              <a:t>These can be refilled for the same customer with non-TCS food. The container must be:</a:t>
            </a:r>
          </a:p>
          <a:p>
            <a:pPr lvl="2"/>
            <a:r>
              <a:rPr lang="en-US" dirty="0"/>
              <a:t>Able to be effectively cleaned at home and at the operation</a:t>
            </a:r>
          </a:p>
          <a:p>
            <a:pPr lvl="2"/>
            <a:r>
              <a:rPr lang="en-US" dirty="0"/>
              <a:t>Rinsed with fresh, pressurized hot water before refilling</a:t>
            </a:r>
          </a:p>
          <a:p>
            <a:pPr lvl="2"/>
            <a:r>
              <a:rPr lang="en-US" dirty="0" smtClean="0"/>
              <a:t>Refilled by staff in the operation or by the customer </a:t>
            </a:r>
            <a:r>
              <a:rPr lang="en-US" dirty="0"/>
              <a:t>using a </a:t>
            </a:r>
            <a:r>
              <a:rPr lang="en-US" dirty="0" smtClean="0"/>
              <a:t>process that </a:t>
            </a:r>
            <a:r>
              <a:rPr lang="en-US" dirty="0"/>
              <a:t>prevents contamination</a:t>
            </a:r>
          </a:p>
          <a:p>
            <a:endParaRPr lang="en-US" dirty="0"/>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7-8</a:t>
            </a:r>
          </a:p>
        </p:txBody>
      </p:sp>
    </p:spTree>
    <p:extLst>
      <p:ext uri="{BB962C8B-B14F-4D97-AF65-F5344CB8AC3E}">
        <p14:creationId xmlns:p14="http://schemas.microsoft.com/office/powerpoint/2010/main" val="146971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3538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br>
              <a:rPr lang="en-US" dirty="0" smtClean="0">
                <a:latin typeface="Arial Narrow" charset="0"/>
              </a:rPr>
            </a:br>
            <a:r>
              <a:rPr lang="en-US" dirty="0" smtClean="0">
                <a:latin typeface="Arial Narrow" charset="0"/>
              </a:rPr>
              <a:t>to </a:t>
            </a:r>
            <a:r>
              <a:rPr lang="en-US" dirty="0">
                <a:latin typeface="Arial Narrow" charset="0"/>
              </a:rPr>
              <a:t>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7-9</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066437"/>
          </a:xfrm>
          <a:prstGeom prst="rect">
            <a:avLst/>
          </a:prstGeom>
        </p:spPr>
      </p:pic>
    </p:spTree>
    <p:extLst>
      <p:ext uri="{BB962C8B-B14F-4D97-AF65-F5344CB8AC3E}">
        <p14:creationId xmlns:p14="http://schemas.microsoft.com/office/powerpoint/2010/main" val="117662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3103</TotalTime>
  <Words>1678</Words>
  <Application>Microsoft Office PowerPoint</Application>
  <PresentationFormat>On-screen Show (4:3)</PresentationFormat>
  <Paragraphs>202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3_SS5e_08_16hr</vt:lpstr>
      <vt:lpstr>PowerPoint Presentation</vt:lpstr>
      <vt:lpstr>DVD</vt:lpstr>
      <vt:lpstr>Additional Content</vt:lpstr>
      <vt:lpstr>Holding Food Without Temperature Control</vt:lpstr>
      <vt:lpstr>Holding Food Without Temperature Control</vt:lpstr>
      <vt:lpstr>Preset Tableware</vt:lpstr>
      <vt:lpstr>Refilling Returnable Take-Home Containers for Food </vt:lpstr>
      <vt:lpstr>Refilling Returnable Take-Home Containers for Beverages </vt:lpstr>
      <vt:lpstr>Re-serving Food</vt:lpstr>
      <vt:lpstr>Labeling Bulk Food in Self-Service Areas</vt:lpstr>
      <vt:lpstr>Labeling Bulk Food in Self-Service Areas</vt:lpstr>
      <vt:lpstr>Off-Site Service</vt:lpstr>
      <vt:lpstr>Off-Site Service</vt:lpstr>
      <vt:lpstr>Vending Machines</vt:lpstr>
      <vt:lpstr>Review</vt:lpstr>
      <vt:lpstr>Activity</vt:lpstr>
      <vt:lpstr>Activity</vt:lpstr>
      <vt:lpstr>Activity</vt:lpstr>
      <vt:lpstr>Activity</vt:lpstr>
      <vt:lpstr>Activity</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77</cp:revision>
  <dcterms:created xsi:type="dcterms:W3CDTF">2012-06-01T15:28:49Z</dcterms:created>
  <dcterms:modified xsi:type="dcterms:W3CDTF">2014-07-09T12:08:45Z</dcterms:modified>
</cp:coreProperties>
</file>