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544" r:id="rId46"/>
    <p:sldId id="301" r:id="rId47"/>
    <p:sldId id="302" r:id="rId48"/>
    <p:sldId id="303" r:id="rId49"/>
    <p:sldId id="304" r:id="rId50"/>
    <p:sldId id="305" r:id="rId51"/>
    <p:sldId id="306" r:id="rId52"/>
    <p:sldId id="307" r:id="rId53"/>
    <p:sldId id="308" r:id="rId54"/>
    <p:sldId id="545" r:id="rId55"/>
    <p:sldId id="546"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54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548"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549" r:id="rId193"/>
    <p:sldId id="550"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51" r:id="rId280"/>
    <p:sldId id="528" r:id="rId281"/>
    <p:sldId id="529" r:id="rId282"/>
    <p:sldId id="530" r:id="rId283"/>
    <p:sldId id="531" r:id="rId284"/>
    <p:sldId id="532" r:id="rId285"/>
    <p:sldId id="533" r:id="rId286"/>
    <p:sldId id="534" r:id="rId287"/>
    <p:sldId id="535" r:id="rId288"/>
    <p:sldId id="536" r:id="rId289"/>
    <p:sldId id="537" r:id="rId290"/>
    <p:sldId id="538" r:id="rId291"/>
    <p:sldId id="539" r:id="rId292"/>
    <p:sldId id="540" r:id="rId293"/>
    <p:sldId id="541" r:id="rId294"/>
    <p:sldId id="542" r:id="rId295"/>
    <p:sldId id="543" r:id="rId2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MS" initials="TM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C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23" autoAdjust="0"/>
  </p:normalViewPr>
  <p:slideViewPr>
    <p:cSldViewPr snapToGrid="0">
      <p:cViewPr varScale="1">
        <p:scale>
          <a:sx n="46" d="100"/>
          <a:sy n="46" d="100"/>
        </p:scale>
        <p:origin x="-1860" y="-108"/>
      </p:cViewPr>
      <p:guideLst>
        <p:guide orient="horz" pos="1295"/>
        <p:guide pos="5431"/>
      </p:guideLst>
    </p:cSldViewPr>
  </p:slideViewPr>
  <p:notesTextViewPr>
    <p:cViewPr>
      <p:scale>
        <a:sx n="1" d="1"/>
        <a:sy n="1" d="1"/>
      </p:scale>
      <p:origin x="0" y="0"/>
    </p:cViewPr>
  </p:notesTextViewPr>
  <p:sorterViewPr>
    <p:cViewPr>
      <p:scale>
        <a:sx n="66" d="100"/>
        <a:sy n="66" d="100"/>
      </p:scale>
      <p:origin x="0" y="16112"/>
    </p:cViewPr>
  </p:sorterViewPr>
  <p:notesViewPr>
    <p:cSldViewPr snapToGrid="0" snapToObjects="1" showGuides="1">
      <p:cViewPr varScale="1">
        <p:scale>
          <a:sx n="94" d="100"/>
          <a:sy n="94" d="100"/>
        </p:scale>
        <p:origin x="-174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commentAuthors" Target="commentAuthor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viewProps" Target="view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D3F23-CFDA-4FAB-A68F-5654DBD0B1A5}" type="datetimeFigureOut">
              <a:rPr lang="en-US" smtClean="0"/>
              <a:t>3/22/2014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113976-0BB7-43CD-B8AA-A45C1DB02039}" type="slidenum">
              <a:rPr lang="en-US" smtClean="0"/>
              <a:t>‹#›</a:t>
            </a:fld>
            <a:endParaRPr lang="en-US" dirty="0"/>
          </a:p>
        </p:txBody>
      </p:sp>
    </p:spTree>
    <p:extLst>
      <p:ext uri="{BB962C8B-B14F-4D97-AF65-F5344CB8AC3E}">
        <p14:creationId xmlns:p14="http://schemas.microsoft.com/office/powerpoint/2010/main" val="3895210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847C7A5-2CC3-F54B-A217-D07ADA2B9AFD}" type="slidenum">
              <a:rPr lang="en-US" sz="1200" b="0">
                <a:solidFill>
                  <a:prstClr val="black"/>
                </a:solidFill>
              </a:rPr>
              <a:pPr eaLnBrk="1" hangingPunct="1">
                <a:defRPr/>
              </a:pPr>
              <a:t>1</a:t>
            </a:fld>
            <a:endParaRPr lang="en-US" sz="1200" b="0" dirty="0">
              <a:solidFill>
                <a:prstClr val="black"/>
              </a:solidFill>
            </a:endParaRPr>
          </a:p>
        </p:txBody>
      </p:sp>
      <p:sp>
        <p:nvSpPr>
          <p:cNvPr id="291843"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08530FE-248B-2340-AB27-30103903C81D}" type="slidenum">
              <a:rPr lang="en-US" sz="1200" b="0">
                <a:solidFill>
                  <a:prstClr val="black"/>
                </a:solidFill>
              </a:rPr>
              <a:pPr eaLnBrk="1" hangingPunct="1">
                <a:defRPr/>
              </a:pPr>
              <a:t>10</a:t>
            </a:fld>
            <a:endParaRPr lang="en-US" sz="1200" b="0" dirty="0">
              <a:solidFill>
                <a:prstClr val="black"/>
              </a:solidFill>
            </a:endParaRPr>
          </a:p>
        </p:txBody>
      </p:sp>
      <p:sp>
        <p:nvSpPr>
          <p:cNvPr id="31129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57250" y="4392430"/>
            <a:ext cx="5486711" cy="4114488"/>
          </a:xfrm>
        </p:spPr>
        <p:txBody>
          <a:bodyPr/>
          <a:lstStyle/>
          <a:p>
            <a:pPr eaLnBrk="1" hangingPunct="1">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The list of TCS food includes the following:</a:t>
            </a:r>
          </a:p>
          <a:p>
            <a:pPr marL="616894" lvl="1" indent="-168244">
              <a:buFont typeface="Arial" pitchFamily="34" charset="0"/>
              <a:buChar char="•"/>
              <a:defRPr/>
            </a:pPr>
            <a:r>
              <a:rPr lang="en-US" dirty="0" smtClean="0">
                <a:ea typeface="+mn-ea"/>
              </a:rPr>
              <a:t>Baked potatoes</a:t>
            </a:r>
          </a:p>
          <a:p>
            <a:pPr marL="616894" lvl="1" indent="-168244">
              <a:buFont typeface="Arial" pitchFamily="34" charset="0"/>
              <a:buChar char="•"/>
              <a:defRPr/>
            </a:pPr>
            <a:r>
              <a:rPr lang="en-US" dirty="0" smtClean="0">
                <a:ea typeface="+mn-ea"/>
              </a:rPr>
              <a:t>Heat-treated plant food, such as cooked rice, beans, and vegetables</a:t>
            </a:r>
          </a:p>
          <a:p>
            <a:pPr marL="616894" lvl="1" indent="-168244">
              <a:buFont typeface="Arial" pitchFamily="34" charset="0"/>
              <a:buChar char="•"/>
              <a:defRPr/>
            </a:pPr>
            <a:r>
              <a:rPr lang="en-US" dirty="0" smtClean="0">
                <a:ea typeface="+mn-ea"/>
              </a:rPr>
              <a:t>Tofu or other soy protein; synthetic ingredients, such as textured soy protein in meat alternatives</a:t>
            </a:r>
          </a:p>
          <a:p>
            <a:pPr marL="616894" lvl="1" indent="-168244">
              <a:buFont typeface="Arial" pitchFamily="34" charset="0"/>
              <a:buChar char="•"/>
              <a:defRPr/>
            </a:pPr>
            <a:r>
              <a:rPr lang="en-US" dirty="0" smtClean="0">
                <a:ea typeface="+mn-ea"/>
              </a:rPr>
              <a:t>Sprouts and sprout seeds</a:t>
            </a:r>
          </a:p>
          <a:p>
            <a:pPr marL="616894" lvl="1" indent="-168244">
              <a:buFont typeface="Arial" pitchFamily="34" charset="0"/>
              <a:buChar char="•"/>
              <a:defRPr/>
            </a:pPr>
            <a:r>
              <a:rPr lang="en-US" dirty="0" smtClean="0">
                <a:ea typeface="+mn-ea"/>
              </a:rPr>
              <a:t>Sliced melons; cut tomatoes; cut leafy greens</a:t>
            </a:r>
          </a:p>
          <a:p>
            <a:pPr marL="616894" lvl="1" indent="-168244">
              <a:buFont typeface="Arial" pitchFamily="34" charset="0"/>
              <a:buChar char="•"/>
              <a:defRPr/>
            </a:pPr>
            <a:r>
              <a:rPr lang="en-US" dirty="0" smtClean="0">
                <a:ea typeface="+mn-ea"/>
              </a:rPr>
              <a:t>Untreated garlic-and-oil mixtures</a:t>
            </a:r>
          </a:p>
          <a:p>
            <a:pPr>
              <a:defRPr/>
            </a:pPr>
            <a:endParaRPr lang="en-US" dirty="0" smtClean="0">
              <a:ea typeface="+mn-ea"/>
              <a:cs typeface="+mn-cs"/>
            </a:endParaRPr>
          </a:p>
          <a:p>
            <a:pPr>
              <a:defRPr/>
            </a:pPr>
            <a:endParaRPr lang="en-US" dirty="0" smtClean="0">
              <a:ea typeface="+mn-ea"/>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100</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a:buFontTx/>
              <a:buChar char="•"/>
              <a:defRPr/>
            </a:pPr>
            <a:r>
              <a:rPr lang="en-US" dirty="0">
                <a:latin typeface="Times New Roman" charset="0"/>
                <a:ea typeface="ＭＳ Ｐゴシック" charset="0"/>
                <a:cs typeface="ＭＳ Ｐゴシック" charset="0"/>
              </a:rPr>
              <a:t>Use the next several slides to </a:t>
            </a:r>
            <a:r>
              <a:rPr lang="en-US" dirty="0">
                <a:latin typeface="Times New Roman" pitchFamily="18" charset="0"/>
                <a:ea typeface="ＭＳ Ｐゴシック" charset="0"/>
                <a:cs typeface="ＭＳ Ｐゴシック" charset="0"/>
              </a:rPr>
              <a:t>review the content presented.</a:t>
            </a:r>
          </a:p>
          <a:p>
            <a:pPr marL="228999" indent="-228999" defTabSz="897301" eaLnBrk="0" fontAlgn="base" hangingPunct="0">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and D on them. Have each student answer each question by holding up the correct letter.</a:t>
            </a:r>
          </a:p>
          <a:p>
            <a:pPr>
              <a:defRPr/>
            </a:pPr>
            <a:endParaRPr lang="en-US" b="0" dirty="0">
              <a:latin typeface="Times New Roman" charset="0"/>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Using separate equipment can help prevent cross-contamination. Colored cutting boards and utensil handles can help keep equipment separate. The color tells food handlers which equipment to use with each type of food</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Buying food that doesn’t require much prepping or handling, such as precut lettuce, can help prevent cross-contamination</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Thermocouples and thermistors are good for checking the temperatures of thin food since they do not need to be inserted very far into the food to get an accurate reading. Bimetallic stemmed thermometers are not practical for checking the temperature of thin food, such as hamburger patties. That’s because they have to be inserted into the food from the tip of the stem to the sensing area</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answers are A and B. Bimetallic stemmed thermometers are good for checking the temperature of large or thick food, like this roast. Thermocouples and thermistors are good for checking the temperature of thick and thin food. An infrared thermometer is not a good choice because it can only check the surface temperature of the product</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D. An air probe is good for checking the temperature inside coolers and ovens.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Immersion probes are used to check the temperature of liquids such as soups, sauces, and frying oil</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C. Penetration probes are used to check the internal temperature of food, such as this steak</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CCAE3-EA59-45ED-A28C-AFA5C550E166}" type="slidenum">
              <a:rPr lang="en-US"/>
              <a:pPr/>
              <a:t>108</a:t>
            </a:fld>
            <a:endParaRPr lang="en-US" dirty="0"/>
          </a:p>
        </p:txBody>
      </p:sp>
      <p:sp>
        <p:nvSpPr>
          <p:cNvPr id="2763778" name="Rectangle 2"/>
          <p:cNvSpPr>
            <a:spLocks noGrp="1" noRot="1" noChangeAspect="1" noChangeArrowheads="1" noTextEdit="1"/>
          </p:cNvSpPr>
          <p:nvPr>
            <p:ph type="sldImg"/>
          </p:nvPr>
        </p:nvSpPr>
        <p:spPr>
          <a:xfrm>
            <a:off x="1143000" y="685800"/>
            <a:ext cx="4572000" cy="3429000"/>
          </a:xfrm>
          <a:ln/>
        </p:spPr>
      </p:sp>
      <p:sp>
        <p:nvSpPr>
          <p:cNvPr id="2763779" name="Rectangle 3"/>
          <p:cNvSpPr>
            <a:spLocks noGrp="1" noChangeArrowheads="1"/>
          </p:cNvSpPr>
          <p:nvPr>
            <p:ph type="body" idx="1"/>
          </p:nvPr>
        </p:nvSpPr>
        <p:spPr>
          <a:xfrm>
            <a:off x="914711" y="4344025"/>
            <a:ext cx="5028579" cy="4114488"/>
          </a:xfrm>
        </p:spPr>
        <p:txBody>
          <a:bodyPr/>
          <a:lstStyle/>
          <a:p>
            <a:pPr marL="224325" indent="-224325"/>
            <a:r>
              <a:rPr lang="en-US" b="1" dirty="0" smtClean="0"/>
              <a:t>Instructor </a:t>
            </a:r>
            <a:r>
              <a:rPr lang="en-US" b="1" dirty="0"/>
              <a:t>Notes</a:t>
            </a:r>
            <a:r>
              <a:rPr lang="en-US" b="1" dirty="0" smtClean="0"/>
              <a:t>:</a:t>
            </a:r>
          </a:p>
          <a:p>
            <a:pPr marL="224325" indent="-224325">
              <a:buFontTx/>
              <a:buChar char="•"/>
            </a:pPr>
            <a:r>
              <a:rPr lang="en-US" dirty="0" smtClean="0"/>
              <a:t>The</a:t>
            </a:r>
            <a:r>
              <a:rPr lang="en-US" baseline="0" dirty="0" smtClean="0"/>
              <a:t> answer is C. When checking the temperature of food, insert the probe into the thickest part of the food. This is usually the center. Also, take another reading in a different spot. The temperature may vary in different areas. </a:t>
            </a:r>
            <a:endParaRPr lang="en-US"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40243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495EC52-0243-9643-9D2B-9B2EC18CE35D}" type="slidenum">
              <a:rPr lang="en-US" sz="1200" b="0">
                <a:solidFill>
                  <a:prstClr val="black"/>
                </a:solidFill>
              </a:rPr>
              <a:pPr eaLnBrk="1" hangingPunct="1">
                <a:defRPr/>
              </a:pPr>
              <a:t>109</a:t>
            </a:fld>
            <a:endParaRPr lang="en-US" sz="1200" b="0"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66050C8-A639-2E4F-BDDD-34D176703EE4}" type="slidenum">
              <a:rPr lang="en-US" sz="1200" b="0">
                <a:solidFill>
                  <a:prstClr val="black"/>
                </a:solidFill>
              </a:rPr>
              <a:pPr eaLnBrk="1" hangingPunct="1">
                <a:defRPr/>
              </a:pPr>
              <a:t>11</a:t>
            </a:fld>
            <a:endParaRPr lang="en-US" sz="1200" b="0" dirty="0">
              <a:solidFill>
                <a:prstClr val="black"/>
              </a:solidFill>
            </a:endParaRPr>
          </a:p>
        </p:txBody>
      </p:sp>
      <p:sp>
        <p:nvSpPr>
          <p:cNvPr id="312323" name="Rectangle 2"/>
          <p:cNvSpPr>
            <a:spLocks noGrp="1" noRot="1" noChangeAspect="1" noChangeArrowheads="1" noTextEdit="1"/>
          </p:cNvSpPr>
          <p:nvPr>
            <p:ph type="sldImg"/>
          </p:nvPr>
        </p:nvSpPr>
        <p:spPr>
          <a:xfrm>
            <a:off x="1143000" y="687388"/>
            <a:ext cx="4572000" cy="3429000"/>
          </a:xfrm>
          <a:ln/>
        </p:spPr>
      </p:sp>
      <p:sp>
        <p:nvSpPr>
          <p:cNvPr id="312324" name="Rectangle 3"/>
          <p:cNvSpPr>
            <a:spLocks noGrp="1" noChangeArrowheads="1"/>
          </p:cNvSpPr>
          <p:nvPr>
            <p:ph type="body" idx="1"/>
          </p:nvPr>
        </p:nvSpPr>
        <p:spPr>
          <a:xfrm>
            <a:off x="857250" y="4397115"/>
            <a:ext cx="5031685" cy="422223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n-US" b="1" dirty="0">
                <a:latin typeface="Times New Roman" charset="0"/>
                <a:cs typeface="Times New Roman" charset="0"/>
              </a:rPr>
              <a:t>Instructor Notes</a:t>
            </a:r>
          </a:p>
          <a:p>
            <a:pPr marL="112163" indent="-112163">
              <a:spcBef>
                <a:spcPct val="50000"/>
              </a:spcBef>
              <a:buSzPct val="80000"/>
              <a:buFontTx/>
              <a:buChar char="•"/>
              <a:defRPr/>
            </a:pPr>
            <a:r>
              <a:rPr lang="en-US" dirty="0">
                <a:latin typeface="Times New Roman" charset="0"/>
                <a:cs typeface="Times New Roman" charset="0"/>
              </a:rPr>
              <a:t>Like TCS food, ready-to-eat food also needs careful handling to prevent contamination. </a:t>
            </a:r>
          </a:p>
          <a:p>
            <a:pPr marL="112163" indent="-112163">
              <a:spcBef>
                <a:spcPct val="50000"/>
              </a:spcBef>
              <a:buSzPct val="80000"/>
              <a:defRPr/>
            </a:pPr>
            <a:endParaRPr lang="en-US" dirty="0">
              <a:latin typeface="Times New Roman" charset="0"/>
              <a:cs typeface="Times New Roman"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110</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endParaRPr lang="en-US" dirty="0">
              <a:latin typeface="Times New Roman" charset="0"/>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3C3A2C7-87C8-6347-B337-3F65079E3CF3}" type="slidenum">
              <a:rPr lang="en-US" sz="1200" b="0">
                <a:solidFill>
                  <a:prstClr val="black"/>
                </a:solidFill>
              </a:rPr>
              <a:pPr eaLnBrk="1" hangingPunct="1">
                <a:defRPr/>
              </a:pPr>
              <a:t>111</a:t>
            </a:fld>
            <a:endParaRPr lang="en-US" sz="1200" b="0" dirty="0">
              <a:solidFill>
                <a:prstClr val="black"/>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dirty="0">
                <a:latin typeface="Times New Roman" charset="0"/>
                <a:cs typeface="+mn-cs"/>
              </a:rPr>
              <a:t>Food must be purchased from approved, reputable suppliers. These suppliers have been inspected and can show you an inspection report. They also meet all applicable local, state, and federal laws. This applies to all suppliers in the supply chain. Your operation</a:t>
            </a:r>
            <a:r>
              <a:rPr lang="ja-JP" altLang="en-US" dirty="0">
                <a:latin typeface="Times New Roman" charset="0"/>
                <a:cs typeface="+mn-cs"/>
              </a:rPr>
              <a:t>’</a:t>
            </a:r>
            <a:r>
              <a:rPr lang="en-US" dirty="0">
                <a:latin typeface="Times New Roman" charset="0"/>
                <a:cs typeface="+mn-cs"/>
              </a:rPr>
              <a:t>s chain can include growers, shippers, packers, manufacturers, distributors (trucking fleets and warehouses), and local markets.</a:t>
            </a:r>
          </a:p>
          <a:p>
            <a:pPr marL="112163" indent="-112163">
              <a:buFontTx/>
              <a:buChar char="•"/>
              <a:defRPr/>
            </a:pPr>
            <a:r>
              <a:rPr lang="en-US" dirty="0">
                <a:latin typeface="Times New Roman" charset="0"/>
                <a:cs typeface="+mn-cs"/>
              </a:rPr>
              <a:t>Develop a relationship with your suppliers, and get to know their food safety practices. Consider reviewing their most recent inspection reports. These reports can be from the U.S. Department of Agriculture (USDA), the Food and Drug Administration (FDA), or a third-party inspector. They should be based on Good Manufacturing Practices (GMP) or Good Agricultural Practices (GAP).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11F61C4-F16B-5C44-A3AA-F67A8B6BD215}" type="slidenum">
              <a:rPr lang="en-US" sz="1200" b="0">
                <a:solidFill>
                  <a:prstClr val="black"/>
                </a:solidFill>
              </a:rPr>
              <a:pPr eaLnBrk="1" hangingPunct="1">
                <a:defRPr/>
              </a:pPr>
              <a:t>112</a:t>
            </a:fld>
            <a:endParaRPr lang="en-US" sz="1200" b="0" dirty="0">
              <a:solidFill>
                <a:prstClr val="black"/>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cs typeface="+mn-cs"/>
              </a:rPr>
              <a:t>Instructor Notes</a:t>
            </a:r>
          </a:p>
          <a:p>
            <a:pPr marL="112163" indent="-112163">
              <a:buFontTx/>
              <a:buChar char="•"/>
              <a:defRPr/>
            </a:pPr>
            <a:r>
              <a:rPr lang="en-US" dirty="0">
                <a:latin typeface="Times New Roman" charset="0"/>
                <a:cs typeface="+mn-cs"/>
              </a:rPr>
              <a:t>Some foodservice operations receive food </a:t>
            </a:r>
            <a:r>
              <a:rPr lang="en-US" dirty="0" smtClean="0">
                <a:latin typeface="Times New Roman" charset="0"/>
                <a:cs typeface="+mn-cs"/>
              </a:rPr>
              <a:t>after hours </a:t>
            </a:r>
            <a:r>
              <a:rPr lang="en-US" dirty="0">
                <a:latin typeface="Times New Roman" charset="0"/>
                <a:cs typeface="+mn-cs"/>
              </a:rPr>
              <a:t>when they are closed for business. This is often referred to as a key drop delivery.</a:t>
            </a:r>
          </a:p>
          <a:p>
            <a:pPr marL="112163" indent="-112163">
              <a:buFontTx/>
              <a:buChar char="•"/>
              <a:defRPr/>
            </a:pPr>
            <a:r>
              <a:rPr lang="en-US" dirty="0">
                <a:latin typeface="Times New Roman" charset="0"/>
                <a:cs typeface="+mn-cs"/>
              </a:rPr>
              <a:t>The supplier is given a key or other access to the operation to make the delivery. Products are then placed in coolers, freezers, and </a:t>
            </a:r>
            <a:r>
              <a:rPr lang="en-US" dirty="0" smtClean="0">
                <a:latin typeface="Times New Roman" charset="0"/>
                <a:cs typeface="+mn-cs"/>
              </a:rPr>
              <a:t>dry-storage </a:t>
            </a:r>
            <a:r>
              <a:rPr lang="en-US" dirty="0">
                <a:latin typeface="Times New Roman" charset="0"/>
                <a:cs typeface="+mn-cs"/>
              </a:rPr>
              <a:t>areas. The delivery must be inspected once you arrive at the operation and meet the criteria identified in the slide.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BC76942-D465-BA44-9C33-2F7B39977000}" type="slidenum">
              <a:rPr lang="en-US" sz="1200" b="0">
                <a:solidFill>
                  <a:prstClr val="black"/>
                </a:solidFill>
              </a:rPr>
              <a:pPr eaLnBrk="1" hangingPunct="1">
                <a:defRPr/>
              </a:pPr>
              <a:t>113</a:t>
            </a:fld>
            <a:endParaRPr lang="en-US" sz="1200" b="0" dirty="0">
              <a:solidFill>
                <a:prstClr val="black"/>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cs typeface="+mn-cs"/>
              </a:rPr>
              <a:t>Instructor Notes</a:t>
            </a:r>
          </a:p>
          <a:p>
            <a:pPr marL="112163" indent="-112163">
              <a:buFontTx/>
              <a:buChar char="•"/>
              <a:defRPr/>
            </a:pPr>
            <a:r>
              <a:rPr lang="en-US" dirty="0">
                <a:latin typeface="Times New Roman" charset="0"/>
                <a:cs typeface="+mn-cs"/>
              </a:rPr>
              <a:t>Food items you have received may sometimes be recalled by the manufacturer. This may happen when food contamination is confirmed or suspected. It can also occur when items have been mislabeled or misbranded. Often food is recalled when food allergens have not been identified on the label. Most vendors will notify you of the recall. However, you should also monitor recall notifications made by the FDA and the USDA. Follow the guidelines in the slide when notified of a recall.</a:t>
            </a:r>
          </a:p>
          <a:p>
            <a:pPr marL="112163" indent="-112163">
              <a:buFontTx/>
              <a:buChar char="•"/>
              <a:defRPr/>
            </a:pPr>
            <a:r>
              <a:rPr lang="en-US" dirty="0">
                <a:latin typeface="Times New Roman" charset="0"/>
                <a:cs typeface="+mn-cs"/>
              </a:rPr>
              <a:t>Identify the recalled food items by matching information from the recall notice to the item. This may include the manufacturer</a:t>
            </a:r>
            <a:r>
              <a:rPr lang="ja-JP" altLang="en-US" dirty="0">
                <a:latin typeface="Times New Roman" charset="0"/>
                <a:cs typeface="+mn-cs"/>
              </a:rPr>
              <a:t>’</a:t>
            </a:r>
            <a:r>
              <a:rPr lang="en-US" dirty="0">
                <a:latin typeface="Times New Roman" charset="0"/>
                <a:cs typeface="+mn-cs"/>
              </a:rPr>
              <a:t>s ID, the time the item was manufactured, and the item</a:t>
            </a:r>
            <a:r>
              <a:rPr lang="ja-JP" altLang="en-US" dirty="0">
                <a:latin typeface="Times New Roman" charset="0"/>
                <a:cs typeface="+mn-cs"/>
              </a:rPr>
              <a:t>’</a:t>
            </a:r>
            <a:r>
              <a:rPr lang="en-US" dirty="0">
                <a:latin typeface="Times New Roman" charset="0"/>
                <a:cs typeface="+mn-cs"/>
              </a:rPr>
              <a:t>s use-by date.</a:t>
            </a:r>
          </a:p>
          <a:p>
            <a:pPr marL="112163" indent="-112163">
              <a:buFontTx/>
              <a:buChar char="•"/>
              <a:defRPr/>
            </a:pPr>
            <a:r>
              <a:rPr lang="en-US" dirty="0">
                <a:latin typeface="Times New Roman" charset="0"/>
                <a:cs typeface="+mn-cs"/>
              </a:rPr>
              <a:t>Remove the item from inventory, and place it in a secure and appropriate location. That may be a cooler or dry-storage area.</a:t>
            </a:r>
          </a:p>
          <a:p>
            <a:pPr marL="112163" indent="-112163">
              <a:buFontTx/>
              <a:buChar char="•"/>
              <a:defRPr/>
            </a:pPr>
            <a:r>
              <a:rPr lang="en-US" dirty="0">
                <a:latin typeface="Times New Roman" charset="0"/>
                <a:cs typeface="+mn-cs"/>
              </a:rPr>
              <a:t>The recalled item must be stored separately from food, utensils, equipment, linens, and single-use items. </a:t>
            </a:r>
          </a:p>
          <a:p>
            <a:pPr marL="112163" indent="-112163">
              <a:buFontTx/>
              <a:buChar char="•"/>
              <a:defRPr/>
            </a:pPr>
            <a:r>
              <a:rPr lang="en-US" dirty="0">
                <a:latin typeface="Times New Roman" charset="0"/>
                <a:cs typeface="+mn-cs"/>
              </a:rPr>
              <a:t>Label the item in a way that will prevent it from being placed back in inventory. Some operations do this by including a Do Not Use and Do Not Discard label on recalled food items. Inform staff not to use the product.</a:t>
            </a:r>
          </a:p>
          <a:p>
            <a:pPr marL="112163" indent="-112163">
              <a:buFontTx/>
              <a:buChar char="•"/>
              <a:defRPr/>
            </a:pPr>
            <a:r>
              <a:rPr lang="en-US" dirty="0">
                <a:latin typeface="Times New Roman" charset="0"/>
                <a:cs typeface="+mn-cs"/>
              </a:rPr>
              <a:t>Refer to the vendor</a:t>
            </a:r>
            <a:r>
              <a:rPr lang="ja-JP" altLang="en-US" dirty="0">
                <a:latin typeface="Times New Roman" charset="0"/>
                <a:cs typeface="+mn-cs"/>
              </a:rPr>
              <a:t>’</a:t>
            </a:r>
            <a:r>
              <a:rPr lang="en-US" dirty="0">
                <a:latin typeface="Times New Roman" charset="0"/>
                <a:cs typeface="+mn-cs"/>
              </a:rPr>
              <a:t>s notification or recall notice for what to do with the item. For example, you might be instructed to throw it out or return it to the vendor.</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114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charset="0"/>
                <a:ea typeface="ＭＳ Ｐゴシック" charset="0"/>
                <a:cs typeface="ＭＳ Ｐゴシック" charset="0"/>
              </a:rPr>
              <a:t>Use the next several slides to discuss accept/reject criteria for receiving food and foodservice supplies. Ask your students to look at the product and description and decide whether to accept or reject it. Use the talking points for each slide to ensure that the necessary principles are discussed afterwards. </a:t>
            </a:r>
          </a:p>
          <a:p>
            <a:pPr marL="112163" indent="-112163">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letter A or B.</a:t>
            </a:r>
          </a:p>
          <a:p>
            <a:pPr marL="112163" indent="-112163">
              <a:defRPr/>
            </a:pPr>
            <a:endParaRPr lang="en-US" dirty="0">
              <a:latin typeface="Times New Roman" charset="0"/>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115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Cold TCS food, such as meat, must be received at 41ºF (5ºC) or lower, unless otherwise specified.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116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Live oysters, mussels, clams, and scallops must be received at an air temperature of 45ºF (7ºC) and an internal temperature no greater than 50ºF (10ºC). Once received, the shellfish must be cooled to 41</a:t>
            </a:r>
            <a:r>
              <a:rPr lang="en-US" dirty="0" smtClean="0"/>
              <a:t>º</a:t>
            </a:r>
            <a:r>
              <a:rPr lang="en-US" dirty="0">
                <a:latin typeface="Times New Roman" pitchFamily="18" charset="0"/>
                <a:ea typeface="ＭＳ Ｐゴシック" charset="0"/>
                <a:cs typeface="ＭＳ Ｐゴシック" charset="0"/>
              </a:rPr>
              <a:t>F (5</a:t>
            </a:r>
            <a:r>
              <a:rPr lang="en-US" dirty="0" smtClean="0"/>
              <a:t>º</a:t>
            </a:r>
            <a:r>
              <a:rPr lang="en-US" dirty="0">
                <a:latin typeface="Times New Roman" pitchFamily="18" charset="0"/>
                <a:ea typeface="ＭＳ Ｐゴシック" charset="0"/>
                <a:cs typeface="ＭＳ Ｐゴシック" charset="0"/>
              </a:rPr>
              <a:t>C) or lower in four hours.</a:t>
            </a:r>
          </a:p>
          <a:p>
            <a:pPr marL="112163" indent="-112163">
              <a:buFontTx/>
              <a:buChar char="•"/>
            </a:pPr>
            <a:r>
              <a:rPr lang="en-US" dirty="0">
                <a:latin typeface="Times New Roman" pitchFamily="18" charset="0"/>
                <a:ea typeface="ＭＳ Ｐゴシック" charset="0"/>
                <a:cs typeface="ＭＳ Ｐゴシック" charset="0"/>
              </a:rPr>
              <a:t>Shucked shellfish must be received at 45ºF (7ºC) or lower. The shellfish must then be cooled to 41ºF (5ºC) or lower in four hours.</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117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Milk must be received at 45ºF (7ºC) or lower. Cool the milk to 41ºF (5ºC) or lower in four hours.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118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Shell eggs must be received at an air temperature of 45ºF (7ºC) or lower.</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119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Hot TCS food must be received at 135ºF (57ºC) or higher.</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CB17602-3C6D-A94E-9C70-79A4888EDDCB}" type="slidenum">
              <a:rPr lang="en-US" sz="1200" b="0">
                <a:solidFill>
                  <a:prstClr val="black"/>
                </a:solidFill>
              </a:rPr>
              <a:pPr eaLnBrk="1" hangingPunct="1">
                <a:defRPr/>
              </a:pPr>
              <a:t>12</a:t>
            </a:fld>
            <a:endParaRPr lang="en-US" sz="1200" b="0" dirty="0">
              <a:solidFill>
                <a:prstClr val="black"/>
              </a:solidFill>
            </a:endParaRPr>
          </a:p>
        </p:txBody>
      </p:sp>
      <p:sp>
        <p:nvSpPr>
          <p:cNvPr id="313347" name="Rectangle 2"/>
          <p:cNvSpPr>
            <a:spLocks noGrp="1" noRot="1" noChangeAspect="1" noChangeArrowheads="1" noTextEdit="1"/>
          </p:cNvSpPr>
          <p:nvPr>
            <p:ph type="sldImg"/>
          </p:nvPr>
        </p:nvSpPr>
        <p:spPr>
          <a:xfrm>
            <a:off x="1143000" y="687388"/>
            <a:ext cx="4572000" cy="3429000"/>
          </a:xfrm>
          <a:ln/>
        </p:spPr>
      </p:sp>
      <p:sp>
        <p:nvSpPr>
          <p:cNvPr id="313348" name="Rectangle 3"/>
          <p:cNvSpPr>
            <a:spLocks noGrp="1" noChangeArrowheads="1"/>
          </p:cNvSpPr>
          <p:nvPr>
            <p:ph type="body" idx="1"/>
          </p:nvPr>
        </p:nvSpPr>
        <p:spPr>
          <a:xfrm>
            <a:off x="857250" y="4397115"/>
            <a:ext cx="5031685" cy="422223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n-US" b="1" dirty="0">
                <a:latin typeface="Times New Roman" charset="0"/>
                <a:cs typeface="Times New Roman" charset="0"/>
              </a:rPr>
              <a:t>Instructor Notes</a:t>
            </a:r>
          </a:p>
          <a:p>
            <a:pPr marL="112163" indent="-112163">
              <a:spcBef>
                <a:spcPct val="50000"/>
              </a:spcBef>
              <a:buSzPct val="80000"/>
              <a:buFontTx/>
              <a:buChar char="•"/>
              <a:defRPr/>
            </a:pPr>
            <a:r>
              <a:rPr lang="en-US" dirty="0">
                <a:latin typeface="Times New Roman" charset="0"/>
                <a:cs typeface="Times New Roman" charset="0"/>
              </a:rPr>
              <a:t>Elderly people are at high risk </a:t>
            </a:r>
            <a:r>
              <a:rPr lang="en-US" dirty="0" smtClean="0">
                <a:latin typeface="Times New Roman" charset="0"/>
                <a:cs typeface="Times New Roman" charset="0"/>
              </a:rPr>
              <a:t>because</a:t>
            </a:r>
            <a:r>
              <a:rPr lang="en-US" baseline="0" dirty="0" smtClean="0">
                <a:latin typeface="Times New Roman" charset="0"/>
                <a:cs typeface="Times New Roman" charset="0"/>
              </a:rPr>
              <a:t> </a:t>
            </a:r>
            <a:r>
              <a:rPr lang="en-US" dirty="0" smtClean="0">
                <a:latin typeface="Times New Roman" charset="0"/>
                <a:cs typeface="Times New Roman" charset="0"/>
              </a:rPr>
              <a:t>their </a:t>
            </a:r>
            <a:r>
              <a:rPr lang="en-US" dirty="0">
                <a:latin typeface="Times New Roman" charset="0"/>
                <a:cs typeface="Times New Roman" charset="0"/>
              </a:rPr>
              <a:t>immune systems have weakened with age.</a:t>
            </a:r>
          </a:p>
          <a:p>
            <a:pPr marL="112163" indent="-112163">
              <a:spcBef>
                <a:spcPct val="50000"/>
              </a:spcBef>
              <a:buSzPct val="80000"/>
              <a:buFontTx/>
              <a:buChar char="•"/>
              <a:defRPr/>
            </a:pPr>
            <a:r>
              <a:rPr lang="en-US" dirty="0">
                <a:latin typeface="Times New Roman" charset="0"/>
                <a:cs typeface="Times New Roman" charset="0"/>
              </a:rPr>
              <a:t>Very young children are at high risk because they have not built up strong immune systems.</a:t>
            </a:r>
          </a:p>
          <a:p>
            <a:pPr marL="112163" indent="-112163">
              <a:spcBef>
                <a:spcPct val="50000"/>
              </a:spcBef>
              <a:buSzPct val="80000"/>
              <a:buFontTx/>
              <a:buChar char="•"/>
              <a:defRPr/>
            </a:pPr>
            <a:r>
              <a:rPr lang="en-US" dirty="0">
                <a:latin typeface="Times New Roman" charset="0"/>
                <a:cs typeface="Times New Roman" charset="0"/>
              </a:rPr>
              <a:t>People with compromised immune systems include: </a:t>
            </a:r>
          </a:p>
          <a:p>
            <a:pPr marL="560813" lvl="1" indent="-112163">
              <a:spcBef>
                <a:spcPct val="50000"/>
              </a:spcBef>
              <a:buSzPct val="80000"/>
              <a:buFontTx/>
              <a:buChar char="•"/>
              <a:defRPr/>
            </a:pPr>
            <a:r>
              <a:rPr lang="en-US" dirty="0">
                <a:latin typeface="Times New Roman" charset="0"/>
                <a:cs typeface="Times New Roman" charset="0"/>
              </a:rPr>
              <a:t>People with cancer or on chemotherapy </a:t>
            </a:r>
          </a:p>
          <a:p>
            <a:pPr marL="560813" lvl="1" indent="-112163">
              <a:spcBef>
                <a:spcPct val="50000"/>
              </a:spcBef>
              <a:buSzPct val="80000"/>
              <a:buFontTx/>
              <a:buChar char="•"/>
              <a:defRPr/>
            </a:pPr>
            <a:r>
              <a:rPr lang="en-US" dirty="0">
                <a:latin typeface="Times New Roman" charset="0"/>
                <a:cs typeface="Times New Roman" charset="0"/>
              </a:rPr>
              <a:t>People with HIV/AIDS </a:t>
            </a:r>
          </a:p>
          <a:p>
            <a:pPr marL="560813" lvl="1" indent="-112163">
              <a:spcBef>
                <a:spcPct val="50000"/>
              </a:spcBef>
              <a:buSzPct val="80000"/>
              <a:buFontTx/>
              <a:buChar char="•"/>
              <a:defRPr/>
            </a:pPr>
            <a:r>
              <a:rPr lang="en-US" dirty="0">
                <a:latin typeface="Times New Roman" charset="0"/>
                <a:cs typeface="Times New Roman" charset="0"/>
              </a:rPr>
              <a:t>Transplant recipients</a:t>
            </a:r>
          </a:p>
          <a:p>
            <a:pPr marL="560813" lvl="1" indent="-112163">
              <a:spcBef>
                <a:spcPct val="50000"/>
              </a:spcBef>
              <a:buSzPct val="80000"/>
              <a:buFontTx/>
              <a:buChar char="•"/>
              <a:defRPr/>
            </a:pPr>
            <a:r>
              <a:rPr lang="en-US" dirty="0">
                <a:latin typeface="Times New Roman" charset="0"/>
                <a:cs typeface="Times New Roman" charset="0"/>
              </a:rPr>
              <a:t>People taking certain medications</a:t>
            </a:r>
          </a:p>
          <a:p>
            <a:pPr marL="560813" lvl="1" indent="-112163">
              <a:spcBef>
                <a:spcPct val="50000"/>
              </a:spcBef>
              <a:buSzPct val="80000"/>
              <a:buFontTx/>
              <a:buChar char="•"/>
              <a:defRPr/>
            </a:pPr>
            <a:endParaRPr lang="en-US" dirty="0">
              <a:latin typeface="Times New Roman" charset="0"/>
              <a:cs typeface="Times New Roman" charset="0"/>
            </a:endParaRPr>
          </a:p>
          <a:p>
            <a:pPr marL="112163" indent="-112163">
              <a:spcBef>
                <a:spcPct val="50000"/>
              </a:spcBef>
              <a:buSzPct val="80000"/>
              <a:defRPr/>
            </a:pPr>
            <a:endParaRPr lang="en-US" dirty="0">
              <a:latin typeface="Times New Roman" charset="0"/>
              <a:cs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shrimp shows evidence of thawing and refreezing. There are ice crystals and frozen liquids on the food and the packaging. This may be evidence of thawing and refreezing, which shows the food has been time-temperature abused. </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water stain on the flour bag shows that the flour had become wet at some point.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Reject items with leaks, dampness, or water stains (which means the item was wet at some point).</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flour bag has a tear or puncture, which may have been made by pests. These pests may have contaminated the product.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Reject items with tears, holes, or punctures in their packaging.</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Likewise, reject cans with labels that are not intact or have bulging or swollen ends, rust, or dents.</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box of Danish has been damaged by rodents, and droppings can be seen inside the box.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Reject items with signs of pests or pest damage.</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All food packaged in a reduced-oxygen environment, such as vacuum-packed meat, must be rejected if the packaging is bloated or leaking.</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Items with broken cartons or seals, or items with dirty and discolored packaging should also be rejected.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Do not accept cases or packages that appear to have been tampered with.</a:t>
            </a:r>
          </a:p>
          <a:p>
            <a:pPr marL="112163" indent="-112163" defTabSz="897301" fontAlgn="base">
              <a:spcBef>
                <a:spcPct val="30000"/>
              </a:spcBef>
              <a:spcAft>
                <a:spcPct val="0"/>
              </a:spcAft>
              <a:buFontTx/>
              <a:buChar char="•"/>
              <a:defRPr/>
            </a:pP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A. Fish often has a fresh ocean or seaweed smell.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Reject food with an abnormal or unpleasant odor.</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Reject meat, fish, or poultry that is slimy, sticky, or dry. Also reject it if it has soft flesh that leaves an imprint when you touch it.</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B74277C-45DE-684F-8480-70D2E47E8954}" type="slidenum">
              <a:rPr lang="en-US" sz="1200" b="0">
                <a:solidFill>
                  <a:prstClr val="black"/>
                </a:solidFill>
              </a:rPr>
              <a:pPr eaLnBrk="1" hangingPunct="1">
                <a:defRPr/>
              </a:pPr>
              <a:t>127</a:t>
            </a:fld>
            <a:endParaRPr lang="en-US" sz="1200" b="0" dirty="0">
              <a:solidFill>
                <a:prstClr val="black"/>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endParaRPr lang="en-US" b="1" dirty="0">
              <a:latin typeface="Times New Roman" charset="0"/>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7064248-031F-844B-9103-3B9850F5F5C6}" type="slidenum">
              <a:rPr lang="en-US" sz="1200" b="0">
                <a:solidFill>
                  <a:prstClr val="black"/>
                </a:solidFill>
              </a:rPr>
              <a:pPr eaLnBrk="1" hangingPunct="1">
                <a:defRPr/>
              </a:pPr>
              <a:t>128</a:t>
            </a:fld>
            <a:endParaRPr lang="en-US" sz="1200" b="0" dirty="0">
              <a:solidFill>
                <a:prstClr val="black"/>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endParaRPr lang="en-US" b="1" dirty="0">
              <a:latin typeface="Times New Roman" charset="0"/>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129</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endParaRPr lang="en-US" dirty="0">
              <a:latin typeface="Times New Roman"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6F74875-4360-AE4A-AD62-455721A0AA44}" type="slidenum">
              <a:rPr lang="en-US" sz="1200" b="0">
                <a:solidFill>
                  <a:prstClr val="black"/>
                </a:solidFill>
              </a:rPr>
              <a:pPr eaLnBrk="1" hangingPunct="1">
                <a:defRPr/>
              </a:pPr>
              <a:t>13</a:t>
            </a:fld>
            <a:endParaRPr lang="en-US" sz="1200" b="0" dirty="0">
              <a:solidFill>
                <a:prstClr val="black"/>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57250" y="4392431"/>
            <a:ext cx="5218043"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eaLnBrk="1" hangingPunct="1">
              <a:buFontTx/>
              <a:buChar char="•"/>
              <a:defRPr/>
            </a:pPr>
            <a:r>
              <a:rPr lang="en-US" dirty="0">
                <a:latin typeface="Times New Roman" charset="0"/>
                <a:cs typeface="+mn-cs"/>
              </a:rPr>
              <a:t>Set up standard operating procedures that focus on these areas. The ServSafe program will show you how to design these procedures. </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686FA09-A99E-0448-B1FC-AE23899095D6}" type="slidenum">
              <a:rPr lang="en-US" sz="1200" b="0">
                <a:solidFill>
                  <a:prstClr val="black"/>
                </a:solidFill>
              </a:rPr>
              <a:pPr eaLnBrk="1" hangingPunct="1">
                <a:defRPr/>
              </a:pPr>
              <a:t>130</a:t>
            </a:fld>
            <a:endParaRPr lang="en-US" sz="1200" b="0" dirty="0">
              <a:solidFill>
                <a:prstClr val="black"/>
              </a:solidFill>
            </a:endParaRPr>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57250" y="4404922"/>
            <a:ext cx="5365578" cy="466412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Labeling food is important for many reasons. Illnesses have occurred when unlabeled chemicals were mistaken for food such as flour, sugar, and baking powder. Customers have also suffered allergic reactions when food was unknowingly prepped with a food allergen that was not labeled.</a:t>
            </a:r>
          </a:p>
          <a:p>
            <a:pPr marL="112163" indent="-112163">
              <a:buFontTx/>
              <a:buChar char="•"/>
              <a:defRPr/>
            </a:pPr>
            <a:r>
              <a:rPr lang="en-US" dirty="0">
                <a:latin typeface="Times New Roman" charset="0"/>
                <a:cs typeface="+mn-cs"/>
              </a:rPr>
              <a:t>It is not necessary to label food if </a:t>
            </a:r>
            <a:r>
              <a:rPr lang="en-US" dirty="0" smtClean="0">
                <a:latin typeface="Times New Roman" charset="0"/>
                <a:cs typeface="+mn-cs"/>
              </a:rPr>
              <a:t>it will clearly not </a:t>
            </a:r>
            <a:r>
              <a:rPr lang="en-US" dirty="0">
                <a:latin typeface="Times New Roman" charset="0"/>
                <a:cs typeface="+mn-cs"/>
              </a:rPr>
              <a:t>be mistaken for another item. The food must be easily identified by </a:t>
            </a:r>
            <a:r>
              <a:rPr lang="en-US" dirty="0" smtClean="0">
                <a:latin typeface="Times New Roman" charset="0"/>
                <a:cs typeface="+mn-cs"/>
              </a:rPr>
              <a:t>sight.</a:t>
            </a:r>
            <a:endParaRPr lang="en-US" dirty="0">
              <a:latin typeface="Times New Roman" charset="0"/>
              <a:cs typeface="+mn-cs"/>
            </a:endParaRPr>
          </a:p>
          <a:p>
            <a:pPr marL="112163" indent="-112163">
              <a:lnSpc>
                <a:spcPct val="80000"/>
              </a:lnSpc>
              <a:spcBef>
                <a:spcPct val="50000"/>
              </a:spcBef>
              <a:defRPr/>
            </a:pPr>
            <a:endParaRPr lang="en-US" dirty="0">
              <a:latin typeface="Times New Roman" charset="0"/>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B25163D-CAD0-5B43-AFDE-1DF096F658B4}" type="slidenum">
              <a:rPr lang="en-US" sz="1200" b="0">
                <a:solidFill>
                  <a:prstClr val="black"/>
                </a:solidFill>
              </a:rPr>
              <a:pPr eaLnBrk="1" hangingPunct="1">
                <a:defRPr/>
              </a:pPr>
              <a:t>131</a:t>
            </a:fld>
            <a:endParaRPr lang="en-US" sz="1200" b="0" dirty="0">
              <a:solidFill>
                <a:prstClr val="black"/>
              </a:solidFill>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57250" y="4404922"/>
            <a:ext cx="5365578" cy="466412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Food packaged in the operation that is being sold to customers for use at home must be labeled. The label must include the information on the slide.</a:t>
            </a:r>
          </a:p>
          <a:p>
            <a:pPr marL="112163" indent="-112163">
              <a:buFontTx/>
              <a:buChar char="•"/>
              <a:defRPr/>
            </a:pPr>
            <a:r>
              <a:rPr lang="en-US" dirty="0">
                <a:latin typeface="Times New Roman" charset="0"/>
                <a:cs typeface="+mn-cs"/>
              </a:rPr>
              <a:t>Naming the source of each major food allergen contained in the food is not necessary if the source is already part of the common name of the ingredient. </a:t>
            </a:r>
            <a:endParaRPr lang="en-US" dirty="0" smtClean="0">
              <a:latin typeface="Times New Roman" charset="0"/>
              <a:cs typeface="+mn-cs"/>
            </a:endParaRPr>
          </a:p>
          <a:p>
            <a:pPr marL="112163" marR="0" indent="-112163"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These labeling requirements do not apply to customers’ leftover food items placed in carry-out containers.</a:t>
            </a:r>
            <a:endParaRPr lang="en-US" dirty="0" smtClean="0">
              <a:latin typeface="Times New Roman" charset="0"/>
              <a:cs typeface="+mn-cs"/>
            </a:endParaRPr>
          </a:p>
          <a:p>
            <a:pPr marL="0" indent="0">
              <a:buFontTx/>
              <a:buNone/>
              <a:defRPr/>
            </a:pPr>
            <a:endParaRPr lang="en-US" dirty="0">
              <a:latin typeface="Times New Roman" charset="0"/>
              <a:cs typeface="+mn-cs"/>
            </a:endParaRPr>
          </a:p>
          <a:p>
            <a:pPr marL="112163" indent="-112163">
              <a:buFontTx/>
              <a:buChar char="•"/>
              <a:defRPr/>
            </a:pPr>
            <a:endParaRPr lang="en-US" dirty="0">
              <a:latin typeface="Times New Roman" charset="0"/>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048F4C1-3C6B-4845-B4A7-9BB1EEA768AA}" type="slidenum">
              <a:rPr lang="en-US" sz="1200" b="0">
                <a:solidFill>
                  <a:prstClr val="black"/>
                </a:solidFill>
              </a:rPr>
              <a:pPr eaLnBrk="1" hangingPunct="1">
                <a:defRPr/>
              </a:pPr>
              <a:t>132</a:t>
            </a:fld>
            <a:endParaRPr lang="en-US" sz="1200" b="0" dirty="0">
              <a:solidFill>
                <a:prstClr val="black"/>
              </a:solidFill>
            </a:endParaRPr>
          </a:p>
        </p:txBody>
      </p:sp>
      <p:sp>
        <p:nvSpPr>
          <p:cNvPr id="422915" name="Rectangle 2"/>
          <p:cNvSpPr>
            <a:spLocks noGrp="1" noRot="1" noChangeAspect="1" noChangeArrowheads="1" noTextEdit="1"/>
          </p:cNvSpPr>
          <p:nvPr>
            <p:ph type="sldImg"/>
          </p:nvPr>
        </p:nvSpPr>
        <p:spPr>
          <a:ln/>
        </p:spPr>
      </p:sp>
      <p:sp>
        <p:nvSpPr>
          <p:cNvPr id="5" name="Notes Placeholder 1"/>
          <p:cNvSpPr>
            <a:spLocks noGrp="1"/>
          </p:cNvSpPr>
          <p:nvPr>
            <p:ph type="body" idx="3"/>
          </p:nvPr>
        </p:nvSpPr>
        <p:spPr>
          <a:xfrm>
            <a:off x="686421" y="4344025"/>
            <a:ext cx="5486711" cy="4114488"/>
          </a:xfrm>
        </p:spPr>
        <p:txBody>
          <a:bodyPr/>
          <a:lstStyle/>
          <a:p>
            <a:pPr marL="112163" indent="-112163">
              <a:defRPr/>
            </a:pPr>
            <a:r>
              <a:rPr lang="en-US" b="1" dirty="0" smtClean="0"/>
              <a:t>Instructor Notes</a:t>
            </a:r>
            <a:endParaRPr lang="en-US" b="1" dirty="0">
              <a:latin typeface="Times New Roman" charset="0"/>
              <a:ea typeface="ＭＳ Ｐゴシック" charset="0"/>
              <a:cs typeface="ＭＳ Ｐゴシック" charset="0"/>
            </a:endParaRPr>
          </a:p>
          <a:p>
            <a:pPr marL="112163" indent="-112163">
              <a:buFontTx/>
              <a:buChar char="•"/>
              <a:defRPr/>
            </a:pPr>
            <a:r>
              <a:rPr lang="en-US" dirty="0">
                <a:latin typeface="Times New Roman" charset="0"/>
              </a:rPr>
              <a:t>Ready-to-eat TCS food must be date marked if held for longer than 24 hours. It must indicate when the food must be sold, eaten, or thrown out. </a:t>
            </a:r>
            <a:endParaRPr lang="en-US" b="1" dirty="0" smtClean="0"/>
          </a:p>
          <a:p>
            <a:endParaRPr lang="en-US" b="1"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0FD5921-2DEB-8549-B44F-BEE03304F576}" type="slidenum">
              <a:rPr lang="en-US" sz="1200" b="0">
                <a:solidFill>
                  <a:prstClr val="black"/>
                </a:solidFill>
              </a:rPr>
              <a:pPr eaLnBrk="1" hangingPunct="1">
                <a:defRPr/>
              </a:pPr>
              <a:t>133</a:t>
            </a:fld>
            <a:endParaRPr lang="en-US" sz="1200" b="0" dirty="0">
              <a:solidFill>
                <a:prstClr val="black"/>
              </a:solidFill>
            </a:endParaRPr>
          </a:p>
        </p:txBody>
      </p:sp>
      <p:sp>
        <p:nvSpPr>
          <p:cNvPr id="423939"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633620" y="4459574"/>
            <a:ext cx="5486711" cy="4114488"/>
          </a:xfrm>
        </p:spPr>
        <p:txBody>
          <a:bodyPr/>
          <a:lstStyle/>
          <a:p>
            <a:pPr>
              <a:defRPr/>
            </a:pPr>
            <a:r>
              <a:rPr lang="en-US" b="1" dirty="0">
                <a:cs typeface="Times New Roman" pitchFamily="18" charset="0"/>
              </a:rPr>
              <a:t>Instructor Notes</a:t>
            </a:r>
          </a:p>
          <a:p>
            <a:pPr marL="168244" indent="-168244">
              <a:buFont typeface="Arial" pitchFamily="34" charset="0"/>
              <a:buChar char="•"/>
              <a:defRPr/>
            </a:pPr>
            <a:r>
              <a:rPr lang="en-US" dirty="0">
                <a:cs typeface="Times New Roman" pitchFamily="18" charset="0"/>
              </a:rPr>
              <a:t>Operations have a variety of systems for date marking. Some write the day or date the food was prepped on the label. Others write the use-by day or date on the </a:t>
            </a:r>
            <a:r>
              <a:rPr lang="en-US" dirty="0" smtClean="0">
                <a:cs typeface="Times New Roman" pitchFamily="18" charset="0"/>
              </a:rPr>
              <a:t>label.</a:t>
            </a:r>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7AE794C-009E-9B47-99FA-5307D6C0A05A}" type="slidenum">
              <a:rPr lang="en-US" sz="1200" b="0">
                <a:solidFill>
                  <a:prstClr val="black"/>
                </a:solidFill>
              </a:rPr>
              <a:pPr eaLnBrk="1" hangingPunct="1">
                <a:defRPr/>
              </a:pPr>
              <a:t>134</a:t>
            </a:fld>
            <a:endParaRPr lang="en-US" sz="1200" b="0" dirty="0">
              <a:solidFill>
                <a:prstClr val="black"/>
              </a:solidFill>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686421" y="4459574"/>
            <a:ext cx="5486711" cy="4114488"/>
          </a:xfrm>
        </p:spPr>
        <p:txBody>
          <a:bodyPr/>
          <a:lstStyle/>
          <a:p>
            <a:endParaRPr lang="en-US" b="1"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latin typeface="Times New Roman" charset="0"/>
              </a:rPr>
              <a:t>Instructor Notes</a:t>
            </a:r>
          </a:p>
          <a:p>
            <a:pPr marL="112163" indent="-112163">
              <a:buFontTx/>
              <a:buChar char="•"/>
              <a:defRPr/>
            </a:pPr>
            <a:r>
              <a:rPr lang="en-US" dirty="0" smtClean="0">
                <a:latin typeface="Times New Roman" charset="0"/>
              </a:rPr>
              <a:t>Use </a:t>
            </a:r>
            <a:r>
              <a:rPr lang="en-US" dirty="0">
                <a:latin typeface="Times New Roman" charset="0"/>
              </a:rPr>
              <a:t>the next several slides to discuss </a:t>
            </a:r>
            <a:r>
              <a:rPr lang="en-US" dirty="0" smtClean="0">
                <a:latin typeface="Times New Roman" charset="0"/>
              </a:rPr>
              <a:t>correct storage practices for food </a:t>
            </a:r>
            <a:r>
              <a:rPr lang="en-US" dirty="0">
                <a:latin typeface="Times New Roman" charset="0"/>
              </a:rPr>
              <a:t>and foodservice supplies. Ask your students to look at the </a:t>
            </a:r>
            <a:r>
              <a:rPr lang="en-US" dirty="0" smtClean="0">
                <a:latin typeface="Times New Roman" charset="0"/>
              </a:rPr>
              <a:t>situation and determine if the practice in question is correct or incorrect. </a:t>
            </a:r>
            <a:r>
              <a:rPr lang="en-US" dirty="0">
                <a:latin typeface="Times New Roman" charset="0"/>
              </a:rPr>
              <a:t>Use the talking points for each slide to ensure that the necessary principles are discussed afterwards. </a:t>
            </a:r>
          </a:p>
          <a:p>
            <a:pPr marL="112163" indent="-112163">
              <a:buFontTx/>
              <a:buChar char="•"/>
              <a:defRPr/>
            </a:pPr>
            <a:r>
              <a:rPr lang="en-US" dirty="0">
                <a:latin typeface="Times New Roman" charset="0"/>
              </a:rPr>
              <a:t>To ensure that everyone in class participates, pass out index cards with the letters A and B on them. Have each student answer each question by holding up the letter A or B.</a:t>
            </a:r>
          </a:p>
        </p:txBody>
      </p:sp>
      <p:sp>
        <p:nvSpPr>
          <p:cNvPr id="4" name="Slide Number Placeholder 3"/>
          <p:cNvSpPr>
            <a:spLocks noGrp="1"/>
          </p:cNvSpPr>
          <p:nvPr>
            <p:ph type="sldNum" sz="quarter" idx="10"/>
          </p:nvPr>
        </p:nvSpPr>
        <p:spPr/>
        <p:txBody>
          <a:bodyPr/>
          <a:lstStyle/>
          <a:p>
            <a:pPr>
              <a:defRPr/>
            </a:pPr>
            <a:fld id="{E1470029-A89C-3948-A056-70844596351F}" type="slidenum">
              <a:rPr lang="en-US" smtClean="0"/>
              <a:pPr>
                <a:defRPr/>
              </a:pPr>
              <a:t>135</a:t>
            </a:fld>
            <a:endParaRPr lang="en-US" dirty="0"/>
          </a:p>
        </p:txBody>
      </p:sp>
    </p:spTree>
    <p:extLst>
      <p:ext uri="{BB962C8B-B14F-4D97-AF65-F5344CB8AC3E}">
        <p14:creationId xmlns:p14="http://schemas.microsoft.com/office/powerpoint/2010/main" val="22899228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136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hanging thermometer should be placed in the warmest part of the cooler. That would be in a location closest to the door rather than in the back of the unit where the temperatures would be coldest.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Storage </a:t>
            </a:r>
            <a:r>
              <a:rPr lang="en-US" baseline="0" dirty="0" smtClean="0">
                <a:cs typeface="Times New Roman" pitchFamily="18" charset="0"/>
              </a:rPr>
              <a:t>units must have at least </a:t>
            </a:r>
            <a:r>
              <a:rPr lang="en-US" dirty="0">
                <a:latin typeface="Times New Roman" pitchFamily="18" charset="0"/>
                <a:ea typeface="ＭＳ Ｐゴシック" charset="0"/>
                <a:cs typeface="ＭＳ Ｐゴシック" charset="0"/>
              </a:rPr>
              <a:t>one air temperature measuring device. It must be accurate to +/- 3ºF or +/- 1.5ºC.</a:t>
            </a:r>
            <a:r>
              <a:rPr lang="en-US" baseline="0" dirty="0" smtClean="0">
                <a:cs typeface="Times New Roman" pitchFamily="18" charset="0"/>
              </a:rPr>
              <a:t> </a:t>
            </a:r>
            <a:endParaRPr lang="en-US" dirty="0" smtClean="0">
              <a:cs typeface="Times New Roman" pitchFamily="18" charset="0"/>
            </a:endParaRPr>
          </a:p>
          <a:p>
            <a:endParaRPr lang="en-US" dirty="0"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137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B. The chicken salad is </a:t>
            </a:r>
            <a:r>
              <a:rPr lang="en-US" dirty="0" smtClean="0"/>
              <a:t>68ºC </a:t>
            </a:r>
            <a:r>
              <a:rPr lang="en-US" dirty="0">
                <a:latin typeface="Times New Roman" pitchFamily="18" charset="0"/>
                <a:ea typeface="ＭＳ Ｐゴシック" charset="0"/>
                <a:cs typeface="ＭＳ Ｐゴシック" charset="0"/>
              </a:rPr>
              <a:t>(</a:t>
            </a:r>
            <a:r>
              <a:rPr lang="en-US" dirty="0" smtClean="0"/>
              <a:t>20ºC</a:t>
            </a:r>
            <a:r>
              <a:rPr lang="en-US" dirty="0">
                <a:latin typeface="Times New Roman" pitchFamily="18" charset="0"/>
                <a:ea typeface="ＭＳ Ｐゴシック" charset="0"/>
                <a:cs typeface="ＭＳ Ｐゴシック" charset="0"/>
              </a:rPr>
              <a:t>), which is in the temperature danger zone. </a:t>
            </a:r>
          </a:p>
          <a:p>
            <a:pPr marL="112163" indent="-112163">
              <a:buFontTx/>
              <a:buChar char="•"/>
              <a:defRPr/>
            </a:pPr>
            <a:r>
              <a:rPr lang="en-US" dirty="0">
                <a:latin typeface="Times New Roman" pitchFamily="18" charset="0"/>
                <a:ea typeface="ＭＳ Ｐゴシック" charset="0"/>
                <a:cs typeface="ＭＳ Ｐゴシック" charset="0"/>
              </a:rPr>
              <a:t>Store cold TCS food at an internal temperature of </a:t>
            </a:r>
            <a:r>
              <a:rPr lang="en-US" dirty="0" smtClean="0"/>
              <a:t>41ºF </a:t>
            </a:r>
            <a:r>
              <a:rPr lang="en-US" dirty="0">
                <a:latin typeface="Times New Roman" pitchFamily="18" charset="0"/>
                <a:ea typeface="ＭＳ Ｐゴシック" charset="0"/>
                <a:cs typeface="ＭＳ Ｐゴシック" charset="0"/>
              </a:rPr>
              <a:t>(</a:t>
            </a:r>
            <a:r>
              <a:rPr lang="en-US" dirty="0" smtClean="0"/>
              <a:t>5ºC</a:t>
            </a:r>
            <a:r>
              <a:rPr lang="en-US" dirty="0">
                <a:latin typeface="Times New Roman" pitchFamily="18" charset="0"/>
                <a:ea typeface="ＭＳ Ｐゴシック" charset="0"/>
                <a:cs typeface="ＭＳ Ｐゴシック" charset="0"/>
              </a:rPr>
              <a:t>) or lower.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Monitor food temperatures regularly. Randomly sample the temperature of stored food to verify that the cooler is working. </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138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A. The potato salad is clearly and accurately labeled. It contains the name of the food as well as a date mark. The date mark indicates that the food must be used within two days. This is a best practice, most likely dictated by company policy.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All items that are not in their original containers must be labeled. Food labels should include the common name of the food or a statement that clearly and accurately identifies it. It is not necessary to label food if it clearly will not be mistaken for another item. The food must be easily identified by sight.</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Ready-to-eat TCS food must be date marked if held for longer than 24 hours. It must indicate when the food must be sold, eaten, or thrown out.</a:t>
            </a:r>
          </a:p>
          <a:p>
            <a:pPr marL="112163" indent="-112163">
              <a:buFontTx/>
              <a:buChar char="•"/>
              <a:defRPr/>
            </a:pPr>
            <a:r>
              <a:rPr lang="en-US" dirty="0">
                <a:latin typeface="Times New Roman" pitchFamily="18" charset="0"/>
                <a:ea typeface="ＭＳ Ｐゴシック" charset="0"/>
                <a:cs typeface="ＭＳ Ｐゴシック" charset="0"/>
              </a:rPr>
              <a:t>Ready-to-eat TCS food can be stored for only seven days if it is held at </a:t>
            </a:r>
            <a:r>
              <a:rPr lang="en-US" dirty="0" smtClean="0"/>
              <a:t>41ºF </a:t>
            </a:r>
            <a:r>
              <a:rPr lang="en-US" dirty="0">
                <a:latin typeface="Times New Roman" pitchFamily="18" charset="0"/>
                <a:ea typeface="ＭＳ Ｐゴシック" charset="0"/>
                <a:cs typeface="ＭＳ Ｐゴシック" charset="0"/>
              </a:rPr>
              <a:t>(</a:t>
            </a:r>
            <a:r>
              <a:rPr lang="en-US" dirty="0" smtClean="0"/>
              <a:t>5ºC</a:t>
            </a:r>
            <a:r>
              <a:rPr lang="en-US" dirty="0">
                <a:latin typeface="Times New Roman" pitchFamily="18" charset="0"/>
                <a:ea typeface="ＭＳ Ｐゴシック" charset="0"/>
                <a:cs typeface="ＭＳ Ｐゴシック" charset="0"/>
              </a:rPr>
              <a:t>) or lower. The count begins on the day that the food was prepared or a commercial container was opened.</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Operations have a variety of systems for date marking. Some write the day or date the food was prepped on the label. Others write the use-by day or date on the label.</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139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A. The cans are being rotated according to FIFO.</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Store items with the earliest use-by or expiration dates in front of items with later dates.</a:t>
            </a:r>
          </a:p>
          <a:p>
            <a:pPr defTabSz="897301" fontAlgn="base">
              <a:spcBef>
                <a:spcPct val="30000"/>
              </a:spcBef>
              <a:spcAft>
                <a:spcPct val="0"/>
              </a:spcAft>
              <a:defRPr/>
            </a:pP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B7FBDF0-6F5A-C749-80EC-650A4A5B5AF8}" type="slidenum">
              <a:rPr lang="en-US" sz="1200" b="0">
                <a:solidFill>
                  <a:prstClr val="black"/>
                </a:solidFill>
              </a:rPr>
              <a:pPr eaLnBrk="1" hangingPunct="1">
                <a:defRPr/>
              </a:pPr>
              <a:t>14</a:t>
            </a:fld>
            <a:endParaRPr lang="en-US" sz="1200" b="0" dirty="0">
              <a:solidFill>
                <a:prstClr val="black"/>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57250" y="4392431"/>
            <a:ext cx="5218043"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eaLnBrk="1" hangingPunct="1">
              <a:buFontTx/>
              <a:buChar char="•"/>
              <a:defRPr/>
            </a:pPr>
            <a:r>
              <a:rPr lang="en-US" dirty="0">
                <a:latin typeface="Times New Roman" charset="0"/>
                <a:cs typeface="+mn-cs"/>
              </a:rPr>
              <a:t>Managers must set up standard operating procedures that focus on the measures listed on the slide. Then they must train their </a:t>
            </a:r>
            <a:r>
              <a:rPr lang="en-US" dirty="0" smtClean="0">
                <a:latin typeface="Times New Roman" charset="0"/>
                <a:cs typeface="+mn-cs"/>
              </a:rPr>
              <a:t>staff </a:t>
            </a:r>
            <a:r>
              <a:rPr lang="en-US" dirty="0">
                <a:latin typeface="Times New Roman" charset="0"/>
                <a:cs typeface="+mn-cs"/>
              </a:rPr>
              <a:t>on these procedures and monitor them to make sure the procedures are followed.</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onions are being stored with chemicals.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Store all items in designated storage areas.</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These items are stored on the floor of the walk-in cooler.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Store items away from walls and at least six inches (15 centimeters) off the floor.</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Raw meat is being stored above ready-to-eat food. Some of the meat has also not been covered properly.</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 Wrap or cover food. Store raw meat, poultry, and seafood separately from ready-to-eat food. If raw and ready-to-eat food cannot be stored separately, store ready-to-eat food above raw meat, poultry, and seafood. This will prevent juices from raw food from dripping onto ready-to-eat food.</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FBA1B799-A53A-334F-BAC2-57038DA4BAE8}" type="slidenum">
              <a:rPr lang="en-US" sz="1200" b="0">
                <a:solidFill>
                  <a:prstClr val="black"/>
                </a:solidFill>
              </a:rPr>
              <a:pPr eaLnBrk="1" hangingPunct="1">
                <a:defRPr/>
              </a:pPr>
              <a:t>143</a:t>
            </a:fld>
            <a:endParaRPr lang="en-US" sz="1200" b="0" dirty="0">
              <a:solidFill>
                <a:prstClr val="black"/>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295" tIns="48148" rIns="96295" bIns="48148"/>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dirty="0">
                <a:latin typeface="Times New Roman" charset="0"/>
                <a:cs typeface="+mn-cs"/>
              </a:rPr>
              <a:t>Raw meat, poultry, and seafood can be stored with or above ready-to-eat food in a freezer if all of the items have been commercially processed and packaged. </a:t>
            </a:r>
          </a:p>
          <a:p>
            <a:pPr marL="112163" indent="-112163">
              <a:buFontTx/>
              <a:buChar char="•"/>
              <a:defRPr/>
            </a:pPr>
            <a:r>
              <a:rPr lang="en-US" dirty="0">
                <a:latin typeface="Times New Roman" charset="0"/>
                <a:cs typeface="+mn-cs"/>
              </a:rPr>
              <a:t>Frozen food that is being thawed in coolers must also be stored below ready-to-eat food.</a:t>
            </a:r>
          </a:p>
          <a:p>
            <a:pPr marL="112163" indent="-112163">
              <a:buFontTx/>
              <a:buChar char="•"/>
              <a:defRPr/>
            </a:pPr>
            <a:r>
              <a:rPr lang="en-US" dirty="0">
                <a:latin typeface="Times New Roman" charset="0"/>
                <a:cs typeface="+mn-cs"/>
              </a:rPr>
              <a:t>As an exception, ground meat and ground fish can be stored above whole cuts of beef and pork. To do this, make sure the packaging keeps out pathogens and chemicals. It also must not leak.</a:t>
            </a:r>
          </a:p>
          <a:p>
            <a:pPr marL="112163" indent="-112163">
              <a:defRPr/>
            </a:pPr>
            <a:endParaRPr lang="en-US" dirty="0">
              <a:latin typeface="Times New Roman" charset="0"/>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3CC3F5C-04D0-804A-9BD8-F86B66BC2EB7}" type="slidenum">
              <a:rPr lang="en-US" sz="1200" b="0">
                <a:solidFill>
                  <a:prstClr val="black"/>
                </a:solidFill>
              </a:rPr>
              <a:pPr eaLnBrk="1" hangingPunct="1">
                <a:defRPr/>
              </a:pPr>
              <a:t>144</a:t>
            </a:fld>
            <a:endParaRPr lang="en-US" sz="1200" b="0" dirty="0">
              <a:solidFill>
                <a:prstClr val="black"/>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857250" y="4423660"/>
            <a:ext cx="5365578" cy="363355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295" tIns="48148" rIns="96295" bIns="48148"/>
          <a:lstStyle/>
          <a:p>
            <a:pPr marL="112163" indent="-112163">
              <a:defRPr/>
            </a:pPr>
            <a:endParaRPr lang="en-US" b="1" dirty="0">
              <a:latin typeface="Times New Roman" charset="0"/>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D81416A-96E9-DE45-8EBC-C965E691F027}" type="slidenum">
              <a:rPr lang="en-US" sz="1200" b="0">
                <a:solidFill>
                  <a:prstClr val="black"/>
                </a:solidFill>
              </a:rPr>
              <a:pPr eaLnBrk="1" hangingPunct="1">
                <a:defRPr/>
              </a:pPr>
              <a:t>145</a:t>
            </a:fld>
            <a:endParaRPr lang="en-US" sz="1200" b="0" dirty="0">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146</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Play the </a:t>
            </a:r>
            <a:r>
              <a:rPr lang="en-US" i="1" dirty="0">
                <a:latin typeface="Times New Roman" pitchFamily="18" charset="0"/>
                <a:ea typeface="ＭＳ Ｐゴシック" charset="0"/>
                <a:cs typeface="ＭＳ Ｐゴシック" charset="0"/>
              </a:rPr>
              <a:t>Preparation, Cooking, and Serving</a:t>
            </a:r>
            <a:r>
              <a:rPr lang="en-US" dirty="0">
                <a:latin typeface="Times New Roman" pitchFamily="18" charset="0"/>
                <a:ea typeface="ＭＳ Ｐゴシック" charset="0"/>
                <a:cs typeface="ＭＳ Ｐゴシック" charset="0"/>
              </a:rPr>
              <a:t> DVD. Stop the DVD after the “Produce” section has finished playing.</a:t>
            </a: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147</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section of the DVD just watched by using the next several PowerPoint slides.</a:t>
            </a:r>
            <a:endParaRPr lang="en-US" b="0" dirty="0">
              <a:latin typeface="Times New Roman" charset="0"/>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6E42990-EF36-FD47-8E50-DAFDD56C7D80}" type="slidenum">
              <a:rPr lang="en-US" sz="1200" b="0">
                <a:solidFill>
                  <a:prstClr val="black"/>
                </a:solidFill>
              </a:rPr>
              <a:pPr eaLnBrk="1" hangingPunct="1">
                <a:defRPr/>
              </a:pPr>
              <a:t>148</a:t>
            </a:fld>
            <a:endParaRPr lang="en-US" sz="1200" b="0" dirty="0">
              <a:solidFill>
                <a:prstClr val="black"/>
              </a:solidFill>
            </a:endParaRPr>
          </a:p>
        </p:txBody>
      </p:sp>
      <p:sp>
        <p:nvSpPr>
          <p:cNvPr id="438275" name="Rectangle 2"/>
          <p:cNvSpPr>
            <a:spLocks noGrp="1" noRot="1" noChangeAspect="1" noChangeArrowheads="1" noTextEdit="1"/>
          </p:cNvSpPr>
          <p:nvPr>
            <p:ph type="sldImg"/>
          </p:nvPr>
        </p:nvSpPr>
        <p:spPr>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6B49648-2D40-CB4C-9B2D-1AF4E2741615}" type="slidenum">
              <a:rPr lang="en-US" sz="1200" b="0">
                <a:solidFill>
                  <a:prstClr val="black"/>
                </a:solidFill>
              </a:rPr>
              <a:pPr eaLnBrk="1" hangingPunct="1">
                <a:defRPr/>
              </a:pPr>
              <a:t>149</a:t>
            </a:fld>
            <a:endParaRPr lang="en-US" sz="1200" b="0" dirty="0">
              <a:solidFill>
                <a:prstClr val="black"/>
              </a:solidFill>
            </a:endParaRPr>
          </a:p>
        </p:txBody>
      </p:sp>
      <p:sp>
        <p:nvSpPr>
          <p:cNvPr id="439299"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857251" y="4347148"/>
            <a:ext cx="5204067"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2163" indent="-112163">
              <a:buFontTx/>
              <a:buChar char="•"/>
            </a:pPr>
            <a:r>
              <a:rPr lang="en-US" dirty="0">
                <a:latin typeface="Times New Roman" charset="0"/>
              </a:rPr>
              <a:t>Food must be offered to customers in a way that does not mislead or misinform them. Customers must be able to judge the true appearance, color, and quality of food.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E9D3DF0-0258-2E44-87FB-D66B203585B3}" type="slidenum">
              <a:rPr lang="en-US" sz="1200" b="0">
                <a:solidFill>
                  <a:prstClr val="black"/>
                </a:solidFill>
              </a:rPr>
              <a:pPr eaLnBrk="1" hangingPunct="1">
                <a:defRPr/>
              </a:pPr>
              <a:t>15</a:t>
            </a:fld>
            <a:endParaRPr lang="en-US" sz="1200" b="0" dirty="0">
              <a:solidFill>
                <a:prstClr val="black"/>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57250" y="4392431"/>
            <a:ext cx="5218043"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dirty="0">
              <a:latin typeface="Times New Roman" charset="0"/>
              <a:cs typeface="+mn-cs"/>
            </a:endParaRPr>
          </a:p>
          <a:p>
            <a:pPr eaLnBrk="1" hangingPunct="1">
              <a:buFontTx/>
              <a:buChar char="•"/>
              <a:defRPr/>
            </a:pPr>
            <a:r>
              <a:rPr lang="en-US" dirty="0">
                <a:latin typeface="Times New Roman" charset="0"/>
                <a:cs typeface="+mn-cs"/>
              </a:rPr>
              <a:t>The Food and Drug Administration (FDA) inspects all food except meat, poultry, and eggs. The agency also regulates food transported across state lines. In addition, the agency issues the </a:t>
            </a:r>
            <a:r>
              <a:rPr lang="en-US" i="1" dirty="0" smtClean="0">
                <a:latin typeface="Times New Roman" charset="0"/>
                <a:cs typeface="+mn-cs"/>
              </a:rPr>
              <a:t>FDA Food </a:t>
            </a:r>
            <a:r>
              <a:rPr lang="en-US" i="1" dirty="0">
                <a:latin typeface="Times New Roman" charset="0"/>
                <a:cs typeface="+mn-cs"/>
              </a:rPr>
              <a:t>Code</a:t>
            </a:r>
            <a:r>
              <a:rPr lang="en-US" dirty="0">
                <a:latin typeface="Times New Roman" charset="0"/>
                <a:cs typeface="+mn-cs"/>
              </a:rPr>
              <a:t>, which provides recommendations for food safety regulations</a:t>
            </a:r>
            <a:r>
              <a:rPr lang="en-US" dirty="0" smtClean="0">
                <a:latin typeface="Times New Roman" charset="0"/>
                <a:cs typeface="+mn-cs"/>
              </a:rPr>
              <a:t>. </a:t>
            </a:r>
            <a:endParaRPr lang="en-US" dirty="0">
              <a:latin typeface="Times New Roman" charset="0"/>
              <a:cs typeface="+mn-cs"/>
            </a:endParaRPr>
          </a:p>
          <a:p>
            <a:pPr eaLnBrk="1" hangingPunct="1">
              <a:buFontTx/>
              <a:buChar char="•"/>
              <a:defRPr/>
            </a:pPr>
            <a:r>
              <a:rPr lang="en-US" dirty="0">
                <a:latin typeface="Times New Roman" charset="0"/>
                <a:cs typeface="+mn-cs"/>
              </a:rPr>
              <a:t>The U.S. Department of Agriculture (USDA) regulates and inspects meat, poultry, and eggs. It also regulates food that crosses state boundaries or involves more than one state.</a:t>
            </a:r>
          </a:p>
          <a:p>
            <a:pPr eaLnBrk="1" hangingPunct="1">
              <a:buFontTx/>
              <a:buChar char="•"/>
              <a:defRPr/>
            </a:pPr>
            <a:r>
              <a:rPr lang="en-US" dirty="0">
                <a:latin typeface="Times New Roman" charset="0"/>
                <a:cs typeface="+mn-cs"/>
              </a:rPr>
              <a:t>Agencies such as the Centers for Disease Control and Prevention (CDC) and the U. S. Public Health Service (PHS) conduct research into the causes of </a:t>
            </a:r>
            <a:r>
              <a:rPr lang="en-US" dirty="0" smtClean="0">
                <a:latin typeface="Times New Roman" charset="0"/>
                <a:cs typeface="+mn-cs"/>
              </a:rPr>
              <a:t>foodborne-illness </a:t>
            </a:r>
            <a:r>
              <a:rPr lang="en-US" dirty="0">
                <a:latin typeface="Times New Roman" charset="0"/>
                <a:cs typeface="+mn-cs"/>
              </a:rPr>
              <a:t>outbreaks. </a:t>
            </a:r>
            <a:endParaRPr lang="en-US" b="1" dirty="0">
              <a:solidFill>
                <a:srgbClr val="FF3300"/>
              </a:solidFill>
              <a:latin typeface="Times New Roman" charset="0"/>
              <a:cs typeface="+mn-cs"/>
            </a:endParaRPr>
          </a:p>
          <a:p>
            <a:pPr eaLnBrk="1" hangingPunct="1">
              <a:buFontTx/>
              <a:buChar char="•"/>
              <a:defRPr/>
            </a:pPr>
            <a:r>
              <a:rPr lang="en-US" dirty="0">
                <a:latin typeface="Times New Roman" charset="0"/>
                <a:cs typeface="+mn-cs"/>
              </a:rPr>
              <a:t>State and local regulatory authorities write or adopt code that regulates retail and foodservice operations. </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D79A8A3-3138-C249-9991-0FA02D55E87F}" type="slidenum">
              <a:rPr lang="en-US" sz="1200" b="0">
                <a:solidFill>
                  <a:prstClr val="black"/>
                </a:solidFill>
              </a:rPr>
              <a:pPr eaLnBrk="1" hangingPunct="1">
                <a:defRPr/>
              </a:pPr>
              <a:t>150</a:t>
            </a:fld>
            <a:endParaRPr lang="en-US" sz="1200" b="0" dirty="0">
              <a:solidFill>
                <a:prstClr val="black"/>
              </a:solidFill>
            </a:endParaRPr>
          </a:p>
        </p:txBody>
      </p:sp>
      <p:sp>
        <p:nvSpPr>
          <p:cNvPr id="440323"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857251" y="4347148"/>
            <a:ext cx="5204067"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2163" indent="-112163"/>
            <a:r>
              <a:rPr lang="en-US" dirty="0">
                <a:latin typeface="Times New Roman" charset="0"/>
              </a:rPr>
              <a:t>• Food that has become unsafe must be thrown out unless it can be safely reconditioned. All food—especially ready-to-eat food—must be thrown out in the situations highlighted in the slide.</a:t>
            </a:r>
          </a:p>
          <a:p>
            <a:pPr marL="112163" indent="-112163"/>
            <a:r>
              <a:rPr lang="en-US" dirty="0">
                <a:latin typeface="Times New Roman" charset="0"/>
              </a:rPr>
              <a:t>• Sometimes food can be restored to a safe condition. This is called reconditioning. For example, a hot food that has not been held at the correct temperature may be reheated if it has not been in the temperature danger zone </a:t>
            </a:r>
            <a:r>
              <a:rPr lang="en-US" dirty="0" smtClean="0">
                <a:latin typeface="Times New Roman" charset="0"/>
              </a:rPr>
              <a:t>for more than two hours.</a:t>
            </a:r>
            <a:endParaRPr lang="en-US" dirty="0">
              <a:latin typeface="Times New Roman"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r>
              <a:rPr lang="en-US" baseline="0" dirty="0" smtClean="0"/>
              <a:t>Because of concerns about the potential for Botulism, frozen fish in ROP packaging has special handling practices.</a:t>
            </a:r>
            <a:endParaRPr lang="en-US" dirty="0" smtClean="0"/>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151</a:t>
            </a:fld>
            <a:endParaRPr lang="en-US" dirty="0"/>
          </a:p>
        </p:txBody>
      </p:sp>
    </p:spTree>
    <p:extLst>
      <p:ext uri="{BB962C8B-B14F-4D97-AF65-F5344CB8AC3E}">
        <p14:creationId xmlns:p14="http://schemas.microsoft.com/office/powerpoint/2010/main" val="404535094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F33FFD45-BEE4-CC4C-B45C-37C6393DD022}" type="slidenum">
              <a:rPr lang="en-US" sz="1200" b="0">
                <a:solidFill>
                  <a:prstClr val="black"/>
                </a:solidFill>
              </a:rPr>
              <a:pPr eaLnBrk="1" hangingPunct="1">
                <a:defRPr/>
              </a:pPr>
              <a:t>152</a:t>
            </a:fld>
            <a:endParaRPr lang="en-US" sz="1200" b="0" dirty="0">
              <a:solidFill>
                <a:prstClr val="black"/>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57250" y="4347148"/>
            <a:ext cx="5028579"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Certain chemicals may be used to wash fruits and vegetables. Also, produce can be treated by washing it in water containing ozone. This treatment helps control pathogens. Check your local regulatory requirements.</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AAC7CE8-F61C-A049-A185-7AC9FC9BDE6A}" type="slidenum">
              <a:rPr lang="en-US" sz="1200" b="0">
                <a:solidFill>
                  <a:prstClr val="black"/>
                </a:solidFill>
              </a:rPr>
              <a:pPr eaLnBrk="1" hangingPunct="1">
                <a:defRPr/>
              </a:pPr>
              <a:t>153</a:t>
            </a:fld>
            <a:endParaRPr lang="en-US" sz="1200" b="0" dirty="0">
              <a:solidFill>
                <a:prstClr val="black"/>
              </a:solidFill>
            </a:endParaRPr>
          </a:p>
        </p:txBody>
      </p:sp>
      <p:sp>
        <p:nvSpPr>
          <p:cNvPr id="448515" name="Rectangle 2"/>
          <p:cNvSpPr>
            <a:spLocks noGrp="1" noRot="1" noChangeAspect="1" noChangeArrowheads="1" noTextEdit="1"/>
          </p:cNvSpPr>
          <p:nvPr>
            <p:ph type="sldImg"/>
          </p:nvPr>
        </p:nvSpPr>
        <p:spPr>
          <a:xfrm>
            <a:off x="1144588" y="685800"/>
            <a:ext cx="4572000" cy="3429000"/>
          </a:xfrm>
          <a:ln/>
        </p:spPr>
      </p:sp>
      <p:sp>
        <p:nvSpPr>
          <p:cNvPr id="448516"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dirty="0">
                <a:latin typeface="Times New Roman" charset="0"/>
                <a:cs typeface="+mn-cs"/>
              </a:rPr>
              <a:t>Make ice from water that is safe to drink.</a:t>
            </a:r>
          </a:p>
          <a:p>
            <a:pPr marL="112163" indent="-112163">
              <a:buFontTx/>
              <a:buChar char="•"/>
              <a:defRPr/>
            </a:pPr>
            <a:r>
              <a:rPr lang="en-US" dirty="0">
                <a:latin typeface="Times New Roman" charset="0"/>
                <a:cs typeface="+mn-cs"/>
              </a:rPr>
              <a:t>Never use ice as an ingredient if it was used to keep food cold. For example, if ice is used to cool food on a salad bar, it cannot then be used in drinks.</a:t>
            </a:r>
          </a:p>
          <a:p>
            <a:pPr marL="112163" indent="-112163">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78D9A4D-90B6-9E4C-8C73-4A7835310716}" type="slidenum">
              <a:rPr lang="en-US" sz="1200" b="0">
                <a:solidFill>
                  <a:prstClr val="black"/>
                </a:solidFill>
              </a:rPr>
              <a:pPr eaLnBrk="1" hangingPunct="1">
                <a:defRPr/>
              </a:pPr>
              <a:t>154</a:t>
            </a:fld>
            <a:endParaRPr lang="en-US" sz="1200" b="0" dirty="0">
              <a:solidFill>
                <a:prstClr val="black"/>
              </a:solidFill>
            </a:endParaRPr>
          </a:p>
        </p:txBody>
      </p:sp>
      <p:sp>
        <p:nvSpPr>
          <p:cNvPr id="449539"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6530C00-B2D0-084C-8E54-1C15D8A2C979}" type="slidenum">
              <a:rPr lang="en-US" sz="1200" b="0">
                <a:solidFill>
                  <a:prstClr val="black"/>
                </a:solidFill>
              </a:rPr>
              <a:pPr eaLnBrk="1" hangingPunct="1">
                <a:defRPr/>
              </a:pPr>
              <a:t>155</a:t>
            </a:fld>
            <a:endParaRPr lang="en-US" sz="1200" b="0" dirty="0">
              <a:solidFill>
                <a:prstClr val="black"/>
              </a:solidFill>
            </a:endParaRPr>
          </a:p>
        </p:txBody>
      </p:sp>
      <p:sp>
        <p:nvSpPr>
          <p:cNvPr id="450563" name="Rectangle 2"/>
          <p:cNvSpPr>
            <a:spLocks noGrp="1" noRot="1" noChangeAspect="1" noChangeArrowheads="1" noTextEdit="1"/>
          </p:cNvSpPr>
          <p:nvPr>
            <p:ph type="sldImg"/>
          </p:nvPr>
        </p:nvSpPr>
        <p:spPr>
          <a:xfrm>
            <a:off x="1143000" y="687388"/>
            <a:ext cx="4572000" cy="3429000"/>
          </a:xfrm>
          <a:ln/>
        </p:spPr>
      </p:sp>
      <p:sp>
        <p:nvSpPr>
          <p:cNvPr id="450564" name="Rectangle 3"/>
          <p:cNvSpPr>
            <a:spLocks noGrp="1" noChangeArrowheads="1"/>
          </p:cNvSpPr>
          <p:nvPr>
            <p:ph type="body" idx="1"/>
          </p:nvPr>
        </p:nvSpPr>
        <p:spPr>
          <a:xfrm>
            <a:off x="857250" y="4347148"/>
            <a:ext cx="502857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Notes</a:t>
            </a:r>
          </a:p>
          <a:p>
            <a:pPr marL="112163" indent="-112163">
              <a:buFontTx/>
              <a:buChar char="•"/>
              <a:defRPr/>
            </a:pPr>
            <a:r>
              <a:rPr lang="en-US" dirty="0">
                <a:latin typeface="Times New Roman" charset="0"/>
                <a:cs typeface="+mn-cs"/>
              </a:rPr>
              <a:t>You will need a variance when prepping food in certain ways. A variance is a document issued by your regulatory authority that allows a regulatory requirement to be waived or changed.</a:t>
            </a:r>
          </a:p>
          <a:p>
            <a:pPr marL="112163" indent="-112163">
              <a:buFontTx/>
              <a:buChar char="•"/>
              <a:defRPr/>
            </a:pPr>
            <a:r>
              <a:rPr lang="en-US" dirty="0">
                <a:latin typeface="Times New Roman" charset="0"/>
                <a:cs typeface="+mn-cs"/>
              </a:rPr>
              <a:t>When applying for a variance, your regulatory authority may require you to submit a HACCP plan. The plan must account for any food safety risks related to the way you plan to prep the food item.</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6112E6D-8DBB-1349-ADBA-CB336BDC2465}" type="slidenum">
              <a:rPr lang="en-US" sz="1200" b="0">
                <a:solidFill>
                  <a:prstClr val="black"/>
                </a:solidFill>
              </a:rPr>
              <a:pPr eaLnBrk="1" hangingPunct="1">
                <a:defRPr/>
              </a:pPr>
              <a:t>156</a:t>
            </a:fld>
            <a:endParaRPr lang="en-US" sz="1200" b="0" dirty="0">
              <a:solidFill>
                <a:prstClr val="black"/>
              </a:solidFill>
            </a:endParaRPr>
          </a:p>
        </p:txBody>
      </p:sp>
      <p:sp>
        <p:nvSpPr>
          <p:cNvPr id="451587" name="Rectangle 2"/>
          <p:cNvSpPr>
            <a:spLocks noGrp="1" noRot="1" noChangeAspect="1" noChangeArrowheads="1" noTextEdit="1"/>
          </p:cNvSpPr>
          <p:nvPr>
            <p:ph type="sldImg"/>
          </p:nvPr>
        </p:nvSpPr>
        <p:spPr>
          <a:xfrm>
            <a:off x="1143000" y="687388"/>
            <a:ext cx="4572000" cy="3429000"/>
          </a:xfrm>
          <a:ln/>
        </p:spPr>
      </p:sp>
      <p:sp>
        <p:nvSpPr>
          <p:cNvPr id="451588" name="Rectangle 3"/>
          <p:cNvSpPr>
            <a:spLocks noGrp="1" noChangeArrowheads="1"/>
          </p:cNvSpPr>
          <p:nvPr>
            <p:ph type="body" idx="1"/>
          </p:nvPr>
        </p:nvSpPr>
        <p:spPr>
          <a:xfrm>
            <a:off x="857250" y="4347148"/>
            <a:ext cx="502857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Notes</a:t>
            </a:r>
          </a:p>
          <a:p>
            <a:pPr marL="112163" indent="-112163">
              <a:buFontTx/>
              <a:buChar char="•"/>
              <a:defRPr/>
            </a:pPr>
            <a:r>
              <a:rPr lang="en-US" i="1" dirty="0">
                <a:latin typeface="Times New Roman" charset="0"/>
                <a:cs typeface="+mn-cs"/>
              </a:rPr>
              <a:t>Clostridium botulinum</a:t>
            </a:r>
            <a:r>
              <a:rPr lang="en-US" b="1" dirty="0">
                <a:latin typeface="Times New Roman" charset="0"/>
                <a:cs typeface="+mn-cs"/>
              </a:rPr>
              <a:t> </a:t>
            </a:r>
            <a:r>
              <a:rPr lang="en-US" dirty="0">
                <a:latin typeface="Times New Roman" charset="0"/>
                <a:cs typeface="+mn-cs"/>
              </a:rPr>
              <a:t>and </a:t>
            </a:r>
            <a:r>
              <a:rPr lang="en-US" i="1" dirty="0">
                <a:latin typeface="Times New Roman" charset="0"/>
                <a:cs typeface="+mn-cs"/>
              </a:rPr>
              <a:t>Listeria monocytogenes</a:t>
            </a:r>
            <a:r>
              <a:rPr lang="en-US" dirty="0">
                <a:latin typeface="Times New Roman" charset="0"/>
                <a:cs typeface="+mn-cs"/>
              </a:rPr>
              <a:t> are risks to food packaged using a </a:t>
            </a:r>
            <a:r>
              <a:rPr lang="en-US" dirty="0" smtClean="0">
                <a:latin typeface="Times New Roman" charset="0"/>
                <a:cs typeface="+mn-cs"/>
              </a:rPr>
              <a:t>reduced-oxygen </a:t>
            </a:r>
            <a:r>
              <a:rPr lang="en-US" dirty="0">
                <a:latin typeface="Times New Roman" charset="0"/>
                <a:cs typeface="+mn-cs"/>
              </a:rPr>
              <a:t>packaging method. This includes MAP, vacuum-packed and </a:t>
            </a:r>
            <a:r>
              <a:rPr lang="en-US" i="1" dirty="0">
                <a:latin typeface="Times New Roman" charset="0"/>
                <a:cs typeface="+mn-cs"/>
              </a:rPr>
              <a:t>sous vide </a:t>
            </a:r>
            <a:r>
              <a:rPr lang="en-US" dirty="0" smtClean="0">
                <a:latin typeface="Times New Roman" charset="0"/>
                <a:cs typeface="+mn-cs"/>
              </a:rPr>
              <a:t>food. </a:t>
            </a:r>
            <a:endParaRPr lang="en-US" dirty="0">
              <a:latin typeface="Times New Roman" charset="0"/>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157</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Review the content presented using the next several PowerPoint slides.</a:t>
            </a:r>
            <a:endParaRPr lang="en-US" b="0" dirty="0">
              <a:latin typeface="Times New Roman" charset="0"/>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158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chef has taken out too much tuna salad for the number of sandwiches she is going to make. This exposes more tuna salad to the temperature danger zone than is necessary.</a:t>
            </a:r>
          </a:p>
          <a:p>
            <a:pPr marL="112163" indent="-112163">
              <a:buFontTx/>
              <a:buChar char="•"/>
            </a:pPr>
            <a:r>
              <a:rPr lang="en-US" dirty="0">
                <a:latin typeface="Times New Roman" pitchFamily="18" charset="0"/>
                <a:ea typeface="ＭＳ Ｐゴシック" charset="0"/>
                <a:cs typeface="ＭＳ Ｐゴシック" charset="0"/>
              </a:rPr>
              <a:t>Only remove as much food from the cooler as you can prep in a short period of time. This keeps ingredients from sitting out for long periods of time.</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159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food handler appears to be prepping the carrots on a cutting board used to prep another product, possibly raw meat. This can lead to cross-contamination and illness. </a:t>
            </a:r>
          </a:p>
          <a:p>
            <a:pPr marL="112163" indent="-112163">
              <a:buFontTx/>
              <a:buChar char="•"/>
            </a:pPr>
            <a:r>
              <a:rPr lang="en-US" dirty="0">
                <a:latin typeface="Times New Roman" pitchFamily="18" charset="0"/>
                <a:ea typeface="ＭＳ Ｐゴシック" charset="0"/>
                <a:cs typeface="ＭＳ Ｐゴシック" charset="0"/>
              </a:rPr>
              <a:t>Make sure workstations, cutting boards, and utensils are clean and sanitized.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16</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eaLnBrk="1" hangingPunct="1">
              <a:defRPr/>
            </a:pPr>
            <a:r>
              <a:rPr lang="en-US" b="1" dirty="0" smtClean="0">
                <a:latin typeface="Times New Roman" charset="0"/>
                <a:cs typeface="Times New Roman" charset="0"/>
              </a:rPr>
              <a:t>Instructor Notes</a:t>
            </a:r>
            <a:r>
              <a:rPr lang="en-US" b="1" dirty="0">
                <a:solidFill>
                  <a:srgbClr val="FF3300"/>
                </a:solidFill>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a:p>
            <a:pPr eaLnBrk="1" hangingPunct="1">
              <a:buFontTx/>
              <a:buChar char="•"/>
              <a:defRPr/>
            </a:pPr>
            <a:r>
              <a:rPr lang="en-US" dirty="0">
                <a:latin typeface="Times New Roman" pitchFamily="18" charset="0"/>
                <a:ea typeface="ＭＳ Ｐゴシック" charset="0"/>
                <a:cs typeface="ＭＳ Ｐゴシック" charset="0"/>
              </a:rPr>
              <a:t>Review the content presented using the next several slides. </a:t>
            </a:r>
          </a:p>
          <a:p>
            <a:pPr marL="228999" indent="-228999" defTabSz="897301" fontAlgn="base">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and D on them. Have each student answer each question by holding up the correct letter.</a:t>
            </a:r>
          </a:p>
          <a:p>
            <a:pPr eaLnBrk="1" hangingPunct="1">
              <a:buFontTx/>
              <a:buChar char="•"/>
              <a:defRPr/>
            </a:pPr>
            <a:endParaRPr lang="en-US" dirty="0">
              <a:latin typeface="Times New Roman" pitchFamily="18" charset="0"/>
              <a:ea typeface="ＭＳ Ｐゴシック" charset="0"/>
              <a:cs typeface="ＭＳ Ｐゴシック" charset="0"/>
            </a:endParaRPr>
          </a:p>
          <a:p>
            <a:pPr eaLnBrk="1" hangingPunct="1">
              <a:buFontTx/>
              <a:buChar char="•"/>
              <a:defRPr/>
            </a:pPr>
            <a:endParaRPr lang="en-US" b="0"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160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This frozen chicken is being thawed incorrectly. It is simply being submerged in water. </a:t>
            </a:r>
          </a:p>
          <a:p>
            <a:pPr marL="112163" indent="-112163">
              <a:buFontTx/>
              <a:buChar char="•"/>
            </a:pPr>
            <a:r>
              <a:rPr lang="en-US" dirty="0">
                <a:latin typeface="Times New Roman" pitchFamily="18" charset="0"/>
                <a:ea typeface="ＭＳ Ｐゴシック" charset="0"/>
                <a:cs typeface="ＭＳ Ｐゴシック" charset="0"/>
              </a:rPr>
              <a:t>If the chicken is going to be thawed in this manner, it must meet these requirements.</a:t>
            </a:r>
          </a:p>
          <a:p>
            <a:pPr marL="560813" lvl="1" indent="-112163">
              <a:buFontTx/>
              <a:buChar char="•"/>
            </a:pPr>
            <a:r>
              <a:rPr lang="en-US" dirty="0">
                <a:latin typeface="Times New Roman" pitchFamily="18" charset="0"/>
                <a:ea typeface="ＭＳ Ｐゴシック" charset="0"/>
                <a:cs typeface="ＭＳ Ｐゴシック" charset="0"/>
              </a:rPr>
              <a:t>Submerge it under running, drinkable water at 70ºF (21ºC) or lower. The flow of the water must be strong enough to wash loose food bits into the drain. </a:t>
            </a:r>
          </a:p>
          <a:p>
            <a:pPr marL="560813" lvl="1" indent="-112163">
              <a:buFontTx/>
              <a:buChar char="•"/>
            </a:pPr>
            <a:r>
              <a:rPr lang="en-US" dirty="0">
                <a:latin typeface="Times New Roman" pitchFamily="18" charset="0"/>
                <a:ea typeface="ＭＳ Ｐゴシック" charset="0"/>
                <a:cs typeface="ＭＳ Ｐゴシック" charset="0"/>
              </a:rPr>
              <a:t>Always use a clean and sanitized food-prep sink when thawing food this way. </a:t>
            </a:r>
          </a:p>
          <a:p>
            <a:pPr marL="560813" lvl="1" indent="-112163">
              <a:buFontTx/>
              <a:buChar char="•"/>
            </a:pPr>
            <a:r>
              <a:rPr lang="en-US" dirty="0">
                <a:latin typeface="Times New Roman" pitchFamily="18" charset="0"/>
                <a:ea typeface="ＭＳ Ｐゴシック" charset="0"/>
                <a:cs typeface="ＭＳ Ｐゴシック" charset="0"/>
              </a:rPr>
              <a:t>Never let the temperature of the food go above 41ºF (5ºC) for longer than four hours. This includes the time it takes to thaw the food plus the time it takes to prep or cool it.</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161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lettuce, a ready-to-eat food, is being prepped on the same board as the raw chicken. This is can lead to cross-contamination. </a:t>
            </a:r>
          </a:p>
          <a:p>
            <a:pPr marL="112163" indent="-112163">
              <a:buFontTx/>
              <a:buChar char="•"/>
            </a:pPr>
            <a:r>
              <a:rPr lang="en-US" dirty="0">
                <a:latin typeface="Times New Roman" pitchFamily="18" charset="0"/>
                <a:ea typeface="ＭＳ Ｐゴシック" charset="0"/>
                <a:cs typeface="ＭＳ Ｐゴシック" charset="0"/>
              </a:rPr>
              <a:t>Make sure that fruit and vegetables do not touch surfaces exposed to raw meat, seafood, or poultry</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162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food handler is using a glass to scoop ice. This could result in the physical contamination of the ice if the glass were to break.</a:t>
            </a:r>
          </a:p>
          <a:p>
            <a:pPr marL="112163" indent="-112163">
              <a:buFontTx/>
              <a:buChar char="•"/>
            </a:pPr>
            <a:r>
              <a:rPr lang="en-US" dirty="0">
                <a:latin typeface="Times New Roman" pitchFamily="18" charset="0"/>
                <a:ea typeface="ＭＳ Ｐゴシック" charset="0"/>
                <a:cs typeface="ＭＳ Ｐゴシック" charset="0"/>
              </a:rPr>
              <a:t>Never use a glass to scoop ice or touch ice with bare hands. </a:t>
            </a:r>
          </a:p>
          <a:p>
            <a:pPr marL="112163" indent="-112163">
              <a:buFontTx/>
              <a:buChar char="•"/>
            </a:pPr>
            <a:endParaRPr lang="en-US" dirty="0">
              <a:latin typeface="Times New Roman" pitchFamily="18" charset="0"/>
              <a:ea typeface="ＭＳ Ｐゴシック" charset="0"/>
              <a:cs typeface="ＭＳ Ｐゴシック" charset="0"/>
            </a:endParaRPr>
          </a:p>
          <a:p>
            <a:pPr marL="112163" indent="-112163">
              <a:buFontTx/>
              <a:buChar char="•"/>
            </a:pP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163</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Play the “Cooking”, “Cooling”, and “Reheating” sections of the </a:t>
            </a:r>
            <a:r>
              <a:rPr lang="en-US" i="1" dirty="0">
                <a:latin typeface="Times New Roman" pitchFamily="18" charset="0"/>
                <a:ea typeface="ＭＳ Ｐゴシック" charset="0"/>
                <a:cs typeface="ＭＳ Ｐゴシック" charset="0"/>
              </a:rPr>
              <a:t>Preparation, Cooking, and Serving</a:t>
            </a:r>
            <a:r>
              <a:rPr lang="en-US" dirty="0">
                <a:latin typeface="Times New Roman" pitchFamily="18" charset="0"/>
                <a:ea typeface="ＭＳ Ｐゴシック" charset="0"/>
                <a:cs typeface="ＭＳ Ｐゴシック" charset="0"/>
              </a:rPr>
              <a:t> DVD. Stop the DVD after the “Reheating” section has finished playing.</a:t>
            </a:r>
            <a:endParaRPr lang="en-US" b="0" dirty="0">
              <a:latin typeface="Times New Roman" charset="0"/>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164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section of the DVD just watched using the next several PowerPoint slides</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52DFF4E-1967-BE44-8F48-B981329F9344}" type="slidenum">
              <a:rPr lang="en-US" sz="1200" b="0">
                <a:solidFill>
                  <a:prstClr val="black"/>
                </a:solidFill>
              </a:rPr>
              <a:pPr eaLnBrk="1" hangingPunct="1">
                <a:defRPr/>
              </a:pPr>
              <a:t>165</a:t>
            </a:fld>
            <a:endParaRPr lang="en-US" sz="1200" b="0" dirty="0">
              <a:solidFill>
                <a:prstClr val="black"/>
              </a:solidFill>
            </a:endParaRPr>
          </a:p>
        </p:txBody>
      </p:sp>
      <p:sp>
        <p:nvSpPr>
          <p:cNvPr id="4546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D56FD76-1013-024E-B823-7A1F96CDDAA7}" type="slidenum">
              <a:rPr lang="en-US" sz="1200" b="0">
                <a:solidFill>
                  <a:prstClr val="black"/>
                </a:solidFill>
              </a:rPr>
              <a:pPr eaLnBrk="1" hangingPunct="1">
                <a:defRPr/>
              </a:pPr>
              <a:t>166</a:t>
            </a:fld>
            <a:endParaRPr lang="en-US" sz="1200" b="0" dirty="0">
              <a:solidFill>
                <a:prstClr val="black"/>
              </a:solidFill>
            </a:endParaRPr>
          </a:p>
        </p:txBody>
      </p:sp>
      <p:sp>
        <p:nvSpPr>
          <p:cNvPr id="455683" name="Rectangle 2"/>
          <p:cNvSpPr>
            <a:spLocks noGrp="1" noRot="1" noChangeAspect="1" noChangeArrowheads="1" noTextEdit="1"/>
          </p:cNvSpPr>
          <p:nvPr>
            <p:ph type="sldImg"/>
          </p:nvPr>
        </p:nvSpPr>
        <p:spPr>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7CFF95A-41E1-F640-9D33-23F3D9B3E680}" type="slidenum">
              <a:rPr lang="en-US" sz="1200" b="0">
                <a:solidFill>
                  <a:prstClr val="black"/>
                </a:solidFill>
              </a:rPr>
              <a:pPr eaLnBrk="1" hangingPunct="1">
                <a:defRPr/>
              </a:pPr>
              <a:t>167</a:t>
            </a:fld>
            <a:endParaRPr lang="en-US" sz="1200" b="0" dirty="0">
              <a:solidFill>
                <a:prstClr val="black"/>
              </a:solidFill>
            </a:endParaRPr>
          </a:p>
        </p:txBody>
      </p:sp>
      <p:sp>
        <p:nvSpPr>
          <p:cNvPr id="456707" name="Rectangle 2"/>
          <p:cNvSpPr>
            <a:spLocks noGrp="1" noRot="1" noChangeAspect="1" noChangeArrowheads="1" noTextEdit="1"/>
          </p:cNvSpPr>
          <p:nvPr>
            <p:ph type="sldImg"/>
          </p:nvPr>
        </p:nvSpPr>
        <p:spPr>
          <a:ln/>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DEE6AB4-A8D8-014B-8DE3-84DA45A09475}" type="slidenum">
              <a:rPr lang="en-US" sz="1200" b="0">
                <a:solidFill>
                  <a:prstClr val="black"/>
                </a:solidFill>
              </a:rPr>
              <a:pPr eaLnBrk="1" hangingPunct="1">
                <a:defRPr/>
              </a:pPr>
              <a:t>168</a:t>
            </a:fld>
            <a:endParaRPr lang="en-US" sz="1200" b="0" dirty="0">
              <a:solidFill>
                <a:prstClr val="black"/>
              </a:solidFill>
            </a:endParaRPr>
          </a:p>
        </p:txBody>
      </p:sp>
      <p:sp>
        <p:nvSpPr>
          <p:cNvPr id="457731" name="Rectangle 2"/>
          <p:cNvSpPr>
            <a:spLocks noGrp="1" noRot="1" noChangeAspect="1" noChangeArrowheads="1" noTextEdit="1"/>
          </p:cNvSpPr>
          <p:nvPr>
            <p:ph type="sldImg"/>
          </p:nvPr>
        </p:nvSpPr>
        <p:spPr>
          <a:ln/>
        </p:spPr>
      </p:sp>
      <p:sp>
        <p:nvSpPr>
          <p:cNvPr id="5" name="Rectangle 3"/>
          <p:cNvSpPr>
            <a:spLocks noGrp="1" noChangeArrowheads="1"/>
          </p:cNvSpPr>
          <p:nvPr>
            <p:ph type="body" idx="3"/>
          </p:nvPr>
        </p:nvSpPr>
        <p:spPr>
          <a:xfrm>
            <a:off x="857250" y="4536086"/>
            <a:ext cx="5365578" cy="363355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295" tIns="48148" rIns="96295" bIns="48148"/>
          <a:lstStyle/>
          <a:p>
            <a:pPr lvl="1" eaLnBrk="1" hangingPunct="1"/>
            <a:endParaRPr lang="en-US" dirty="0"/>
          </a:p>
          <a:p>
            <a:pPr marL="112163" indent="-112163">
              <a:defRPr/>
            </a:pPr>
            <a:endParaRPr lang="en-US" b="1" dirty="0">
              <a:latin typeface="Times New Roman" charset="0"/>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675143B-D318-1B40-9172-5E1643269BF3}" type="slidenum">
              <a:rPr lang="en-US" sz="1200" b="0">
                <a:solidFill>
                  <a:prstClr val="black"/>
                </a:solidFill>
              </a:rPr>
              <a:pPr eaLnBrk="1" hangingPunct="1">
                <a:defRPr/>
              </a:pPr>
              <a:t>169</a:t>
            </a:fld>
            <a:endParaRPr lang="en-US" sz="1200" b="0" dirty="0">
              <a:solidFill>
                <a:prstClr val="black"/>
              </a:solidFill>
            </a:endParaRPr>
          </a:p>
        </p:txBody>
      </p:sp>
      <p:sp>
        <p:nvSpPr>
          <p:cNvPr id="458755" name="Rectangle 2"/>
          <p:cNvSpPr>
            <a:spLocks noGrp="1" noRot="1" noChangeAspect="1" noChangeArrowheads="1" noTextEdit="1"/>
          </p:cNvSpPr>
          <p:nvPr>
            <p:ph type="sldImg"/>
          </p:nvPr>
        </p:nvSpPr>
        <p:spPr>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17</a:t>
            </a:fld>
            <a:endParaRPr lang="en-US" dirty="0"/>
          </a:p>
        </p:txBody>
      </p:sp>
      <p:sp>
        <p:nvSpPr>
          <p:cNvPr id="1102850" name="Rectangle 2"/>
          <p:cNvSpPr>
            <a:spLocks noGrp="1" noRot="1" noChangeAspect="1" noChangeArrowheads="1" noTextEdit="1"/>
          </p:cNvSpPr>
          <p:nvPr>
            <p:ph type="sldImg"/>
          </p:nvPr>
        </p:nvSpPr>
        <p:spPr>
          <a:ln/>
        </p:spPr>
      </p:sp>
      <p:sp>
        <p:nvSpPr>
          <p:cNvPr id="1102851" name="Rectangle 3"/>
          <p:cNvSpPr>
            <a:spLocks noGrp="1" noChangeArrowheads="1"/>
          </p:cNvSpPr>
          <p:nvPr>
            <p:ph type="body" idx="1"/>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a:t>
            </a:r>
            <a:r>
              <a:rPr lang="en-US" dirty="0" smtClean="0"/>
              <a:t>is B. The flour is not a TCS food. </a:t>
            </a:r>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170</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44588" y="685800"/>
            <a:ext cx="4572000" cy="3429000"/>
          </a:xfrm>
          <a:ln/>
        </p:spPr>
      </p:sp>
      <p:sp>
        <p:nvSpPr>
          <p:cNvPr id="462852" name="Rectangle 3"/>
          <p:cNvSpPr>
            <a:spLocks noGrp="1" noChangeArrowheads="1"/>
          </p:cNvSpPr>
          <p:nvPr>
            <p:ph type="body" idx="1"/>
          </p:nvPr>
        </p:nvSpPr>
        <p:spPr>
          <a:xfrm>
            <a:off x="851038" y="4347148"/>
            <a:ext cx="5485158" cy="4114487"/>
          </a:xfrm>
        </p:spPr>
        <p:txBody>
          <a:bodyPr lIns="91821" tIns="45910" rIns="91821" bIns="45910"/>
          <a:lstStyle/>
          <a:p>
            <a:pPr marL="112163" indent="-112163">
              <a:defRPr/>
            </a:pPr>
            <a:r>
              <a:rPr lang="en-US" b="1" dirty="0" smtClean="0">
                <a:ea typeface="+mn-ea"/>
                <a:cs typeface="+mn-cs"/>
              </a:rPr>
              <a:t>Instructor Notes</a:t>
            </a:r>
          </a:p>
          <a:p>
            <a:pPr marL="112163" indent="-112163">
              <a:buFontTx/>
              <a:buChar char="•"/>
              <a:defRPr/>
            </a:pPr>
            <a:r>
              <a:rPr lang="en-US" dirty="0" smtClean="0">
                <a:ea typeface="+mn-ea"/>
                <a:cs typeface="+mn-cs"/>
              </a:rPr>
              <a:t>Some operations partially cook food during prep and then finish cooking it just before service. You must follow the steps in the slide if you plan to partially cook meat, seafood, poultry, or eggs; or dishes containing these items.</a:t>
            </a:r>
          </a:p>
          <a:p>
            <a:pPr marL="112163" indent="-112163">
              <a:buFontTx/>
              <a:buChar char="•"/>
              <a:defRPr/>
            </a:pPr>
            <a:r>
              <a:rPr lang="en-US" dirty="0" smtClean="0">
                <a:ea typeface="+mn-ea"/>
                <a:cs typeface="+mn-cs"/>
              </a:rPr>
              <a:t>Your local regulatory authority may require you to have written procedures that explain how the food cooked by this process will be prepped and stored. These procedures must be approved by the regulatory authority and describe the following:</a:t>
            </a:r>
          </a:p>
          <a:p>
            <a:pPr marL="336488" lvl="1" indent="-112163">
              <a:buFontTx/>
              <a:buChar char="•"/>
              <a:defRPr/>
            </a:pPr>
            <a:r>
              <a:rPr lang="en-US" dirty="0" smtClean="0">
                <a:ea typeface="+mn-ea"/>
              </a:rPr>
              <a:t>How the requirements will be monitored and documented</a:t>
            </a:r>
          </a:p>
          <a:p>
            <a:pPr marL="336488" lvl="1" indent="-112163">
              <a:buFontTx/>
              <a:buChar char="•"/>
              <a:defRPr/>
            </a:pPr>
            <a:r>
              <a:rPr lang="en-US" dirty="0" smtClean="0">
                <a:ea typeface="+mn-ea"/>
              </a:rPr>
              <a:t>Which corrective actions will be taken if requirements are not met</a:t>
            </a:r>
          </a:p>
          <a:p>
            <a:pPr marL="336488" lvl="1" indent="-112163">
              <a:buFontTx/>
              <a:buChar char="•"/>
              <a:defRPr/>
            </a:pPr>
            <a:r>
              <a:rPr lang="en-US" dirty="0" smtClean="0">
                <a:ea typeface="+mn-ea"/>
              </a:rPr>
              <a:t>How these food items will be marked after initial cooking to indicate that they need further cooking</a:t>
            </a:r>
          </a:p>
          <a:p>
            <a:pPr marL="336488" lvl="1" indent="-112163">
              <a:buFontTx/>
              <a:buChar char="•"/>
              <a:defRPr/>
            </a:pPr>
            <a:r>
              <a:rPr lang="en-US" dirty="0" smtClean="0">
                <a:ea typeface="+mn-ea"/>
              </a:rPr>
              <a:t>How these food items will be separated from ready-to-eat food during storage, once initial cooking is complete</a:t>
            </a:r>
          </a:p>
          <a:p>
            <a:pPr marL="224325" lvl="1">
              <a:defRPr/>
            </a:pPr>
            <a:endParaRPr lang="en-US" dirty="0" smtClean="0">
              <a:ea typeface="+mn-ea"/>
            </a:endParaRPr>
          </a:p>
          <a:p>
            <a:pPr marL="112163" indent="-112163">
              <a:defRPr/>
            </a:pPr>
            <a:endParaRPr lang="en-US" dirty="0" smtClean="0">
              <a:ea typeface="+mn-ea"/>
              <a:cs typeface="+mn-cs"/>
            </a:endParaRPr>
          </a:p>
          <a:p>
            <a:pPr marL="112163" indent="-112163">
              <a:lnSpc>
                <a:spcPct val="80000"/>
              </a:lnSpc>
              <a:spcBef>
                <a:spcPct val="50000"/>
              </a:spcBef>
              <a:defRPr/>
            </a:pPr>
            <a:endParaRPr lang="en-US" dirty="0" smtClean="0">
              <a:ea typeface="+mn-ea"/>
              <a:cs typeface="Times New Roman" pitchFamily="18"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DFE07C8-F4E6-D441-9DFF-901CC3B5A9C9}" type="slidenum">
              <a:rPr lang="en-US" sz="1200" b="0">
                <a:solidFill>
                  <a:prstClr val="black"/>
                </a:solidFill>
              </a:rPr>
              <a:pPr eaLnBrk="1" hangingPunct="1">
                <a:defRPr/>
              </a:pPr>
              <a:t>171</a:t>
            </a:fld>
            <a:endParaRPr lang="en-US" sz="1200" b="0" dirty="0">
              <a:solidFill>
                <a:prstClr val="black"/>
              </a:solidFill>
            </a:endParaRPr>
          </a:p>
        </p:txBody>
      </p:sp>
      <p:sp>
        <p:nvSpPr>
          <p:cNvPr id="462851" name="Rectangle 2"/>
          <p:cNvSpPr>
            <a:spLocks noGrp="1" noRot="1" noChangeAspect="1" noChangeArrowheads="1" noTextEdit="1"/>
          </p:cNvSpPr>
          <p:nvPr>
            <p:ph type="sldImg"/>
          </p:nvPr>
        </p:nvSpPr>
        <p:spPr>
          <a:xfrm>
            <a:off x="1143000" y="687388"/>
            <a:ext cx="4572000" cy="3429000"/>
          </a:xfrm>
          <a:ln/>
        </p:spPr>
      </p:sp>
      <p:sp>
        <p:nvSpPr>
          <p:cNvPr id="462853" name="Notes Placeholder 2"/>
          <p:cNvSpPr>
            <a:spLocks noGrp="1"/>
          </p:cNvSpPr>
          <p:nvPr>
            <p:ph type="body" idx="1"/>
          </p:nvPr>
        </p:nvSpPr>
        <p:spPr>
          <a:xfrm>
            <a:off x="849485" y="4347148"/>
            <a:ext cx="5486711" cy="4114488"/>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 typeface="Arial" charset="0"/>
              <a:buChar char="•"/>
            </a:pPr>
            <a:r>
              <a:rPr lang="en-US" dirty="0"/>
              <a:t>If your menu includes TCS items that are raw or undercooked, you must note it on the menu next to these items. This can be done by placing an asterisk next to the item that points customers to a footnote at the bottom of the menu. The footnote must include a statement that indicates the item is raw or undercooked, or contains raw or undercooked ingredients. </a:t>
            </a:r>
          </a:p>
          <a:p>
            <a:pPr eaLnBrk="1" hangingPunct="1">
              <a:buFont typeface="Arial" charset="0"/>
              <a:buChar char="•"/>
            </a:pPr>
            <a:r>
              <a:rPr lang="en-US" dirty="0"/>
              <a:t>You must advise customers who order food that is raw or undercooked of the increased risk of foodborne illness. You can do this by posting a notice in your menu. You can also provide this information using brochures, table tents, signs, or other written methods.</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A2C7B2F-D063-A245-90B9-ABFD69F0141F}" type="slidenum">
              <a:rPr lang="en-US" sz="1200" b="0">
                <a:solidFill>
                  <a:prstClr val="black"/>
                </a:solidFill>
              </a:rPr>
              <a:pPr eaLnBrk="1" hangingPunct="1">
                <a:defRPr/>
              </a:pPr>
              <a:t>172</a:t>
            </a:fld>
            <a:endParaRPr lang="en-US" sz="1200" b="0" dirty="0">
              <a:solidFill>
                <a:prstClr val="black"/>
              </a:solidFill>
            </a:endParaRPr>
          </a:p>
        </p:txBody>
      </p:sp>
      <p:sp>
        <p:nvSpPr>
          <p:cNvPr id="463875" name="Rectangle 2"/>
          <p:cNvSpPr>
            <a:spLocks noGrp="1" noRot="1" noChangeAspect="1" noChangeArrowheads="1" noTextEdit="1"/>
          </p:cNvSpPr>
          <p:nvPr>
            <p:ph type="sldImg"/>
          </p:nvPr>
        </p:nvSpPr>
        <p:spPr>
          <a:xfrm>
            <a:off x="1143000" y="687388"/>
            <a:ext cx="4572000" cy="3429000"/>
          </a:xfrm>
          <a:ln/>
        </p:spPr>
      </p:sp>
      <p:sp>
        <p:nvSpPr>
          <p:cNvPr id="463876" name="Rectangle 3"/>
          <p:cNvSpPr>
            <a:spLocks noGrp="1" noChangeArrowheads="1"/>
          </p:cNvSpPr>
          <p:nvPr>
            <p:ph type="body" idx="1"/>
          </p:nvPr>
        </p:nvSpPr>
        <p:spPr>
          <a:xfrm>
            <a:off x="857250" y="4347148"/>
            <a:ext cx="5028579"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smtClean="0">
                <a:latin typeface="Times New Roman" charset="0"/>
                <a:cs typeface="+mn-cs"/>
              </a:rPr>
              <a:t>Instructor Notes</a:t>
            </a:r>
          </a:p>
          <a:p>
            <a:pPr marL="112163" indent="-112163">
              <a:buFontTx/>
              <a:buChar char="•"/>
              <a:defRPr/>
            </a:pPr>
            <a:r>
              <a:rPr lang="en-US" dirty="0" smtClean="0">
                <a:latin typeface="Times New Roman" charset="0"/>
                <a:cs typeface="+mn-cs"/>
              </a:rPr>
              <a:t>The Food and Drug Administration (FDA) advises against offering raw or undercooked meat, poultry, seafood, or eggs on a children</a:t>
            </a:r>
            <a:r>
              <a:rPr lang="ja-JP" altLang="en-US" dirty="0" smtClean="0">
                <a:latin typeface="Times New Roman" charset="0"/>
                <a:cs typeface="+mn-cs"/>
              </a:rPr>
              <a:t>’</a:t>
            </a:r>
            <a:r>
              <a:rPr lang="en-US" dirty="0" smtClean="0">
                <a:latin typeface="Times New Roman" charset="0"/>
                <a:cs typeface="+mn-cs"/>
              </a:rPr>
              <a:t>s menu. This is especially true for undercooked ground beef, which may be contaminated with Shiga toxin-producing </a:t>
            </a:r>
            <a:r>
              <a:rPr lang="en-US" i="1" dirty="0" smtClean="0">
                <a:latin typeface="Times New Roman" charset="0"/>
                <a:cs typeface="+mn-cs"/>
              </a:rPr>
              <a:t>E. coli </a:t>
            </a:r>
            <a:r>
              <a:rPr lang="en-US" dirty="0" smtClean="0">
                <a:latin typeface="Times New Roman" charset="0"/>
                <a:cs typeface="+mn-cs"/>
              </a:rPr>
              <a:t>O157:H7.</a:t>
            </a:r>
            <a:endParaRPr lang="en-US" dirty="0">
              <a:latin typeface="Times New Roman" charset="0"/>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229CF22-F1E6-5D4A-B267-9B48C676AFBB}" type="slidenum">
              <a:rPr lang="en-US" sz="1200" b="0">
                <a:solidFill>
                  <a:prstClr val="black"/>
                </a:solidFill>
              </a:rPr>
              <a:pPr eaLnBrk="1" hangingPunct="1">
                <a:defRPr/>
              </a:pPr>
              <a:t>173</a:t>
            </a:fld>
            <a:endParaRPr lang="en-US" sz="1200" b="0" dirty="0">
              <a:solidFill>
                <a:prstClr val="black"/>
              </a:solidFill>
            </a:endParaRPr>
          </a:p>
        </p:txBody>
      </p:sp>
      <p:sp>
        <p:nvSpPr>
          <p:cNvPr id="464899" name="Rectangle 2"/>
          <p:cNvSpPr>
            <a:spLocks noGrp="1" noRot="1" noChangeAspect="1" noChangeArrowheads="1" noTextEdit="1"/>
          </p:cNvSpPr>
          <p:nvPr>
            <p:ph type="sldImg"/>
          </p:nvPr>
        </p:nvSpPr>
        <p:spPr>
          <a:xfrm>
            <a:off x="1143000" y="687388"/>
            <a:ext cx="4572000" cy="3429000"/>
          </a:xfrm>
          <a:ln/>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D4EDC11-7930-0A4B-A993-8CE29E999479}" type="slidenum">
              <a:rPr lang="en-US" sz="1200" b="0">
                <a:solidFill>
                  <a:prstClr val="black"/>
                </a:solidFill>
              </a:rPr>
              <a:pPr eaLnBrk="1" hangingPunct="1">
                <a:defRPr/>
              </a:pPr>
              <a:t>174</a:t>
            </a:fld>
            <a:endParaRPr lang="en-US" sz="1200" b="0" dirty="0">
              <a:solidFill>
                <a:prstClr val="black"/>
              </a:solidFill>
            </a:endParaRPr>
          </a:p>
        </p:txBody>
      </p:sp>
      <p:sp>
        <p:nvSpPr>
          <p:cNvPr id="470019" name="Rectangle 2"/>
          <p:cNvSpPr>
            <a:spLocks noGrp="1" noRot="1" noChangeAspect="1" noChangeArrowheads="1" noTextEdit="1"/>
          </p:cNvSpPr>
          <p:nvPr>
            <p:ph type="sldImg"/>
          </p:nvPr>
        </p:nvSpPr>
        <p:spPr>
          <a:xfrm>
            <a:off x="1144588" y="685800"/>
            <a:ext cx="4572000" cy="3429000"/>
          </a:xfrm>
          <a:ln/>
        </p:spPr>
      </p:sp>
      <p:sp>
        <p:nvSpPr>
          <p:cNvPr id="5" name="Rectangle 3"/>
          <p:cNvSpPr>
            <a:spLocks noGrp="1" noChangeArrowheads="1"/>
          </p:cNvSpPr>
          <p:nvPr>
            <p:ph type="body" idx="3"/>
          </p:nvPr>
        </p:nvSpPr>
        <p:spPr>
          <a:xfrm>
            <a:off x="857250" y="4347147"/>
            <a:ext cx="5365578" cy="363355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295" tIns="48148" rIns="96295" bIns="48148"/>
          <a:lstStyle/>
          <a:p>
            <a:pPr marL="112163" indent="-112163">
              <a:defRPr/>
            </a:pPr>
            <a:r>
              <a:rPr lang="en-US" b="1" dirty="0" smtClean="0">
                <a:latin typeface="Times New Roman" charset="0"/>
                <a:cs typeface="+mn-cs"/>
              </a:rPr>
              <a:t>Instructor Notes</a:t>
            </a:r>
          </a:p>
          <a:p>
            <a:pPr marL="168244" indent="-168244">
              <a:buFont typeface="Arial" pitchFamily="34" charset="0"/>
              <a:buChar char="•"/>
              <a:defRPr/>
            </a:pPr>
            <a:r>
              <a:rPr lang="en-US" dirty="0"/>
              <a:t>Loosely cover food containers before storing them. Food can be left uncovered if stored in a way that prevents contaminants from getting into it. Storing uncovered containers above other food, especially raw seafood, meat, and poultry, will help prevent cross-contamination.</a:t>
            </a:r>
          </a:p>
          <a:p>
            <a:pPr marL="112163" indent="-112163">
              <a:defRPr/>
            </a:pPr>
            <a:endParaRPr lang="en-US" b="1" dirty="0">
              <a:latin typeface="Times New Roman" charset="0"/>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EF0D089-7DE4-024F-8C23-DA2419917A07}" type="slidenum">
              <a:rPr lang="en-US" sz="1200" b="0">
                <a:solidFill>
                  <a:prstClr val="black"/>
                </a:solidFill>
              </a:rPr>
              <a:pPr eaLnBrk="1" hangingPunct="1">
                <a:defRPr/>
              </a:pPr>
              <a:t>175</a:t>
            </a:fld>
            <a:endParaRPr lang="en-US" sz="1200" b="0" dirty="0">
              <a:solidFill>
                <a:prstClr val="black"/>
              </a:solidFill>
            </a:endParaRPr>
          </a:p>
        </p:txBody>
      </p:sp>
      <p:sp>
        <p:nvSpPr>
          <p:cNvPr id="471043" name="Rectangle 2"/>
          <p:cNvSpPr>
            <a:spLocks noGrp="1" noRot="1" noChangeAspect="1" noChangeArrowheads="1" noTextEdit="1"/>
          </p:cNvSpPr>
          <p:nvPr>
            <p:ph type="sldImg"/>
          </p:nvPr>
        </p:nvSpPr>
        <p:spPr>
          <a:xfrm>
            <a:off x="1144588" y="685800"/>
            <a:ext cx="4572000" cy="3429000"/>
          </a:xfrm>
          <a:ln/>
        </p:spPr>
      </p:sp>
      <p:sp>
        <p:nvSpPr>
          <p:cNvPr id="471045" name="Notes Placeholder 2"/>
          <p:cNvSpPr>
            <a:spLocks noGrp="1"/>
          </p:cNvSpPr>
          <p:nvPr>
            <p:ph type="body" idx="1"/>
          </p:nvPr>
        </p:nvSpPr>
        <p:spPr>
          <a:xfrm>
            <a:off x="857250" y="4347147"/>
            <a:ext cx="5486711" cy="2810656"/>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buFontTx/>
              <a:buChar char="•"/>
              <a:defRPr/>
            </a:pPr>
            <a:r>
              <a:rPr lang="en-US" dirty="0">
                <a:latin typeface="Times New Roman" charset="0"/>
                <a:cs typeface="+mn-cs"/>
              </a:rPr>
              <a:t>These guidelines apply to all heating methods, </a:t>
            </a:r>
            <a:r>
              <a:rPr lang="en-US" dirty="0" smtClean="0">
                <a:latin typeface="Times New Roman" charset="0"/>
                <a:cs typeface="+mn-cs"/>
              </a:rPr>
              <a:t>including </a:t>
            </a:r>
            <a:r>
              <a:rPr lang="en-US" dirty="0">
                <a:latin typeface="Times New Roman" charset="0"/>
                <a:cs typeface="+mn-cs"/>
              </a:rPr>
              <a:t>ovens </a:t>
            </a:r>
            <a:r>
              <a:rPr lang="en-US" dirty="0" smtClean="0">
                <a:latin typeface="Times New Roman" charset="0"/>
                <a:cs typeface="+mn-cs"/>
              </a:rPr>
              <a:t>and microwave </a:t>
            </a:r>
            <a:r>
              <a:rPr lang="en-US" dirty="0">
                <a:latin typeface="Times New Roman" charset="0"/>
                <a:cs typeface="+mn-cs"/>
              </a:rPr>
              <a:t>ovens.</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176</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a:buFontTx/>
              <a:buChar char="•"/>
              <a:defRPr/>
            </a:pPr>
            <a:r>
              <a:rPr lang="en-US" dirty="0">
                <a:latin typeface="Times New Roman" pitchFamily="18" charset="0"/>
                <a:ea typeface="ＭＳ Ｐゴシック" charset="0"/>
                <a:cs typeface="ＭＳ Ｐゴシック" charset="0"/>
              </a:rPr>
              <a:t>Review the content just presented using the next several PowerPoint slides.</a:t>
            </a:r>
          </a:p>
          <a:p>
            <a:pPr marL="228999" indent="-228999" defTabSz="897301" eaLnBrk="0" fontAlgn="base" hangingPunct="0">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and D on them. Have each student answer each question by holding up the correct letter.</a:t>
            </a:r>
          </a:p>
          <a:p>
            <a:pPr>
              <a:defRPr/>
            </a:pP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177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Ground meat, including beef, pork, and other meat, must be cooked to 155ºF (68ºC) for 15 seconds.</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178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C. Steak/chops of pork, beef, veal, and lamb must be cooked to 145ºF (63ºC) for 15 seconds.</a:t>
            </a:r>
          </a:p>
          <a:p>
            <a:endParaRPr lang="en-US" dirty="0">
              <a:latin typeface="Times New Roman" pitchFamily="18" charset="0"/>
              <a:ea typeface="ＭＳ Ｐゴシック" charset="0"/>
              <a:cs typeface="ＭＳ Ｐゴシック" charset="0"/>
            </a:endParaRP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179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Poultry, including whole or ground chicken, must be cooked to a minimum internal temperature of 165ºF (74ºC) for 15 seconds.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a:t>
            </a:r>
            <a:r>
              <a:rPr lang="en-US" dirty="0" smtClean="0"/>
              <a:t>is A. The cut lettuce is a TCS food. All cut leafy greens are TCS foods. </a:t>
            </a:r>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pitchFamily="18" charset="0"/>
                <a:ea typeface="ＭＳ Ｐゴシック" charset="0"/>
                <a:cs typeface="ＭＳ Ｐゴシック" charset="0"/>
              </a:rPr>
              <a:t>The answer is B. Shell eggs that will be hot-held for service must be cooked to a minimum internal temperature of 155ºF (68ºC) for 15 seconds.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C. Seafood, including fish, shellfish, and crustaceans must be cooked to a minimum internal temperature of 145ºF (63ºC) for 15 seconds.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D. Fruit, vegetables, grains (rice, pasta), and legumes (beans, refried beans) that will be hot-held for service must be cooked to a minimum internal temperature of 135ºF (57ºC).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Food must be cooled from 135ºF to 70ºF (57ºC to 21ºC) within two hours and then from 70ºF to 41ºF (21ºC to 5ºC) or lower in the next four hours.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Food must be cooled from 135ºF to 70ºF (57ºC to 21ºC) within two hours and then from 70ºF to 41ºF (21ºC to 5ºC) or lower in the next four hours.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TCS food that will be reheated for hot-holding must be reheated to an internal temperature of 165ºF (74ºC) for 15 seconds within two hours.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1F0B030-73D3-C842-97C1-9D63A8201BDA}" type="slidenum">
              <a:rPr lang="en-US" sz="1200" b="0">
                <a:solidFill>
                  <a:prstClr val="black"/>
                </a:solidFill>
              </a:rPr>
              <a:pPr eaLnBrk="1" hangingPunct="1">
                <a:defRPr/>
              </a:pPr>
              <a:t>186</a:t>
            </a:fld>
            <a:endParaRPr lang="en-US" sz="1200" b="0" dirty="0">
              <a:solidFill>
                <a:prstClr val="black"/>
              </a:solidFil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187</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Play the “Serving Food” section from the </a:t>
            </a:r>
            <a:r>
              <a:rPr lang="en-US" i="1" dirty="0">
                <a:latin typeface="Times New Roman" pitchFamily="18" charset="0"/>
                <a:ea typeface="ＭＳ Ｐゴシック" charset="0"/>
                <a:cs typeface="ＭＳ Ｐゴシック" charset="0"/>
              </a:rPr>
              <a:t>Preparation, Cooking, and Serving</a:t>
            </a:r>
            <a:r>
              <a:rPr lang="en-US" dirty="0">
                <a:latin typeface="Times New Roman" pitchFamily="18" charset="0"/>
                <a:ea typeface="ＭＳ Ｐゴシック" charset="0"/>
                <a:cs typeface="ＭＳ Ｐゴシック" charset="0"/>
              </a:rPr>
              <a:t> DVD. </a:t>
            </a:r>
          </a:p>
          <a:p>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188</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section of the DVD just watched by using the next several PowerPoint slides.</a:t>
            </a:r>
            <a:endParaRPr lang="en-US" b="0" dirty="0">
              <a:latin typeface="Times New Roman" charset="0"/>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15C47E6-2C72-EB48-A699-8362EC835295}" type="slidenum">
              <a:rPr lang="en-US" sz="1200" b="0">
                <a:solidFill>
                  <a:prstClr val="black"/>
                </a:solidFill>
              </a:rPr>
              <a:pPr eaLnBrk="1" hangingPunct="1">
                <a:defRPr/>
              </a:pPr>
              <a:t>189</a:t>
            </a:fld>
            <a:endParaRPr lang="en-US" sz="1200" b="0" dirty="0">
              <a:solidFill>
                <a:prstClr val="black"/>
              </a:solidFill>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lnSpc>
                <a:spcPct val="90000"/>
              </a:lnSpc>
              <a:buFontTx/>
              <a:buChar char="•"/>
              <a:defRPr/>
            </a:pPr>
            <a:r>
              <a:rPr lang="en-US" dirty="0">
                <a:latin typeface="Times New Roman" charset="0"/>
                <a:cs typeface="+mn-cs"/>
              </a:rPr>
              <a:t>If your operation displays or holds TCS food without temperature control, it must do so under certain conditions. The conditions for holding cold food are different from those for holding hot food. Before using time as a method of control, check with your local regulatory authority for specific requirements.</a:t>
            </a:r>
          </a:p>
          <a:p>
            <a:pPr eaLnBrk="1" hangingPunct="1">
              <a:lnSpc>
                <a:spcPct val="90000"/>
              </a:lnSpc>
              <a:buFontTx/>
              <a:buChar char="•"/>
              <a:defRPr/>
            </a:pPr>
            <a:r>
              <a:rPr lang="en-US" dirty="0">
                <a:latin typeface="Times New Roman" charset="0"/>
                <a:cs typeface="+mn-cs"/>
              </a:rPr>
              <a:t>For cold food, label the food with the time you removed it from refrigeration and the time you must throw it out. The discard time on the label must be six hours from the time you removed the food from refrigeration. </a:t>
            </a:r>
          </a:p>
          <a:p>
            <a:pPr eaLnBrk="1" hangingPunct="1">
              <a:lnSpc>
                <a:spcPct val="90000"/>
              </a:lnSpc>
              <a:buFontTx/>
              <a:buChar char="•"/>
              <a:defRPr/>
            </a:pPr>
            <a:r>
              <a:rPr lang="en-US" dirty="0">
                <a:latin typeface="Times New Roman" charset="0"/>
                <a:cs typeface="+mn-cs"/>
              </a:rPr>
              <a:t>For example, if you remove potato salad from refrigeration at 3:00 p.m. to serve at a picnic, the discard time on the label should be 9:00 p.m. This equals six hours from the time you removed it from refrigeration.</a:t>
            </a: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is </a:t>
            </a:r>
            <a:r>
              <a:rPr lang="en-US" dirty="0" smtClean="0"/>
              <a:t>A. The sliced melon is a TCS food. All sliced melons are TCS foods. </a:t>
            </a:r>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BA284D6-F101-3840-A2CE-74DC2CF43435}" type="slidenum">
              <a:rPr lang="en-US" sz="1200" b="0">
                <a:solidFill>
                  <a:prstClr val="black"/>
                </a:solidFill>
              </a:rPr>
              <a:pPr eaLnBrk="1" hangingPunct="1">
                <a:defRPr/>
              </a:pPr>
              <a:t>190</a:t>
            </a:fld>
            <a:endParaRPr lang="en-US" sz="1200" b="0" dirty="0">
              <a:solidFill>
                <a:prstClr val="black"/>
              </a:solidFill>
            </a:endParaRPr>
          </a:p>
        </p:txBody>
      </p:sp>
      <p:sp>
        <p:nvSpPr>
          <p:cNvPr id="478211" name="Rectangle 2"/>
          <p:cNvSpPr>
            <a:spLocks noGrp="1" noRot="1" noChangeAspect="1" noChangeArrowheads="1" noTextEdit="1"/>
          </p:cNvSpPr>
          <p:nvPr>
            <p:ph type="sldImg"/>
          </p:nvPr>
        </p:nvSpPr>
        <p:spPr>
          <a:xfrm>
            <a:off x="1144588" y="685800"/>
            <a:ext cx="4572000" cy="3429000"/>
          </a:xfrm>
          <a:ln/>
        </p:spPr>
      </p:sp>
      <p:sp>
        <p:nvSpPr>
          <p:cNvPr id="478212"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a:latin typeface="Times New Roman" charset="0"/>
                <a:cs typeface="+mn-cs"/>
              </a:rPr>
              <a:t>Before using time as a method of control, check with your local regulatory authority for specific requirements.</a:t>
            </a:r>
          </a:p>
          <a:p>
            <a:pPr eaLnBrk="1" hangingPunct="1">
              <a:buFontTx/>
              <a:buChar char="•"/>
              <a:defRPr/>
            </a:pPr>
            <a:r>
              <a:rPr lang="en-US" dirty="0">
                <a:latin typeface="Times New Roman" charset="0"/>
                <a:cs typeface="+mn-cs"/>
              </a:rPr>
              <a:t>For hot food, the discard time on the label must be four hours from the time you removed the food from temperature control.</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676AD62-818D-094C-9C09-264D73CD9B2E}" type="slidenum">
              <a:rPr lang="en-US" sz="1200" b="0">
                <a:solidFill>
                  <a:prstClr val="black"/>
                </a:solidFill>
              </a:rPr>
              <a:pPr eaLnBrk="1" hangingPunct="1">
                <a:defRPr/>
              </a:pPr>
              <a:t>191</a:t>
            </a:fld>
            <a:endParaRPr lang="en-US" sz="1200" b="0" dirty="0">
              <a:solidFill>
                <a:prstClr val="black"/>
              </a:solidFill>
            </a:endParaRPr>
          </a:p>
        </p:txBody>
      </p:sp>
      <p:sp>
        <p:nvSpPr>
          <p:cNvPr id="484355" name="Rectangle 2"/>
          <p:cNvSpPr>
            <a:spLocks noGrp="1" noRot="1" noChangeAspect="1" noChangeArrowheads="1" noTextEdit="1"/>
          </p:cNvSpPr>
          <p:nvPr>
            <p:ph type="sldImg"/>
          </p:nvPr>
        </p:nvSpPr>
        <p:spPr>
          <a:xfrm>
            <a:off x="1144588" y="685800"/>
            <a:ext cx="4572000" cy="3429000"/>
          </a:xfrm>
          <a:ln/>
        </p:spPr>
      </p:sp>
      <p:sp>
        <p:nvSpPr>
          <p:cNvPr id="484356" name="Rectangle 3"/>
          <p:cNvSpPr>
            <a:spLocks noGrp="1" noChangeArrowheads="1"/>
          </p:cNvSpPr>
          <p:nvPr>
            <p:ph type="body" idx="1"/>
          </p:nvPr>
        </p:nvSpPr>
        <p:spPr>
          <a:xfrm>
            <a:off x="851038" y="4347148"/>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Table settings do not need to be wrapped or covered if extra settings meet these </a:t>
            </a:r>
            <a:r>
              <a:rPr lang="en-US" dirty="0" smtClean="0">
                <a:latin typeface="Times New Roman" charset="0"/>
                <a:cs typeface="+mn-cs"/>
              </a:rPr>
              <a:t>requirements:</a:t>
            </a:r>
            <a:endParaRPr lang="en-US" dirty="0">
              <a:latin typeface="Times New Roman" charset="0"/>
              <a:cs typeface="+mn-cs"/>
            </a:endParaRPr>
          </a:p>
          <a:p>
            <a:pPr lvl="1" eaLnBrk="1" hangingPunct="1">
              <a:buFontTx/>
              <a:buChar char="•"/>
              <a:defRPr/>
            </a:pPr>
            <a:r>
              <a:rPr lang="en-US" dirty="0">
                <a:latin typeface="Times New Roman" charset="0"/>
              </a:rPr>
              <a:t>They are removed when guests are </a:t>
            </a:r>
            <a:r>
              <a:rPr lang="en-US" dirty="0" smtClean="0">
                <a:latin typeface="Times New Roman" charset="0"/>
              </a:rPr>
              <a:t>seated</a:t>
            </a:r>
            <a:endParaRPr lang="en-US" dirty="0">
              <a:latin typeface="Times New Roman" charset="0"/>
            </a:endParaRPr>
          </a:p>
          <a:p>
            <a:pPr lvl="1" eaLnBrk="1" hangingPunct="1">
              <a:buFontTx/>
              <a:buChar char="•"/>
              <a:defRPr/>
            </a:pPr>
            <a:r>
              <a:rPr lang="en-US" dirty="0">
                <a:latin typeface="Times New Roman" charset="0"/>
              </a:rPr>
              <a:t>If they remain on the table, they are cleaned and sanitized after guests have </a:t>
            </a:r>
            <a:r>
              <a:rPr lang="en-US" dirty="0" smtClean="0">
                <a:latin typeface="Times New Roman" charset="0"/>
              </a:rPr>
              <a:t>left</a:t>
            </a:r>
            <a:endParaRPr lang="en-US" dirty="0">
              <a:latin typeface="Times New Roman" charset="0"/>
            </a:endParaRPr>
          </a:p>
          <a:p>
            <a:pPr lvl="1" eaLnBrk="1" hangingPunct="1">
              <a:buFontTx/>
              <a:buChar char="•"/>
              <a:defRPr/>
            </a:pPr>
            <a:endParaRPr lang="en-US" dirty="0">
              <a:latin typeface="Times New Roman"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jurisdictions allow food handlers to refill take-home containers brought back by a customer with food and beverages. Take-home containers can be refilled if they meet these conditions</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They were designed to be reused</a:t>
            </a:r>
          </a:p>
          <a:p>
            <a:pPr lvl="0"/>
            <a:r>
              <a:rPr lang="en-US" sz="1200" kern="1200" dirty="0" smtClean="0">
                <a:solidFill>
                  <a:schemeClr val="tx1"/>
                </a:solidFill>
                <a:effectLst/>
                <a:latin typeface="+mn-lt"/>
                <a:ea typeface="+mn-ea"/>
                <a:cs typeface="+mn-cs"/>
              </a:rPr>
              <a:t>They were provided to the customer by the operation</a:t>
            </a:r>
          </a:p>
          <a:p>
            <a:pPr lvl="0"/>
            <a:r>
              <a:rPr lang="en-US" sz="1200" kern="1200" dirty="0" smtClean="0">
                <a:solidFill>
                  <a:schemeClr val="tx1"/>
                </a:solidFill>
                <a:effectLst/>
                <a:latin typeface="+mn-lt"/>
                <a:ea typeface="+mn-ea"/>
                <a:cs typeface="+mn-cs"/>
              </a:rPr>
              <a:t>They are cleaned and sanitized correctly </a:t>
            </a:r>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192</a:t>
            </a:fld>
            <a:endParaRPr lang="en-US" dirty="0"/>
          </a:p>
        </p:txBody>
      </p:sp>
    </p:spTree>
    <p:extLst>
      <p:ext uri="{BB962C8B-B14F-4D97-AF65-F5344CB8AC3E}">
        <p14:creationId xmlns:p14="http://schemas.microsoft.com/office/powerpoint/2010/main" val="256396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r>
              <a:rPr lang="en-US" sz="1200" kern="1200" dirty="0" smtClean="0">
                <a:solidFill>
                  <a:schemeClr val="tx1"/>
                </a:solidFill>
                <a:effectLst/>
                <a:latin typeface="+mn-lt"/>
                <a:ea typeface="+mn-ea"/>
                <a:cs typeface="+mn-cs"/>
              </a:rPr>
              <a:t>Take-home beverage containers can be refilled as long as the beverage is not a TCS food and the container will be refilled for the same customer. The container must also meet these conditions.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can be effectively cleaned at home and in the operation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will be rinsed before refilling with fresh, hot water under pressure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will be refilled by staff in the operation or by the customer using a process that prevents contamination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193</a:t>
            </a:fld>
            <a:endParaRPr lang="en-US" dirty="0"/>
          </a:p>
        </p:txBody>
      </p:sp>
    </p:spTree>
    <p:extLst>
      <p:ext uri="{BB962C8B-B14F-4D97-AF65-F5344CB8AC3E}">
        <p14:creationId xmlns:p14="http://schemas.microsoft.com/office/powerpoint/2010/main" val="4101769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C19FC79-2A2A-FF47-A373-12C32E53875B}" type="slidenum">
              <a:rPr lang="en-US" sz="1200" b="0">
                <a:solidFill>
                  <a:prstClr val="black"/>
                </a:solidFill>
              </a:rPr>
              <a:pPr eaLnBrk="1" hangingPunct="1">
                <a:defRPr/>
              </a:pPr>
              <a:t>194</a:t>
            </a:fld>
            <a:endParaRPr lang="en-US" sz="1200" b="0" dirty="0">
              <a:solidFill>
                <a:prstClr val="black"/>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57250" y="4347148"/>
            <a:ext cx="5314329"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5" tIns="45718" rIns="91435" bIns="45718"/>
          <a:lstStyle/>
          <a:p>
            <a:pPr marL="112163" indent="-112163"/>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2163" indent="-112163">
              <a:buFontTx/>
              <a:buChar char="•"/>
            </a:pPr>
            <a:r>
              <a:rPr lang="en-US" dirty="0">
                <a:latin typeface="Times New Roman" charset="0"/>
              </a:rPr>
              <a:t>You must protect condiments from contamination. Serve them in their original containers or in containers designed to prevent contamination. Offering condiments in individual packets or portions can also help keep them safe. Never re-serve uncovered condiments. Do not combine leftover condiments with fresh ones. Throw away opened portions or dishes of condiments after serving them to customers. Salsa, butter, mayonnaise, and ketchup are examples. </a:t>
            </a:r>
          </a:p>
          <a:p>
            <a:pPr marL="112163" indent="-112163">
              <a:buFontTx/>
              <a:buChar char="•"/>
            </a:pPr>
            <a:r>
              <a:rPr lang="en-US" dirty="0">
                <a:latin typeface="Times New Roman" charset="0"/>
              </a:rPr>
              <a:t>Change linens used in bread baskets after each customer.</a:t>
            </a:r>
          </a:p>
          <a:p>
            <a:pPr marL="112163" indent="-112163">
              <a:buFontTx/>
              <a:buChar char="•"/>
            </a:pPr>
            <a:r>
              <a:rPr lang="en-US" dirty="0">
                <a:latin typeface="Times New Roman" charset="0"/>
              </a:rPr>
              <a:t>In general, only unopened prepackaged food can be re-served. That includes condiment packets, wrapped crackers or breadsticks, and bottles of ketchup and mustard.</a:t>
            </a:r>
            <a:endParaRPr lang="en-US" dirty="0">
              <a:solidFill>
                <a:srgbClr val="CC0000"/>
              </a:solidFill>
              <a:latin typeface="Times New Roman" charset="0"/>
              <a:cs typeface="Times New Roman" charset="0"/>
            </a:endParaRPr>
          </a:p>
          <a:p>
            <a:pPr marL="112163" indent="-112163">
              <a:buFontTx/>
              <a:buChar char="•"/>
            </a:pPr>
            <a:endParaRPr lang="en-US" dirty="0">
              <a:solidFill>
                <a:srgbClr val="CC0000"/>
              </a:solidFill>
              <a:latin typeface="Times New Roman" charset="0"/>
              <a:cs typeface="Times New Roman" charset="0"/>
            </a:endParaRPr>
          </a:p>
          <a:p>
            <a:pPr marL="112163" indent="-112163">
              <a:buFontTx/>
              <a:buChar char="•"/>
            </a:pPr>
            <a:endParaRPr lang="en-US" dirty="0">
              <a:solidFill>
                <a:srgbClr val="CC0000"/>
              </a:solidFill>
              <a:latin typeface="Times New Roman" charset="0"/>
              <a:cs typeface="Times New Roman" charset="0"/>
            </a:endParaRPr>
          </a:p>
          <a:p>
            <a:pPr marL="112163" indent="-112163">
              <a:buFontTx/>
              <a:buChar char="•"/>
            </a:pPr>
            <a:endParaRPr lang="en-US" b="1" dirty="0">
              <a:solidFill>
                <a:srgbClr val="CC0000"/>
              </a:solidFill>
              <a:latin typeface="Times New Roman" charset="0"/>
              <a:cs typeface="Times New Roman"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665A3B7-C214-5744-8413-955F24575648}" type="slidenum">
              <a:rPr lang="en-US" sz="1200" b="0">
                <a:solidFill>
                  <a:prstClr val="black"/>
                </a:solidFill>
              </a:rPr>
              <a:pPr eaLnBrk="1" hangingPunct="1">
                <a:defRPr/>
              </a:pPr>
              <a:t>195</a:t>
            </a:fld>
            <a:endParaRPr lang="en-US" sz="1200" b="0" dirty="0">
              <a:solidFill>
                <a:prstClr val="black"/>
              </a:solidFill>
            </a:endParaRPr>
          </a:p>
        </p:txBody>
      </p:sp>
      <p:sp>
        <p:nvSpPr>
          <p:cNvPr id="489475" name="Rectangle 2"/>
          <p:cNvSpPr>
            <a:spLocks noGrp="1" noRot="1" noChangeAspect="1" noChangeArrowheads="1" noTextEdit="1"/>
          </p:cNvSpPr>
          <p:nvPr>
            <p:ph type="sldImg"/>
          </p:nvPr>
        </p:nvSpPr>
        <p:spPr>
          <a:ln/>
        </p:spPr>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E521077-3167-A84A-89DC-6196C967D414}" type="slidenum">
              <a:rPr lang="en-US" sz="1200" b="0">
                <a:solidFill>
                  <a:prstClr val="black"/>
                </a:solidFill>
              </a:rPr>
              <a:pPr eaLnBrk="1" hangingPunct="1">
                <a:defRPr/>
              </a:pPr>
              <a:t>196</a:t>
            </a:fld>
            <a:endParaRPr lang="en-US" sz="1200" b="0" dirty="0">
              <a:solidFill>
                <a:prstClr val="black"/>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57251" y="4347148"/>
            <a:ext cx="5204067" cy="4223790"/>
          </a:xfrm>
        </p:spPr>
        <p:txBody>
          <a:bodyPr lIns="91094" tIns="45547" rIns="91094" bIns="45547"/>
          <a:lstStyle/>
          <a:p>
            <a:pPr marL="112163" indent="-112163">
              <a:defRPr/>
            </a:pPr>
            <a:r>
              <a:rPr lang="en-US" b="1" dirty="0" smtClean="0">
                <a:ea typeface="+mn-ea"/>
                <a:cs typeface="+mn-cs"/>
              </a:rPr>
              <a:t>Instructor Notes</a:t>
            </a:r>
          </a:p>
          <a:p>
            <a:pPr>
              <a:buFont typeface="Arial" pitchFamily="34" charset="0"/>
              <a:buChar char="•"/>
              <a:defRPr/>
            </a:pPr>
            <a:r>
              <a:rPr lang="en-US" dirty="0" smtClean="0">
                <a:ea typeface="+mn-ea"/>
                <a:cs typeface="+mn-cs"/>
              </a:rPr>
              <a:t>Bulk unpackaged food, such as bakery products and unpackaged food portioned for customers, does not need to be labeled if it meets the conditions identified in the slide. </a:t>
            </a:r>
            <a:endParaRPr lang="en-US" b="1" dirty="0" smtClean="0">
              <a:ea typeface="+mn-ea"/>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AE160EA-6D70-2844-A251-4F2BF8311EC4}" type="slidenum">
              <a:rPr lang="en-US" sz="1200" b="0">
                <a:solidFill>
                  <a:prstClr val="black"/>
                </a:solidFill>
              </a:rPr>
              <a:pPr eaLnBrk="1" hangingPunct="1">
                <a:defRPr/>
              </a:pPr>
              <a:t>197</a:t>
            </a:fld>
            <a:endParaRPr lang="en-US" sz="1200" b="0" dirty="0">
              <a:solidFill>
                <a:prstClr val="black"/>
              </a:solidFill>
            </a:endParaRPr>
          </a:p>
        </p:txBody>
      </p:sp>
      <p:sp>
        <p:nvSpPr>
          <p:cNvPr id="491523" name="Rectangle 2"/>
          <p:cNvSpPr>
            <a:spLocks noGrp="1" noRot="1" noChangeAspect="1" noChangeArrowheads="1" noTextEdit="1"/>
          </p:cNvSpPr>
          <p:nvPr>
            <p:ph type="sldImg"/>
          </p:nvPr>
        </p:nvSpPr>
        <p:spPr>
          <a:xfrm>
            <a:off x="1144588" y="685800"/>
            <a:ext cx="4572000" cy="3429000"/>
          </a:xfrm>
          <a:ln/>
        </p:spPr>
      </p:sp>
      <p:sp>
        <p:nvSpPr>
          <p:cNvPr id="491524"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2163" indent="-112163">
              <a:buFontTx/>
              <a:buChar char="•"/>
              <a:defRPr/>
            </a:pPr>
            <a:r>
              <a:rPr lang="en-US" dirty="0">
                <a:latin typeface="Times New Roman" charset="0"/>
                <a:cs typeface="+mn-cs"/>
              </a:rPr>
              <a:t>Delays from the point of preparation to the point of service increase the risk that food will be exposed to contamination or time-temperature abuse. </a:t>
            </a:r>
          </a:p>
          <a:p>
            <a:pPr marL="112163" indent="-112163">
              <a:buFontTx/>
              <a:buChar char="•"/>
              <a:defRPr/>
            </a:pPr>
            <a:r>
              <a:rPr lang="en-US" dirty="0">
                <a:latin typeface="Times New Roman" charset="0"/>
                <a:cs typeface="+mn-cs"/>
              </a:rPr>
              <a:t>At the service site, use appropriate containers or equipment to hold food at the correct temperature.</a:t>
            </a:r>
          </a:p>
          <a:p>
            <a:pPr marL="112163" indent="-112163">
              <a:buFontTx/>
              <a:buChar char="•"/>
              <a:defRPr/>
            </a:pPr>
            <a:r>
              <a:rPr lang="en-US" dirty="0">
                <a:latin typeface="Times New Roman" charset="0"/>
                <a:cs typeface="+mn-cs"/>
              </a:rPr>
              <a:t>Check internal food temperatures. If containers or delivery vehicles are not holding food at the correct temperature, reevaluate the length of the delivery route or the efficiency of the equipment being used.</a:t>
            </a:r>
          </a:p>
          <a:p>
            <a:pPr marL="112163" indent="-112163">
              <a:defRPr/>
            </a:pPr>
            <a:endParaRPr lang="en-US" dirty="0">
              <a:latin typeface="Times New Roman" charset="0"/>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640DB80-2242-264E-9FF8-24764D7D6DA9}" type="slidenum">
              <a:rPr lang="en-US" sz="1200" b="0">
                <a:solidFill>
                  <a:prstClr val="black"/>
                </a:solidFill>
              </a:rPr>
              <a:pPr eaLnBrk="1" hangingPunct="1">
                <a:defRPr/>
              </a:pPr>
              <a:t>198</a:t>
            </a:fld>
            <a:endParaRPr lang="en-US" sz="1200" b="0" dirty="0">
              <a:solidFill>
                <a:prstClr val="black"/>
              </a:solidFill>
            </a:endParaRPr>
          </a:p>
        </p:txBody>
      </p:sp>
      <p:sp>
        <p:nvSpPr>
          <p:cNvPr id="492547"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061D3E0-8CAE-5041-BAC7-9976E7C2490A}" type="slidenum">
              <a:rPr lang="en-US" sz="1200" b="0">
                <a:solidFill>
                  <a:prstClr val="black"/>
                </a:solidFill>
              </a:rPr>
              <a:pPr eaLnBrk="1" hangingPunct="1">
                <a:defRPr/>
              </a:pPr>
              <a:t>199</a:t>
            </a:fld>
            <a:endParaRPr lang="en-US" sz="1200" b="0" dirty="0">
              <a:solidFill>
                <a:prstClr val="black"/>
              </a:solidFill>
            </a:endParaRPr>
          </a:p>
        </p:txBody>
      </p:sp>
      <p:sp>
        <p:nvSpPr>
          <p:cNvPr id="493571" name="Rectangle 2"/>
          <p:cNvSpPr>
            <a:spLocks noGrp="1" noRot="1" noChangeAspect="1" noChangeArrowheads="1" noTextEdit="1"/>
          </p:cNvSpPr>
          <p:nvPr>
            <p:ph type="sldImg"/>
          </p:nvPr>
        </p:nvSpPr>
        <p:spPr>
          <a:xfrm>
            <a:off x="1144588" y="685800"/>
            <a:ext cx="4572000" cy="3429000"/>
          </a:xfrm>
          <a:ln/>
        </p:spPr>
      </p:sp>
      <p:sp>
        <p:nvSpPr>
          <p:cNvPr id="493572"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2163" indent="-112163">
              <a:buFontTx/>
              <a:buChar char="•"/>
              <a:defRPr/>
            </a:pPr>
            <a:r>
              <a:rPr lang="en-US" dirty="0">
                <a:latin typeface="Times New Roman" charset="0"/>
                <a:cs typeface="+mn-cs"/>
              </a:rPr>
              <a:t>Handle food prepped and packaged for vending machines with the same care as any other food served to customers. Vending operators should protect food from contamination and time-temperature abuse during transport, delivery, and service. </a:t>
            </a:r>
          </a:p>
          <a:p>
            <a:pPr marL="112163" indent="-112163">
              <a:buFontTx/>
              <a:buChar char="•"/>
              <a:defRPr/>
            </a:pPr>
            <a:r>
              <a:rPr lang="en-US" dirty="0">
                <a:latin typeface="Times New Roman" charset="0"/>
                <a:cs typeface="+mn-cs"/>
              </a:rPr>
              <a:t>Check product shelf life daily. Products often have a code date, such as an expiration or a use-by date. If the date has expired, throw out the food immediately. Throw out refrigerated food prepped on-site if not sold within seven days of preparation.</a:t>
            </a:r>
          </a:p>
          <a:p>
            <a:pPr marL="112163" indent="-112163">
              <a:buFontTx/>
              <a:buChar char="•"/>
              <a:defRPr/>
            </a:pPr>
            <a:r>
              <a:rPr lang="en-US" dirty="0">
                <a:latin typeface="Times New Roman" charset="0"/>
                <a:cs typeface="+mn-cs"/>
              </a:rPr>
              <a:t>Keep TCS food at the correct temperature. It should be held at 41°F (5°C) or lower, or at 135°F (57°C) or higher. These machines must have controls that prevent TCS food from being dispensed if the temperature stays in the danger zone for a specified amount of time. This food must be thrown </a:t>
            </a:r>
            <a:r>
              <a:rPr lang="en-US" dirty="0" smtClean="0">
                <a:latin typeface="Times New Roman" charset="0"/>
                <a:cs typeface="+mn-cs"/>
              </a:rPr>
              <a:t>out.</a:t>
            </a:r>
            <a:endParaRPr lang="en-US" dirty="0">
              <a:latin typeface="Times New Roman"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charset="0"/>
                <a:ea typeface="ＭＳ Ｐゴシック" charset="0"/>
                <a:cs typeface="ＭＳ Ｐゴシック" charset="0"/>
              </a:rPr>
              <a:t>Play the </a:t>
            </a:r>
            <a:r>
              <a:rPr lang="en-US" i="1" dirty="0">
                <a:latin typeface="Times New Roman" charset="0"/>
                <a:ea typeface="ＭＳ Ｐゴシック" charset="0"/>
                <a:cs typeface="ＭＳ Ｐゴシック" charset="0"/>
              </a:rPr>
              <a:t>Introduction to Food Safety</a:t>
            </a:r>
            <a:r>
              <a:rPr lang="en-US" dirty="0">
                <a:latin typeface="Times New Roman" charset="0"/>
                <a:ea typeface="ＭＳ Ｐゴシック" charset="0"/>
                <a:cs typeface="ＭＳ Ｐゴシック" charset="0"/>
              </a:rPr>
              <a:t> DVD. </a:t>
            </a:r>
          </a:p>
          <a:p>
            <a:pPr marL="616894" lvl="1" indent="-168244">
              <a:spcBef>
                <a:spcPct val="50000"/>
              </a:spcBef>
              <a:buSzPct val="80000"/>
              <a:buFont typeface="Arial" pitchFamily="34" charset="0"/>
              <a:buChar char="•"/>
              <a:defRPr/>
            </a:pPr>
            <a:endParaRPr lang="en-US" dirty="0">
              <a:latin typeface="Times New Roman" charset="0"/>
              <a:ea typeface="ＭＳ Ｐゴシック" charset="0"/>
              <a:cs typeface="ＭＳ Ｐゴシック" charset="0"/>
            </a:endParaRP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is </a:t>
            </a:r>
            <a:r>
              <a:rPr lang="en-US" dirty="0" smtClean="0"/>
              <a:t>A. The cooked beans are a TCS food. All heat-treated plant food, such as cooked rice, beans, and vegetables are TCS foods</a:t>
            </a:r>
            <a:r>
              <a:rPr lang="en-US" dirty="0" smtClean="0"/>
              <a:t>.  </a:t>
            </a:r>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200</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Review the content presented using the next several PowerPoint slides.</a:t>
            </a:r>
          </a:p>
          <a:p>
            <a:pPr marL="112163" indent="-112163" defTabSz="897301" fontAlgn="base">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correct letter.</a:t>
            </a:r>
          </a:p>
          <a:p>
            <a:pPr marL="112163" indent="-112163">
              <a:buFontTx/>
              <a:buChar char="•"/>
              <a:defRPr/>
            </a:pPr>
            <a:endParaRPr lang="en-US" b="0" dirty="0">
              <a:latin typeface="Times New Roman" charset="0"/>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Hot TCS food must be held at an internal temperature of 135°F (57°C) or higher. Cooked beans are a TCS food. </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Cold TCS food must be held at an internal temperature of 41°F (5°C) or lower. Potato salad is a TCS food. </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 soup is being reheated in a hot-holding unit. Never use hot-holding equipment to reheat food unless it is built to do so. Most hot-holding equipment does not pass food through the temperature danger zone quickly enough. Reheat food correctly. Then move it to the holding unit</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Cold TCS food that is being held without temperature control must be thrown out if its temperature exceeds 70°F (21°C). </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205</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b="0" dirty="0" smtClean="0">
                <a:latin typeface="Times New Roman" charset="0"/>
              </a:rPr>
              <a:t>This</a:t>
            </a:r>
            <a:r>
              <a:rPr lang="en-US" b="0" baseline="0" dirty="0" smtClean="0">
                <a:latin typeface="Times New Roman" charset="0"/>
              </a:rPr>
              <a:t> </a:t>
            </a:r>
            <a:r>
              <a:rPr lang="en-US" dirty="0">
                <a:latin typeface="Times New Roman" pitchFamily="18" charset="0"/>
                <a:ea typeface="ＭＳ Ｐゴシック" charset="0"/>
                <a:cs typeface="ＭＳ Ｐゴシック" charset="0"/>
              </a:rPr>
              <a:t>activity can be downloaded from ServSafe.com. Directions for using the activity are included with it</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49459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E3D5C4F-54B8-4E44-9471-9571B6E5A5AD}" type="slidenum">
              <a:rPr lang="en-US" sz="1200" b="0">
                <a:solidFill>
                  <a:prstClr val="black"/>
                </a:solidFill>
              </a:rPr>
              <a:pPr eaLnBrk="1" hangingPunct="1">
                <a:defRPr/>
              </a:pPr>
              <a:t>206</a:t>
            </a:fld>
            <a:endParaRPr lang="en-US" sz="1200" b="0" dirty="0">
              <a:solidFill>
                <a:prstClr val="black"/>
              </a:solidFil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19FB44B-D281-1541-AF0C-3E5F7E4BABC7}" type="slidenum">
              <a:rPr lang="en-US" sz="1200" b="0">
                <a:solidFill>
                  <a:prstClr val="black"/>
                </a:solidFill>
              </a:rPr>
              <a:pPr eaLnBrk="1" hangingPunct="1">
                <a:defRPr/>
              </a:pPr>
              <a:t>207</a:t>
            </a:fld>
            <a:endParaRPr lang="en-US" sz="1200" b="0" dirty="0">
              <a:solidFill>
                <a:prstClr val="black"/>
              </a:solidFill>
            </a:endParaRPr>
          </a:p>
        </p:txBody>
      </p:sp>
      <p:sp>
        <p:nvSpPr>
          <p:cNvPr id="496643" name="Rectangle 2"/>
          <p:cNvSpPr>
            <a:spLocks noGrp="1" noRot="1" noChangeAspect="1" noChangeArrowheads="1" noTextEdit="1"/>
          </p:cNvSpPr>
          <p:nvPr>
            <p:ph type="sldImg"/>
          </p:nvPr>
        </p:nvSpPr>
        <p:spPr>
          <a:ln/>
        </p:spPr>
      </p:sp>
      <p:sp>
        <p:nvSpPr>
          <p:cNvPr id="5" name="Rectangle 3"/>
          <p:cNvSpPr>
            <a:spLocks noGrp="1" noChangeArrowheads="1"/>
          </p:cNvSpPr>
          <p:nvPr>
            <p:ph type="body" idx="3"/>
          </p:nvPr>
        </p:nvSpPr>
        <p:spPr>
          <a:xfrm>
            <a:off x="851038"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eaLnBrk="1" hangingPunct="1">
              <a:defRPr/>
            </a:pPr>
            <a:endParaRPr lang="en-US" b="1" dirty="0">
              <a:latin typeface="Times New Roman" charset="0"/>
              <a:cs typeface="+mn-cs"/>
            </a:endParaRPr>
          </a:p>
          <a:p>
            <a:pPr marL="448650" lvl="1">
              <a:defRPr/>
            </a:pPr>
            <a:endParaRPr lang="en-US" dirty="0">
              <a:latin typeface="Times New Roman"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F5E8A40-5654-3C42-986F-1C45EE1FF18E}" type="slidenum">
              <a:rPr lang="en-US" sz="1200" b="0">
                <a:solidFill>
                  <a:prstClr val="black"/>
                </a:solidFill>
              </a:rPr>
              <a:pPr eaLnBrk="1" hangingPunct="1">
                <a:defRPr/>
              </a:pPr>
              <a:t>208</a:t>
            </a:fld>
            <a:endParaRPr lang="en-US" sz="1200" b="0" dirty="0">
              <a:solidFill>
                <a:prstClr val="black"/>
              </a:solidFill>
            </a:endParaRPr>
          </a:p>
        </p:txBody>
      </p:sp>
      <p:sp>
        <p:nvSpPr>
          <p:cNvPr id="497667" name="Rectangle 2"/>
          <p:cNvSpPr>
            <a:spLocks noGrp="1" noRot="1" noChangeAspect="1" noChangeArrowheads="1" noTextEdit="1"/>
          </p:cNvSpPr>
          <p:nvPr>
            <p:ph type="sldImg"/>
          </p:nvPr>
        </p:nvSpPr>
        <p:spPr>
          <a:xfrm>
            <a:off x="1144588" y="685800"/>
            <a:ext cx="4572000" cy="3429000"/>
          </a:xfrm>
          <a:ln/>
        </p:spPr>
      </p:sp>
      <p:sp>
        <p:nvSpPr>
          <p:cNvPr id="497668" name="Rectangle 3"/>
          <p:cNvSpPr>
            <a:spLocks noGrp="1" noChangeArrowheads="1"/>
          </p:cNvSpPr>
          <p:nvPr>
            <p:ph type="body" idx="1"/>
          </p:nvPr>
        </p:nvSpPr>
        <p:spPr>
          <a:xfrm>
            <a:off x="857250"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A6ED001-FE92-8543-A8DB-2116DCB7E591}" type="slidenum">
              <a:rPr lang="en-US" sz="1200" b="0">
                <a:solidFill>
                  <a:prstClr val="black"/>
                </a:solidFill>
              </a:rPr>
              <a:pPr eaLnBrk="1" hangingPunct="1">
                <a:defRPr/>
              </a:pPr>
              <a:t>209</a:t>
            </a:fld>
            <a:endParaRPr lang="en-US" sz="1200" b="0" dirty="0">
              <a:solidFill>
                <a:prstClr val="black"/>
              </a:solidFill>
            </a:endParaRPr>
          </a:p>
        </p:txBody>
      </p:sp>
      <p:sp>
        <p:nvSpPr>
          <p:cNvPr id="498691" name="Rectangle 2"/>
          <p:cNvSpPr>
            <a:spLocks noGrp="1" noRot="1" noChangeAspect="1" noChangeArrowheads="1" noTextEdit="1"/>
          </p:cNvSpPr>
          <p:nvPr>
            <p:ph type="sldImg"/>
          </p:nvPr>
        </p:nvSpPr>
        <p:spPr>
          <a:xfrm>
            <a:off x="1144588" y="685800"/>
            <a:ext cx="4572000" cy="3429000"/>
          </a:xfrm>
          <a:ln/>
        </p:spPr>
      </p:sp>
      <p:sp>
        <p:nvSpPr>
          <p:cNvPr id="498692" name="Rectangle 3"/>
          <p:cNvSpPr>
            <a:spLocks noGrp="1" noChangeArrowheads="1"/>
          </p:cNvSpPr>
          <p:nvPr>
            <p:ph type="body" idx="1"/>
          </p:nvPr>
        </p:nvSpPr>
        <p:spPr>
          <a:xfrm>
            <a:off x="857250"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a:t>
            </a:r>
            <a:r>
              <a:rPr lang="en-US" dirty="0" smtClean="0"/>
              <a:t>is A. The baked potatoes are a TCS food. </a:t>
            </a:r>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31A0F39-7E45-7E47-8829-BDB4169F6707}" type="slidenum">
              <a:rPr lang="en-US" sz="1200" b="0">
                <a:solidFill>
                  <a:prstClr val="black"/>
                </a:solidFill>
              </a:rPr>
              <a:pPr eaLnBrk="1" hangingPunct="1">
                <a:defRPr/>
              </a:pPr>
              <a:t>210</a:t>
            </a:fld>
            <a:endParaRPr lang="en-US" sz="1200" b="0" dirty="0">
              <a:solidFill>
                <a:prstClr val="black"/>
              </a:solidFill>
            </a:endParaRPr>
          </a:p>
        </p:txBody>
      </p:sp>
      <p:sp>
        <p:nvSpPr>
          <p:cNvPr id="499715"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633620" y="4459574"/>
            <a:ext cx="5486711" cy="4114488"/>
          </a:xfrm>
        </p:spPr>
        <p:txBody>
          <a:bodyPr/>
          <a:lstStyle/>
          <a:p>
            <a:r>
              <a:rPr lang="en-US" b="1" dirty="0" smtClean="0"/>
              <a:t>Instructor Notes</a:t>
            </a:r>
          </a:p>
          <a:p>
            <a:pPr eaLnBrk="1" hangingPunct="1">
              <a:buFont typeface="Arial" charset="0"/>
              <a:buChar char="•"/>
            </a:pPr>
            <a:r>
              <a:rPr lang="en-US" dirty="0" smtClean="0"/>
              <a:t>It is the manager’s responsibility to actively control these and other risk factors for foodborne illness. This is called active managerial control. It is important to note that active managerial control is proactive rather than reactive. You must anticipate these risks and plan for them. </a:t>
            </a:r>
            <a:endParaRPr lang="en-US" dirty="0"/>
          </a:p>
          <a:p>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9E8BD86-C9EE-DA4B-B842-2058EBCA18A6}" type="slidenum">
              <a:rPr lang="en-US" sz="1200" b="0">
                <a:solidFill>
                  <a:prstClr val="black"/>
                </a:solidFill>
              </a:rPr>
              <a:pPr eaLnBrk="1" hangingPunct="1">
                <a:defRPr/>
              </a:pPr>
              <a:t>211</a:t>
            </a:fld>
            <a:endParaRPr lang="en-US" sz="1200" b="0" dirty="0">
              <a:solidFill>
                <a:prstClr val="black"/>
              </a:solidFill>
            </a:endParaRPr>
          </a:p>
        </p:txBody>
      </p:sp>
      <p:sp>
        <p:nvSpPr>
          <p:cNvPr id="500739" name="Rectangle 2"/>
          <p:cNvSpPr>
            <a:spLocks noGrp="1" noRot="1" noChangeAspect="1" noChangeArrowheads="1" noTextEdit="1"/>
          </p:cNvSpPr>
          <p:nvPr>
            <p:ph type="sldImg"/>
          </p:nvPr>
        </p:nvSpPr>
        <p:spPr>
          <a:xfrm>
            <a:off x="1144588" y="685800"/>
            <a:ext cx="4572000" cy="3429000"/>
          </a:xfrm>
          <a:ln/>
        </p:spPr>
      </p:sp>
      <p:sp>
        <p:nvSpPr>
          <p:cNvPr id="50074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 typeface="Arial" charset="0"/>
              <a:buChar char="•"/>
            </a:pPr>
            <a:r>
              <a:rPr lang="en-US" dirty="0"/>
              <a:t>There are many ways to achieve active managerial control in the operation. According to the Food and Drug Administration (FDA), you can use simple tools such as training programs, manager supervision, and the incorporation of SOPs. Active Managerial Control can also be achieved through more complex solutions such as a HACCP Program.</a:t>
            </a:r>
          </a:p>
          <a:p>
            <a:pPr eaLnBrk="1" hangingPunct="1">
              <a:buFont typeface="Arial" charset="0"/>
              <a:buChar char="•"/>
            </a:pPr>
            <a:r>
              <a:rPr lang="en-US" dirty="0" smtClean="0"/>
              <a:t>Monitoring </a:t>
            </a:r>
            <a:r>
              <a:rPr lang="en-US" dirty="0"/>
              <a:t>is critical to the success of active managerial control. Food will be safe if managers monitor critical activities in the operation. </a:t>
            </a:r>
          </a:p>
          <a:p>
            <a:pPr eaLnBrk="1" hangingPunct="1">
              <a:buFont typeface="Arial" charset="0"/>
              <a:buChar char="•"/>
            </a:pPr>
            <a:r>
              <a:rPr lang="en-US" dirty="0" smtClean="0"/>
              <a:t>Managers </a:t>
            </a:r>
            <a:r>
              <a:rPr lang="en-US" dirty="0"/>
              <a:t>must also take the necessary corrective action when required. They must also verify that the actions taken to control the risk factors for foodborne illness are actually working.</a:t>
            </a:r>
          </a:p>
          <a:p>
            <a:pPr eaLnBrk="1" hangingPunct="1">
              <a:buFontTx/>
              <a:buChar char="•"/>
              <a:defRPr/>
            </a:pPr>
            <a:endParaRPr lang="en-US" dirty="0">
              <a:latin typeface="Times New Roman" charset="0"/>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3B2F752-2615-A648-BAC6-064FD8A81B3A}" type="slidenum">
              <a:rPr lang="en-US" sz="1200" b="0">
                <a:solidFill>
                  <a:prstClr val="black"/>
                </a:solidFill>
              </a:rPr>
              <a:pPr eaLnBrk="1" hangingPunct="1">
                <a:defRPr/>
              </a:pPr>
              <a:t>212</a:t>
            </a:fld>
            <a:endParaRPr lang="en-US" sz="1200" b="0" dirty="0">
              <a:solidFill>
                <a:prstClr val="black"/>
              </a:solidFill>
            </a:endParaRPr>
          </a:p>
        </p:txBody>
      </p:sp>
      <p:sp>
        <p:nvSpPr>
          <p:cNvPr id="501763" name="Rectangle 2"/>
          <p:cNvSpPr>
            <a:spLocks noGrp="1" noRot="1" noChangeAspect="1" noChangeArrowheads="1" noTextEdit="1"/>
          </p:cNvSpPr>
          <p:nvPr>
            <p:ph type="sldImg"/>
          </p:nvPr>
        </p:nvSpPr>
        <p:spPr>
          <a:xfrm>
            <a:off x="1144588" y="685800"/>
            <a:ext cx="4572000" cy="3429000"/>
          </a:xfrm>
          <a:ln/>
        </p:spPr>
      </p:sp>
      <p:sp>
        <p:nvSpPr>
          <p:cNvPr id="501764" name="Rectangle 3"/>
          <p:cNvSpPr>
            <a:spLocks noGrp="1" noChangeArrowheads="1"/>
          </p:cNvSpPr>
          <p:nvPr>
            <p:ph type="body" idx="1"/>
          </p:nvPr>
        </p:nvSpPr>
        <p:spPr>
          <a:xfrm>
            <a:off x="910052"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a:latin typeface="Times New Roman" charset="0"/>
                <a:cs typeface="+mn-cs"/>
              </a:rPr>
              <a:t>Demonstration of knowledge: As a manager, you must be able to show that you know what to do to keep food safe. Becoming certified in food safety is one way to show this.</a:t>
            </a:r>
          </a:p>
          <a:p>
            <a:pPr eaLnBrk="1" hangingPunct="1">
              <a:buFontTx/>
              <a:buChar char="•"/>
              <a:defRPr/>
            </a:pPr>
            <a:r>
              <a:rPr lang="en-US" dirty="0">
                <a:latin typeface="Times New Roman" charset="0"/>
                <a:cs typeface="+mn-cs"/>
              </a:rPr>
              <a:t>Staff health controls: Procedures must be put in place to make sure staff are practicing personal hygiene. For example, staff must know that they must report illnesses and illness symptoms to management.</a:t>
            </a:r>
          </a:p>
          <a:p>
            <a:pPr eaLnBrk="1" hangingPunct="1">
              <a:buFontTx/>
              <a:buChar char="•"/>
              <a:defRPr/>
            </a:pPr>
            <a:r>
              <a:rPr lang="en-US" dirty="0">
                <a:latin typeface="Times New Roman" charset="0"/>
                <a:cs typeface="+mn-cs"/>
              </a:rPr>
              <a:t>Controlling hands as a vehicle of contamination: Controls must be put in place to prevent bare-hand contact with ready-to-eat food. This might include requiring the use of tongs to handle ready-to-eat food.</a:t>
            </a:r>
          </a:p>
          <a:p>
            <a:pPr eaLnBrk="1" hangingPunct="1">
              <a:buFontTx/>
              <a:buChar char="•"/>
              <a:defRPr/>
            </a:pPr>
            <a:r>
              <a:rPr lang="en-US" dirty="0">
                <a:latin typeface="Times New Roman" charset="0"/>
                <a:cs typeface="+mn-cs"/>
              </a:rPr>
              <a:t>Time and temperature parameters for controlling pathogens: Procedures must be put in place to limit the time food spends in the temperature danger zone. Requiring food handlers to check the temperature of food being hot-held every two hours is an example.</a:t>
            </a:r>
          </a:p>
          <a:p>
            <a:pPr eaLnBrk="1" hangingPunct="1">
              <a:buFontTx/>
              <a:buChar char="•"/>
              <a:defRPr/>
            </a:pPr>
            <a:r>
              <a:rPr lang="en-US" dirty="0">
                <a:latin typeface="Times New Roman" charset="0"/>
                <a:cs typeface="+mn-cs"/>
              </a:rPr>
              <a:t>Consumer advisories: Notices must be provided to customers if you serve raw or undercooked menu items. These notices must include a statement about the risks of eating these foods.</a:t>
            </a: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DFD39E8-DE6F-9642-8334-17E1B1F7D752}" type="slidenum">
              <a:rPr lang="en-US" sz="1200" b="0">
                <a:solidFill>
                  <a:prstClr val="black"/>
                </a:solidFill>
              </a:rPr>
              <a:pPr eaLnBrk="1" hangingPunct="1">
                <a:defRPr/>
              </a:pPr>
              <a:t>213</a:t>
            </a:fld>
            <a:endParaRPr lang="en-US" sz="1200" b="0" dirty="0">
              <a:solidFill>
                <a:prstClr val="black"/>
              </a:solidFill>
            </a:endParaRPr>
          </a:p>
        </p:txBody>
      </p:sp>
      <p:sp>
        <p:nvSpPr>
          <p:cNvPr id="502787" name="Rectangle 2"/>
          <p:cNvSpPr>
            <a:spLocks noGrp="1" noRot="1" noChangeAspect="1" noChangeArrowheads="1" noTextEdit="1"/>
          </p:cNvSpPr>
          <p:nvPr>
            <p:ph type="sldImg"/>
          </p:nvPr>
        </p:nvSpPr>
        <p:spPr>
          <a:xfrm>
            <a:off x="1144588" y="685800"/>
            <a:ext cx="4572000" cy="3429000"/>
          </a:xfrm>
          <a:ln/>
        </p:spPr>
      </p:sp>
      <p:sp>
        <p:nvSpPr>
          <p:cNvPr id="5027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a:latin typeface="Times New Roman" charset="0"/>
                <a:cs typeface="+mn-cs"/>
              </a:rPr>
              <a:t>There are many systems you can implement to achieve active managerial control of foodborne illness risk factors. Hazard Analysis Critical Control Point (HACCP) is one such system. HACCP (pronounced HASS-ip) is based on identifying significant biological, chemical, or physical hazards at specific points within a product</a:t>
            </a:r>
            <a:r>
              <a:rPr lang="ja-JP" altLang="en-US" dirty="0">
                <a:latin typeface="Times New Roman" charset="0"/>
                <a:cs typeface="+mn-cs"/>
              </a:rPr>
              <a:t>’</a:t>
            </a:r>
            <a:r>
              <a:rPr lang="en-US" dirty="0">
                <a:latin typeface="Times New Roman" charset="0"/>
                <a:cs typeface="+mn-cs"/>
              </a:rPr>
              <a:t>s flow. Once identified, the hazards can be prevented, eliminated, or reduced to safe levels.</a:t>
            </a:r>
          </a:p>
          <a:p>
            <a:pPr eaLnBrk="1" hangingPunct="1">
              <a:buFontTx/>
              <a:buChar char="•"/>
              <a:defRPr/>
            </a:pPr>
            <a:endParaRPr lang="en-US" dirty="0">
              <a:latin typeface="Times New Roman" charset="0"/>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36DFB54-DE81-0E46-98FD-7AF0D98E9409}" type="slidenum">
              <a:rPr lang="en-US" sz="1200" b="0">
                <a:solidFill>
                  <a:prstClr val="black"/>
                </a:solidFill>
              </a:rPr>
              <a:pPr eaLnBrk="1" hangingPunct="1">
                <a:defRPr/>
              </a:pPr>
              <a:t>214</a:t>
            </a:fld>
            <a:endParaRPr lang="en-US" sz="1200" b="0" dirty="0">
              <a:solidFill>
                <a:prstClr val="black"/>
              </a:solidFill>
            </a:endParaRPr>
          </a:p>
        </p:txBody>
      </p:sp>
      <p:sp>
        <p:nvSpPr>
          <p:cNvPr id="503811" name="Rectangle 2"/>
          <p:cNvSpPr>
            <a:spLocks noGrp="1" noRot="1" noChangeAspect="1" noChangeArrowheads="1" noTextEdit="1"/>
          </p:cNvSpPr>
          <p:nvPr>
            <p:ph type="sldImg"/>
          </p:nvPr>
        </p:nvSpPr>
        <p:spPr>
          <a:xfrm>
            <a:off x="1144588" y="685800"/>
            <a:ext cx="4572000" cy="3429000"/>
          </a:xfrm>
          <a:ln/>
        </p:spPr>
      </p:sp>
      <p:sp>
        <p:nvSpPr>
          <p:cNvPr id="503812"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a:buFontTx/>
              <a:buChar char="•"/>
              <a:defRPr/>
            </a:pPr>
            <a:r>
              <a:rPr lang="en-US" dirty="0">
                <a:latin typeface="Times New Roman" charset="0"/>
                <a:cs typeface="+mn-cs"/>
              </a:rPr>
              <a:t>Each HACCP plan is unique, a plan that works for one operation may not work for another.</a:t>
            </a:r>
          </a:p>
          <a:p>
            <a:pPr>
              <a:defRPr/>
            </a:pPr>
            <a:endParaRPr lang="en-US" dirty="0">
              <a:latin typeface="Times New Roman" charset="0"/>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05F8C47-4B52-A84A-9A6B-906E7D21F017}" type="slidenum">
              <a:rPr lang="en-US" sz="1200" b="0">
                <a:solidFill>
                  <a:prstClr val="black"/>
                </a:solidFill>
              </a:rPr>
              <a:pPr eaLnBrk="1" hangingPunct="1">
                <a:defRPr/>
              </a:pPr>
              <a:t>215</a:t>
            </a:fld>
            <a:endParaRPr lang="en-US" sz="1200" b="0" dirty="0">
              <a:solidFill>
                <a:prstClr val="black"/>
              </a:solidFill>
            </a:endParaRPr>
          </a:p>
        </p:txBody>
      </p:sp>
      <p:sp>
        <p:nvSpPr>
          <p:cNvPr id="504835" name="Rectangle 2"/>
          <p:cNvSpPr>
            <a:spLocks noGrp="1" noRot="1" noChangeAspect="1" noChangeArrowheads="1" noTextEdit="1"/>
          </p:cNvSpPr>
          <p:nvPr>
            <p:ph type="sldImg"/>
          </p:nvPr>
        </p:nvSpPr>
        <p:spPr>
          <a:xfrm>
            <a:off x="1144588" y="685800"/>
            <a:ext cx="4572000" cy="3429000"/>
          </a:xfrm>
          <a:ln/>
        </p:spPr>
      </p:sp>
      <p:sp>
        <p:nvSpPr>
          <p:cNvPr id="504836" name="Rectangle 3"/>
          <p:cNvSpPr>
            <a:spLocks noGrp="1" noChangeArrowheads="1"/>
          </p:cNvSpPr>
          <p:nvPr>
            <p:ph type="body" idx="1"/>
          </p:nvPr>
        </p:nvSpPr>
        <p:spPr>
          <a:xfrm>
            <a:off x="857250" y="4392431"/>
            <a:ext cx="5485158" cy="422691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280406"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tabLst>
                <a:tab pos="280406" algn="l"/>
              </a:tabLst>
              <a:defRPr/>
            </a:pPr>
            <a:r>
              <a:rPr lang="en-US" dirty="0">
                <a:latin typeface="Times New Roman" charset="0"/>
                <a:cs typeface="+mn-cs"/>
              </a:rPr>
              <a:t>In general terms, the HACCP principles can be broken into three </a:t>
            </a:r>
            <a:r>
              <a:rPr lang="en-US" dirty="0" smtClean="0">
                <a:latin typeface="Times New Roman" charset="0"/>
                <a:cs typeface="+mn-cs"/>
              </a:rPr>
              <a:t>groups:</a:t>
            </a:r>
            <a:endParaRPr lang="en-US" dirty="0">
              <a:latin typeface="Times New Roman" charset="0"/>
              <a:cs typeface="+mn-cs"/>
            </a:endParaRPr>
          </a:p>
          <a:p>
            <a:pPr marL="280406" lvl="1" indent="-168244">
              <a:buFontTx/>
              <a:buChar char="•"/>
              <a:tabLst>
                <a:tab pos="280406" algn="l"/>
              </a:tabLst>
              <a:defRPr/>
            </a:pPr>
            <a:r>
              <a:rPr lang="en-US" dirty="0">
                <a:latin typeface="Times New Roman" charset="0"/>
              </a:rPr>
              <a:t>Principles 1 and 2 help you identify and evaluate your hazards.</a:t>
            </a:r>
          </a:p>
          <a:p>
            <a:pPr marL="280406" lvl="1" indent="-168244">
              <a:buFontTx/>
              <a:buChar char="•"/>
              <a:tabLst>
                <a:tab pos="280406" algn="l"/>
              </a:tabLst>
              <a:defRPr/>
            </a:pPr>
            <a:r>
              <a:rPr lang="en-US" dirty="0">
                <a:latin typeface="Times New Roman" charset="0"/>
              </a:rPr>
              <a:t>Principles 3, 4, and 5 help you establish ways for controlling those hazards.</a:t>
            </a:r>
          </a:p>
          <a:p>
            <a:pPr marL="280406" lvl="1" indent="-168244">
              <a:buFontTx/>
              <a:buChar char="•"/>
              <a:tabLst>
                <a:tab pos="280406" algn="l"/>
              </a:tabLst>
              <a:defRPr/>
            </a:pPr>
            <a:r>
              <a:rPr lang="en-US" dirty="0">
                <a:latin typeface="Times New Roman" charset="0"/>
              </a:rPr>
              <a:t>Principles 6 and 7 help you maintain the HACCP plan and system and verify its effectiveness.</a:t>
            </a:r>
          </a:p>
          <a:p>
            <a:pPr>
              <a:tabLst>
                <a:tab pos="280406" algn="l"/>
              </a:tabLst>
              <a:defRPr/>
            </a:pPr>
            <a:endParaRPr lang="en-US" b="1" dirty="0">
              <a:latin typeface="Times New Roman" charset="0"/>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216</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charset="0"/>
                <a:ea typeface="ＭＳ Ｐゴシック" charset="0"/>
                <a:cs typeface="ＭＳ Ｐゴシック" charset="0"/>
              </a:rPr>
              <a:t>You are about to illustrate the seven HACCP principles using an analogy. This analogy helps students understand the HACCP principles by relating HACCP to a traffic accident story. As you present the next seven slides, read the instructor notes on the bottom of each slide to the class. The eighth slide will tie the whole analogy together. This is a proven technique for helping students understand the seven HACCP principles</a:t>
            </a:r>
            <a:r>
              <a:rPr lang="en-US" dirty="0" smtClean="0">
                <a:latin typeface="Times New Roman" charset="0"/>
                <a:ea typeface="ＭＳ Ｐゴシック" charset="0"/>
                <a:cs typeface="ＭＳ Ｐゴシック" charset="0"/>
              </a:rPr>
              <a:t>.  </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7526FF6A-6470-442E-A8D1-A57AB65F4A02}" type="slidenum">
              <a:rPr lang="en-US" sz="1200">
                <a:solidFill>
                  <a:prstClr val="black"/>
                </a:solidFill>
              </a:rPr>
              <a:pPr eaLnBrk="1" hangingPunct="1"/>
              <a:t>217</a:t>
            </a:fld>
            <a:endParaRPr lang="en-US" sz="1200" dirty="0">
              <a:solidFill>
                <a:prstClr val="black"/>
              </a:solidFill>
            </a:endParaRPr>
          </a:p>
        </p:txBody>
      </p:sp>
      <p:sp>
        <p:nvSpPr>
          <p:cNvPr id="1106947" name="Rectangle 2"/>
          <p:cNvSpPr>
            <a:spLocks noGrp="1" noRot="1" noChangeAspect="1" noChangeArrowheads="1" noTextEdit="1"/>
          </p:cNvSpPr>
          <p:nvPr>
            <p:ph type="sldImg"/>
          </p:nvPr>
        </p:nvSpPr>
        <p:spPr>
          <a:ln/>
        </p:spPr>
      </p:sp>
      <p:sp>
        <p:nvSpPr>
          <p:cNvPr id="1106948" name="Rectangle 3"/>
          <p:cNvSpPr>
            <a:spLocks noGrp="1" noChangeArrowheads="1"/>
          </p:cNvSpPr>
          <p:nvPr>
            <p:ph type="body" idx="1"/>
          </p:nvPr>
        </p:nvSpPr>
        <p:spPr>
          <a:xfrm>
            <a:off x="826191" y="4233161"/>
            <a:ext cx="5730530" cy="4319041"/>
          </a:xfrm>
          <a:noFill/>
        </p:spPr>
        <p:txBody>
          <a:bodyPr/>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“A town has been experiencing several car accidents. Multiple people have been killed. Town residents are in an uproar and demand that town officials do something. Town officials vow to look into the problem and reduce the accidents.” </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4A2238D6-84A3-4CC3-902B-02004CB6E7E8}" type="slidenum">
              <a:rPr lang="en-US" sz="1200">
                <a:solidFill>
                  <a:prstClr val="black"/>
                </a:solidFill>
              </a:rPr>
              <a:pPr eaLnBrk="1" hangingPunct="1"/>
              <a:t>218</a:t>
            </a:fld>
            <a:endParaRPr lang="en-US" sz="1200" dirty="0">
              <a:solidFill>
                <a:prstClr val="black"/>
              </a:solidFill>
            </a:endParaRPr>
          </a:p>
        </p:txBody>
      </p:sp>
      <p:sp>
        <p:nvSpPr>
          <p:cNvPr id="1107971" name="Rectangle 2"/>
          <p:cNvSpPr>
            <a:spLocks noGrp="1" noRot="1" noChangeAspect="1" noChangeArrowheads="1" noTextEdit="1"/>
          </p:cNvSpPr>
          <p:nvPr>
            <p:ph type="sldImg"/>
          </p:nvPr>
        </p:nvSpPr>
        <p:spPr>
          <a:ln/>
        </p:spPr>
      </p:sp>
      <p:sp>
        <p:nvSpPr>
          <p:cNvPr id="1107972"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“Town officials start by analyzing police reports from the accidents to try to figure out the hazard</a:t>
            </a:r>
            <a:r>
              <a:rPr lang="en-US" b="1" dirty="0" smtClean="0"/>
              <a:t> </a:t>
            </a:r>
            <a:r>
              <a:rPr lang="en-US" dirty="0" smtClean="0"/>
              <a:t>that is causing them.” </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89C045C3-89E2-4EC3-983C-A3A4134D10DC}" type="slidenum">
              <a:rPr lang="en-US" sz="1200">
                <a:solidFill>
                  <a:prstClr val="black"/>
                </a:solidFill>
              </a:rPr>
              <a:pPr eaLnBrk="1" hangingPunct="1"/>
              <a:t>219</a:t>
            </a:fld>
            <a:endParaRPr lang="en-US" sz="1200" dirty="0">
              <a:solidFill>
                <a:prstClr val="black"/>
              </a:solidFill>
            </a:endParaRPr>
          </a:p>
        </p:txBody>
      </p:sp>
      <p:sp>
        <p:nvSpPr>
          <p:cNvPr id="1108995" name="Rectangle 2"/>
          <p:cNvSpPr>
            <a:spLocks noGrp="1" noRot="1" noChangeAspect="1" noChangeArrowheads="1" noTextEdit="1"/>
          </p:cNvSpPr>
          <p:nvPr>
            <p:ph type="sldImg"/>
          </p:nvPr>
        </p:nvSpPr>
        <p:spPr>
          <a:ln/>
        </p:spPr>
      </p:sp>
      <p:sp>
        <p:nvSpPr>
          <p:cNvPr id="1108996"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“They realize that cars are driving too fast, which is causing accidents. They determine that if they can control the speed of the cars on their roads, accidents will be reduced and lives will be saved.”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a:t>
            </a:r>
            <a:r>
              <a:rPr lang="en-US" dirty="0" smtClean="0"/>
              <a:t>is C. Sneezing or coughing on food can contaminate it. These habits are considered poor personal hygiene. </a:t>
            </a:r>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3E56F00F-1D2C-443B-9DAC-CD30AC8EAA82}" type="slidenum">
              <a:rPr lang="en-US" sz="1200">
                <a:solidFill>
                  <a:prstClr val="black"/>
                </a:solidFill>
              </a:rPr>
              <a:pPr eaLnBrk="1" hangingPunct="1"/>
              <a:t>220</a:t>
            </a:fld>
            <a:endParaRPr lang="en-US" sz="1200" dirty="0">
              <a:solidFill>
                <a:prstClr val="black"/>
              </a:solidFill>
            </a:endParaRPr>
          </a:p>
        </p:txBody>
      </p:sp>
      <p:sp>
        <p:nvSpPr>
          <p:cNvPr id="1110019" name="Rectangle 2"/>
          <p:cNvSpPr>
            <a:spLocks noGrp="1" noRot="1" noChangeAspect="1" noChangeArrowheads="1" noTextEdit="1"/>
          </p:cNvSpPr>
          <p:nvPr>
            <p:ph type="sldImg"/>
          </p:nvPr>
        </p:nvSpPr>
        <p:spPr>
          <a:ln/>
        </p:spPr>
      </p:sp>
      <p:sp>
        <p:nvSpPr>
          <p:cNvPr id="1110020"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“Town officials impose a speed limit to reduce accidents. The new speed limit is 50 mph.”</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3028D3A4-9BD8-410E-AE66-0930F62FF19B}" type="slidenum">
              <a:rPr lang="en-US" sz="1200">
                <a:solidFill>
                  <a:prstClr val="black"/>
                </a:solidFill>
              </a:rPr>
              <a:pPr eaLnBrk="1" hangingPunct="1"/>
              <a:t>221</a:t>
            </a:fld>
            <a:endParaRPr lang="en-US" sz="1200" dirty="0">
              <a:solidFill>
                <a:prstClr val="black"/>
              </a:solidFill>
            </a:endParaRPr>
          </a:p>
        </p:txBody>
      </p:sp>
      <p:sp>
        <p:nvSpPr>
          <p:cNvPr id="1111043" name="Rectangle 2"/>
          <p:cNvSpPr>
            <a:spLocks noGrp="1" noRot="1" noChangeAspect="1" noChangeArrowheads="1" noTextEdit="1"/>
          </p:cNvSpPr>
          <p:nvPr>
            <p:ph type="sldImg"/>
          </p:nvPr>
        </p:nvSpPr>
        <p:spPr>
          <a:ln/>
        </p:spPr>
      </p:sp>
      <p:sp>
        <p:nvSpPr>
          <p:cNvPr id="1111044"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 make sure</a:t>
            </a:r>
            <a:r>
              <a:rPr lang="en-US" b="1" dirty="0" smtClean="0"/>
              <a:t> </a:t>
            </a:r>
            <a:r>
              <a:rPr lang="en-US" dirty="0" smtClean="0"/>
              <a:t>people don’t drive faster than the new speed limit, police use radar to monitor the speed limit.”</a:t>
            </a: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7FC7C069-3C5C-47BA-B910-59266C2F09CA}" type="slidenum">
              <a:rPr lang="en-US" sz="1200">
                <a:solidFill>
                  <a:prstClr val="black"/>
                </a:solidFill>
              </a:rPr>
              <a:pPr eaLnBrk="1" hangingPunct="1"/>
              <a:t>222</a:t>
            </a:fld>
            <a:endParaRPr lang="en-US" sz="1200" dirty="0">
              <a:solidFill>
                <a:prstClr val="black"/>
              </a:solidFill>
            </a:endParaRPr>
          </a:p>
        </p:txBody>
      </p:sp>
      <p:sp>
        <p:nvSpPr>
          <p:cNvPr id="1112067" name="Rectangle 2"/>
          <p:cNvSpPr>
            <a:spLocks noGrp="1" noRot="1" noChangeAspect="1" noChangeArrowheads="1" noTextEdit="1"/>
          </p:cNvSpPr>
          <p:nvPr>
            <p:ph type="sldImg"/>
          </p:nvPr>
        </p:nvSpPr>
        <p:spPr>
          <a:ln/>
        </p:spPr>
      </p:sp>
      <p:sp>
        <p:nvSpPr>
          <p:cNvPr id="1112068"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“When people are caught driving above the speed limit, they are given a speeding ticket by the police. Because they don’t want to get another ticket, people slow down when driving through town.”</a:t>
            </a: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60BC66AD-23CC-4822-B41C-D3523D31D862}" type="slidenum">
              <a:rPr lang="en-US" sz="1200">
                <a:solidFill>
                  <a:prstClr val="black"/>
                </a:solidFill>
              </a:rPr>
              <a:pPr eaLnBrk="1" hangingPunct="1"/>
              <a:t>223</a:t>
            </a:fld>
            <a:endParaRPr lang="en-US" sz="1200" dirty="0">
              <a:solidFill>
                <a:prstClr val="black"/>
              </a:solidFill>
            </a:endParaRPr>
          </a:p>
        </p:txBody>
      </p:sp>
      <p:sp>
        <p:nvSpPr>
          <p:cNvPr id="1113091" name="Rectangle 2"/>
          <p:cNvSpPr>
            <a:spLocks noGrp="1" noRot="1" noChangeAspect="1" noChangeArrowheads="1" noTextEdit="1"/>
          </p:cNvSpPr>
          <p:nvPr>
            <p:ph type="sldImg"/>
          </p:nvPr>
        </p:nvSpPr>
        <p:spPr>
          <a:ln/>
        </p:spPr>
      </p:sp>
      <p:sp>
        <p:nvSpPr>
          <p:cNvPr id="1113092"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“Town officials want to see if the new speed limit is reducing accidents in town. They review accident reports and see a decline in the number of accidents, proving that speeding is the cause of the previous accidents. This verifies that imposing a speed limit was the right thing to do.”</a:t>
            </a: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553C2746-90EB-4330-AD34-7CFCC994BF34}" type="slidenum">
              <a:rPr lang="en-US" sz="1200">
                <a:solidFill>
                  <a:prstClr val="black"/>
                </a:solidFill>
              </a:rPr>
              <a:pPr eaLnBrk="1" hangingPunct="1"/>
              <a:t>224</a:t>
            </a:fld>
            <a:endParaRPr lang="en-US" sz="1200" dirty="0">
              <a:solidFill>
                <a:prstClr val="black"/>
              </a:solidFill>
            </a:endParaRPr>
          </a:p>
        </p:txBody>
      </p:sp>
      <p:sp>
        <p:nvSpPr>
          <p:cNvPr id="1114115" name="Rectangle 2"/>
          <p:cNvSpPr>
            <a:spLocks noGrp="1" noRot="1" noChangeAspect="1" noChangeArrowheads="1" noTextEdit="1"/>
          </p:cNvSpPr>
          <p:nvPr>
            <p:ph type="sldImg"/>
          </p:nvPr>
        </p:nvSpPr>
        <p:spPr>
          <a:ln/>
        </p:spPr>
      </p:sp>
      <p:sp>
        <p:nvSpPr>
          <p:cNvPr id="1114116"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“Town officials want to stay on top of the situation, so they require the police department to keep accident records and speeding tickets on file for the next five years.”</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7E382415-884C-45D2-A90D-6BC6F66E084D}" type="slidenum">
              <a:rPr lang="en-US" sz="1200">
                <a:solidFill>
                  <a:prstClr val="black"/>
                </a:solidFill>
              </a:rPr>
              <a:pPr eaLnBrk="1" hangingPunct="1"/>
              <a:t>225</a:t>
            </a:fld>
            <a:endParaRPr lang="en-US" sz="1200" dirty="0">
              <a:solidFill>
                <a:prstClr val="black"/>
              </a:solidFill>
            </a:endParaRPr>
          </a:p>
        </p:txBody>
      </p:sp>
      <p:sp>
        <p:nvSpPr>
          <p:cNvPr id="1115139" name="Rectangle 2"/>
          <p:cNvSpPr>
            <a:spLocks noGrp="1" noRot="1" noChangeAspect="1" noChangeArrowheads="1" noTextEdit="1"/>
          </p:cNvSpPr>
          <p:nvPr>
            <p:ph type="sldImg"/>
          </p:nvPr>
        </p:nvSpPr>
        <p:spPr>
          <a:ln/>
        </p:spPr>
      </p:sp>
      <p:sp>
        <p:nvSpPr>
          <p:cNvPr id="1115140" name="Rectangle 3"/>
          <p:cNvSpPr>
            <a:spLocks noGrp="1" noChangeArrowheads="1"/>
          </p:cNvSpPr>
          <p:nvPr>
            <p:ph type="body" idx="1"/>
          </p:nvPr>
        </p:nvSpPr>
        <p:spPr>
          <a:xfrm>
            <a:off x="928687" y="4231599"/>
            <a:ext cx="5485158" cy="4114488"/>
          </a:xfrm>
          <a:noFill/>
        </p:spPr>
        <p:txBody>
          <a:bodyPr/>
          <a:lstStyle/>
          <a:p>
            <a:pPr eaLnBrk="1" hangingPunct="1"/>
            <a:r>
              <a:rPr lang="en-US" b="1" dirty="0" smtClean="0"/>
              <a:t>Instructor Notes</a:t>
            </a:r>
          </a:p>
          <a:p>
            <a:pPr eaLnBrk="1" hangingPunct="1"/>
            <a:r>
              <a:rPr lang="en-US" dirty="0" smtClean="0"/>
              <a:t>Answers:</a:t>
            </a:r>
          </a:p>
          <a:p>
            <a:pPr lvl="1" eaLnBrk="1" hangingPunct="1">
              <a:buFontTx/>
              <a:buAutoNum type="arabicPeriod"/>
            </a:pPr>
            <a:r>
              <a:rPr lang="en-US" dirty="0" smtClean="0"/>
              <a:t>Accidents (conduct a hazard analysis)</a:t>
            </a:r>
          </a:p>
          <a:p>
            <a:pPr lvl="1" eaLnBrk="1" hangingPunct="1">
              <a:buFontTx/>
              <a:buAutoNum type="arabicPeriod"/>
            </a:pPr>
            <a:r>
              <a:rPr lang="en-US" dirty="0" smtClean="0"/>
              <a:t>Lowering the speed limit (determine critical control points)</a:t>
            </a:r>
          </a:p>
          <a:p>
            <a:pPr lvl="1" eaLnBrk="1" hangingPunct="1">
              <a:buFontTx/>
              <a:buAutoNum type="arabicPeriod"/>
            </a:pPr>
            <a:r>
              <a:rPr lang="en-US" dirty="0" smtClean="0"/>
              <a:t>A speed limit of 50 mph (establish critical limits)</a:t>
            </a:r>
          </a:p>
          <a:p>
            <a:pPr lvl="1" eaLnBrk="1" hangingPunct="1">
              <a:buFontTx/>
              <a:buAutoNum type="arabicPeriod"/>
            </a:pPr>
            <a:r>
              <a:rPr lang="en-US" dirty="0" smtClean="0"/>
              <a:t>Police monitored the speed of cars using radar (establish monitoring procedures)</a:t>
            </a:r>
          </a:p>
          <a:p>
            <a:pPr lvl="1" eaLnBrk="1" hangingPunct="1">
              <a:buFontTx/>
              <a:buAutoNum type="arabicPeriod"/>
            </a:pPr>
            <a:r>
              <a:rPr lang="en-US" dirty="0" smtClean="0"/>
              <a:t>Drivers were given tickets when caught speeding (identify corrective actions)</a:t>
            </a:r>
          </a:p>
          <a:p>
            <a:pPr lvl="1" eaLnBrk="1" hangingPunct="1">
              <a:buFontTx/>
              <a:buAutoNum type="arabicPeriod"/>
            </a:pPr>
            <a:r>
              <a:rPr lang="en-US" dirty="0" smtClean="0"/>
              <a:t>Reviewed accident reports (verify the system works)</a:t>
            </a:r>
          </a:p>
          <a:p>
            <a:pPr lvl="1" eaLnBrk="1" hangingPunct="1">
              <a:buFontTx/>
              <a:buAutoNum type="arabicPeriod"/>
            </a:pPr>
            <a:r>
              <a:rPr lang="en-US" dirty="0" smtClean="0"/>
              <a:t>Required police to keep accident records and speeding tickets on file for five years (establish record keeping and documentation procedures)</a:t>
            </a: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6DCDF05-773D-DE4D-91BA-8DD072DAF35D}" type="slidenum">
              <a:rPr lang="en-US" sz="1200" b="0">
                <a:solidFill>
                  <a:prstClr val="black"/>
                </a:solidFill>
              </a:rPr>
              <a:pPr eaLnBrk="1" hangingPunct="1">
                <a:defRPr/>
              </a:pPr>
              <a:t>226</a:t>
            </a:fld>
            <a:endParaRPr lang="en-US" sz="1200" b="0" dirty="0">
              <a:solidFill>
                <a:prstClr val="black"/>
              </a:solidFill>
            </a:endParaRPr>
          </a:p>
        </p:txBody>
      </p:sp>
      <p:sp>
        <p:nvSpPr>
          <p:cNvPr id="505859" name="Rectangle 2"/>
          <p:cNvSpPr>
            <a:spLocks noGrp="1" noRot="1" noChangeAspect="1" noChangeArrowheads="1" noTextEdit="1"/>
          </p:cNvSpPr>
          <p:nvPr>
            <p:ph type="sldImg"/>
          </p:nvPr>
        </p:nvSpPr>
        <p:spPr>
          <a:xfrm>
            <a:off x="1144588" y="685800"/>
            <a:ext cx="4572000" cy="3429000"/>
          </a:xfrm>
          <a:ln/>
        </p:spPr>
      </p:sp>
      <p:sp>
        <p:nvSpPr>
          <p:cNvPr id="505860"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541E4A1-41BF-D545-A3D5-64EE4ED4C851}" type="slidenum">
              <a:rPr lang="en-US" sz="1200" b="0">
                <a:solidFill>
                  <a:prstClr val="black"/>
                </a:solidFill>
              </a:rPr>
              <a:pPr eaLnBrk="1" hangingPunct="1">
                <a:defRPr/>
              </a:pPr>
              <a:t>227</a:t>
            </a:fld>
            <a:endParaRPr lang="en-US" sz="1200" b="0" dirty="0">
              <a:solidFill>
                <a:prstClr val="black"/>
              </a:solidFill>
            </a:endParaRPr>
          </a:p>
        </p:txBody>
      </p:sp>
      <p:sp>
        <p:nvSpPr>
          <p:cNvPr id="506883" name="Rectangle 2"/>
          <p:cNvSpPr>
            <a:spLocks noGrp="1" noRot="1" noChangeAspect="1" noChangeArrowheads="1" noTextEdit="1"/>
          </p:cNvSpPr>
          <p:nvPr>
            <p:ph type="sldImg"/>
          </p:nvPr>
        </p:nvSpPr>
        <p:spPr>
          <a:xfrm>
            <a:off x="1144588" y="685800"/>
            <a:ext cx="4572000" cy="3429000"/>
          </a:xfrm>
          <a:ln/>
        </p:spPr>
      </p:sp>
      <p:sp>
        <p:nvSpPr>
          <p:cNvPr id="506884"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72768A3-EE04-3149-935F-8021B398316A}" type="slidenum">
              <a:rPr lang="en-US" sz="1200" b="0">
                <a:solidFill>
                  <a:prstClr val="black"/>
                </a:solidFill>
              </a:rPr>
              <a:pPr eaLnBrk="1" hangingPunct="1">
                <a:defRPr/>
              </a:pPr>
              <a:t>228</a:t>
            </a:fld>
            <a:endParaRPr lang="en-US" sz="1200" b="0" dirty="0">
              <a:solidFill>
                <a:prstClr val="black"/>
              </a:solidFill>
            </a:endParaRPr>
          </a:p>
        </p:txBody>
      </p:sp>
      <p:sp>
        <p:nvSpPr>
          <p:cNvPr id="507907" name="Rectangle 2"/>
          <p:cNvSpPr>
            <a:spLocks noGrp="1" noRot="1" noChangeAspect="1" noChangeArrowheads="1" noTextEdit="1"/>
          </p:cNvSpPr>
          <p:nvPr>
            <p:ph type="sldImg"/>
          </p:nvPr>
        </p:nvSpPr>
        <p:spPr>
          <a:xfrm>
            <a:off x="1144588" y="685800"/>
            <a:ext cx="4572000" cy="3429000"/>
          </a:xfrm>
          <a:ln/>
        </p:spPr>
      </p:sp>
      <p:sp>
        <p:nvSpPr>
          <p:cNvPr id="507908"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256695A-C879-6249-B6B3-084070EB95B6}" type="slidenum">
              <a:rPr lang="en-US" sz="1200" b="0">
                <a:solidFill>
                  <a:prstClr val="black"/>
                </a:solidFill>
              </a:rPr>
              <a:pPr eaLnBrk="1" hangingPunct="1">
                <a:defRPr/>
              </a:pPr>
              <a:t>229</a:t>
            </a:fld>
            <a:endParaRPr lang="en-US" sz="1200" b="0" dirty="0">
              <a:solidFill>
                <a:prstClr val="black"/>
              </a:solidFill>
            </a:endParaRPr>
          </a:p>
        </p:txBody>
      </p:sp>
      <p:sp>
        <p:nvSpPr>
          <p:cNvPr id="508931" name="Rectangle 2"/>
          <p:cNvSpPr>
            <a:spLocks noGrp="1" noRot="1" noChangeAspect="1" noChangeArrowheads="1" noTextEdit="1"/>
          </p:cNvSpPr>
          <p:nvPr>
            <p:ph type="sldImg"/>
          </p:nvPr>
        </p:nvSpPr>
        <p:spPr>
          <a:xfrm>
            <a:off x="1144588" y="685800"/>
            <a:ext cx="4572000" cy="3429000"/>
          </a:xfrm>
          <a:ln/>
        </p:spPr>
      </p:sp>
      <p:sp>
        <p:nvSpPr>
          <p:cNvPr id="508932"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is </a:t>
            </a:r>
            <a:r>
              <a:rPr lang="en-US" dirty="0" smtClean="0"/>
              <a:t>B. Blood from raw meat stored above the lettuce has cross-contaminated it. A foodborne illness can occur anytime contaminated food touches or drips fluids onto cooked or ready-to-eat food. This is cross-contamination.</a:t>
            </a:r>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2D31866-E49E-E14C-9836-ABD7A70B223A}" type="slidenum">
              <a:rPr lang="en-US" sz="1200" b="0">
                <a:solidFill>
                  <a:prstClr val="black"/>
                </a:solidFill>
              </a:rPr>
              <a:pPr eaLnBrk="1" hangingPunct="1">
                <a:defRPr/>
              </a:pPr>
              <a:t>230</a:t>
            </a:fld>
            <a:endParaRPr lang="en-US" sz="1200" b="0" dirty="0">
              <a:solidFill>
                <a:prstClr val="black"/>
              </a:solidFill>
            </a:endParaRPr>
          </a:p>
        </p:txBody>
      </p:sp>
      <p:sp>
        <p:nvSpPr>
          <p:cNvPr id="509955" name="Rectangle 2"/>
          <p:cNvSpPr>
            <a:spLocks noGrp="1" noRot="1" noChangeAspect="1" noChangeArrowheads="1" noTextEdit="1"/>
          </p:cNvSpPr>
          <p:nvPr>
            <p:ph type="sldImg"/>
          </p:nvPr>
        </p:nvSpPr>
        <p:spPr>
          <a:xfrm>
            <a:off x="1144588" y="685800"/>
            <a:ext cx="4572000" cy="3429000"/>
          </a:xfrm>
          <a:ln/>
        </p:spPr>
      </p:sp>
      <p:sp>
        <p:nvSpPr>
          <p:cNvPr id="509956"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7746F20-3A5F-BC48-8CAF-DFC22A2C5B2F}" type="slidenum">
              <a:rPr lang="en-US" sz="1200" b="0">
                <a:solidFill>
                  <a:prstClr val="black"/>
                </a:solidFill>
              </a:rPr>
              <a:pPr eaLnBrk="1" hangingPunct="1">
                <a:defRPr/>
              </a:pPr>
              <a:t>231</a:t>
            </a:fld>
            <a:endParaRPr lang="en-US" sz="1200" b="0" dirty="0">
              <a:solidFill>
                <a:prstClr val="black"/>
              </a:solidFill>
            </a:endParaRPr>
          </a:p>
        </p:txBody>
      </p:sp>
      <p:sp>
        <p:nvSpPr>
          <p:cNvPr id="510979" name="Rectangle 2"/>
          <p:cNvSpPr>
            <a:spLocks noGrp="1" noRot="1" noChangeAspect="1" noChangeArrowheads="1" noTextEdit="1"/>
          </p:cNvSpPr>
          <p:nvPr>
            <p:ph type="sldImg"/>
          </p:nvPr>
        </p:nvSpPr>
        <p:spPr>
          <a:xfrm>
            <a:off x="1144588" y="685800"/>
            <a:ext cx="4572000" cy="3429000"/>
          </a:xfrm>
          <a:ln/>
        </p:spPr>
      </p:sp>
      <p:sp>
        <p:nvSpPr>
          <p:cNvPr id="468995" name="Notes Placeholder 1"/>
          <p:cNvSpPr>
            <a:spLocks noGrp="1"/>
          </p:cNvSpPr>
          <p:nvPr>
            <p:ph type="body" idx="1"/>
          </p:nvPr>
        </p:nvSpPr>
        <p:spPr>
          <a:noFill/>
        </p:spPr>
        <p:txBody>
          <a:bodyPr/>
          <a:lstStyle/>
          <a:p>
            <a:pPr marL="448650" lvl="1"/>
            <a:endParaRPr lang="en-US" sz="1800" dirty="0">
              <a:latin typeface="Times New Roman" charset="0"/>
            </a:endParaRPr>
          </a:p>
          <a:p>
            <a:pPr lvl="1"/>
            <a:endParaRPr lang="en-US" dirty="0">
              <a:latin typeface="Times New Roman"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79B0447-8312-5942-9732-2723776BBC47}" type="slidenum">
              <a:rPr lang="en-US" sz="1200" b="0">
                <a:solidFill>
                  <a:prstClr val="black"/>
                </a:solidFill>
              </a:rPr>
              <a:pPr eaLnBrk="1" hangingPunct="1">
                <a:defRPr/>
              </a:pPr>
              <a:t>232</a:t>
            </a:fld>
            <a:endParaRPr lang="en-US" sz="1200" b="0" dirty="0">
              <a:solidFill>
                <a:prstClr val="black"/>
              </a:solidFill>
            </a:endParaRPr>
          </a:p>
        </p:txBody>
      </p:sp>
      <p:sp>
        <p:nvSpPr>
          <p:cNvPr id="512003" name="Rectangle 2"/>
          <p:cNvSpPr>
            <a:spLocks noGrp="1" noRot="1" noChangeAspect="1" noChangeArrowheads="1" noTextEdit="1"/>
          </p:cNvSpPr>
          <p:nvPr>
            <p:ph type="sldImg"/>
          </p:nvPr>
        </p:nvSpPr>
        <p:spPr>
          <a:xfrm>
            <a:off x="1144588" y="685800"/>
            <a:ext cx="4572000" cy="3429000"/>
          </a:xfrm>
          <a:ln/>
        </p:spPr>
      </p:sp>
      <p:sp>
        <p:nvSpPr>
          <p:cNvPr id="471043" name="Rectangle 3"/>
          <p:cNvSpPr>
            <a:spLocks noGrp="1" noChangeArrowheads="1"/>
          </p:cNvSpPr>
          <p:nvPr>
            <p:ph type="body" idx="1"/>
          </p:nvPr>
        </p:nvSpPr>
        <p:spPr>
          <a:xfrm>
            <a:off x="857250" y="4392431"/>
            <a:ext cx="5202514" cy="4114487"/>
          </a:xfrm>
          <a:noFill/>
        </p:spPr>
        <p:txBody>
          <a:bodyPr/>
          <a:lstStyle/>
          <a:p>
            <a:endParaRPr lang="en-US" dirty="0">
              <a:latin typeface="Times New Roman" charset="0"/>
            </a:endParaRPr>
          </a:p>
          <a:p>
            <a:pPr marL="113721" indent="-113721"/>
            <a:endParaRPr lang="en-US" dirty="0">
              <a:latin typeface="Times New Roman"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236F865-5A97-A34D-9EFD-48986F0D77B6}" type="slidenum">
              <a:rPr lang="en-US" sz="1200" b="0">
                <a:solidFill>
                  <a:prstClr val="black"/>
                </a:solidFill>
              </a:rPr>
              <a:pPr eaLnBrk="1" hangingPunct="1">
                <a:defRPr/>
              </a:pPr>
              <a:t>233</a:t>
            </a:fld>
            <a:endParaRPr lang="en-US" sz="1200" b="0" dirty="0">
              <a:solidFill>
                <a:prstClr val="black"/>
              </a:solidFill>
            </a:endParaRPr>
          </a:p>
        </p:txBody>
      </p:sp>
      <p:sp>
        <p:nvSpPr>
          <p:cNvPr id="513027" name="Rectangle 2"/>
          <p:cNvSpPr>
            <a:spLocks noGrp="1" noRot="1" noChangeAspect="1" noChangeArrowheads="1" noTextEdit="1"/>
          </p:cNvSpPr>
          <p:nvPr>
            <p:ph type="sldImg"/>
          </p:nvPr>
        </p:nvSpPr>
        <p:spPr>
          <a:xfrm>
            <a:off x="1144588" y="685800"/>
            <a:ext cx="4572000" cy="3429000"/>
          </a:xfrm>
          <a:ln/>
        </p:spPr>
      </p:sp>
      <p:sp>
        <p:nvSpPr>
          <p:cNvPr id="51302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Some food processes are highly specialized and can be a serious health risk if specific procedures are not followed. Typically these processes are carried out at processing plants.</a:t>
            </a:r>
          </a:p>
          <a:p>
            <a:pPr eaLnBrk="1" hangingPunct="1">
              <a:buFontTx/>
              <a:buChar char="•"/>
              <a:defRPr/>
            </a:pPr>
            <a:r>
              <a:rPr lang="en-US" dirty="0">
                <a:latin typeface="Times New Roman" charset="0"/>
                <a:cs typeface="+mn-cs"/>
              </a:rPr>
              <a:t>A variance from the regulatory authority will be required before processing food this way. A variance is a document that allows a requirement to be waived or changed.</a:t>
            </a:r>
          </a:p>
          <a:p>
            <a:pPr eaLnBrk="1" hangingPunct="1">
              <a:buFontTx/>
              <a:buChar char="•"/>
              <a:defRPr/>
            </a:pPr>
            <a:r>
              <a:rPr lang="en-US" dirty="0">
                <a:latin typeface="Times New Roman" charset="0"/>
                <a:cs typeface="+mn-cs"/>
              </a:rPr>
              <a:t>A HACCP plan may also be required if the processing method carries a higher risk of causing a foodborne illness. There may also be dangers unique to these processes that are best addressed by HACCP</a:t>
            </a:r>
            <a:r>
              <a:rPr lang="en-US" dirty="0" smtClean="0">
                <a:latin typeface="Times New Roman" charset="0"/>
                <a:cs typeface="+mn-cs"/>
              </a:rPr>
              <a:t>.</a:t>
            </a:r>
            <a:endParaRPr lang="en-US" dirty="0">
              <a:latin typeface="Times New Roman" charset="0"/>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18EBC0B-6993-C342-B697-328E208CD348}" type="slidenum">
              <a:rPr lang="en-US" sz="1200" b="0">
                <a:solidFill>
                  <a:prstClr val="black"/>
                </a:solidFill>
              </a:rPr>
              <a:pPr eaLnBrk="1" hangingPunct="1">
                <a:defRPr/>
              </a:pPr>
              <a:t>234</a:t>
            </a:fld>
            <a:endParaRPr lang="en-US" sz="1200" b="0" dirty="0">
              <a:solidFill>
                <a:prstClr val="black"/>
              </a:solidFill>
            </a:endParaRPr>
          </a:p>
        </p:txBody>
      </p:sp>
      <p:sp>
        <p:nvSpPr>
          <p:cNvPr id="514051" name="Rectangle 2"/>
          <p:cNvSpPr>
            <a:spLocks noGrp="1" noRot="1" noChangeAspect="1" noChangeArrowheads="1" noTextEdit="1"/>
          </p:cNvSpPr>
          <p:nvPr>
            <p:ph type="sldImg"/>
          </p:nvPr>
        </p:nvSpPr>
        <p:spPr>
          <a:xfrm>
            <a:off x="1144588" y="685800"/>
            <a:ext cx="4572000" cy="3429000"/>
          </a:xfrm>
          <a:ln/>
        </p:spPr>
      </p:sp>
      <p:sp>
        <p:nvSpPr>
          <p:cNvPr id="514052"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Always check with your local regulatory authority to see if a variance is also required when prepping food in these ways.</a:t>
            </a:r>
          </a:p>
          <a:p>
            <a:pPr eaLnBrk="1" hangingPunct="1">
              <a:buFontTx/>
              <a:buChar char="•"/>
              <a:defRPr/>
            </a:pPr>
            <a:r>
              <a:rPr lang="en-US" dirty="0">
                <a:latin typeface="Times New Roman" charset="0"/>
                <a:cs typeface="+mn-cs"/>
              </a:rPr>
              <a:t>A HACCP plan is required when packaging food using reduced-oxygen packaging (ROP) methods. This includes MAP, vacuum-packed, and </a:t>
            </a:r>
            <a:r>
              <a:rPr lang="en-US" i="1" dirty="0">
                <a:latin typeface="Times New Roman" charset="0"/>
                <a:cs typeface="+mn-cs"/>
              </a:rPr>
              <a:t>sous vide</a:t>
            </a:r>
            <a:r>
              <a:rPr lang="en-US" dirty="0">
                <a:latin typeface="Times New Roman" charset="0"/>
                <a:cs typeface="+mn-cs"/>
              </a:rPr>
              <a:t> food. </a:t>
            </a:r>
            <a:r>
              <a:rPr lang="en-US" i="1" dirty="0">
                <a:latin typeface="Times New Roman" charset="0"/>
                <a:cs typeface="+mn-cs"/>
              </a:rPr>
              <a:t>Clostridium botulinum</a:t>
            </a:r>
            <a:r>
              <a:rPr lang="en-US" b="1" dirty="0">
                <a:latin typeface="Times New Roman" charset="0"/>
                <a:cs typeface="+mn-cs"/>
              </a:rPr>
              <a:t> </a:t>
            </a:r>
            <a:r>
              <a:rPr lang="en-US" dirty="0">
                <a:latin typeface="Times New Roman" charset="0"/>
                <a:cs typeface="+mn-cs"/>
              </a:rPr>
              <a:t>and </a:t>
            </a:r>
            <a:r>
              <a:rPr lang="en-US" i="1" dirty="0">
                <a:latin typeface="Times New Roman" charset="0"/>
                <a:cs typeface="+mn-cs"/>
              </a:rPr>
              <a:t>Listeria monocytogenes</a:t>
            </a:r>
            <a:r>
              <a:rPr lang="en-US" dirty="0">
                <a:latin typeface="Times New Roman" charset="0"/>
                <a:cs typeface="+mn-cs"/>
              </a:rPr>
              <a:t> are risks to food packaged in these ways.</a:t>
            </a:r>
          </a:p>
          <a:p>
            <a:pPr eaLnBrk="1" hangingPunct="1">
              <a:defRPr/>
            </a:pPr>
            <a:endParaRPr lang="en-US" dirty="0">
              <a:latin typeface="Times New Roman" charset="0"/>
              <a:cs typeface="+mn-cs"/>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235</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Review the content presented using the next several PowerPoint slides.</a:t>
            </a:r>
          </a:p>
          <a:p>
            <a:pPr marL="112163" indent="-112163" defTabSz="897301" fontAlgn="base">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D, E, F, and G on them. Have each student answer each question by holding up the correct letter.</a:t>
            </a:r>
          </a:p>
          <a:p>
            <a:pPr marL="112163" indent="-112163">
              <a:buFontTx/>
              <a:buChar char="•"/>
              <a:defRPr/>
            </a:pPr>
            <a:endParaRPr lang="en-US" b="0" dirty="0">
              <a:latin typeface="Times New Roman" charset="0"/>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236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D. Once critical limits have been created, determine the best way for your operation to check them. Make sure the limits are consistently met. Identify who will monitor them and how often. </a:t>
            </a: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237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G. Maintain your HACCP plan and keep all documentation created when developing it. Keep records for the following actions:</a:t>
            </a:r>
          </a:p>
          <a:p>
            <a:pPr lvl="1"/>
            <a:r>
              <a:rPr lang="en-US" dirty="0">
                <a:latin typeface="Times New Roman" pitchFamily="18" charset="0"/>
                <a:ea typeface="ＭＳ Ｐゴシック" charset="0"/>
                <a:cs typeface="ＭＳ Ｐゴシック" charset="0"/>
              </a:rPr>
              <a:t>• Monitoring activities</a:t>
            </a:r>
          </a:p>
          <a:p>
            <a:pPr lvl="1"/>
            <a:r>
              <a:rPr lang="en-US" dirty="0">
                <a:latin typeface="Times New Roman" pitchFamily="18" charset="0"/>
                <a:ea typeface="ＭＳ Ｐゴシック" charset="0"/>
                <a:cs typeface="ＭＳ Ｐゴシック" charset="0"/>
              </a:rPr>
              <a:t>• Taking corrective action</a:t>
            </a:r>
          </a:p>
          <a:p>
            <a:pPr lvl="1"/>
            <a:r>
              <a:rPr lang="en-US" dirty="0">
                <a:latin typeface="Times New Roman" pitchFamily="18" charset="0"/>
                <a:ea typeface="ＭＳ Ｐゴシック" charset="0"/>
                <a:cs typeface="ＭＳ Ｐゴシック" charset="0"/>
              </a:rPr>
              <a:t>• Validating equipment (checking for good working condition)</a:t>
            </a:r>
          </a:p>
          <a:p>
            <a:pPr lvl="1"/>
            <a:r>
              <a:rPr lang="en-US" dirty="0">
                <a:latin typeface="Times New Roman" pitchFamily="18" charset="0"/>
                <a:ea typeface="ＭＳ Ｐゴシック" charset="0"/>
                <a:cs typeface="ＭＳ Ｐゴシック" charset="0"/>
              </a:rPr>
              <a:t>• Working with suppliers (i.e., shelf-life studies, invoices, specifications, challenge studies, etc.)</a:t>
            </a: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238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A. First, identify and assess potential hazards in the food you serve. Start by looking at how food is processed in your operation. Many types of food are processed in similar ways.</a:t>
            </a: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239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B. Find the points in the process where the identified hazard(s) can be prevented, eliminated, or reduced to safe levels. These are the critical control points (CCPs). Depending on the process, there may be more than one CCP.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is </a:t>
            </a:r>
            <a:r>
              <a:rPr lang="en-US" dirty="0" smtClean="0"/>
              <a:t>A. The chicken has not been cooked to a temperature high enough to kill pathogens. At this point it has been time-temperature abused and could cause a foodborne illness if served. </a:t>
            </a:r>
          </a:p>
          <a:p>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E. Identify steps that must be taken when a critical limit is not met. These steps should be determined in advance. </a:t>
            </a: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C. For each CCP, establish minimum or maximum limits. These limits must be met to prevent or eliminate the hazard, or to reduce it to a safe level.</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F. Determine if the plan is working as intended. Evaluate it on a regular basis. Use your monitoring charts, records, hazard analysis, etc.; and determine if your plan prevents, reduces, or eliminates identified hazards.</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6683F21-D6F0-9741-8B66-56E6CECDE660}" type="slidenum">
              <a:rPr lang="en-US" sz="1200" b="0">
                <a:solidFill>
                  <a:prstClr val="black"/>
                </a:solidFill>
              </a:rPr>
              <a:pPr eaLnBrk="1" hangingPunct="1">
                <a:defRPr/>
              </a:pPr>
              <a:t>243</a:t>
            </a:fld>
            <a:endParaRPr lang="en-US" sz="1200" b="0" dirty="0">
              <a:solidFill>
                <a:prstClr val="black"/>
              </a:solidFill>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244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Play the “Sanitary Facilities and Equipment” section from the </a:t>
            </a:r>
            <a:r>
              <a:rPr lang="en-US" i="1" dirty="0">
                <a:latin typeface="Times New Roman" pitchFamily="18" charset="0"/>
                <a:ea typeface="ＭＳ Ｐゴシック" charset="0"/>
                <a:cs typeface="ＭＳ Ｐゴシック" charset="0"/>
              </a:rPr>
              <a:t>Facilities, Cleaning and Sanitizing, and Pest Management</a:t>
            </a:r>
            <a:r>
              <a:rPr lang="en-US" dirty="0">
                <a:latin typeface="Times New Roman" pitchFamily="18" charset="0"/>
                <a:ea typeface="ＭＳ Ｐゴシック" charset="0"/>
                <a:cs typeface="ＭＳ Ｐゴシック" charset="0"/>
              </a:rPr>
              <a:t> DVD.</a:t>
            </a:r>
          </a:p>
          <a:p>
            <a:r>
              <a:rPr lang="en-US" dirty="0">
                <a:latin typeface="Times New Roman" pitchFamily="18" charset="0"/>
                <a:ea typeface="ＭＳ Ｐゴシック" charset="0"/>
                <a:cs typeface="ＭＳ Ｐゴシック" charset="0"/>
              </a:rPr>
              <a:t> </a:t>
            </a:r>
          </a:p>
          <a:p>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245</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section of the DVD just watched by using the next several PowerPoint slides.</a:t>
            </a:r>
            <a:endParaRPr lang="en-US" b="0" dirty="0">
              <a:latin typeface="Times New Roman" charset="0"/>
              <a:cs typeface="+mn-cs"/>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E95E92B-D0FA-8547-ADF1-8E69F1A3B80B}" type="slidenum">
              <a:rPr lang="en-US" sz="1200" b="0">
                <a:solidFill>
                  <a:prstClr val="black"/>
                </a:solidFill>
              </a:rPr>
              <a:pPr eaLnBrk="1" hangingPunct="1">
                <a:defRPr/>
              </a:pPr>
              <a:t>246</a:t>
            </a:fld>
            <a:endParaRPr lang="en-US" sz="1200" b="0" dirty="0">
              <a:solidFill>
                <a:prstClr val="black"/>
              </a:solidFill>
            </a:endParaRPr>
          </a:p>
        </p:txBody>
      </p:sp>
      <p:sp>
        <p:nvSpPr>
          <p:cNvPr id="517123" name="Rectangle 2"/>
          <p:cNvSpPr>
            <a:spLocks noGrp="1" noRot="1" noChangeAspect="1" noChangeArrowheads="1" noTextEdit="1"/>
          </p:cNvSpPr>
          <p:nvPr>
            <p:ph type="sldImg"/>
          </p:nvPr>
        </p:nvSpPr>
        <p:spPr>
          <a:xfrm>
            <a:off x="1144588" y="685800"/>
            <a:ext cx="4572000" cy="3429000"/>
          </a:xfrm>
          <a:ln/>
        </p:spPr>
      </p:sp>
      <p:sp>
        <p:nvSpPr>
          <p:cNvPr id="52228" name="Rectangle 3"/>
          <p:cNvSpPr>
            <a:spLocks noGrp="1" noChangeArrowheads="1"/>
          </p:cNvSpPr>
          <p:nvPr>
            <p:ph type="body" idx="1"/>
          </p:nvPr>
        </p:nvSpPr>
        <p:spPr>
          <a:xfrm>
            <a:off x="851038" y="4344025"/>
            <a:ext cx="5485158" cy="4114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21" tIns="45910" rIns="91821" bIns="45910"/>
          <a:lstStyle/>
          <a:p>
            <a:pPr marL="112163" indent="-112163">
              <a:defRPr/>
            </a:pPr>
            <a:r>
              <a:rPr lang="en-US" b="1" dirty="0" smtClean="0">
                <a:ea typeface="+mn-ea"/>
                <a:cs typeface="Times New Roman" pitchFamily="18" charset="0"/>
              </a:rPr>
              <a:t>Instructor Notes</a:t>
            </a:r>
            <a:endParaRPr lang="en-US" dirty="0" smtClean="0">
              <a:ea typeface="+mn-ea"/>
              <a:cs typeface="Times New Roman" pitchFamily="18" charset="0"/>
            </a:endParaRPr>
          </a:p>
          <a:p>
            <a:pPr>
              <a:buFont typeface="Arial" pitchFamily="34" charset="0"/>
              <a:buChar char="•"/>
              <a:defRPr/>
            </a:pPr>
            <a:r>
              <a:rPr lang="en-US" dirty="0" smtClean="0">
                <a:ea typeface="+mn-ea"/>
                <a:cs typeface="+mn-cs"/>
              </a:rPr>
              <a:t>Once installed, flooring, walls, and ceilings must be regularly maintained. Replace missing or broken ceiling tiles. Do the same for flooring. Repair all holes in walls.</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D91C6F9-8A25-BB49-B0DD-E5824DFCF16F}" type="slidenum">
              <a:rPr lang="en-US" sz="1200" b="0">
                <a:solidFill>
                  <a:prstClr val="black"/>
                </a:solidFill>
              </a:rPr>
              <a:pPr eaLnBrk="1" hangingPunct="1">
                <a:defRPr/>
              </a:pPr>
              <a:t>247</a:t>
            </a:fld>
            <a:endParaRPr lang="en-US" sz="1200" b="0" dirty="0">
              <a:solidFill>
                <a:prstClr val="black"/>
              </a:solidFill>
            </a:endParaRPr>
          </a:p>
        </p:txBody>
      </p:sp>
      <p:sp>
        <p:nvSpPr>
          <p:cNvPr id="518147"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xfrm>
            <a:off x="857251" y="4347148"/>
            <a:ext cx="5204067"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Foodservice equipment must meet certain standards if it will come in contact with food. </a:t>
            </a:r>
          </a:p>
          <a:p>
            <a:pPr marL="112163" indent="-112163">
              <a:buFontTx/>
              <a:buChar char="•"/>
            </a:pPr>
            <a:r>
              <a:rPr lang="en-US" dirty="0">
                <a:latin typeface="Times New Roman" charset="0"/>
              </a:rPr>
              <a:t>NSF is an organization that creates these national standards. NSF is accredited by the American National Standards Institute (ANSI). </a:t>
            </a:r>
          </a:p>
          <a:p>
            <a:pPr marL="112163" indent="-112163">
              <a:buFontTx/>
              <a:buChar char="•"/>
            </a:pPr>
            <a:r>
              <a:rPr lang="en-US" dirty="0">
                <a:latin typeface="Times New Roman" charset="0"/>
              </a:rPr>
              <a:t>NSF/ANSI standards for food equipment require that it be nonabsorbent, smooth, and corrosion resistant. </a:t>
            </a:r>
            <a:r>
              <a:rPr lang="en-US" dirty="0" smtClean="0">
                <a:latin typeface="Times New Roman" charset="0"/>
              </a:rPr>
              <a:t>Food </a:t>
            </a:r>
            <a:r>
              <a:rPr lang="en-US" dirty="0">
                <a:latin typeface="Times New Roman" charset="0"/>
              </a:rPr>
              <a:t>equipment must also be easy to clean, durable, and resistant to damage.</a:t>
            </a:r>
          </a:p>
          <a:p>
            <a:pPr marL="112163" indent="-112163">
              <a:lnSpc>
                <a:spcPct val="80000"/>
              </a:lnSpc>
              <a:spcBef>
                <a:spcPct val="50000"/>
              </a:spcBef>
            </a:pPr>
            <a:endParaRPr lang="en-US" dirty="0">
              <a:latin typeface="Times New Roman" charset="0"/>
              <a:cs typeface="Times New Roman"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3A03A03-40D5-2B45-AF86-81CFF61164C2}" type="slidenum">
              <a:rPr lang="en-US" sz="1200" b="0">
                <a:solidFill>
                  <a:prstClr val="black"/>
                </a:solidFill>
              </a:rPr>
              <a:pPr eaLnBrk="1" hangingPunct="1">
                <a:defRPr/>
              </a:pPr>
              <a:t>248</a:t>
            </a:fld>
            <a:endParaRPr lang="en-US" sz="1200" b="0" dirty="0">
              <a:solidFill>
                <a:prstClr val="black"/>
              </a:solidFill>
            </a:endParaRPr>
          </a:p>
        </p:txBody>
      </p:sp>
      <p:sp>
        <p:nvSpPr>
          <p:cNvPr id="521219"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7F2BA35-4A3C-E445-A566-814043F9DB9A}" type="slidenum">
              <a:rPr lang="en-US" sz="1200" b="0">
                <a:solidFill>
                  <a:prstClr val="black"/>
                </a:solidFill>
              </a:rPr>
              <a:pPr eaLnBrk="1" hangingPunct="1">
                <a:defRPr/>
              </a:pPr>
              <a:t>249</a:t>
            </a:fld>
            <a:endParaRPr lang="en-US" sz="1200" b="0" dirty="0">
              <a:solidFill>
                <a:prstClr val="black"/>
              </a:solidFill>
            </a:endParaRPr>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857251" y="4347148"/>
            <a:ext cx="5315882"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094" tIns="45547" rIns="91094" bIns="45547"/>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2163" indent="-112163">
              <a:buFontTx/>
              <a:buChar char="•"/>
              <a:defRPr/>
            </a:pPr>
            <a:r>
              <a:rPr lang="en-US" dirty="0">
                <a:latin typeface="Times New Roman" charset="0"/>
                <a:cs typeface="+mn-cs"/>
              </a:rPr>
              <a:t>Always follow the manufacturer</a:t>
            </a:r>
            <a:r>
              <a:rPr lang="ja-JP" altLang="en-US" dirty="0">
                <a:latin typeface="Times New Roman" charset="0"/>
                <a:cs typeface="+mn-cs"/>
              </a:rPr>
              <a:t>’</a:t>
            </a:r>
            <a:r>
              <a:rPr lang="en-US" dirty="0">
                <a:latin typeface="Times New Roman" charset="0"/>
                <a:cs typeface="+mn-cs"/>
              </a:rPr>
              <a:t>s instructions when installing, operating, and maintaining dishwashers.</a:t>
            </a:r>
          </a:p>
          <a:p>
            <a:pPr marL="112163" indent="-112163">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smtClean="0"/>
              <a:t>The answer is D. The employee appears to only be wiping the prep table clean rather than washing, rinsing, and sanitizing it. This would be considered poor cleaning and sanitizing and could cause a foodborne illness. </a:t>
            </a:r>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BD9644D-4F33-D749-8111-E62CFE4BC79B}" type="slidenum">
              <a:rPr lang="en-US" sz="1200" b="0">
                <a:solidFill>
                  <a:prstClr val="black"/>
                </a:solidFill>
              </a:rPr>
              <a:pPr eaLnBrk="1" hangingPunct="1">
                <a:defRPr/>
              </a:pPr>
              <a:t>250</a:t>
            </a:fld>
            <a:endParaRPr lang="en-US" sz="1200" b="0" dirty="0">
              <a:solidFill>
                <a:prstClr val="black"/>
              </a:solidFill>
            </a:endParaRPr>
          </a:p>
        </p:txBody>
      </p:sp>
      <p:sp>
        <p:nvSpPr>
          <p:cNvPr id="523267" name="Rectangle 2"/>
          <p:cNvSpPr>
            <a:spLocks noGrp="1" noRot="1" noChangeAspect="1" noChangeArrowheads="1" noTextEdit="1"/>
          </p:cNvSpPr>
          <p:nvPr>
            <p:ph type="sldImg"/>
          </p:nvPr>
        </p:nvSpPr>
        <p:spPr>
          <a:ln/>
        </p:spPr>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B5FDEDF-5932-6647-A76A-4BFD0E31EC2A}" type="slidenum">
              <a:rPr lang="en-US" sz="1200" b="0">
                <a:solidFill>
                  <a:prstClr val="black"/>
                </a:solidFill>
              </a:rPr>
              <a:pPr eaLnBrk="1" hangingPunct="1">
                <a:defRPr/>
              </a:pPr>
              <a:t>251</a:t>
            </a:fld>
            <a:endParaRPr lang="en-US" sz="1200" b="0" dirty="0">
              <a:solidFill>
                <a:prstClr val="black"/>
              </a:solidFill>
            </a:endParaRPr>
          </a:p>
        </p:txBody>
      </p:sp>
      <p:sp>
        <p:nvSpPr>
          <p:cNvPr id="524291"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857251" y="4395555"/>
            <a:ext cx="5315882"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You should also have other methods for cleaning these items.</a:t>
            </a: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D839871-02DA-7E4E-8BAE-E572EBADAF4C}" type="slidenum">
              <a:rPr lang="en-US" sz="1200" b="0">
                <a:solidFill>
                  <a:prstClr val="black"/>
                </a:solidFill>
              </a:rPr>
              <a:pPr eaLnBrk="1" hangingPunct="1">
                <a:defRPr/>
              </a:pPr>
              <a:t>252</a:t>
            </a:fld>
            <a:endParaRPr lang="en-US" sz="1200" b="0" dirty="0">
              <a:solidFill>
                <a:prstClr val="black"/>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57251" y="4347148"/>
            <a:ext cx="5315882"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Handwashing stations should be put in areas that make it easy for staff to wash their hands often. Make sure these stations work correctly and are well stocked and maintained. They must also be available at all times.</a:t>
            </a:r>
          </a:p>
          <a:p>
            <a:pPr marL="112163" indent="-112163">
              <a:buFontTx/>
              <a:buChar char="•"/>
            </a:pPr>
            <a:r>
              <a:rPr lang="en-US" dirty="0">
                <a:latin typeface="Times New Roman" charset="0"/>
              </a:rPr>
              <a:t>Handwashing stations cannot be blocked by portable equipment or stacked full of dirty kitchenware. </a:t>
            </a: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90FE6C7-8CE0-0540-A1EE-A4C2CA62CCA7}" type="slidenum">
              <a:rPr lang="en-US" sz="1200" b="0">
                <a:solidFill>
                  <a:prstClr val="black"/>
                </a:solidFill>
              </a:rPr>
              <a:pPr eaLnBrk="1" hangingPunct="1">
                <a:defRPr/>
              </a:pPr>
              <a:t>253</a:t>
            </a:fld>
            <a:endParaRPr lang="en-US" sz="1200" b="0" dirty="0">
              <a:solidFill>
                <a:prstClr val="black"/>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xfrm>
            <a:off x="857251" y="4347148"/>
            <a:ext cx="5315882"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094" tIns="45547" rIns="91094" bIns="45547"/>
          <a:lstStyle/>
          <a:p>
            <a:pPr marL="112163" indent="-112163">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2163" indent="-112163">
              <a:lnSpc>
                <a:spcPct val="80000"/>
              </a:lnSpc>
              <a:spcBef>
                <a:spcPct val="50000"/>
              </a:spcBef>
              <a:buSzPct val="80000"/>
              <a:buFontTx/>
              <a:buChar char="•"/>
              <a:defRPr/>
            </a:pPr>
            <a:r>
              <a:rPr lang="en-US" dirty="0">
                <a:latin typeface="Times New Roman" charset="0"/>
                <a:cs typeface="+mn-cs"/>
              </a:rPr>
              <a:t>Backflow can be the result of pressure pushing contaminants back into the water supply. It can also happen when high water use in one area of an operation creates a vacuum in the plumbing system that sucks contaminants back into the water supply. This is called backsiphonage. </a:t>
            </a:r>
          </a:p>
          <a:p>
            <a:pPr marL="112163" indent="-112163">
              <a:lnSpc>
                <a:spcPct val="80000"/>
              </a:lnSpc>
              <a:spcBef>
                <a:spcPct val="50000"/>
              </a:spcBef>
              <a:buSzPct val="80000"/>
              <a:buFontTx/>
              <a:buChar char="•"/>
              <a:defRPr/>
            </a:pPr>
            <a:r>
              <a:rPr lang="en-US" dirty="0">
                <a:latin typeface="Times New Roman" charset="0"/>
                <a:cs typeface="+mn-cs"/>
              </a:rPr>
              <a:t>A running faucet below the flood rim of a sink is an example of a cross-connection that can lead to backsiphonage. A running hose in a mop bucket is another example.</a:t>
            </a: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984FE7F-80A3-224F-B529-A26B7DF4BF30}" type="slidenum">
              <a:rPr lang="en-US" sz="1200" b="0">
                <a:solidFill>
                  <a:prstClr val="black"/>
                </a:solidFill>
              </a:rPr>
              <a:pPr eaLnBrk="1" hangingPunct="1">
                <a:defRPr/>
              </a:pPr>
              <a:t>254</a:t>
            </a:fld>
            <a:endParaRPr lang="en-US" sz="1200" b="0" dirty="0">
              <a:solidFill>
                <a:prstClr val="black"/>
              </a:solidFill>
            </a:endParaRPr>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xfrm>
            <a:off x="857251" y="4347148"/>
            <a:ext cx="5315882"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094" tIns="45547" rIns="91094" bIns="45547"/>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dirty="0">
                <a:latin typeface="Times New Roman" charset="0"/>
                <a:cs typeface="+mn-cs"/>
              </a:rPr>
              <a:t>The best way to prevent backflow is to avoid creating a cross-connection. Do not attach a hose to a faucet unless a backflow prevention device, such as a vacuum breaker, is attached. A vacuum breaker is a mechanical device that prevents backsiphonage. It does this by closing a check valve and sealing the water supply line shut when water flow is stopped.</a:t>
            </a:r>
          </a:p>
          <a:p>
            <a:pPr marL="112163" indent="-112163">
              <a:buFontTx/>
              <a:buChar char="•"/>
              <a:defRPr/>
            </a:pPr>
            <a:r>
              <a:rPr lang="en-US" dirty="0">
                <a:latin typeface="Times New Roman" charset="0"/>
                <a:cs typeface="+mn-cs"/>
              </a:rPr>
              <a:t>Other mechanical devices are used to prevent backflow. These include double check valve and reduced pressure zone backflow preventers. These devices include more than one check valve for sealing off the water supply. They also provide a way to determine if the check valves are operational. </a:t>
            </a:r>
          </a:p>
          <a:p>
            <a:pPr marL="112163" indent="-112163">
              <a:buFontTx/>
              <a:buChar char="•"/>
              <a:defRPr/>
            </a:pPr>
            <a:r>
              <a:rPr lang="en-US" dirty="0">
                <a:latin typeface="Times New Roman" charset="0"/>
                <a:cs typeface="+mn-cs"/>
              </a:rPr>
              <a:t>Backflow prevention devices must be checked periodically to make sure they are working correctly. This work must be done and documented by a trained and certified technician. Always follow local requirements and manufacturer</a:t>
            </a:r>
            <a:r>
              <a:rPr lang="ja-JP" altLang="en-US" dirty="0">
                <a:latin typeface="Times New Roman" charset="0"/>
                <a:cs typeface="+mn-cs"/>
              </a:rPr>
              <a:t>’</a:t>
            </a:r>
            <a:r>
              <a:rPr lang="en-US" dirty="0">
                <a:latin typeface="Times New Roman" charset="0"/>
                <a:cs typeface="+mn-cs"/>
              </a:rPr>
              <a:t>s recommendations.</a:t>
            </a:r>
          </a:p>
          <a:p>
            <a:pPr marL="112163" indent="-112163">
              <a:buFontTx/>
              <a:buChar char="•"/>
              <a:defRPr/>
            </a:pPr>
            <a:r>
              <a:rPr lang="en-US" dirty="0">
                <a:latin typeface="Times New Roman" charset="0"/>
                <a:cs typeface="+mn-cs"/>
              </a:rPr>
              <a:t>The only sure way to prevent </a:t>
            </a:r>
            <a:r>
              <a:rPr lang="en-US" dirty="0" smtClean="0">
                <a:latin typeface="Times New Roman" charset="0"/>
                <a:cs typeface="+mn-cs"/>
              </a:rPr>
              <a:t>backflow </a:t>
            </a:r>
            <a:r>
              <a:rPr lang="en-US" dirty="0">
                <a:latin typeface="Times New Roman" charset="0"/>
                <a:cs typeface="+mn-cs"/>
              </a:rPr>
              <a:t>is to create an air gap. An air gap is an air space that separates a water supply outlet from a potentially contaminated source. A sink that is correctly designed and installed usually has two air gaps, as shown in the graphic on the slide. One is between the faucet and the flood rim of the sink. The other is between the drainpipe of the sink and the floor drain of the operation.</a:t>
            </a:r>
          </a:p>
          <a:p>
            <a:pPr marL="112163" indent="-112163">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F543162-A9B3-6141-AABC-41FC1511A072}" type="slidenum">
              <a:rPr lang="en-US" sz="1200" b="0">
                <a:solidFill>
                  <a:prstClr val="black"/>
                </a:solidFill>
              </a:rPr>
              <a:pPr eaLnBrk="1" hangingPunct="1">
                <a:defRPr/>
              </a:pPr>
              <a:t>255</a:t>
            </a:fld>
            <a:endParaRPr lang="en-US" sz="1200" b="0" dirty="0">
              <a:solidFill>
                <a:prstClr val="black"/>
              </a:solidFill>
            </a:endParaRPr>
          </a:p>
        </p:txBody>
      </p:sp>
      <p:sp>
        <p:nvSpPr>
          <p:cNvPr id="531459" name="Rectangle 2"/>
          <p:cNvSpPr>
            <a:spLocks noGrp="1" noRot="1" noChangeAspect="1" noChangeArrowheads="1" noTextEdit="1"/>
          </p:cNvSpPr>
          <p:nvPr>
            <p:ph type="sldImg"/>
          </p:nvPr>
        </p:nvSpPr>
        <p:spPr>
          <a:xfrm>
            <a:off x="1144588" y="685800"/>
            <a:ext cx="4572000" cy="3429000"/>
          </a:xfrm>
          <a:ln/>
        </p:spPr>
      </p:sp>
      <p:sp>
        <p:nvSpPr>
          <p:cNvPr id="531460" name="Rectangle 3"/>
          <p:cNvSpPr>
            <a:spLocks noGrp="1" noChangeArrowheads="1"/>
          </p:cNvSpPr>
          <p:nvPr>
            <p:ph type="body" idx="1"/>
          </p:nvPr>
        </p:nvSpPr>
        <p:spPr>
          <a:xfrm>
            <a:off x="857250" y="4347148"/>
            <a:ext cx="5202514"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2163" indent="-112163">
              <a:lnSpc>
                <a:spcPct val="80000"/>
              </a:lnSpc>
              <a:spcBef>
                <a:spcPct val="50000"/>
              </a:spcBef>
              <a:buSzPct val="80000"/>
              <a:buFontTx/>
              <a:buChar char="•"/>
              <a:defRPr/>
            </a:pPr>
            <a:r>
              <a:rPr lang="en-US" dirty="0">
                <a:latin typeface="Times New Roman" charset="0"/>
                <a:cs typeface="+mn-cs"/>
              </a:rPr>
              <a:t>Good lighting makes it easier to clean things in your operation. It also provides a safer environment.</a:t>
            </a:r>
          </a:p>
          <a:p>
            <a:pPr marL="112163" indent="-112163">
              <a:lnSpc>
                <a:spcPct val="80000"/>
              </a:lnSpc>
              <a:spcBef>
                <a:spcPct val="50000"/>
              </a:spcBef>
              <a:buSzPct val="80000"/>
              <a:buFontTx/>
              <a:buChar char="•"/>
              <a:defRPr/>
            </a:pPr>
            <a:r>
              <a:rPr lang="en-US" dirty="0">
                <a:latin typeface="Times New Roman" charset="0"/>
                <a:cs typeface="+mn-cs"/>
              </a:rPr>
              <a:t>Lighting intensity—how bright the lights are in the operation—is usually measured in units called foot-candles or lux. Local jurisdictions usually require prep areas to be brighter than other areas. This allows staff to recognize the condition of food. It also allows staff to identify items that need cleaning.</a:t>
            </a:r>
          </a:p>
          <a:p>
            <a:pPr marL="112163" indent="-112163">
              <a:lnSpc>
                <a:spcPct val="80000"/>
              </a:lnSpc>
              <a:spcBef>
                <a:spcPct val="50000"/>
              </a:spcBef>
              <a:buSzPct val="80000"/>
              <a:buFontTx/>
              <a:buChar char="•"/>
              <a:defRPr/>
            </a:pPr>
            <a:r>
              <a:rPr lang="en-US" dirty="0">
                <a:latin typeface="Times New Roman" charset="0"/>
                <a:cs typeface="+mn-cs"/>
              </a:rPr>
              <a:t>Once the appropriate level of lighting has been installed in each area of the facility, you must monitor it. Replace any bulbs that have burned out. </a:t>
            </a:r>
            <a:r>
              <a:rPr lang="en-US" dirty="0" smtClean="0">
                <a:latin typeface="Times New Roman" charset="0"/>
                <a:cs typeface="+mn-cs"/>
              </a:rPr>
              <a:t>And </a:t>
            </a:r>
            <a:r>
              <a:rPr lang="en-US" dirty="0">
                <a:latin typeface="Times New Roman" charset="0"/>
                <a:cs typeface="+mn-cs"/>
              </a:rPr>
              <a:t>make sure they are the correct size. All lights should have shatter-resistant lightbulbs or protective covers. These products prevent broken glass from contaminating food or food-contact surfaces.</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B89131A-37DE-1947-B2CC-060C195D18E2}" type="slidenum">
              <a:rPr lang="en-US" sz="1200" b="0">
                <a:solidFill>
                  <a:prstClr val="black"/>
                </a:solidFill>
              </a:rPr>
              <a:pPr eaLnBrk="1" hangingPunct="1">
                <a:defRPr/>
              </a:pPr>
              <a:t>256</a:t>
            </a:fld>
            <a:endParaRPr lang="en-US" sz="1200" b="0" dirty="0">
              <a:solidFill>
                <a:prstClr val="black"/>
              </a:solidFill>
            </a:endParaRPr>
          </a:p>
        </p:txBody>
      </p:sp>
      <p:sp>
        <p:nvSpPr>
          <p:cNvPr id="534531" name="Rectangle 2"/>
          <p:cNvSpPr>
            <a:spLocks noGrp="1" noRot="1" noChangeAspect="1" noChangeArrowheads="1" noTextEdit="1"/>
          </p:cNvSpPr>
          <p:nvPr>
            <p:ph type="sldImg"/>
          </p:nvPr>
        </p:nvSpPr>
        <p:spPr>
          <a:xfrm>
            <a:off x="1144588" y="685800"/>
            <a:ext cx="4572000" cy="3429000"/>
          </a:xfrm>
          <a:ln/>
        </p:spPr>
      </p:sp>
      <p:sp>
        <p:nvSpPr>
          <p:cNvPr id="534532" name="Rectangle 3"/>
          <p:cNvSpPr>
            <a:spLocks noGrp="1" noChangeArrowheads="1"/>
          </p:cNvSpPr>
          <p:nvPr>
            <p:ph type="body" idx="1"/>
          </p:nvPr>
        </p:nvSpPr>
        <p:spPr>
          <a:xfrm>
            <a:off x="857250" y="4347148"/>
            <a:ext cx="5202514"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Waste and recyclables must be stored separately from food and food-contact surfaces. The storage of these items must not create a nuisance or a public health hazard.</a:t>
            </a: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C1D9586-A4BC-7749-96E6-B4DD98F6A8C2}" type="slidenum">
              <a:rPr lang="en-US" sz="1200" b="0">
                <a:solidFill>
                  <a:prstClr val="black"/>
                </a:solidFill>
              </a:rPr>
              <a:pPr eaLnBrk="1" hangingPunct="1">
                <a:defRPr/>
              </a:pPr>
              <a:t>257</a:t>
            </a:fld>
            <a:endParaRPr lang="en-US" sz="1200" b="0" dirty="0">
              <a:solidFill>
                <a:prstClr val="black"/>
              </a:solidFill>
            </a:endParaRPr>
          </a:p>
        </p:txBody>
      </p:sp>
      <p:sp>
        <p:nvSpPr>
          <p:cNvPr id="536579"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857251" y="4347148"/>
            <a:ext cx="5204067"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2163" indent="-112163">
              <a:buFontTx/>
              <a:buChar char="•"/>
            </a:pPr>
            <a:r>
              <a:rPr lang="en-US" dirty="0">
                <a:latin typeface="Times New Roman" charset="0"/>
              </a:rPr>
              <a:t>Certain crises can affect the safety of the food you serve. Common crisis</a:t>
            </a:r>
            <a:r>
              <a:rPr lang="ja-JP" altLang="en-US" dirty="0">
                <a:latin typeface="Times New Roman" charset="0"/>
              </a:rPr>
              <a:t>’</a:t>
            </a:r>
            <a:r>
              <a:rPr lang="en-US" altLang="ja-JP" dirty="0">
                <a:latin typeface="Times New Roman" charset="0"/>
              </a:rPr>
              <a:t> include electrical power outages, fire, flooding, and sewage backups. Local regulatory authorities consider these to be imminent health hazards. An imminent health hazard is a significant threat or danger to health that requires immediate correction or closure to prevent injury.</a:t>
            </a:r>
          </a:p>
          <a:p>
            <a:pPr marL="112163" indent="-112163">
              <a:buFontTx/>
              <a:buChar char="•"/>
            </a:pPr>
            <a:r>
              <a:rPr lang="en-US" dirty="0">
                <a:latin typeface="Times New Roman" charset="0"/>
              </a:rPr>
              <a:t>Temperature control: Power failures and refrigeration breakdowns can threaten your ability to control the temperature of TCS food, which can result in the growth of pathogens.</a:t>
            </a:r>
          </a:p>
          <a:p>
            <a:pPr marL="112163" indent="-112163">
              <a:buFontTx/>
              <a:buChar char="•"/>
            </a:pPr>
            <a:r>
              <a:rPr lang="en-US" dirty="0">
                <a:latin typeface="Times New Roman" charset="0"/>
              </a:rPr>
              <a:t>Physical security: Unauthorized people inside a facility are a risk to food safety. This is especially true when they can access storage and processing areas. Also, acts of nature can weaken a facility</a:t>
            </a:r>
            <a:r>
              <a:rPr lang="ja-JP" altLang="en-US" dirty="0">
                <a:latin typeface="Times New Roman" charset="0"/>
              </a:rPr>
              <a:t>’</a:t>
            </a:r>
            <a:r>
              <a:rPr lang="en-US" altLang="ja-JP" dirty="0">
                <a:latin typeface="Times New Roman" charset="0"/>
              </a:rPr>
              <a:t>s security. </a:t>
            </a:r>
          </a:p>
          <a:p>
            <a:pPr marL="112163" indent="-112163">
              <a:buFontTx/>
              <a:buChar char="•"/>
            </a:pPr>
            <a:r>
              <a:rPr lang="en-US" dirty="0">
                <a:latin typeface="Times New Roman" charset="0"/>
              </a:rPr>
              <a:t>Drinkable water </a:t>
            </a:r>
            <a:r>
              <a:rPr lang="en-US" dirty="0" smtClean="0">
                <a:latin typeface="Times New Roman" charset="0"/>
              </a:rPr>
              <a:t>supply: </a:t>
            </a:r>
            <a:r>
              <a:rPr lang="en-US" dirty="0">
                <a:latin typeface="Times New Roman" charset="0"/>
              </a:rPr>
              <a:t>Threats to the drinkable water supply must also be considered. Broken water mains and breakdowns at water treatment facilities are a risk to the safety of food. Terrorist contamination of the water supply could also be a threat.</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A377163-F57B-E840-9BF6-5F15634B9ADC}" type="slidenum">
              <a:rPr lang="en-US" sz="1200" b="0">
                <a:solidFill>
                  <a:prstClr val="black"/>
                </a:solidFill>
              </a:rPr>
              <a:pPr eaLnBrk="1" hangingPunct="1">
                <a:defRPr/>
              </a:pPr>
              <a:t>258</a:t>
            </a:fld>
            <a:endParaRPr lang="en-US" sz="1200" b="0" dirty="0">
              <a:solidFill>
                <a:prstClr val="black"/>
              </a:solidFill>
            </a:endParaRPr>
          </a:p>
        </p:txBody>
      </p:sp>
      <p:sp>
        <p:nvSpPr>
          <p:cNvPr id="537603" name="Rectangle 2"/>
          <p:cNvSpPr>
            <a:spLocks noGrp="1" noRot="1" noChangeAspect="1" noChangeArrowheads="1" noTextEdit="1"/>
          </p:cNvSpPr>
          <p:nvPr>
            <p:ph type="sldImg"/>
          </p:nvPr>
        </p:nvSpPr>
        <p:spPr>
          <a:ln/>
        </p:spPr>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259</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Review the content presented using the next several PowerPoint slides.</a:t>
            </a:r>
          </a:p>
          <a:p>
            <a:pPr marL="112163" indent="-112163" defTabSz="897301" fontAlgn="base">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and D on them. Have each student answer each question by holding up the correct letter.</a:t>
            </a:r>
          </a:p>
          <a:p>
            <a:pPr>
              <a:defRPr/>
            </a:pPr>
            <a:endParaRPr lang="en-US" b="0" dirty="0">
              <a:latin typeface="Times New Roman" charset="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31744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F1F4FDD-7786-E249-BDDE-ACCF5E318278}" type="slidenum">
              <a:rPr lang="en-US" sz="1200" b="0">
                <a:solidFill>
                  <a:prstClr val="black"/>
                </a:solidFill>
              </a:rPr>
              <a:pPr eaLnBrk="1" hangingPunct="1">
                <a:defRPr/>
              </a:pPr>
              <a:t>26</a:t>
            </a:fld>
            <a:endParaRPr lang="en-US" sz="1200" b="0" dirty="0">
              <a:solidFill>
                <a:prstClr val="black"/>
              </a:solidFill>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260</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57250"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rPr>
              <a:t>Cleaning will be easier if you choose materials that are smooth and durable. </a:t>
            </a:r>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261</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Foodservice equipment must meet certain standards if it will come in contact with food. NSF is an organization that creates these national standards. </a:t>
            </a:r>
            <a:endParaRPr lang="en-US" b="1" dirty="0">
              <a:latin typeface="Times New Roman" charset="0"/>
              <a:ea typeface="ＭＳ Ｐゴシック" charset="0"/>
              <a:cs typeface="ＭＳ Ｐゴシック" charset="0"/>
            </a:endParaRPr>
          </a:p>
          <a:p>
            <a:pPr marL="112163" indent="-112163">
              <a:buFontTx/>
              <a:buChar char="•"/>
              <a:defRPr/>
            </a:pPr>
            <a:r>
              <a:rPr lang="en-US" dirty="0">
                <a:latin typeface="Times New Roman" pitchFamily="18" charset="0"/>
                <a:ea typeface="ＭＳ Ｐゴシック" charset="0"/>
                <a:cs typeface="ＭＳ Ｐゴシック" charset="0"/>
              </a:rPr>
              <a:t>NSF is accredited by the American National Standards Institute (ANSI). NSF/ANSI standards for food equipment require that it be nonabsorbent, smooth, and corrosion resistant. Food equipment must also be easy to clean, durable, and resistant to damage.</a:t>
            </a:r>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262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D. Put floor-mounted equipment on legs at least six inches (15 centimeters) high. Another option is to seal it to a masonry base.</a:t>
            </a: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263</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Information about the correct settings should be posted on the machine.</a:t>
            </a: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264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handwashing station appears to be missing signage that reminds employees to wash their hands before returning to work. That signage should be in all languages used by the staff in the operation.</a:t>
            </a:r>
          </a:p>
          <a:p>
            <a:pPr marL="112163" indent="-112163">
              <a:buFontTx/>
              <a:buChar char="•"/>
            </a:pPr>
            <a:r>
              <a:rPr lang="en-US" dirty="0">
                <a:latin typeface="Times New Roman" pitchFamily="18" charset="0"/>
                <a:ea typeface="ＭＳ Ｐゴシック" charset="0"/>
                <a:cs typeface="ＭＳ Ｐゴシック" charset="0"/>
              </a:rPr>
              <a:t>It also appears to be missing a garbage container for disposing of paper towels used to dry hands.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265</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best way to prevent backflow is to avoid creating a cross-connection. Do not attach a hose to a faucet unless a backflow prevention device is attached.</a:t>
            </a:r>
            <a:endParaRPr lang="en-US" b="1" dirty="0">
              <a:latin typeface="Times New Roman" charset="0"/>
              <a:ea typeface="ＭＳ Ｐゴシック" charset="0"/>
              <a:cs typeface="ＭＳ Ｐゴシック" charset="0"/>
            </a:endParaRPr>
          </a:p>
          <a:p>
            <a:pPr marL="112163" indent="-112163">
              <a:buFontTx/>
              <a:buChar char="•"/>
              <a:defRPr/>
            </a:pPr>
            <a:r>
              <a:rPr lang="en-US" dirty="0">
                <a:latin typeface="Times New Roman" pitchFamily="18" charset="0"/>
                <a:ea typeface="ＭＳ Ｐゴシック" charset="0"/>
                <a:cs typeface="ＭＳ Ｐゴシック" charset="0"/>
              </a:rPr>
              <a:t>A vacuum breaker is a mechanical device that prevents backsiphonage. It does this by closing a check valve and sealing the water supply line shut when water flow is stopped.</a:t>
            </a:r>
            <a:endParaRPr lang="en-US" b="1" dirty="0">
              <a:latin typeface="Times New Roman" charset="0"/>
              <a:ea typeface="ＭＳ Ｐゴシック" charset="0"/>
              <a:cs typeface="ＭＳ Ｐゴシック" charset="0"/>
            </a:endParaRPr>
          </a:p>
          <a:p>
            <a:pPr marL="112163" indent="-112163">
              <a:buFontTx/>
              <a:buChar char="•"/>
              <a:defRPr/>
            </a:pPr>
            <a:r>
              <a:rPr lang="en-US" dirty="0">
                <a:latin typeface="Times New Roman" pitchFamily="18" charset="0"/>
                <a:ea typeface="ＭＳ Ｐゴシック" charset="0"/>
                <a:cs typeface="ＭＳ Ｐゴシック" charset="0"/>
              </a:rPr>
              <a:t>Other mechanical devices are used to prevent backflow. These include double check valve and reduced pressure zone backflow preventers. These devices include more than one check valve for sealing off the water supply. They also provide a way to determine if the check valves are operational.</a:t>
            </a:r>
          </a:p>
          <a:p>
            <a:pPr marL="112163" indent="-112163">
              <a:buFontTx/>
              <a:buChar char="•"/>
              <a:defRPr/>
            </a:pPr>
            <a:r>
              <a:rPr lang="en-US" dirty="0">
                <a:latin typeface="Times New Roman" pitchFamily="18" charset="0"/>
                <a:ea typeface="ＭＳ Ｐゴシック" charset="0"/>
                <a:cs typeface="ＭＳ Ｐゴシック" charset="0"/>
              </a:rPr>
              <a:t>The only sure way to prevent backflow is to create an air gap. An air gap is an air space that separates a water supply outlet from a potentially contaminated source.</a:t>
            </a: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266</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267</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Certain crises can affect the safety of the food you serve. Some of the most common include electrical power outages, fire, flooding, and sewage backups. These are considered by the local regulatory authority to be imminent health hazards. An imminent health hazard is a significant threat or danger to health that requires immediate correction or closure to prevent injury.</a:t>
            </a:r>
          </a:p>
          <a:p>
            <a:pPr marL="112163" indent="-112163">
              <a:buFontTx/>
              <a:buChar char="•"/>
              <a:defRPr/>
            </a:pPr>
            <a:r>
              <a:rPr lang="en-US" dirty="0">
                <a:latin typeface="Times New Roman" pitchFamily="18" charset="0"/>
                <a:ea typeface="ＭＳ Ｐゴシック" charset="0"/>
                <a:cs typeface="ＭＳ Ｐゴシック" charset="0"/>
              </a:rPr>
              <a:t>When faced with any of these crises, you must first determine if there is a significant risk to the safety or security of your food. If the risk is significant, service must be stopped. Then the local regulatory authority must be notified.</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268</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t>Instructor Notes</a:t>
            </a:r>
          </a:p>
          <a:p>
            <a:pPr marL="112163" indent="-112163">
              <a:buFontTx/>
              <a:buChar char="•"/>
            </a:pPr>
            <a:r>
              <a:rPr lang="en-US" dirty="0">
                <a:latin typeface="Times New Roman" pitchFamily="18" charset="0"/>
                <a:ea typeface="ＭＳ Ｐゴシック" charset="0"/>
                <a:cs typeface="ＭＳ Ｐゴシック" charset="0"/>
              </a:rPr>
              <a:t>This activity can be downloaded from ServSafe.com. Directions for using the activity are included with it. </a:t>
            </a:r>
            <a:endParaRPr lang="en-US" dirty="0" smtClean="0"/>
          </a:p>
          <a:p>
            <a:pPr marL="112163" indent="-112163"/>
            <a:endParaRPr lang="en-US" dirty="0" smtClean="0"/>
          </a:p>
          <a:p>
            <a:pPr marL="112163" indent="-112163">
              <a:defRPr/>
            </a:pPr>
            <a:endParaRPr lang="en-US" dirty="0">
              <a:latin typeface="Times New Roman" charset="0"/>
              <a:cs typeface="+mn-cs"/>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3CEC319-481B-114F-9FED-80839561D0CC}" type="slidenum">
              <a:rPr lang="en-US" sz="1200" b="0">
                <a:solidFill>
                  <a:prstClr val="black"/>
                </a:solidFill>
              </a:rPr>
              <a:pPr eaLnBrk="1" hangingPunct="1">
                <a:defRPr/>
              </a:pPr>
              <a:t>269</a:t>
            </a:fld>
            <a:endParaRPr lang="en-US" sz="1200" b="0"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27</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Play the </a:t>
            </a:r>
            <a:r>
              <a:rPr lang="en-US" i="1" dirty="0">
                <a:latin typeface="Times New Roman" pitchFamily="18" charset="0"/>
                <a:ea typeface="ＭＳ Ｐゴシック" charset="0"/>
                <a:cs typeface="ＭＳ Ｐゴシック" charset="0"/>
              </a:rPr>
              <a:t>Overview of Foodborne Microorganisms and Allergens</a:t>
            </a:r>
            <a:r>
              <a:rPr lang="en-US" dirty="0">
                <a:latin typeface="Times New Roman" pitchFamily="18" charset="0"/>
                <a:ea typeface="ＭＳ Ｐゴシック" charset="0"/>
                <a:cs typeface="ＭＳ Ｐゴシック" charset="0"/>
              </a:rPr>
              <a:t> DVD.</a:t>
            </a:r>
            <a:endParaRPr lang="en-US" dirty="0">
              <a:latin typeface="Times New Roman" charset="0"/>
              <a:ea typeface="ＭＳ Ｐゴシック" charset="0"/>
              <a:cs typeface="ＭＳ Ｐゴシック" charset="0"/>
            </a:endParaRPr>
          </a:p>
          <a:p>
            <a:pPr marL="616894" lvl="1" indent="-168244">
              <a:spcBef>
                <a:spcPct val="50000"/>
              </a:spcBef>
              <a:buSzPct val="80000"/>
              <a:buFont typeface="Arial" pitchFamily="34" charset="0"/>
              <a:buChar char="•"/>
              <a:defRPr/>
            </a:pPr>
            <a:endParaRPr lang="en-US" dirty="0">
              <a:latin typeface="Times New Roman" charset="0"/>
              <a:ea typeface="ＭＳ Ｐゴシック" charset="0"/>
              <a:cs typeface="ＭＳ Ｐゴシック" charset="0"/>
            </a:endParaRPr>
          </a:p>
          <a:p>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270</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49485" y="4344025"/>
            <a:ext cx="5486711" cy="4114488"/>
          </a:xfrm>
        </p:spPr>
        <p:txBody>
          <a:bodyPr/>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Play the “Cleaning and Sanitizing” section from the </a:t>
            </a:r>
            <a:r>
              <a:rPr lang="en-US" i="1" dirty="0">
                <a:latin typeface="Times New Roman" pitchFamily="18" charset="0"/>
                <a:ea typeface="ＭＳ Ｐゴシック" charset="0"/>
                <a:cs typeface="ＭＳ Ｐゴシック" charset="0"/>
              </a:rPr>
              <a:t>Facilities, Cleaning and Sanitizing, and Pest Management</a:t>
            </a:r>
            <a:r>
              <a:rPr lang="en-US" dirty="0">
                <a:latin typeface="Times New Roman" pitchFamily="18" charset="0"/>
                <a:ea typeface="ＭＳ Ｐゴシック" charset="0"/>
                <a:cs typeface="ＭＳ Ｐゴシック" charset="0"/>
              </a:rPr>
              <a:t> DVD. </a:t>
            </a:r>
            <a:endParaRPr lang="en-US" dirty="0">
              <a:latin typeface="Times New Roman" charset="0"/>
              <a:ea typeface="ＭＳ Ｐゴシック" charset="0"/>
              <a:cs typeface="ＭＳ Ｐゴシック" charset="0"/>
            </a:endParaRPr>
          </a:p>
          <a:p>
            <a:pPr marL="616894" lvl="1" indent="-168244">
              <a:spcBef>
                <a:spcPct val="50000"/>
              </a:spcBef>
              <a:buSzPct val="80000"/>
              <a:buFont typeface="Arial" pitchFamily="34" charset="0"/>
              <a:buChar char="•"/>
              <a:defRPr/>
            </a:pPr>
            <a:endParaRPr lang="en-US" dirty="0">
              <a:latin typeface="Times New Roman" charset="0"/>
              <a:ea typeface="ＭＳ Ｐゴシック" charset="0"/>
              <a:cs typeface="ＭＳ Ｐゴシック" charset="0"/>
            </a:endParaRPr>
          </a:p>
          <a:p>
            <a:endParaRPr lang="en-US" dirty="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271</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The slides in this section should be used to teach the additional content not included in the DVD.</a:t>
            </a:r>
          </a:p>
          <a:p>
            <a:pPr marL="112163" indent="-112163">
              <a:defRPr/>
            </a:pPr>
            <a:endParaRPr lang="en-US" dirty="0">
              <a:latin typeface="Times New Roman" charset="0"/>
              <a:cs typeface="+mn-cs"/>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31FE41A-DD89-214A-9D48-47F8E3CAC923}" type="slidenum">
              <a:rPr lang="en-US" sz="1200" b="0">
                <a:solidFill>
                  <a:prstClr val="black"/>
                </a:solidFill>
              </a:rPr>
              <a:pPr eaLnBrk="1" hangingPunct="1">
                <a:defRPr/>
              </a:pPr>
              <a:t>272</a:t>
            </a:fld>
            <a:endParaRPr lang="en-US" sz="1200" b="0" dirty="0">
              <a:solidFill>
                <a:prstClr val="black"/>
              </a:solidFill>
            </a:endParaRPr>
          </a:p>
        </p:txBody>
      </p:sp>
      <p:sp>
        <p:nvSpPr>
          <p:cNvPr id="553987"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E1470029-A89C-3948-A056-70844596351F}" type="slidenum">
              <a:rPr lang="en-US" smtClean="0"/>
              <a:pPr>
                <a:defRPr/>
              </a:pPr>
              <a:t>273</a:t>
            </a:fld>
            <a:endParaRPr lang="en-US" dirty="0"/>
          </a:p>
        </p:txBody>
      </p:sp>
    </p:spTree>
    <p:extLst>
      <p:ext uri="{BB962C8B-B14F-4D97-AF65-F5344CB8AC3E}">
        <p14:creationId xmlns:p14="http://schemas.microsoft.com/office/powerpoint/2010/main" val="29935506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B9E40C4-7859-514A-8DDE-312668C68ACE}" type="slidenum">
              <a:rPr lang="en-US" sz="1200" b="0">
                <a:solidFill>
                  <a:prstClr val="black"/>
                </a:solidFill>
              </a:rPr>
              <a:pPr eaLnBrk="1" hangingPunct="1">
                <a:defRPr/>
              </a:pPr>
              <a:t>274</a:t>
            </a:fld>
            <a:endParaRPr lang="en-US" sz="1200" b="0" dirty="0">
              <a:solidFill>
                <a:prstClr val="black"/>
              </a:solidFill>
            </a:endParaRPr>
          </a:p>
        </p:txBody>
      </p:sp>
      <p:sp>
        <p:nvSpPr>
          <p:cNvPr id="556035"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857250" y="4395555"/>
            <a:ext cx="5028579" cy="4223790"/>
          </a:xfrm>
        </p:spPr>
        <p:txBody>
          <a:bodyPr/>
          <a:lstStyle/>
          <a:p>
            <a:pPr marL="112163" indent="-112163">
              <a:lnSpc>
                <a:spcPct val="80000"/>
              </a:lnSpc>
              <a:spcBef>
                <a:spcPct val="50000"/>
              </a:spcBef>
              <a:defRPr/>
            </a:pPr>
            <a:r>
              <a:rPr lang="en-US" b="1" dirty="0" smtClean="0">
                <a:ea typeface="+mn-ea"/>
                <a:cs typeface="Times New Roman" pitchFamily="18" charset="0"/>
              </a:rPr>
              <a:t>Instructor Notes</a:t>
            </a:r>
          </a:p>
          <a:p>
            <a:pPr marL="112163" indent="-112163">
              <a:lnSpc>
                <a:spcPct val="80000"/>
              </a:lnSpc>
              <a:spcBef>
                <a:spcPct val="50000"/>
              </a:spcBef>
              <a:buSzPct val="80000"/>
              <a:buFontTx/>
              <a:buChar char="•"/>
              <a:defRPr/>
            </a:pPr>
            <a:r>
              <a:rPr lang="en-US" dirty="0" smtClean="0">
                <a:latin typeface="Times"/>
                <a:ea typeface="+mn-ea"/>
                <a:cs typeface="Times New Roman" pitchFamily="18" charset="0"/>
              </a:rPr>
              <a:t>All surfaces must be cleaned and rinsed. This includes walls, storage shelves, and garbage containers. However, any surface that touches food, such as knives, stockpots, cutting boards, or prep tables, must be cleaned and sanitized.</a:t>
            </a:r>
            <a:endParaRPr lang="en-US" dirty="0" smtClean="0">
              <a:ea typeface="+mn-ea"/>
              <a:cs typeface="+mn-cs"/>
            </a:endParaRP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Scrape or remove food bits from the surface. </a:t>
            </a:r>
            <a:r>
              <a:rPr lang="en-US" dirty="0" smtClean="0">
                <a:ea typeface="+mn-ea"/>
                <a:cs typeface="Times New Roman" pitchFamily="18" charset="0"/>
              </a:rPr>
              <a:t>Use the correct cleaning tool such as a nylon brush or pad, or a cloth towel.</a:t>
            </a: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Wash the surface</a:t>
            </a:r>
            <a:r>
              <a:rPr lang="en-US" dirty="0" smtClean="0">
                <a:ea typeface="+mn-ea"/>
                <a:cs typeface="Times New Roman" pitchFamily="18" charset="0"/>
              </a:rPr>
              <a:t>. Prepare the cleaning solution with an approved detergent. Wash the surface with the correct cleaning tool such as a cloth towel.</a:t>
            </a: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Rinse the surface. </a:t>
            </a:r>
            <a:r>
              <a:rPr lang="en-US" dirty="0" smtClean="0">
                <a:ea typeface="+mn-ea"/>
                <a:cs typeface="Times New Roman" pitchFamily="18" charset="0"/>
              </a:rPr>
              <a:t>Use clean water. Rinse the surface with the correct cleaning tool such as a cloth towel.</a:t>
            </a: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Sanitize the surface</a:t>
            </a:r>
            <a:r>
              <a:rPr lang="en-US" dirty="0" smtClean="0">
                <a:ea typeface="+mn-ea"/>
                <a:cs typeface="Times New Roman" pitchFamily="18" charset="0"/>
              </a:rPr>
              <a:t>. Use the correct sanitizing solution. Prepare the concentration per manufacturer requirements. Use the correct tool, such as a cloth towel, to sanitize the surface. Make sure the entire surface has come in contact with the sanitizing solution.</a:t>
            </a: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Allow the surface to air-dry.</a:t>
            </a:r>
          </a:p>
          <a:p>
            <a:pPr marL="112163" indent="-112163">
              <a:lnSpc>
                <a:spcPct val="80000"/>
              </a:lnSpc>
              <a:spcBef>
                <a:spcPct val="50000"/>
              </a:spcBef>
              <a:defRPr/>
            </a:pPr>
            <a:endParaRPr lang="en-US" dirty="0" smtClean="0">
              <a:ea typeface="+mn-ea"/>
              <a:cs typeface="+mn-cs"/>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B326563-040B-0B4C-BC93-F8EA2F40934E}" type="slidenum">
              <a:rPr lang="en-US" sz="1200" b="0">
                <a:solidFill>
                  <a:prstClr val="black"/>
                </a:solidFill>
              </a:rPr>
              <a:pPr eaLnBrk="1" hangingPunct="1">
                <a:defRPr/>
              </a:pPr>
              <a:t>275</a:t>
            </a:fld>
            <a:endParaRPr lang="en-US" sz="1200" b="0" dirty="0">
              <a:solidFill>
                <a:prstClr val="black"/>
              </a:solidFill>
            </a:endParaRPr>
          </a:p>
        </p:txBody>
      </p:sp>
      <p:sp>
        <p:nvSpPr>
          <p:cNvPr id="558083"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49485" y="4347148"/>
            <a:ext cx="5486711" cy="4114488"/>
          </a:xfrm>
        </p:spPr>
        <p:txBody>
          <a:bodyPr/>
          <a:lstStyle/>
          <a:p>
            <a:pPr>
              <a:defRPr/>
            </a:pPr>
            <a:r>
              <a:rPr lang="en-US" b="1" dirty="0"/>
              <a:t>Instructor Notes</a:t>
            </a:r>
          </a:p>
          <a:p>
            <a:pPr marL="168244" indent="-168244">
              <a:buFont typeface="Arial" pitchFamily="34" charset="0"/>
              <a:buChar char="•"/>
              <a:defRPr/>
            </a:pPr>
            <a:r>
              <a:rPr lang="en-US" dirty="0"/>
              <a:t>Equipment manufacturers will usually provide instructions for cleaning and sanitizing stationary equipment, such as a slicer. </a:t>
            </a:r>
          </a:p>
          <a:p>
            <a:pPr marL="168244" indent="-168244">
              <a:buFont typeface="Arial" pitchFamily="34" charset="0"/>
              <a:buChar char="•"/>
              <a:defRPr/>
            </a:pPr>
            <a:r>
              <a:rPr lang="en-US" dirty="0"/>
              <a:t>Unplug the equipment. </a:t>
            </a:r>
          </a:p>
          <a:p>
            <a:pPr marL="168244" indent="-168244">
              <a:buFont typeface="Arial" pitchFamily="34" charset="0"/>
              <a:buChar char="•"/>
              <a:defRPr/>
            </a:pPr>
            <a:r>
              <a:rPr lang="en-US" dirty="0"/>
              <a:t>Take the removable parts off the equipment. Wash, rinse, and sanitize them by hand. You can also run the parts through a dishwasher if allowed.</a:t>
            </a:r>
          </a:p>
          <a:p>
            <a:pPr marL="168244" indent="-168244">
              <a:buFont typeface="Arial" pitchFamily="34" charset="0"/>
              <a:buChar char="•"/>
              <a:defRPr/>
            </a:pPr>
            <a:r>
              <a:rPr lang="en-US" dirty="0"/>
              <a:t>Scrape or remove food from the equipment surfaces.</a:t>
            </a:r>
          </a:p>
          <a:p>
            <a:pPr marL="168244" indent="-168244">
              <a:buFont typeface="Arial" pitchFamily="34" charset="0"/>
              <a:buChar char="•"/>
              <a:defRPr/>
            </a:pPr>
            <a:r>
              <a:rPr lang="en-US" dirty="0"/>
              <a:t>Wash the equipment surfaces. Use a cleaning solution prepared with an approved detergent. Wash the equipment with the correct cleaning tool such as a nylon brush or pad, or a cloth towel.</a:t>
            </a:r>
          </a:p>
          <a:p>
            <a:endParaRPr lang="en-US" dirty="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B802519-3C23-5441-8829-74FE9012A68B}" type="slidenum">
              <a:rPr lang="en-US" sz="1200" b="0">
                <a:solidFill>
                  <a:prstClr val="black"/>
                </a:solidFill>
              </a:rPr>
              <a:pPr eaLnBrk="1" hangingPunct="1">
                <a:defRPr/>
              </a:pPr>
              <a:t>276</a:t>
            </a:fld>
            <a:endParaRPr lang="en-US" sz="1200" b="0" dirty="0">
              <a:solidFill>
                <a:prstClr val="black"/>
              </a:solidFill>
            </a:endParaRPr>
          </a:p>
        </p:txBody>
      </p:sp>
      <p:sp>
        <p:nvSpPr>
          <p:cNvPr id="559107"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849485" y="4344025"/>
            <a:ext cx="5486711" cy="4114488"/>
          </a:xfrm>
        </p:spPr>
        <p:txBody>
          <a:bodyPr/>
          <a:lstStyle/>
          <a:p>
            <a:pPr>
              <a:defRPr/>
            </a:pPr>
            <a:r>
              <a:rPr lang="en-US" b="1" dirty="0" smtClean="0"/>
              <a:t>Instructor Notes</a:t>
            </a:r>
          </a:p>
          <a:p>
            <a:pPr marL="168244" indent="-168244">
              <a:buFont typeface="Arial" pitchFamily="34" charset="0"/>
              <a:buChar char="•"/>
              <a:defRPr/>
            </a:pPr>
            <a:r>
              <a:rPr lang="en-US" dirty="0" smtClean="0"/>
              <a:t>Rinse </a:t>
            </a:r>
            <a:r>
              <a:rPr lang="en-US" dirty="0"/>
              <a:t>the equipment surfaces with clean water. Use a cloth towel or other correct tool.</a:t>
            </a:r>
          </a:p>
          <a:p>
            <a:pPr marL="168244" indent="-168244">
              <a:buFont typeface="Arial" pitchFamily="34" charset="0"/>
              <a:buChar char="•"/>
              <a:defRPr/>
            </a:pPr>
            <a:r>
              <a:rPr lang="en-US" dirty="0"/>
              <a:t>Sanitize the equipment surfaces. The food handler in the photo </a:t>
            </a:r>
            <a:r>
              <a:rPr lang="en-US" dirty="0" smtClean="0"/>
              <a:t>is </a:t>
            </a:r>
            <a:r>
              <a:rPr lang="en-US" dirty="0"/>
              <a:t>sanitizing the surfaces of a slicer. Make sure the sanitizer comes in contact with each surface. The concentration of the sanitizer must meet requirements.</a:t>
            </a:r>
          </a:p>
          <a:p>
            <a:pPr marL="168244" indent="-168244">
              <a:buFont typeface="Arial" pitchFamily="34" charset="0"/>
              <a:buChar char="•"/>
              <a:defRPr/>
            </a:pPr>
            <a:r>
              <a:rPr lang="en-US" dirty="0"/>
              <a:t>Allow all surfaces to air-dry. </a:t>
            </a:r>
          </a:p>
          <a:p>
            <a:pPr marL="168244" indent="-168244">
              <a:buFont typeface="Arial" pitchFamily="34" charset="0"/>
              <a:buChar char="•"/>
              <a:defRPr/>
            </a:pPr>
            <a:r>
              <a:rPr lang="en-US" dirty="0"/>
              <a:t>Put the unit back together.</a:t>
            </a:r>
          </a:p>
          <a:p>
            <a:endParaRPr lang="en-US" b="1" dirty="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205C36B-572E-4F41-AABF-3F7DE1CFC76B}" type="slidenum">
              <a:rPr lang="en-US" sz="1200" b="0">
                <a:solidFill>
                  <a:prstClr val="black"/>
                </a:solidFill>
              </a:rPr>
              <a:pPr eaLnBrk="1" hangingPunct="1">
                <a:defRPr/>
              </a:pPr>
              <a:t>277</a:t>
            </a:fld>
            <a:endParaRPr lang="en-US" sz="1200" b="0" dirty="0">
              <a:solidFill>
                <a:prstClr val="black"/>
              </a:solidFill>
            </a:endParaRPr>
          </a:p>
        </p:txBody>
      </p:sp>
      <p:sp>
        <p:nvSpPr>
          <p:cNvPr id="560131" name="Rectangle 2"/>
          <p:cNvSpPr>
            <a:spLocks noGrp="1" noRot="1" noChangeAspect="1" noChangeArrowheads="1" noTextEdit="1"/>
          </p:cNvSpPr>
          <p:nvPr>
            <p:ph type="sldImg"/>
          </p:nvPr>
        </p:nvSpPr>
        <p:spPr>
          <a:ln/>
        </p:spPr>
      </p:sp>
      <p:sp>
        <p:nvSpPr>
          <p:cNvPr id="560133" name="Notes Placeholder 2"/>
          <p:cNvSpPr>
            <a:spLocks noGrp="1"/>
          </p:cNvSpPr>
          <p:nvPr>
            <p:ph type="body" idx="1"/>
          </p:nvPr>
        </p:nvSpPr>
        <p:spPr>
          <a:xfrm>
            <a:off x="849485" y="4347148"/>
            <a:ext cx="5486711" cy="4114488"/>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 typeface="Arial" charset="0"/>
              <a:buChar char="•"/>
            </a:pPr>
            <a:r>
              <a:rPr lang="en-US" dirty="0"/>
              <a:t>Some pieces of equipment, such as soft-serve yogurt machines, are designed to have cleaning and sanitizing solutions pumped through them. Since many of them hold and dispense TCS food, they must be cleaned and sanitized every day unless otherwise indicated by the manufacturer. You should also check your local regulatory requirements.</a:t>
            </a: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FEBA1611-5321-D243-88F0-6DEC70DDF319}" type="slidenum">
              <a:rPr lang="en-US" sz="1200" b="0">
                <a:solidFill>
                  <a:prstClr val="black"/>
                </a:solidFill>
              </a:rPr>
              <a:pPr eaLnBrk="1" hangingPunct="1">
                <a:defRPr/>
              </a:pPr>
              <a:t>278</a:t>
            </a:fld>
            <a:endParaRPr lang="en-US" sz="1200" b="0" dirty="0">
              <a:solidFill>
                <a:prstClr val="black"/>
              </a:solidFill>
            </a:endParaRPr>
          </a:p>
        </p:txBody>
      </p:sp>
      <p:sp>
        <p:nvSpPr>
          <p:cNvPr id="563203"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r>
              <a:rPr lang="en-US" sz="1200" kern="1200" dirty="0" smtClean="0">
                <a:solidFill>
                  <a:schemeClr val="tx1"/>
                </a:solidFill>
                <a:effectLst/>
                <a:latin typeface="+mn-lt"/>
                <a:ea typeface="+mn-ea"/>
                <a:cs typeface="+mn-cs"/>
              </a:rPr>
              <a:t>Operations using high-temperature dishwashing machines must provide staff with an easy and quick way to measure the surface temperatures of items being sanitized. </a:t>
            </a:r>
          </a:p>
          <a:p>
            <a:r>
              <a:rPr lang="en-US" sz="1200" kern="1200" dirty="0" smtClean="0">
                <a:solidFill>
                  <a:schemeClr val="tx1"/>
                </a:solidFill>
                <a:effectLst/>
                <a:latin typeface="+mn-lt"/>
                <a:ea typeface="+mn-ea"/>
                <a:cs typeface="+mn-cs"/>
              </a:rPr>
              <a:t>The method used must provide an irreversible record of the highest temperature reached during the sanitizing rinse. This ensures that the dishwasher can reach correct sanitizing temperatures during operation. </a:t>
            </a:r>
          </a:p>
          <a:p>
            <a:r>
              <a:rPr lang="en-US" sz="1200" kern="1200" dirty="0" smtClean="0">
                <a:solidFill>
                  <a:schemeClr val="tx1"/>
                </a:solidFill>
                <a:effectLst/>
                <a:latin typeface="+mn-lt"/>
                <a:ea typeface="+mn-ea"/>
                <a:cs typeface="+mn-cs"/>
              </a:rPr>
              <a:t>Maximum registering thermometers or heat sensitive tape are good tools for checking temperatures.</a:t>
            </a:r>
            <a:endParaRPr lang="en-US" dirty="0" smtClean="0"/>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279</a:t>
            </a:fld>
            <a:endParaRPr lang="en-US" dirty="0"/>
          </a:p>
        </p:txBody>
      </p:sp>
    </p:spTree>
    <p:extLst>
      <p:ext uri="{BB962C8B-B14F-4D97-AF65-F5344CB8AC3E}">
        <p14:creationId xmlns:p14="http://schemas.microsoft.com/office/powerpoint/2010/main" val="3029565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28</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marL="168244" indent="-168244">
              <a:buFont typeface="Arial" pitchFamily="34" charset="0"/>
              <a:buChar char="•"/>
              <a:defRPr/>
            </a:pPr>
            <a:r>
              <a:rPr lang="en-US" dirty="0">
                <a:latin typeface="Times New Roman" charset="0"/>
                <a:ea typeface="ＭＳ Ｐゴシック" charset="0"/>
                <a:cs typeface="ＭＳ Ｐゴシック" charset="0"/>
              </a:rPr>
              <a:t>Use the next several slides to </a:t>
            </a:r>
            <a:r>
              <a:rPr lang="en-US" dirty="0">
                <a:latin typeface="Times New Roman" pitchFamily="18" charset="0"/>
                <a:ea typeface="ＭＳ Ｐゴシック" charset="0"/>
                <a:cs typeface="ＭＳ Ｐゴシック" charset="0"/>
              </a:rPr>
              <a:t>review the content presented.</a:t>
            </a:r>
          </a:p>
          <a:p>
            <a:pPr marL="168244" indent="-168244" defTabSz="897301" eaLnBrk="0" fontAlgn="base" hangingPunct="0">
              <a:spcBef>
                <a:spcPct val="30000"/>
              </a:spcBef>
              <a:spcAft>
                <a:spcPct val="0"/>
              </a:spcAft>
              <a:buFont typeface="Arial" pitchFamily="34" charset="0"/>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correct letter.</a:t>
            </a:r>
          </a:p>
          <a:p>
            <a:pPr marL="168244" indent="-168244">
              <a:buFont typeface="Arial" pitchFamily="34" charset="0"/>
              <a:buChar char="•"/>
              <a:defRPr/>
            </a:pPr>
            <a:endParaRPr lang="en-US" b="0" dirty="0">
              <a:latin typeface="Times New Roman" charset="0"/>
              <a:cs typeface="+mn-cs"/>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9707471-1AE3-2B46-BF66-DFD8A6FEEF50}" type="slidenum">
              <a:rPr lang="en-US" sz="1200" b="0">
                <a:solidFill>
                  <a:prstClr val="black"/>
                </a:solidFill>
              </a:rPr>
              <a:pPr eaLnBrk="1" hangingPunct="1">
                <a:defRPr/>
              </a:pPr>
              <a:t>280</a:t>
            </a:fld>
            <a:endParaRPr lang="en-US" sz="1200" b="0" dirty="0">
              <a:solidFill>
                <a:prstClr val="black"/>
              </a:solidFill>
            </a:endParaRPr>
          </a:p>
        </p:txBody>
      </p:sp>
      <p:sp>
        <p:nvSpPr>
          <p:cNvPr id="568323"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849485" y="4347148"/>
            <a:ext cx="5486711" cy="4114488"/>
          </a:xfrm>
        </p:spPr>
        <p:txBody>
          <a:bodyPr/>
          <a:lstStyle/>
          <a:p>
            <a:pPr eaLnBrk="1" hangingPunct="1"/>
            <a:r>
              <a:rPr lang="en-US" b="1" dirty="0" smtClean="0"/>
              <a:t>Instructor Notes</a:t>
            </a:r>
          </a:p>
          <a:p>
            <a:pPr eaLnBrk="1" hangingPunct="1">
              <a:buFont typeface="Arial" charset="0"/>
              <a:buChar char="•"/>
            </a:pPr>
            <a:r>
              <a:rPr lang="en-US" dirty="0" smtClean="0"/>
              <a:t>If a person has diarrhea or vomits in the operation, these spills must be cleaned up the correct way. Vomit and diarrhea can carry Norovirus, which is highly contagious. Correct cleanup can prevent food from becoming contaminated. It will also keep others from getting sick. The way you clean up these substances is different from the way you clean other items in the operation. Many jurisdictions</a:t>
            </a:r>
            <a:r>
              <a:rPr lang="en-US" baseline="0" dirty="0" smtClean="0"/>
              <a:t> require a written cleanup plan.</a:t>
            </a:r>
            <a:endParaRPr lang="en-US" dirty="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6EA0B2A-1970-484B-AB02-20695AD22143}" type="slidenum">
              <a:rPr lang="en-US" sz="1200" b="0">
                <a:solidFill>
                  <a:prstClr val="black"/>
                </a:solidFill>
              </a:rPr>
              <a:pPr eaLnBrk="1" hangingPunct="1">
                <a:defRPr/>
              </a:pPr>
              <a:t>281</a:t>
            </a:fld>
            <a:endParaRPr lang="en-US" sz="1200" b="0" dirty="0">
              <a:solidFill>
                <a:prstClr val="black"/>
              </a:solidFill>
            </a:endParaRPr>
          </a:p>
        </p:txBody>
      </p:sp>
      <p:sp>
        <p:nvSpPr>
          <p:cNvPr id="569347" name="Rectangle 2"/>
          <p:cNvSpPr>
            <a:spLocks noGrp="1" noRot="1" noChangeAspect="1" noChangeArrowheads="1" noTextEdit="1"/>
          </p:cNvSpPr>
          <p:nvPr>
            <p:ph type="sldImg"/>
          </p:nvPr>
        </p:nvSpPr>
        <p:spPr>
          <a:xfrm>
            <a:off x="1144588" y="685800"/>
            <a:ext cx="4572000" cy="3429000"/>
          </a:xfrm>
          <a:ln/>
        </p:spPr>
      </p:sp>
      <p:sp>
        <p:nvSpPr>
          <p:cNvPr id="5" name="Notes Placeholder 1"/>
          <p:cNvSpPr>
            <a:spLocks noGrp="1"/>
          </p:cNvSpPr>
          <p:nvPr>
            <p:ph type="body" idx="3"/>
          </p:nvPr>
        </p:nvSpPr>
        <p:spPr>
          <a:xfrm>
            <a:off x="857250" y="4347148"/>
            <a:ext cx="5486711" cy="4114488"/>
          </a:xfrm>
        </p:spPr>
        <p:txBody>
          <a:bodyPr/>
          <a:lstStyle/>
          <a:p>
            <a:pPr>
              <a:defRPr/>
            </a:pPr>
            <a:r>
              <a:rPr lang="en-US" b="1" dirty="0"/>
              <a:t>Instructor Notes</a:t>
            </a:r>
          </a:p>
          <a:p>
            <a:pPr marL="168244" indent="-168244">
              <a:buFont typeface="Arial" pitchFamily="34" charset="0"/>
              <a:buChar char="•"/>
              <a:defRPr/>
            </a:pPr>
            <a:r>
              <a:rPr lang="en-US" dirty="0"/>
              <a:t>There are several things to think about when developing a plan for cleaning up vomit and </a:t>
            </a:r>
            <a:r>
              <a:rPr lang="en-US" dirty="0" smtClean="0"/>
              <a:t>diarrhea:</a:t>
            </a:r>
            <a:endParaRPr lang="en-US" dirty="0"/>
          </a:p>
          <a:p>
            <a:pPr marL="616894" lvl="1" indent="-168244">
              <a:buFont typeface="Arial" pitchFamily="34" charset="0"/>
              <a:buChar char="•"/>
              <a:defRPr/>
            </a:pPr>
            <a:r>
              <a:rPr lang="en-US" dirty="0"/>
              <a:t>How you will contain liquid and airborne substances, and </a:t>
            </a:r>
            <a:r>
              <a:rPr lang="en-US" dirty="0" smtClean="0"/>
              <a:t>remove</a:t>
            </a:r>
            <a:r>
              <a:rPr lang="en-US" baseline="0" dirty="0" smtClean="0"/>
              <a:t> </a:t>
            </a:r>
            <a:r>
              <a:rPr lang="en-US" dirty="0" smtClean="0"/>
              <a:t>them </a:t>
            </a:r>
            <a:r>
              <a:rPr lang="en-US" dirty="0"/>
              <a:t>from the operation</a:t>
            </a:r>
          </a:p>
          <a:p>
            <a:pPr marL="616894" lvl="1" indent="-168244">
              <a:buFont typeface="Arial" pitchFamily="34" charset="0"/>
              <a:buChar char="•"/>
              <a:defRPr/>
            </a:pPr>
            <a:r>
              <a:rPr lang="en-US" dirty="0"/>
              <a:t>How you will clean, sanitize, and disinfect surfaces</a:t>
            </a:r>
          </a:p>
          <a:p>
            <a:pPr marL="616894" lvl="1" indent="-168244">
              <a:buFont typeface="Arial" pitchFamily="34" charset="0"/>
              <a:buChar char="•"/>
              <a:defRPr/>
            </a:pPr>
            <a:r>
              <a:rPr lang="en-US" dirty="0"/>
              <a:t>When to throw away food that may have been contaminated</a:t>
            </a:r>
          </a:p>
          <a:p>
            <a:pPr marL="616894" lvl="1" indent="-168244">
              <a:buFont typeface="Arial" pitchFamily="34" charset="0"/>
              <a:buChar char="•"/>
              <a:defRPr/>
            </a:pPr>
            <a:r>
              <a:rPr lang="en-US" dirty="0"/>
              <a:t>What equipment is needed to clean up these substances, and how it will be cleaned and disinfected after use</a:t>
            </a:r>
          </a:p>
          <a:p>
            <a:pPr marL="616894" lvl="1" indent="-168244">
              <a:buFont typeface="Arial" pitchFamily="34" charset="0"/>
              <a:buChar char="•"/>
              <a:defRPr/>
            </a:pPr>
            <a:r>
              <a:rPr lang="en-US" dirty="0"/>
              <a:t>When a food handler must wear personal protective equipment</a:t>
            </a:r>
          </a:p>
          <a:p>
            <a:pPr marL="616894" lvl="1" indent="-168244">
              <a:buFont typeface="Arial" pitchFamily="34" charset="0"/>
              <a:buChar char="•"/>
              <a:defRPr/>
            </a:pPr>
            <a:r>
              <a:rPr lang="en-US" dirty="0"/>
              <a:t>How staff will be notified of the correct procedures </a:t>
            </a:r>
            <a:r>
              <a:rPr lang="en-US" dirty="0" smtClean="0"/>
              <a:t>for</a:t>
            </a:r>
            <a:r>
              <a:rPr lang="en-US" baseline="0" dirty="0" smtClean="0"/>
              <a:t> </a:t>
            </a:r>
            <a:r>
              <a:rPr lang="en-US" dirty="0" smtClean="0"/>
              <a:t>containing</a:t>
            </a:r>
            <a:r>
              <a:rPr lang="en-US" dirty="0"/>
              <a:t>, cleaning, and disinfecting these substances</a:t>
            </a:r>
          </a:p>
          <a:p>
            <a:pPr marL="616894" lvl="1" indent="-168244">
              <a:buFont typeface="Arial" pitchFamily="34" charset="0"/>
              <a:buChar char="•"/>
              <a:defRPr/>
            </a:pPr>
            <a:r>
              <a:rPr lang="en-US" dirty="0"/>
              <a:t>How to segregate contaminated areas from other areas</a:t>
            </a:r>
          </a:p>
          <a:p>
            <a:pPr marL="616894" lvl="1" indent="-168244">
              <a:buFont typeface="Arial" pitchFamily="34" charset="0"/>
              <a:buChar char="•"/>
              <a:defRPr/>
            </a:pPr>
            <a:r>
              <a:rPr lang="en-US" dirty="0"/>
              <a:t>When staff must be restricted from working with or around </a:t>
            </a:r>
            <a:r>
              <a:rPr lang="en-US" dirty="0" smtClean="0"/>
              <a:t>food</a:t>
            </a:r>
            <a:r>
              <a:rPr lang="en-US" baseline="0" dirty="0" smtClean="0"/>
              <a:t> </a:t>
            </a:r>
            <a:r>
              <a:rPr lang="en-US" dirty="0" smtClean="0"/>
              <a:t>or </a:t>
            </a:r>
            <a:r>
              <a:rPr lang="en-US" dirty="0"/>
              <a:t>excluded from working in the operation</a:t>
            </a:r>
          </a:p>
          <a:p>
            <a:pPr marL="616894" lvl="1" indent="-168244">
              <a:buFont typeface="Arial" pitchFamily="34" charset="0"/>
              <a:buChar char="•"/>
              <a:defRPr/>
            </a:pPr>
            <a:r>
              <a:rPr lang="en-US" dirty="0"/>
              <a:t>How sick customers will be quickly removed from the operation</a:t>
            </a:r>
          </a:p>
          <a:p>
            <a:pPr marL="616894" lvl="1" indent="-168244">
              <a:buFont typeface="Arial" pitchFamily="34" charset="0"/>
              <a:buChar char="•"/>
              <a:defRPr/>
            </a:pPr>
            <a:r>
              <a:rPr lang="en-US" dirty="0"/>
              <a:t>How the cleaning plan will be implemented</a:t>
            </a:r>
          </a:p>
          <a:p>
            <a:endParaRPr lang="en-US" dirty="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FA38BA6-C73F-BF49-8A2C-5A0F9DFF3AA6}" type="slidenum">
              <a:rPr lang="en-US" sz="1200" b="0">
                <a:solidFill>
                  <a:prstClr val="black"/>
                </a:solidFill>
              </a:rPr>
              <a:pPr eaLnBrk="1" hangingPunct="1">
                <a:defRPr/>
              </a:pPr>
              <a:t>282</a:t>
            </a:fld>
            <a:endParaRPr lang="en-US" sz="1200" b="0" dirty="0">
              <a:solidFill>
                <a:prstClr val="black"/>
              </a:solidFill>
            </a:endParaRPr>
          </a:p>
        </p:txBody>
      </p:sp>
      <p:sp>
        <p:nvSpPr>
          <p:cNvPr id="570371"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857251" y="4347148"/>
            <a:ext cx="5985220" cy="4114488"/>
          </a:xfrm>
        </p:spPr>
        <p:txBody>
          <a:bodyPr/>
          <a:lstStyle/>
          <a:p>
            <a:pPr eaLnBrk="1" hangingPunct="1"/>
            <a:r>
              <a:rPr lang="en-US" b="1" dirty="0"/>
              <a:t>Instructor Notes</a:t>
            </a:r>
          </a:p>
          <a:p>
            <a:pPr eaLnBrk="1" hangingPunct="1">
              <a:buFont typeface="Arial" charset="0"/>
              <a:buChar char="•"/>
            </a:pPr>
            <a:r>
              <a:rPr lang="en-US" dirty="0"/>
              <a:t>If a person has diarrhea or vomits in the operation, these spills must be cleaned up the correct way. Vomit and diarrhea can carry Norovirus, which is highly contagious. Correct cleanup can prevent food from becoming contaminated. It will also keep others from getting sick. The way you clean up these substances is different from the way you clean other items in the operation. There are several things to think about when developing a plan for cleaning up vomit and </a:t>
            </a:r>
            <a:r>
              <a:rPr lang="en-US" dirty="0" smtClean="0"/>
              <a:t>diarrhea:</a:t>
            </a:r>
            <a:endParaRPr lang="en-US" dirty="0"/>
          </a:p>
          <a:p>
            <a:pPr lvl="1" eaLnBrk="1" hangingPunct="1">
              <a:buFont typeface="Arial" charset="0"/>
              <a:buChar char="•"/>
            </a:pPr>
            <a:r>
              <a:rPr lang="en-US" dirty="0"/>
              <a:t>How you will contain liquid and airborne substances, and </a:t>
            </a:r>
            <a:r>
              <a:rPr lang="en-US" dirty="0" smtClean="0"/>
              <a:t>remove them </a:t>
            </a:r>
            <a:r>
              <a:rPr lang="en-US" dirty="0"/>
              <a:t>from the operation</a:t>
            </a:r>
          </a:p>
          <a:p>
            <a:pPr lvl="1" eaLnBrk="1" hangingPunct="1">
              <a:buFont typeface="Arial" charset="0"/>
              <a:buChar char="•"/>
            </a:pPr>
            <a:r>
              <a:rPr lang="en-US" dirty="0"/>
              <a:t>How you will clean, sanitize, and disinfect surfaces</a:t>
            </a:r>
          </a:p>
          <a:p>
            <a:pPr lvl="1" eaLnBrk="1" hangingPunct="1">
              <a:buFont typeface="Arial" charset="0"/>
              <a:buChar char="•"/>
            </a:pPr>
            <a:r>
              <a:rPr lang="en-US" dirty="0"/>
              <a:t>When to throw away food that may have been contaminated</a:t>
            </a:r>
          </a:p>
          <a:p>
            <a:pPr lvl="1" eaLnBrk="1" hangingPunct="1">
              <a:buFont typeface="Arial" charset="0"/>
              <a:buChar char="•"/>
            </a:pPr>
            <a:r>
              <a:rPr lang="en-US" dirty="0"/>
              <a:t>What equipment is needed to clean up these substances, and how it will be cleaned and disinfected after use</a:t>
            </a:r>
          </a:p>
          <a:p>
            <a:pPr lvl="1" eaLnBrk="1" hangingPunct="1">
              <a:buFont typeface="Arial" charset="0"/>
              <a:buChar char="•"/>
            </a:pPr>
            <a:r>
              <a:rPr lang="en-US" dirty="0"/>
              <a:t>When a food handler must wear personal protective equipment</a:t>
            </a:r>
          </a:p>
          <a:p>
            <a:pPr lvl="1" eaLnBrk="1" hangingPunct="1">
              <a:buFont typeface="Arial" charset="0"/>
              <a:buChar char="•"/>
            </a:pPr>
            <a:r>
              <a:rPr lang="en-US" dirty="0"/>
              <a:t>How staff will be notified of the correct procedures </a:t>
            </a:r>
            <a:r>
              <a:rPr lang="en-US" dirty="0" smtClean="0"/>
              <a:t>for containing</a:t>
            </a:r>
            <a:r>
              <a:rPr lang="en-US" dirty="0"/>
              <a:t>, cleaning, and disinfecting these substances</a:t>
            </a:r>
          </a:p>
          <a:p>
            <a:pPr lvl="1" eaLnBrk="1" hangingPunct="1">
              <a:buFont typeface="Arial" charset="0"/>
              <a:buChar char="•"/>
            </a:pPr>
            <a:r>
              <a:rPr lang="en-US" dirty="0"/>
              <a:t>How to segregate contaminated areas from other areas</a:t>
            </a:r>
          </a:p>
          <a:p>
            <a:pPr lvl="1" eaLnBrk="1" hangingPunct="1">
              <a:buFont typeface="Arial" charset="0"/>
              <a:buChar char="•"/>
            </a:pPr>
            <a:r>
              <a:rPr lang="en-US" dirty="0"/>
              <a:t>When staff must be restricted from working with or around </a:t>
            </a:r>
            <a:r>
              <a:rPr lang="en-US" dirty="0" smtClean="0"/>
              <a:t>food or </a:t>
            </a:r>
            <a:r>
              <a:rPr lang="en-US" dirty="0"/>
              <a:t>excluded from working in the operation</a:t>
            </a:r>
          </a:p>
          <a:p>
            <a:pPr lvl="1" eaLnBrk="1" hangingPunct="1">
              <a:buFont typeface="Arial" charset="0"/>
              <a:buChar char="•"/>
            </a:pPr>
            <a:r>
              <a:rPr lang="en-US" dirty="0"/>
              <a:t>How sick customers will be quickly removed from the operation</a:t>
            </a:r>
          </a:p>
          <a:p>
            <a:pPr lvl="1" eaLnBrk="1" hangingPunct="1">
              <a:buFont typeface="Arial" charset="0"/>
              <a:buChar char="•"/>
            </a:pPr>
            <a:r>
              <a:rPr lang="en-US" dirty="0"/>
              <a:t>How the cleaning plan will be implemented</a:t>
            </a:r>
          </a:p>
          <a:p>
            <a:endParaRPr lang="en-US" dirty="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7372821-F8EE-4A4C-BEAE-5199A9B1B6B1}" type="slidenum">
              <a:rPr lang="en-US" sz="1200" b="0">
                <a:solidFill>
                  <a:prstClr val="black"/>
                </a:solidFill>
              </a:rPr>
              <a:pPr eaLnBrk="1" hangingPunct="1">
                <a:defRPr/>
              </a:pPr>
              <a:t>283</a:t>
            </a:fld>
            <a:endParaRPr lang="en-US" sz="1200" b="0" dirty="0">
              <a:solidFill>
                <a:prstClr val="black"/>
              </a:solidFill>
            </a:endParaRPr>
          </a:p>
        </p:txBody>
      </p:sp>
      <p:sp>
        <p:nvSpPr>
          <p:cNvPr id="572419"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849485" y="4344025"/>
            <a:ext cx="5486711" cy="4114488"/>
          </a:xfrm>
        </p:spPr>
        <p:txBody>
          <a:bodyPr/>
          <a:lstStyle/>
          <a:p>
            <a:pPr>
              <a:defRPr/>
            </a:pPr>
            <a:r>
              <a:rPr lang="en-US" b="1" dirty="0" smtClean="0">
                <a:ea typeface="+mn-ea"/>
                <a:cs typeface="+mn-cs"/>
              </a:rPr>
              <a:t>Instructor Notes</a:t>
            </a:r>
          </a:p>
          <a:p>
            <a:pPr marL="112163" indent="-112163">
              <a:buFontTx/>
              <a:buChar char="•"/>
              <a:defRPr/>
            </a:pPr>
            <a:r>
              <a:rPr lang="en-US" dirty="0" smtClean="0">
                <a:ea typeface="+mn-ea"/>
                <a:cs typeface="+mn-cs"/>
              </a:rPr>
              <a:t>When storing cleaning tools, consider the following:</a:t>
            </a:r>
          </a:p>
          <a:p>
            <a:pPr marL="336488" lvl="1" indent="-112163">
              <a:buFontTx/>
              <a:buChar char="•"/>
              <a:defRPr/>
            </a:pPr>
            <a:r>
              <a:rPr lang="en-US" dirty="0" smtClean="0">
                <a:ea typeface="+mn-ea"/>
              </a:rPr>
              <a:t>Air-dry towels overnight</a:t>
            </a:r>
          </a:p>
          <a:p>
            <a:pPr marL="336488" lvl="1" indent="-112163">
              <a:buFontTx/>
              <a:buChar char="•"/>
              <a:defRPr/>
            </a:pPr>
            <a:r>
              <a:rPr lang="en-US" dirty="0" smtClean="0">
                <a:ea typeface="+mn-ea"/>
              </a:rPr>
              <a:t>Hang mops, brooms, and brushes on hooks to air-dry</a:t>
            </a:r>
          </a:p>
          <a:p>
            <a:pPr marL="336488" lvl="1" indent="-112163">
              <a:buFontTx/>
              <a:buChar char="•"/>
              <a:defRPr/>
            </a:pPr>
            <a:r>
              <a:rPr lang="en-US" dirty="0" smtClean="0">
                <a:ea typeface="+mn-ea"/>
              </a:rPr>
              <a:t>Clean and rinse buckets; let them air-dry, and store them with other tools</a:t>
            </a:r>
          </a:p>
          <a:p>
            <a:pPr>
              <a:defRPr/>
            </a:pPr>
            <a:endParaRPr lang="en-US" dirty="0">
              <a:ea typeface="+mn-ea"/>
              <a:cs typeface="+mn-cs"/>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284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a:buFontTx/>
              <a:buChar char="•"/>
              <a:defRPr/>
            </a:pPr>
            <a:r>
              <a:rPr lang="en-US" dirty="0">
                <a:latin typeface="Times New Roman" charset="0"/>
                <a:ea typeface="ＭＳ Ｐゴシック" charset="0"/>
                <a:cs typeface="ＭＳ Ｐゴシック" charset="0"/>
              </a:rPr>
              <a:t>Use the next several slides to </a:t>
            </a:r>
            <a:r>
              <a:rPr lang="en-US" dirty="0">
                <a:latin typeface="Times New Roman" pitchFamily="18" charset="0"/>
                <a:ea typeface="ＭＳ Ｐゴシック" charset="0"/>
                <a:cs typeface="ＭＳ Ｐゴシック" charset="0"/>
              </a:rPr>
              <a:t>review the content presented.</a:t>
            </a:r>
          </a:p>
          <a:p>
            <a:pPr marL="228999" indent="-228999" defTabSz="897301" eaLnBrk="0" fontAlgn="base" hangingPunct="0">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correct letter.</a:t>
            </a:r>
          </a:p>
          <a:p>
            <a:pPr>
              <a:buFontTx/>
              <a:buChar char="•"/>
              <a:defRPr/>
            </a:pPr>
            <a:endParaRPr lang="en-US" b="0" dirty="0">
              <a:latin typeface="Times New Roman" charset="0"/>
              <a:cs typeface="+mn-cs"/>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285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All surfaces must be cleaned and rinsed. However, only surfaces that touch food must be cleaned and sanitized.</a:t>
            </a: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286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All surfaces that touch food must be cleaned and sanitized.</a:t>
            </a: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287</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288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These items would not have to be cleaned and sanitized until four hours of constant use.</a:t>
            </a: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289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These items would need to be cleaned and sanitized after they are used and before the food handler starts working with a different type of food, such as the fish.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290</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291</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r>
              <a:rPr lang="en-US" b="1" dirty="0" smtClean="0"/>
              <a:t>Instructor Notes</a:t>
            </a:r>
          </a:p>
          <a:p>
            <a:pPr marL="112163" indent="-112163">
              <a:buFontTx/>
              <a:buChar char="•"/>
            </a:pPr>
            <a:r>
              <a:rPr lang="en-US" dirty="0" smtClean="0"/>
              <a:t>The</a:t>
            </a:r>
            <a:r>
              <a:rPr lang="en-US" baseline="0" dirty="0" smtClean="0"/>
              <a:t> items must be soaked for at least 30 seconds</a:t>
            </a:r>
            <a:r>
              <a:rPr lang="en-US" dirty="0" smtClean="0"/>
              <a:t>.</a:t>
            </a:r>
            <a:endParaRPr lang="en-US" i="1" dirty="0" smtClean="0"/>
          </a:p>
          <a:p>
            <a:pPr marL="112163" indent="-112163"/>
            <a:endParaRPr lang="en-US" dirty="0" smtClean="0"/>
          </a:p>
          <a:p>
            <a:pPr marL="112163" indent="-112163">
              <a:defRPr/>
            </a:pPr>
            <a:endParaRPr lang="en-US" dirty="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292</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r>
              <a:rPr lang="en-US" b="1" dirty="0" smtClean="0"/>
              <a:t>Instructor Notes</a:t>
            </a:r>
          </a:p>
          <a:p>
            <a:pPr marL="112163" indent="-112163">
              <a:buFontTx/>
              <a:buChar char="•"/>
            </a:pPr>
            <a:r>
              <a:rPr lang="en-US" dirty="0" smtClean="0"/>
              <a:t>Several</a:t>
            </a:r>
            <a:r>
              <a:rPr lang="en-US" baseline="0" dirty="0" smtClean="0"/>
              <a:t> </a:t>
            </a:r>
            <a:r>
              <a:rPr lang="en-US" dirty="0" smtClean="0"/>
              <a:t>factors influence the effectiveness of chemical sanitizers.</a:t>
            </a:r>
            <a:r>
              <a:rPr lang="en-US" baseline="0" dirty="0" smtClean="0"/>
              <a:t> </a:t>
            </a:r>
            <a:r>
              <a:rPr lang="en-US" dirty="0" smtClean="0"/>
              <a:t>The most critical include concentration, temperature, contact time,</a:t>
            </a:r>
            <a:r>
              <a:rPr lang="en-US" baseline="0" dirty="0" smtClean="0"/>
              <a:t> </a:t>
            </a:r>
            <a:r>
              <a:rPr lang="en-US" dirty="0" smtClean="0"/>
              <a:t>water hardness, and pH.</a:t>
            </a:r>
            <a:endParaRPr lang="en-US" dirty="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293</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p:txBody>
          <a:bodyPr/>
          <a:lstStyle/>
          <a:p>
            <a:pPr marL="112163" indent="-112163"/>
            <a:endParaRPr lang="en-US" dirty="0" smtClean="0"/>
          </a:p>
          <a:p>
            <a:pPr marL="112163" indent="-112163">
              <a:defRPr/>
            </a:pPr>
            <a:endParaRPr lang="en-US" dirty="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294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Glasses and cups must be stored upside down on a clean and sanitized shelf or rack.</a:t>
            </a: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295</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p:txBody>
          <a:bodyPr/>
          <a:lstStyle/>
          <a:p>
            <a:pPr marL="112163" indent="-112163"/>
            <a:endParaRPr lang="en-US" dirty="0" smtClean="0"/>
          </a:p>
          <a:p>
            <a:pPr marL="112163" indent="-112163">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3</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Teach the additional content not included in the DVD by using the next several slides.</a:t>
            </a:r>
            <a:endParaRPr lang="en-US" b="0" dirty="0">
              <a:latin typeface="Times New Roman" charset="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5262C-71C7-493B-B978-C45FB38EC0C5}" type="slidenum">
              <a:rPr lang="en-US"/>
              <a:pPr/>
              <a:t>30</a:t>
            </a:fld>
            <a:endParaRPr lang="en-US" dirty="0"/>
          </a:p>
        </p:txBody>
      </p:sp>
      <p:sp>
        <p:nvSpPr>
          <p:cNvPr id="2321410"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31</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32</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33</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34</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The container of Chinese food has been stapled shut. The staple can easily end up in the food and become a physical contaminant.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The can opener has left metal shavings in the canned food which are a physical contaminant. </a:t>
            </a:r>
          </a:p>
          <a:p>
            <a:pPr marL="112163" indent="-112163"/>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The bones in a fish filet are a physical contaminant if not removed.</a:t>
            </a:r>
          </a:p>
          <a:p>
            <a:pPr marL="112163" indent="-112163"/>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 chemical spray bottle does not contain a label with the common name of the chemical.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 food handler is using the glass cleaner incorrectly by spraying it near food. This can contaminate the food.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7AC8A17-ED1F-B24A-8892-65A566A862DF}" type="slidenum">
              <a:rPr lang="en-US" sz="1200" b="0">
                <a:solidFill>
                  <a:prstClr val="black"/>
                </a:solidFill>
              </a:rPr>
              <a:pPr eaLnBrk="1" hangingPunct="1">
                <a:defRPr/>
              </a:pPr>
              <a:t>4</a:t>
            </a:fld>
            <a:endParaRPr lang="en-US" sz="1200" b="0" dirty="0">
              <a:solidFill>
                <a:prstClr val="black"/>
              </a:solidFill>
            </a:endParaRPr>
          </a:p>
        </p:txBody>
      </p:sp>
      <p:sp>
        <p:nvSpPr>
          <p:cNvPr id="293891" name="Rectangle 2"/>
          <p:cNvSpPr>
            <a:spLocks noGrp="1" noRot="1" noChangeAspect="1" noChangeArrowheads="1" noTextEdit="1"/>
          </p:cNvSpPr>
          <p:nvPr>
            <p:ph type="sldImg"/>
          </p:nvPr>
        </p:nvSpPr>
        <p:spPr>
          <a:xfrm>
            <a:off x="1143000" y="687388"/>
            <a:ext cx="4572000" cy="3429000"/>
          </a:xfr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40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Chemicals are being stored above food.</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41</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DVD using the next several slides.</a:t>
            </a:r>
            <a:endParaRPr lang="en-US" b="0" dirty="0">
              <a:latin typeface="Times New Roman"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160B8F2-5E34-184E-A935-1A4DBDAD3270}" type="slidenum">
              <a:rPr lang="en-US" sz="1200" b="0">
                <a:solidFill>
                  <a:prstClr val="black"/>
                </a:solidFill>
              </a:rPr>
              <a:pPr eaLnBrk="1" hangingPunct="1">
                <a:defRPr/>
              </a:pPr>
              <a:t>42</a:t>
            </a:fld>
            <a:endParaRPr lang="en-US" sz="1200" b="0" dirty="0">
              <a:solidFill>
                <a:prstClr val="black"/>
              </a:solidFill>
            </a:endParaRPr>
          </a:p>
        </p:txBody>
      </p:sp>
      <p:sp>
        <p:nvSpPr>
          <p:cNvPr id="319491" name="Rectangle 2"/>
          <p:cNvSpPr>
            <a:spLocks noGrp="1" noRot="1" noChangeAspect="1" noChangeArrowheads="1" noTextEdit="1"/>
          </p:cNvSpPr>
          <p:nvPr>
            <p:ph type="sldImg"/>
          </p:nvPr>
        </p:nvSpPr>
        <p:spPr>
          <a:xfrm>
            <a:off x="1143000" y="687388"/>
            <a:ext cx="4572000" cy="3429000"/>
          </a:xfrm>
          <a:ln/>
        </p:spPr>
      </p:sp>
      <p:sp>
        <p:nvSpPr>
          <p:cNvPr id="86019" name="Rectangle 3"/>
          <p:cNvSpPr>
            <a:spLocks noGrp="1" noChangeArrowheads="1"/>
          </p:cNvSpPr>
          <p:nvPr>
            <p:ph type="body" idx="1"/>
          </p:nvPr>
        </p:nvSpPr>
        <p:spPr>
          <a:xfrm>
            <a:off x="857250" y="4392431"/>
            <a:ext cx="527395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p>
          <a:p>
            <a:pPr marL="112163" indent="-112163">
              <a:buFontTx/>
              <a:buChar char="•"/>
            </a:pPr>
            <a:r>
              <a:rPr lang="en-US" dirty="0">
                <a:latin typeface="Times New Roman" charset="0"/>
              </a:rPr>
              <a:t>Contamination comes from a variety of places.</a:t>
            </a:r>
          </a:p>
          <a:p>
            <a:pPr marL="112163" indent="-112163">
              <a:buFontTx/>
              <a:buChar char="•"/>
            </a:pPr>
            <a:r>
              <a:rPr lang="en-US" dirty="0">
                <a:latin typeface="Times New Roman" charset="0"/>
              </a:rPr>
              <a:t>Contaminants can cause foodborne illness or result in physical injury.</a:t>
            </a:r>
          </a:p>
          <a:p>
            <a:pPr marL="112163" indent="-112163">
              <a:buFontTx/>
              <a:buChar char="•"/>
            </a:pPr>
            <a:r>
              <a:rPr lang="en-US" dirty="0">
                <a:latin typeface="Times New Roman" charset="0"/>
              </a:rPr>
              <a:t>Contaminants are found in the animals we use for food</a:t>
            </a:r>
            <a:r>
              <a:rPr lang="en-US" dirty="0" smtClean="0">
                <a:latin typeface="Times New Roman" charset="0"/>
              </a:rPr>
              <a:t>, </a:t>
            </a:r>
            <a:r>
              <a:rPr lang="en-US" dirty="0">
                <a:latin typeface="Times New Roman" charset="0"/>
              </a:rPr>
              <a:t>air, water, </a:t>
            </a:r>
            <a:r>
              <a:rPr lang="en-US" dirty="0" smtClean="0">
                <a:latin typeface="Times New Roman" charset="0"/>
              </a:rPr>
              <a:t>dirt; </a:t>
            </a:r>
            <a:r>
              <a:rPr lang="en-US" dirty="0">
                <a:latin typeface="Times New Roman" charset="0"/>
              </a:rPr>
              <a:t>and </a:t>
            </a:r>
            <a:r>
              <a:rPr lang="en-US" dirty="0" smtClean="0">
                <a:latin typeface="Times New Roman" charset="0"/>
              </a:rPr>
              <a:t>they occur </a:t>
            </a:r>
            <a:r>
              <a:rPr lang="en-US" dirty="0">
                <a:latin typeface="Times New Roman" charset="0"/>
              </a:rPr>
              <a:t>naturally in food, such as bones in fish.</a:t>
            </a:r>
          </a:p>
          <a:p>
            <a:pPr marL="112163" indent="-112163">
              <a:buFontTx/>
              <a:buChar char="•"/>
            </a:pPr>
            <a:r>
              <a:rPr lang="en-US" dirty="0">
                <a:latin typeface="Times New Roman" charset="0"/>
              </a:rPr>
              <a:t>Food can be contaminated on purpose.</a:t>
            </a:r>
          </a:p>
          <a:p>
            <a:pPr marL="112163" indent="-112163">
              <a:buFontTx/>
              <a:buChar char="•"/>
            </a:pPr>
            <a:r>
              <a:rPr lang="en-US" dirty="0">
                <a:latin typeface="Times New Roman" charset="0"/>
              </a:rPr>
              <a:t>Most food is contaminated accidently. </a:t>
            </a:r>
          </a:p>
          <a:p>
            <a:pPr marL="112163" indent="-112163">
              <a:buFontTx/>
              <a:buChar char="•"/>
            </a:pPr>
            <a:r>
              <a:rPr lang="en-US" dirty="0">
                <a:latin typeface="Times New Roman" charset="0"/>
              </a:rPr>
              <a:t>Examples of accidental contamination include: </a:t>
            </a:r>
            <a:r>
              <a:rPr lang="en-US" dirty="0" smtClean="0">
                <a:latin typeface="Times New Roman" charset="0"/>
              </a:rPr>
              <a:t>food handlers </a:t>
            </a:r>
            <a:r>
              <a:rPr lang="en-US" dirty="0">
                <a:latin typeface="Times New Roman" charset="0"/>
              </a:rPr>
              <a:t>who don</a:t>
            </a:r>
            <a:r>
              <a:rPr lang="ja-JP" altLang="en-US" dirty="0">
                <a:latin typeface="Times New Roman" charset="0"/>
              </a:rPr>
              <a:t>’</a:t>
            </a:r>
            <a:r>
              <a:rPr lang="en-US" altLang="ja-JP" dirty="0">
                <a:latin typeface="Times New Roman" charset="0"/>
              </a:rPr>
              <a:t>t wash their hands after using the restroom, and then contaminate food and surfaces with feces from their </a:t>
            </a:r>
            <a:r>
              <a:rPr lang="en-US" altLang="ja-JP" dirty="0" smtClean="0">
                <a:latin typeface="Times New Roman" charset="0"/>
              </a:rPr>
              <a:t>fingers; and food handlers </a:t>
            </a:r>
            <a:r>
              <a:rPr lang="en-US" altLang="ja-JP" dirty="0">
                <a:latin typeface="Times New Roman" charset="0"/>
              </a:rPr>
              <a:t>who pass contaminants through </a:t>
            </a:r>
            <a:r>
              <a:rPr lang="en-US" altLang="ja-JP" dirty="0" smtClean="0">
                <a:latin typeface="Times New Roman" charset="0"/>
              </a:rPr>
              <a:t>illness.</a:t>
            </a:r>
            <a:endParaRPr lang="en-US" dirty="0">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2072FBC-CBC6-4C43-BA7F-C97A70A09E63}" type="slidenum">
              <a:rPr lang="en-US" sz="1200" b="0">
                <a:solidFill>
                  <a:prstClr val="black"/>
                </a:solidFill>
              </a:rPr>
              <a:pPr eaLnBrk="1" hangingPunct="1">
                <a:defRPr/>
              </a:pPr>
              <a:t>43</a:t>
            </a:fld>
            <a:endParaRPr lang="en-US" sz="1200" b="0" dirty="0">
              <a:solidFill>
                <a:prstClr val="black"/>
              </a:solidFill>
            </a:endParaRPr>
          </a:p>
        </p:txBody>
      </p:sp>
      <p:sp>
        <p:nvSpPr>
          <p:cNvPr id="320515" name="Rectangle 2"/>
          <p:cNvSpPr>
            <a:spLocks noGrp="1" noRot="1" noChangeAspect="1" noChangeArrowheads="1" noTextEdit="1"/>
          </p:cNvSpPr>
          <p:nvPr>
            <p:ph type="sldImg"/>
          </p:nvPr>
        </p:nvSpPr>
        <p:spPr>
          <a:xfrm>
            <a:off x="1143000" y="687388"/>
            <a:ext cx="4572000" cy="3429000"/>
          </a:xfrm>
          <a:ln/>
        </p:spPr>
      </p:sp>
      <p:sp>
        <p:nvSpPr>
          <p:cNvPr id="88067" name="Rectangle 3"/>
          <p:cNvSpPr>
            <a:spLocks noGrp="1" noChangeArrowheads="1"/>
          </p:cNvSpPr>
          <p:nvPr>
            <p:ph type="body" idx="1"/>
          </p:nvPr>
        </p:nvSpPr>
        <p:spPr>
          <a:xfrm>
            <a:off x="857250" y="4392431"/>
            <a:ext cx="527395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p>
          <a:p>
            <a:pPr marL="112163" indent="-112163">
              <a:buFontTx/>
              <a:buChar char="•"/>
            </a:pPr>
            <a:r>
              <a:rPr lang="en-US" dirty="0">
                <a:latin typeface="Times New Roman" charset="0"/>
              </a:rPr>
              <a:t>Food handlers who don</a:t>
            </a:r>
            <a:r>
              <a:rPr lang="ja-JP" altLang="en-US" dirty="0">
                <a:latin typeface="Times New Roman" charset="0"/>
              </a:rPr>
              <a:t>’</a:t>
            </a:r>
            <a:r>
              <a:rPr lang="en-US" altLang="ja-JP" dirty="0">
                <a:latin typeface="Times New Roman" charset="0"/>
              </a:rPr>
              <a:t>t wash their hands after using the restroom may contaminate food and surfaces with feces from their fingers. Once the food that the food handler touched is eaten, a foodborne illness may result. This is called the fecal-oral route of contamination.</a:t>
            </a:r>
            <a:endParaRPr lang="en-US" dirty="0">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78CC097-7AD7-6947-9A60-E0E0DE2B92F1}" type="slidenum">
              <a:rPr lang="en-US" sz="1200" b="0">
                <a:solidFill>
                  <a:prstClr val="black"/>
                </a:solidFill>
              </a:rPr>
              <a:pPr eaLnBrk="1" hangingPunct="1">
                <a:defRPr/>
              </a:pPr>
              <a:t>44</a:t>
            </a:fld>
            <a:endParaRPr lang="en-US" sz="1200" b="0" dirty="0">
              <a:solidFill>
                <a:prstClr val="black"/>
              </a:solidFill>
            </a:endParaRPr>
          </a:p>
        </p:txBody>
      </p:sp>
      <p:sp>
        <p:nvSpPr>
          <p:cNvPr id="323587" name="Rectangle 2"/>
          <p:cNvSpPr>
            <a:spLocks noGrp="1" noRot="1" noChangeAspect="1" noChangeArrowheads="1" noTextEdit="1"/>
          </p:cNvSpPr>
          <p:nvPr>
            <p:ph type="sldImg"/>
          </p:nvPr>
        </p:nvSpPr>
        <p:spPr>
          <a:xfrm>
            <a:off x="1143000" y="687388"/>
            <a:ext cx="4572000" cy="3429000"/>
          </a:xfrm>
          <a:ln/>
        </p:spPr>
      </p:sp>
      <p:sp>
        <p:nvSpPr>
          <p:cNvPr id="94211" name="Rectangle 3"/>
          <p:cNvSpPr>
            <a:spLocks noGrp="1" noChangeArrowheads="1"/>
          </p:cNvSpPr>
          <p:nvPr>
            <p:ph type="body" idx="1"/>
          </p:nvPr>
        </p:nvSpPr>
        <p:spPr>
          <a:xfrm>
            <a:off x="857250" y="4392431"/>
            <a:ext cx="524289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The symptoms of a foodborne illness </a:t>
            </a:r>
            <a:r>
              <a:rPr lang="en-US" dirty="0" smtClean="0">
                <a:latin typeface="Times New Roman" charset="0"/>
              </a:rPr>
              <a:t>vary </a:t>
            </a:r>
            <a:r>
              <a:rPr lang="en-US" dirty="0">
                <a:latin typeface="Times New Roman" charset="0"/>
              </a:rPr>
              <a:t>depending on which illness a person has. But most victims of foodborne illness share some common symptoms.</a:t>
            </a:r>
          </a:p>
          <a:p>
            <a:pPr marL="112163" indent="-112163">
              <a:buFontTx/>
              <a:buChar char="•"/>
            </a:pPr>
            <a:r>
              <a:rPr lang="en-US" dirty="0">
                <a:latin typeface="Times New Roman" charset="0"/>
              </a:rPr>
              <a:t>Not every person who is sick from a foodborne illness will have all of these symptoms. Nor are the symptoms of a foodborne illness limited to this list.</a:t>
            </a:r>
          </a:p>
          <a:p>
            <a:pPr marL="112163" indent="-112163">
              <a:buFontTx/>
              <a:buChar char="•"/>
            </a:pPr>
            <a:r>
              <a:rPr lang="en-US" dirty="0">
                <a:latin typeface="Times New Roman" charset="0"/>
              </a:rPr>
              <a:t>How quickly foodborne-illness symptoms appear in a person is known as the onset time of the illness. Onset times depend on the type of foodborne illness a person has. They can range from 30 minutes to as long as six weeks. How severe the illness is can also vary, from mild diarrhea to death.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78CC097-7AD7-6947-9A60-E0E0DE2B92F1}" type="slidenum">
              <a:rPr lang="en-US" sz="1200" b="0">
                <a:solidFill>
                  <a:prstClr val="black"/>
                </a:solidFill>
              </a:rPr>
              <a:pPr eaLnBrk="1" hangingPunct="1">
                <a:defRPr/>
              </a:pPr>
              <a:t>45</a:t>
            </a:fld>
            <a:endParaRPr lang="en-US" sz="1200" b="0" dirty="0">
              <a:solidFill>
                <a:prstClr val="black"/>
              </a:solidFill>
            </a:endParaRPr>
          </a:p>
        </p:txBody>
      </p:sp>
      <p:sp>
        <p:nvSpPr>
          <p:cNvPr id="323587" name="Rectangle 2"/>
          <p:cNvSpPr>
            <a:spLocks noGrp="1" noRot="1" noChangeAspect="1" noChangeArrowheads="1" noTextEdit="1"/>
          </p:cNvSpPr>
          <p:nvPr>
            <p:ph type="sldImg"/>
          </p:nvPr>
        </p:nvSpPr>
        <p:spPr>
          <a:xfrm>
            <a:off x="1143000" y="687388"/>
            <a:ext cx="4572000" cy="3429000"/>
          </a:xfrm>
          <a:ln/>
        </p:spPr>
      </p:sp>
      <p:sp>
        <p:nvSpPr>
          <p:cNvPr id="94211" name="Rectangle 3"/>
          <p:cNvSpPr>
            <a:spLocks noGrp="1" noChangeArrowheads="1"/>
          </p:cNvSpPr>
          <p:nvPr>
            <p:ph type="body" idx="1"/>
          </p:nvPr>
        </p:nvSpPr>
        <p:spPr>
          <a:xfrm>
            <a:off x="857250" y="4392431"/>
            <a:ext cx="524289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0" indent="0">
              <a:buFontTx/>
              <a:buNone/>
            </a:pPr>
            <a:endParaRPr lang="en-US" sz="1200" kern="1200" dirty="0" smtClean="0">
              <a:solidFill>
                <a:schemeClr val="tx1"/>
              </a:solidFill>
              <a:effectLst/>
              <a:latin typeface="+mn-lt"/>
              <a:ea typeface="+mn-ea"/>
              <a:cs typeface="+mn-cs"/>
            </a:endParaRPr>
          </a:p>
          <a:p>
            <a:pPr marL="0" indent="0">
              <a:buFontTx/>
              <a:buNone/>
            </a:pPr>
            <a:r>
              <a:rPr lang="en-US" sz="1200" kern="1200" dirty="0" smtClean="0">
                <a:solidFill>
                  <a:schemeClr val="tx1"/>
                </a:solidFill>
                <a:effectLst/>
                <a:latin typeface="+mn-lt"/>
                <a:ea typeface="+mn-ea"/>
                <a:cs typeface="+mn-cs"/>
              </a:rPr>
              <a:t>According to the Food and Drug Administration (FDA), there are over 40 different kinds of bacteria, viruses, parasites, and molds that can occur in food and cause a foodborne illness. Of these, six have been singled out by the FDA. These have been dubbed the “Big Six” because they are highly contagious and can cause severe illness. They include:</a:t>
            </a:r>
          </a:p>
          <a:p>
            <a:pPr marL="112163" indent="-112163">
              <a:buFontTx/>
              <a:buChar char="•"/>
            </a:pPr>
            <a:r>
              <a:rPr lang="en-US" sz="1200" i="1" kern="1200" dirty="0" smtClean="0">
                <a:solidFill>
                  <a:schemeClr val="tx1"/>
                </a:solidFill>
                <a:effectLst/>
                <a:latin typeface="+mn-lt"/>
                <a:ea typeface="+mn-ea"/>
                <a:cs typeface="+mn-cs"/>
              </a:rPr>
              <a:t>Shigella</a:t>
            </a:r>
            <a:r>
              <a:rPr lang="en-US" sz="1200" kern="1200" dirty="0" smtClean="0">
                <a:solidFill>
                  <a:schemeClr val="tx1"/>
                </a:solidFill>
                <a:effectLst/>
                <a:latin typeface="+mn-lt"/>
                <a:ea typeface="+mn-ea"/>
                <a:cs typeface="+mn-cs"/>
              </a:rPr>
              <a:t> spp. </a:t>
            </a:r>
          </a:p>
          <a:p>
            <a:pPr marL="112163" indent="-112163">
              <a:buFontTx/>
              <a:buChar char="•"/>
            </a:pPr>
            <a:r>
              <a:rPr lang="en-US" sz="1200" i="1" kern="1200" dirty="0" smtClean="0">
                <a:solidFill>
                  <a:schemeClr val="tx1"/>
                </a:solidFill>
                <a:effectLst/>
                <a:latin typeface="+mn-lt"/>
                <a:ea typeface="+mn-ea"/>
                <a:cs typeface="+mn-cs"/>
              </a:rPr>
              <a:t>Salmonella</a:t>
            </a:r>
            <a:r>
              <a:rPr lang="en-US" sz="1200" kern="1200" dirty="0" smtClean="0">
                <a:solidFill>
                  <a:schemeClr val="tx1"/>
                </a:solidFill>
                <a:effectLst/>
                <a:latin typeface="+mn-lt"/>
                <a:ea typeface="+mn-ea"/>
                <a:cs typeface="+mn-cs"/>
              </a:rPr>
              <a:t> Typhi</a:t>
            </a:r>
          </a:p>
          <a:p>
            <a:pPr marL="112163" indent="-112163">
              <a:buFontTx/>
              <a:buChar char="•"/>
            </a:pPr>
            <a:r>
              <a:rPr lang="en-US" sz="1200" kern="1200" dirty="0" smtClean="0">
                <a:solidFill>
                  <a:schemeClr val="tx1"/>
                </a:solidFill>
                <a:effectLst/>
                <a:latin typeface="+mn-lt"/>
                <a:ea typeface="+mn-ea"/>
                <a:cs typeface="+mn-cs"/>
              </a:rPr>
              <a:t>Nontyphoidal </a:t>
            </a:r>
            <a:r>
              <a:rPr lang="en-US" sz="1200" i="1" kern="1200" dirty="0" smtClean="0">
                <a:solidFill>
                  <a:schemeClr val="tx1"/>
                </a:solidFill>
                <a:effectLst/>
                <a:latin typeface="+mn-lt"/>
                <a:ea typeface="+mn-ea"/>
                <a:cs typeface="+mn-cs"/>
              </a:rPr>
              <a:t>Salmonella</a:t>
            </a:r>
            <a:r>
              <a:rPr lang="en-US" sz="1200" kern="1200" dirty="0" smtClean="0">
                <a:solidFill>
                  <a:schemeClr val="tx1"/>
                </a:solidFill>
                <a:effectLst/>
                <a:latin typeface="+mn-lt"/>
                <a:ea typeface="+mn-ea"/>
                <a:cs typeface="+mn-cs"/>
              </a:rPr>
              <a:t> (NTS)</a:t>
            </a:r>
          </a:p>
          <a:p>
            <a:pPr marL="112163" indent="-112163">
              <a:buFontTx/>
              <a:buChar char="•"/>
            </a:pPr>
            <a:r>
              <a:rPr lang="en-US" sz="1200" kern="1200" dirty="0" smtClean="0">
                <a:solidFill>
                  <a:schemeClr val="tx1"/>
                </a:solidFill>
                <a:effectLst/>
                <a:latin typeface="+mn-lt"/>
                <a:ea typeface="+mn-ea"/>
                <a:cs typeface="+mn-cs"/>
              </a:rPr>
              <a:t>Shiga toxin-producing </a:t>
            </a:r>
            <a:r>
              <a:rPr lang="en-US" sz="1200" i="1" kern="1200" dirty="0" smtClean="0">
                <a:solidFill>
                  <a:schemeClr val="tx1"/>
                </a:solidFill>
                <a:effectLst/>
                <a:latin typeface="+mn-lt"/>
                <a:ea typeface="+mn-ea"/>
                <a:cs typeface="+mn-cs"/>
              </a:rPr>
              <a:t>Escherichia coli </a:t>
            </a:r>
            <a:r>
              <a:rPr lang="en-US" sz="1200" kern="1200" dirty="0" smtClean="0">
                <a:solidFill>
                  <a:schemeClr val="tx1"/>
                </a:solidFill>
                <a:effectLst/>
                <a:latin typeface="+mn-lt"/>
                <a:ea typeface="+mn-ea"/>
                <a:cs typeface="+mn-cs"/>
              </a:rPr>
              <a:t>(STEC), also known as </a:t>
            </a:r>
            <a:r>
              <a:rPr lang="en-US" sz="1200" i="1" kern="1200" dirty="0" smtClean="0">
                <a:solidFill>
                  <a:schemeClr val="tx1"/>
                </a:solidFill>
                <a:effectLst/>
                <a:latin typeface="+mn-lt"/>
                <a:ea typeface="+mn-ea"/>
                <a:cs typeface="+mn-cs"/>
              </a:rPr>
              <a:t>E. coli</a:t>
            </a:r>
            <a:r>
              <a:rPr lang="en-US" sz="1200" kern="1200" dirty="0" smtClean="0">
                <a:solidFill>
                  <a:schemeClr val="tx1"/>
                </a:solidFill>
                <a:effectLst/>
                <a:latin typeface="+mn-lt"/>
                <a:ea typeface="+mn-ea"/>
                <a:cs typeface="+mn-cs"/>
              </a:rPr>
              <a:t> </a:t>
            </a:r>
          </a:p>
          <a:p>
            <a:pPr marL="112163" indent="-112163">
              <a:buFontTx/>
              <a:buChar char="•"/>
            </a:pPr>
            <a:r>
              <a:rPr lang="en-US" sz="1200" kern="1200" dirty="0" smtClean="0">
                <a:solidFill>
                  <a:schemeClr val="tx1"/>
                </a:solidFill>
                <a:effectLst/>
                <a:latin typeface="+mn-lt"/>
                <a:ea typeface="+mn-ea"/>
                <a:cs typeface="+mn-cs"/>
              </a:rPr>
              <a:t>Hepatitis A</a:t>
            </a:r>
          </a:p>
          <a:p>
            <a:pPr marL="112163" indent="-112163">
              <a:buFontTx/>
              <a:buChar char="•"/>
            </a:pPr>
            <a:r>
              <a:rPr lang="en-US" sz="1200" kern="1200" dirty="0" smtClean="0">
                <a:solidFill>
                  <a:schemeClr val="tx1"/>
                </a:solidFill>
                <a:effectLst/>
                <a:latin typeface="+mn-lt"/>
                <a:ea typeface="+mn-ea"/>
                <a:cs typeface="+mn-cs"/>
              </a:rPr>
              <a:t>Norovirus</a:t>
            </a:r>
          </a:p>
          <a:p>
            <a:r>
              <a:rPr lang="en-US" sz="1200" kern="1200" dirty="0" smtClean="0">
                <a:solidFill>
                  <a:schemeClr val="tx1"/>
                </a:solidFill>
                <a:effectLst/>
                <a:latin typeface="+mn-lt"/>
                <a:ea typeface="+mn-ea"/>
                <a:cs typeface="+mn-cs"/>
              </a:rPr>
              <a:t>These pathogens are often found in very high numbers in an infected</a:t>
            </a:r>
          </a:p>
          <a:p>
            <a:r>
              <a:rPr lang="en-US" sz="1200" kern="1200" dirty="0" smtClean="0">
                <a:solidFill>
                  <a:schemeClr val="tx1"/>
                </a:solidFill>
                <a:effectLst/>
                <a:latin typeface="+mn-lt"/>
                <a:ea typeface="+mn-ea"/>
                <a:cs typeface="+mn-cs"/>
              </a:rPr>
              <a:t>person’s feces and can be transferred to food easily. A person does not have</a:t>
            </a:r>
          </a:p>
          <a:p>
            <a:r>
              <a:rPr lang="en-US" sz="1200" kern="1200" dirty="0" smtClean="0">
                <a:solidFill>
                  <a:schemeClr val="tx1"/>
                </a:solidFill>
                <a:effectLst/>
                <a:latin typeface="+mn-lt"/>
                <a:ea typeface="+mn-ea"/>
                <a:cs typeface="+mn-cs"/>
              </a:rPr>
              <a:t>to eat much of the pathogen in order to get sick, and that illness is often</a:t>
            </a:r>
          </a:p>
          <a:p>
            <a:r>
              <a:rPr lang="en-US" sz="1200" kern="1200" dirty="0" smtClean="0">
                <a:solidFill>
                  <a:schemeClr val="tx1"/>
                </a:solidFill>
                <a:effectLst/>
                <a:latin typeface="+mn-lt"/>
                <a:ea typeface="+mn-ea"/>
                <a:cs typeface="+mn-cs"/>
              </a:rPr>
              <a:t>severe. For this reason, food handlers diagnosed with illnesses from these</a:t>
            </a:r>
          </a:p>
          <a:p>
            <a:r>
              <a:rPr lang="en-US" sz="1200" kern="1200" dirty="0" smtClean="0">
                <a:solidFill>
                  <a:schemeClr val="tx1"/>
                </a:solidFill>
                <a:effectLst/>
                <a:latin typeface="+mn-lt"/>
                <a:ea typeface="+mn-ea"/>
                <a:cs typeface="+mn-cs"/>
              </a:rPr>
              <a:t>pathogens cannot work in a foodservice operation while they are sick.</a:t>
            </a:r>
          </a:p>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46</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pitchFamily="18" charset="0"/>
                <a:ea typeface="ＭＳ Ｐゴシック" charset="0"/>
                <a:cs typeface="ＭＳ Ｐゴシック" charset="0"/>
              </a:rPr>
              <a:t>Do the </a:t>
            </a:r>
            <a:r>
              <a:rPr lang="en-US" i="1" dirty="0">
                <a:latin typeface="Times New Roman" pitchFamily="18" charset="0"/>
                <a:ea typeface="ＭＳ Ｐゴシック" charset="0"/>
                <a:cs typeface="ＭＳ Ｐゴシック" charset="0"/>
              </a:rPr>
              <a:t>Teach The Bug</a:t>
            </a:r>
            <a:r>
              <a:rPr lang="en-US" dirty="0">
                <a:latin typeface="Times New Roman" pitchFamily="18" charset="0"/>
                <a:ea typeface="ＭＳ Ｐゴシック" charset="0"/>
                <a:cs typeface="ＭＳ Ｐゴシック" charset="0"/>
              </a:rPr>
              <a:t> Activity. </a:t>
            </a:r>
            <a:r>
              <a:rPr lang="en-US" b="0" dirty="0" smtClean="0">
                <a:latin typeface="Times New Roman" charset="0"/>
              </a:rPr>
              <a:t>This</a:t>
            </a:r>
            <a:r>
              <a:rPr lang="en-US" b="0" baseline="0" dirty="0" smtClean="0">
                <a:latin typeface="Times New Roman" charset="0"/>
              </a:rPr>
              <a:t> </a:t>
            </a:r>
            <a:r>
              <a:rPr lang="en-US" dirty="0">
                <a:latin typeface="Times New Roman" pitchFamily="18" charset="0"/>
                <a:ea typeface="ＭＳ Ｐゴシック" charset="0"/>
                <a:cs typeface="ＭＳ Ｐゴシック" charset="0"/>
              </a:rPr>
              <a:t>activity can be downloaded from ServSafe.com. Directions for using the activity are included with it. </a:t>
            </a:r>
          </a:p>
          <a:p>
            <a:pPr marL="112163" indent="-112163">
              <a:defRPr/>
            </a:pPr>
            <a:endParaRPr lang="en-US" dirty="0">
              <a:latin typeface="Times New Roman"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0677540-4EC5-1940-9000-19F53D779FB8}" type="slidenum">
              <a:rPr lang="en-US" sz="1200" b="0">
                <a:solidFill>
                  <a:prstClr val="black"/>
                </a:solidFill>
              </a:rPr>
              <a:pPr eaLnBrk="1" hangingPunct="1">
                <a:defRPr/>
              </a:pPr>
              <a:t>47</a:t>
            </a:fld>
            <a:endParaRPr lang="en-US" sz="1200" b="0" dirty="0">
              <a:solidFill>
                <a:prstClr val="black"/>
              </a:solidFill>
            </a:endParaRPr>
          </a:p>
        </p:txBody>
      </p:sp>
      <p:sp>
        <p:nvSpPr>
          <p:cNvPr id="346115" name="Rectangle 2"/>
          <p:cNvSpPr>
            <a:spLocks noGrp="1" noRot="1" noChangeAspect="1" noChangeArrowheads="1" noTextEdit="1"/>
          </p:cNvSpPr>
          <p:nvPr>
            <p:ph type="sldImg"/>
          </p:nvPr>
        </p:nvSpPr>
        <p:spPr>
          <a:xfrm>
            <a:off x="1144588" y="685800"/>
            <a:ext cx="4572000" cy="3429000"/>
          </a:xfrm>
          <a:ln/>
        </p:spPr>
      </p:sp>
      <p:sp>
        <p:nvSpPr>
          <p:cNvPr id="139267" name="Rectangle 3"/>
          <p:cNvSpPr>
            <a:spLocks noGrp="1" noChangeArrowheads="1"/>
          </p:cNvSpPr>
          <p:nvPr>
            <p:ph type="body" idx="1"/>
          </p:nvPr>
        </p:nvSpPr>
        <p:spPr>
          <a:xfrm>
            <a:off x="857250" y="4395555"/>
            <a:ext cx="5202514" cy="4223790"/>
          </a:xfrm>
          <a:noFill/>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Some toxins are naturally associated with certain plants, mushrooms, and seafood. Toxins are a natural part of some fish.</a:t>
            </a:r>
          </a:p>
          <a:p>
            <a:pPr marL="112163" indent="-112163">
              <a:buFontTx/>
              <a:buChar char="•"/>
            </a:pPr>
            <a:r>
              <a:rPr lang="en-US" dirty="0">
                <a:latin typeface="Times New Roman" charset="0"/>
              </a:rPr>
              <a:t>Other toxins, such as histamine, are made by pathogens on the fish when it is time-temperature abused. This can occur in tuna, bonito, mackerel, and </a:t>
            </a:r>
            <a:r>
              <a:rPr lang="en-US" dirty="0" smtClean="0">
                <a:latin typeface="Times New Roman" charset="0"/>
              </a:rPr>
              <a:t>mahimahi</a:t>
            </a:r>
            <a:r>
              <a:rPr lang="en-US" dirty="0">
                <a:latin typeface="Times New Roman" charset="0"/>
              </a:rPr>
              <a:t>. </a:t>
            </a:r>
          </a:p>
          <a:p>
            <a:pPr marL="112163" indent="-112163">
              <a:buFontTx/>
              <a:buChar char="•"/>
            </a:pPr>
            <a:r>
              <a:rPr lang="en-US" dirty="0">
                <a:latin typeface="Times New Roman" charset="0"/>
              </a:rPr>
              <a:t>Some fish become contaminated when they eat smaller fish that have eaten a toxin. One of these toxins is the ciguatera toxin. It can be found in barracuda, snapper, grouper, and amberjack. Shellfish, such as oysters, can be contaminated when they eat marine algae that have a toxin.</a:t>
            </a:r>
          </a:p>
          <a:p>
            <a:pPr marL="112163" indent="-112163"/>
            <a:endParaRPr lang="en-US" dirty="0">
              <a:latin typeface="Times New Roman" charset="0"/>
            </a:endParaRP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8A09A69-E1C8-434A-9253-B4A500A9A692}" type="slidenum">
              <a:rPr lang="en-US" sz="1200" b="0">
                <a:solidFill>
                  <a:prstClr val="black"/>
                </a:solidFill>
              </a:rPr>
              <a:pPr eaLnBrk="1" hangingPunct="1">
                <a:defRPr/>
              </a:pPr>
              <a:t>48</a:t>
            </a:fld>
            <a:endParaRPr lang="en-US" sz="1200" b="0" dirty="0">
              <a:solidFill>
                <a:prstClr val="black"/>
              </a:solidFill>
            </a:endParaRPr>
          </a:p>
        </p:txBody>
      </p:sp>
      <p:sp>
        <p:nvSpPr>
          <p:cNvPr id="347139" name="Rectangle 2"/>
          <p:cNvSpPr>
            <a:spLocks noGrp="1" noRot="1" noChangeAspect="1" noChangeArrowheads="1" noTextEdit="1"/>
          </p:cNvSpPr>
          <p:nvPr>
            <p:ph type="sldImg"/>
          </p:nvPr>
        </p:nvSpPr>
        <p:spPr>
          <a:xfrm>
            <a:off x="1144588" y="685800"/>
            <a:ext cx="4572000" cy="3429000"/>
          </a:xfrm>
          <a:ln/>
        </p:spPr>
      </p:sp>
      <p:sp>
        <p:nvSpPr>
          <p:cNvPr id="141315" name="Rectangle 3"/>
          <p:cNvSpPr>
            <a:spLocks noGrp="1" noChangeArrowheads="1"/>
          </p:cNvSpPr>
          <p:nvPr>
            <p:ph type="body" idx="1"/>
          </p:nvPr>
        </p:nvSpPr>
        <p:spPr>
          <a:xfrm>
            <a:off x="857250" y="4395555"/>
            <a:ext cx="5202514" cy="4223790"/>
          </a:xfrm>
          <a:noFill/>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Toxins cannot be destroyed by cooking or freezing. The most important way to prevent a foodborne illness is to purchase plants, mushrooms, and seafood from approved, reputable suppliers. It is also important to control time and temperature when handling raw fish.</a:t>
            </a:r>
          </a:p>
          <a:p>
            <a:pPr marL="112163" indent="-112163"/>
            <a:endParaRPr lang="en-US" dirty="0">
              <a:latin typeface="Times New Roman" charset="0"/>
            </a:endParaRP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a:p>
            <a:pPr marL="112163" indent="-112163"/>
            <a:endParaRPr lang="en-US" dirty="0">
              <a:latin typeface="Times New Roman" charset="0"/>
            </a:endParaRP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CB15045-FDDF-2F49-8F1F-576D3DC7CFAE}" type="slidenum">
              <a:rPr lang="en-US" sz="1200" b="0">
                <a:solidFill>
                  <a:prstClr val="black"/>
                </a:solidFill>
              </a:rPr>
              <a:pPr eaLnBrk="1" hangingPunct="1">
                <a:defRPr/>
              </a:pPr>
              <a:t>49</a:t>
            </a:fld>
            <a:endParaRPr lang="en-US" sz="1200" b="0" dirty="0">
              <a:solidFill>
                <a:prstClr val="black"/>
              </a:solidFill>
            </a:endParaRPr>
          </a:p>
        </p:txBody>
      </p:sp>
      <p:sp>
        <p:nvSpPr>
          <p:cNvPr id="354307" name="Rectangle 2"/>
          <p:cNvSpPr>
            <a:spLocks noGrp="1" noRot="1" noChangeAspect="1" noChangeArrowheads="1" noTextEdit="1"/>
          </p:cNvSpPr>
          <p:nvPr>
            <p:ph type="sldImg"/>
          </p:nvPr>
        </p:nvSpPr>
        <p:spPr>
          <a:xfrm>
            <a:off x="1143000" y="687388"/>
            <a:ext cx="4572000" cy="3429000"/>
          </a:xfrm>
          <a:ln/>
        </p:spPr>
      </p:sp>
      <p:sp>
        <p:nvSpPr>
          <p:cNvPr id="155651" name="Rectangle 3"/>
          <p:cNvSpPr>
            <a:spLocks noGrp="1" noChangeArrowheads="1"/>
          </p:cNvSpPr>
          <p:nvPr>
            <p:ph type="body" idx="1"/>
          </p:nvPr>
        </p:nvSpPr>
        <p:spPr>
          <a:xfrm>
            <a:off x="857250" y="4392431"/>
            <a:ext cx="527395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p>
          <a:p>
            <a:pPr marL="112163" indent="-112163">
              <a:buFontTx/>
              <a:buChar char="•"/>
            </a:pPr>
            <a:r>
              <a:rPr lang="en-US" dirty="0">
                <a:latin typeface="Times New Roman" charset="0"/>
              </a:rPr>
              <a:t>So far, you have learned about methods to prevent the accidental contamination of food. But you also must take steps to stop people who are actually trying to contaminate it. This may include the groups listed on the slide.</a:t>
            </a:r>
          </a:p>
          <a:p>
            <a:pPr marL="112163" indent="-112163">
              <a:buFontTx/>
              <a:buChar char="•"/>
            </a:pPr>
            <a:r>
              <a:rPr lang="en-US" dirty="0">
                <a:latin typeface="Times New Roman" charset="0"/>
              </a:rPr>
              <a:t>These people may try to tamper with your food using biological, chemical, or physical contaminants. They may even use radioactive materials. Attacks might occur anywhere in the food supply chain. But they are usually focused on a specific food item, process, or business.</a:t>
            </a:r>
          </a:p>
          <a:p>
            <a:pPr marL="112163" indent="-112163">
              <a:buFont typeface="Wingdings" charset="0"/>
              <a:buChar char="§"/>
            </a:pPr>
            <a:r>
              <a:rPr lang="en-US" dirty="0">
                <a:latin typeface="Times New Roman" charset="0"/>
              </a:rPr>
              <a:t>The best way to protect food is to make it as difficult as possible for someone to tamper with it. For this reason, a food defense program should deal with the points in your operation where food is at risk.</a:t>
            </a:r>
          </a:p>
          <a:p>
            <a:pPr marL="112163" indent="-112163">
              <a:buFont typeface="Wingdings" charset="0"/>
              <a:buChar char="§"/>
            </a:pPr>
            <a:r>
              <a:rPr lang="en-US" dirty="0">
                <a:latin typeface="Times New Roman" charset="0"/>
              </a:rPr>
              <a:t>The FDA has created a tool that can be used to develop a food defense program. It is based on the acronym A.L.E.R.T. It can be used to help you identify the points in your operation where food is at risk.</a:t>
            </a:r>
          </a:p>
          <a:p>
            <a:pPr marL="112163" indent="-112163">
              <a:buFontTx/>
              <a:buChar char="•"/>
            </a:pPr>
            <a:endParaRPr lang="en-US" dirty="0">
              <a:latin typeface="Times New Roman" charset="0"/>
            </a:endParaRPr>
          </a:p>
          <a:p>
            <a:pPr marL="112163" indent="-112163">
              <a:buFontTx/>
              <a:buChar char="•"/>
            </a:pPr>
            <a:endParaRPr lang="en-US"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EB3BDE0-0320-AF48-91DE-B45C3EBD0330}" type="slidenum">
              <a:rPr lang="en-US" sz="1200" b="0">
                <a:solidFill>
                  <a:prstClr val="black"/>
                </a:solidFill>
              </a:rPr>
              <a:pPr eaLnBrk="1" hangingPunct="1">
                <a:defRPr/>
              </a:pPr>
              <a:t>5</a:t>
            </a:fld>
            <a:endParaRPr lang="en-US" sz="1200" b="0" dirty="0">
              <a:solidFill>
                <a:prstClr val="black"/>
              </a:solidFill>
            </a:endParaRPr>
          </a:p>
        </p:txBody>
      </p:sp>
      <p:sp>
        <p:nvSpPr>
          <p:cNvPr id="294915" name="Rectangle 2"/>
          <p:cNvSpPr>
            <a:spLocks noGrp="1" noRot="1" noChangeAspect="1" noChangeArrowheads="1" noTextEdit="1"/>
          </p:cNvSpPr>
          <p:nvPr>
            <p:ph type="sldImg"/>
          </p:nvPr>
        </p:nvSpPr>
        <p:spPr>
          <a:xfrm>
            <a:off x="1143000" y="687388"/>
            <a:ext cx="4572000" cy="3429000"/>
          </a:xfrm>
          <a:ln/>
        </p:spPr>
      </p:sp>
      <p:sp>
        <p:nvSpPr>
          <p:cNvPr id="294916" name="Rectangle 3"/>
          <p:cNvSpPr>
            <a:spLocks noGrp="1" noChangeArrowheads="1"/>
          </p:cNvSpPr>
          <p:nvPr>
            <p:ph type="body" idx="1"/>
          </p:nvPr>
        </p:nvSpPr>
        <p:spPr>
          <a:xfrm>
            <a:off x="857250" y="4393992"/>
            <a:ext cx="5031685" cy="4112926"/>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2163" indent="-112163">
              <a:spcBef>
                <a:spcPct val="50000"/>
              </a:spcBef>
              <a:buSzPct val="80000"/>
              <a:buFontTx/>
              <a:buChar char="•"/>
              <a:defRPr/>
            </a:pPr>
            <a:r>
              <a:rPr lang="en-US" dirty="0">
                <a:latin typeface="Times New Roman" charset="0"/>
                <a:cs typeface="+mn-cs"/>
              </a:rPr>
              <a:t>Pressure to work quickly can make it hard to take the time to follow food safety practices.</a:t>
            </a:r>
          </a:p>
          <a:p>
            <a:pPr marL="112163" indent="-112163">
              <a:spcBef>
                <a:spcPct val="50000"/>
              </a:spcBef>
              <a:buSzPct val="80000"/>
              <a:buFontTx/>
              <a:buChar char="•"/>
              <a:defRPr/>
            </a:pPr>
            <a:r>
              <a:rPr lang="en-US" dirty="0" smtClean="0">
                <a:latin typeface="Times New Roman" charset="0"/>
                <a:cs typeface="+mn-cs"/>
              </a:rPr>
              <a:t>Your</a:t>
            </a:r>
            <a:r>
              <a:rPr lang="en-US" baseline="0" dirty="0" smtClean="0">
                <a:latin typeface="Times New Roman" charset="0"/>
                <a:cs typeface="+mn-cs"/>
              </a:rPr>
              <a:t> </a:t>
            </a:r>
            <a:r>
              <a:rPr lang="en-US" dirty="0" smtClean="0">
                <a:latin typeface="Times New Roman" charset="0"/>
                <a:cs typeface="+mn-cs"/>
              </a:rPr>
              <a:t>staff </a:t>
            </a:r>
            <a:r>
              <a:rPr lang="en-US" dirty="0">
                <a:latin typeface="Times New Roman" charset="0"/>
                <a:cs typeface="+mn-cs"/>
              </a:rPr>
              <a:t>may speak a different language than you do, which can make it difficult to communicate. Cultural differences can also influence how food handlers view food safety.</a:t>
            </a:r>
          </a:p>
          <a:p>
            <a:pPr marL="112163" indent="-112163">
              <a:spcBef>
                <a:spcPct val="50000"/>
              </a:spcBef>
              <a:buSzPct val="80000"/>
              <a:buFontTx/>
              <a:buChar char="•"/>
              <a:defRPr/>
            </a:pPr>
            <a:r>
              <a:rPr lang="en-US" dirty="0">
                <a:latin typeface="Times New Roman" charset="0"/>
                <a:cs typeface="+mn-cs"/>
              </a:rPr>
              <a:t>Staff often have different levels of education, making it more challenging to teach them food safety.</a:t>
            </a:r>
          </a:p>
          <a:p>
            <a:pPr marL="112163" indent="-112163">
              <a:spcBef>
                <a:spcPct val="50000"/>
              </a:spcBef>
              <a:buSzPct val="80000"/>
              <a:buFontTx/>
              <a:buChar char="•"/>
              <a:defRPr/>
            </a:pPr>
            <a:r>
              <a:rPr lang="en-US" dirty="0">
                <a:latin typeface="Times New Roman" charset="0"/>
                <a:cs typeface="+mn-cs"/>
              </a:rPr>
              <a:t>Illness-causing microorganisms are more frequently found on food that once was considered safe. </a:t>
            </a:r>
          </a:p>
          <a:p>
            <a:pPr marL="112163" indent="-112163">
              <a:spcBef>
                <a:spcPct val="50000"/>
              </a:spcBef>
              <a:buSzPct val="80000"/>
              <a:buFontTx/>
              <a:buChar char="•"/>
              <a:defRPr/>
            </a:pPr>
            <a:r>
              <a:rPr lang="en-US" dirty="0">
                <a:latin typeface="Times New Roman" charset="0"/>
                <a:cs typeface="+mn-cs"/>
              </a:rPr>
              <a:t>Food that is received from suppliers that are not practicing food safety can cause a foodborne-illness outbreak.</a:t>
            </a:r>
          </a:p>
          <a:p>
            <a:pPr marL="112163" indent="-112163">
              <a:spcBef>
                <a:spcPct val="50000"/>
              </a:spcBef>
              <a:buSzPct val="80000"/>
              <a:buFontTx/>
              <a:buChar char="•"/>
              <a:defRPr/>
            </a:pPr>
            <a:r>
              <a:rPr lang="en-US" dirty="0">
                <a:latin typeface="Times New Roman" charset="0"/>
                <a:cs typeface="+mn-cs"/>
              </a:rPr>
              <a:t>The number of customers at high risk for getting a foodborne illness is increasing. An example of this is the growing elderly population.</a:t>
            </a:r>
          </a:p>
          <a:p>
            <a:pPr marL="112163" indent="-112163">
              <a:spcBef>
                <a:spcPct val="50000"/>
              </a:spcBef>
              <a:buSzPct val="80000"/>
              <a:buFontTx/>
              <a:buChar char="•"/>
              <a:defRPr/>
            </a:pPr>
            <a:r>
              <a:rPr lang="en-US" dirty="0">
                <a:latin typeface="Times New Roman" charset="0"/>
                <a:cs typeface="+mn-cs"/>
              </a:rPr>
              <a:t>Training new staff leaves less time for food safety training.</a:t>
            </a:r>
          </a:p>
          <a:p>
            <a:pPr marL="112163" indent="-112163">
              <a:spcBef>
                <a:spcPct val="50000"/>
              </a:spcBef>
              <a:buSzPct val="80000"/>
              <a:buFontTx/>
              <a:buChar char="•"/>
              <a:defRPr/>
            </a:pPr>
            <a:r>
              <a:rPr lang="en-US" dirty="0">
                <a:latin typeface="Times New Roman" charset="0"/>
                <a:cs typeface="Times New Roman" charset="0"/>
              </a:rPr>
              <a:t>The ServSafe program will provide the tools needed to overcome the challenges in managing a good food safety program.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B8E1AA1-582F-FF46-9750-8CA2D234F02E}" type="slidenum">
              <a:rPr lang="en-US" sz="1200" b="0">
                <a:solidFill>
                  <a:prstClr val="black"/>
                </a:solidFill>
              </a:rPr>
              <a:pPr eaLnBrk="1" hangingPunct="1">
                <a:defRPr/>
              </a:pPr>
              <a:t>50</a:t>
            </a:fld>
            <a:endParaRPr lang="en-US" sz="1200" b="0" dirty="0">
              <a:solidFill>
                <a:prstClr val="black"/>
              </a:solidFill>
            </a:endParaRPr>
          </a:p>
        </p:txBody>
      </p:sp>
      <p:sp>
        <p:nvSpPr>
          <p:cNvPr id="355331" name="Rectangle 2"/>
          <p:cNvSpPr>
            <a:spLocks noGrp="1" noRot="1" noChangeAspect="1" noChangeArrowheads="1" noTextEdit="1"/>
          </p:cNvSpPr>
          <p:nvPr>
            <p:ph type="sldImg"/>
          </p:nvPr>
        </p:nvSpPr>
        <p:spPr>
          <a:xfrm>
            <a:off x="1143000" y="687388"/>
            <a:ext cx="4572000" cy="3429000"/>
          </a:xfrm>
          <a:ln/>
        </p:spPr>
      </p:sp>
      <p:sp>
        <p:nvSpPr>
          <p:cNvPr id="157699" name="Rectangle 3"/>
          <p:cNvSpPr>
            <a:spLocks noGrp="1" noChangeArrowheads="1"/>
          </p:cNvSpPr>
          <p:nvPr>
            <p:ph type="body" idx="1"/>
          </p:nvPr>
        </p:nvSpPr>
        <p:spPr>
          <a:xfrm>
            <a:off x="857250" y="4392431"/>
            <a:ext cx="5590761" cy="44517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2163" indent="-112163">
              <a:buFontTx/>
              <a:buChar char="•"/>
            </a:pPr>
            <a:r>
              <a:rPr lang="en-US" b="1" dirty="0">
                <a:latin typeface="Times New Roman" charset="0"/>
              </a:rPr>
              <a:t>Assure</a:t>
            </a:r>
            <a:r>
              <a:rPr lang="en-US" dirty="0">
                <a:latin typeface="Times New Roman" charset="0"/>
              </a:rPr>
              <a:t> Make sure that products you receive are from safe sources. Supervise product deliveries. Use approved suppliers who practice food defense. Request that delivery vehicles are locked or sealed.</a:t>
            </a:r>
          </a:p>
          <a:p>
            <a:pPr marL="112163" indent="-112163">
              <a:buFontTx/>
              <a:buChar char="•"/>
            </a:pPr>
            <a:r>
              <a:rPr lang="en-US" b="1" dirty="0">
                <a:latin typeface="Times New Roman" charset="0"/>
              </a:rPr>
              <a:t>Look</a:t>
            </a:r>
            <a:r>
              <a:rPr lang="en-US" dirty="0">
                <a:latin typeface="Times New Roman" charset="0"/>
              </a:rPr>
              <a:t> Monitor the security of products in the facility. Limit access to prep and storage areas. Locking storage areas is one way to do this. Create a system for handling damaged products. Store chemicals in a secure location. Train staff to spot food defense threats.</a:t>
            </a:r>
          </a:p>
          <a:p>
            <a:pPr marL="112163" indent="-112163">
              <a:buFontTx/>
              <a:buChar char="•"/>
            </a:pPr>
            <a:r>
              <a:rPr lang="en-US" b="1" dirty="0">
                <a:latin typeface="Times New Roman" charset="0"/>
              </a:rPr>
              <a:t>Employees</a:t>
            </a:r>
            <a:r>
              <a:rPr lang="en-US" dirty="0">
                <a:latin typeface="Times New Roman" charset="0"/>
              </a:rPr>
              <a:t> Know who is in your facility. Limit access to prep and storage areas. Identify all visitors, and verify credentials. Conduct background checks on staff.</a:t>
            </a:r>
          </a:p>
          <a:p>
            <a:pPr marL="112163" indent="-112163">
              <a:buFontTx/>
              <a:buChar char="•"/>
            </a:pPr>
            <a:r>
              <a:rPr lang="en-US" b="1" dirty="0">
                <a:latin typeface="Times New Roman" charset="0"/>
              </a:rPr>
              <a:t>Reports</a:t>
            </a:r>
            <a:r>
              <a:rPr lang="en-US" dirty="0">
                <a:latin typeface="Times New Roman" charset="0"/>
              </a:rPr>
              <a:t> Keep information related to food defense </a:t>
            </a:r>
            <a:r>
              <a:rPr lang="en-US" dirty="0" smtClean="0">
                <a:latin typeface="Times New Roman" charset="0"/>
              </a:rPr>
              <a:t>accessible: receiving logs, </a:t>
            </a:r>
            <a:r>
              <a:rPr lang="en-US" dirty="0">
                <a:latin typeface="Times New Roman" charset="0"/>
              </a:rPr>
              <a:t>o</a:t>
            </a:r>
            <a:r>
              <a:rPr lang="en-US" dirty="0" smtClean="0">
                <a:latin typeface="Times New Roman" charset="0"/>
              </a:rPr>
              <a:t>ffice </a:t>
            </a:r>
            <a:r>
              <a:rPr lang="en-US" dirty="0">
                <a:latin typeface="Times New Roman" charset="0"/>
              </a:rPr>
              <a:t>files and </a:t>
            </a:r>
            <a:r>
              <a:rPr lang="en-US" dirty="0" smtClean="0">
                <a:latin typeface="Times New Roman" charset="0"/>
              </a:rPr>
              <a:t>documents, </a:t>
            </a:r>
            <a:r>
              <a:rPr lang="en-US" dirty="0">
                <a:latin typeface="Times New Roman" charset="0"/>
              </a:rPr>
              <a:t>s</a:t>
            </a:r>
            <a:r>
              <a:rPr lang="en-US" dirty="0" smtClean="0">
                <a:latin typeface="Times New Roman" charset="0"/>
              </a:rPr>
              <a:t>taff files, and random </a:t>
            </a:r>
            <a:r>
              <a:rPr lang="en-US" dirty="0">
                <a:latin typeface="Times New Roman" charset="0"/>
              </a:rPr>
              <a:t>food defense self-inspections.</a:t>
            </a:r>
          </a:p>
          <a:p>
            <a:pPr marL="112163" indent="-112163">
              <a:buFontTx/>
              <a:buChar char="•"/>
            </a:pPr>
            <a:r>
              <a:rPr lang="en-US" b="1" dirty="0">
                <a:latin typeface="Times New Roman" charset="0"/>
              </a:rPr>
              <a:t>Threat</a:t>
            </a:r>
            <a:r>
              <a:rPr lang="en-US" dirty="0">
                <a:latin typeface="Times New Roman" charset="0"/>
              </a:rPr>
              <a:t> Identify what you will do and who you will contact if there is suspicious activity or a threat at your operation</a:t>
            </a:r>
            <a:r>
              <a:rPr lang="en-US" dirty="0" smtClean="0">
                <a:latin typeface="Times New Roman" charset="0"/>
              </a:rPr>
              <a:t>. Hold </a:t>
            </a:r>
            <a:r>
              <a:rPr lang="en-US" dirty="0">
                <a:latin typeface="Times New Roman" charset="0"/>
              </a:rPr>
              <a:t>any product you suspect to be contaminated</a:t>
            </a:r>
            <a:r>
              <a:rPr lang="en-US" dirty="0" smtClean="0">
                <a:latin typeface="Times New Roman" charset="0"/>
              </a:rPr>
              <a:t>. Contact </a:t>
            </a:r>
            <a:r>
              <a:rPr lang="en-US" dirty="0">
                <a:latin typeface="Times New Roman" charset="0"/>
              </a:rPr>
              <a:t>your regulatory authority immediately. Maintain an emergency contact list.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E2B4E48-3C45-1F42-9AB4-0A08A8E36146}" type="slidenum">
              <a:rPr lang="en-US" sz="1200" b="0">
                <a:solidFill>
                  <a:prstClr val="black"/>
                </a:solidFill>
              </a:rPr>
              <a:pPr eaLnBrk="1" hangingPunct="1">
                <a:defRPr/>
              </a:pPr>
              <a:t>51</a:t>
            </a:fld>
            <a:endParaRPr lang="en-US" sz="1200" b="0" dirty="0">
              <a:solidFill>
                <a:prstClr val="black"/>
              </a:solidFill>
            </a:endParaRPr>
          </a:p>
        </p:txBody>
      </p:sp>
      <p:sp>
        <p:nvSpPr>
          <p:cNvPr id="357379" name="Rectangle 2"/>
          <p:cNvSpPr>
            <a:spLocks noGrp="1" noRot="1" noChangeAspect="1" noChangeArrowheads="1" noTextEdit="1"/>
          </p:cNvSpPr>
          <p:nvPr>
            <p:ph type="sldImg"/>
          </p:nvPr>
        </p:nvSpPr>
        <p:spPr>
          <a:xfrm>
            <a:off x="1143000" y="687388"/>
            <a:ext cx="4572000" cy="3429000"/>
          </a:xfrm>
          <a:ln/>
        </p:spPr>
      </p:sp>
      <p:sp>
        <p:nvSpPr>
          <p:cNvPr id="80900" name="Rectangle 3"/>
          <p:cNvSpPr>
            <a:spLocks noGrp="1" noChangeArrowheads="1"/>
          </p:cNvSpPr>
          <p:nvPr>
            <p:ph type="body" idx="1"/>
          </p:nvPr>
        </p:nvSpPr>
        <p:spPr>
          <a:xfrm>
            <a:off x="857250" y="4392431"/>
            <a:ext cx="5590761" cy="445176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Ask the person making the complaint for general contact information and to identify the food that was eaten. Also ask for a description of symptoms and when the person first got sick.</a:t>
            </a:r>
          </a:p>
          <a:p>
            <a:pPr marL="168244" indent="-168244">
              <a:buFont typeface="Arial" pitchFamily="34" charset="0"/>
              <a:buChar char="•"/>
              <a:defRPr/>
            </a:pPr>
            <a:r>
              <a:rPr lang="en-US" dirty="0" smtClean="0">
                <a:ea typeface="+mn-ea"/>
                <a:cs typeface="+mn-cs"/>
              </a:rPr>
              <a:t>Contact the local regulatory authority if you suspect an outbreak.</a:t>
            </a:r>
          </a:p>
          <a:p>
            <a:pPr>
              <a:defRPr/>
            </a:pPr>
            <a:endParaRPr lang="en-US" dirty="0" smtClean="0">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AA3FEF9-2CAE-3D47-954F-EADCB13271BA}" type="slidenum">
              <a:rPr lang="en-US" sz="1200" b="0">
                <a:solidFill>
                  <a:prstClr val="black"/>
                </a:solidFill>
              </a:rPr>
              <a:pPr eaLnBrk="1" hangingPunct="1">
                <a:defRPr/>
              </a:pPr>
              <a:t>52</a:t>
            </a:fld>
            <a:endParaRPr lang="en-US" sz="1200" b="0" dirty="0">
              <a:solidFill>
                <a:prstClr val="black"/>
              </a:solidFill>
            </a:endParaRPr>
          </a:p>
        </p:txBody>
      </p:sp>
      <p:sp>
        <p:nvSpPr>
          <p:cNvPr id="358403" name="Rectangle 2"/>
          <p:cNvSpPr>
            <a:spLocks noGrp="1" noRot="1" noChangeAspect="1" noChangeArrowheads="1" noTextEdit="1"/>
          </p:cNvSpPr>
          <p:nvPr>
            <p:ph type="sldImg"/>
          </p:nvPr>
        </p:nvSpPr>
        <p:spPr>
          <a:xfrm>
            <a:off x="1143000" y="687388"/>
            <a:ext cx="4572000" cy="3429000"/>
          </a:xfrm>
          <a:ln/>
        </p:spPr>
      </p:sp>
      <p:sp>
        <p:nvSpPr>
          <p:cNvPr id="80900" name="Rectangle 3"/>
          <p:cNvSpPr>
            <a:spLocks noGrp="1" noChangeArrowheads="1"/>
          </p:cNvSpPr>
          <p:nvPr>
            <p:ph type="body" idx="1"/>
          </p:nvPr>
        </p:nvSpPr>
        <p:spPr>
          <a:xfrm>
            <a:off x="857250" y="4392431"/>
            <a:ext cx="5590761" cy="445176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Set the suspected product aside if any remains. Include a label with Do Not Use and Do Not Discard on it, as shown in the photo on the slide.</a:t>
            </a:r>
          </a:p>
          <a:p>
            <a:pPr marL="168244" indent="-168244">
              <a:buFont typeface="Arial" pitchFamily="34" charset="0"/>
              <a:buChar char="•"/>
              <a:defRPr/>
            </a:pPr>
            <a:r>
              <a:rPr lang="en-US" dirty="0" smtClean="0">
                <a:ea typeface="+mn-ea"/>
                <a:cs typeface="+mn-cs"/>
              </a:rPr>
              <a:t>Log information about the suspected product. This might include a product description, production date, and lot number. The sell-by date and pack size should also be recorded. </a:t>
            </a:r>
          </a:p>
          <a:p>
            <a:pPr>
              <a:defRPr/>
            </a:pPr>
            <a:endParaRPr lang="en-US" dirty="0" smtClean="0">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E4F9023-08C6-224F-946C-6936E4E3B08D}" type="slidenum">
              <a:rPr lang="en-US" sz="1200" b="0">
                <a:solidFill>
                  <a:prstClr val="black"/>
                </a:solidFill>
              </a:rPr>
              <a:pPr eaLnBrk="1" hangingPunct="1">
                <a:defRPr/>
              </a:pPr>
              <a:t>53</a:t>
            </a:fld>
            <a:endParaRPr lang="en-US" sz="1200" b="0" dirty="0">
              <a:solidFill>
                <a:prstClr val="black"/>
              </a:solidFill>
            </a:endParaRPr>
          </a:p>
        </p:txBody>
      </p:sp>
      <p:sp>
        <p:nvSpPr>
          <p:cNvPr id="359427" name="Rectangle 2"/>
          <p:cNvSpPr>
            <a:spLocks noGrp="1" noRot="1" noChangeAspect="1" noChangeArrowheads="1" noTextEdit="1"/>
          </p:cNvSpPr>
          <p:nvPr>
            <p:ph type="sldImg"/>
          </p:nvPr>
        </p:nvSpPr>
        <p:spPr>
          <a:xfrm>
            <a:off x="1143000" y="687388"/>
            <a:ext cx="4572000" cy="3429000"/>
          </a:xfrm>
          <a:ln/>
        </p:spPr>
      </p:sp>
      <p:sp>
        <p:nvSpPr>
          <p:cNvPr id="80900" name="Rectangle 3"/>
          <p:cNvSpPr>
            <a:spLocks noGrp="1" noChangeArrowheads="1"/>
          </p:cNvSpPr>
          <p:nvPr>
            <p:ph type="body" idx="1"/>
          </p:nvPr>
        </p:nvSpPr>
        <p:spPr>
          <a:xfrm>
            <a:off x="857250" y="4392431"/>
            <a:ext cx="5590761" cy="445176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Maintain a list of food handlers scheduled at the time of the suspected contamination. These staff members may be subject to an interview and sampling by investigators. They should also be interviewed immediately by management about their health status.</a:t>
            </a:r>
          </a:p>
          <a:p>
            <a:pPr marL="168244" indent="-168244">
              <a:buFont typeface="Arial" pitchFamily="34" charset="0"/>
              <a:buChar char="•"/>
              <a:defRPr/>
            </a:pPr>
            <a:r>
              <a:rPr lang="en-US" dirty="0" smtClean="0">
                <a:ea typeface="+mn-ea"/>
                <a:cs typeface="+mn-cs"/>
              </a:rPr>
              <a:t>Cooperate with regulatory authorities in the investigation. Provide appropriate documentation. You may be asked to provide temperature logs, HACCP documents, staff files, etc.</a:t>
            </a:r>
          </a:p>
          <a:p>
            <a:pPr marL="168244" indent="-168244">
              <a:buFont typeface="Arial" pitchFamily="34" charset="0"/>
              <a:buChar char="•"/>
              <a:defRPr/>
            </a:pPr>
            <a:r>
              <a:rPr lang="en-US" dirty="0" smtClean="0">
                <a:ea typeface="+mn-ea"/>
                <a:cs typeface="+mn-cs"/>
              </a:rPr>
              <a:t>Review food-handling procedures to identify if standards are not being met or procedures are not working.</a:t>
            </a:r>
          </a:p>
          <a:p>
            <a:pPr>
              <a:defRPr/>
            </a:pPr>
            <a:endParaRPr lang="en-US" dirty="0" smtClean="0">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r>
              <a:rPr lang="en-US" sz="1200" kern="1200" dirty="0" smtClean="0">
                <a:solidFill>
                  <a:schemeClr val="tx1"/>
                </a:solidFill>
                <a:effectLst/>
                <a:latin typeface="+mn-lt"/>
                <a:ea typeface="+mn-ea"/>
                <a:cs typeface="+mn-cs"/>
              </a:rPr>
              <a:t>Your staff should be able to tell customers about menu items that contain potential allergens. At minimum, have one person available per shift to answer customers’ questions about menu items. When working with a customer to place an allergen special order, staff must be able to do the following.</a:t>
            </a: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dirty="0" smtClean="0">
                <a:solidFill>
                  <a:schemeClr val="accent6">
                    <a:lumMod val="60000"/>
                    <a:lumOff val="40000"/>
                  </a:schemeClr>
                </a:solidFill>
              </a:rPr>
              <a:t>Describe menu items to guests, and identify any allergens in the item. </a:t>
            </a:r>
            <a:r>
              <a:rPr lang="en-US" sz="1200" kern="1200" dirty="0" smtClean="0">
                <a:solidFill>
                  <a:schemeClr val="tx1"/>
                </a:solidFill>
                <a:effectLst/>
                <a:latin typeface="+mn-lt"/>
                <a:ea typeface="+mn-ea"/>
                <a:cs typeface="+mn-cs"/>
              </a:rPr>
              <a:t>Identify any “secret” ingredients. For example, your operation may have a house specialty that includes an allergen.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Suggest menu items that do not contain the food that the customer is allergic to.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Identify the allergen special order. Clearly mark or otherwise indicate the order for the guest with the identified food allergy. This is done to inform the kitchen staff of the guest’s food allergy.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Confirm the allergen special order with the kitchen staff when picking up the food. Make sure no garnishes or other items containing the allergen touch the plate. Food should be hand-delivered to guests with allergies. Delivering food separately from the other food delivered to a table will help prevent contact with food allergens.</a:t>
            </a:r>
          </a:p>
        </p:txBody>
      </p:sp>
      <p:sp>
        <p:nvSpPr>
          <p:cNvPr id="4" name="Slide Number Placeholder 3"/>
          <p:cNvSpPr>
            <a:spLocks noGrp="1"/>
          </p:cNvSpPr>
          <p:nvPr>
            <p:ph type="sldNum" sz="quarter" idx="10"/>
          </p:nvPr>
        </p:nvSpPr>
        <p:spPr/>
        <p:txBody>
          <a:bodyPr/>
          <a:lstStyle/>
          <a:p>
            <a:fld id="{6E113976-0BB7-43CD-B8AA-A45C1DB02039}" type="slidenum">
              <a:rPr lang="en-US" smtClean="0"/>
              <a:t>54</a:t>
            </a:fld>
            <a:endParaRPr lang="en-US" dirty="0"/>
          </a:p>
        </p:txBody>
      </p:sp>
    </p:spTree>
    <p:extLst>
      <p:ext uri="{BB962C8B-B14F-4D97-AF65-F5344CB8AC3E}">
        <p14:creationId xmlns:p14="http://schemas.microsoft.com/office/powerpoint/2010/main" val="27766153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pPr marL="171450" indent="-171450">
              <a:buFont typeface="Arial" panose="020B0604020202020204" pitchFamily="34" charset="0"/>
              <a:buChar char="•"/>
            </a:pPr>
            <a:r>
              <a:rPr lang="en-US" baseline="0" dirty="0" smtClean="0"/>
              <a:t>When preparing an allergen special order, always check recipes and food labels for the allergen. M</a:t>
            </a:r>
            <a:r>
              <a:rPr lang="en-US" sz="1200" kern="1200" dirty="0" smtClean="0">
                <a:solidFill>
                  <a:schemeClr val="tx1"/>
                </a:solidFill>
                <a:effectLst/>
                <a:latin typeface="+mn-lt"/>
                <a:ea typeface="+mn-ea"/>
                <a:cs typeface="+mn-cs"/>
              </a:rPr>
              <a:t>anufactured products that contain one or more of the Big Eight allergens are required to clearly identify them on the ingredient label.</a:t>
            </a:r>
            <a:r>
              <a:rPr lang="en-US" sz="1200" kern="1200" baseline="0" dirty="0" smtClean="0">
                <a:solidFill>
                  <a:schemeClr val="tx1"/>
                </a:solidFill>
                <a:effectLst/>
                <a:latin typeface="+mn-lt"/>
                <a:ea typeface="+mn-ea"/>
                <a:cs typeface="+mn-cs"/>
              </a:rPr>
              <a:t> This makes it easy to see if a product is safe.</a:t>
            </a:r>
            <a:endParaRPr lang="en-US" baseline="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Used cleaned</a:t>
            </a:r>
            <a:r>
              <a:rPr lang="en-US" sz="1200" kern="1200" baseline="0" dirty="0" smtClean="0">
                <a:solidFill>
                  <a:schemeClr val="tx1"/>
                </a:solidFill>
                <a:effectLst/>
                <a:latin typeface="+mn-lt"/>
                <a:ea typeface="+mn-ea"/>
                <a:cs typeface="+mn-cs"/>
              </a:rPr>
              <a:t> an sanitized utensils and equipment, i</a:t>
            </a:r>
            <a:r>
              <a:rPr lang="en-US" sz="1200" kern="1200" dirty="0" smtClean="0">
                <a:solidFill>
                  <a:schemeClr val="tx1"/>
                </a:solidFill>
                <a:effectLst/>
                <a:latin typeface="+mn-lt"/>
                <a:ea typeface="+mn-ea"/>
                <a:cs typeface="+mn-cs"/>
              </a:rPr>
              <a:t>ncluding food-prep surfaces. Some operations use a separate set of cooking utensils just for allergen special orders. Make sure the allergen does not touch anything for customers with food allergies.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Wash hand</a:t>
            </a:r>
            <a:r>
              <a:rPr lang="en-US" sz="1200" kern="1200" baseline="0" dirty="0" smtClean="0">
                <a:solidFill>
                  <a:schemeClr val="tx1"/>
                </a:solidFill>
                <a:effectLst/>
                <a:latin typeface="+mn-lt"/>
                <a:ea typeface="+mn-ea"/>
                <a:cs typeface="+mn-cs"/>
              </a:rPr>
              <a:t>s and change gloves before preparing the order.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Use separate fryers and cooking oils when frying food for customers with food allergies. As</a:t>
            </a:r>
            <a:r>
              <a:rPr lang="en-US" sz="1200" kern="1200" baseline="0" dirty="0" smtClean="0">
                <a:solidFill>
                  <a:schemeClr val="tx1"/>
                </a:solidFill>
                <a:effectLst/>
                <a:latin typeface="+mn-lt"/>
                <a:ea typeface="+mn-ea"/>
                <a:cs typeface="+mn-cs"/>
              </a:rPr>
              <a:t> an example, cooking shrimp in a fryer will make that oil dangerous for guest with a shellfish allergy</a:t>
            </a:r>
            <a:r>
              <a:rPr lang="en-US" sz="1200" kern="1200" baseline="0" dirty="0" smtClean="0">
                <a:solidFill>
                  <a:schemeClr val="tx1"/>
                </a:solidFill>
                <a:effectLst/>
                <a:latin typeface="+mn-lt"/>
                <a:ea typeface="+mn-ea"/>
                <a:cs typeface="+mn-cs"/>
              </a:rPr>
              <a:t>. Any </a:t>
            </a:r>
            <a:r>
              <a:rPr lang="en-US" sz="1200" kern="1200" baseline="0" dirty="0" smtClean="0">
                <a:solidFill>
                  <a:schemeClr val="tx1"/>
                </a:solidFill>
                <a:effectLst/>
                <a:latin typeface="+mn-lt"/>
                <a:ea typeface="+mn-ea"/>
                <a:cs typeface="+mn-cs"/>
              </a:rPr>
              <a:t>other </a:t>
            </a:r>
            <a:r>
              <a:rPr lang="en-US" sz="1200" kern="1200" baseline="0" dirty="0" smtClean="0">
                <a:solidFill>
                  <a:schemeClr val="tx1"/>
                </a:solidFill>
                <a:effectLst/>
                <a:latin typeface="+mn-lt"/>
                <a:ea typeface="+mn-ea"/>
                <a:cs typeface="+mn-cs"/>
              </a:rPr>
              <a:t>food </a:t>
            </a:r>
            <a:r>
              <a:rPr lang="en-US" sz="1200" kern="1200" baseline="0" dirty="0" smtClean="0">
                <a:solidFill>
                  <a:schemeClr val="tx1"/>
                </a:solidFill>
                <a:effectLst/>
                <a:latin typeface="+mn-lt"/>
                <a:ea typeface="+mn-ea"/>
                <a:cs typeface="+mn-cs"/>
              </a:rPr>
              <a:t>cooked in that oil could cause an allergic reaction in those guests.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 labeling food packaged on-site for retail sale, make sure the label includes any of</a:t>
            </a:r>
            <a:r>
              <a:rPr lang="en-US" sz="1200" kern="1200" baseline="0" dirty="0" smtClean="0">
                <a:solidFill>
                  <a:schemeClr val="tx1"/>
                </a:solidFill>
                <a:effectLst/>
                <a:latin typeface="+mn-lt"/>
                <a:ea typeface="+mn-ea"/>
                <a:cs typeface="+mn-cs"/>
              </a:rPr>
              <a:t> the Big Eight allergens contained in the product.</a:t>
            </a:r>
          </a:p>
        </p:txBody>
      </p:sp>
      <p:sp>
        <p:nvSpPr>
          <p:cNvPr id="4" name="Slide Number Placeholder 3"/>
          <p:cNvSpPr>
            <a:spLocks noGrp="1"/>
          </p:cNvSpPr>
          <p:nvPr>
            <p:ph type="sldNum" sz="quarter" idx="10"/>
          </p:nvPr>
        </p:nvSpPr>
        <p:spPr/>
        <p:txBody>
          <a:bodyPr/>
          <a:lstStyle/>
          <a:p>
            <a:fld id="{6E113976-0BB7-43CD-B8AA-A45C1DB02039}" type="slidenum">
              <a:rPr lang="en-US" smtClean="0"/>
              <a:t>55</a:t>
            </a:fld>
            <a:endParaRPr lang="en-US" dirty="0"/>
          </a:p>
        </p:txBody>
      </p:sp>
    </p:spTree>
    <p:extLst>
      <p:ext uri="{BB962C8B-B14F-4D97-AF65-F5344CB8AC3E}">
        <p14:creationId xmlns:p14="http://schemas.microsoft.com/office/powerpoint/2010/main" val="25184823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56</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pitchFamily="18" charset="0"/>
                <a:ea typeface="ＭＳ Ｐゴシック" charset="0"/>
                <a:cs typeface="ＭＳ Ｐゴシック" charset="0"/>
              </a:rPr>
              <a:t>Instructor Notes</a:t>
            </a:r>
          </a:p>
          <a:p>
            <a:pPr marL="168244" indent="-168244">
              <a:buFont typeface="Arial" pitchFamily="34" charset="0"/>
              <a:buChar char="•"/>
              <a:defRPr/>
            </a:pPr>
            <a:r>
              <a:rPr lang="en-US" dirty="0">
                <a:latin typeface="Times New Roman" pitchFamily="18" charset="0"/>
                <a:ea typeface="ＭＳ Ｐゴシック" charset="0"/>
                <a:cs typeface="ＭＳ Ｐゴシック" charset="0"/>
              </a:rPr>
              <a:t>Review the content presented using the next several slides.</a:t>
            </a:r>
            <a:endParaRPr lang="en-US" b="0" dirty="0">
              <a:latin typeface="Times New Roman"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372C1-7AC1-438F-BEED-7221CD3E81AD}" type="slidenum">
              <a:rPr lang="en-US"/>
              <a:pPr/>
              <a:t>57</a:t>
            </a:fld>
            <a:endParaRPr lang="en-US" dirty="0"/>
          </a:p>
        </p:txBody>
      </p:sp>
      <p:sp>
        <p:nvSpPr>
          <p:cNvPr id="3568642" name="Rectangle 2"/>
          <p:cNvSpPr>
            <a:spLocks noGrp="1" noRot="1" noChangeAspect="1" noChangeArrowheads="1" noTextEdit="1"/>
          </p:cNvSpPr>
          <p:nvPr>
            <p:ph type="sldImg"/>
          </p:nvPr>
        </p:nvSpPr>
        <p:spPr>
          <a:ln/>
        </p:spPr>
      </p:sp>
      <p:sp>
        <p:nvSpPr>
          <p:cNvPr id="3568643"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1E023E-EDFD-49F2-8509-7C5F9F8D1F42}" type="slidenum">
              <a:rPr lang="en-US"/>
              <a:pPr/>
              <a:t>58</a:t>
            </a:fld>
            <a:endParaRPr lang="en-US" dirty="0"/>
          </a:p>
        </p:txBody>
      </p:sp>
      <p:sp>
        <p:nvSpPr>
          <p:cNvPr id="3517442" name="Rectangle 2"/>
          <p:cNvSpPr>
            <a:spLocks noGrp="1" noRot="1" noChangeAspect="1" noChangeArrowheads="1" noTextEdit="1"/>
          </p:cNvSpPr>
          <p:nvPr>
            <p:ph type="sldImg"/>
          </p:nvPr>
        </p:nvSpPr>
        <p:spPr>
          <a:ln/>
        </p:spPr>
      </p:sp>
      <p:sp>
        <p:nvSpPr>
          <p:cNvPr id="3517443"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4733C4-052A-4701-9D68-149005F205E3}" type="slidenum">
              <a:rPr lang="en-US"/>
              <a:pPr/>
              <a:t>59</a:t>
            </a:fld>
            <a:endParaRPr lang="en-US" dirty="0"/>
          </a:p>
        </p:txBody>
      </p:sp>
      <p:sp>
        <p:nvSpPr>
          <p:cNvPr id="3537922" name="Rectangle 2"/>
          <p:cNvSpPr>
            <a:spLocks noGrp="1" noRot="1" noChangeAspect="1" noChangeArrowheads="1" noTextEdit="1"/>
          </p:cNvSpPr>
          <p:nvPr>
            <p:ph type="sldImg"/>
          </p:nvPr>
        </p:nvSpPr>
        <p:spPr>
          <a:ln/>
        </p:spPr>
      </p:sp>
      <p:sp>
        <p:nvSpPr>
          <p:cNvPr id="3537923"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51E3F7E-E783-3240-95AF-4AB7832FB19C}" type="slidenum">
              <a:rPr lang="en-US" sz="1200" b="0">
                <a:solidFill>
                  <a:prstClr val="black"/>
                </a:solidFill>
              </a:rPr>
              <a:pPr eaLnBrk="1" hangingPunct="1">
                <a:defRPr/>
              </a:pPr>
              <a:t>6</a:t>
            </a:fld>
            <a:endParaRPr lang="en-US" sz="1200" b="0" dirty="0">
              <a:solidFill>
                <a:prstClr val="black"/>
              </a:solidFill>
            </a:endParaRPr>
          </a:p>
        </p:txBody>
      </p:sp>
      <p:sp>
        <p:nvSpPr>
          <p:cNvPr id="302083" name="Rectangle 2"/>
          <p:cNvSpPr>
            <a:spLocks noGrp="1" noRot="1" noChangeAspect="1" noChangeArrowheads="1" noTextEdit="1"/>
          </p:cNvSpPr>
          <p:nvPr>
            <p:ph type="sldImg"/>
          </p:nvPr>
        </p:nvSpPr>
        <p:spPr>
          <a:xfrm>
            <a:off x="1143000" y="687388"/>
            <a:ext cx="4572000" cy="3429000"/>
          </a:xfrm>
          <a:ln/>
        </p:spPr>
      </p:sp>
      <p:sp>
        <p:nvSpPr>
          <p:cNvPr id="302084" name="Rectangle 3"/>
          <p:cNvSpPr>
            <a:spLocks noGrp="1" noChangeArrowheads="1"/>
          </p:cNvSpPr>
          <p:nvPr>
            <p:ph type="body" idx="1"/>
          </p:nvPr>
        </p:nvSpPr>
        <p:spPr>
          <a:xfrm>
            <a:off x="860356" y="4392431"/>
            <a:ext cx="5028579"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dirty="0">
                <a:latin typeface="Times New Roman" charset="0"/>
                <a:cs typeface="+mn-cs"/>
              </a:rPr>
              <a:t> </a:t>
            </a:r>
            <a:r>
              <a:rPr lang="en-US" b="1" dirty="0">
                <a:latin typeface="Times New Roman" charset="0"/>
                <a:cs typeface="+mn-cs"/>
              </a:rPr>
              <a:t>Instructor Notes</a:t>
            </a:r>
          </a:p>
          <a:p>
            <a:pPr marL="112163" indent="-112163">
              <a:buFontTx/>
              <a:buChar char="•"/>
              <a:defRPr/>
            </a:pPr>
            <a:r>
              <a:rPr lang="en-US" dirty="0">
                <a:latin typeface="Times New Roman" charset="0"/>
                <a:cs typeface="+mn-cs"/>
              </a:rPr>
              <a:t>If food is not handled correctly, it can become unsafe. These are the five most common food-handling mistakes, or risk factors, that can </a:t>
            </a:r>
            <a:r>
              <a:rPr lang="en-US" dirty="0" smtClean="0">
                <a:latin typeface="Times New Roman" charset="0"/>
                <a:cs typeface="+mn-cs"/>
              </a:rPr>
              <a:t>cause </a:t>
            </a:r>
            <a:r>
              <a:rPr lang="en-US" dirty="0">
                <a:latin typeface="Times New Roman" charset="0"/>
                <a:cs typeface="+mn-cs"/>
              </a:rPr>
              <a:t>foodborne illness.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B7279-27F7-4850-8461-75D946CFF32B}" type="slidenum">
              <a:rPr lang="en-US"/>
              <a:pPr/>
              <a:t>60</a:t>
            </a:fld>
            <a:endParaRPr lang="en-US" dirty="0"/>
          </a:p>
        </p:txBody>
      </p:sp>
      <p:sp>
        <p:nvSpPr>
          <p:cNvPr id="3562498" name="Rectangle 2"/>
          <p:cNvSpPr>
            <a:spLocks noGrp="1" noRot="1" noChangeAspect="1" noChangeArrowheads="1" noTextEdit="1"/>
          </p:cNvSpPr>
          <p:nvPr>
            <p:ph type="sldImg"/>
          </p:nvPr>
        </p:nvSpPr>
        <p:spPr>
          <a:ln/>
        </p:spPr>
      </p:sp>
      <p:sp>
        <p:nvSpPr>
          <p:cNvPr id="3562499"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C21710-FE23-41B1-A2DA-945B8207D39A}" type="slidenum">
              <a:rPr lang="en-US"/>
              <a:pPr/>
              <a:t>61</a:t>
            </a:fld>
            <a:endParaRPr lang="en-US" dirty="0"/>
          </a:p>
        </p:txBody>
      </p:sp>
      <p:sp>
        <p:nvSpPr>
          <p:cNvPr id="3531778" name="Rectangle 2"/>
          <p:cNvSpPr>
            <a:spLocks noGrp="1" noRot="1" noChangeAspect="1" noChangeArrowheads="1" noTextEdit="1"/>
          </p:cNvSpPr>
          <p:nvPr>
            <p:ph type="sldImg"/>
          </p:nvPr>
        </p:nvSpPr>
        <p:spPr>
          <a:ln/>
        </p:spPr>
      </p:sp>
      <p:sp>
        <p:nvSpPr>
          <p:cNvPr id="3531779"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2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1B133F6-83B6-CB40-902F-E1479B78FC21}" type="slidenum">
              <a:rPr lang="en-US" sz="1200" b="0">
                <a:solidFill>
                  <a:prstClr val="black"/>
                </a:solidFill>
              </a:rPr>
              <a:pPr eaLnBrk="1" hangingPunct="1">
                <a:defRPr/>
              </a:pPr>
              <a:t>62</a:t>
            </a:fld>
            <a:endParaRPr lang="en-US" sz="1200" b="0"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63</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57250" y="4347148"/>
            <a:ext cx="5486711" cy="4114488"/>
          </a:xfrm>
        </p:spPr>
        <p:txBody>
          <a:bodyPr/>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charset="0"/>
                <a:ea typeface="ＭＳ Ｐゴシック" charset="0"/>
                <a:cs typeface="ＭＳ Ｐゴシック" charset="0"/>
              </a:rPr>
              <a:t>Play the </a:t>
            </a:r>
            <a:r>
              <a:rPr lang="en-US" i="1" dirty="0">
                <a:latin typeface="Times New Roman" charset="0"/>
                <a:ea typeface="ＭＳ Ｐゴシック" charset="0"/>
                <a:cs typeface="ＭＳ Ｐゴシック" charset="0"/>
              </a:rPr>
              <a:t>Personal Hygiene </a:t>
            </a:r>
            <a:r>
              <a:rPr lang="en-US" dirty="0">
                <a:latin typeface="Times New Roman" charset="0"/>
                <a:ea typeface="ＭＳ Ｐゴシック" charset="0"/>
                <a:cs typeface="ＭＳ Ｐゴシック" charset="0"/>
              </a:rPr>
              <a:t>DVD. </a:t>
            </a:r>
          </a:p>
          <a:p>
            <a:pPr marL="616894" lvl="1" indent="-168244">
              <a:spcBef>
                <a:spcPct val="50000"/>
              </a:spcBef>
              <a:buSzPct val="80000"/>
              <a:buFont typeface="Arial" pitchFamily="34" charset="0"/>
              <a:buChar char="•"/>
              <a:defRPr/>
            </a:pPr>
            <a:endParaRPr lang="en-US" dirty="0">
              <a:latin typeface="Times New Roman" charset="0"/>
              <a:ea typeface="ＭＳ Ｐゴシック" charset="0"/>
              <a:cs typeface="ＭＳ Ｐゴシック" charset="0"/>
            </a:endParaRPr>
          </a:p>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64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The slides in this section should be used to teach the additional content not included in the DVD.</a:t>
            </a:r>
          </a:p>
          <a:p>
            <a:pPr marL="112163" indent="-112163">
              <a:defRPr/>
            </a:pPr>
            <a:endParaRPr lang="en-US" dirty="0">
              <a:latin typeface="Times New Roman" charset="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E322134-47F8-A041-B812-4187AFC2D2B1}" type="slidenum">
              <a:rPr lang="en-US" sz="1200" b="0">
                <a:solidFill>
                  <a:prstClr val="black"/>
                </a:solidFill>
              </a:rPr>
              <a:pPr eaLnBrk="1" hangingPunct="1">
                <a:defRPr/>
              </a:pPr>
              <a:t>65</a:t>
            </a:fld>
            <a:endParaRPr lang="en-US" sz="1200" b="0" dirty="0">
              <a:solidFill>
                <a:prstClr val="black"/>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857251" y="4365885"/>
            <a:ext cx="5140394" cy="436588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4" tIns="46413" rIns="92824" bIns="46413"/>
          <a:lstStyle/>
          <a:p>
            <a:pPr marL="112163" indent="-112163">
              <a:defRPr/>
            </a:pPr>
            <a:r>
              <a:rPr lang="en-US" b="1" dirty="0">
                <a:latin typeface="Times New Roman" charset="0"/>
                <a:cs typeface="+mn-cs"/>
              </a:rPr>
              <a:t>Instructor Notes </a:t>
            </a:r>
          </a:p>
          <a:p>
            <a:pPr marL="112163" indent="-112163">
              <a:buFontTx/>
              <a:buChar char="•"/>
              <a:defRPr/>
            </a:pPr>
            <a:r>
              <a:rPr lang="en-US" dirty="0">
                <a:latin typeface="Times New Roman" charset="0"/>
                <a:cs typeface="+mn-cs"/>
              </a:rPr>
              <a:t>With some illnesses, a person may infect others before showing any symptoms. For example, a person could spread hepatitis A for weeks before having any symptoms. </a:t>
            </a:r>
          </a:p>
          <a:p>
            <a:pPr marL="112163" indent="-112163">
              <a:buFontTx/>
              <a:buChar char="•"/>
              <a:defRPr/>
            </a:pPr>
            <a:r>
              <a:rPr lang="en-US" dirty="0">
                <a:latin typeface="Times New Roman" charset="0"/>
                <a:cs typeface="+mn-cs"/>
              </a:rPr>
              <a:t>With other illnesses, a person may infect others for days or even months after symptoms are gone. Norovirus can be spread for days after symptoms have ended. </a:t>
            </a:r>
          </a:p>
          <a:p>
            <a:pPr marL="112163" indent="-112163">
              <a:buFontTx/>
              <a:buChar char="•"/>
              <a:defRPr/>
            </a:pPr>
            <a:r>
              <a:rPr lang="en-US" dirty="0">
                <a:latin typeface="Times New Roman" charset="0"/>
                <a:cs typeface="+mn-cs"/>
              </a:rPr>
              <a:t>Some people carry pathogens and infect others without ever getting sick themselves. These people are called carriers. The bacteria </a:t>
            </a:r>
            <a:r>
              <a:rPr lang="en-US" i="1" dirty="0">
                <a:latin typeface="Times New Roman" charset="0"/>
                <a:cs typeface="+mn-cs"/>
              </a:rPr>
              <a:t>Staphylococcus aureus </a:t>
            </a:r>
            <a:r>
              <a:rPr lang="en-US" dirty="0">
                <a:latin typeface="Times New Roman" charset="0"/>
                <a:cs typeface="+mn-cs"/>
              </a:rPr>
              <a:t>is carried in the nose of 30 to 50 percent of healthy adults. About 20 to 35 percent of healthy adults carry it on their skin. Food handlers transfer this type of bacteria to food when they touch the infected areas of their bodies and then touch food without washing their hands.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5374778-FC77-2D4B-9500-8B5ADF2FC4B5}" type="slidenum">
              <a:rPr lang="en-US" sz="1200" b="0">
                <a:solidFill>
                  <a:prstClr val="black"/>
                </a:solidFill>
              </a:rPr>
              <a:pPr eaLnBrk="1" hangingPunct="1">
                <a:defRPr/>
              </a:pPr>
              <a:t>66</a:t>
            </a:fld>
            <a:endParaRPr lang="en-US" sz="1200" b="0" dirty="0">
              <a:solidFill>
                <a:prstClr val="black"/>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857251" y="4365885"/>
            <a:ext cx="5140394" cy="436588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4" tIns="46413" rIns="92824" bIns="46413"/>
          <a:lstStyle/>
          <a:p>
            <a:pPr marL="112163" indent="-112163">
              <a:defRPr/>
            </a:pPr>
            <a:r>
              <a:rPr lang="en-US" b="1" dirty="0">
                <a:latin typeface="Times New Roman" charset="0"/>
                <a:cs typeface="+mn-cs"/>
              </a:rPr>
              <a:t>Instructor Notes </a:t>
            </a:r>
          </a:p>
          <a:p>
            <a:pPr marL="112163" indent="-112163">
              <a:buFontTx/>
              <a:buChar char="•"/>
              <a:defRPr/>
            </a:pPr>
            <a:r>
              <a:rPr lang="en-US" dirty="0">
                <a:latin typeface="Times New Roman" charset="0"/>
                <a:cs typeface="+mn-cs"/>
              </a:rPr>
              <a:t>Don</a:t>
            </a:r>
            <a:r>
              <a:rPr lang="ja-JP" altLang="en-US">
                <a:latin typeface="Times New Roman" charset="0"/>
                <a:cs typeface="+mn-cs"/>
              </a:rPr>
              <a:t>’</a:t>
            </a:r>
            <a:r>
              <a:rPr lang="en-US" dirty="0">
                <a:latin typeface="Times New Roman" charset="0"/>
                <a:cs typeface="+mn-cs"/>
              </a:rPr>
              <a:t>t underestimate your role in a personal hygiene program. You have many responsibilities to help make the program work. Some of these are highlighted in the slide.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E34785F-D588-474D-B86B-56C438C138A1}" type="slidenum">
              <a:rPr lang="en-US" sz="1200" b="0">
                <a:solidFill>
                  <a:prstClr val="black"/>
                </a:solidFill>
              </a:rPr>
              <a:pPr eaLnBrk="1" hangingPunct="1">
                <a:defRPr/>
              </a:pPr>
              <a:t>67</a:t>
            </a:fld>
            <a:endParaRPr lang="en-US" sz="1200" b="0" dirty="0">
              <a:solidFill>
                <a:prstClr val="black"/>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857251" y="4365885"/>
            <a:ext cx="5140394" cy="436588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endParaRPr lang="en-US" dirty="0">
              <a:latin typeface="Times New Roman" charset="0"/>
              <a:cs typeface="+mn-cs"/>
            </a:endParaRPr>
          </a:p>
          <a:p>
            <a:pPr marL="112163" indent="-112163">
              <a:buFontTx/>
              <a:buChar char="•"/>
              <a:defRPr/>
            </a:pPr>
            <a:endParaRPr lang="en-US" dirty="0">
              <a:latin typeface="Times New Roman" charset="0"/>
              <a:cs typeface="+mn-cs"/>
            </a:endParaRPr>
          </a:p>
          <a:p>
            <a:pPr marL="112163" indent="-112163">
              <a:defRPr/>
            </a:pPr>
            <a:endParaRPr lang="en-US" dirty="0">
              <a:latin typeface="Times New Roman"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9853588-ADA4-E544-935E-7D5DBECF8FC0}" type="slidenum">
              <a:rPr lang="en-US" sz="1200" b="0">
                <a:solidFill>
                  <a:prstClr val="black"/>
                </a:solidFill>
              </a:rPr>
              <a:pPr eaLnBrk="1" hangingPunct="1">
                <a:defRPr/>
              </a:pPr>
              <a:t>68</a:t>
            </a:fld>
            <a:endParaRPr lang="en-US" sz="1200" b="0" dirty="0">
              <a:solidFill>
                <a:prstClr val="black"/>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57251" y="4347148"/>
            <a:ext cx="5140394" cy="4298741"/>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Notes</a:t>
            </a:r>
          </a:p>
          <a:p>
            <a:pPr marL="112163" indent="-112163">
              <a:buFontTx/>
              <a:buChar char="•"/>
              <a:defRPr/>
            </a:pPr>
            <a:r>
              <a:rPr lang="en-US" dirty="0">
                <a:latin typeface="Times New Roman" charset="0"/>
                <a:cs typeface="+mn-cs"/>
              </a:rPr>
              <a:t>Single-use gloves can help keep food safe by creating a barrier between hands and food. Gloves should be worn when handling ready-to-eat food. The exceptions include when washing produce, or when handling ready-to-eat ingredients for a dish that will be cooked to the correct internal temperature.</a:t>
            </a:r>
          </a:p>
          <a:p>
            <a:pPr marL="112163" indent="-112163">
              <a:buFontTx/>
              <a:buChar char="•"/>
              <a:defRPr/>
            </a:pPr>
            <a:r>
              <a:rPr lang="en-US" dirty="0" smtClean="0">
                <a:latin typeface="Times New Roman" charset="0"/>
                <a:cs typeface="+mn-cs"/>
              </a:rPr>
              <a:t>Make </a:t>
            </a:r>
            <a:r>
              <a:rPr lang="en-US" dirty="0">
                <a:latin typeface="Times New Roman" charset="0"/>
                <a:cs typeface="+mn-cs"/>
              </a:rPr>
              <a:t>sure you provide different glove sizes. Gloves that are too big will not stay on. Those that are too small will tear or rip easily.</a:t>
            </a:r>
          </a:p>
          <a:p>
            <a:pPr marL="112163" indent="-112163">
              <a:buFontTx/>
              <a:buChar char="•"/>
              <a:defRPr/>
            </a:pPr>
            <a:r>
              <a:rPr lang="en-US" dirty="0">
                <a:latin typeface="Times New Roman" charset="0"/>
                <a:cs typeface="+mn-cs"/>
              </a:rPr>
              <a:t>Some </a:t>
            </a:r>
            <a:r>
              <a:rPr lang="en-US" dirty="0" smtClean="0">
                <a:latin typeface="Times New Roman" charset="0"/>
                <a:cs typeface="+mn-cs"/>
              </a:rPr>
              <a:t>food handlers </a:t>
            </a:r>
            <a:r>
              <a:rPr lang="en-US" dirty="0">
                <a:latin typeface="Times New Roman" charset="0"/>
                <a:cs typeface="+mn-cs"/>
              </a:rPr>
              <a:t>and customers may be sensitive to latex. Consider providing gloves made from other materials.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907CB95-8774-AC43-BBE5-21F42C166A74}" type="slidenum">
              <a:rPr lang="en-US" sz="1200" b="0">
                <a:solidFill>
                  <a:prstClr val="black"/>
                </a:solidFill>
              </a:rPr>
              <a:pPr eaLnBrk="1" hangingPunct="1">
                <a:defRPr/>
              </a:pPr>
              <a:t>69</a:t>
            </a:fld>
            <a:endParaRPr lang="en-US" sz="1200" b="0" dirty="0">
              <a:solidFill>
                <a:prstClr val="black"/>
              </a:solidFill>
            </a:endParaRPr>
          </a:p>
        </p:txBody>
      </p:sp>
      <p:sp>
        <p:nvSpPr>
          <p:cNvPr id="379907"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857251" y="4347148"/>
            <a:ext cx="5140394" cy="4298741"/>
          </a:xfrm>
        </p:spPr>
        <p:txBody>
          <a:bodyPr/>
          <a:lstStyle/>
          <a:p>
            <a:pPr marL="112163" indent="-112163">
              <a:defRPr/>
            </a:pPr>
            <a:r>
              <a:rPr lang="en-US" b="1" dirty="0" smtClean="0">
                <a:ea typeface="+mn-ea"/>
                <a:cs typeface="+mn-cs"/>
              </a:rPr>
              <a:t>Instructor Notes</a:t>
            </a:r>
          </a:p>
          <a:p>
            <a:pPr marL="168244" marR="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Wash your hands before putting on gloves when starting a new task. You do not need to rewash your hands each time you change gloves as long as you are performing the same task, and your hands have not become contaminated.</a:t>
            </a:r>
            <a:endParaRPr lang="en-US" dirty="0" smtClean="0">
              <a:latin typeface="Times New Roman" charset="0"/>
              <a:cs typeface="+mn-cs"/>
            </a:endParaRPr>
          </a:p>
          <a:p>
            <a:pPr marL="168244" indent="-168244">
              <a:buFont typeface="Arial" pitchFamily="34" charset="0"/>
              <a:buChar char="•"/>
              <a:defRPr/>
            </a:pPr>
            <a:r>
              <a:rPr lang="en-US" dirty="0" smtClean="0">
                <a:ea typeface="+mn-ea"/>
                <a:cs typeface="+mn-cs"/>
              </a:rPr>
              <a:t>Avoid contaminating gloves when putting them 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C823CBB-7B50-094E-842C-72FB4E7248B0}" type="slidenum">
              <a:rPr lang="en-US" sz="1200" b="0">
                <a:solidFill>
                  <a:prstClr val="black"/>
                </a:solidFill>
              </a:rPr>
              <a:pPr eaLnBrk="1" hangingPunct="1">
                <a:defRPr/>
              </a:pPr>
              <a:t>7</a:t>
            </a:fld>
            <a:endParaRPr lang="en-US" sz="1200" b="0" dirty="0">
              <a:solidFill>
                <a:prstClr val="black"/>
              </a:solidFill>
            </a:endParaRPr>
          </a:p>
        </p:txBody>
      </p:sp>
      <p:sp>
        <p:nvSpPr>
          <p:cNvPr id="303107" name="Rectangle 2"/>
          <p:cNvSpPr>
            <a:spLocks noGrp="1" noRot="1" noChangeAspect="1" noChangeArrowheads="1" noTextEdit="1"/>
          </p:cNvSpPr>
          <p:nvPr>
            <p:ph type="sldImg"/>
          </p:nvPr>
        </p:nvSpPr>
        <p:spPr>
          <a:xfrm>
            <a:off x="1143000" y="687388"/>
            <a:ext cx="4572000" cy="3429000"/>
          </a:xfrm>
          <a:ln/>
        </p:spPr>
      </p:sp>
      <p:sp>
        <p:nvSpPr>
          <p:cNvPr id="289796" name="Rectangle 3"/>
          <p:cNvSpPr>
            <a:spLocks noGrp="1" noChangeArrowheads="1"/>
          </p:cNvSpPr>
          <p:nvPr>
            <p:ph type="body" idx="1"/>
          </p:nvPr>
        </p:nvSpPr>
        <p:spPr>
          <a:xfrm>
            <a:off x="857250" y="4393992"/>
            <a:ext cx="5031685" cy="4112926"/>
          </a:xfrm>
        </p:spPr>
        <p:txBody>
          <a:bodyPr/>
          <a:lstStyle/>
          <a:p>
            <a:pPr defTabSz="112163">
              <a:defRPr/>
            </a:pPr>
            <a:r>
              <a:rPr lang="en-US" b="1" dirty="0" smtClean="0">
                <a:ea typeface="+mn-ea"/>
                <a:cs typeface="Times New Roman" pitchFamily="18" charset="0"/>
              </a:rPr>
              <a:t>Instructor Notes</a:t>
            </a:r>
            <a:r>
              <a:rPr lang="en-US" b="1" dirty="0" smtClean="0">
                <a:solidFill>
                  <a:srgbClr val="FF3300"/>
                </a:solidFill>
                <a:ea typeface="+mn-ea"/>
                <a:cs typeface="+mn-cs"/>
              </a:rPr>
              <a:t> </a:t>
            </a:r>
          </a:p>
          <a:p>
            <a:pPr marL="112163" indent="-112163">
              <a:buFontTx/>
              <a:buChar char="•"/>
              <a:defRPr/>
            </a:pPr>
            <a:r>
              <a:rPr lang="en-US" dirty="0" smtClean="0">
                <a:ea typeface="+mn-ea"/>
                <a:cs typeface="+mn-cs"/>
              </a:rPr>
              <a:t>Except for purchasing food from unsafe sources, each risk factor for foodborne illness is related to four main factors: time-temperature abuse, cross-contamination, poor personal hygiene, and poor cleaning and sanitizing.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8BE9168-65D5-BE46-B512-C622F03D53BE}" type="slidenum">
              <a:rPr lang="en-US" sz="1200" b="0">
                <a:solidFill>
                  <a:prstClr val="black"/>
                </a:solidFill>
              </a:rPr>
              <a:pPr eaLnBrk="1" hangingPunct="1">
                <a:defRPr/>
              </a:pPr>
              <a:t>70</a:t>
            </a:fld>
            <a:endParaRPr lang="en-US" sz="1200" b="0" dirty="0">
              <a:solidFill>
                <a:prstClr val="black"/>
              </a:solidFill>
            </a:endParaRPr>
          </a:p>
        </p:txBody>
      </p:sp>
      <p:sp>
        <p:nvSpPr>
          <p:cNvPr id="381955" name="Rectangle 2"/>
          <p:cNvSpPr>
            <a:spLocks noGrp="1" noRot="1" noChangeAspect="1" noChangeArrowheads="1" noTextEdit="1"/>
          </p:cNvSpPr>
          <p:nvPr>
            <p:ph type="sldImg"/>
          </p:nvPr>
        </p:nvSpPr>
        <p:spPr>
          <a:ln/>
        </p:spPr>
      </p:sp>
      <p:sp>
        <p:nvSpPr>
          <p:cNvPr id="384004" name="Notes Placeholder 1"/>
          <p:cNvSpPr>
            <a:spLocks noGrp="1"/>
          </p:cNvSpPr>
          <p:nvPr>
            <p:ph type="body" idx="1"/>
          </p:nvPr>
        </p:nvSpPr>
        <p:spPr>
          <a:xfrm>
            <a:off x="857250" y="4347148"/>
            <a:ext cx="5486711" cy="4114488"/>
          </a:xfrm>
        </p:spPr>
        <p:txBody>
          <a:bodyPr/>
          <a:lstStyle/>
          <a:p>
            <a:pPr marL="112163" indent="-112163">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Food can become contaminated when it has been handled with bare hands. This is especially true when hands have not been washed correctly or have infected cuts or wounds. For this reason, do not handle ready-to-eat food with bare hands. </a:t>
            </a:r>
          </a:p>
          <a:p>
            <a:pPr marL="168244" marR="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There are times when it may be acceptable to handle ready-to-eat food with bare hands. This is true in the situations identified in the slide.</a:t>
            </a:r>
            <a:endParaRPr lang="en-US" dirty="0" smtClean="0">
              <a:ea typeface="+mn-ea"/>
              <a:cs typeface="+mn-cs"/>
            </a:endParaRPr>
          </a:p>
          <a:p>
            <a:pPr marL="168244" indent="-168244">
              <a:buFont typeface="Arial" pitchFamily="34" charset="0"/>
              <a:buChar char="•"/>
              <a:defRPr/>
            </a:pPr>
            <a:r>
              <a:rPr lang="en-US" dirty="0" smtClean="0">
                <a:ea typeface="+mn-ea"/>
                <a:cs typeface="+mn-cs"/>
              </a:rPr>
              <a:t>Never handle ready-to-eat food with bare hands if you primarily serve a high-risk population.</a:t>
            </a:r>
          </a:p>
          <a:p>
            <a:pPr marL="168244" indent="-168244">
              <a:buFont typeface="Arial" pitchFamily="34" charset="0"/>
              <a:buChar char="•"/>
              <a:defRPr/>
            </a:pPr>
            <a:r>
              <a:rPr lang="en-US" dirty="0" smtClean="0">
                <a:ea typeface="+mn-ea"/>
                <a:cs typeface="+mn-cs"/>
              </a:rPr>
              <a:t>Some regulatory authorities allow bare-hand contact with ready-to- eat food. If your jurisdiction allows this, you must have specific policies in place about staff health. You must also train staff in handwashing and personal hygiene practices.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E71725C-540C-154E-AFC1-9E75C415ECCD}" type="slidenum">
              <a:rPr lang="en-US" sz="1200" b="0">
                <a:solidFill>
                  <a:prstClr val="black"/>
                </a:solidFill>
              </a:rPr>
              <a:pPr eaLnBrk="1" hangingPunct="1">
                <a:defRPr/>
              </a:pPr>
              <a:t>71</a:t>
            </a:fld>
            <a:endParaRPr lang="en-US" sz="1200" b="0" dirty="0">
              <a:solidFill>
                <a:prstClr val="black"/>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57250" y="4347148"/>
            <a:ext cx="5028579" cy="4223790"/>
          </a:xfrm>
          <a:noFill/>
        </p:spPr>
        <p:txBody>
          <a:bodyPr lIns="91089" tIns="45545" rIns="91089" bIns="45545"/>
          <a:lstStyle/>
          <a:p>
            <a:pPr marL="112163" indent="-112163"/>
            <a:r>
              <a:rPr lang="en-US" b="1" dirty="0">
                <a:latin typeface="Times New Roman" charset="0"/>
                <a:cs typeface="Times New Roman" charset="0"/>
              </a:rPr>
              <a:t>Instructor Notes</a:t>
            </a:r>
          </a:p>
          <a:p>
            <a:pPr marL="112163" indent="-112163">
              <a:lnSpc>
                <a:spcPct val="80000"/>
              </a:lnSpc>
              <a:spcBef>
                <a:spcPct val="50000"/>
              </a:spcBef>
              <a:buSzPct val="80000"/>
              <a:buFontTx/>
              <a:buChar char="•"/>
            </a:pPr>
            <a:r>
              <a:rPr lang="en-US" dirty="0">
                <a:latin typeface="Times New Roman" charset="0"/>
              </a:rPr>
              <a:t>You must encourage your </a:t>
            </a:r>
            <a:r>
              <a:rPr lang="en-US" dirty="0" smtClean="0">
                <a:latin typeface="Times New Roman" charset="0"/>
              </a:rPr>
              <a:t>staff to </a:t>
            </a:r>
            <a:r>
              <a:rPr lang="en-US" dirty="0">
                <a:latin typeface="Times New Roman" charset="0"/>
              </a:rPr>
              <a:t>report any health problems before they come to work. This includes newly hired staff who haven</a:t>
            </a:r>
            <a:r>
              <a:rPr lang="ja-JP" altLang="en-US" dirty="0">
                <a:latin typeface="Times New Roman" charset="0"/>
              </a:rPr>
              <a:t>’</a:t>
            </a:r>
            <a:r>
              <a:rPr lang="en-US" altLang="ja-JP" dirty="0">
                <a:latin typeface="Times New Roman" charset="0"/>
              </a:rPr>
              <a:t>t started working yet. </a:t>
            </a:r>
          </a:p>
          <a:p>
            <a:pPr marL="112163" indent="-112163">
              <a:lnSpc>
                <a:spcPct val="80000"/>
              </a:lnSpc>
              <a:spcBef>
                <a:spcPct val="50000"/>
              </a:spcBef>
              <a:buSzPct val="80000"/>
              <a:buFontTx/>
              <a:buChar char="•"/>
            </a:pPr>
            <a:r>
              <a:rPr lang="en-US" dirty="0">
                <a:latin typeface="Times New Roman" charset="0"/>
              </a:rPr>
              <a:t>Staff should also let you know </a:t>
            </a:r>
            <a:r>
              <a:rPr lang="en-US" dirty="0" smtClean="0">
                <a:latin typeface="Times New Roman" charset="0"/>
              </a:rPr>
              <a:t>immediately</a:t>
            </a:r>
            <a:r>
              <a:rPr lang="en-US" baseline="0" dirty="0" smtClean="0">
                <a:latin typeface="Times New Roman" charset="0"/>
              </a:rPr>
              <a:t> </a:t>
            </a:r>
            <a:r>
              <a:rPr lang="en-US" dirty="0" smtClean="0">
                <a:latin typeface="Times New Roman" charset="0"/>
              </a:rPr>
              <a:t>if </a:t>
            </a:r>
            <a:r>
              <a:rPr lang="en-US" dirty="0">
                <a:latin typeface="Times New Roman" charset="0"/>
              </a:rPr>
              <a:t>they get sick while working. Your regulatory authority may ask you to prove you have made staff aware of this policy.</a:t>
            </a:r>
          </a:p>
          <a:p>
            <a:pPr marL="112163" indent="-112163">
              <a:lnSpc>
                <a:spcPct val="80000"/>
              </a:lnSpc>
              <a:spcBef>
                <a:spcPct val="50000"/>
              </a:spcBef>
              <a:buSzPct val="80000"/>
              <a:buFontTx/>
              <a:buChar char="•"/>
            </a:pPr>
            <a:r>
              <a:rPr lang="en-US" dirty="0">
                <a:latin typeface="Times New Roman" charset="0"/>
              </a:rPr>
              <a:t>When food handlers are </a:t>
            </a:r>
            <a:r>
              <a:rPr lang="en-US" dirty="0" smtClean="0">
                <a:latin typeface="Times New Roman" charset="0"/>
              </a:rPr>
              <a:t>sick, </a:t>
            </a:r>
            <a:r>
              <a:rPr lang="en-US" dirty="0">
                <a:latin typeface="Times New Roman" charset="0"/>
              </a:rPr>
              <a:t>you may need to restrict them from working with or around food. Sometimes, you may need to exclude them from working in the operation.</a:t>
            </a:r>
          </a:p>
          <a:p>
            <a:pPr marL="112163" indent="-112163">
              <a:lnSpc>
                <a:spcPct val="80000"/>
              </a:lnSpc>
              <a:spcBef>
                <a:spcPct val="50000"/>
              </a:spcBef>
              <a:buSzPct val="80000"/>
            </a:pPr>
            <a:endParaRPr lang="en-US" dirty="0">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5306CE4-5592-CD4A-8965-53B4CB9A0B75}" type="slidenum">
              <a:rPr lang="en-US" sz="1200" b="0">
                <a:solidFill>
                  <a:prstClr val="black"/>
                </a:solidFill>
              </a:rPr>
              <a:pPr eaLnBrk="1" hangingPunct="1">
                <a:defRPr/>
              </a:pPr>
              <a:t>72</a:t>
            </a:fld>
            <a:endParaRPr lang="en-US" sz="1200" b="0" dirty="0">
              <a:solidFill>
                <a:prstClr val="black"/>
              </a:solidFill>
            </a:endParaRPr>
          </a:p>
        </p:txBody>
      </p:sp>
      <p:sp>
        <p:nvSpPr>
          <p:cNvPr id="38605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7FD6052-B3AD-F147-8D28-A1A56330E175}" type="slidenum">
              <a:rPr lang="en-US" sz="1200" b="0">
                <a:solidFill>
                  <a:prstClr val="black"/>
                </a:solidFill>
              </a:rPr>
              <a:pPr eaLnBrk="1" hangingPunct="1">
                <a:defRPr/>
              </a:pPr>
              <a:t>73</a:t>
            </a:fld>
            <a:endParaRPr lang="en-US" sz="1200" b="0" dirty="0">
              <a:solidFill>
                <a:prstClr val="black"/>
              </a:solidFill>
            </a:endParaRPr>
          </a:p>
        </p:txBody>
      </p:sp>
      <p:sp>
        <p:nvSpPr>
          <p:cNvPr id="387075" name="Rectangle 2"/>
          <p:cNvSpPr>
            <a:spLocks noGrp="1" noRot="1" noChangeAspect="1" noChangeArrowheads="1" noTextEdit="1"/>
          </p:cNvSpPr>
          <p:nvPr>
            <p:ph type="sldImg"/>
          </p:nvPr>
        </p:nvSpPr>
        <p:spPr>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C9A24DD-46E6-F04D-8398-F7D5861495D1}" type="slidenum">
              <a:rPr lang="en-US" sz="1200" b="0">
                <a:solidFill>
                  <a:prstClr val="black"/>
                </a:solidFill>
              </a:rPr>
              <a:pPr eaLnBrk="1" hangingPunct="1">
                <a:defRPr/>
              </a:pPr>
              <a:t>74</a:t>
            </a:fld>
            <a:endParaRPr lang="en-US" sz="1200" b="0" dirty="0">
              <a:solidFill>
                <a:prstClr val="black"/>
              </a:solidFill>
            </a:endParaRPr>
          </a:p>
        </p:txBody>
      </p:sp>
      <p:sp>
        <p:nvSpPr>
          <p:cNvPr id="388099" name="Rectangle 2"/>
          <p:cNvSpPr>
            <a:spLocks noGrp="1" noRot="1" noChangeAspect="1" noChangeArrowheads="1" noTextEdit="1"/>
          </p:cNvSpPr>
          <p:nvPr>
            <p:ph type="sldImg"/>
          </p:nvPr>
        </p:nvSpPr>
        <p:spPr>
          <a:ln/>
        </p:spPr>
      </p:sp>
      <p:sp>
        <p:nvSpPr>
          <p:cNvPr id="388101" name="Notes Placeholder 1"/>
          <p:cNvSpPr>
            <a:spLocks noGrp="1"/>
          </p:cNvSpPr>
          <p:nvPr>
            <p:ph type="body" idx="1"/>
          </p:nvPr>
        </p:nvSpPr>
        <p:spPr>
          <a:xfrm>
            <a:off x="857250" y="4392430"/>
            <a:ext cx="5486711" cy="4114488"/>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buFontTx/>
              <a:buChar char="•"/>
              <a:defRPr/>
            </a:pPr>
            <a:r>
              <a:rPr lang="en-US" dirty="0">
                <a:latin typeface="Times New Roman" charset="0"/>
                <a:cs typeface="+mn-cs"/>
              </a:rPr>
              <a:t>Some </a:t>
            </a:r>
            <a:r>
              <a:rPr lang="en-US" dirty="0" smtClean="0">
                <a:latin typeface="Times New Roman" charset="0"/>
                <a:cs typeface="+mn-cs"/>
              </a:rPr>
              <a:t>food handlers </a:t>
            </a:r>
            <a:r>
              <a:rPr lang="en-US" dirty="0">
                <a:latin typeface="Times New Roman" charset="0"/>
                <a:cs typeface="+mn-cs"/>
              </a:rPr>
              <a:t>diagnosed with these foodborne illnesses may not experience the usual signs or their symptoms may be over. Work with the local regulatory authority to determine whether the </a:t>
            </a:r>
            <a:r>
              <a:rPr lang="en-US" dirty="0" smtClean="0">
                <a:latin typeface="Times New Roman" charset="0"/>
                <a:cs typeface="+mn-cs"/>
              </a:rPr>
              <a:t>food handler </a:t>
            </a:r>
            <a:r>
              <a:rPr lang="en-US" dirty="0">
                <a:latin typeface="Times New Roman" charset="0"/>
                <a:cs typeface="+mn-cs"/>
              </a:rPr>
              <a:t>must be excluded from the </a:t>
            </a:r>
            <a:r>
              <a:rPr lang="en-US" dirty="0" smtClean="0">
                <a:latin typeface="Times New Roman" charset="0"/>
                <a:cs typeface="+mn-cs"/>
              </a:rPr>
              <a:t>operation </a:t>
            </a:r>
            <a:r>
              <a:rPr lang="en-US" dirty="0">
                <a:latin typeface="Times New Roman" charset="0"/>
                <a:cs typeface="+mn-cs"/>
              </a:rPr>
              <a:t>or restricted from working with or around food, and when the exclusion or restriction can be removed.</a:t>
            </a:r>
          </a:p>
          <a:p>
            <a:pPr>
              <a:buFontTx/>
              <a:buChar char="•"/>
              <a:defRPr/>
            </a:pPr>
            <a:r>
              <a:rPr lang="en-US" dirty="0">
                <a:latin typeface="Times New Roman" charset="0"/>
                <a:cs typeface="+mn-cs"/>
              </a:rPr>
              <a:t>Remember these are only guidelines, working with your regulatory authority will help you determine the best course of action.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latin typeface="Times New Roman" charset="0"/>
                <a:cs typeface="+mn-cs"/>
              </a:rPr>
              <a:t>Instructor Notes</a:t>
            </a:r>
          </a:p>
          <a:p>
            <a:pPr>
              <a:buFontTx/>
              <a:buChar char="•"/>
              <a:defRPr/>
            </a:pPr>
            <a:r>
              <a:rPr lang="en-US" dirty="0" smtClean="0">
                <a:latin typeface="Times New Roman" charset="0"/>
                <a:cs typeface="+mn-cs"/>
              </a:rPr>
              <a:t>Whether or not</a:t>
            </a:r>
            <a:r>
              <a:rPr lang="en-US" baseline="0" dirty="0" smtClean="0">
                <a:latin typeface="Times New Roman" charset="0"/>
                <a:cs typeface="+mn-cs"/>
              </a:rPr>
              <a:t> </a:t>
            </a:r>
            <a:r>
              <a:rPr lang="en-US" strike="noStrike" baseline="0" dirty="0" smtClean="0">
                <a:solidFill>
                  <a:srgbClr val="7030A0"/>
                </a:solidFill>
                <a:latin typeface="Times New Roman" charset="0"/>
                <a:cs typeface="+mn-cs"/>
              </a:rPr>
              <a:t>a food handler has symptoms, </a:t>
            </a:r>
            <a:r>
              <a:rPr lang="en-US" strike="noStrike" baseline="0" dirty="0" smtClean="0">
                <a:latin typeface="Times New Roman" charset="0"/>
                <a:cs typeface="+mn-cs"/>
              </a:rPr>
              <a:t>those </a:t>
            </a:r>
            <a:r>
              <a:rPr lang="en-US" baseline="0" dirty="0" smtClean="0">
                <a:latin typeface="Times New Roman" charset="0"/>
                <a:cs typeface="+mn-cs"/>
              </a:rPr>
              <a:t>diagnosed with a disease caused by these pathogens must be excluded from the operation. </a:t>
            </a:r>
            <a:r>
              <a:rPr lang="en-US" dirty="0" smtClean="0">
                <a:latin typeface="Times New Roman" charset="0"/>
                <a:cs typeface="+mn-cs"/>
              </a:rPr>
              <a:t>Work with the local regulatory authority to determine when the exclusion can be removed.</a:t>
            </a:r>
          </a:p>
          <a:p>
            <a:pPr>
              <a:buFontTx/>
              <a:buChar char="•"/>
              <a:defRPr/>
            </a:pPr>
            <a:r>
              <a:rPr lang="en-US" dirty="0" smtClean="0">
                <a:latin typeface="Times New Roman" charset="0"/>
                <a:cs typeface="+mn-cs"/>
              </a:rPr>
              <a:t>Remember these are only guidelines, working with your regulatory authority will help you determine the best course of action.</a:t>
            </a:r>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75</a:t>
            </a:fld>
            <a:endParaRPr lang="en-US" dirty="0"/>
          </a:p>
        </p:txBody>
      </p:sp>
    </p:spTree>
    <p:extLst>
      <p:ext uri="{BB962C8B-B14F-4D97-AF65-F5344CB8AC3E}">
        <p14:creationId xmlns:p14="http://schemas.microsoft.com/office/powerpoint/2010/main" val="2508741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76</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a:buFontTx/>
              <a:buChar char="•"/>
              <a:defRPr/>
            </a:pPr>
            <a:r>
              <a:rPr lang="en-US" dirty="0">
                <a:latin typeface="Times New Roman" charset="0"/>
                <a:ea typeface="ＭＳ Ｐゴシック" charset="0"/>
                <a:cs typeface="ＭＳ Ｐゴシック" charset="0"/>
              </a:rPr>
              <a:t>Use the next several slides to </a:t>
            </a:r>
            <a:r>
              <a:rPr lang="en-US" dirty="0">
                <a:latin typeface="Times New Roman" pitchFamily="18" charset="0"/>
                <a:ea typeface="ＭＳ Ｐゴシック" charset="0"/>
                <a:cs typeface="ＭＳ Ｐゴシック" charset="0"/>
              </a:rPr>
              <a:t>review the content presented.</a:t>
            </a:r>
          </a:p>
          <a:p>
            <a:pPr marL="228999" indent="-228999" defTabSz="897301" eaLnBrk="0" fontAlgn="base" hangingPunct="0">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correct letter.</a:t>
            </a:r>
          </a:p>
          <a:p>
            <a:pPr>
              <a:buFontTx/>
              <a:buChar char="•"/>
              <a:defRPr/>
            </a:pPr>
            <a:endParaRPr lang="en-US" b="0" dirty="0">
              <a:latin typeface="Times New Roman" charset="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02E4F5-F760-4C39-B166-7919F8CCA501}" type="slidenum">
              <a:rPr lang="en-US"/>
              <a:pPr/>
              <a:t>77</a:t>
            </a:fld>
            <a:endParaRPr lang="en-US" dirty="0"/>
          </a:p>
        </p:txBody>
      </p:sp>
      <p:sp>
        <p:nvSpPr>
          <p:cNvPr id="2413570" name="Rectangle 2"/>
          <p:cNvSpPr>
            <a:spLocks noGrp="1" noRot="1" noChangeAspect="1" noChangeArrowheads="1" noTextEdit="1"/>
          </p:cNvSpPr>
          <p:nvPr>
            <p:ph type="sldImg"/>
          </p:nvPr>
        </p:nvSpPr>
        <p:spPr>
          <a:xfrm>
            <a:off x="1143000" y="685800"/>
            <a:ext cx="4572000" cy="3429000"/>
          </a:xfrm>
          <a:ln/>
        </p:spPr>
      </p:sp>
      <p:sp>
        <p:nvSpPr>
          <p:cNvPr id="2413571" name="Rectangle 3"/>
          <p:cNvSpPr>
            <a:spLocks noGrp="1" noChangeArrowheads="1"/>
          </p:cNvSpPr>
          <p:nvPr>
            <p:ph type="body" idx="1"/>
          </p:nvPr>
        </p:nvSpPr>
        <p:spPr>
          <a:xfrm>
            <a:off x="857250" y="4347148"/>
            <a:ext cx="5028579" cy="4114488"/>
          </a:xfrm>
        </p:spPr>
        <p:txBody>
          <a:bodyPr/>
          <a:lstStyle/>
          <a:p>
            <a:pPr marL="168244" indent="-168244"/>
            <a:r>
              <a:rPr lang="en-US" b="1" dirty="0" smtClean="0"/>
              <a:t>Instructor Notes:</a:t>
            </a:r>
          </a:p>
          <a:p>
            <a:pPr marL="168244" indent="-168244">
              <a:buFontTx/>
              <a:buChar char="•"/>
            </a:pPr>
            <a:r>
              <a:rPr lang="en-US" dirty="0" smtClean="0"/>
              <a:t>The</a:t>
            </a:r>
            <a:r>
              <a:rPr lang="en-US" baseline="0" dirty="0" smtClean="0"/>
              <a:t> whole handwashing process should take at least 20 seconds. Hands must be scrubbed with soap for 10 to 15 seconds. </a:t>
            </a:r>
            <a:endParaRPr lang="en-US" dirty="0" smtClean="0"/>
          </a:p>
          <a:p>
            <a:endParaRPr lang="en-US" dirty="0"/>
          </a:p>
          <a:p>
            <a:pPr marL="168244" indent="-168244"/>
            <a:endParaRPr lang="en-US" dirty="0"/>
          </a:p>
          <a:p>
            <a:pPr marL="168244" indent="-168244">
              <a:buFontTx/>
              <a:buChar char="•"/>
            </a:pPr>
            <a:endParaRPr lang="en-US" dirty="0"/>
          </a:p>
          <a:p>
            <a:pPr marL="168244" indent="-168244"/>
            <a:endParaRPr lang="en-US" b="1"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69EBC-7BF2-4513-80E4-2B89E475F169}" type="slidenum">
              <a:rPr lang="en-US"/>
              <a:pPr/>
              <a:t>78</a:t>
            </a:fld>
            <a:endParaRPr lang="en-US" dirty="0"/>
          </a:p>
        </p:txBody>
      </p:sp>
      <p:sp>
        <p:nvSpPr>
          <p:cNvPr id="2423810" name="Rectangle 2"/>
          <p:cNvSpPr>
            <a:spLocks noGrp="1" noRot="1" noChangeAspect="1" noChangeArrowheads="1" noTextEdit="1"/>
          </p:cNvSpPr>
          <p:nvPr>
            <p:ph type="sldImg"/>
          </p:nvPr>
        </p:nvSpPr>
        <p:spPr>
          <a:xfrm>
            <a:off x="1143000" y="685800"/>
            <a:ext cx="4572000" cy="3429000"/>
          </a:xfrm>
          <a:ln/>
        </p:spPr>
      </p:sp>
      <p:sp>
        <p:nvSpPr>
          <p:cNvPr id="2423811" name="Rectangle 3"/>
          <p:cNvSpPr>
            <a:spLocks noGrp="1" noChangeArrowheads="1"/>
          </p:cNvSpPr>
          <p:nvPr>
            <p:ph type="body" idx="1"/>
          </p:nvPr>
        </p:nvSpPr>
        <p:spPr>
          <a:xfrm>
            <a:off x="857250" y="4347148"/>
            <a:ext cx="5028579" cy="4114488"/>
          </a:xfrm>
          <a:noFill/>
          <a:ln/>
        </p:spPr>
        <p:txBody>
          <a:bodyPr/>
          <a:lstStyle/>
          <a:p>
            <a:pPr marL="168244" indent="-168244"/>
            <a:r>
              <a:rPr lang="en-US" b="1" dirty="0" smtClean="0"/>
              <a:t>Instructor Notes:</a:t>
            </a:r>
          </a:p>
          <a:p>
            <a:pPr marL="168244" indent="-168244">
              <a:buFontTx/>
              <a:buChar char="•"/>
            </a:pPr>
            <a:r>
              <a:rPr lang="en-US" dirty="0" smtClean="0"/>
              <a:t>Hands must be washed after the following activities:</a:t>
            </a:r>
          </a:p>
          <a:p>
            <a:pPr marL="616894" lvl="1" indent="-168244">
              <a:buFontTx/>
              <a:buChar char="•"/>
            </a:pPr>
            <a:r>
              <a:rPr lang="en-US" dirty="0" smtClean="0"/>
              <a:t>Using the restroom</a:t>
            </a:r>
          </a:p>
          <a:p>
            <a:pPr marL="616894" lvl="1" indent="-168244" defTabSz="897301" eaLnBrk="0" fontAlgn="base" hangingPunct="0">
              <a:spcBef>
                <a:spcPct val="30000"/>
              </a:spcBef>
              <a:spcAft>
                <a:spcPct val="0"/>
              </a:spcAft>
              <a:buFontTx/>
              <a:buChar char="•"/>
              <a:defRPr/>
            </a:pPr>
            <a:r>
              <a:rPr lang="en-US" dirty="0" smtClean="0"/>
              <a:t>Handling raw</a:t>
            </a:r>
            <a:r>
              <a:rPr lang="en-US" baseline="0" dirty="0" smtClean="0"/>
              <a:t> meat, poultry, and seafood (before and after)</a:t>
            </a:r>
          </a:p>
          <a:p>
            <a:pPr marL="616894" lvl="1" indent="-168244" defTabSz="897301" eaLnBrk="0" fontAlgn="base" hangingPunct="0">
              <a:spcBef>
                <a:spcPct val="30000"/>
              </a:spcBef>
              <a:spcAft>
                <a:spcPct val="0"/>
              </a:spcAft>
              <a:buFontTx/>
              <a:buChar char="•"/>
              <a:defRPr/>
            </a:pPr>
            <a:r>
              <a:rPr lang="en-US" dirty="0" smtClean="0"/>
              <a:t>Touching the hair, face, or body</a:t>
            </a:r>
          </a:p>
          <a:p>
            <a:pPr marL="616894" lvl="1" indent="-168244" defTabSz="897301" eaLnBrk="0" fontAlgn="base" hangingPunct="0">
              <a:spcBef>
                <a:spcPct val="30000"/>
              </a:spcBef>
              <a:spcAft>
                <a:spcPct val="0"/>
              </a:spcAft>
              <a:buFontTx/>
              <a:buChar char="•"/>
              <a:defRPr/>
            </a:pPr>
            <a:r>
              <a:rPr lang="en-US" dirty="0" smtClean="0"/>
              <a:t>Sneezing, coughing, or using a tissue</a:t>
            </a:r>
          </a:p>
          <a:p>
            <a:pPr marL="616894" lvl="1" indent="-168244" defTabSz="897301" eaLnBrk="0" fontAlgn="base" hangingPunct="0">
              <a:spcBef>
                <a:spcPct val="30000"/>
              </a:spcBef>
              <a:spcAft>
                <a:spcPct val="0"/>
              </a:spcAft>
              <a:buFontTx/>
              <a:buChar char="•"/>
              <a:defRPr/>
            </a:pPr>
            <a:r>
              <a:rPr lang="en-US" dirty="0" smtClean="0"/>
              <a:t>Eating,</a:t>
            </a:r>
            <a:r>
              <a:rPr lang="en-US" baseline="0" dirty="0" smtClean="0"/>
              <a:t> drinking, smoking, or chewing gum or tobacco</a:t>
            </a:r>
            <a:endParaRPr lang="en-US" dirty="0" smtClean="0"/>
          </a:p>
          <a:p>
            <a:pPr marL="616894" lvl="1" indent="-168244">
              <a:buFontTx/>
              <a:buChar char="•"/>
            </a:pPr>
            <a:r>
              <a:rPr lang="en-US" dirty="0" smtClean="0"/>
              <a:t>Handling chemicals</a:t>
            </a:r>
            <a:r>
              <a:rPr lang="en-US" baseline="0" dirty="0" smtClean="0"/>
              <a:t> </a:t>
            </a:r>
            <a:r>
              <a:rPr lang="en-US" dirty="0" smtClean="0"/>
              <a:t>that might affect food safety</a:t>
            </a:r>
          </a:p>
          <a:p>
            <a:pPr marL="616894" lvl="1" indent="-168244">
              <a:buFontTx/>
              <a:buChar char="•"/>
            </a:pPr>
            <a:r>
              <a:rPr lang="en-US" dirty="0" smtClean="0"/>
              <a:t>Taking out</a:t>
            </a:r>
            <a:r>
              <a:rPr lang="en-US" baseline="0" dirty="0" smtClean="0"/>
              <a:t> garbage</a:t>
            </a:r>
            <a:endParaRPr lang="en-US" dirty="0" smtClean="0"/>
          </a:p>
          <a:p>
            <a:pPr marL="448650" lvl="1" defTabSz="897301" eaLnBrk="0" fontAlgn="base" hangingPunct="0">
              <a:spcBef>
                <a:spcPct val="30000"/>
              </a:spcBef>
              <a:spcAft>
                <a:spcPct val="0"/>
              </a:spcAft>
              <a:defRPr/>
            </a:pPr>
            <a:endParaRPr lang="en-US" dirty="0" smtClean="0"/>
          </a:p>
          <a:p>
            <a:pPr marL="616894" lvl="1" indent="-168244">
              <a:buFontTx/>
              <a:buChar char="•"/>
            </a:pPr>
            <a:endParaRPr lang="en-US" baseline="0" dirty="0" smtClean="0"/>
          </a:p>
          <a:p>
            <a:pPr marL="616894" lvl="1" indent="-168244">
              <a:buFontTx/>
              <a:buChar char="•"/>
            </a:pPr>
            <a:endParaRPr lang="en-US" dirty="0" smtClean="0"/>
          </a:p>
          <a:p>
            <a:pPr marL="112163" indent="-112163"/>
            <a:endParaRPr lang="en-US" dirty="0"/>
          </a:p>
          <a:p>
            <a:pPr marL="112163" indent="-112163"/>
            <a:endParaRPr lang="en-US" dirty="0"/>
          </a:p>
          <a:p>
            <a:pPr marL="112163" indent="-112163"/>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69EBC-7BF2-4513-80E4-2B89E475F169}" type="slidenum">
              <a:rPr lang="en-US"/>
              <a:pPr/>
              <a:t>79</a:t>
            </a:fld>
            <a:endParaRPr lang="en-US" dirty="0"/>
          </a:p>
        </p:txBody>
      </p:sp>
      <p:sp>
        <p:nvSpPr>
          <p:cNvPr id="2423810" name="Rectangle 2"/>
          <p:cNvSpPr>
            <a:spLocks noGrp="1" noRot="1" noChangeAspect="1" noChangeArrowheads="1" noTextEdit="1"/>
          </p:cNvSpPr>
          <p:nvPr>
            <p:ph type="sldImg"/>
          </p:nvPr>
        </p:nvSpPr>
        <p:spPr>
          <a:xfrm>
            <a:off x="1143000" y="685800"/>
            <a:ext cx="4572000" cy="3429000"/>
          </a:xfrm>
          <a:ln/>
        </p:spPr>
      </p:sp>
      <p:sp>
        <p:nvSpPr>
          <p:cNvPr id="2423811" name="Rectangle 3"/>
          <p:cNvSpPr>
            <a:spLocks noGrp="1" noChangeArrowheads="1"/>
          </p:cNvSpPr>
          <p:nvPr>
            <p:ph type="body" idx="1"/>
          </p:nvPr>
        </p:nvSpPr>
        <p:spPr>
          <a:xfrm>
            <a:off x="857250" y="4347148"/>
            <a:ext cx="5028579" cy="4114488"/>
          </a:xfrm>
          <a:noFill/>
          <a:ln/>
        </p:spPr>
        <p:txBody>
          <a:bodyPr/>
          <a:lstStyle/>
          <a:p>
            <a:pPr marL="168244" indent="-168244"/>
            <a:r>
              <a:rPr lang="en-US" b="1" dirty="0" smtClean="0"/>
              <a:t>Instructor Notes:</a:t>
            </a:r>
          </a:p>
          <a:p>
            <a:pPr marL="168244" indent="-168244">
              <a:buFontTx/>
              <a:buChar char="•"/>
            </a:pPr>
            <a:r>
              <a:rPr lang="en-US" dirty="0" smtClean="0"/>
              <a:t>Hands must be washed after the following activities:</a:t>
            </a:r>
          </a:p>
          <a:p>
            <a:pPr marL="616894" lvl="1" indent="-168244">
              <a:buFontTx/>
              <a:buChar char="•"/>
            </a:pPr>
            <a:r>
              <a:rPr lang="en-US" dirty="0" smtClean="0"/>
              <a:t>Clearing tables or busing</a:t>
            </a:r>
            <a:r>
              <a:rPr lang="en-US" baseline="0" dirty="0" smtClean="0"/>
              <a:t> dirty dishes</a:t>
            </a:r>
            <a:endParaRPr lang="en-US" dirty="0" smtClean="0"/>
          </a:p>
          <a:p>
            <a:pPr marL="616894" lvl="1" indent="-168244" defTabSz="897301" eaLnBrk="0" fontAlgn="base" hangingPunct="0">
              <a:spcBef>
                <a:spcPct val="30000"/>
              </a:spcBef>
              <a:spcAft>
                <a:spcPct val="0"/>
              </a:spcAft>
              <a:buFontTx/>
              <a:buChar char="•"/>
              <a:defRPr/>
            </a:pPr>
            <a:r>
              <a:rPr lang="en-US" dirty="0" smtClean="0"/>
              <a:t>Touching clothing</a:t>
            </a:r>
            <a:r>
              <a:rPr lang="en-US" baseline="0" dirty="0" smtClean="0"/>
              <a:t> or aprons</a:t>
            </a:r>
          </a:p>
          <a:p>
            <a:pPr marL="616894" lvl="1" indent="-168244" defTabSz="897301" eaLnBrk="0" fontAlgn="base" hangingPunct="0">
              <a:spcBef>
                <a:spcPct val="30000"/>
              </a:spcBef>
              <a:spcAft>
                <a:spcPct val="0"/>
              </a:spcAft>
              <a:buFontTx/>
              <a:buChar char="•"/>
              <a:defRPr/>
            </a:pPr>
            <a:r>
              <a:rPr lang="en-US" dirty="0" smtClean="0"/>
              <a:t>Handling money</a:t>
            </a:r>
          </a:p>
          <a:p>
            <a:pPr marL="616894" lvl="1" indent="-168244" defTabSz="897301" eaLnBrk="0" fontAlgn="base" hangingPunct="0">
              <a:spcBef>
                <a:spcPct val="30000"/>
              </a:spcBef>
              <a:spcAft>
                <a:spcPct val="0"/>
              </a:spcAft>
              <a:buFontTx/>
              <a:buChar char="•"/>
              <a:defRPr/>
            </a:pPr>
            <a:r>
              <a:rPr lang="en-US" dirty="0" smtClean="0"/>
              <a:t>Leaving and returning to kitchen/prep area</a:t>
            </a:r>
          </a:p>
          <a:p>
            <a:pPr marL="616894" lvl="1" indent="-168244" defTabSz="897301" eaLnBrk="0" fontAlgn="base" hangingPunct="0">
              <a:spcBef>
                <a:spcPct val="30000"/>
              </a:spcBef>
              <a:spcAft>
                <a:spcPct val="0"/>
              </a:spcAft>
              <a:buFontTx/>
              <a:buChar char="•"/>
              <a:defRPr/>
            </a:pPr>
            <a:r>
              <a:rPr lang="en-US" dirty="0" smtClean="0"/>
              <a:t>Handling service animals or aquatic</a:t>
            </a:r>
            <a:r>
              <a:rPr lang="en-US" baseline="0" dirty="0" smtClean="0"/>
              <a:t> animals</a:t>
            </a:r>
            <a:endParaRPr lang="en-US" dirty="0" smtClean="0"/>
          </a:p>
          <a:p>
            <a:pPr marL="616894" lvl="1" indent="-168244">
              <a:buFontTx/>
              <a:buChar char="•"/>
            </a:pPr>
            <a:r>
              <a:rPr lang="en-US" dirty="0" smtClean="0"/>
              <a:t>Touching anything else that may contaminate hands, such as dirty equipment, work surfaces, or cloths</a:t>
            </a:r>
          </a:p>
          <a:p>
            <a:pPr marL="448650" lvl="1" defTabSz="897301" eaLnBrk="0" fontAlgn="base" hangingPunct="0">
              <a:spcBef>
                <a:spcPct val="30000"/>
              </a:spcBef>
              <a:spcAft>
                <a:spcPct val="0"/>
              </a:spcAft>
              <a:defRPr/>
            </a:pPr>
            <a:endParaRPr lang="en-US" dirty="0" smtClean="0"/>
          </a:p>
          <a:p>
            <a:pPr marL="616894" lvl="1" indent="-168244">
              <a:buFontTx/>
              <a:buChar char="•"/>
            </a:pPr>
            <a:endParaRPr lang="en-US" baseline="0" dirty="0" smtClean="0"/>
          </a:p>
          <a:p>
            <a:pPr marL="616894" lvl="1" indent="-168244">
              <a:buFontTx/>
              <a:buChar char="•"/>
            </a:pPr>
            <a:endParaRPr lang="en-US" dirty="0" smtClean="0"/>
          </a:p>
          <a:p>
            <a:pPr marL="112163" indent="-112163"/>
            <a:endParaRPr lang="en-US" dirty="0"/>
          </a:p>
          <a:p>
            <a:pPr marL="112163" indent="-112163"/>
            <a:endParaRPr lang="en-US" dirty="0"/>
          </a:p>
          <a:p>
            <a:pPr marL="112163" indent="-112163"/>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922DE44-EF50-504F-9558-C6A94E84CD77}" type="slidenum">
              <a:rPr lang="en-US" sz="1200" b="0">
                <a:solidFill>
                  <a:prstClr val="black"/>
                </a:solidFill>
              </a:rPr>
              <a:pPr eaLnBrk="1" hangingPunct="1">
                <a:defRPr/>
              </a:pPr>
              <a:t>8</a:t>
            </a:fld>
            <a:endParaRPr lang="en-US" sz="1200" b="0" dirty="0">
              <a:solidFill>
                <a:prstClr val="black"/>
              </a:solidFill>
            </a:endParaRPr>
          </a:p>
        </p:txBody>
      </p:sp>
      <p:sp>
        <p:nvSpPr>
          <p:cNvPr id="309251" name="Rectangle 2"/>
          <p:cNvSpPr>
            <a:spLocks noGrp="1" noRot="1" noChangeAspect="1" noChangeArrowheads="1" noTextEdit="1"/>
          </p:cNvSpPr>
          <p:nvPr>
            <p:ph type="sldImg"/>
          </p:nvPr>
        </p:nvSpPr>
        <p:spPr>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42E8E-F795-49FC-AFAD-D59042021120}" type="slidenum">
              <a:rPr lang="en-US"/>
              <a:pPr/>
              <a:t>80</a:t>
            </a:fld>
            <a:endParaRPr lang="en-US" dirty="0"/>
          </a:p>
        </p:txBody>
      </p:sp>
      <p:sp>
        <p:nvSpPr>
          <p:cNvPr id="2415618" name="Rectangle 2"/>
          <p:cNvSpPr>
            <a:spLocks noGrp="1" noRot="1" noChangeAspect="1" noChangeArrowheads="1" noTextEdit="1"/>
          </p:cNvSpPr>
          <p:nvPr>
            <p:ph type="sldImg"/>
          </p:nvPr>
        </p:nvSpPr>
        <p:spPr>
          <a:xfrm>
            <a:off x="1143000" y="685800"/>
            <a:ext cx="4572000" cy="3429000"/>
          </a:xfrm>
          <a:ln/>
        </p:spPr>
      </p:sp>
      <p:sp>
        <p:nvSpPr>
          <p:cNvPr id="2415619" name="Rectangle 3"/>
          <p:cNvSpPr>
            <a:spLocks noGrp="1" noChangeArrowheads="1"/>
          </p:cNvSpPr>
          <p:nvPr>
            <p:ph type="body" idx="1"/>
          </p:nvPr>
        </p:nvSpPr>
        <p:spPr>
          <a:xfrm>
            <a:off x="857250" y="4347148"/>
            <a:ext cx="5028579" cy="4114488"/>
          </a:xfrm>
        </p:spPr>
        <p:txBody>
          <a:bodyPr/>
          <a:lstStyle/>
          <a:p>
            <a:pPr marL="168244" indent="-168244"/>
            <a:r>
              <a:rPr lang="en-US" b="1" dirty="0"/>
              <a:t>Instructor Notes:</a:t>
            </a:r>
          </a:p>
          <a:p>
            <a:pPr marL="168244" indent="-168244">
              <a:buFontTx/>
              <a:buChar char="•"/>
            </a:pPr>
            <a:r>
              <a:rPr lang="en-US" dirty="0" smtClean="0"/>
              <a:t>The food handler is wearing false nails and nail polish. She</a:t>
            </a:r>
            <a:r>
              <a:rPr lang="en-US" baseline="0" dirty="0" smtClean="0"/>
              <a:t> also is not wearing gloves, which she must do when handling ready-to-eat food. </a:t>
            </a:r>
            <a:endParaRPr lang="en-US" dirty="0"/>
          </a:p>
          <a:p>
            <a:pPr marL="168244" indent="-168244"/>
            <a:endParaRPr lang="en-US" dirty="0"/>
          </a:p>
          <a:p>
            <a:pPr marL="168244" indent="-168244">
              <a:buFontTx/>
              <a:buChar char="•"/>
            </a:pPr>
            <a:endParaRPr lang="en-US" dirty="0"/>
          </a:p>
          <a:p>
            <a:pPr marL="168244" indent="-168244"/>
            <a:endParaRPr lang="en-US" b="1"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3BAC4-726D-4032-B81F-5916BF4C3F32}" type="slidenum">
              <a:rPr lang="en-US"/>
              <a:pPr/>
              <a:t>81</a:t>
            </a:fld>
            <a:endParaRPr lang="en-US" dirty="0"/>
          </a:p>
        </p:txBody>
      </p:sp>
      <p:sp>
        <p:nvSpPr>
          <p:cNvPr id="2419714" name="Rectangle 2"/>
          <p:cNvSpPr>
            <a:spLocks noGrp="1" noRot="1" noChangeAspect="1" noChangeArrowheads="1" noTextEdit="1"/>
          </p:cNvSpPr>
          <p:nvPr>
            <p:ph type="sldImg"/>
          </p:nvPr>
        </p:nvSpPr>
        <p:spPr>
          <a:xfrm>
            <a:off x="1143000" y="685800"/>
            <a:ext cx="4572000" cy="3429000"/>
          </a:xfrm>
          <a:ln/>
        </p:spPr>
      </p:sp>
      <p:sp>
        <p:nvSpPr>
          <p:cNvPr id="2419715" name="Rectangle 3"/>
          <p:cNvSpPr>
            <a:spLocks noGrp="1" noChangeArrowheads="1"/>
          </p:cNvSpPr>
          <p:nvPr>
            <p:ph type="body" idx="1"/>
          </p:nvPr>
        </p:nvSpPr>
        <p:spPr>
          <a:xfrm>
            <a:off x="857250" y="4347148"/>
            <a:ext cx="5028579" cy="4114488"/>
          </a:xfrm>
        </p:spPr>
        <p:txBody>
          <a:bodyPr/>
          <a:lstStyle/>
          <a:p>
            <a:pPr marL="168244" indent="-168244"/>
            <a:r>
              <a:rPr lang="en-US" b="1" dirty="0"/>
              <a:t>Instructor Notes:</a:t>
            </a:r>
          </a:p>
          <a:p>
            <a:pPr marL="168244" indent="-168244">
              <a:buFontTx/>
              <a:buChar char="•"/>
            </a:pPr>
            <a:r>
              <a:rPr lang="en-US" dirty="0" smtClean="0"/>
              <a:t>The</a:t>
            </a:r>
            <a:r>
              <a:rPr lang="en-US" baseline="0" dirty="0" smtClean="0"/>
              <a:t> bandage on the finger must be covered with a finger cot or glove. The food handler should not be resting his thumb on top of the bowl either</a:t>
            </a:r>
            <a:r>
              <a:rPr lang="en-US" baseline="0" dirty="0" smtClean="0"/>
              <a:t>. </a:t>
            </a:r>
            <a:endParaRPr lang="en-US" dirty="0"/>
          </a:p>
          <a:p>
            <a:pPr marL="168244" indent="-168244"/>
            <a:endParaRPr lang="en-US" dirty="0"/>
          </a:p>
          <a:p>
            <a:pPr marL="168244" indent="-168244">
              <a:buFontTx/>
              <a:buChar char="•"/>
            </a:pPr>
            <a:endParaRPr lang="en-US" dirty="0"/>
          </a:p>
          <a:p>
            <a:pPr marL="168244" indent="-168244"/>
            <a:endParaRPr lang="en-US" b="1"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83D47-790C-40A3-A247-B022F45DE585}" type="slidenum">
              <a:rPr lang="en-US"/>
              <a:pPr/>
              <a:t>82</a:t>
            </a:fld>
            <a:endParaRPr lang="en-US" dirty="0"/>
          </a:p>
        </p:txBody>
      </p:sp>
      <p:sp>
        <p:nvSpPr>
          <p:cNvPr id="2429954" name="Rectangle 2"/>
          <p:cNvSpPr>
            <a:spLocks noGrp="1" noRot="1" noChangeAspect="1" noChangeArrowheads="1" noTextEdit="1"/>
          </p:cNvSpPr>
          <p:nvPr>
            <p:ph type="sldImg"/>
          </p:nvPr>
        </p:nvSpPr>
        <p:spPr>
          <a:xfrm>
            <a:off x="1143000" y="685800"/>
            <a:ext cx="4572000" cy="3429000"/>
          </a:xfrm>
          <a:ln/>
        </p:spPr>
      </p:sp>
      <p:sp>
        <p:nvSpPr>
          <p:cNvPr id="2429955" name="Rectangle 3"/>
          <p:cNvSpPr>
            <a:spLocks noGrp="1" noChangeArrowheads="1"/>
          </p:cNvSpPr>
          <p:nvPr>
            <p:ph type="body" idx="1"/>
          </p:nvPr>
        </p:nvSpPr>
        <p:spPr>
          <a:xfrm>
            <a:off x="857250" y="4347148"/>
            <a:ext cx="5028579" cy="4114488"/>
          </a:xfrm>
        </p:spPr>
        <p:txBody>
          <a:bodyPr/>
          <a:lstStyle/>
          <a:p>
            <a:pPr marL="168244" indent="-168244"/>
            <a:r>
              <a:rPr lang="en-US" b="1" dirty="0"/>
              <a:t>Instructor Notes:</a:t>
            </a:r>
          </a:p>
          <a:p>
            <a:pPr marL="168244" indent="-168244">
              <a:buFontTx/>
              <a:buChar char="•"/>
            </a:pPr>
            <a:r>
              <a:rPr lang="en-US" dirty="0" smtClean="0"/>
              <a:t>The food handler should not be wearing jewelry on her hands or arms. The only exception would be a plain metal band ring. The food handler should also not be wearing nail polish.</a:t>
            </a:r>
            <a:endParaRPr lang="en-US" dirty="0"/>
          </a:p>
          <a:p>
            <a:pPr marL="168244" indent="-168244"/>
            <a:endParaRPr lang="en-US" dirty="0"/>
          </a:p>
          <a:p>
            <a:pPr marL="168244" indent="-168244">
              <a:buFontTx/>
              <a:buChar char="•"/>
            </a:pPr>
            <a:endParaRPr lang="en-US" dirty="0"/>
          </a:p>
          <a:p>
            <a:pPr marL="168244" indent="-168244"/>
            <a:endParaRPr lang="en-US" b="1"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83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Yes. A glove change is required after handling raw meat and before handling the ready-to-eat hamburger. A glove change is always required before beginning a different task</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84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Yes. A glove change is required after handling raw chicken and before handling the ready-to-eat onions. A glove change is always required before beginning a different task</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85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marR="0" indent="-112163" algn="l" defTabSz="914400" rtl="0" eaLnBrk="1" fontAlgn="auto" latinLnBrk="0" hangingPunct="1">
              <a:lnSpc>
                <a:spcPct val="100000"/>
              </a:lnSpc>
              <a:spcBef>
                <a:spcPts val="0"/>
              </a:spcBef>
              <a:spcAft>
                <a:spcPts val="0"/>
              </a:spcAft>
              <a:buClrTx/>
              <a:buSzTx/>
              <a:buFontTx/>
              <a:buChar char="•"/>
              <a:tabLst/>
              <a:defRPr/>
            </a:pPr>
            <a:r>
              <a:rPr lang="en-US" dirty="0" smtClean="0">
                <a:latin typeface="Times New Roman" pitchFamily="18" charset="0"/>
                <a:ea typeface="ＭＳ Ｐゴシック" charset="0"/>
                <a:cs typeface="ＭＳ Ｐゴシック" charset="0"/>
              </a:rPr>
              <a:t>Restricted. Food handlers who have a sore throat and/or fever should be restricted from working with or around food.</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86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Excluded. Any food handler that is vomiting, has diarrhea, or has had jaundice for less than seven days must be excluded from the operation.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A92990-BC15-4156-A6AD-117AC6A2967B}" type="slidenum">
              <a:rPr lang="en-US"/>
              <a:pPr/>
              <a:t>87</a:t>
            </a:fld>
            <a:endParaRPr lang="en-US" dirty="0"/>
          </a:p>
        </p:txBody>
      </p:sp>
      <p:sp>
        <p:nvSpPr>
          <p:cNvPr id="2274306" name="Rectangle 2"/>
          <p:cNvSpPr>
            <a:spLocks noGrp="1" noRot="1" noChangeAspect="1" noChangeArrowheads="1" noTextEdit="1"/>
          </p:cNvSpPr>
          <p:nvPr>
            <p:ph type="sldImg"/>
          </p:nvPr>
        </p:nvSpPr>
        <p:spPr>
          <a:ln/>
        </p:spPr>
      </p:sp>
      <p:sp>
        <p:nvSpPr>
          <p:cNvPr id="2274307" name="Rectangle 3"/>
          <p:cNvSpPr>
            <a:spLocks noGrp="1" noChangeArrowheads="1"/>
          </p:cNvSpPr>
          <p:nvPr>
            <p:ph type="body" idx="1"/>
          </p:nvPr>
        </p:nvSpPr>
        <p:spPr>
          <a:xfrm>
            <a:off x="857250" y="4347148"/>
            <a:ext cx="5486711" cy="4114488"/>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Food handlers 1, 2, 3, 5, and 6 should all be wearing single-use gloves since they are handling ready-to-eat food. </a:t>
            </a:r>
          </a:p>
          <a:p>
            <a:pPr marL="112163" indent="-112163">
              <a:buFontTx/>
              <a:buChar char="•"/>
            </a:pPr>
            <a:r>
              <a:rPr lang="en-US" dirty="0">
                <a:latin typeface="Times New Roman" pitchFamily="18" charset="0"/>
                <a:ea typeface="ＭＳ Ｐゴシック" charset="0"/>
                <a:cs typeface="ＭＳ Ｐゴシック" charset="0"/>
              </a:rPr>
              <a:t>Food handler#1 is drinking from an open can of soda. He also has an unrestrained beard, and is scratching a sore on his arm.</a:t>
            </a:r>
          </a:p>
          <a:p>
            <a:pPr marL="112163" indent="-112163">
              <a:buFontTx/>
              <a:buChar char="•"/>
            </a:pPr>
            <a:r>
              <a:rPr lang="en-US" dirty="0">
                <a:latin typeface="Times New Roman" pitchFamily="18" charset="0"/>
              </a:rPr>
              <a:t>Food handler#2 is sneezing directly onto the food he is prepping.</a:t>
            </a:r>
          </a:p>
          <a:p>
            <a:pPr marL="112163" indent="-112163">
              <a:buFontTx/>
              <a:buChar char="•"/>
            </a:pPr>
            <a:r>
              <a:rPr lang="en-US" dirty="0">
                <a:latin typeface="Times New Roman" pitchFamily="18" charset="0"/>
              </a:rPr>
              <a:t>Food handler#3 is eating while prepping food</a:t>
            </a:r>
          </a:p>
          <a:p>
            <a:pPr marL="112163" indent="-112163">
              <a:buFontTx/>
              <a:buChar char="•"/>
            </a:pPr>
            <a:r>
              <a:rPr lang="en-US" dirty="0">
                <a:latin typeface="Times New Roman" pitchFamily="18" charset="0"/>
              </a:rPr>
              <a:t>Food handler#4 is wiping his gloved hands onto his apron. He also appears to be going to help food handler#1. If he does not wash his hands and change his gloves first, he may contaminate the ready-to-eat produce. </a:t>
            </a:r>
          </a:p>
          <a:p>
            <a:pPr marL="112163" indent="-112163">
              <a:buFontTx/>
              <a:buChar char="•"/>
            </a:pPr>
            <a:r>
              <a:rPr lang="en-US" dirty="0">
                <a:latin typeface="Times New Roman" pitchFamily="18" charset="0"/>
              </a:rPr>
              <a:t>Food handler#5 appears to be working while sick. He clearly has a stomachache and may have diarrhea. If so, he should not be working in the operation. </a:t>
            </a:r>
          </a:p>
          <a:p>
            <a:pPr marL="112163" indent="-112163">
              <a:buFontTx/>
              <a:buChar char="•"/>
            </a:pPr>
            <a:r>
              <a:rPr lang="en-US" dirty="0">
                <a:latin typeface="Times New Roman" pitchFamily="18" charset="0"/>
              </a:rPr>
              <a:t>Food handler#6 is wearing false finger nails, nail polish, and jewelry on her hands and arms. Her hair is not correctly restrained and she is smoking in the operation</a:t>
            </a:r>
            <a:r>
              <a:rPr lang="en-US" dirty="0" smtClean="0">
                <a:latin typeface="Times New Roman" pitchFamily="18" charset="0"/>
              </a:rPr>
              <a:t>. </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38912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289C790-0D81-DF41-B308-6AAC629D2C6A}" type="slidenum">
              <a:rPr lang="en-US" sz="1200" b="0">
                <a:solidFill>
                  <a:prstClr val="black"/>
                </a:solidFill>
              </a:rPr>
              <a:pPr eaLnBrk="1" hangingPunct="1">
                <a:defRPr/>
              </a:pPr>
              <a:t>88</a:t>
            </a:fld>
            <a:endParaRPr lang="en-US" sz="1200" b="0" dirty="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12CC40D-6748-8049-BF2E-DB7702DE43EA}" type="slidenum">
              <a:rPr lang="en-US" sz="1200" b="0">
                <a:solidFill>
                  <a:prstClr val="black"/>
                </a:solidFill>
              </a:rPr>
              <a:pPr eaLnBrk="1" hangingPunct="1">
                <a:defRPr/>
              </a:pPr>
              <a:t>89</a:t>
            </a:fld>
            <a:endParaRPr lang="en-US" sz="1200" b="0" dirty="0">
              <a:solidFill>
                <a:prstClr val="black"/>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67" tIns="46583" rIns="93167" bIns="46583"/>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You are responsible for the safety of the food at every point in this flow. For example, a frozen food might be safe when it leaves the processor</a:t>
            </a:r>
            <a:r>
              <a:rPr lang="ja-JP" altLang="en-US" dirty="0">
                <a:latin typeface="Times New Roman" charset="0"/>
                <a:cs typeface="+mn-cs"/>
              </a:rPr>
              <a:t>’</a:t>
            </a:r>
            <a:r>
              <a:rPr lang="en-US" dirty="0">
                <a:latin typeface="Times New Roman" charset="0"/>
                <a:cs typeface="+mn-cs"/>
              </a:rPr>
              <a:t>s plant. However, on the way to the supplier</a:t>
            </a:r>
            <a:r>
              <a:rPr lang="ja-JP" altLang="en-US" dirty="0">
                <a:latin typeface="Times New Roman" charset="0"/>
                <a:cs typeface="+mn-cs"/>
              </a:rPr>
              <a:t>’</a:t>
            </a:r>
            <a:r>
              <a:rPr lang="en-US" dirty="0">
                <a:latin typeface="Times New Roman" charset="0"/>
                <a:cs typeface="+mn-cs"/>
              </a:rPr>
              <a:t>s warehouse, the food might thaw. Once in your operation, the food might not be stored correctly, or it might not be cooked to the correct internal temperature. These mistakes can add up and cause a foodborne illness.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58C7992-9B9C-774E-BE31-025C21694271}" type="slidenum">
              <a:rPr lang="en-US" sz="1200" b="0">
                <a:solidFill>
                  <a:prstClr val="black"/>
                </a:solidFill>
              </a:rPr>
              <a:pPr eaLnBrk="1" hangingPunct="1">
                <a:defRPr/>
              </a:pPr>
              <a:t>9</a:t>
            </a:fld>
            <a:endParaRPr lang="en-US" sz="1200" b="0" dirty="0">
              <a:solidFill>
                <a:prstClr val="black"/>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57250" y="4392430"/>
            <a:ext cx="5486711" cy="4114488"/>
          </a:xfrm>
        </p:spPr>
        <p:txBody>
          <a:bodyPr/>
          <a:lstStyle/>
          <a:p>
            <a:pPr eaLnBrk="1" hangingPunct="1">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The list of TCS food includes the following:</a:t>
            </a:r>
          </a:p>
          <a:p>
            <a:pPr marL="616894" lvl="1" indent="-168244">
              <a:buFont typeface="Arial" pitchFamily="34" charset="0"/>
              <a:buChar char="•"/>
              <a:defRPr/>
            </a:pPr>
            <a:r>
              <a:rPr lang="en-US" dirty="0" smtClean="0">
                <a:ea typeface="+mn-ea"/>
              </a:rPr>
              <a:t>Milk and dairy products</a:t>
            </a:r>
          </a:p>
          <a:p>
            <a:pPr marL="616894" lvl="1" indent="-168244">
              <a:buFont typeface="Arial" pitchFamily="34" charset="0"/>
              <a:buChar char="•"/>
              <a:defRPr/>
            </a:pPr>
            <a:r>
              <a:rPr lang="en-US" dirty="0" smtClean="0">
                <a:ea typeface="+mn-ea"/>
              </a:rPr>
              <a:t>Shell eggs (except those treated to eliminate </a:t>
            </a:r>
            <a:r>
              <a:rPr lang="en-US" dirty="0" smtClean="0">
                <a:ea typeface="+mn-ea"/>
              </a:rPr>
              <a:t>nontyphoidal </a:t>
            </a:r>
            <a:r>
              <a:rPr lang="en-US" i="1" dirty="0" smtClean="0">
                <a:ea typeface="+mn-ea"/>
              </a:rPr>
              <a:t>Salmonella</a:t>
            </a:r>
            <a:r>
              <a:rPr lang="en-US" dirty="0" smtClean="0">
                <a:ea typeface="+mn-ea"/>
              </a:rPr>
              <a:t>)</a:t>
            </a:r>
            <a:endParaRPr lang="en-US" dirty="0" smtClean="0">
              <a:ea typeface="+mn-ea"/>
            </a:endParaRPr>
          </a:p>
          <a:p>
            <a:pPr marL="616894" lvl="1" indent="-168244">
              <a:buFont typeface="Arial" pitchFamily="34" charset="0"/>
              <a:buChar char="•"/>
              <a:defRPr/>
            </a:pPr>
            <a:r>
              <a:rPr lang="en-US" dirty="0" smtClean="0">
                <a:ea typeface="+mn-ea"/>
              </a:rPr>
              <a:t>Meat: beef, pork, and lamb</a:t>
            </a:r>
          </a:p>
          <a:p>
            <a:pPr marL="616894" lvl="1" indent="-168244">
              <a:buFont typeface="Arial" pitchFamily="34" charset="0"/>
              <a:buChar char="•"/>
              <a:defRPr/>
            </a:pPr>
            <a:r>
              <a:rPr lang="en-US" dirty="0" smtClean="0">
                <a:ea typeface="+mn-ea"/>
              </a:rPr>
              <a:t>Poultry</a:t>
            </a:r>
          </a:p>
          <a:p>
            <a:pPr marL="616894" lvl="1" indent="-168244">
              <a:buFont typeface="Arial" pitchFamily="34" charset="0"/>
              <a:buChar char="•"/>
              <a:defRPr/>
            </a:pPr>
            <a:r>
              <a:rPr lang="en-US" dirty="0" smtClean="0">
                <a:ea typeface="+mn-ea"/>
              </a:rPr>
              <a:t>Fish</a:t>
            </a:r>
          </a:p>
          <a:p>
            <a:pPr marL="616894" lvl="1" indent="-168244">
              <a:buFont typeface="Arial" pitchFamily="34" charset="0"/>
              <a:buChar char="•"/>
              <a:defRPr/>
            </a:pPr>
            <a:r>
              <a:rPr lang="en-US" dirty="0" smtClean="0">
                <a:ea typeface="+mn-ea"/>
              </a:rPr>
              <a:t>Shellfish and crustaceans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B0053EF-4D1A-5B4C-A8F4-36C4AE817BD7}" type="slidenum">
              <a:rPr lang="en-US" sz="1200" b="0">
                <a:solidFill>
                  <a:prstClr val="black"/>
                </a:solidFill>
              </a:rPr>
              <a:pPr eaLnBrk="1" hangingPunct="1">
                <a:defRPr/>
              </a:pPr>
              <a:t>90</a:t>
            </a:fld>
            <a:endParaRPr lang="en-US" sz="1200" b="0" dirty="0">
              <a:solidFill>
                <a:prstClr val="black"/>
              </a:solidFill>
            </a:endParaRPr>
          </a:p>
        </p:txBody>
      </p:sp>
      <p:sp>
        <p:nvSpPr>
          <p:cNvPr id="392195" name="Rectangle 2"/>
          <p:cNvSpPr>
            <a:spLocks noGrp="1" noRot="1" noChangeAspect="1" noChangeArrowheads="1" noTextEdit="1"/>
          </p:cNvSpPr>
          <p:nvPr>
            <p:ph type="sldImg"/>
          </p:nvPr>
        </p:nvSpPr>
        <p:spPr>
          <a:xfrm>
            <a:off x="1144588" y="685800"/>
            <a:ext cx="4572000" cy="3429000"/>
          </a:xfrm>
          <a:ln/>
        </p:spPr>
      </p:sp>
      <p:sp>
        <p:nvSpPr>
          <p:cNvPr id="392196"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67" tIns="46583" rIns="93167" bIns="46583"/>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smtClean="0">
                <a:latin typeface="Times New Roman" charset="0"/>
                <a:cs typeface="+mn-cs"/>
              </a:rPr>
              <a:t>Each type of food should have separate equipment. For example, use one set of cutting boards, utensils, and containers for raw poultry. Use another set for raw meat. Use a third set for produce. Colored cutting boards and utensil handles can help keep equipment separate. The color tells food handlers which equipment to use with each food item. You might use yellow for raw chicken, red for raw meat, and green for produce, as the prep chef is doing in the photo.</a:t>
            </a:r>
          </a:p>
          <a:p>
            <a:pPr marL="112163" indent="-112163">
              <a:buFontTx/>
              <a:buChar char="•"/>
              <a:defRPr/>
            </a:pPr>
            <a:r>
              <a:rPr lang="en-US" dirty="0" smtClean="0">
                <a:latin typeface="Times New Roman" charset="0"/>
                <a:cs typeface="+mn-cs"/>
              </a:rPr>
              <a:t>Clean and sanitize all work surfaces, equipment, and utensils after each task. When you cut up raw chicken, for example, you cannot get by with just rinsing the equipment. Pathogens such as nontyphoidal </a:t>
            </a:r>
            <a:r>
              <a:rPr lang="en-US" i="1" dirty="0" smtClean="0">
                <a:latin typeface="Times New Roman" charset="0"/>
                <a:cs typeface="+mn-cs"/>
              </a:rPr>
              <a:t>Salmonella</a:t>
            </a:r>
            <a:r>
              <a:rPr lang="en-US" dirty="0" smtClean="0">
                <a:latin typeface="Times New Roman" charset="0"/>
                <a:cs typeface="+mn-cs"/>
              </a:rPr>
              <a:t> can contaminate food through cross-contamination. To prevent this, you must wash, rinse, and sanitize equipment</a:t>
            </a:r>
            <a:r>
              <a:rPr lang="en-US" dirty="0" smtClean="0">
                <a:latin typeface="Times New Roman" charset="0"/>
                <a:cs typeface="+mn-cs"/>
              </a:rPr>
              <a:t>.  </a:t>
            </a:r>
            <a:endParaRPr lang="en-US" dirty="0">
              <a:latin typeface="Times New Roman" charset="0"/>
              <a:cs typeface="+mn-cs"/>
            </a:endParaRPr>
          </a:p>
          <a:p>
            <a:pPr marL="112163" indent="-112163">
              <a:lnSpc>
                <a:spcPct val="80000"/>
              </a:lnSpc>
              <a:spcBef>
                <a:spcPct val="50000"/>
              </a:spcBef>
              <a:defRPr/>
            </a:pPr>
            <a:endParaRPr lang="en-US" dirty="0">
              <a:latin typeface="Times New Roman"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FFB4A8F-1992-2A49-8CDB-E58C20013C49}" type="slidenum">
              <a:rPr lang="en-US" sz="1200" b="0">
                <a:solidFill>
                  <a:prstClr val="black"/>
                </a:solidFill>
              </a:rPr>
              <a:pPr eaLnBrk="1" hangingPunct="1">
                <a:defRPr/>
              </a:pPr>
              <a:t>91</a:t>
            </a:fld>
            <a:endParaRPr lang="en-US" sz="1200" b="0" dirty="0">
              <a:solidFill>
                <a:prstClr val="black"/>
              </a:solidFill>
            </a:endParaRPr>
          </a:p>
        </p:txBody>
      </p:sp>
      <p:sp>
        <p:nvSpPr>
          <p:cNvPr id="393219" name="Rectangle 2"/>
          <p:cNvSpPr>
            <a:spLocks noGrp="1" noRot="1" noChangeAspect="1" noChangeArrowheads="1" noTextEdit="1"/>
          </p:cNvSpPr>
          <p:nvPr>
            <p:ph type="sldImg"/>
          </p:nvPr>
        </p:nvSpPr>
        <p:spPr>
          <a:xfrm>
            <a:off x="1144588" y="685800"/>
            <a:ext cx="4572000" cy="3429000"/>
          </a:xfrm>
          <a:ln/>
        </p:spPr>
      </p:sp>
      <p:sp>
        <p:nvSpPr>
          <p:cNvPr id="393220"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marL="112163" indent="-112163">
              <a:tabLst>
                <a:tab pos="44865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tabLst>
                <a:tab pos="448650" algn="l"/>
              </a:tabLst>
              <a:defRPr/>
            </a:pPr>
            <a:r>
              <a:rPr lang="en-US" dirty="0">
                <a:latin typeface="Times New Roman" charset="0"/>
                <a:cs typeface="+mn-cs"/>
              </a:rPr>
              <a:t>If you need to use the same table to prep different types of food, </a:t>
            </a:r>
            <a:r>
              <a:rPr lang="en-US" dirty="0" smtClean="0">
                <a:latin typeface="Times New Roman" charset="0"/>
                <a:cs typeface="+mn-cs"/>
              </a:rPr>
              <a:t>prep </a:t>
            </a:r>
            <a:r>
              <a:rPr lang="en-US" dirty="0">
                <a:latin typeface="Times New Roman" charset="0"/>
                <a:cs typeface="+mn-cs"/>
              </a:rPr>
              <a:t>raw meat, fish, and </a:t>
            </a:r>
            <a:r>
              <a:rPr lang="en-US" dirty="0" smtClean="0">
                <a:latin typeface="Times New Roman" charset="0"/>
                <a:cs typeface="+mn-cs"/>
              </a:rPr>
              <a:t>poultry at a different time from when prepping ready-to-eat food. </a:t>
            </a:r>
            <a:r>
              <a:rPr lang="en-US" dirty="0">
                <a:latin typeface="Times New Roman" charset="0"/>
                <a:cs typeface="+mn-cs"/>
              </a:rPr>
              <a:t>You must clean and sanitize work surfaces and utensils between each type of food. For example, by prepping ready-to-eat food before raw food, you can minimize the chance for cross-contamination.</a:t>
            </a:r>
          </a:p>
          <a:p>
            <a:pPr marL="112163" indent="-112163">
              <a:buFontTx/>
              <a:buChar char="•"/>
              <a:tabLst>
                <a:tab pos="448650" algn="l"/>
              </a:tabLst>
              <a:defRPr/>
            </a:pPr>
            <a:r>
              <a:rPr lang="en-US" dirty="0">
                <a:latin typeface="Times New Roman" charset="0"/>
                <a:cs typeface="+mn-cs"/>
              </a:rPr>
              <a:t>Buy food that doesn</a:t>
            </a:r>
            <a:r>
              <a:rPr lang="ja-JP" altLang="en-US" dirty="0">
                <a:latin typeface="Times New Roman" charset="0"/>
                <a:cs typeface="+mn-cs"/>
              </a:rPr>
              <a:t>’</a:t>
            </a:r>
            <a:r>
              <a:rPr lang="en-US" dirty="0">
                <a:latin typeface="Times New Roman" charset="0"/>
                <a:cs typeface="+mn-cs"/>
              </a:rPr>
              <a:t>t require much prepping or handling. For example, you could buy precooked chicken breasts or chopped lettuce, as shown in the </a:t>
            </a:r>
            <a:r>
              <a:rPr lang="en-US" dirty="0" smtClean="0">
                <a:latin typeface="Times New Roman" charset="0"/>
                <a:cs typeface="+mn-cs"/>
              </a:rPr>
              <a:t>photo.</a:t>
            </a:r>
            <a:endParaRPr lang="en-US" dirty="0">
              <a:latin typeface="Times New Roman" charset="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4C0C1C1-70DD-0646-8865-BBDDE91005D7}" type="slidenum">
              <a:rPr lang="en-US" sz="1200" b="0">
                <a:solidFill>
                  <a:prstClr val="black"/>
                </a:solidFill>
              </a:rPr>
              <a:pPr eaLnBrk="1" hangingPunct="1">
                <a:defRPr/>
              </a:pPr>
              <a:t>92</a:t>
            </a:fld>
            <a:endParaRPr lang="en-US" sz="1200" b="0" dirty="0">
              <a:solidFill>
                <a:prstClr val="black"/>
              </a:solidFill>
            </a:endParaRPr>
          </a:p>
        </p:txBody>
      </p:sp>
      <p:sp>
        <p:nvSpPr>
          <p:cNvPr id="394243" name="Rectangle 2"/>
          <p:cNvSpPr>
            <a:spLocks noGrp="1" noRot="1" noChangeAspect="1" noChangeArrowheads="1" noTextEdit="1"/>
          </p:cNvSpPr>
          <p:nvPr>
            <p:ph type="sldImg"/>
          </p:nvPr>
        </p:nvSpPr>
        <p:spPr>
          <a:xfrm>
            <a:off x="1144588" y="685800"/>
            <a:ext cx="4572000" cy="3429000"/>
          </a:xfrm>
          <a:ln/>
        </p:spPr>
      </p:sp>
      <p:sp>
        <p:nvSpPr>
          <p:cNvPr id="394244"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marL="112163" indent="-112163">
              <a:tabLst>
                <a:tab pos="44865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tabLst>
                <a:tab pos="448650" algn="l"/>
              </a:tabLst>
              <a:defRPr/>
            </a:pPr>
            <a:r>
              <a:rPr lang="en-US" dirty="0">
                <a:latin typeface="Times New Roman" charset="0"/>
                <a:cs typeface="+mn-cs"/>
              </a:rPr>
              <a:t>Most foodborne illnesses happen because TCS food has been time-temperature abused. </a:t>
            </a:r>
            <a:r>
              <a:rPr lang="en-US" dirty="0" smtClean="0">
                <a:latin typeface="Times New Roman" charset="0"/>
                <a:cs typeface="+mn-cs"/>
              </a:rPr>
              <a:t>Remember: </a:t>
            </a:r>
            <a:r>
              <a:rPr lang="en-US" dirty="0">
                <a:latin typeface="Times New Roman" charset="0"/>
                <a:cs typeface="+mn-cs"/>
              </a:rPr>
              <a:t>TCS food has been time-temperature abused any time it remains between </a:t>
            </a:r>
            <a:r>
              <a:rPr lang="en-US" dirty="0" smtClean="0">
                <a:latin typeface="Times New Roman" charset="0"/>
                <a:cs typeface="+mn-cs"/>
              </a:rPr>
              <a:t>41ºF </a:t>
            </a:r>
            <a:r>
              <a:rPr lang="en-US" dirty="0">
                <a:latin typeface="Times New Roman" charset="0"/>
                <a:cs typeface="+mn-cs"/>
              </a:rPr>
              <a:t>and </a:t>
            </a:r>
            <a:r>
              <a:rPr lang="en-US" dirty="0" smtClean="0">
                <a:latin typeface="Times New Roman" charset="0"/>
                <a:cs typeface="+mn-cs"/>
              </a:rPr>
              <a:t>135ºF </a:t>
            </a:r>
            <a:r>
              <a:rPr lang="en-US" dirty="0">
                <a:latin typeface="Times New Roman" charset="0"/>
                <a:cs typeface="+mn-cs"/>
              </a:rPr>
              <a:t>(</a:t>
            </a:r>
            <a:r>
              <a:rPr lang="en-US" dirty="0" smtClean="0">
                <a:latin typeface="Times New Roman" charset="0"/>
                <a:cs typeface="+mn-cs"/>
              </a:rPr>
              <a:t>5ºC </a:t>
            </a:r>
            <a:r>
              <a:rPr lang="en-US" dirty="0">
                <a:latin typeface="Times New Roman" charset="0"/>
                <a:cs typeface="+mn-cs"/>
              </a:rPr>
              <a:t>and </a:t>
            </a:r>
            <a:r>
              <a:rPr lang="en-US" dirty="0" smtClean="0">
                <a:latin typeface="Times New Roman" charset="0"/>
                <a:cs typeface="+mn-cs"/>
              </a:rPr>
              <a:t>57ºC</a:t>
            </a:r>
            <a:r>
              <a:rPr lang="en-US" dirty="0">
                <a:latin typeface="Times New Roman" charset="0"/>
                <a:cs typeface="+mn-cs"/>
              </a:rPr>
              <a:t>). This is called the temperature danger zone because pathogens grow in this range. But most pathogens grow much faster between </a:t>
            </a:r>
            <a:r>
              <a:rPr lang="en-US" dirty="0" smtClean="0">
                <a:latin typeface="Times New Roman" charset="0"/>
                <a:cs typeface="+mn-cs"/>
              </a:rPr>
              <a:t>70ºF </a:t>
            </a:r>
            <a:r>
              <a:rPr lang="en-US" dirty="0">
                <a:latin typeface="Times New Roman" charset="0"/>
                <a:cs typeface="+mn-cs"/>
              </a:rPr>
              <a:t>and </a:t>
            </a:r>
            <a:r>
              <a:rPr lang="en-US" dirty="0" smtClean="0">
                <a:latin typeface="Times New Roman" charset="0"/>
                <a:cs typeface="+mn-cs"/>
              </a:rPr>
              <a:t>125ºF </a:t>
            </a:r>
            <a:r>
              <a:rPr lang="en-US" dirty="0">
                <a:latin typeface="Times New Roman" charset="0"/>
                <a:cs typeface="+mn-cs"/>
              </a:rPr>
              <a:t>(</a:t>
            </a:r>
            <a:r>
              <a:rPr lang="en-US" dirty="0" smtClean="0">
                <a:latin typeface="Times New Roman" charset="0"/>
                <a:cs typeface="+mn-cs"/>
              </a:rPr>
              <a:t>21ºC </a:t>
            </a:r>
            <a:r>
              <a:rPr lang="en-US" dirty="0">
                <a:latin typeface="Times New Roman" charset="0"/>
                <a:cs typeface="+mn-cs"/>
              </a:rPr>
              <a:t>and </a:t>
            </a:r>
            <a:r>
              <a:rPr lang="en-US" dirty="0" smtClean="0">
                <a:latin typeface="Times New Roman" charset="0"/>
                <a:cs typeface="+mn-cs"/>
              </a:rPr>
              <a:t>52ºC</a:t>
            </a:r>
            <a:r>
              <a:rPr lang="en-US" dirty="0">
                <a:latin typeface="Times New Roman" charset="0"/>
                <a:cs typeface="+mn-cs"/>
              </a:rPr>
              <a:t>). </a:t>
            </a:r>
          </a:p>
          <a:p>
            <a:pPr marL="112163" indent="-112163">
              <a:buFontTx/>
              <a:buChar char="•"/>
              <a:tabLst>
                <a:tab pos="448650" algn="l"/>
              </a:tabLst>
              <a:defRPr/>
            </a:pPr>
            <a:r>
              <a:rPr lang="en-US" dirty="0">
                <a:latin typeface="Times New Roman" charset="0"/>
                <a:cs typeface="+mn-cs"/>
              </a:rPr>
              <a:t>Food is being temperature abused whenever it is handled in the following </a:t>
            </a:r>
            <a:r>
              <a:rPr lang="en-US" dirty="0" smtClean="0">
                <a:latin typeface="Times New Roman" charset="0"/>
                <a:cs typeface="+mn-cs"/>
              </a:rPr>
              <a:t>ways: cooked </a:t>
            </a:r>
            <a:r>
              <a:rPr lang="en-US" dirty="0">
                <a:latin typeface="Times New Roman" charset="0"/>
                <a:cs typeface="+mn-cs"/>
              </a:rPr>
              <a:t>to the wrong internal </a:t>
            </a:r>
            <a:r>
              <a:rPr lang="en-US" dirty="0" smtClean="0">
                <a:latin typeface="Times New Roman" charset="0"/>
                <a:cs typeface="+mn-cs"/>
              </a:rPr>
              <a:t>temperature, </a:t>
            </a:r>
            <a:r>
              <a:rPr lang="en-US" dirty="0">
                <a:latin typeface="Times New Roman" charset="0"/>
                <a:cs typeface="+mn-cs"/>
              </a:rPr>
              <a:t>h</a:t>
            </a:r>
            <a:r>
              <a:rPr lang="en-US" dirty="0" smtClean="0">
                <a:latin typeface="Times New Roman" charset="0"/>
                <a:cs typeface="+mn-cs"/>
              </a:rPr>
              <a:t>eld </a:t>
            </a:r>
            <a:r>
              <a:rPr lang="en-US" dirty="0">
                <a:latin typeface="Times New Roman" charset="0"/>
                <a:cs typeface="+mn-cs"/>
              </a:rPr>
              <a:t>at the wrong </a:t>
            </a:r>
            <a:r>
              <a:rPr lang="en-US" dirty="0" smtClean="0">
                <a:latin typeface="Times New Roman" charset="0"/>
                <a:cs typeface="+mn-cs"/>
              </a:rPr>
              <a:t>temperature,</a:t>
            </a:r>
            <a:r>
              <a:rPr lang="en-US" baseline="0" dirty="0" smtClean="0">
                <a:latin typeface="Times New Roman" charset="0"/>
                <a:cs typeface="+mn-cs"/>
              </a:rPr>
              <a:t> or</a:t>
            </a:r>
            <a:r>
              <a:rPr lang="en-US" dirty="0" smtClean="0">
                <a:latin typeface="Times New Roman" charset="0"/>
                <a:cs typeface="+mn-cs"/>
              </a:rPr>
              <a:t> cooled </a:t>
            </a:r>
            <a:r>
              <a:rPr lang="en-US" dirty="0">
                <a:latin typeface="Times New Roman" charset="0"/>
                <a:cs typeface="+mn-cs"/>
              </a:rPr>
              <a:t>or reheated incorrectly. </a:t>
            </a:r>
          </a:p>
          <a:p>
            <a:pPr marL="112163" indent="-112163">
              <a:buFontTx/>
              <a:buChar char="•"/>
              <a:tabLst>
                <a:tab pos="448650" algn="l"/>
              </a:tabLst>
              <a:defRPr/>
            </a:pPr>
            <a:r>
              <a:rPr lang="en-US" dirty="0">
                <a:latin typeface="Times New Roman" charset="0"/>
                <a:cs typeface="+mn-cs"/>
              </a:rPr>
              <a:t>The longer food stays in the temperature danger zone, the more time pathogens have to grow. To keep food safe, you must reduce the time it spends in this temperature range. If food is held in this range for four or more hours, you must throw it out.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3B40A4A-9881-1744-A506-6761665D8AF6}" type="slidenum">
              <a:rPr lang="en-US" sz="1200" b="0">
                <a:solidFill>
                  <a:prstClr val="black"/>
                </a:solidFill>
              </a:rPr>
              <a:pPr eaLnBrk="1" hangingPunct="1">
                <a:defRPr/>
              </a:pPr>
              <a:t>93</a:t>
            </a:fld>
            <a:endParaRPr lang="en-US" sz="1200" b="0" dirty="0">
              <a:solidFill>
                <a:prstClr val="black"/>
              </a:solidFill>
            </a:endParaRPr>
          </a:p>
        </p:txBody>
      </p:sp>
      <p:sp>
        <p:nvSpPr>
          <p:cNvPr id="395267" name="Rectangle 2"/>
          <p:cNvSpPr>
            <a:spLocks noGrp="1" noRot="1" noChangeAspect="1" noChangeArrowheads="1" noTextEdit="1"/>
          </p:cNvSpPr>
          <p:nvPr>
            <p:ph type="sldImg"/>
          </p:nvPr>
        </p:nvSpPr>
        <p:spPr>
          <a:xfrm>
            <a:off x="1144588" y="685800"/>
            <a:ext cx="4572000" cy="3429000"/>
          </a:xfrm>
          <a:ln/>
        </p:spPr>
      </p:sp>
      <p:sp>
        <p:nvSpPr>
          <p:cNvPr id="237571" name="Rectangle 3"/>
          <p:cNvSpPr>
            <a:spLocks noGrp="1" noChangeArrowheads="1"/>
          </p:cNvSpPr>
          <p:nvPr>
            <p:ph type="body" idx="1"/>
          </p:nvPr>
        </p:nvSpPr>
        <p:spPr>
          <a:xfrm>
            <a:off x="857250" y="4369009"/>
            <a:ext cx="5143500" cy="4362762"/>
          </a:xfrm>
          <a:noFill/>
        </p:spPr>
        <p:txBody>
          <a:bodyPr lIns="91435" tIns="45718" rIns="91435" bIns="45718"/>
          <a:lstStyle/>
          <a:p>
            <a:pPr marL="112163" indent="-112163">
              <a:tabLst>
                <a:tab pos="448650" algn="l"/>
              </a:tabLst>
            </a:pPr>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2163" indent="-112163">
              <a:buFontTx/>
              <a:buChar char="•"/>
              <a:tabLst>
                <a:tab pos="448650" algn="l"/>
              </a:tabLst>
            </a:pPr>
            <a:r>
              <a:rPr lang="en-US" dirty="0">
                <a:latin typeface="Times New Roman" charset="0"/>
              </a:rPr>
              <a:t>Learn which food items should be checked, how often, and by whom.</a:t>
            </a:r>
          </a:p>
          <a:p>
            <a:pPr marL="112163" indent="-112163">
              <a:buFontTx/>
              <a:buChar char="•"/>
              <a:tabLst>
                <a:tab pos="448650" algn="l"/>
              </a:tabLst>
            </a:pPr>
            <a:r>
              <a:rPr lang="en-US" dirty="0">
                <a:latin typeface="Times New Roman" charset="0"/>
              </a:rPr>
              <a:t>Use timers in prep areas to check how long food is in the temperature danger zone.</a:t>
            </a:r>
          </a:p>
          <a:p>
            <a:pPr marL="112163" indent="-112163">
              <a:buFontTx/>
              <a:buChar char="•"/>
              <a:tabLst>
                <a:tab pos="448650" algn="l"/>
              </a:tabLst>
            </a:pPr>
            <a:r>
              <a:rPr lang="en-US" dirty="0">
                <a:latin typeface="Times New Roman" charset="0"/>
              </a:rPr>
              <a:t>A policy limiting the amount of food that can be removed from a cooler when prepping it can limit the time food spends in the temperature danger zone.</a:t>
            </a:r>
          </a:p>
          <a:p>
            <a:pPr marL="112163" indent="-112163">
              <a:buFontTx/>
              <a:buChar char="•"/>
              <a:tabLst>
                <a:tab pos="448650" algn="l"/>
              </a:tabLst>
            </a:pPr>
            <a:r>
              <a:rPr lang="en-US" dirty="0">
                <a:latin typeface="Times New Roman" charset="0"/>
              </a:rPr>
              <a:t>Reheating soup that was being held below </a:t>
            </a:r>
            <a:r>
              <a:rPr lang="en-US" dirty="0" smtClean="0">
                <a:latin typeface="Times New Roman" charset="0"/>
              </a:rPr>
              <a:t>135</a:t>
            </a:r>
            <a:r>
              <a:rPr lang="en-US" dirty="0">
                <a:latin typeface="Times New Roman" charset="0"/>
                <a:ea typeface="ＭＳ Ｐゴシック" charset="0"/>
                <a:cs typeface="ＭＳ Ｐゴシック" charset="0"/>
              </a:rPr>
              <a:t>º</a:t>
            </a:r>
            <a:r>
              <a:rPr lang="en-US" dirty="0" smtClean="0">
                <a:latin typeface="Times New Roman" charset="0"/>
              </a:rPr>
              <a:t>F </a:t>
            </a:r>
            <a:r>
              <a:rPr lang="en-US" dirty="0">
                <a:latin typeface="Times New Roman" charset="0"/>
              </a:rPr>
              <a:t>(</a:t>
            </a:r>
            <a:r>
              <a:rPr lang="en-US" dirty="0" smtClean="0">
                <a:latin typeface="Times New Roman" charset="0"/>
              </a:rPr>
              <a:t>57</a:t>
            </a:r>
            <a:r>
              <a:rPr lang="en-US" dirty="0">
                <a:latin typeface="Times New Roman" charset="0"/>
                <a:ea typeface="ＭＳ Ｐゴシック" charset="0"/>
                <a:cs typeface="ＭＳ Ｐゴシック" charset="0"/>
              </a:rPr>
              <a:t>º</a:t>
            </a:r>
            <a:r>
              <a:rPr lang="en-US" dirty="0" smtClean="0">
                <a:latin typeface="Times New Roman" charset="0"/>
              </a:rPr>
              <a:t>C</a:t>
            </a:r>
            <a:r>
              <a:rPr lang="en-US" dirty="0">
                <a:latin typeface="Times New Roman" charset="0"/>
              </a:rPr>
              <a:t>) is an example of a corrective action.</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5EC04F5-24E1-5C4D-BD31-8BC0575EBE25}" type="slidenum">
              <a:rPr lang="en-US" sz="1200" b="0">
                <a:solidFill>
                  <a:prstClr val="black"/>
                </a:solidFill>
              </a:rPr>
              <a:pPr eaLnBrk="1" hangingPunct="1">
                <a:defRPr/>
              </a:pPr>
              <a:t>94</a:t>
            </a:fld>
            <a:endParaRPr lang="en-US" sz="1200" b="0" dirty="0">
              <a:solidFill>
                <a:prstClr val="black"/>
              </a:solidFill>
            </a:endParaRPr>
          </a:p>
        </p:txBody>
      </p:sp>
      <p:sp>
        <p:nvSpPr>
          <p:cNvPr id="396291" name="Rectangle 2"/>
          <p:cNvSpPr>
            <a:spLocks noGrp="1" noRot="1" noChangeAspect="1" noChangeArrowheads="1" noTextEdit="1"/>
          </p:cNvSpPr>
          <p:nvPr>
            <p:ph type="sldImg"/>
          </p:nvPr>
        </p:nvSpPr>
        <p:spPr>
          <a:xfrm>
            <a:off x="1144588" y="685800"/>
            <a:ext cx="4572000" cy="3429000"/>
          </a:xfrm>
          <a:ln/>
        </p:spPr>
      </p:sp>
      <p:sp>
        <p:nvSpPr>
          <p:cNvPr id="396292"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marL="112163" indent="-112163">
              <a:tabLst>
                <a:tab pos="44865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tabLst>
                <a:tab pos="448650" algn="l"/>
              </a:tabLst>
              <a:defRPr/>
            </a:pPr>
            <a:r>
              <a:rPr lang="en-US" dirty="0">
                <a:latin typeface="Times New Roman" charset="0"/>
                <a:cs typeface="+mn-cs"/>
              </a:rPr>
              <a:t>A bimetallic stemmed thermometer can check temperatures from 0˚F to 220˚</a:t>
            </a:r>
            <a:r>
              <a:rPr lang="en-US" dirty="0" smtClean="0">
                <a:latin typeface="Times New Roman" charset="0"/>
                <a:cs typeface="+mn-cs"/>
              </a:rPr>
              <a:t>F (–</a:t>
            </a:r>
            <a:r>
              <a:rPr lang="en-US" dirty="0">
                <a:latin typeface="Times New Roman" charset="0"/>
                <a:cs typeface="+mn-cs"/>
              </a:rPr>
              <a:t>18˚C to 104˚C).</a:t>
            </a:r>
          </a:p>
          <a:p>
            <a:pPr marL="112163" indent="-112163">
              <a:buFontTx/>
              <a:buChar char="•"/>
              <a:tabLst>
                <a:tab pos="448650" algn="l"/>
              </a:tabLst>
              <a:defRPr/>
            </a:pPr>
            <a:r>
              <a:rPr lang="en-US" dirty="0">
                <a:latin typeface="Times New Roman" charset="0"/>
                <a:cs typeface="+mn-cs"/>
              </a:rPr>
              <a:t>This thermometer measures temperature through its metal stem. When checking temperatures, insert the stem into the food up to the dimple. You must do this because the sensing area of the thermometer goes from the tip of the stem to the dimple. This trait makes this thermometer useful for checking the temperature of large or thick food. It is usually not practical for thin food, such as hamburger patties.</a:t>
            </a:r>
          </a:p>
          <a:p>
            <a:pPr marL="112163" indent="-112163">
              <a:buFontTx/>
              <a:buChar char="•"/>
              <a:tabLst>
                <a:tab pos="448650" algn="l"/>
              </a:tabLst>
              <a:defRPr/>
            </a:pPr>
            <a:r>
              <a:rPr lang="en-US" dirty="0">
                <a:latin typeface="Times New Roman" charset="0"/>
                <a:cs typeface="+mn-cs"/>
              </a:rPr>
              <a:t>The calibration nut is used to adjust the thermometer to make it accurate. </a:t>
            </a:r>
          </a:p>
          <a:p>
            <a:pPr marL="112163" indent="-112163">
              <a:tabLst>
                <a:tab pos="448650" algn="l"/>
              </a:tabLst>
              <a:defRPr/>
            </a:pPr>
            <a:endParaRPr lang="en-US" dirty="0">
              <a:latin typeface="Times New Roman" charset="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F71B089-C93D-224C-9280-2FA5D717B2BF}" type="slidenum">
              <a:rPr lang="en-US" sz="1200" b="0">
                <a:solidFill>
                  <a:prstClr val="black"/>
                </a:solidFill>
              </a:rPr>
              <a:pPr eaLnBrk="1" hangingPunct="1">
                <a:defRPr/>
              </a:pPr>
              <a:t>95</a:t>
            </a:fld>
            <a:endParaRPr lang="en-US" sz="1200" b="0" dirty="0">
              <a:solidFill>
                <a:prstClr val="black"/>
              </a:solidFill>
            </a:endParaRPr>
          </a:p>
        </p:txBody>
      </p:sp>
      <p:sp>
        <p:nvSpPr>
          <p:cNvPr id="397315" name="Rectangle 2"/>
          <p:cNvSpPr>
            <a:spLocks noGrp="1" noRot="1" noChangeAspect="1" noChangeArrowheads="1" noTextEdit="1"/>
          </p:cNvSpPr>
          <p:nvPr>
            <p:ph type="sldImg"/>
          </p:nvPr>
        </p:nvSpPr>
        <p:spPr>
          <a:xfrm>
            <a:off x="1144588" y="685800"/>
            <a:ext cx="4572000" cy="3429000"/>
          </a:xfrm>
          <a:ln/>
        </p:spPr>
      </p:sp>
      <p:sp>
        <p:nvSpPr>
          <p:cNvPr id="397316"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marL="112163" indent="-112163">
              <a:tabLst>
                <a:tab pos="44865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tabLst>
                <a:tab pos="448650" algn="l"/>
              </a:tabLst>
              <a:defRPr/>
            </a:pPr>
            <a:r>
              <a:rPr lang="en-US" dirty="0">
                <a:latin typeface="Times New Roman" charset="0"/>
                <a:cs typeface="+mn-cs"/>
              </a:rPr>
              <a:t>The sensing area on thermocouples and thermistors is on the tip of their </a:t>
            </a:r>
            <a:r>
              <a:rPr lang="en-US" dirty="0" smtClean="0">
                <a:latin typeface="Times New Roman" charset="0"/>
                <a:cs typeface="+mn-cs"/>
              </a:rPr>
              <a:t>probes. </a:t>
            </a:r>
            <a:r>
              <a:rPr lang="en-US" dirty="0">
                <a:latin typeface="Times New Roman" charset="0"/>
                <a:cs typeface="+mn-cs"/>
              </a:rPr>
              <a:t>This means you don</a:t>
            </a:r>
            <a:r>
              <a:rPr lang="ja-JP" altLang="en-US" dirty="0">
                <a:latin typeface="Times New Roman" charset="0"/>
                <a:cs typeface="+mn-cs"/>
              </a:rPr>
              <a:t>’</a:t>
            </a:r>
            <a:r>
              <a:rPr lang="en-US" dirty="0">
                <a:latin typeface="Times New Roman" charset="0"/>
                <a:cs typeface="+mn-cs"/>
              </a:rPr>
              <a:t>t have to insert them into the food as far as bimetallic stemmed thermometers to get a correct reading. Thermocouples and thermistors are good for checking the temperature of both thick and thin food.</a:t>
            </a:r>
          </a:p>
          <a:p>
            <a:pPr marL="112163" indent="-112163">
              <a:buFontTx/>
              <a:buChar char="•"/>
              <a:tabLst>
                <a:tab pos="448650" algn="l"/>
              </a:tabLst>
              <a:defRPr/>
            </a:pPr>
            <a:r>
              <a:rPr lang="en-US" dirty="0">
                <a:latin typeface="Times New Roman" charset="0"/>
                <a:cs typeface="+mn-cs"/>
              </a:rPr>
              <a:t>Thermocouples and thermistors come in several styles and sizes. Many come with different types of probes. </a:t>
            </a:r>
          </a:p>
          <a:p>
            <a:pPr marL="112163" indent="-112163">
              <a:buFontTx/>
              <a:buChar char="•"/>
              <a:tabLst>
                <a:tab pos="448650" algn="l"/>
              </a:tabLst>
              <a:defRPr/>
            </a:pPr>
            <a:r>
              <a:rPr lang="en-US" dirty="0">
                <a:latin typeface="Times New Roman" charset="0"/>
                <a:cs typeface="+mn-cs"/>
              </a:rPr>
              <a:t>Immersion probes are used to check the temperature of liquids such as soups, sauces, and frying oil.</a:t>
            </a:r>
          </a:p>
          <a:p>
            <a:pPr marL="112163" indent="-112163">
              <a:buFontTx/>
              <a:buChar char="•"/>
              <a:tabLst>
                <a:tab pos="448650" algn="l"/>
              </a:tabLst>
              <a:defRPr/>
            </a:pPr>
            <a:r>
              <a:rPr lang="en-US" dirty="0">
                <a:latin typeface="Times New Roman" charset="0"/>
                <a:cs typeface="+mn-cs"/>
              </a:rPr>
              <a:t>Surface probes are used to check the temperature of flat cooking equipment such as griddles.</a:t>
            </a:r>
          </a:p>
          <a:p>
            <a:pPr marL="112163" indent="-112163">
              <a:buFontTx/>
              <a:buChar char="•"/>
              <a:tabLst>
                <a:tab pos="448650" algn="l"/>
              </a:tabLst>
              <a:defRPr/>
            </a:pPr>
            <a:r>
              <a:rPr lang="en-US" dirty="0">
                <a:latin typeface="Times New Roman" charset="0"/>
                <a:cs typeface="+mn-cs"/>
              </a:rPr>
              <a:t>Penetration probes are used to check the internal temperature of food. Small-diameter probes should be used to check the internal temperature of thin food such as meat patties and fish fillets.</a:t>
            </a:r>
          </a:p>
          <a:p>
            <a:pPr marL="112163" indent="-112163">
              <a:buFontTx/>
              <a:buChar char="•"/>
              <a:tabLst>
                <a:tab pos="448650" algn="l"/>
              </a:tabLst>
              <a:defRPr/>
            </a:pPr>
            <a:r>
              <a:rPr lang="en-US" dirty="0">
                <a:latin typeface="Times New Roman" charset="0"/>
                <a:cs typeface="+mn-cs"/>
              </a:rPr>
              <a:t>Air probes are used to check the temperature inside coolers and ovens.</a:t>
            </a:r>
          </a:p>
          <a:p>
            <a:pPr marL="233672" lvl="1" indent="-119952">
              <a:spcBef>
                <a:spcPct val="50000"/>
              </a:spcBef>
              <a:buFontTx/>
              <a:buChar char="•"/>
              <a:tabLst>
                <a:tab pos="448650" algn="l"/>
              </a:tabLst>
              <a:defRPr/>
            </a:pPr>
            <a:endParaRPr lang="en-US" dirty="0">
              <a:latin typeface="Times New Roman" charset="0"/>
              <a:cs typeface="Times New Roman" charset="0"/>
            </a:endParaRPr>
          </a:p>
          <a:p>
            <a:pPr marL="112163" indent="-112163">
              <a:buFontTx/>
              <a:buChar char="•"/>
              <a:tabLst>
                <a:tab pos="448650" algn="l"/>
              </a:tabLst>
              <a:defRPr/>
            </a:pPr>
            <a:endParaRPr lang="en-US" dirty="0">
              <a:latin typeface="Times New Roman" charset="0"/>
              <a:cs typeface="+mn-cs"/>
            </a:endParaRPr>
          </a:p>
          <a:p>
            <a:pPr marL="112163" indent="-112163">
              <a:buFontTx/>
              <a:buChar char="•"/>
              <a:tabLst>
                <a:tab pos="448650" algn="l"/>
              </a:tabLst>
              <a:defRPr/>
            </a:pPr>
            <a:endParaRPr lang="en-US" sz="1000" dirty="0">
              <a:latin typeface="Times New Roman" charset="0"/>
            </a:endParaRPr>
          </a:p>
          <a:p>
            <a:pPr marL="112163" indent="-112163">
              <a:tabLst>
                <a:tab pos="448650" algn="l"/>
              </a:tabLst>
              <a:defRPr/>
            </a:pPr>
            <a:endParaRPr lang="en-US" sz="1000" dirty="0">
              <a:latin typeface="Times New Roman" charset="0"/>
            </a:endParaRPr>
          </a:p>
          <a:p>
            <a:pPr marL="112163" indent="-112163">
              <a:tabLst>
                <a:tab pos="448650" algn="l"/>
              </a:tabLst>
              <a:defRPr/>
            </a:pPr>
            <a:r>
              <a:rPr lang="en-US" sz="1000" dirty="0">
                <a:latin typeface="Times New Roman" charset="0"/>
              </a:rPr>
              <a:t>.</a:t>
            </a:r>
          </a:p>
          <a:p>
            <a:pPr marL="112163" indent="-112163">
              <a:buFontTx/>
              <a:buChar char="•"/>
              <a:tabLst>
                <a:tab pos="448650" algn="l"/>
              </a:tabLst>
              <a:defRPr/>
            </a:pPr>
            <a:endParaRPr lang="en-US" sz="1000" dirty="0">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52AF618-17C3-4144-AD2D-5E74B09264E3}" type="slidenum">
              <a:rPr lang="en-US" sz="1200" b="0">
                <a:solidFill>
                  <a:prstClr val="black"/>
                </a:solidFill>
              </a:rPr>
              <a:pPr eaLnBrk="1" hangingPunct="1">
                <a:defRPr/>
              </a:pPr>
              <a:t>96</a:t>
            </a:fld>
            <a:endParaRPr lang="en-US" sz="1200" b="0" dirty="0">
              <a:solidFill>
                <a:prstClr val="black"/>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857250" y="4367447"/>
            <a:ext cx="5143500" cy="436432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These thermometers cannot measure air temperature or the internal temperature of food. </a:t>
            </a:r>
          </a:p>
          <a:p>
            <a:pPr marL="112163" indent="-112163">
              <a:buFontTx/>
              <a:buChar char="•"/>
              <a:defRPr/>
            </a:pPr>
            <a:r>
              <a:rPr lang="en-US" dirty="0">
                <a:latin typeface="Times New Roman" charset="0"/>
                <a:cs typeface="+mn-cs"/>
              </a:rPr>
              <a:t>Hold the thermometer as close as possible to the food, food package, or equipment without touching it. Do NOT take readings through glass or metal, such as stainless steel or aluminum. </a:t>
            </a:r>
          </a:p>
          <a:p>
            <a:pPr marL="112163" indent="-112163">
              <a:buFontTx/>
              <a:buChar char="•"/>
              <a:defRPr/>
            </a:pPr>
            <a:r>
              <a:rPr lang="en-US" dirty="0">
                <a:latin typeface="Times New Roman" charset="0"/>
                <a:cs typeface="+mn-cs"/>
              </a:rPr>
              <a:t>Always follow the </a:t>
            </a:r>
            <a:r>
              <a:rPr lang="en-US" dirty="0" smtClean="0">
                <a:latin typeface="Times New Roman" charset="0"/>
                <a:cs typeface="+mn-cs"/>
              </a:rPr>
              <a:t>manufacturer’s guidelines for the thermometer that you are using. </a:t>
            </a:r>
            <a:r>
              <a:rPr lang="en-US" dirty="0">
                <a:latin typeface="Times New Roman" charset="0"/>
                <a:cs typeface="+mn-cs"/>
              </a:rPr>
              <a:t>This should give you the most accurate readings.</a:t>
            </a:r>
          </a:p>
          <a:p>
            <a:pPr marL="112163" indent="-112163">
              <a:lnSpc>
                <a:spcPct val="80000"/>
              </a:lnSpc>
              <a:spcBef>
                <a:spcPct val="50000"/>
              </a:spcBef>
              <a:buFontTx/>
              <a:buChar char="•"/>
              <a:defRPr/>
            </a:pPr>
            <a:endParaRPr lang="en-US" dirty="0">
              <a:latin typeface="Times New Roman" charset="0"/>
              <a:cs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6B92E84-E1B5-524D-A945-97420B4BE528}" type="slidenum">
              <a:rPr lang="en-US" sz="1200" b="0">
                <a:solidFill>
                  <a:prstClr val="black"/>
                </a:solidFill>
              </a:rPr>
              <a:pPr eaLnBrk="1" hangingPunct="1">
                <a:defRPr/>
              </a:pPr>
              <a:t>97</a:t>
            </a:fld>
            <a:endParaRPr lang="en-US" sz="1200" b="0" dirty="0">
              <a:solidFill>
                <a:prstClr val="black"/>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857250" y="4367447"/>
            <a:ext cx="5143500" cy="436432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Some devices monitor both time and temperature. The time-temperature indicator (TTI) is an example. These tags are attached to packaging by the supplier. A color change appears in the window if the food has been time-temperature abused during shipment or storage. This color change is not reversible, so you know if the food has been abused. </a:t>
            </a:r>
          </a:p>
          <a:p>
            <a:pPr marL="112163" indent="-112163">
              <a:buFontTx/>
              <a:buChar char="•"/>
              <a:defRPr/>
            </a:pPr>
            <a:r>
              <a:rPr lang="en-US" dirty="0">
                <a:latin typeface="Times New Roman" charset="0"/>
                <a:cs typeface="+mn-cs"/>
              </a:rPr>
              <a:t>Some suppliers place temperature-recording devices inside their delivery trucks. These devices constantly check and record temperatures. You can check the device during receiving to make sure food was at safe temperatures while it was being shipped.</a:t>
            </a:r>
            <a:endParaRPr lang="en-US" dirty="0">
              <a:latin typeface="Times New Roman" charset="0"/>
              <a:cs typeface="Times New Roman" charset="0"/>
            </a:endParaRPr>
          </a:p>
          <a:p>
            <a:pPr marL="112163" indent="-112163">
              <a:buFontTx/>
              <a:buChar char="•"/>
              <a:defRPr/>
            </a:pPr>
            <a:r>
              <a:rPr lang="en-US" dirty="0">
                <a:latin typeface="Times New Roman" charset="0"/>
                <a:cs typeface="+mn-cs"/>
              </a:rPr>
              <a:t>Other tools are available that can help you monitor temperature. A maximum registering thermometer is one type. This thermometer indicates the highest temperature reached during use and is used where temperature readings cannot be continuously observed. It works well for checking final rinse temperatures of dishwashing machines.</a:t>
            </a:r>
          </a:p>
          <a:p>
            <a:pPr marL="112163" indent="-112163">
              <a:defRPr/>
            </a:pPr>
            <a:endParaRPr lang="en-US" dirty="0">
              <a:latin typeface="Times New Roman" charset="0"/>
              <a:cs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C7DAED3-ED6A-A04C-9B9E-F0F0395FEE26}" type="slidenum">
              <a:rPr lang="en-US" sz="1200" b="0">
                <a:solidFill>
                  <a:prstClr val="black"/>
                </a:solidFill>
              </a:rPr>
              <a:pPr eaLnBrk="1" hangingPunct="1">
                <a:defRPr/>
              </a:pPr>
              <a:t>98</a:t>
            </a:fld>
            <a:endParaRPr lang="en-US" sz="1200" b="0" dirty="0">
              <a:solidFill>
                <a:prstClr val="black"/>
              </a:solidFill>
            </a:endParaRPr>
          </a:p>
        </p:txBody>
      </p:sp>
      <p:sp>
        <p:nvSpPr>
          <p:cNvPr id="400387" name="Rectangle 2"/>
          <p:cNvSpPr>
            <a:spLocks noGrp="1" noRot="1" noChangeAspect="1" noChangeArrowheads="1" noTextEdit="1"/>
          </p:cNvSpPr>
          <p:nvPr>
            <p:ph type="sldImg"/>
          </p:nvPr>
        </p:nvSpPr>
        <p:spPr>
          <a:xfrm>
            <a:off x="1144588" y="685800"/>
            <a:ext cx="4572000" cy="3429000"/>
          </a:xfrm>
          <a:ln/>
        </p:spPr>
      </p:sp>
      <p:sp>
        <p:nvSpPr>
          <p:cNvPr id="400388" name="Rectangle 3"/>
          <p:cNvSpPr>
            <a:spLocks noGrp="1" noChangeArrowheads="1"/>
          </p:cNvSpPr>
          <p:nvPr>
            <p:ph type="body" idx="1"/>
          </p:nvPr>
        </p:nvSpPr>
        <p:spPr>
          <a:xfrm>
            <a:off x="857250"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Thermometers should be washed, rinsed, sanitized, and air-dried before and after each use to prevent cross-contamination. Be sure the sanitizing solution you use is for food-contact surfaces.</a:t>
            </a:r>
          </a:p>
          <a:p>
            <a:pPr eaLnBrk="1" hangingPunct="1">
              <a:buFontTx/>
              <a:buChar char="•"/>
              <a:defRPr/>
            </a:pPr>
            <a:r>
              <a:rPr lang="en-US" dirty="0">
                <a:latin typeface="Times New Roman" charset="0"/>
                <a:cs typeface="+mn-cs"/>
              </a:rPr>
              <a:t>Thermometers can lose their accuracy when they are bumped or dropped. It can also happen when they go through severe temperature change. When this happens, the thermometer must be calibrated, or adjusted, to give a correct reading. Make sure your thermometers are accurate by calibrating them regularly. You should do this before each shift. You should also do this before the first delivery arrives. Some thermometers cannot be calibrated and must be replaced. Others will need to be sent back to the manufacturer for calibration. Follow the manufacturer</a:t>
            </a:r>
            <a:r>
              <a:rPr lang="ja-JP" altLang="en-US" dirty="0">
                <a:latin typeface="Times New Roman" charset="0"/>
                <a:cs typeface="+mn-cs"/>
              </a:rPr>
              <a:t>’</a:t>
            </a:r>
            <a:r>
              <a:rPr lang="en-US" dirty="0">
                <a:latin typeface="Times New Roman" charset="0"/>
                <a:cs typeface="+mn-cs"/>
              </a:rPr>
              <a:t>s directions regarding calibration.</a:t>
            </a:r>
          </a:p>
          <a:p>
            <a:pPr eaLnBrk="1" hangingPunct="1">
              <a:buFontTx/>
              <a:buChar char="•"/>
              <a:defRPr/>
            </a:pPr>
            <a:r>
              <a:rPr lang="en-US" dirty="0">
                <a:latin typeface="Times New Roman" charset="0"/>
                <a:cs typeface="+mn-cs"/>
              </a:rPr>
              <a:t>Glass thermometers, such as candy thermometers, can be a physical contaminant if they break. They can only be used when enclosed in a shatterproof casing.</a:t>
            </a:r>
          </a:p>
          <a:p>
            <a:pPr eaLnBrk="1" hangingPunct="1">
              <a:defRPr/>
            </a:pPr>
            <a:endParaRPr lang="en-US" dirty="0">
              <a:latin typeface="Times New Roman" charset="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3D5E3F2-35AC-9E4F-9ABE-32EBE6F285D6}" type="slidenum">
              <a:rPr lang="en-US" sz="1200" b="0">
                <a:solidFill>
                  <a:prstClr val="black"/>
                </a:solidFill>
              </a:rPr>
              <a:pPr eaLnBrk="1" hangingPunct="1">
                <a:defRPr/>
              </a:pPr>
              <a:t>99</a:t>
            </a:fld>
            <a:endParaRPr lang="en-US" sz="1200" b="0" dirty="0">
              <a:solidFill>
                <a:prstClr val="black"/>
              </a:solidFill>
            </a:endParaRPr>
          </a:p>
        </p:txBody>
      </p:sp>
      <p:sp>
        <p:nvSpPr>
          <p:cNvPr id="401411" name="Rectangle 2"/>
          <p:cNvSpPr>
            <a:spLocks noGrp="1" noRot="1" noChangeAspect="1" noChangeArrowheads="1" noTextEdit="1"/>
          </p:cNvSpPr>
          <p:nvPr>
            <p:ph type="sldImg"/>
          </p:nvPr>
        </p:nvSpPr>
        <p:spPr>
          <a:xfrm>
            <a:off x="1144588" y="685800"/>
            <a:ext cx="4572000" cy="3429000"/>
          </a:xfrm>
          <a:ln/>
        </p:spPr>
      </p:sp>
      <p:sp>
        <p:nvSpPr>
          <p:cNvPr id="401412" name="Rectangle 3"/>
          <p:cNvSpPr>
            <a:spLocks noGrp="1" noChangeArrowheads="1"/>
          </p:cNvSpPr>
          <p:nvPr>
            <p:ph type="body" idx="1"/>
          </p:nvPr>
        </p:nvSpPr>
        <p:spPr>
          <a:xfrm>
            <a:off x="857250"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When checking the temperature of food, insert the probe into the thickest part of the food, as shown in </a:t>
            </a:r>
            <a:r>
              <a:rPr lang="en-US" dirty="0" smtClean="0">
                <a:latin typeface="Times New Roman" charset="0"/>
                <a:cs typeface="+mn-cs"/>
              </a:rPr>
              <a:t>the </a:t>
            </a:r>
            <a:r>
              <a:rPr lang="en-US" dirty="0">
                <a:latin typeface="Times New Roman" charset="0"/>
                <a:cs typeface="+mn-cs"/>
              </a:rPr>
              <a:t>photo. This is usually in the center. Also take another reading in a different spot. The temperature may vary in different areas. Before recording a temperature, wait for the thermometer reading to steady. Wait at least 15 seconds after you insert the stem or the probe into the food.</a:t>
            </a:r>
          </a:p>
          <a:p>
            <a:pPr eaLnBrk="1" hangingPunct="1">
              <a:defRPr/>
            </a:pPr>
            <a:endParaRPr lang="en-US" dirty="0">
              <a:latin typeface="Times New Roman" charset="0"/>
              <a:cs typeface="+mn-cs"/>
            </a:endParaRPr>
          </a:p>
          <a:p>
            <a:pPr eaLnBrk="1" hangingPunct="1">
              <a:defRPr/>
            </a:pPr>
            <a:endParaRPr lang="en-US" dirty="0">
              <a:latin typeface="Times New Roman"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59213"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33"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0363" y="180022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29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113" y="1359205"/>
            <a:ext cx="3870326" cy="25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0863"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295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rgbClr val="005CAB"/>
              </a:buClr>
              <a:defRPr/>
            </a:lvl2pPr>
            <a:lvl3pPr>
              <a:buClr>
                <a:srgbClr val="005CAB"/>
              </a:buClr>
              <a:defRPr/>
            </a:lvl3pPr>
            <a:lvl4pPr>
              <a:buClr>
                <a:srgbClr val="005CAB"/>
              </a:buClr>
              <a:defRPr/>
            </a:lvl4pPr>
            <a:lvl5pPr>
              <a:buClr>
                <a:srgbClr val="005CAB"/>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20036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119451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859597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0049" y="1143001"/>
            <a:ext cx="8239125" cy="4648200"/>
          </a:xfrm>
        </p:spPr>
        <p:txBody>
          <a:bodyPr/>
          <a:lstStyle/>
          <a:p>
            <a:pPr lvl="0"/>
            <a:r>
              <a:rPr lang="en-US" noProof="0" dirty="0" smtClean="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3609273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90356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4450" y="1357313"/>
            <a:ext cx="52895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81612"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1"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3713" y="172243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13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62" y="1360488"/>
            <a:ext cx="386066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16875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56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563"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5"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3" y="1359120"/>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156368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17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01" y="1362075"/>
            <a:ext cx="385458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6638" y="182880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297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359120"/>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0463" y="159067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585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363883"/>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260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1"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6650" y="17256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30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113" y="1362296"/>
            <a:ext cx="3867151" cy="257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165735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16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eadbar_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750888"/>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CAB"/>
                </a:solidFill>
                <a:latin typeface="Arial Narrow" charset="0"/>
                <a:cs typeface="+mn-cs"/>
              </a:defRPr>
            </a:lvl1pPr>
          </a:lstStyle>
          <a:p>
            <a:pPr fontAlgn="base">
              <a:spcBef>
                <a:spcPct val="0"/>
              </a:spcBef>
              <a:spcAft>
                <a:spcPct val="0"/>
              </a:spcAft>
              <a:defRPr/>
            </a:pPr>
            <a:fld id="{B2689DD5-54FA-EB46-8645-722075446EAA}" type="slidenum">
              <a:rPr lang="en-US" b="1"/>
              <a:pPr fontAlgn="base">
                <a:spcBef>
                  <a:spcPct val="0"/>
                </a:spcBef>
                <a:spcAft>
                  <a:spcPct val="0"/>
                </a:spcAft>
                <a:defRPr/>
              </a:pPr>
              <a:t>‹#›</a:t>
            </a:fld>
            <a:endParaRPr lang="en-US" b="1" dirty="0"/>
          </a:p>
        </p:txBody>
      </p:sp>
      <p:pic>
        <p:nvPicPr>
          <p:cNvPr id="3082" name="Picture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275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6" r:id="rId13"/>
    <p:sldLayoutId id="2147483681" r:id="rId14"/>
    <p:sldLayoutId id="2147483682" r:id="rId15"/>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8.xml"/><Relationship Id="rId1" Type="http://schemas.openxmlformats.org/officeDocument/2006/relationships/slideLayout" Target="../slideLayouts/slideLayout11.xml"/><Relationship Id="rId4" Type="http://schemas.openxmlformats.org/officeDocument/2006/relationships/image" Target="../media/image109.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2.jpg"/><Relationship Id="rId4" Type="http://schemas.openxmlformats.org/officeDocument/2006/relationships/image" Target="../media/image41.jpg"/></Relationships>
</file>

<file path=ppt/slides/_rels/slide12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37.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3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51.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52.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53.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54.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55.xml"/><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56.xml"/><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58.xml"/><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60.xml"/><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61.xml"/><Relationship Id="rId1" Type="http://schemas.openxmlformats.org/officeDocument/2006/relationships/slideLayout" Target="../slideLayouts/slideLayout1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62.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65.xml"/><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66.xml"/><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67.xml"/><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68.xml"/><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6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70.xml"/><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73.xml"/><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75.xml"/><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77.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78.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7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80.xml"/><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81.xml"/><Relationship Id="rId1" Type="http://schemas.openxmlformats.org/officeDocument/2006/relationships/slideLayout" Target="../slideLayouts/slideLayout11.xml"/></Relationships>
</file>

<file path=ppt/slides/_rels/slide182.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82.xml"/><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83.xml"/><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84.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85.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8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90.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91.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94.xml"/><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97.xml"/><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98.xml"/><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9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201.xml"/><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202.xml"/><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203.xml"/><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04.xml"/><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208.xml"/><Relationship Id="rId1" Type="http://schemas.openxmlformats.org/officeDocument/2006/relationships/slideLayout" Target="../slideLayouts/slideLayout15.xml"/><Relationship Id="rId6" Type="http://schemas.openxmlformats.org/officeDocument/2006/relationships/image" Target="../media/image176.jpg"/><Relationship Id="rId5" Type="http://schemas.openxmlformats.org/officeDocument/2006/relationships/image" Target="../media/image175.jpg"/><Relationship Id="rId4" Type="http://schemas.openxmlformats.org/officeDocument/2006/relationships/image" Target="../media/image174.jpg"/></Relationships>
</file>

<file path=ppt/slides/_rels/slide209.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209.xml"/><Relationship Id="rId1" Type="http://schemas.openxmlformats.org/officeDocument/2006/relationships/slideLayout" Target="../slideLayouts/slideLayout15.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178.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212.xml"/><Relationship Id="rId1" Type="http://schemas.openxmlformats.org/officeDocument/2006/relationships/slideLayout" Target="../slideLayouts/slideLayout1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1.xml"/></Relationships>
</file>

<file path=ppt/slides/_rels/slide21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8.xml"/><Relationship Id="rId1" Type="http://schemas.openxmlformats.org/officeDocument/2006/relationships/slideLayout" Target="../slideLayouts/slideLayout11.xml"/></Relationships>
</file>

<file path=ppt/slides/_rels/slide21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20.xml"/><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21.xml"/><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22.xml"/><Relationship Id="rId1" Type="http://schemas.openxmlformats.org/officeDocument/2006/relationships/slideLayout" Target="../slideLayouts/slideLayout11.xml"/></Relationships>
</file>

<file path=ppt/slides/_rels/slide22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23.xml"/><Relationship Id="rId1" Type="http://schemas.openxmlformats.org/officeDocument/2006/relationships/slideLayout" Target="../slideLayouts/slideLayout11.xml"/></Relationships>
</file>

<file path=ppt/slides/_rels/slide22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24.xml"/><Relationship Id="rId1" Type="http://schemas.openxmlformats.org/officeDocument/2006/relationships/slideLayout" Target="../slideLayouts/slideLayout1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1.xml"/></Relationships>
</file>

<file path=ppt/slides/_rels/slide226.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226.xml"/><Relationship Id="rId1" Type="http://schemas.openxmlformats.org/officeDocument/2006/relationships/slideLayout" Target="../slideLayouts/slideLayout11.xml"/></Relationships>
</file>

<file path=ppt/slides/_rels/slide227.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227.xml"/><Relationship Id="rId1" Type="http://schemas.openxmlformats.org/officeDocument/2006/relationships/slideLayout" Target="../slideLayouts/slideLayout11.xml"/></Relationships>
</file>

<file path=ppt/slides/_rels/slide22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28.xml"/><Relationship Id="rId1" Type="http://schemas.openxmlformats.org/officeDocument/2006/relationships/slideLayout" Target="../slideLayouts/slideLayout11.xml"/></Relationships>
</file>

<file path=ppt/slides/_rels/slide229.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2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230.xml"/><Relationship Id="rId1" Type="http://schemas.openxmlformats.org/officeDocument/2006/relationships/slideLayout" Target="../slideLayouts/slideLayout11.xml"/></Relationships>
</file>

<file path=ppt/slides/_rels/slide231.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231.xml"/><Relationship Id="rId1" Type="http://schemas.openxmlformats.org/officeDocument/2006/relationships/slideLayout" Target="../slideLayouts/slideLayout11.xml"/></Relationships>
</file>

<file path=ppt/slides/_rels/slide232.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32.xml"/><Relationship Id="rId1" Type="http://schemas.openxmlformats.org/officeDocument/2006/relationships/slideLayout" Target="../slideLayouts/slideLayout11.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1.xml"/></Relationships>
</file>

<file path=ppt/slides/_rels/slide246.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246.xml"/><Relationship Id="rId1" Type="http://schemas.openxmlformats.org/officeDocument/2006/relationships/slideLayout" Target="../slideLayouts/slideLayout11.xml"/></Relationships>
</file>

<file path=ppt/slides/_rels/slide247.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247.xml"/><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248.xml"/><Relationship Id="rId1" Type="http://schemas.openxmlformats.org/officeDocument/2006/relationships/slideLayout" Target="../slideLayouts/slideLayout11.xml"/></Relationships>
</file>

<file path=ppt/slides/_rels/slide249.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24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50.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250.xml"/><Relationship Id="rId1" Type="http://schemas.openxmlformats.org/officeDocument/2006/relationships/slideLayout" Target="../slideLayouts/slideLayout11.xml"/></Relationships>
</file>

<file path=ppt/slides/_rels/slide251.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251.xml"/><Relationship Id="rId1" Type="http://schemas.openxmlformats.org/officeDocument/2006/relationships/slideLayout" Target="../slideLayouts/slideLayout11.xml"/></Relationships>
</file>

<file path=ppt/slides/_rels/slide252.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52.xml"/><Relationship Id="rId1" Type="http://schemas.openxmlformats.org/officeDocument/2006/relationships/slideLayout" Target="../slideLayouts/slideLayout11.xml"/></Relationships>
</file>

<file path=ppt/slides/_rels/slide253.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253.xml"/><Relationship Id="rId1" Type="http://schemas.openxmlformats.org/officeDocument/2006/relationships/slideLayout" Target="../slideLayouts/slideLayout11.xml"/></Relationships>
</file>

<file path=ppt/slides/_rels/slide254.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254.xml"/><Relationship Id="rId1" Type="http://schemas.openxmlformats.org/officeDocument/2006/relationships/slideLayout" Target="../slideLayouts/slideLayout11.xml"/><Relationship Id="rId4" Type="http://schemas.openxmlformats.org/officeDocument/2006/relationships/image" Target="../media/image206.jpg"/></Relationships>
</file>

<file path=ppt/slides/_rels/slide255.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55.xml"/><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256.xml"/><Relationship Id="rId1" Type="http://schemas.openxmlformats.org/officeDocument/2006/relationships/slideLayout" Target="../slideLayouts/slideLayout1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11.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11.xml"/></Relationships>
</file>

<file path=ppt/slides/_rels/slide262.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262.xml"/><Relationship Id="rId1" Type="http://schemas.openxmlformats.org/officeDocument/2006/relationships/slideLayout" Target="../slideLayouts/slideLayout1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11.xml"/></Relationships>
</file>

<file path=ppt/slides/_rels/slide264.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264.xml"/><Relationship Id="rId1" Type="http://schemas.openxmlformats.org/officeDocument/2006/relationships/slideLayout" Target="../slideLayouts/slideLayout1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11.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1.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11.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4.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3" Type="http://schemas.openxmlformats.org/officeDocument/2006/relationships/image" Target="../media/image211.jpg"/><Relationship Id="rId7" Type="http://schemas.openxmlformats.org/officeDocument/2006/relationships/image" Target="../media/image215.jpg"/><Relationship Id="rId2" Type="http://schemas.openxmlformats.org/officeDocument/2006/relationships/notesSlide" Target="../notesSlides/notesSlide274.xml"/><Relationship Id="rId1" Type="http://schemas.openxmlformats.org/officeDocument/2006/relationships/slideLayout" Target="../slideLayouts/slideLayout11.xml"/><Relationship Id="rId6" Type="http://schemas.openxmlformats.org/officeDocument/2006/relationships/image" Target="../media/image214.jpg"/><Relationship Id="rId5" Type="http://schemas.openxmlformats.org/officeDocument/2006/relationships/image" Target="../media/image213.jpg"/><Relationship Id="rId4" Type="http://schemas.openxmlformats.org/officeDocument/2006/relationships/image" Target="../media/image212.jpg"/></Relationships>
</file>

<file path=ppt/slides/_rels/slide275.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275.xml"/><Relationship Id="rId1" Type="http://schemas.openxmlformats.org/officeDocument/2006/relationships/slideLayout" Target="../slideLayouts/slideLayout11.xml"/></Relationships>
</file>

<file path=ppt/slides/_rels/slide276.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276.xml"/><Relationship Id="rId1" Type="http://schemas.openxmlformats.org/officeDocument/2006/relationships/slideLayout" Target="../slideLayouts/slideLayout11.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1.xml"/></Relationships>
</file>

<file path=ppt/slides/_rels/slide278.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278.xml"/><Relationship Id="rId1" Type="http://schemas.openxmlformats.org/officeDocument/2006/relationships/slideLayout" Target="../slideLayouts/slideLayout11.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1.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1.xml"/></Relationships>
</file>

<file path=ppt/slides/_rels/slide28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83.xml"/><Relationship Id="rId1" Type="http://schemas.openxmlformats.org/officeDocument/2006/relationships/slideLayout" Target="../slideLayouts/slideLayout11.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11.xml"/></Relationships>
</file>

<file path=ppt/slides/_rels/slide285.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notesSlide" Target="../notesSlides/notesSlide285.xml"/><Relationship Id="rId1" Type="http://schemas.openxmlformats.org/officeDocument/2006/relationships/slideLayout" Target="../slideLayouts/slideLayout11.xml"/></Relationships>
</file>

<file path=ppt/slides/_rels/slide286.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286.xml"/><Relationship Id="rId1" Type="http://schemas.openxmlformats.org/officeDocument/2006/relationships/slideLayout" Target="../slideLayouts/slideLayout11.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11.xml"/></Relationships>
</file>

<file path=ppt/slides/_rels/slide288.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288.xml"/><Relationship Id="rId1" Type="http://schemas.openxmlformats.org/officeDocument/2006/relationships/slideLayout" Target="../slideLayouts/slideLayout11.xml"/></Relationships>
</file>

<file path=ppt/slides/_rels/slide289.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28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11.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1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11.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11.xml"/></Relationships>
</file>

<file path=ppt/slides/_rels/slide294.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294.xml"/><Relationship Id="rId1" Type="http://schemas.openxmlformats.org/officeDocument/2006/relationships/slideLayout" Target="../slideLayouts/slideLayout11.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1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7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1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0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Food Most Likely to Become Unsafe</a:t>
            </a:r>
          </a:p>
        </p:txBody>
      </p:sp>
      <p:sp>
        <p:nvSpPr>
          <p:cNvPr id="32771" name="Rectangle 3"/>
          <p:cNvSpPr>
            <a:spLocks noGrp="1" noChangeArrowheads="1"/>
          </p:cNvSpPr>
          <p:nvPr>
            <p:ph idx="1"/>
          </p:nvPr>
        </p:nvSpPr>
        <p:spPr>
          <a:xfrm>
            <a:off x="390525" y="1143000"/>
            <a:ext cx="8258175" cy="532939"/>
          </a:xfrm>
        </p:spPr>
        <p:txBody>
          <a:bodyPr/>
          <a:lstStyle/>
          <a:p>
            <a:pPr marL="0" indent="0" eaLnBrk="1" hangingPunct="1">
              <a:defRPr/>
            </a:pPr>
            <a:r>
              <a:rPr lang="en-US" dirty="0">
                <a:solidFill>
                  <a:schemeClr val="accent1"/>
                </a:solidFill>
                <a:latin typeface="Arial Narrow" charset="0"/>
                <a:cs typeface="+mn-cs"/>
              </a:rPr>
              <a:t>TCS </a:t>
            </a:r>
            <a:r>
              <a:rPr lang="en-US" dirty="0" smtClean="0">
                <a:solidFill>
                  <a:schemeClr val="accent1"/>
                </a:solidFill>
                <a:latin typeface="Arial Narrow" charset="0"/>
                <a:cs typeface="+mn-cs"/>
              </a:rPr>
              <a:t>food:</a:t>
            </a:r>
            <a:endParaRPr lang="en-US" dirty="0">
              <a:latin typeface="Arial Narrow" charset="0"/>
            </a:endParaRP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1-10</a:t>
            </a:r>
          </a:p>
        </p:txBody>
      </p:sp>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59924" y="2057400"/>
            <a:ext cx="1906151" cy="132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28448" y="2057400"/>
            <a:ext cx="1893454"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93801" y="2057399"/>
            <a:ext cx="1912496" cy="133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2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59923" y="3587750"/>
            <a:ext cx="1906153" cy="132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2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23897" y="3587750"/>
            <a:ext cx="1902557"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2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96134" y="3587750"/>
            <a:ext cx="1907830" cy="133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931510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36615172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Yes</a:t>
            </a:r>
          </a:p>
        </p:txBody>
      </p:sp>
      <p:sp>
        <p:nvSpPr>
          <p:cNvPr id="1101831" name="Text Box 7"/>
          <p:cNvSpPr txBox="1">
            <a:spLocks noChangeArrowheads="1"/>
          </p:cNvSpPr>
          <p:nvPr/>
        </p:nvSpPr>
        <p:spPr bwMode="auto">
          <a:xfrm>
            <a:off x="3810000" y="2478951"/>
            <a:ext cx="2476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No</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prevent cross-contamination? Why?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Prepping meat on a </a:t>
            </a:r>
            <a:br>
              <a:rPr lang="en-US" sz="2400" b="1" dirty="0" smtClean="0">
                <a:solidFill>
                  <a:srgbClr val="005CAB"/>
                </a:solidFill>
                <a:ea typeface="+mn-ea"/>
              </a:rPr>
            </a:br>
            <a:r>
              <a:rPr lang="en-US" sz="2400" b="1" dirty="0" smtClean="0">
                <a:solidFill>
                  <a:srgbClr val="005CAB"/>
                </a:solidFill>
                <a:ea typeface="+mn-ea"/>
              </a:rPr>
              <a:t>red cutting board</a:t>
            </a:r>
            <a:endParaRPr lang="en-US" sz="2400" b="1" dirty="0">
              <a:solidFill>
                <a:srgbClr val="005CAB"/>
              </a:solidFill>
              <a:ea typeface="+mn-ea"/>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3360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Yes</a:t>
            </a:r>
          </a:p>
        </p:txBody>
      </p:sp>
      <p:sp>
        <p:nvSpPr>
          <p:cNvPr id="1101831" name="Text Box 7"/>
          <p:cNvSpPr txBox="1">
            <a:spLocks noChangeArrowheads="1"/>
          </p:cNvSpPr>
          <p:nvPr/>
        </p:nvSpPr>
        <p:spPr bwMode="auto">
          <a:xfrm>
            <a:off x="3810000" y="2478951"/>
            <a:ext cx="2476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No</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prevent cross-contamination? </a:t>
            </a:r>
            <a:r>
              <a:rPr lang="en-US" sz="2400" b="1" dirty="0">
                <a:solidFill>
                  <a:srgbClr val="005CAB"/>
                </a:solidFill>
              </a:rPr>
              <a:t>Why?</a:t>
            </a:r>
            <a:r>
              <a:rPr lang="en-US" sz="2400" b="1" dirty="0" smtClean="0">
                <a:solidFill>
                  <a:srgbClr val="005CAB"/>
                </a:solidFill>
                <a:ea typeface="+mn-ea"/>
                <a:cs typeface="+mn-cs"/>
              </a:rPr>
              <a:t>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Buying precut lettuce </a:t>
            </a:r>
            <a:br>
              <a:rPr lang="en-US" sz="2400" b="1" dirty="0" smtClean="0">
                <a:solidFill>
                  <a:srgbClr val="005CAB"/>
                </a:solidFill>
                <a:ea typeface="+mn-ea"/>
              </a:rPr>
            </a:br>
            <a:r>
              <a:rPr lang="en-US" sz="2400" b="1" dirty="0" smtClean="0">
                <a:solidFill>
                  <a:srgbClr val="005CAB"/>
                </a:solidFill>
                <a:ea typeface="+mn-ea"/>
              </a:rPr>
              <a:t>for salads</a:t>
            </a:r>
            <a:endParaRPr lang="en-US" sz="2400" b="1" dirty="0">
              <a:solidFill>
                <a:srgbClr val="005CAB"/>
              </a:solidFill>
              <a:ea typeface="+mn-ea"/>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972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Bimetallic stemmed</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Thermocouple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thermometer(s) is best for measuring the temperature of this?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29049" y="287900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Infrared</a:t>
            </a:r>
          </a:p>
          <a:p>
            <a:pPr fontAlgn="base">
              <a:spcBef>
                <a:spcPct val="50000"/>
              </a:spcBef>
              <a:spcAft>
                <a:spcPct val="0"/>
              </a:spcAft>
            </a:pPr>
            <a:endParaRPr lang="en-US" sz="3200" b="1"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1"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Hamburger patty</a:t>
            </a:r>
            <a:endParaRPr lang="en-US" sz="2400" b="1" dirty="0">
              <a:solidFill>
                <a:srgbClr val="005CAB"/>
              </a:solidFill>
              <a:ea typeface="+mn-ea"/>
            </a:endParaRPr>
          </a:p>
        </p:txBody>
      </p:sp>
    </p:spTree>
    <p:extLst>
      <p:ext uri="{BB962C8B-B14F-4D97-AF65-F5344CB8AC3E}">
        <p14:creationId xmlns:p14="http://schemas.microsoft.com/office/powerpoint/2010/main" val="4334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C083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Bimetallic stemmed</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Thermocouple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thermometer(s) is best for measuring the temperature of this?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31430" y="2879546"/>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Infrared</a:t>
            </a:r>
          </a:p>
          <a:p>
            <a:pPr fontAlgn="base">
              <a:spcBef>
                <a:spcPct val="50000"/>
              </a:spcBef>
              <a:spcAft>
                <a:spcPct val="0"/>
              </a:spcAft>
            </a:pPr>
            <a:endParaRPr lang="en-US" sz="3200" b="1" dirty="0">
              <a:solidFill>
                <a:srgbClr val="000000"/>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1"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Roast</a:t>
            </a:r>
            <a:endParaRPr lang="en-US" sz="2400" b="1" dirty="0">
              <a:solidFill>
                <a:srgbClr val="005CAB"/>
              </a:solidFill>
              <a:ea typeface="+mn-ea"/>
            </a:endParaRPr>
          </a:p>
        </p:txBody>
      </p:sp>
    </p:spTree>
    <p:extLst>
      <p:ext uri="{BB962C8B-B14F-4D97-AF65-F5344CB8AC3E}">
        <p14:creationId xmlns:p14="http://schemas.microsoft.com/office/powerpoint/2010/main" val="200844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101831"/>
                                        </p:tgtEl>
                                        <p:attrNameLst>
                                          <p:attrName>style.color</p:attrName>
                                        </p:attrNameLst>
                                      </p:cBhvr>
                                      <p:to>
                                        <a:srgbClr val="CC0000"/>
                                      </p:to>
                                    </p:animClr>
                                  </p:childTnLst>
                                </p:cTn>
                              </p:par>
                              <p:par>
                                <p:cTn id="7" presetID="3" presetClass="emph" presetSubtype="2" fill="hold" grpId="0" nodeType="withEffect">
                                  <p:stCondLst>
                                    <p:cond delay="0"/>
                                  </p:stCondLst>
                                  <p:childTnLst>
                                    <p:animClr clrSpc="rgb" dir="cw">
                                      <p:cBhvr override="childStyle">
                                        <p:cTn id="8" dur="500" fill="hold"/>
                                        <p:tgtEl>
                                          <p:spTgt spid="1101830"/>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830" grpId="0"/>
      <p:bldP spid="110183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Immersion probe</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Surface probe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thermocouple probe should be used when measuring temperature in this situation?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09997" y="2879546"/>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Penetration probe</a:t>
            </a:r>
          </a:p>
          <a:p>
            <a:pPr fontAlgn="base">
              <a:spcBef>
                <a:spcPct val="50000"/>
              </a:spcBef>
              <a:spcAft>
                <a:spcPct val="0"/>
              </a:spcAft>
            </a:pPr>
            <a:endParaRPr lang="en-US" sz="3200" b="1" dirty="0">
              <a:solidFill>
                <a:srgbClr val="0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1" name="Text Box 7"/>
          <p:cNvSpPr txBox="1">
            <a:spLocks noChangeArrowheads="1"/>
          </p:cNvSpPr>
          <p:nvPr/>
        </p:nvSpPr>
        <p:spPr bwMode="auto">
          <a:xfrm>
            <a:off x="3809999" y="3255715"/>
            <a:ext cx="4424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D. Air probe</a:t>
            </a:r>
          </a:p>
        </p:txBody>
      </p:sp>
      <p:sp>
        <p:nvSpPr>
          <p:cNvPr id="13"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Cooler temperature</a:t>
            </a:r>
            <a:endParaRPr lang="en-US" sz="2400" b="1" dirty="0">
              <a:solidFill>
                <a:srgbClr val="005CAB"/>
              </a:solidFill>
              <a:ea typeface="+mn-ea"/>
            </a:endParaRPr>
          </a:p>
        </p:txBody>
      </p:sp>
    </p:spTree>
    <p:extLst>
      <p:ext uri="{BB962C8B-B14F-4D97-AF65-F5344CB8AC3E}">
        <p14:creationId xmlns:p14="http://schemas.microsoft.com/office/powerpoint/2010/main" val="116946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Immersion probe</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Surface probe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thermocouple probe should be used when measuring temperature in this situation?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09997" y="2879546"/>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Penetration probe</a:t>
            </a:r>
          </a:p>
          <a:p>
            <a:pPr fontAlgn="base">
              <a:spcBef>
                <a:spcPct val="50000"/>
              </a:spcBef>
              <a:spcAft>
                <a:spcPct val="0"/>
              </a:spcAft>
            </a:pPr>
            <a:endParaRPr lang="en-US" sz="3200" b="1" dirty="0">
              <a:solidFill>
                <a:srgbClr val="000000"/>
              </a:solidFill>
            </a:endParaRPr>
          </a:p>
        </p:txBody>
      </p:sp>
      <p:sp>
        <p:nvSpPr>
          <p:cNvPr id="11" name="Text Box 7"/>
          <p:cNvSpPr txBox="1">
            <a:spLocks noChangeArrowheads="1"/>
          </p:cNvSpPr>
          <p:nvPr/>
        </p:nvSpPr>
        <p:spPr bwMode="auto">
          <a:xfrm>
            <a:off x="3809999" y="3255715"/>
            <a:ext cx="4424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D. Air probe</a:t>
            </a:r>
          </a:p>
        </p:txBody>
      </p:sp>
      <p:sp>
        <p:nvSpPr>
          <p:cNvPr id="13"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Fryer oil</a:t>
            </a:r>
            <a:endParaRPr lang="en-US" sz="2400" b="1" dirty="0">
              <a:solidFill>
                <a:srgbClr val="005CAB"/>
              </a:solidFill>
              <a:ea typeface="+mn-ea"/>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7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Immersion probe</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Surface probe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thermocouple probe should be used when measuring temperature in this situation?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4-20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09997" y="2879546"/>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Penetration probe</a:t>
            </a:r>
          </a:p>
          <a:p>
            <a:pPr fontAlgn="base">
              <a:spcBef>
                <a:spcPct val="50000"/>
              </a:spcBef>
              <a:spcAft>
                <a:spcPct val="0"/>
              </a:spcAft>
            </a:pPr>
            <a:endParaRPr lang="en-US" sz="3200" b="1" dirty="0">
              <a:solidFill>
                <a:srgbClr val="000000"/>
              </a:solidFill>
            </a:endParaRPr>
          </a:p>
        </p:txBody>
      </p:sp>
      <p:sp>
        <p:nvSpPr>
          <p:cNvPr id="11" name="Text Box 7"/>
          <p:cNvSpPr txBox="1">
            <a:spLocks noChangeArrowheads="1"/>
          </p:cNvSpPr>
          <p:nvPr/>
        </p:nvSpPr>
        <p:spPr bwMode="auto">
          <a:xfrm>
            <a:off x="3809999" y="3255715"/>
            <a:ext cx="4424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D. Air probe</a:t>
            </a:r>
          </a:p>
        </p:txBody>
      </p:sp>
      <p:sp>
        <p:nvSpPr>
          <p:cNvPr id="13"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Steak</a:t>
            </a:r>
            <a:endParaRPr lang="en-US" sz="2400" b="1" dirty="0">
              <a:solidFill>
                <a:srgbClr val="005CAB"/>
              </a:solidFill>
              <a:ea typeface="+mn-e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4692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63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8">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2758" name="Rectangle 6"/>
          <p:cNvSpPr>
            <a:spLocks noChangeArrowheads="1"/>
          </p:cNvSpPr>
          <p:nvPr/>
        </p:nvSpPr>
        <p:spPr bwMode="auto">
          <a:xfrm>
            <a:off x="393700" y="1373188"/>
            <a:ext cx="8391525" cy="4608512"/>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en-US" sz="3200" b="1" dirty="0">
              <a:solidFill>
                <a:srgbClr val="FFFFFF"/>
              </a:solidFill>
            </a:endParaRPr>
          </a:p>
        </p:txBody>
      </p:sp>
      <p:pic>
        <p:nvPicPr>
          <p:cNvPr id="3" name="Picture 2" descr="nraef628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265" y="2615515"/>
            <a:ext cx="6074373" cy="2168936"/>
          </a:xfrm>
          <a:prstGeom prst="rect">
            <a:avLst/>
          </a:prstGeom>
        </p:spPr>
      </p:pic>
      <p:sp>
        <p:nvSpPr>
          <p:cNvPr id="2762754" name="Rectangle 2"/>
          <p:cNvSpPr>
            <a:spLocks noGrp="1" noChangeArrowheads="1"/>
          </p:cNvSpPr>
          <p:nvPr>
            <p:ph type="title"/>
          </p:nvPr>
        </p:nvSpPr>
        <p:spPr>
          <a:xfrm>
            <a:off x="457200" y="76200"/>
            <a:ext cx="8534400" cy="533400"/>
          </a:xfrm>
          <a:noFill/>
          <a:ln/>
        </p:spPr>
        <p:txBody>
          <a:bodyPr anchor="ctr"/>
          <a:lstStyle/>
          <a:p>
            <a:r>
              <a:rPr lang="en-US" dirty="0"/>
              <a:t>Apply Your Knowledge </a:t>
            </a:r>
          </a:p>
        </p:txBody>
      </p:sp>
      <p:pic>
        <p:nvPicPr>
          <p:cNvPr id="276275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62835" y="2250758"/>
            <a:ext cx="115200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2757" name="Rectangle 5"/>
          <p:cNvSpPr>
            <a:spLocks noGrp="1" noChangeArrowheads="1"/>
          </p:cNvSpPr>
          <p:nvPr>
            <p:ph type="body" idx="1"/>
          </p:nvPr>
        </p:nvSpPr>
        <p:spPr>
          <a:xfrm>
            <a:off x="381000" y="1181100"/>
            <a:ext cx="8305800" cy="457200"/>
          </a:xfrm>
          <a:noFill/>
          <a:ln/>
          <a:extLst>
            <a:ext uri="{91240B29-F687-4F45-9708-019B960494DF}">
              <a14:hiddenLine xmlns:a14="http://schemas.microsoft.com/office/drawing/2010/main" w="9525">
                <a:solidFill>
                  <a:schemeClr val="tx1"/>
                </a:solidFill>
                <a:miter lim="800000"/>
                <a:headEnd/>
                <a:tailEnd/>
              </a14:hiddenLine>
            </a:ext>
          </a:extLst>
        </p:spPr>
        <p:txBody>
          <a:bodyPr/>
          <a:lstStyle/>
          <a:p>
            <a:pPr marL="0" indent="0">
              <a:lnSpc>
                <a:spcPct val="80000"/>
              </a:lnSpc>
            </a:pPr>
            <a:r>
              <a:rPr lang="en-US" dirty="0">
                <a:ea typeface="+mn-ea"/>
                <a:cs typeface="+mn-cs"/>
              </a:rPr>
              <a:t>Where should you stick the thermometer? </a:t>
            </a:r>
          </a:p>
        </p:txBody>
      </p:sp>
      <p:sp>
        <p:nvSpPr>
          <p:cNvPr id="2762759" name="Line 7"/>
          <p:cNvSpPr>
            <a:spLocks noChangeShapeType="1"/>
          </p:cNvSpPr>
          <p:nvPr/>
        </p:nvSpPr>
        <p:spPr bwMode="auto">
          <a:xfrm flipH="1">
            <a:off x="5864224" y="1795463"/>
            <a:ext cx="0" cy="3657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fontAlgn="base">
              <a:spcBef>
                <a:spcPct val="0"/>
              </a:spcBef>
              <a:spcAft>
                <a:spcPct val="0"/>
              </a:spcAft>
            </a:pPr>
            <a:endParaRPr lang="en-US" sz="3200" b="1" dirty="0">
              <a:solidFill>
                <a:srgbClr val="FFFFFF"/>
              </a:solidFill>
            </a:endParaRPr>
          </a:p>
        </p:txBody>
      </p:sp>
      <p:sp>
        <p:nvSpPr>
          <p:cNvPr id="2762760" name="Text Box 8"/>
          <p:cNvSpPr txBox="1">
            <a:spLocks noChangeArrowheads="1"/>
          </p:cNvSpPr>
          <p:nvPr/>
        </p:nvSpPr>
        <p:spPr bwMode="auto">
          <a:xfrm>
            <a:off x="6059488" y="1612900"/>
            <a:ext cx="682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000000"/>
                </a:solidFill>
              </a:rPr>
              <a:t>A</a:t>
            </a:r>
          </a:p>
        </p:txBody>
      </p:sp>
      <p:sp>
        <p:nvSpPr>
          <p:cNvPr id="2762761" name="Line 9"/>
          <p:cNvSpPr>
            <a:spLocks noChangeShapeType="1"/>
          </p:cNvSpPr>
          <p:nvPr/>
        </p:nvSpPr>
        <p:spPr bwMode="auto">
          <a:xfrm flipH="1">
            <a:off x="4630738" y="1776413"/>
            <a:ext cx="14287" cy="3657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2762762" name="Text Box 10"/>
          <p:cNvSpPr txBox="1">
            <a:spLocks noChangeArrowheads="1"/>
          </p:cNvSpPr>
          <p:nvPr/>
        </p:nvSpPr>
        <p:spPr bwMode="auto">
          <a:xfrm>
            <a:off x="4940300" y="1608138"/>
            <a:ext cx="682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000000"/>
                </a:solidFill>
              </a:rPr>
              <a:t>B</a:t>
            </a:r>
          </a:p>
        </p:txBody>
      </p:sp>
      <p:sp>
        <p:nvSpPr>
          <p:cNvPr id="2762763" name="Text Box 11"/>
          <p:cNvSpPr txBox="1">
            <a:spLocks noChangeArrowheads="1"/>
          </p:cNvSpPr>
          <p:nvPr/>
        </p:nvSpPr>
        <p:spPr bwMode="auto">
          <a:xfrm>
            <a:off x="3606800" y="1617663"/>
            <a:ext cx="682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000000"/>
                </a:solidFill>
              </a:rPr>
              <a:t>C</a:t>
            </a:r>
          </a:p>
        </p:txBody>
      </p:sp>
      <p:sp>
        <p:nvSpPr>
          <p:cNvPr id="1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4-21</a:t>
            </a:r>
          </a:p>
        </p:txBody>
      </p:sp>
    </p:spTree>
    <p:extLst>
      <p:ext uri="{BB962C8B-B14F-4D97-AF65-F5344CB8AC3E}">
        <p14:creationId xmlns:p14="http://schemas.microsoft.com/office/powerpoint/2010/main" val="3761996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94444E-6 2.22222E-6 L -0.41996 2.22222E-6 " pathEditMode="relative" rAng="0" ptsTypes="AA">
                                      <p:cBhvr>
                                        <p:cTn id="6" dur="2000" fill="hold"/>
                                        <p:tgtEl>
                                          <p:spTgt spid="2762756"/>
                                        </p:tgtEl>
                                        <p:attrNameLst>
                                          <p:attrName>ppt_x</p:attrName>
                                          <p:attrName>ppt_y</p:attrName>
                                        </p:attrNameLst>
                                      </p:cBhvr>
                                      <p:rCtr x="-210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524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Ready-to-Eat Food</a:t>
            </a:r>
          </a:p>
        </p:txBody>
      </p:sp>
      <p:sp>
        <p:nvSpPr>
          <p:cNvPr id="30724" name="Rectangle 10"/>
          <p:cNvSpPr>
            <a:spLocks noGrp="1" noChangeArrowheads="1"/>
          </p:cNvSpPr>
          <p:nvPr>
            <p:ph idx="1"/>
          </p:nvPr>
        </p:nvSpPr>
        <p:spPr>
          <a:xfrm>
            <a:off x="375409" y="1112772"/>
            <a:ext cx="7316789" cy="5257800"/>
          </a:xfrm>
        </p:spPr>
        <p:txBody>
          <a:bodyPr/>
          <a:lstStyle/>
          <a:p>
            <a:pPr marL="0" lvl="1" indent="0" eaLnBrk="1" hangingPunct="1">
              <a:spcBef>
                <a:spcPct val="100000"/>
              </a:spcBef>
              <a:buClr>
                <a:srgbClr val="009DDC"/>
              </a:buClr>
              <a:buFont typeface="Wingdings" pitchFamily="2" charset="2"/>
              <a:buNone/>
              <a:defRPr/>
            </a:pPr>
            <a:r>
              <a:rPr lang="en-US" sz="2400" b="1" dirty="0">
                <a:solidFill>
                  <a:srgbClr val="005CAB"/>
                </a:solidFill>
                <a:ea typeface="+mn-ea"/>
                <a:cs typeface="+mn-cs"/>
              </a:rPr>
              <a:t>Ready-to-eat food is food that can be eaten without </a:t>
            </a:r>
            <a:r>
              <a:rPr lang="en-US" sz="2400" b="1" dirty="0" smtClean="0">
                <a:solidFill>
                  <a:srgbClr val="005CAB"/>
                </a:solidFill>
                <a:ea typeface="+mn-ea"/>
                <a:cs typeface="+mn-cs"/>
              </a:rPr>
              <a:t>further:</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Preparation</a:t>
            </a:r>
          </a:p>
          <a:p>
            <a:pPr marL="347472" lvl="1" indent="-347472" eaLnBrk="1" hangingPunct="1">
              <a:lnSpc>
                <a:spcPct val="100000"/>
              </a:lnSpc>
              <a:spcBef>
                <a:spcPts val="900"/>
              </a:spcBef>
              <a:buFont typeface="Wingdings" pitchFamily="2" charset="2"/>
              <a:buChar char="l"/>
              <a:defRPr/>
            </a:pPr>
            <a:r>
              <a:rPr lang="en-US" dirty="0" smtClean="0"/>
              <a:t>Washing</a:t>
            </a:r>
          </a:p>
          <a:p>
            <a:pPr marL="347472" lvl="1" indent="-347472" eaLnBrk="1" hangingPunct="1">
              <a:lnSpc>
                <a:spcPct val="100000"/>
              </a:lnSpc>
              <a:spcBef>
                <a:spcPts val="900"/>
              </a:spcBef>
              <a:buFont typeface="Wingdings" pitchFamily="2" charset="2"/>
              <a:buChar char="l"/>
              <a:defRPr/>
            </a:pPr>
            <a:r>
              <a:rPr lang="en-US" dirty="0" smtClean="0"/>
              <a:t>Cooking</a:t>
            </a:r>
          </a:p>
          <a:p>
            <a:pPr marL="0" indent="0" eaLnBrk="1" hangingPunct="1">
              <a:buFont typeface="Wingdings" pitchFamily="2" charset="2"/>
              <a:buNone/>
              <a:defRPr/>
            </a:pPr>
            <a:r>
              <a:rPr lang="en-US" dirty="0" smtClean="0">
                <a:ea typeface="+mn-ea"/>
                <a:cs typeface="+mn-cs"/>
              </a:rPr>
              <a:t>Ready-to-eat food includes:</a:t>
            </a:r>
          </a:p>
          <a:p>
            <a:pPr marL="347472" lvl="1" indent="-347472" eaLnBrk="1" hangingPunct="1">
              <a:lnSpc>
                <a:spcPct val="100000"/>
              </a:lnSpc>
              <a:spcBef>
                <a:spcPts val="900"/>
              </a:spcBef>
              <a:buFont typeface="Wingdings" pitchFamily="2" charset="2"/>
              <a:buChar char="l"/>
              <a:defRPr/>
            </a:pPr>
            <a:r>
              <a:rPr lang="en-US" dirty="0" smtClean="0"/>
              <a:t>Cooked food</a:t>
            </a:r>
          </a:p>
          <a:p>
            <a:pPr marL="347472" lvl="1" indent="-347472" eaLnBrk="1" hangingPunct="1">
              <a:lnSpc>
                <a:spcPct val="100000"/>
              </a:lnSpc>
              <a:spcBef>
                <a:spcPts val="900"/>
              </a:spcBef>
              <a:buFont typeface="Wingdings" pitchFamily="2" charset="2"/>
              <a:buChar char="l"/>
              <a:defRPr/>
            </a:pPr>
            <a:r>
              <a:rPr lang="en-US" dirty="0" smtClean="0"/>
              <a:t>Washed fruit and vegetables</a:t>
            </a:r>
          </a:p>
          <a:p>
            <a:pPr marL="347472" lvl="1" indent="-347472" eaLnBrk="1" hangingPunct="1">
              <a:lnSpc>
                <a:spcPct val="100000"/>
              </a:lnSpc>
              <a:spcBef>
                <a:spcPts val="900"/>
              </a:spcBef>
              <a:buFont typeface="Wingdings" pitchFamily="2" charset="2"/>
              <a:buChar char="l"/>
              <a:defRPr/>
            </a:pPr>
            <a:r>
              <a:rPr lang="en-US" dirty="0" smtClean="0"/>
              <a:t>Deli meat</a:t>
            </a:r>
          </a:p>
          <a:p>
            <a:pPr marL="347472" lvl="1" indent="-347472" eaLnBrk="1" hangingPunct="1">
              <a:lnSpc>
                <a:spcPct val="100000"/>
              </a:lnSpc>
              <a:spcBef>
                <a:spcPts val="900"/>
              </a:spcBef>
              <a:buFont typeface="Wingdings" pitchFamily="2" charset="2"/>
              <a:buChar char="l"/>
              <a:defRPr/>
            </a:pPr>
            <a:r>
              <a:rPr lang="en-US" dirty="0" smtClean="0"/>
              <a:t>Bakery items</a:t>
            </a:r>
          </a:p>
          <a:p>
            <a:pPr marL="347472" lvl="1" indent="-347472" eaLnBrk="1" hangingPunct="1">
              <a:lnSpc>
                <a:spcPct val="100000"/>
              </a:lnSpc>
              <a:spcBef>
                <a:spcPts val="900"/>
              </a:spcBef>
              <a:buFont typeface="Wingdings" pitchFamily="2" charset="2"/>
              <a:buChar char="l"/>
              <a:defRPr/>
            </a:pPr>
            <a:r>
              <a:rPr lang="en-US" dirty="0" smtClean="0"/>
              <a:t>Sugar, spices, and seasonings</a:t>
            </a:r>
          </a:p>
          <a:p>
            <a:pPr marL="571500" lvl="1" indent="-457200" eaLnBrk="1" hangingPunct="1">
              <a:buFont typeface="Wingdings" pitchFamily="2" charset="2"/>
              <a:buChar char="l"/>
              <a:defRPr/>
            </a:pPr>
            <a:endParaRPr lang="en-US" dirty="0" smtClean="0"/>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1-11</a:t>
            </a:r>
          </a:p>
        </p:txBody>
      </p:sp>
    </p:spTree>
    <p:extLst>
      <p:ext uri="{BB962C8B-B14F-4D97-AF65-F5344CB8AC3E}">
        <p14:creationId xmlns:p14="http://schemas.microsoft.com/office/powerpoint/2010/main" val="13031844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Purchasing</a:t>
            </a:r>
          </a:p>
          <a:p>
            <a:pPr marL="0" indent="0" algn="ctr" eaLnBrk="1" hangingPunct="1">
              <a:spcBef>
                <a:spcPts val="0"/>
              </a:spcBef>
              <a:buFont typeface="Wingdings" pitchFamily="2" charset="2"/>
              <a:buNone/>
              <a:defRPr/>
            </a:pPr>
            <a:r>
              <a:rPr lang="en-US" sz="6000" dirty="0">
                <a:ln w="10160">
                  <a:solidFill>
                    <a:schemeClr val="accent1"/>
                  </a:solidFill>
                  <a:prstDash val="solid"/>
                </a:ln>
                <a:solidFill>
                  <a:schemeClr val="accent1"/>
                </a:solidFill>
                <a:ea typeface="+mn-ea"/>
                <a:cs typeface="+mn-cs"/>
              </a:rPr>
              <a:t>a</a:t>
            </a:r>
            <a:r>
              <a:rPr lang="en-US" sz="6000" dirty="0" smtClean="0">
                <a:ln w="10160">
                  <a:solidFill>
                    <a:schemeClr val="accent1"/>
                  </a:solidFill>
                  <a:prstDash val="solid"/>
                </a:ln>
                <a:solidFill>
                  <a:schemeClr val="accent1"/>
                </a:solidFill>
                <a:ea typeface="+mn-ea"/>
                <a:cs typeface="+mn-cs"/>
              </a:rPr>
              <a:t>nd</a:t>
            </a: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Receiving</a:t>
            </a: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a:t>
            </a:r>
          </a:p>
        </p:txBody>
      </p:sp>
    </p:spTree>
    <p:extLst>
      <p:ext uri="{BB962C8B-B14F-4D97-AF65-F5344CB8AC3E}">
        <p14:creationId xmlns:p14="http://schemas.microsoft.com/office/powerpoint/2010/main" val="202094547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393192" y="1143000"/>
            <a:ext cx="7323138" cy="4658523"/>
          </a:xfrm>
        </p:spPr>
        <p:txBody>
          <a:bodyPr/>
          <a:lstStyle/>
          <a:p>
            <a:pPr marL="0" indent="0" eaLnBrk="1" hangingPunct="1">
              <a:defRPr/>
            </a:pPr>
            <a:r>
              <a:rPr lang="en-US" dirty="0">
                <a:latin typeface="Arial Narrow" charset="0"/>
                <a:cs typeface="+mn-cs"/>
              </a:rPr>
              <a:t>Purchase food from approved, reputable </a:t>
            </a:r>
            <a:r>
              <a:rPr lang="en-US" dirty="0" smtClean="0">
                <a:latin typeface="Arial Narrow" charset="0"/>
                <a:cs typeface="+mn-cs"/>
              </a:rPr>
              <a:t>suppliers:</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Have been inspected</a:t>
            </a:r>
          </a:p>
          <a:p>
            <a:pPr marL="347472" lvl="1" indent="-347472" eaLnBrk="1" hangingPunct="1">
              <a:lnSpc>
                <a:spcPct val="100000"/>
              </a:lnSpc>
              <a:spcBef>
                <a:spcPts val="900"/>
              </a:spcBef>
              <a:defRPr/>
            </a:pPr>
            <a:r>
              <a:rPr lang="en-US" dirty="0">
                <a:solidFill>
                  <a:srgbClr val="000000"/>
                </a:solidFill>
                <a:latin typeface="Arial Narrow" charset="0"/>
              </a:rPr>
              <a:t>Meet all applicable local, state, and federal laws</a:t>
            </a:r>
            <a:endParaRPr lang="en-US" dirty="0">
              <a:latin typeface="Arial Narrow" charset="0"/>
            </a:endParaRPr>
          </a:p>
          <a:p>
            <a:pPr marL="0" indent="0" eaLnBrk="1" hangingPunct="1">
              <a:defRPr/>
            </a:pPr>
            <a:r>
              <a:rPr lang="en-US" dirty="0">
                <a:latin typeface="Arial Narrow" charset="0"/>
                <a:cs typeface="+mn-cs"/>
              </a:rPr>
              <a:t>Arrange </a:t>
            </a:r>
            <a:r>
              <a:rPr lang="en-US" dirty="0" smtClean="0">
                <a:latin typeface="Arial Narrow" charset="0"/>
                <a:cs typeface="+mn-cs"/>
              </a:rPr>
              <a:t>deliveries so they </a:t>
            </a:r>
            <a:r>
              <a:rPr lang="en-US" dirty="0">
                <a:latin typeface="Arial Narrow" charset="0"/>
                <a:cs typeface="+mn-cs"/>
              </a:rPr>
              <a:t>arrive:</a:t>
            </a:r>
          </a:p>
          <a:p>
            <a:pPr marL="347472" lvl="1" indent="-347472" eaLnBrk="1" hangingPunct="1">
              <a:lnSpc>
                <a:spcPct val="100000"/>
              </a:lnSpc>
              <a:spcBef>
                <a:spcPts val="900"/>
              </a:spcBef>
              <a:defRPr/>
            </a:pPr>
            <a:r>
              <a:rPr lang="en-US" dirty="0">
                <a:solidFill>
                  <a:srgbClr val="000000"/>
                </a:solidFill>
                <a:latin typeface="Arial Narrow" charset="0"/>
              </a:rPr>
              <a:t>When staff has enough time to do inspections</a:t>
            </a:r>
          </a:p>
          <a:p>
            <a:pPr marL="347472" lvl="1" indent="-347472" eaLnBrk="1" hangingPunct="1">
              <a:lnSpc>
                <a:spcPct val="100000"/>
              </a:lnSpc>
              <a:spcBef>
                <a:spcPts val="900"/>
              </a:spcBef>
              <a:defRPr/>
            </a:pPr>
            <a:r>
              <a:rPr lang="en-US" dirty="0">
                <a:solidFill>
                  <a:srgbClr val="000000"/>
                </a:solidFill>
                <a:latin typeface="Arial Narrow" charset="0"/>
              </a:rPr>
              <a:t>When they can be correctly received</a:t>
            </a:r>
          </a:p>
        </p:txBody>
      </p:sp>
      <p:sp>
        <p:nvSpPr>
          <p:cNvPr id="12185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a:t>
            </a:r>
          </a:p>
        </p:txBody>
      </p:sp>
      <p:sp>
        <p:nvSpPr>
          <p:cNvPr id="12186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Purchasing and Receiving Principles</a:t>
            </a:r>
          </a:p>
        </p:txBody>
      </p:sp>
    </p:spTree>
    <p:extLst>
      <p:ext uri="{BB962C8B-B14F-4D97-AF65-F5344CB8AC3E}">
        <p14:creationId xmlns:p14="http://schemas.microsoft.com/office/powerpoint/2010/main" val="7188222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2" y="1143000"/>
            <a:ext cx="6311805" cy="4700507"/>
          </a:xfrm>
        </p:spPr>
        <p:txBody>
          <a:bodyPr/>
          <a:lstStyle/>
          <a:p>
            <a:pPr marL="0" indent="0" eaLnBrk="1" hangingPunct="1">
              <a:defRPr/>
            </a:pPr>
            <a:r>
              <a:rPr lang="en-US" dirty="0">
                <a:latin typeface="Arial Narrow" charset="0"/>
                <a:cs typeface="+mn-cs"/>
              </a:rPr>
              <a:t>Key </a:t>
            </a:r>
            <a:r>
              <a:rPr lang="en-US" dirty="0" smtClean="0">
                <a:latin typeface="Arial Narrow" charset="0"/>
                <a:cs typeface="+mn-cs"/>
              </a:rPr>
              <a:t>drop deliveries: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Supplier is given after-hour access to the operation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to make deliveries</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Deliveries must meet the following </a:t>
            </a:r>
            <a:r>
              <a:rPr lang="en-US" dirty="0" smtClean="0">
                <a:solidFill>
                  <a:srgbClr val="000000"/>
                </a:solidFill>
                <a:latin typeface="Arial Narrow" charset="0"/>
              </a:rPr>
              <a:t>criteria:</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Be inspected upon arrival at the operation</a:t>
            </a:r>
          </a:p>
          <a:p>
            <a:pPr marL="694944" lvl="2" indent="-347472" eaLnBrk="1" hangingPunct="1">
              <a:lnSpc>
                <a:spcPct val="100000"/>
              </a:lnSpc>
              <a:spcBef>
                <a:spcPts val="900"/>
              </a:spcBef>
              <a:defRPr/>
            </a:pPr>
            <a:r>
              <a:rPr lang="en-US" dirty="0">
                <a:solidFill>
                  <a:srgbClr val="000000"/>
                </a:solidFill>
                <a:latin typeface="Arial Narrow" charset="0"/>
              </a:rPr>
              <a:t>Be from an approved source</a:t>
            </a:r>
          </a:p>
          <a:p>
            <a:pPr marL="694944" lvl="2" indent="-347472" eaLnBrk="1" hangingPunct="1">
              <a:lnSpc>
                <a:spcPct val="100000"/>
              </a:lnSpc>
              <a:spcBef>
                <a:spcPts val="900"/>
              </a:spcBef>
              <a:defRPr/>
            </a:pPr>
            <a:r>
              <a:rPr lang="en-US" dirty="0">
                <a:solidFill>
                  <a:srgbClr val="000000"/>
                </a:solidFill>
                <a:latin typeface="Arial Narrow" charset="0"/>
              </a:rPr>
              <a:t>Have been placed in the correct storage location to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maintain the </a:t>
            </a:r>
            <a:r>
              <a:rPr lang="en-US" dirty="0">
                <a:solidFill>
                  <a:srgbClr val="000000"/>
                </a:solidFill>
                <a:latin typeface="Arial Narrow" charset="0"/>
              </a:rPr>
              <a:t>required temperature </a:t>
            </a:r>
          </a:p>
          <a:p>
            <a:pPr marL="694944" lvl="2" indent="-347472" eaLnBrk="1" hangingPunct="1">
              <a:lnSpc>
                <a:spcPct val="100000"/>
              </a:lnSpc>
              <a:spcBef>
                <a:spcPts val="900"/>
              </a:spcBef>
              <a:defRPr/>
            </a:pPr>
            <a:r>
              <a:rPr lang="en-US" dirty="0">
                <a:solidFill>
                  <a:srgbClr val="000000"/>
                </a:solidFill>
                <a:latin typeface="Arial Narrow" charset="0"/>
              </a:rPr>
              <a:t>Have been protected from contamination in storage</a:t>
            </a:r>
          </a:p>
          <a:p>
            <a:pPr marL="694944" lvl="2" indent="-347472" eaLnBrk="1" hangingPunct="1">
              <a:lnSpc>
                <a:spcPct val="100000"/>
              </a:lnSpc>
              <a:spcBef>
                <a:spcPts val="900"/>
              </a:spcBef>
              <a:defRPr/>
            </a:pPr>
            <a:r>
              <a:rPr lang="en-US" dirty="0" smtClean="0">
                <a:solidFill>
                  <a:schemeClr val="tx1"/>
                </a:solidFill>
                <a:latin typeface="Arial Narrow" charset="0"/>
              </a:rPr>
              <a:t>Are </a:t>
            </a:r>
            <a:r>
              <a:rPr lang="en-US" dirty="0" smtClean="0">
                <a:solidFill>
                  <a:srgbClr val="FF0000"/>
                </a:solidFill>
                <a:latin typeface="Arial Narrow" charset="0"/>
              </a:rPr>
              <a:t>NOT </a:t>
            </a:r>
            <a:r>
              <a:rPr lang="en-US" dirty="0" smtClean="0">
                <a:solidFill>
                  <a:srgbClr val="000000"/>
                </a:solidFill>
                <a:latin typeface="Arial Narrow" charset="0"/>
              </a:rPr>
              <a:t>contaminated </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smtClean="0">
                <a:solidFill>
                  <a:srgbClr val="000000"/>
                </a:solidFill>
                <a:latin typeface="Arial Narrow" charset="0"/>
              </a:rPr>
              <a:t>Are </a:t>
            </a:r>
            <a:r>
              <a:rPr lang="en-US" dirty="0">
                <a:solidFill>
                  <a:srgbClr val="000000"/>
                </a:solidFill>
                <a:latin typeface="Arial Narrow" charset="0"/>
              </a:rPr>
              <a:t>honestly presented</a:t>
            </a:r>
          </a:p>
          <a:p>
            <a:pPr marL="571500" lvl="1" indent="-457200" eaLnBrk="1" hangingPunct="1">
              <a:defRPr/>
            </a:pPr>
            <a:endParaRPr lang="en-US" dirty="0">
              <a:solidFill>
                <a:srgbClr val="000000"/>
              </a:solidFill>
              <a:latin typeface="Arial Narrow" charset="0"/>
            </a:endParaRP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5-4</a:t>
            </a:r>
          </a:p>
        </p:txBody>
      </p:sp>
      <p:sp>
        <p:nvSpPr>
          <p:cNvPr id="12390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extLst>
      <p:ext uri="{BB962C8B-B14F-4D97-AF65-F5344CB8AC3E}">
        <p14:creationId xmlns:p14="http://schemas.microsoft.com/office/powerpoint/2010/main" val="12249881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393192" y="1143000"/>
            <a:ext cx="6691759" cy="4827852"/>
          </a:xfrm>
        </p:spPr>
        <p:txBody>
          <a:bodyPr/>
          <a:lstStyle/>
          <a:p>
            <a:pPr marL="0" indent="0" eaLnBrk="1" hangingPunct="1">
              <a:defRPr/>
            </a:pPr>
            <a:r>
              <a:rPr lang="en-US" dirty="0" smtClean="0">
                <a:latin typeface="Arial Narrow" charset="0"/>
                <a:cs typeface="+mn-cs"/>
              </a:rPr>
              <a:t>Recalls: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Identify the recalled food items </a:t>
            </a:r>
          </a:p>
          <a:p>
            <a:pPr marL="347472" lvl="1" indent="-347472" eaLnBrk="1" hangingPunct="1">
              <a:lnSpc>
                <a:spcPct val="100000"/>
              </a:lnSpc>
              <a:spcBef>
                <a:spcPts val="900"/>
              </a:spcBef>
              <a:defRPr/>
            </a:pPr>
            <a:r>
              <a:rPr lang="en-US" dirty="0">
                <a:solidFill>
                  <a:srgbClr val="000000"/>
                </a:solidFill>
                <a:latin typeface="Arial Narrow" charset="0"/>
              </a:rPr>
              <a:t>Remove the item from inventory, and place it in a secure and appropriate </a:t>
            </a:r>
            <a:r>
              <a:rPr lang="en-US" dirty="0" smtClean="0">
                <a:solidFill>
                  <a:srgbClr val="000000"/>
                </a:solidFill>
                <a:latin typeface="Arial Narrow" charset="0"/>
              </a:rPr>
              <a:t>location</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Store the item separately from food, utensils, equipment, linens, and single-use </a:t>
            </a:r>
            <a:r>
              <a:rPr lang="en-US" dirty="0" smtClean="0">
                <a:solidFill>
                  <a:srgbClr val="000000"/>
                </a:solidFill>
                <a:latin typeface="Arial Narrow" charset="0"/>
              </a:rPr>
              <a:t>items</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Label the item in a way that will prevent it from being placed back in </a:t>
            </a:r>
            <a:r>
              <a:rPr lang="en-US" dirty="0" smtClean="0">
                <a:solidFill>
                  <a:srgbClr val="000000"/>
                </a:solidFill>
                <a:latin typeface="Arial Narrow" charset="0"/>
              </a:rPr>
              <a:t>inventory</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Inform staff not to use the </a:t>
            </a:r>
            <a:r>
              <a:rPr lang="en-US" dirty="0" smtClean="0">
                <a:solidFill>
                  <a:srgbClr val="000000"/>
                </a:solidFill>
                <a:latin typeface="Arial Narrow" charset="0"/>
              </a:rPr>
              <a:t>product</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Refer to the vendor</a:t>
            </a:r>
            <a:r>
              <a:rPr lang="ja-JP" altLang="en-US" dirty="0">
                <a:solidFill>
                  <a:srgbClr val="000000"/>
                </a:solidFill>
                <a:latin typeface="Arial Narrow" charset="0"/>
              </a:rPr>
              <a:t>’</a:t>
            </a:r>
            <a:r>
              <a:rPr lang="en-US" dirty="0">
                <a:solidFill>
                  <a:srgbClr val="000000"/>
                </a:solidFill>
                <a:latin typeface="Arial Narrow" charset="0"/>
              </a:rPr>
              <a:t>s notification or recall notice to determine </a:t>
            </a:r>
            <a:r>
              <a:rPr lang="en-US" dirty="0" smtClean="0">
                <a:solidFill>
                  <a:srgbClr val="000000"/>
                </a:solidFill>
                <a:latin typeface="Arial Narrow" charset="0"/>
              </a:rPr>
              <a:t>what </a:t>
            </a:r>
            <a:r>
              <a:rPr lang="en-US" dirty="0">
                <a:solidFill>
                  <a:srgbClr val="000000"/>
                </a:solidFill>
                <a:latin typeface="Arial Narrow" charset="0"/>
              </a:rPr>
              <a:t>to do with the </a:t>
            </a:r>
            <a:r>
              <a:rPr lang="en-US" dirty="0" smtClean="0">
                <a:solidFill>
                  <a:srgbClr val="000000"/>
                </a:solidFill>
                <a:latin typeface="Arial Narrow" charset="0"/>
              </a:rPr>
              <a:t>item</a:t>
            </a:r>
            <a:endParaRPr lang="en-US" dirty="0">
              <a:latin typeface="Arial Narrow"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5-5</a:t>
            </a:r>
          </a:p>
        </p:txBody>
      </p:sp>
      <p:sp>
        <p:nvSpPr>
          <p:cNvPr id="125956"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extLst>
      <p:ext uri="{BB962C8B-B14F-4D97-AF65-F5344CB8AC3E}">
        <p14:creationId xmlns:p14="http://schemas.microsoft.com/office/powerpoint/2010/main" val="60279111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Would you accept it </a:t>
            </a:r>
            <a:br>
              <a:rPr lang="en-US" sz="6000" dirty="0" smtClean="0">
                <a:ln w="10160">
                  <a:solidFill>
                    <a:schemeClr val="accent1"/>
                  </a:solidFill>
                  <a:prstDash val="solid"/>
                </a:ln>
                <a:solidFill>
                  <a:schemeClr val="accent1"/>
                </a:solidFill>
                <a:ea typeface="+mn-ea"/>
                <a:cs typeface="+mn-cs"/>
              </a:rPr>
            </a:br>
            <a:r>
              <a:rPr lang="en-US" sz="6000" dirty="0" smtClean="0">
                <a:ln w="10160">
                  <a:solidFill>
                    <a:schemeClr val="accent1"/>
                  </a:solidFill>
                  <a:prstDash val="solid"/>
                </a:ln>
                <a:solidFill>
                  <a:schemeClr val="accent1"/>
                </a:solidFill>
                <a:ea typeface="+mn-ea"/>
                <a:cs typeface="+mn-cs"/>
              </a:rPr>
              <a:t>or reject It?</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5-6</a:t>
            </a:r>
          </a:p>
        </p:txBody>
      </p:sp>
    </p:spTree>
    <p:extLst>
      <p:ext uri="{BB962C8B-B14F-4D97-AF65-F5344CB8AC3E}">
        <p14:creationId xmlns:p14="http://schemas.microsoft.com/office/powerpoint/2010/main" val="7238649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Meat received at </a:t>
            </a:r>
            <a:br>
              <a:rPr lang="en-US" sz="2400" b="1" dirty="0" smtClean="0">
                <a:solidFill>
                  <a:srgbClr val="005CAB"/>
                </a:solidFill>
                <a:ea typeface="+mn-ea"/>
              </a:rPr>
            </a:br>
            <a:r>
              <a:rPr lang="en-US" sz="2400" b="1" dirty="0" smtClean="0">
                <a:solidFill>
                  <a:srgbClr val="005CAB"/>
                </a:solidFill>
                <a:ea typeface="+mn-ea"/>
              </a:rPr>
              <a:t>40ºF (4ºC)</a:t>
            </a:r>
            <a:endParaRPr lang="en-US" sz="2400" b="1" dirty="0">
              <a:solidFill>
                <a:srgbClr val="005CAB"/>
              </a:solidFill>
              <a:ea typeface="+mn-ea"/>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054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11" name="Rectangle 3"/>
          <p:cNvSpPr txBox="1">
            <a:spLocks noChangeArrowheads="1"/>
          </p:cNvSpPr>
          <p:nvPr/>
        </p:nvSpPr>
        <p:spPr bwMode="auto">
          <a:xfrm>
            <a:off x="495299" y="4830762"/>
            <a:ext cx="2743201"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Live oysters received at an internal temperature of </a:t>
            </a:r>
            <a:br>
              <a:rPr lang="en-US" sz="2400" b="1" dirty="0" smtClean="0">
                <a:solidFill>
                  <a:srgbClr val="005CAB"/>
                </a:solidFill>
                <a:ea typeface="+mn-ea"/>
              </a:rPr>
            </a:br>
            <a:r>
              <a:rPr lang="en-US" sz="2400" b="1" dirty="0" smtClean="0">
                <a:solidFill>
                  <a:srgbClr val="005CAB"/>
                </a:solidFill>
                <a:ea typeface="+mn-ea"/>
              </a:rPr>
              <a:t>50</a:t>
            </a:r>
            <a:r>
              <a:rPr lang="en-US" sz="2400" b="1" dirty="0" smtClean="0">
                <a:solidFill>
                  <a:srgbClr val="005CAB"/>
                </a:solidFill>
              </a:rPr>
              <a:t>º</a:t>
            </a:r>
            <a:r>
              <a:rPr lang="en-US" sz="2400" b="1" dirty="0" smtClean="0">
                <a:solidFill>
                  <a:srgbClr val="005CAB"/>
                </a:solidFill>
                <a:ea typeface="+mn-ea"/>
              </a:rPr>
              <a:t>F (10</a:t>
            </a:r>
            <a:r>
              <a:rPr lang="en-US" sz="2400" b="1" dirty="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47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Milk received at </a:t>
            </a:r>
            <a:br>
              <a:rPr lang="en-US" sz="2400" b="1" dirty="0" smtClean="0">
                <a:solidFill>
                  <a:srgbClr val="005CAB"/>
                </a:solidFill>
                <a:ea typeface="+mn-ea"/>
              </a:rPr>
            </a:br>
            <a:r>
              <a:rPr lang="en-US" sz="2400" b="1" dirty="0" smtClean="0">
                <a:solidFill>
                  <a:srgbClr val="005CAB"/>
                </a:solidFill>
              </a:rPr>
              <a:t>45ºF </a:t>
            </a:r>
            <a:r>
              <a:rPr lang="en-US" sz="2400" b="1" dirty="0">
                <a:solidFill>
                  <a:srgbClr val="005CAB"/>
                </a:solidFill>
              </a:rPr>
              <a:t>(</a:t>
            </a:r>
            <a:r>
              <a:rPr lang="en-US" sz="2400" b="1" dirty="0" smtClean="0">
                <a:solidFill>
                  <a:srgbClr val="005CAB"/>
                </a:solidFill>
              </a:rPr>
              <a:t>7ºC</a:t>
            </a:r>
            <a:r>
              <a:rPr lang="en-US" sz="2400" b="1" dirty="0">
                <a:solidFill>
                  <a:srgbClr val="005CAB"/>
                </a:solidFill>
              </a:rPr>
              <a:t>)</a:t>
            </a:r>
          </a:p>
          <a:p>
            <a:pPr marL="0" lvl="1" indent="0" algn="ctr" eaLnBrk="1" hangingPunct="1">
              <a:buFont typeface="Wingdings" charset="0"/>
              <a:buNone/>
              <a:defRPr/>
            </a:pPr>
            <a:r>
              <a:rPr lang="en-US" sz="2400" b="1" dirty="0" smtClean="0">
                <a:solidFill>
                  <a:srgbClr val="005CAB"/>
                </a:solidFill>
                <a:ea typeface="+mn-ea"/>
              </a:rPr>
              <a:t> </a:t>
            </a:r>
            <a:endParaRPr lang="en-US" sz="2400" b="1" dirty="0">
              <a:solidFill>
                <a:srgbClr val="005CAB"/>
              </a:solidFill>
              <a:ea typeface="+mn-ea"/>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741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Eggs received at an air temperature of 50</a:t>
            </a:r>
            <a:r>
              <a:rPr lang="en-US" sz="2400" b="1" dirty="0" smtClean="0">
                <a:solidFill>
                  <a:srgbClr val="005CAB"/>
                </a:solidFill>
              </a:rPr>
              <a:t>º</a:t>
            </a:r>
            <a:r>
              <a:rPr lang="en-US" sz="2400" b="1" dirty="0" smtClean="0">
                <a:solidFill>
                  <a:srgbClr val="005CAB"/>
                </a:solidFill>
                <a:ea typeface="+mn-ea"/>
              </a:rPr>
              <a:t>F (10</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88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1"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Hot TCS food received at </a:t>
            </a:r>
            <a:br>
              <a:rPr lang="en-US" sz="2400" b="1" dirty="0" smtClean="0">
                <a:solidFill>
                  <a:srgbClr val="005CAB"/>
                </a:solidFill>
                <a:ea typeface="+mn-ea"/>
              </a:rPr>
            </a:br>
            <a:r>
              <a:rPr lang="en-US" sz="2400" b="1" dirty="0" smtClean="0">
                <a:solidFill>
                  <a:srgbClr val="005CAB"/>
                </a:solidFill>
                <a:ea typeface="+mn-ea"/>
              </a:rPr>
              <a:t>120</a:t>
            </a:r>
            <a:r>
              <a:rPr lang="en-US" sz="2400" b="1" dirty="0" smtClean="0">
                <a:solidFill>
                  <a:srgbClr val="005CAB"/>
                </a:solidFill>
              </a:rPr>
              <a:t>º</a:t>
            </a:r>
            <a:r>
              <a:rPr lang="en-US" sz="2400" b="1" dirty="0" smtClean="0">
                <a:solidFill>
                  <a:srgbClr val="005CAB"/>
                </a:solidFill>
                <a:ea typeface="+mn-ea"/>
              </a:rPr>
              <a:t>F (49</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671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9"/>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Populations at High Risk for Foodborne Illnesses</a:t>
            </a:r>
          </a:p>
        </p:txBody>
      </p:sp>
      <p:sp>
        <p:nvSpPr>
          <p:cNvPr id="30724" name="Rectangle 10"/>
          <p:cNvSpPr>
            <a:spLocks noGrp="1" noChangeArrowheads="1"/>
          </p:cNvSpPr>
          <p:nvPr>
            <p:ph idx="1"/>
          </p:nvPr>
        </p:nvSpPr>
        <p:spPr>
          <a:xfrm>
            <a:off x="390525" y="1143000"/>
            <a:ext cx="5212080" cy="3789362"/>
          </a:xfrm>
        </p:spPr>
        <p:txBody>
          <a:bodyPr/>
          <a:lstStyle/>
          <a:p>
            <a:pPr marL="0" indent="0" eaLnBrk="1" hangingPunct="1">
              <a:buFont typeface="Wingdings" pitchFamily="2" charset="2"/>
              <a:buNone/>
              <a:defRPr/>
            </a:pPr>
            <a:r>
              <a:rPr lang="en-US" dirty="0" smtClean="0">
                <a:ea typeface="+mn-ea"/>
                <a:cs typeface="+mn-cs"/>
              </a:rPr>
              <a:t>These people have a higher risk of getting a foodborne illness:</a:t>
            </a:r>
          </a:p>
          <a:p>
            <a:pPr marL="347472" lvl="1" indent="-347472" eaLnBrk="1" hangingPunct="1">
              <a:lnSpc>
                <a:spcPct val="100000"/>
              </a:lnSpc>
              <a:spcBef>
                <a:spcPts val="900"/>
              </a:spcBef>
              <a:buFont typeface="Wingdings" pitchFamily="2" charset="2"/>
              <a:buChar char="l"/>
              <a:defRPr/>
            </a:pPr>
            <a:r>
              <a:rPr lang="en-US" dirty="0" smtClean="0"/>
              <a:t>Elderly people</a:t>
            </a:r>
          </a:p>
          <a:p>
            <a:pPr marL="347472" lvl="1" indent="-347472" eaLnBrk="1" hangingPunct="1">
              <a:lnSpc>
                <a:spcPct val="100000"/>
              </a:lnSpc>
              <a:spcBef>
                <a:spcPts val="900"/>
              </a:spcBef>
              <a:buFont typeface="Wingdings" pitchFamily="2" charset="2"/>
              <a:buChar char="l"/>
              <a:defRPr/>
            </a:pPr>
            <a:r>
              <a:rPr lang="en-US" dirty="0" smtClean="0"/>
              <a:t>Preschool-age children</a:t>
            </a:r>
          </a:p>
          <a:p>
            <a:pPr marL="347472" lvl="1" indent="-347472" eaLnBrk="1" hangingPunct="1">
              <a:lnSpc>
                <a:spcPct val="100000"/>
              </a:lnSpc>
              <a:spcBef>
                <a:spcPts val="900"/>
              </a:spcBef>
              <a:buFont typeface="Wingdings" pitchFamily="2" charset="2"/>
              <a:buChar char="l"/>
              <a:defRPr/>
            </a:pPr>
            <a:r>
              <a:rPr lang="en-US" dirty="0" smtClean="0"/>
              <a:t>People with compromised immune systems </a:t>
            </a:r>
          </a:p>
          <a:p>
            <a:pPr marL="114300" lvl="1" indent="0" eaLnBrk="1" hangingPunct="1">
              <a:buFont typeface="Wingdings" pitchFamily="2" charset="2"/>
              <a:buNone/>
              <a:defRPr/>
            </a:pPr>
            <a:endParaRPr lang="en-US" dirty="0" smtClean="0"/>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1-12</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2450592"/>
            <a:ext cx="2103120" cy="108500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084" y="3657600"/>
            <a:ext cx="2099662" cy="108679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355" y="1243013"/>
            <a:ext cx="2103119" cy="1092433"/>
          </a:xfrm>
          <a:prstGeom prst="rect">
            <a:avLst/>
          </a:prstGeom>
        </p:spPr>
      </p:pic>
    </p:spTree>
    <p:extLst>
      <p:ext uri="{BB962C8B-B14F-4D97-AF65-F5344CB8AC3E}">
        <p14:creationId xmlns:p14="http://schemas.microsoft.com/office/powerpoint/2010/main" val="39684458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5-12</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5838"/>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Frozen shrimp</a:t>
            </a:r>
            <a:endParaRPr lang="en-US" sz="2400" b="1" dirty="0">
              <a:solidFill>
                <a:srgbClr val="005CAB"/>
              </a:solidFill>
              <a:ea typeface="+mn-e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37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5838"/>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Flour</a:t>
            </a:r>
            <a:endParaRPr lang="en-US" sz="2400" b="1" dirty="0">
              <a:solidFill>
                <a:srgbClr val="005CAB"/>
              </a:solidFill>
              <a:ea typeface="+mn-ea"/>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556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006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5838"/>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Flour</a:t>
            </a:r>
            <a:endParaRPr lang="en-US" sz="2400" b="1" dirty="0">
              <a:solidFill>
                <a:srgbClr val="005CAB"/>
              </a:solidFill>
              <a:ea typeface="+mn-ea"/>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19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5838"/>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Danish</a:t>
            </a:r>
            <a:endParaRPr lang="en-US" sz="2400" b="1" dirty="0">
              <a:solidFill>
                <a:srgbClr val="005CAB"/>
              </a:solidFill>
              <a:ea typeface="+mn-ea"/>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055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8765"/>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ROP meat</a:t>
            </a:r>
            <a:endParaRPr lang="en-US" sz="2400" b="1" dirty="0">
              <a:solidFill>
                <a:srgbClr val="005CAB"/>
              </a:solidFill>
              <a:ea typeface="+mn-ea"/>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556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62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8764"/>
            <a:ext cx="2743200" cy="87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Fresh tuna with a seaweed smell</a:t>
            </a:r>
            <a:endParaRPr lang="en-US" sz="2400" b="1" dirty="0">
              <a:solidFill>
                <a:srgbClr val="005CAB"/>
              </a:solidFill>
              <a:ea typeface="+mn-ea"/>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8765"/>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Fresh pork chops that are sticky </a:t>
            </a:r>
            <a:endParaRPr lang="en-US" sz="2400" b="1" dirty="0">
              <a:solidFill>
                <a:srgbClr val="005CAB"/>
              </a:solidFill>
              <a:ea typeface="+mn-ea"/>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79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body" idx="1"/>
          </p:nvPr>
        </p:nvSpPr>
        <p:spPr>
          <a:xfrm>
            <a:off x="393192" y="1143000"/>
            <a:ext cx="5073363" cy="4773805"/>
          </a:xfrm>
        </p:spPr>
        <p:txBody>
          <a:bodyPr/>
          <a:lstStyle/>
          <a:p>
            <a:pPr marL="0" indent="0" eaLnBrk="1" hangingPunct="1">
              <a:defRPr/>
            </a:pPr>
            <a:r>
              <a:rPr lang="en-US" dirty="0">
                <a:latin typeface="Arial Narrow" charset="0"/>
                <a:cs typeface="+mn-cs"/>
              </a:rPr>
              <a:t>Required </a:t>
            </a:r>
            <a:r>
              <a:rPr lang="en-US" dirty="0" smtClean="0">
                <a:latin typeface="Arial Narrow" charset="0"/>
                <a:cs typeface="+mn-cs"/>
              </a:rPr>
              <a:t>documents</a:t>
            </a:r>
            <a:r>
              <a:rPr lang="en-US" dirty="0">
                <a:latin typeface="Arial Narrow" charset="0"/>
                <a:cs typeface="+mn-cs"/>
              </a:rPr>
              <a:t>:</a:t>
            </a:r>
          </a:p>
          <a:p>
            <a:pPr marL="347472" lvl="1" indent="-347472" eaLnBrk="1" hangingPunct="1">
              <a:lnSpc>
                <a:spcPct val="100000"/>
              </a:lnSpc>
              <a:spcBef>
                <a:spcPts val="900"/>
              </a:spcBef>
              <a:defRPr/>
            </a:pPr>
            <a:r>
              <a:rPr lang="en-US" dirty="0">
                <a:latin typeface="Arial Narrow" charset="0"/>
              </a:rPr>
              <a:t>Shellfish must be received with shellstock identification </a:t>
            </a:r>
            <a:r>
              <a:rPr lang="en-US" dirty="0" smtClean="0">
                <a:latin typeface="Arial Narrow" charset="0"/>
              </a:rPr>
              <a:t>tags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Tags indicate when and where the shellfish were </a:t>
            </a:r>
            <a:r>
              <a:rPr lang="en-US" dirty="0" smtClean="0">
                <a:latin typeface="Arial Narrow" charset="0"/>
              </a:rPr>
              <a:t>harvested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Must be kept on file for 90 days from the date the last shellfish was used from its delivery </a:t>
            </a:r>
            <a:r>
              <a:rPr lang="en-US" dirty="0" smtClean="0">
                <a:latin typeface="Arial Narrow" charset="0"/>
              </a:rPr>
              <a:t>container</a:t>
            </a:r>
            <a:endParaRPr lang="en-US" dirty="0">
              <a:latin typeface="Arial Narrow" charset="0"/>
            </a:endParaRPr>
          </a:p>
        </p:txBody>
      </p:sp>
      <p:sp>
        <p:nvSpPr>
          <p:cNvPr id="1341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5-19</a:t>
            </a:r>
          </a:p>
        </p:txBody>
      </p:sp>
      <p:sp>
        <p:nvSpPr>
          <p:cNvPr id="13414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extLst>
      <p:ext uri="{BB962C8B-B14F-4D97-AF65-F5344CB8AC3E}">
        <p14:creationId xmlns:p14="http://schemas.microsoft.com/office/powerpoint/2010/main" val="15098808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idx="1"/>
          </p:nvPr>
        </p:nvSpPr>
        <p:spPr>
          <a:xfrm>
            <a:off x="393192" y="1143000"/>
            <a:ext cx="8240713" cy="4622888"/>
          </a:xfrm>
        </p:spPr>
        <p:txBody>
          <a:bodyPr/>
          <a:lstStyle/>
          <a:p>
            <a:pPr marL="0" indent="0" eaLnBrk="1" hangingPunct="1">
              <a:defRPr/>
            </a:pPr>
            <a:r>
              <a:rPr lang="en-US" dirty="0">
                <a:latin typeface="Arial Narrow" charset="0"/>
                <a:cs typeface="+mn-cs"/>
              </a:rPr>
              <a:t>Required </a:t>
            </a:r>
            <a:r>
              <a:rPr lang="en-US" dirty="0" smtClean="0">
                <a:latin typeface="Arial Narrow" charset="0"/>
                <a:cs typeface="+mn-cs"/>
              </a:rPr>
              <a:t>documents: </a:t>
            </a:r>
            <a:endParaRPr lang="en-US" sz="1800" dirty="0" smtClean="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Fish that will be eaten raw or partially cooked:</a:t>
            </a:r>
          </a:p>
          <a:p>
            <a:pPr marL="694944" lvl="2" indent="-347472" eaLnBrk="1" hangingPunct="1">
              <a:lnSpc>
                <a:spcPct val="100000"/>
              </a:lnSpc>
              <a:spcBef>
                <a:spcPts val="900"/>
              </a:spcBef>
              <a:defRPr/>
            </a:pPr>
            <a:r>
              <a:rPr lang="en-US" spc="-20" dirty="0" smtClean="0">
                <a:latin typeface="Arial Narrow" charset="0"/>
              </a:rPr>
              <a:t>Documentation </a:t>
            </a:r>
            <a:r>
              <a:rPr lang="en-US" spc="-20" dirty="0">
                <a:latin typeface="Arial Narrow" charset="0"/>
              </a:rPr>
              <a:t>must show the fish was correctly frozen before being </a:t>
            </a:r>
            <a:r>
              <a:rPr lang="en-US" spc="-20" dirty="0" smtClean="0">
                <a:latin typeface="Arial Narrow" charset="0"/>
              </a:rPr>
              <a:t>received</a:t>
            </a:r>
            <a:r>
              <a:rPr lang="en-US" dirty="0" smtClean="0">
                <a:latin typeface="Arial Narrow" charset="0"/>
              </a:rPr>
              <a:t>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Keep documents for 90 days from the sale of the </a:t>
            </a:r>
            <a:r>
              <a:rPr lang="en-US" dirty="0" smtClean="0">
                <a:latin typeface="Arial Narrow" charset="0"/>
              </a:rPr>
              <a:t>fish </a:t>
            </a:r>
            <a:endParaRPr lang="en-US" dirty="0">
              <a:latin typeface="Arial Narrow" charset="0"/>
            </a:endParaRPr>
          </a:p>
          <a:p>
            <a:pPr marL="347472" lvl="1" indent="-347472" eaLnBrk="1" hangingPunct="1">
              <a:lnSpc>
                <a:spcPct val="100000"/>
              </a:lnSpc>
              <a:spcBef>
                <a:spcPts val="900"/>
              </a:spcBef>
              <a:defRPr/>
            </a:pPr>
            <a:r>
              <a:rPr lang="en-US" dirty="0" smtClean="0">
                <a:latin typeface="Arial Narrow" charset="0"/>
              </a:rPr>
              <a:t>Farm-raised fish:</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Must have documentation stating the fish was raised to FDA </a:t>
            </a:r>
            <a:r>
              <a:rPr lang="en-US" dirty="0" smtClean="0">
                <a:latin typeface="Arial Narrow" charset="0"/>
              </a:rPr>
              <a:t>standards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Keep documents for 90 days from the sale of the fish</a:t>
            </a: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5-20</a:t>
            </a:r>
          </a:p>
        </p:txBody>
      </p:sp>
      <p:sp>
        <p:nvSpPr>
          <p:cNvPr id="135172"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extLst>
      <p:ext uri="{BB962C8B-B14F-4D97-AF65-F5344CB8AC3E}">
        <p14:creationId xmlns:p14="http://schemas.microsoft.com/office/powerpoint/2010/main" val="236238868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Storage</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5-21</a:t>
            </a:r>
          </a:p>
        </p:txBody>
      </p:sp>
    </p:spTree>
    <p:extLst>
      <p:ext uri="{BB962C8B-B14F-4D97-AF65-F5344CB8AC3E}">
        <p14:creationId xmlns:p14="http://schemas.microsoft.com/office/powerpoint/2010/main" val="953863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1-13</a:t>
            </a:r>
          </a:p>
        </p:txBody>
      </p:sp>
      <p:sp>
        <p:nvSpPr>
          <p:cNvPr id="6" name="Rectangle 3"/>
          <p:cNvSpPr txBox="1">
            <a:spLocks noChangeArrowheads="1"/>
          </p:cNvSpPr>
          <p:nvPr/>
        </p:nvSpPr>
        <p:spPr bwMode="auto">
          <a:xfrm>
            <a:off x="390525" y="1143000"/>
            <a:ext cx="6629400" cy="37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533400" indent="-419100" algn="l" rtl="0" eaLnBrk="0" fontAlgn="base" hangingPunct="0">
              <a:lnSpc>
                <a:spcPct val="90000"/>
              </a:lnSpc>
              <a:spcBef>
                <a:spcPct val="500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995363" indent="-419100" algn="l" rtl="0" eaLnBrk="0" fontAlgn="base" hangingPunct="0">
              <a:lnSpc>
                <a:spcPct val="90000"/>
              </a:lnSpc>
              <a:spcBef>
                <a:spcPct val="500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447800" indent="-419100" algn="l" rtl="0" eaLnBrk="0" fontAlgn="base" hangingPunct="0">
              <a:lnSpc>
                <a:spcPct val="90000"/>
              </a:lnSpc>
              <a:spcBef>
                <a:spcPct val="500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eaLnBrk="1" hangingPunct="1">
              <a:buFont typeface="Wingdings" pitchFamily="2" charset="2"/>
              <a:buNone/>
              <a:defRPr/>
            </a:pPr>
            <a:r>
              <a:rPr lang="en-US" sz="2400" b="1" dirty="0" smtClean="0">
                <a:solidFill>
                  <a:srgbClr val="005CAB"/>
                </a:solidFill>
                <a:ea typeface="+mn-ea"/>
              </a:rPr>
              <a:t>Focus on these measures: </a:t>
            </a:r>
          </a:p>
          <a:p>
            <a:pPr marL="347472" lvl="1" indent="-347472" eaLnBrk="1" hangingPunct="1">
              <a:lnSpc>
                <a:spcPct val="100000"/>
              </a:lnSpc>
              <a:spcBef>
                <a:spcPts val="900"/>
              </a:spcBef>
              <a:defRPr/>
            </a:pPr>
            <a:r>
              <a:rPr lang="en-US" dirty="0"/>
              <a:t>Controlling time and </a:t>
            </a:r>
            <a:r>
              <a:rPr lang="en-US" dirty="0" smtClean="0"/>
              <a:t>temperature</a:t>
            </a:r>
            <a:endParaRPr lang="en-US" dirty="0"/>
          </a:p>
          <a:p>
            <a:pPr marL="347472" lvl="1" indent="-347472" eaLnBrk="1" hangingPunct="1">
              <a:lnSpc>
                <a:spcPct val="100000"/>
              </a:lnSpc>
              <a:spcBef>
                <a:spcPts val="900"/>
              </a:spcBef>
              <a:defRPr/>
            </a:pPr>
            <a:r>
              <a:rPr lang="en-US" dirty="0"/>
              <a:t>Preventing cross-contamination</a:t>
            </a:r>
          </a:p>
          <a:p>
            <a:pPr marL="347472" lvl="1" indent="-347472" eaLnBrk="1" hangingPunct="1">
              <a:lnSpc>
                <a:spcPct val="100000"/>
              </a:lnSpc>
              <a:spcBef>
                <a:spcPts val="900"/>
              </a:spcBef>
              <a:defRPr/>
            </a:pPr>
            <a:r>
              <a:rPr lang="en-US" dirty="0"/>
              <a:t>Practicing personal hygiene</a:t>
            </a:r>
          </a:p>
          <a:p>
            <a:pPr marL="347472" lvl="1" indent="-347472" eaLnBrk="1" hangingPunct="1">
              <a:lnSpc>
                <a:spcPct val="100000"/>
              </a:lnSpc>
              <a:spcBef>
                <a:spcPts val="900"/>
              </a:spcBef>
              <a:defRPr/>
            </a:pPr>
            <a:r>
              <a:rPr lang="en-US" dirty="0"/>
              <a:t>Purchasing from approved, reputable suppliers</a:t>
            </a:r>
          </a:p>
          <a:p>
            <a:pPr marL="347472" lvl="1" indent="-347472" eaLnBrk="1" hangingPunct="1">
              <a:lnSpc>
                <a:spcPct val="100000"/>
              </a:lnSpc>
              <a:spcBef>
                <a:spcPts val="900"/>
              </a:spcBef>
              <a:defRPr/>
            </a:pPr>
            <a:r>
              <a:rPr lang="en-US" dirty="0"/>
              <a:t>Cleaning and sanitizing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1402080"/>
          </a:xfrm>
          <a:prstGeom prst="rect">
            <a:avLst/>
          </a:prstGeom>
        </p:spPr>
      </p:pic>
    </p:spTree>
    <p:extLst>
      <p:ext uri="{BB962C8B-B14F-4D97-AF65-F5344CB8AC3E}">
        <p14:creationId xmlns:p14="http://schemas.microsoft.com/office/powerpoint/2010/main" val="42000818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1"/>
          </p:nvPr>
        </p:nvSpPr>
        <p:spPr>
          <a:xfrm>
            <a:off x="393192" y="1143000"/>
            <a:ext cx="5086350" cy="4983163"/>
          </a:xfrm>
        </p:spPr>
        <p:txBody>
          <a:bodyPr/>
          <a:lstStyle/>
          <a:p>
            <a:pPr marL="0" indent="0" eaLnBrk="1" hangingPunct="1">
              <a:tabLst>
                <a:tab pos="0" algn="l"/>
              </a:tabLst>
              <a:defRPr/>
            </a:pPr>
            <a:r>
              <a:rPr lang="en-US" dirty="0">
                <a:latin typeface="Arial Narrow" charset="0"/>
                <a:cs typeface="+mn-cs"/>
              </a:rPr>
              <a:t>Labeling </a:t>
            </a:r>
            <a:r>
              <a:rPr lang="en-US" dirty="0" smtClean="0">
                <a:latin typeface="Arial Narrow" charset="0"/>
                <a:cs typeface="+mn-cs"/>
              </a:rPr>
              <a:t>food </a:t>
            </a:r>
            <a:r>
              <a:rPr lang="en-US" dirty="0">
                <a:latin typeface="Arial Narrow" charset="0"/>
                <a:cs typeface="+mn-cs"/>
              </a:rPr>
              <a:t>for </a:t>
            </a:r>
            <a:r>
              <a:rPr lang="en-US" dirty="0" smtClean="0">
                <a:latin typeface="Arial Narrow" charset="0"/>
                <a:cs typeface="+mn-cs"/>
              </a:rPr>
              <a:t>use on-site:</a:t>
            </a:r>
            <a:endParaRPr lang="en-US" dirty="0">
              <a:latin typeface="Arial Narrow" charset="0"/>
              <a:cs typeface="+mn-cs"/>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All items not in their original containers must be labeled</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Food labels should include the common name of the food or a statement that clearly and accurately identifies it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It is not necessary to label food if it clearly will not be mistaken for another </a:t>
            </a:r>
            <a:r>
              <a:rPr lang="en-US" dirty="0" smtClean="0">
                <a:solidFill>
                  <a:schemeClr val="tx1"/>
                </a:solidFill>
                <a:latin typeface="Arial Narrow" charset="0"/>
              </a:rPr>
              <a:t>item</a:t>
            </a:r>
            <a:endParaRPr lang="en-US" dirty="0">
              <a:solidFill>
                <a:schemeClr val="tx1"/>
              </a:solidFill>
              <a:latin typeface="Arial Narrow" charset="0"/>
            </a:endParaRP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5-22</a:t>
            </a:r>
          </a:p>
        </p:txBody>
      </p:sp>
      <p:sp>
        <p:nvSpPr>
          <p:cNvPr id="137220"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8" name="Picture 7" descr="6e_c05_08_preplabel_r.jpg"/>
          <p:cNvPicPr>
            <a:picLocks noChangeAspect="1"/>
          </p:cNvPicPr>
          <p:nvPr/>
        </p:nvPicPr>
        <p:blipFill rotWithShape="1">
          <a:blip r:embed="rId3">
            <a:extLst>
              <a:ext uri="{28A0092B-C50C-407E-A947-70E740481C1C}">
                <a14:useLocalDpi xmlns:a14="http://schemas.microsoft.com/office/drawing/2010/main" val="0"/>
              </a:ext>
            </a:extLst>
          </a:blip>
          <a:srcRect l="8267" r="6356" b="2412"/>
          <a:stretch/>
        </p:blipFill>
        <p:spPr>
          <a:xfrm>
            <a:off x="6544776" y="1219201"/>
            <a:ext cx="2065824" cy="21336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3954944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1"/>
          </p:nvPr>
        </p:nvSpPr>
        <p:spPr>
          <a:xfrm>
            <a:off x="393192" y="1143000"/>
            <a:ext cx="7315200" cy="4983163"/>
          </a:xfrm>
        </p:spPr>
        <p:txBody>
          <a:bodyPr/>
          <a:lstStyle/>
          <a:p>
            <a:pPr marL="0" indent="0" eaLnBrk="1" hangingPunct="1">
              <a:tabLst>
                <a:tab pos="0" algn="l"/>
              </a:tabLst>
              <a:defRPr/>
            </a:pPr>
            <a:r>
              <a:rPr lang="en-US" dirty="0">
                <a:latin typeface="Arial Narrow" charset="0"/>
                <a:cs typeface="+mn-cs"/>
              </a:rPr>
              <a:t>Labeling </a:t>
            </a:r>
            <a:r>
              <a:rPr lang="en-US" dirty="0" smtClean="0">
                <a:latin typeface="Arial Narrow" charset="0"/>
                <a:cs typeface="+mn-cs"/>
              </a:rPr>
              <a:t>food packaged on-site </a:t>
            </a:r>
            <a:r>
              <a:rPr lang="en-US" dirty="0">
                <a:latin typeface="Arial Narrow" charset="0"/>
                <a:cs typeface="+mn-cs"/>
              </a:rPr>
              <a:t>for </a:t>
            </a:r>
            <a:r>
              <a:rPr lang="en-US" dirty="0" smtClean="0">
                <a:latin typeface="Arial Narrow" charset="0"/>
                <a:cs typeface="+mn-cs"/>
              </a:rPr>
              <a:t>retail sale:</a:t>
            </a:r>
            <a:endParaRPr lang="en-US" dirty="0">
              <a:latin typeface="Arial Narrow" charset="0"/>
              <a:cs typeface="+mn-cs"/>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Common name of the food or a statement clearly identifying </a:t>
            </a:r>
            <a:r>
              <a:rPr lang="en-US" dirty="0" smtClean="0">
                <a:solidFill>
                  <a:schemeClr val="tx1"/>
                </a:solidFill>
                <a:latin typeface="Arial Narrow" charset="0"/>
              </a:rPr>
              <a:t>it</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Quantity of the </a:t>
            </a:r>
            <a:r>
              <a:rPr lang="en-US" dirty="0" smtClean="0">
                <a:solidFill>
                  <a:schemeClr val="tx1"/>
                </a:solidFill>
                <a:latin typeface="Arial Narrow" charset="0"/>
              </a:rPr>
              <a:t>food</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If the item contains two or more ingredients, list the ingredients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and sub ingredients in </a:t>
            </a:r>
            <a:r>
              <a:rPr lang="en-US" dirty="0">
                <a:solidFill>
                  <a:schemeClr val="tx1"/>
                </a:solidFill>
                <a:latin typeface="Arial Narrow" charset="0"/>
              </a:rPr>
              <a:t>descending order by </a:t>
            </a:r>
            <a:r>
              <a:rPr lang="en-US" dirty="0" smtClean="0">
                <a:solidFill>
                  <a:schemeClr val="tx1"/>
                </a:solidFill>
                <a:latin typeface="Arial Narrow" charset="0"/>
              </a:rPr>
              <a:t>weight</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List of artificial colors and flavors in the </a:t>
            </a:r>
            <a:r>
              <a:rPr lang="en-US" dirty="0" smtClean="0">
                <a:solidFill>
                  <a:schemeClr val="tx1"/>
                </a:solidFill>
                <a:latin typeface="Arial Narrow" charset="0"/>
              </a:rPr>
              <a:t>food, </a:t>
            </a:r>
            <a:r>
              <a:rPr lang="en-US" dirty="0">
                <a:solidFill>
                  <a:schemeClr val="tx1"/>
                </a:solidFill>
                <a:latin typeface="Arial Narrow" charset="0"/>
              </a:rPr>
              <a:t>including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chemical </a:t>
            </a:r>
            <a:r>
              <a:rPr lang="en-US" dirty="0">
                <a:solidFill>
                  <a:schemeClr val="tx1"/>
                </a:solidFill>
                <a:latin typeface="Arial Narrow" charset="0"/>
              </a:rPr>
              <a:t>preservatives</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Name and place of business of the manufacturer, packer,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or distributor</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Source of each major food allergen contained in the </a:t>
            </a:r>
            <a:r>
              <a:rPr lang="en-US" dirty="0" smtClean="0">
                <a:solidFill>
                  <a:schemeClr val="tx1"/>
                </a:solidFill>
                <a:latin typeface="Arial Narrow" charset="0"/>
              </a:rPr>
              <a:t>food </a:t>
            </a:r>
            <a:endParaRPr lang="en-US" dirty="0">
              <a:solidFill>
                <a:schemeClr val="tx1"/>
              </a:solidFill>
              <a:latin typeface="Arial Narrow" charset="0"/>
            </a:endParaRP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5-23</a:t>
            </a:r>
          </a:p>
        </p:txBody>
      </p:sp>
      <p:sp>
        <p:nvSpPr>
          <p:cNvPr id="138244"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75638106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Date </a:t>
            </a:r>
            <a:r>
              <a:rPr lang="en-US" dirty="0" smtClean="0">
                <a:latin typeface="Arial Narrow" charset="0"/>
                <a:cs typeface="+mn-cs"/>
              </a:rPr>
              <a:t>marking:</a:t>
            </a:r>
            <a:endParaRPr lang="en-US" sz="1800" dirty="0">
              <a:latin typeface="Arial Narrow" charset="0"/>
              <a:cs typeface="+mn-cs"/>
            </a:endParaRPr>
          </a:p>
          <a:p>
            <a:pPr lvl="1" eaLnBrk="1" hangingPunct="1">
              <a:defRPr/>
            </a:pPr>
            <a:r>
              <a:rPr lang="en-US" dirty="0">
                <a:latin typeface="Arial Narrow" charset="0"/>
              </a:rPr>
              <a:t>Ready-to-eat TCS food can be stored for only seven days if it is held at </a:t>
            </a:r>
            <a:r>
              <a:rPr lang="en-US" dirty="0" smtClean="0">
                <a:latin typeface="Arial Narrow" charset="0"/>
              </a:rPr>
              <a:t>41ºF </a:t>
            </a:r>
            <a:r>
              <a:rPr lang="en-US" dirty="0">
                <a:latin typeface="Arial Narrow" charset="0"/>
              </a:rPr>
              <a:t>(</a:t>
            </a:r>
            <a:r>
              <a:rPr lang="en-US" dirty="0" smtClean="0">
                <a:latin typeface="Arial Narrow" charset="0"/>
              </a:rPr>
              <a:t>5ºC</a:t>
            </a:r>
            <a:r>
              <a:rPr lang="en-US" dirty="0">
                <a:latin typeface="Arial Narrow" charset="0"/>
              </a:rPr>
              <a:t>) </a:t>
            </a:r>
            <a:r>
              <a:rPr lang="en-US" dirty="0" smtClean="0">
                <a:latin typeface="Arial Narrow" charset="0"/>
              </a:rPr>
              <a:t/>
            </a:r>
            <a:br>
              <a:rPr lang="en-US" dirty="0" smtClean="0">
                <a:latin typeface="Arial Narrow" charset="0"/>
              </a:rPr>
            </a:br>
            <a:r>
              <a:rPr lang="en-US" dirty="0" smtClean="0">
                <a:latin typeface="Arial Narrow" charset="0"/>
              </a:rPr>
              <a:t>or </a:t>
            </a:r>
            <a:r>
              <a:rPr lang="en-US" dirty="0">
                <a:latin typeface="Arial Narrow" charset="0"/>
              </a:rPr>
              <a:t>lower</a:t>
            </a:r>
          </a:p>
          <a:p>
            <a:pPr marL="694944" lvl="2" indent="-347472" eaLnBrk="1" hangingPunct="1">
              <a:lnSpc>
                <a:spcPct val="100000"/>
              </a:lnSpc>
              <a:spcBef>
                <a:spcPts val="900"/>
              </a:spcBef>
              <a:defRPr/>
            </a:pPr>
            <a:r>
              <a:rPr lang="en-US" dirty="0">
                <a:solidFill>
                  <a:srgbClr val="000000"/>
                </a:solidFill>
                <a:latin typeface="Arial Narrow" charset="0"/>
              </a:rPr>
              <a:t>The count begins on the day that the food was prepared or a commercial container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was </a:t>
            </a:r>
            <a:r>
              <a:rPr lang="en-US" dirty="0">
                <a:solidFill>
                  <a:srgbClr val="000000"/>
                </a:solidFill>
                <a:latin typeface="Arial Narrow" charset="0"/>
              </a:rPr>
              <a:t>opened</a:t>
            </a:r>
          </a:p>
          <a:p>
            <a:pPr marL="694944" lvl="2" indent="-347472" eaLnBrk="1" hangingPunct="1">
              <a:lnSpc>
                <a:spcPct val="100000"/>
              </a:lnSpc>
              <a:spcBef>
                <a:spcPts val="900"/>
              </a:spcBef>
              <a:defRPr/>
            </a:pPr>
            <a:r>
              <a:rPr lang="en-US" dirty="0">
                <a:solidFill>
                  <a:srgbClr val="000000"/>
                </a:solidFill>
                <a:latin typeface="Arial Narrow" charset="0"/>
              </a:rPr>
              <a:t>For example, potato salad prepared and stored </a:t>
            </a:r>
            <a:r>
              <a:rPr lang="en-US" dirty="0" smtClean="0">
                <a:solidFill>
                  <a:srgbClr val="000000"/>
                </a:solidFill>
                <a:latin typeface="Arial Narrow" charset="0"/>
              </a:rPr>
              <a:t>on </a:t>
            </a:r>
            <a:r>
              <a:rPr lang="en-US" dirty="0">
                <a:solidFill>
                  <a:srgbClr val="000000"/>
                </a:solidFill>
                <a:latin typeface="Arial Narrow" charset="0"/>
              </a:rPr>
              <a:t>October 1 would have a discard date of October 7 on the label</a:t>
            </a:r>
          </a:p>
          <a:p>
            <a:pPr marL="694944" lvl="2" indent="-347472" eaLnBrk="1" hangingPunct="1">
              <a:lnSpc>
                <a:spcPct val="100000"/>
              </a:lnSpc>
              <a:spcBef>
                <a:spcPts val="900"/>
              </a:spcBef>
              <a:defRPr/>
            </a:pPr>
            <a:r>
              <a:rPr lang="en-US" dirty="0">
                <a:solidFill>
                  <a:srgbClr val="000000"/>
                </a:solidFill>
                <a:latin typeface="Arial Narrow" charset="0"/>
              </a:rPr>
              <a:t>Some operations write the day or date the food was prepared on the </a:t>
            </a:r>
            <a:r>
              <a:rPr lang="en-US" dirty="0" smtClean="0">
                <a:solidFill>
                  <a:srgbClr val="000000"/>
                </a:solidFill>
                <a:latin typeface="Arial Narrow" charset="0"/>
              </a:rPr>
              <a:t>label; others </a:t>
            </a:r>
            <a:r>
              <a:rPr lang="en-US" dirty="0">
                <a:solidFill>
                  <a:srgbClr val="000000"/>
                </a:solidFill>
                <a:latin typeface="Arial Narrow" charset="0"/>
              </a:rPr>
              <a:t>write the use-by day or date on the </a:t>
            </a:r>
            <a:r>
              <a:rPr lang="en-US" dirty="0" smtClean="0">
                <a:solidFill>
                  <a:srgbClr val="000000"/>
                </a:solidFill>
                <a:latin typeface="Arial Narrow" charset="0"/>
              </a:rPr>
              <a:t>label</a:t>
            </a:r>
            <a:endParaRPr lang="en-US" dirty="0">
              <a:solidFill>
                <a:srgbClr val="000000"/>
              </a:solidFill>
              <a:latin typeface="Arial Narrow" charset="0"/>
            </a:endParaRPr>
          </a:p>
          <a:p>
            <a:pPr marL="0" indent="0" eaLnBrk="1" hangingPunct="1">
              <a:defRPr/>
            </a:pPr>
            <a:endParaRPr lang="en-US" dirty="0">
              <a:solidFill>
                <a:srgbClr val="000000"/>
              </a:solidFill>
              <a:latin typeface="Arial Narrow" charset="0"/>
              <a:cs typeface="+mn-cs"/>
            </a:endParaRP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5-24</a:t>
            </a:r>
          </a:p>
        </p:txBody>
      </p:sp>
      <p:sp>
        <p:nvSpPr>
          <p:cNvPr id="140292"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5698882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body" idx="1"/>
          </p:nvPr>
        </p:nvSpPr>
        <p:spPr>
          <a:xfrm>
            <a:off x="393192" y="1143000"/>
            <a:ext cx="8240713" cy="4328993"/>
          </a:xfrm>
        </p:spPr>
        <p:txBody>
          <a:bodyPr/>
          <a:lstStyle/>
          <a:p>
            <a:pPr marL="0" indent="0" eaLnBrk="1" hangingPunct="1">
              <a:buFont typeface="Wingdings" pitchFamily="2" charset="2"/>
              <a:buNone/>
              <a:defRPr/>
            </a:pPr>
            <a:r>
              <a:rPr lang="en-US" dirty="0" smtClean="0">
                <a:ea typeface="+mn-ea"/>
                <a:cs typeface="+mn-cs"/>
              </a:rPr>
              <a:t>Date marking:</a:t>
            </a:r>
            <a:endParaRPr lang="en-US" sz="1800" dirty="0" smtClean="0">
              <a:ea typeface="+mn-ea"/>
              <a:cs typeface="+mn-cs"/>
            </a:endParaRPr>
          </a:p>
          <a:p>
            <a:pPr marL="0" lvl="1" indent="0" eaLnBrk="1" hangingPunct="1">
              <a:buFont typeface="Wingdings" pitchFamily="2" charset="2"/>
              <a:buNone/>
              <a:defRPr/>
            </a:pPr>
            <a:r>
              <a:rPr lang="en-US" sz="2400" b="1" dirty="0" smtClean="0">
                <a:solidFill>
                  <a:srgbClr val="005CAB"/>
                </a:solidFill>
                <a:ea typeface="+mn-ea"/>
                <a:cs typeface="+mn-cs"/>
              </a:rPr>
              <a:t>If: </a:t>
            </a:r>
            <a:endParaRPr lang="en-US" dirty="0"/>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A commercially processed food has a use-by date that is less </a:t>
            </a:r>
            <a:br>
              <a:rPr lang="en-US" dirty="0" smtClean="0">
                <a:solidFill>
                  <a:srgbClr val="000000"/>
                </a:solidFill>
              </a:rPr>
            </a:br>
            <a:r>
              <a:rPr lang="en-US" dirty="0" smtClean="0">
                <a:solidFill>
                  <a:srgbClr val="000000"/>
                </a:solidFill>
              </a:rPr>
              <a:t>than seven days from the date the container was opened</a:t>
            </a:r>
          </a:p>
          <a:p>
            <a:pPr marL="0" lvl="1" indent="0" eaLnBrk="1" hangingPunct="1">
              <a:buNone/>
              <a:defRPr/>
            </a:pPr>
            <a:r>
              <a:rPr lang="en-US" sz="2400" b="1" dirty="0">
                <a:solidFill>
                  <a:srgbClr val="005CAB"/>
                </a:solidFill>
                <a:ea typeface="+mn-ea"/>
                <a:cs typeface="+mn-cs"/>
              </a:rPr>
              <a:t>Then:</a:t>
            </a: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The container should be marked with this use-by date </a:t>
            </a:r>
            <a:r>
              <a:rPr lang="en-US" dirty="0">
                <a:solidFill>
                  <a:srgbClr val="000000"/>
                </a:solidFill>
              </a:rPr>
              <a:t/>
            </a:r>
            <a:br>
              <a:rPr lang="en-US" dirty="0">
                <a:solidFill>
                  <a:srgbClr val="000000"/>
                </a:solidFill>
              </a:rPr>
            </a:br>
            <a:r>
              <a:rPr lang="en-US" dirty="0">
                <a:solidFill>
                  <a:srgbClr val="000000"/>
                </a:solidFill>
              </a:rPr>
              <a:t>a</a:t>
            </a:r>
            <a:r>
              <a:rPr lang="en-US" dirty="0" smtClean="0">
                <a:solidFill>
                  <a:srgbClr val="000000"/>
                </a:solidFill>
              </a:rPr>
              <a:t>s long as the date is based on food safety </a:t>
            </a:r>
          </a:p>
          <a:p>
            <a:pPr marL="538163" lvl="2" indent="0" eaLnBrk="1" hangingPunct="1">
              <a:buFont typeface="Courier New" pitchFamily="49" charset="0"/>
              <a:buChar char="o"/>
              <a:defRPr/>
            </a:pPr>
            <a:endParaRPr lang="en-US" dirty="0" smtClean="0">
              <a:solidFill>
                <a:srgbClr val="000000"/>
              </a:solidFill>
            </a:endParaRPr>
          </a:p>
          <a:p>
            <a:pPr marL="538163" lvl="2" indent="0" eaLnBrk="1" hangingPunct="1">
              <a:buFont typeface="Courier New" pitchFamily="49" charset="0"/>
              <a:buChar char="o"/>
              <a:defRPr/>
            </a:pPr>
            <a:endParaRPr lang="en-US" dirty="0" smtClean="0">
              <a:solidFill>
                <a:srgbClr val="000000"/>
              </a:solidFill>
            </a:endParaRP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5-25</a:t>
            </a:r>
          </a:p>
        </p:txBody>
      </p:sp>
      <p:sp>
        <p:nvSpPr>
          <p:cNvPr id="141316"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371491541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393192" y="1143000"/>
            <a:ext cx="5715000" cy="4983163"/>
          </a:xfrm>
        </p:spPr>
        <p:txBody>
          <a:bodyPr/>
          <a:lstStyle/>
          <a:p>
            <a:pPr marL="0" indent="0" eaLnBrk="1" hangingPunct="1">
              <a:buFont typeface="Wingdings" pitchFamily="2" charset="2"/>
              <a:buNone/>
              <a:defRPr/>
            </a:pPr>
            <a:r>
              <a:rPr lang="en-US" dirty="0" smtClean="0">
                <a:ea typeface="+mn-ea"/>
                <a:cs typeface="+mn-cs"/>
              </a:rPr>
              <a:t>Date marking:</a:t>
            </a:r>
            <a:endParaRPr lang="en-US" sz="1800" i="1" dirty="0">
              <a:ea typeface="+mn-ea"/>
              <a:cs typeface="+mn-cs"/>
            </a:endParaRP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When combining food in a dish with different </a:t>
            </a:r>
            <a:br>
              <a:rPr lang="en-US" dirty="0" smtClean="0">
                <a:solidFill>
                  <a:srgbClr val="000000"/>
                </a:solidFill>
              </a:rPr>
            </a:br>
            <a:r>
              <a:rPr lang="en-US" dirty="0" smtClean="0">
                <a:solidFill>
                  <a:srgbClr val="000000"/>
                </a:solidFill>
              </a:rPr>
              <a:t>use-by dates, the discard date of the dish should be based on the earliest prepared food</a:t>
            </a: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Consider</a:t>
            </a:r>
            <a:r>
              <a:rPr lang="en-US" dirty="0">
                <a:solidFill>
                  <a:srgbClr val="000000"/>
                </a:solidFill>
              </a:rPr>
              <a:t> </a:t>
            </a:r>
            <a:r>
              <a:rPr lang="en-US" dirty="0" smtClean="0">
                <a:solidFill>
                  <a:srgbClr val="000000"/>
                </a:solidFill>
              </a:rPr>
              <a:t>a shrimp and sausage jambalaya prepared on December 4</a:t>
            </a:r>
            <a:endParaRPr lang="en-US" dirty="0">
              <a:solidFill>
                <a:srgbClr val="000000"/>
              </a:solidFill>
            </a:endParaRP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shrimp has a use-by date of December 8</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sausage has a use-by date of December 10 </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use-by date of the jambalaya is December 8</a:t>
            </a:r>
          </a:p>
          <a:p>
            <a:pPr marL="538163" lvl="2" indent="0" eaLnBrk="1" hangingPunct="1">
              <a:buFont typeface="Courier New" pitchFamily="49" charset="0"/>
              <a:buChar char="o"/>
              <a:defRPr/>
            </a:pPr>
            <a:endParaRPr lang="en-US" dirty="0" smtClean="0">
              <a:solidFill>
                <a:srgbClr val="000000"/>
              </a:solidFill>
            </a:endParaRPr>
          </a:p>
          <a:p>
            <a:pPr marL="538163" lvl="2" indent="0" eaLnBrk="1" hangingPunct="1">
              <a:buFont typeface="Courier New" pitchFamily="49" charset="0"/>
              <a:buChar char="o"/>
              <a:defRPr/>
            </a:pPr>
            <a:endParaRPr lang="en-US" dirty="0" smtClean="0">
              <a:solidFill>
                <a:srgbClr val="000000"/>
              </a:solidFill>
            </a:endParaRPr>
          </a:p>
        </p:txBody>
      </p:sp>
      <p:sp>
        <p:nvSpPr>
          <p:cNvPr id="14233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5-26</a:t>
            </a:r>
          </a:p>
        </p:txBody>
      </p:sp>
      <p:sp>
        <p:nvSpPr>
          <p:cNvPr id="142340"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60158708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eaLnBrk="1" hangingPunct="1">
              <a:spcBef>
                <a:spcPts val="0"/>
              </a:spcBef>
              <a:buFont typeface="Wingdings" pitchFamily="2" charset="2"/>
              <a:buNone/>
              <a:defRPr/>
            </a:pPr>
            <a:endParaRPr lang="en-US" sz="6000" dirty="0">
              <a:ln w="10160">
                <a:solidFill>
                  <a:schemeClr val="accent1"/>
                </a:solidFill>
                <a:prstDash val="solid"/>
              </a:ln>
              <a:solidFill>
                <a:schemeClr val="accent1"/>
              </a:solidFill>
              <a:effectLst>
                <a:outerShdw blurRad="38100" dist="32000" dir="5400000" algn="tl">
                  <a:srgbClr val="000000">
                    <a:alpha val="30000"/>
                  </a:srgbClr>
                </a:outerShdw>
              </a:effectLst>
            </a:endParaRPr>
          </a:p>
          <a:p>
            <a:pPr marL="0" indent="0" algn="ctr" eaLnBrk="1" hangingPunct="1">
              <a:spcBef>
                <a:spcPts val="0"/>
              </a:spcBef>
              <a:buFont typeface="Wingdings" pitchFamily="2" charset="2"/>
              <a:buNone/>
              <a:defRPr/>
            </a:pPr>
            <a:endParaRPr lang="en-US" sz="6000" dirty="0">
              <a:ln w="10160">
                <a:solidFill>
                  <a:schemeClr val="accent1"/>
                </a:solidFill>
                <a:prstDash val="solid"/>
              </a:ln>
              <a:solidFill>
                <a:schemeClr val="accent1"/>
              </a:solidFill>
              <a:effectLst>
                <a:outerShdw blurRad="38100" dist="32000" dir="5400000" algn="tl">
                  <a:srgbClr val="000000">
                    <a:alpha val="30000"/>
                  </a:srgbClr>
                </a:outerShdw>
              </a:effectLst>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rPr>
              <a:t>Correct</a:t>
            </a: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rPr>
              <a:t> </a:t>
            </a:r>
            <a:r>
              <a:rPr lang="en-US" sz="6000" dirty="0" smtClean="0">
                <a:ln w="10160">
                  <a:solidFill>
                    <a:schemeClr val="accent1"/>
                  </a:solidFill>
                  <a:prstDash val="solid"/>
                </a:ln>
                <a:solidFill>
                  <a:schemeClr val="accent1"/>
                </a:solidFill>
              </a:rPr>
              <a:t>or Incorrect?</a:t>
            </a:r>
            <a:endParaRPr lang="en-US" sz="6000" dirty="0"/>
          </a:p>
        </p:txBody>
      </p:sp>
      <p:sp>
        <p:nvSpPr>
          <p:cNvPr id="4" name="TextBox 3"/>
          <p:cNvSpPr txBox="1"/>
          <p:nvPr/>
        </p:nvSpPr>
        <p:spPr>
          <a:xfrm>
            <a:off x="1" y="6541477"/>
            <a:ext cx="492368" cy="276999"/>
          </a:xfrm>
          <a:prstGeom prst="rect">
            <a:avLst/>
          </a:prstGeom>
          <a:noFill/>
        </p:spPr>
        <p:txBody>
          <a:bodyPr wrap="square" rtlCol="0">
            <a:spAutoFit/>
          </a:bodyPr>
          <a:lstStyle/>
          <a:p>
            <a:pPr fontAlgn="base">
              <a:spcBef>
                <a:spcPct val="50000"/>
              </a:spcBef>
              <a:spcAft>
                <a:spcPct val="0"/>
              </a:spcAft>
              <a:defRPr/>
            </a:pPr>
            <a:r>
              <a:rPr lang="en-US" sz="1200" dirty="0">
                <a:solidFill>
                  <a:srgbClr val="000000"/>
                </a:solidFill>
              </a:rPr>
              <a:t>5-27</a:t>
            </a:r>
          </a:p>
        </p:txBody>
      </p:sp>
    </p:spTree>
    <p:extLst>
      <p:ext uri="{BB962C8B-B14F-4D97-AF65-F5344CB8AC3E}">
        <p14:creationId xmlns:p14="http://schemas.microsoft.com/office/powerpoint/2010/main" val="190654626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sp>
        <p:nvSpPr>
          <p:cNvPr id="8" name="Rectangle 3"/>
          <p:cNvSpPr txBox="1">
            <a:spLocks noChangeArrowheads="1"/>
          </p:cNvSpPr>
          <p:nvPr/>
        </p:nvSpPr>
        <p:spPr bwMode="auto">
          <a:xfrm>
            <a:off x="495301" y="4805331"/>
            <a:ext cx="2743200" cy="82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Hanging thermometer in the back of a cooler</a:t>
            </a:r>
            <a:endParaRPr lang="en-US" sz="2400" b="1" dirty="0">
              <a:solidFill>
                <a:srgbClr val="005CAB"/>
              </a:solidFill>
              <a:ea typeface="+mn-ea"/>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389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7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14654"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sp>
        <p:nvSpPr>
          <p:cNvPr id="8" name="Rectangle 3"/>
          <p:cNvSpPr txBox="1">
            <a:spLocks noChangeArrowheads="1"/>
          </p:cNvSpPr>
          <p:nvPr/>
        </p:nvSpPr>
        <p:spPr bwMode="auto">
          <a:xfrm>
            <a:off x="495300" y="4805331"/>
            <a:ext cx="2743200" cy="43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Chicken salad</a:t>
            </a:r>
            <a:endParaRPr lang="en-US" sz="2400" b="1" dirty="0">
              <a:solidFill>
                <a:srgbClr val="005CAB"/>
              </a:solidFill>
              <a:ea typeface="+mn-ea"/>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41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sp>
        <p:nvSpPr>
          <p:cNvPr id="8" name="Rectangle 3"/>
          <p:cNvSpPr txBox="1">
            <a:spLocks noChangeArrowheads="1"/>
          </p:cNvSpPr>
          <p:nvPr/>
        </p:nvSpPr>
        <p:spPr bwMode="auto">
          <a:xfrm>
            <a:off x="495300" y="4741099"/>
            <a:ext cx="2832786" cy="57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It is January 25</a:t>
            </a:r>
            <a:r>
              <a:rPr lang="en-US" sz="2400" b="1" baseline="30000" dirty="0" smtClean="0">
                <a:solidFill>
                  <a:srgbClr val="005CAB"/>
                </a:solidFill>
                <a:ea typeface="+mn-ea"/>
              </a:rPr>
              <a:t>th</a:t>
            </a:r>
            <a:endParaRPr lang="en-US" sz="2400" b="1" dirty="0">
              <a:solidFill>
                <a:srgbClr val="005CAB"/>
              </a:solidFill>
              <a:ea typeface="+mn-ea"/>
            </a:endParaRPr>
          </a:p>
        </p:txBody>
      </p:sp>
      <p:pic>
        <p:nvPicPr>
          <p:cNvPr id="9" name="Picture 8" descr="6e_c05_08_preplabel_r.jpg"/>
          <p:cNvPicPr>
            <a:picLocks noChangeAspect="1"/>
          </p:cNvPicPr>
          <p:nvPr/>
        </p:nvPicPr>
        <p:blipFill rotWithShape="1">
          <a:blip r:embed="rId3">
            <a:extLst>
              <a:ext uri="{28A0092B-C50C-407E-A947-70E740481C1C}">
                <a14:useLocalDpi xmlns:a14="http://schemas.microsoft.com/office/drawing/2010/main" val="0"/>
              </a:ext>
            </a:extLst>
          </a:blip>
          <a:srcRect l="6766" r="7955"/>
          <a:stretch/>
        </p:blipFill>
        <p:spPr>
          <a:xfrm>
            <a:off x="533400" y="1981200"/>
            <a:ext cx="2691437" cy="27432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638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8577" y="2052638"/>
            <a:ext cx="2743200" cy="2743200"/>
          </a:xfrm>
          <a:prstGeom prst="roundRect">
            <a:avLst>
              <a:gd name="adj" fmla="val 8594"/>
            </a:avLst>
          </a:prstGeom>
          <a:solidFill>
            <a:srgbClr val="FFFFFF">
              <a:shade val="85000"/>
            </a:srgbClr>
          </a:solidFill>
          <a:ln>
            <a:noFill/>
          </a:ln>
          <a:effectLst/>
          <a:extLst/>
        </p:spPr>
      </p:pic>
      <p:sp>
        <p:nvSpPr>
          <p:cNvPr id="9" name="Rectangle 3"/>
          <p:cNvSpPr txBox="1">
            <a:spLocks noChangeArrowheads="1"/>
          </p:cNvSpPr>
          <p:nvPr/>
        </p:nvSpPr>
        <p:spPr bwMode="auto">
          <a:xfrm>
            <a:off x="495300" y="4798765"/>
            <a:ext cx="2746477" cy="57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The year is 2006</a:t>
            </a:r>
            <a:endParaRPr lang="en-US" sz="2400" b="1" dirty="0">
              <a:solidFill>
                <a:srgbClr val="005CAB"/>
              </a:solidFill>
              <a:ea typeface="+mn-ea"/>
            </a:endParaRPr>
          </a:p>
        </p:txBody>
      </p:sp>
    </p:spTree>
    <p:extLst>
      <p:ext uri="{BB962C8B-B14F-4D97-AF65-F5344CB8AC3E}">
        <p14:creationId xmlns:p14="http://schemas.microsoft.com/office/powerpoint/2010/main" val="327625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a:xfrm>
            <a:off x="390525" y="1112772"/>
            <a:ext cx="5172075" cy="4983163"/>
          </a:xfrm>
        </p:spPr>
        <p:txBody>
          <a:bodyPr/>
          <a:lstStyle/>
          <a:p>
            <a:pPr marL="0" lvl="1" indent="0" eaLnBrk="1" hangingPunct="1">
              <a:buFont typeface="Wingdings" pitchFamily="2" charset="2"/>
              <a:buNone/>
              <a:defRPr/>
            </a:pPr>
            <a:r>
              <a:rPr lang="en-US" sz="2400" b="1" dirty="0">
                <a:solidFill>
                  <a:srgbClr val="005CAB"/>
                </a:solidFill>
                <a:ea typeface="+mn-ea"/>
                <a:cs typeface="+mn-cs"/>
              </a:rPr>
              <a:t>Training and </a:t>
            </a:r>
            <a:r>
              <a:rPr lang="en-US" sz="2400" b="1" dirty="0" smtClean="0">
                <a:solidFill>
                  <a:srgbClr val="005CAB"/>
                </a:solidFill>
                <a:ea typeface="+mn-ea"/>
                <a:cs typeface="+mn-cs"/>
              </a:rPr>
              <a:t>monitoring:</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Train staff to follow food safety procedures</a:t>
            </a:r>
          </a:p>
          <a:p>
            <a:pPr marL="347472" lvl="1" indent="-347472" eaLnBrk="1" hangingPunct="1">
              <a:lnSpc>
                <a:spcPct val="100000"/>
              </a:lnSpc>
              <a:spcBef>
                <a:spcPts val="900"/>
              </a:spcBef>
              <a:buFont typeface="Wingdings" pitchFamily="2" charset="2"/>
              <a:buChar char="l"/>
              <a:defRPr/>
            </a:pPr>
            <a:r>
              <a:rPr lang="en-US" dirty="0" smtClean="0"/>
              <a:t>Provide initial and ongoing training</a:t>
            </a:r>
          </a:p>
          <a:p>
            <a:pPr marL="347472" lvl="1" indent="-347472" eaLnBrk="1" hangingPunct="1">
              <a:lnSpc>
                <a:spcPct val="100000"/>
              </a:lnSpc>
              <a:spcBef>
                <a:spcPts val="900"/>
              </a:spcBef>
              <a:buFont typeface="Wingdings" pitchFamily="2" charset="2"/>
              <a:buChar char="l"/>
              <a:defRPr/>
            </a:pPr>
            <a:r>
              <a:rPr lang="en-US" dirty="0" smtClean="0"/>
              <a:t>Provide all staff with general food </a:t>
            </a:r>
            <a:br>
              <a:rPr lang="en-US" dirty="0" smtClean="0"/>
            </a:br>
            <a:r>
              <a:rPr lang="en-US" dirty="0" smtClean="0"/>
              <a:t>safety knowledge</a:t>
            </a:r>
          </a:p>
          <a:p>
            <a:pPr marL="347472" lvl="1" indent="-347472" eaLnBrk="1" hangingPunct="1">
              <a:lnSpc>
                <a:spcPct val="100000"/>
              </a:lnSpc>
              <a:spcBef>
                <a:spcPts val="900"/>
              </a:spcBef>
              <a:buFont typeface="Wingdings" pitchFamily="2" charset="2"/>
              <a:buChar char="l"/>
              <a:defRPr/>
            </a:pPr>
            <a:r>
              <a:rPr lang="en-US" dirty="0" smtClean="0"/>
              <a:t>Provide job specific food safety training </a:t>
            </a:r>
          </a:p>
          <a:p>
            <a:pPr marL="347472" lvl="1" indent="-347472" eaLnBrk="1" hangingPunct="1">
              <a:lnSpc>
                <a:spcPct val="100000"/>
              </a:lnSpc>
              <a:spcBef>
                <a:spcPts val="900"/>
              </a:spcBef>
              <a:buFont typeface="Wingdings" pitchFamily="2" charset="2"/>
              <a:buChar char="l"/>
              <a:defRPr/>
            </a:pPr>
            <a:r>
              <a:rPr lang="en-US" dirty="0" smtClean="0"/>
              <a:t>Retrain staff regularly</a:t>
            </a:r>
          </a:p>
          <a:p>
            <a:pPr marL="347472" lvl="1" indent="-347472" eaLnBrk="1" hangingPunct="1">
              <a:lnSpc>
                <a:spcPct val="100000"/>
              </a:lnSpc>
              <a:spcBef>
                <a:spcPts val="900"/>
              </a:spcBef>
              <a:buFont typeface="Wingdings" pitchFamily="2" charset="2"/>
              <a:buChar char="l"/>
              <a:defRPr/>
            </a:pPr>
            <a:r>
              <a:rPr lang="en-US" dirty="0" smtClean="0"/>
              <a:t>Monitor staff to make sure they are following procedures</a:t>
            </a:r>
          </a:p>
          <a:p>
            <a:pPr marL="347472" lvl="1" indent="-347472" eaLnBrk="1" hangingPunct="1">
              <a:lnSpc>
                <a:spcPct val="100000"/>
              </a:lnSpc>
              <a:spcBef>
                <a:spcPts val="900"/>
              </a:spcBef>
              <a:buFont typeface="Wingdings" pitchFamily="2" charset="2"/>
              <a:buChar char="l"/>
              <a:defRPr/>
            </a:pPr>
            <a:r>
              <a:rPr lang="en-US" dirty="0" smtClean="0"/>
              <a:t>Document training</a:t>
            </a:r>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403" y="1244038"/>
            <a:ext cx="2100072" cy="1412222"/>
          </a:xfrm>
          <a:prstGeom prst="rect">
            <a:avLst/>
          </a:prstGeom>
        </p:spPr>
      </p:pic>
    </p:spTree>
    <p:extLst>
      <p:ext uri="{BB962C8B-B14F-4D97-AF65-F5344CB8AC3E}">
        <p14:creationId xmlns:p14="http://schemas.microsoft.com/office/powerpoint/2010/main" val="51912379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5-32</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556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12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60964"/>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9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6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393192" y="1143000"/>
            <a:ext cx="4582587" cy="4947604"/>
          </a:xfrm>
        </p:spPr>
        <p:txBody>
          <a:bodyPr/>
          <a:lstStyle/>
          <a:p>
            <a:pPr marL="0" indent="0" eaLnBrk="1" hangingPunct="1">
              <a:defRPr/>
            </a:pPr>
            <a:r>
              <a:rPr lang="en-US" dirty="0">
                <a:latin typeface="Arial Narrow" charset="0"/>
                <a:cs typeface="+mn-cs"/>
              </a:rPr>
              <a:t>Preventing </a:t>
            </a:r>
            <a:r>
              <a:rPr lang="en-US" dirty="0" smtClean="0">
                <a:latin typeface="Arial Narrow" charset="0"/>
                <a:cs typeface="+mn-cs"/>
              </a:rPr>
              <a:t>cross-contamination:</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food items in the following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top</a:t>
            </a:r>
            <a:r>
              <a:rPr lang="en-US" dirty="0">
                <a:solidFill>
                  <a:srgbClr val="000000"/>
                </a:solidFill>
                <a:latin typeface="Arial Narrow" charset="0"/>
              </a:rPr>
              <a:t>-to-bottom </a:t>
            </a:r>
            <a:r>
              <a:rPr lang="en-US" dirty="0" smtClean="0">
                <a:solidFill>
                  <a:srgbClr val="000000"/>
                </a:solidFill>
                <a:latin typeface="Arial Narrow" charset="0"/>
              </a:rPr>
              <a:t>order:</a:t>
            </a:r>
            <a:endParaRPr lang="en-US" dirty="0">
              <a:solidFill>
                <a:srgbClr val="000000"/>
              </a:solidFill>
              <a:latin typeface="Arial Narrow" charset="0"/>
            </a:endParaRP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Ready</a:t>
            </a:r>
            <a:r>
              <a:rPr lang="en-US" dirty="0">
                <a:latin typeface="Arial Narrow" charset="0"/>
              </a:rPr>
              <a:t>-to-eat food</a:t>
            </a: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Seafood</a:t>
            </a:r>
            <a:endParaRPr lang="en-US" dirty="0">
              <a:latin typeface="Arial Narrow" charset="0"/>
            </a:endParaRP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Whole </a:t>
            </a:r>
            <a:r>
              <a:rPr lang="en-US" dirty="0">
                <a:latin typeface="Arial Narrow" charset="0"/>
              </a:rPr>
              <a:t>cuts of beef and pork</a:t>
            </a: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Ground </a:t>
            </a:r>
            <a:r>
              <a:rPr lang="en-US" dirty="0">
                <a:latin typeface="Arial Narrow" charset="0"/>
              </a:rPr>
              <a:t>meat and ground fish</a:t>
            </a: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Whole </a:t>
            </a:r>
            <a:r>
              <a:rPr lang="en-US" dirty="0">
                <a:latin typeface="Arial Narrow" charset="0"/>
              </a:rPr>
              <a:t>and ground poultry</a:t>
            </a:r>
            <a:endParaRPr lang="en-US" i="1"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This storage order is based on the minimum internal cooking temperature of each </a:t>
            </a:r>
            <a:r>
              <a:rPr lang="en-US" dirty="0" smtClean="0">
                <a:solidFill>
                  <a:srgbClr val="000000"/>
                </a:solidFill>
                <a:latin typeface="Arial Narrow" charset="0"/>
              </a:rPr>
              <a:t>food</a:t>
            </a:r>
            <a:endParaRPr lang="en-US" dirty="0">
              <a:solidFill>
                <a:srgbClr val="000000"/>
              </a:solidFill>
              <a:latin typeface="Arial Narrow" charset="0"/>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5-35</a:t>
            </a:r>
          </a:p>
        </p:txBody>
      </p:sp>
      <p:sp>
        <p:nvSpPr>
          <p:cNvPr id="150533"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6176"/>
            <a:ext cx="2103120" cy="2877953"/>
          </a:xfrm>
          <a:prstGeom prst="rect">
            <a:avLst/>
          </a:prstGeom>
        </p:spPr>
      </p:pic>
    </p:spTree>
    <p:extLst>
      <p:ext uri="{BB962C8B-B14F-4D97-AF65-F5344CB8AC3E}">
        <p14:creationId xmlns:p14="http://schemas.microsoft.com/office/powerpoint/2010/main" val="385508076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type="body" idx="1"/>
          </p:nvPr>
        </p:nvSpPr>
        <p:spPr>
          <a:xfrm>
            <a:off x="392113" y="1143000"/>
            <a:ext cx="7315200" cy="4983163"/>
          </a:xfrm>
        </p:spPr>
        <p:txBody>
          <a:bodyPr/>
          <a:lstStyle/>
          <a:p>
            <a:pPr marL="0" indent="0" eaLnBrk="1" hangingPunct="1">
              <a:defRPr/>
            </a:pPr>
            <a:r>
              <a:rPr lang="en-US" dirty="0">
                <a:latin typeface="Arial Narrow" charset="0"/>
                <a:cs typeface="+mn-cs"/>
              </a:rPr>
              <a:t>Food should be stored in a clean, dry location away from dust and other </a:t>
            </a:r>
            <a:r>
              <a:rPr lang="en-US" dirty="0" smtClean="0">
                <a:latin typeface="Arial Narrow" charset="0"/>
                <a:cs typeface="+mn-cs"/>
              </a:rPr>
              <a:t>contaminants</a:t>
            </a:r>
            <a:r>
              <a:rPr lang="en-US" dirty="0">
                <a:latin typeface="Arial Narrow" charset="0"/>
                <a:cs typeface="+mn-cs"/>
              </a:rPr>
              <a:t>.</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To prevent contamination, </a:t>
            </a:r>
            <a:r>
              <a:rPr lang="en-US" dirty="0">
                <a:solidFill>
                  <a:schemeClr val="accent2"/>
                </a:solidFill>
                <a:latin typeface="Arial Narrow" charset="0"/>
              </a:rPr>
              <a:t>NEVER</a:t>
            </a:r>
            <a:r>
              <a:rPr lang="en-US" dirty="0">
                <a:solidFill>
                  <a:srgbClr val="000000"/>
                </a:solidFill>
                <a:latin typeface="Arial Narrow" charset="0"/>
              </a:rPr>
              <a:t> store food in these </a:t>
            </a:r>
            <a:r>
              <a:rPr lang="en-US" dirty="0" smtClean="0">
                <a:solidFill>
                  <a:srgbClr val="000000"/>
                </a:solidFill>
                <a:latin typeface="Arial Narrow" charset="0"/>
              </a:rPr>
              <a:t>areas:</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Locker rooms or dressing rooms</a:t>
            </a:r>
          </a:p>
          <a:p>
            <a:pPr marL="694944" lvl="2" indent="-347472" eaLnBrk="1" hangingPunct="1">
              <a:lnSpc>
                <a:spcPct val="100000"/>
              </a:lnSpc>
              <a:spcBef>
                <a:spcPts val="900"/>
              </a:spcBef>
              <a:defRPr/>
            </a:pPr>
            <a:r>
              <a:rPr lang="en-US" dirty="0" smtClean="0">
                <a:solidFill>
                  <a:srgbClr val="000000"/>
                </a:solidFill>
                <a:latin typeface="Arial Narrow" charset="0"/>
              </a:rPr>
              <a:t>Restrooms </a:t>
            </a:r>
            <a:r>
              <a:rPr lang="en-US" dirty="0">
                <a:solidFill>
                  <a:srgbClr val="000000"/>
                </a:solidFill>
                <a:latin typeface="Arial Narrow" charset="0"/>
              </a:rPr>
              <a:t>or garbage rooms</a:t>
            </a:r>
          </a:p>
          <a:p>
            <a:pPr marL="694944" lvl="2" indent="-347472" eaLnBrk="1" hangingPunct="1">
              <a:lnSpc>
                <a:spcPct val="100000"/>
              </a:lnSpc>
              <a:spcBef>
                <a:spcPts val="900"/>
              </a:spcBef>
              <a:defRPr/>
            </a:pPr>
            <a:r>
              <a:rPr lang="en-US" dirty="0">
                <a:solidFill>
                  <a:srgbClr val="000000"/>
                </a:solidFill>
                <a:latin typeface="Arial Narrow" charset="0"/>
              </a:rPr>
              <a:t>Mechanical rooms</a:t>
            </a:r>
          </a:p>
          <a:p>
            <a:pPr marL="694944" lvl="2" indent="-347472" eaLnBrk="1" hangingPunct="1">
              <a:lnSpc>
                <a:spcPct val="100000"/>
              </a:lnSpc>
              <a:spcBef>
                <a:spcPts val="900"/>
              </a:spcBef>
              <a:defRPr/>
            </a:pPr>
            <a:r>
              <a:rPr lang="en-US" dirty="0">
                <a:solidFill>
                  <a:srgbClr val="000000"/>
                </a:solidFill>
                <a:latin typeface="Arial Narrow" charset="0"/>
              </a:rPr>
              <a:t>Under unshielded sewer lines or leaking water lines</a:t>
            </a:r>
          </a:p>
          <a:p>
            <a:pPr marL="694944" lvl="2" indent="-347472" eaLnBrk="1" hangingPunct="1">
              <a:lnSpc>
                <a:spcPct val="100000"/>
              </a:lnSpc>
              <a:spcBef>
                <a:spcPts val="900"/>
              </a:spcBef>
              <a:defRPr/>
            </a:pPr>
            <a:r>
              <a:rPr lang="en-US" dirty="0">
                <a:solidFill>
                  <a:srgbClr val="000000"/>
                </a:solidFill>
                <a:latin typeface="Arial Narrow" charset="0"/>
              </a:rPr>
              <a:t>Under stairwells</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5-36</a:t>
            </a:r>
          </a:p>
        </p:txBody>
      </p:sp>
      <p:sp>
        <p:nvSpPr>
          <p:cNvPr id="15155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112571646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16107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a:ln w="10160">
                  <a:solidFill>
                    <a:schemeClr val="accent1"/>
                  </a:solidFill>
                  <a:prstDash val="solid"/>
                </a:ln>
                <a:solidFill>
                  <a:schemeClr val="accent1"/>
                </a:solidFill>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a:t>
            </a:r>
            <a:r>
              <a:rPr lang="en-US" sz="1200" b="0" dirty="0" smtClean="0">
                <a:solidFill>
                  <a:srgbClr val="000000"/>
                </a:solidFill>
              </a:rPr>
              <a:t>-2</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a:latin typeface="Arial Narrow" charset="0"/>
              </a:rPr>
              <a:t>DVD </a:t>
            </a:r>
            <a:endParaRPr lang="en-US" dirty="0"/>
          </a:p>
        </p:txBody>
      </p:sp>
    </p:spTree>
    <p:extLst>
      <p:ext uri="{BB962C8B-B14F-4D97-AF65-F5344CB8AC3E}">
        <p14:creationId xmlns:p14="http://schemas.microsoft.com/office/powerpoint/2010/main" val="401464754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402365976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body" idx="1"/>
          </p:nvPr>
        </p:nvSpPr>
        <p:spPr>
          <a:xfrm>
            <a:off x="393192" y="1143000"/>
            <a:ext cx="7214398" cy="4664872"/>
          </a:xfrm>
        </p:spPr>
        <p:txBody>
          <a:bodyPr/>
          <a:lstStyle/>
          <a:p>
            <a:pPr marL="0" indent="0" eaLnBrk="1" hangingPunct="1">
              <a:defRPr/>
            </a:pPr>
            <a:r>
              <a:rPr lang="en-US" dirty="0">
                <a:latin typeface="Arial Narrow" charset="0"/>
                <a:cs typeface="+mn-cs"/>
              </a:rPr>
              <a:t>Food and </a:t>
            </a:r>
            <a:r>
              <a:rPr lang="en-US" dirty="0" smtClean="0">
                <a:latin typeface="Arial Narrow" charset="0"/>
                <a:cs typeface="+mn-cs"/>
              </a:rPr>
              <a:t>color additives</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Only use additives approved by your local regulatory </a:t>
            </a:r>
            <a:r>
              <a:rPr lang="en-US" dirty="0" smtClean="0">
                <a:latin typeface="Arial Narrow" charset="0"/>
              </a:rPr>
              <a:t>authority</a:t>
            </a:r>
            <a:endParaRPr lang="en-US" dirty="0">
              <a:latin typeface="Arial Narrow" charset="0"/>
            </a:endParaRPr>
          </a:p>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more additives than are allowed by law </a:t>
            </a: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use additives to alter the appearance of </a:t>
            </a:r>
            <a:r>
              <a:rPr lang="en-US" dirty="0" smtClean="0">
                <a:latin typeface="Arial Narrow" charset="0"/>
              </a:rPr>
              <a:t>food </a:t>
            </a:r>
            <a:endParaRPr lang="en-US" dirty="0">
              <a:latin typeface="Arial Narrow" charset="0"/>
            </a:endParaRPr>
          </a:p>
          <a:p>
            <a:pPr lvl="1" eaLnBrk="1" hangingPunct="1">
              <a:defRPr/>
            </a:pPr>
            <a:r>
              <a:rPr lang="en-US" dirty="0">
                <a:latin typeface="Arial Narrow" charset="0"/>
              </a:rPr>
              <a:t>Do </a:t>
            </a:r>
            <a:r>
              <a:rPr lang="en-US" dirty="0" smtClean="0">
                <a:solidFill>
                  <a:schemeClr val="accent2"/>
                </a:solidFill>
                <a:latin typeface="Arial Narrow" charset="0"/>
              </a:rPr>
              <a:t>NOT</a:t>
            </a:r>
            <a:r>
              <a:rPr lang="en-US" dirty="0" smtClean="0">
                <a:latin typeface="Arial Narrow" charset="0"/>
              </a:rPr>
              <a:t> </a:t>
            </a:r>
            <a:r>
              <a:rPr lang="en-US" dirty="0">
                <a:latin typeface="Arial Narrow" charset="0"/>
              </a:rPr>
              <a:t>sell produce treated with sulfites before it was received in the </a:t>
            </a:r>
            <a:r>
              <a:rPr lang="en-US" dirty="0" smtClean="0">
                <a:latin typeface="Arial Narrow" charset="0"/>
              </a:rPr>
              <a:t>operation </a:t>
            </a:r>
            <a:endParaRPr lang="en-US" dirty="0">
              <a:latin typeface="Arial Narrow" charset="0"/>
            </a:endParaRP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add sulfites to produce that will be eaten </a:t>
            </a:r>
            <a:r>
              <a:rPr lang="en-US" dirty="0" smtClean="0">
                <a:latin typeface="Arial Narrow" charset="0"/>
              </a:rPr>
              <a:t>raw</a:t>
            </a:r>
            <a:endParaRPr lang="en-US" dirty="0">
              <a:latin typeface="Arial Narrow" charset="0"/>
            </a:endParaRPr>
          </a:p>
          <a:p>
            <a:pPr marL="571500" lvl="1" indent="-457200" eaLnBrk="1" hangingPunct="1">
              <a:defRPr/>
            </a:pPr>
            <a:endParaRPr lang="en-US" dirty="0">
              <a:latin typeface="Arial Narrow" charset="0"/>
            </a:endParaRPr>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6-4</a:t>
            </a:r>
          </a:p>
        </p:txBody>
      </p:sp>
      <p:sp>
        <p:nvSpPr>
          <p:cNvPr id="154628" name="Rectangle 9"/>
          <p:cNvSpPr>
            <a:spLocks noGrp="1" noChangeArrowheads="1"/>
          </p:cNvSpPr>
          <p:nvPr>
            <p:ph type="title"/>
          </p:nvPr>
        </p:nvSpPr>
        <p:spPr>
          <a:xfrm>
            <a:off x="393192" y="158750"/>
            <a:ext cx="8307388" cy="519112"/>
          </a:xfrm>
        </p:spPr>
        <p:txBody>
          <a:bodyPr/>
          <a:lstStyle/>
          <a:p>
            <a:pPr eaLnBrk="1" hangingPunct="1">
              <a:defRPr/>
            </a:pPr>
            <a:r>
              <a:rPr lang="en-US" dirty="0" smtClean="0">
                <a:latin typeface="Arial Narrow" charset="0"/>
                <a:cs typeface="+mj-cs"/>
              </a:rPr>
              <a:t>Using Additives</a:t>
            </a:r>
            <a:endParaRPr lang="en-US" dirty="0">
              <a:latin typeface="Arial Narrow" charset="0"/>
              <a:cs typeface="+mj-cs"/>
            </a:endParaRPr>
          </a:p>
        </p:txBody>
      </p:sp>
    </p:spTree>
    <p:extLst>
      <p:ext uri="{BB962C8B-B14F-4D97-AF65-F5344CB8AC3E}">
        <p14:creationId xmlns:p14="http://schemas.microsoft.com/office/powerpoint/2010/main" val="219286850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ChangeArrowheads="1"/>
          </p:cNvSpPr>
          <p:nvPr>
            <p:ph type="body" idx="1"/>
          </p:nvPr>
        </p:nvSpPr>
        <p:spPr>
          <a:xfrm>
            <a:off x="393192" y="1143000"/>
            <a:ext cx="5016500" cy="5503863"/>
          </a:xfrm>
        </p:spPr>
        <p:txBody>
          <a:bodyPr/>
          <a:lstStyle/>
          <a:p>
            <a:pPr marL="0" lvl="1" indent="0" eaLnBrk="1" hangingPunct="1">
              <a:buNone/>
              <a:defRPr/>
            </a:pPr>
            <a:r>
              <a:rPr lang="en-US" sz="2400" b="1" dirty="0">
                <a:solidFill>
                  <a:srgbClr val="005CAB"/>
                </a:solidFill>
                <a:latin typeface="Arial Narrow" charset="0"/>
                <a:cs typeface="+mn-cs"/>
              </a:rPr>
              <a:t>Do </a:t>
            </a:r>
            <a:r>
              <a:rPr lang="en-US" sz="2400" b="1" dirty="0">
                <a:solidFill>
                  <a:schemeClr val="accent2"/>
                </a:solidFill>
                <a:latin typeface="Arial Narrow" charset="0"/>
              </a:rPr>
              <a:t>NOT</a:t>
            </a:r>
            <a:r>
              <a:rPr lang="en-US" sz="2400" dirty="0">
                <a:latin typeface="Arial Narrow" charset="0"/>
              </a:rPr>
              <a:t> </a:t>
            </a:r>
            <a:r>
              <a:rPr lang="en-US" sz="2400" b="1" dirty="0" smtClean="0">
                <a:solidFill>
                  <a:srgbClr val="005CAB"/>
                </a:solidFill>
                <a:latin typeface="Arial Narrow" charset="0"/>
                <a:cs typeface="+mn-cs"/>
              </a:rPr>
              <a:t>use the following to misrepresent the appearance of food: </a:t>
            </a:r>
            <a:endParaRPr lang="en-US" dirty="0" smtClean="0">
              <a:latin typeface="Arial Narrow" charset="0"/>
            </a:endParaRPr>
          </a:p>
          <a:p>
            <a:pPr lvl="1" eaLnBrk="1" hangingPunct="1">
              <a:defRPr/>
            </a:pPr>
            <a:r>
              <a:rPr lang="en-US" dirty="0" smtClean="0">
                <a:latin typeface="Arial Narrow" charset="0"/>
              </a:rPr>
              <a:t>Food additives or color additives</a:t>
            </a:r>
          </a:p>
          <a:p>
            <a:pPr lvl="1" eaLnBrk="1" hangingPunct="1">
              <a:defRPr/>
            </a:pPr>
            <a:r>
              <a:rPr lang="en-US" dirty="0" smtClean="0">
                <a:latin typeface="Arial Narrow" charset="0"/>
              </a:rPr>
              <a:t>Colored overwraps</a:t>
            </a:r>
          </a:p>
          <a:p>
            <a:pPr lvl="1" eaLnBrk="1" hangingPunct="1">
              <a:defRPr/>
            </a:pPr>
            <a:r>
              <a:rPr lang="en-US" dirty="0" smtClean="0">
                <a:latin typeface="Arial Narrow" charset="0"/>
              </a:rPr>
              <a:t>Lights</a:t>
            </a:r>
          </a:p>
          <a:p>
            <a:pPr lvl="1" eaLnBrk="1" hangingPunct="1">
              <a:defRPr/>
            </a:pPr>
            <a:endParaRPr lang="en-US" dirty="0" smtClean="0">
              <a:latin typeface="Arial Narrow" charset="0"/>
            </a:endParaRPr>
          </a:p>
          <a:p>
            <a:pPr marL="0" lvl="1" indent="0" eaLnBrk="1" hangingPunct="1">
              <a:buNone/>
              <a:defRPr/>
            </a:pPr>
            <a:r>
              <a:rPr lang="en-US" dirty="0" smtClean="0">
                <a:latin typeface="Arial Narrow" charset="0"/>
              </a:rPr>
              <a:t>Food that was not presented honestly must be thrown out.</a:t>
            </a:r>
            <a:endParaRPr lang="en-US" dirty="0">
              <a:latin typeface="Arial Narrow" charset="0"/>
            </a:endParaRP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6-5</a:t>
            </a:r>
          </a:p>
        </p:txBody>
      </p:sp>
      <p:sp>
        <p:nvSpPr>
          <p:cNvPr id="155652" name="Rectangle 9"/>
          <p:cNvSpPr>
            <a:spLocks noGrp="1" noChangeArrowheads="1"/>
          </p:cNvSpPr>
          <p:nvPr>
            <p:ph type="title"/>
          </p:nvPr>
        </p:nvSpPr>
        <p:spPr>
          <a:xfrm>
            <a:off x="393192" y="158750"/>
            <a:ext cx="8307388" cy="519112"/>
          </a:xfrm>
        </p:spPr>
        <p:txBody>
          <a:bodyPr/>
          <a:lstStyle/>
          <a:p>
            <a:pPr eaLnBrk="1" hangingPunct="1">
              <a:defRPr/>
            </a:pPr>
            <a:r>
              <a:rPr lang="en-US" dirty="0" smtClean="0">
                <a:latin typeface="Arial Narrow" charset="0"/>
                <a:cs typeface="+mj-cs"/>
              </a:rPr>
              <a:t>Presenting Food Honestly</a:t>
            </a:r>
            <a:endParaRPr lang="en-US" dirty="0">
              <a:latin typeface="Arial Narrow" charset="0"/>
              <a:cs typeface="+mj-cs"/>
            </a:endParaRPr>
          </a:p>
        </p:txBody>
      </p:sp>
    </p:spTree>
    <p:extLst>
      <p:ext uri="{BB962C8B-B14F-4D97-AF65-F5344CB8AC3E}">
        <p14:creationId xmlns:p14="http://schemas.microsoft.com/office/powerpoint/2010/main" val="38528321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a:xfrm>
            <a:off x="390525" y="1112772"/>
            <a:ext cx="6629400" cy="3789362"/>
          </a:xfrm>
        </p:spPr>
        <p:txBody>
          <a:bodyPr/>
          <a:lstStyle/>
          <a:p>
            <a:pPr marL="0" lvl="1" indent="0" eaLnBrk="1" hangingPunct="1">
              <a:buFont typeface="Wingdings" pitchFamily="2" charset="2"/>
              <a:buNone/>
              <a:defRPr/>
            </a:pPr>
            <a:r>
              <a:rPr lang="en-US" sz="2400" b="1" dirty="0">
                <a:solidFill>
                  <a:srgbClr val="005CAB"/>
                </a:solidFill>
                <a:ea typeface="+mn-ea"/>
                <a:cs typeface="+mn-cs"/>
              </a:rPr>
              <a:t>Government </a:t>
            </a:r>
            <a:r>
              <a:rPr lang="en-US" sz="2400" b="1" dirty="0" smtClean="0">
                <a:solidFill>
                  <a:srgbClr val="005CAB"/>
                </a:solidFill>
                <a:ea typeface="+mn-ea"/>
                <a:cs typeface="+mn-cs"/>
              </a:rPr>
              <a:t>agencies: </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The Food and Drug Administration (FDA)</a:t>
            </a:r>
          </a:p>
          <a:p>
            <a:pPr marL="347472" lvl="1" indent="-347472" eaLnBrk="1" hangingPunct="1">
              <a:lnSpc>
                <a:spcPct val="100000"/>
              </a:lnSpc>
              <a:spcBef>
                <a:spcPts val="900"/>
              </a:spcBef>
              <a:buFont typeface="Wingdings" pitchFamily="2" charset="2"/>
              <a:buChar char="l"/>
              <a:defRPr/>
            </a:pPr>
            <a:r>
              <a:rPr lang="en-US" dirty="0" smtClean="0"/>
              <a:t>U.S. Department of Agriculture (USDA)</a:t>
            </a:r>
          </a:p>
          <a:p>
            <a:pPr marL="347472" lvl="1" indent="-347472" eaLnBrk="1" hangingPunct="1">
              <a:lnSpc>
                <a:spcPct val="100000"/>
              </a:lnSpc>
              <a:spcBef>
                <a:spcPts val="900"/>
              </a:spcBef>
              <a:buFont typeface="Wingdings" pitchFamily="2" charset="2"/>
              <a:buChar char="l"/>
              <a:defRPr/>
            </a:pPr>
            <a:r>
              <a:rPr lang="en-US" dirty="0" smtClean="0"/>
              <a:t>Centers for Disease Control and Prevention (CDC)</a:t>
            </a:r>
          </a:p>
          <a:p>
            <a:pPr marL="347472" lvl="1" indent="-347472" eaLnBrk="1" hangingPunct="1">
              <a:lnSpc>
                <a:spcPct val="100000"/>
              </a:lnSpc>
              <a:spcBef>
                <a:spcPts val="900"/>
              </a:spcBef>
              <a:buFont typeface="Wingdings" pitchFamily="2" charset="2"/>
              <a:buChar char="l"/>
              <a:defRPr/>
            </a:pPr>
            <a:r>
              <a:rPr lang="en-US" dirty="0" smtClean="0"/>
              <a:t>U.S. Public Health Service (PHS)</a:t>
            </a:r>
          </a:p>
          <a:p>
            <a:pPr marL="347472" lvl="1" indent="-347472" eaLnBrk="1" hangingPunct="1">
              <a:lnSpc>
                <a:spcPct val="100000"/>
              </a:lnSpc>
              <a:spcBef>
                <a:spcPts val="900"/>
              </a:spcBef>
              <a:buFont typeface="Wingdings" pitchFamily="2" charset="2"/>
              <a:buChar char="l"/>
              <a:defRPr/>
            </a:pPr>
            <a:r>
              <a:rPr lang="en-US" dirty="0" smtClean="0"/>
              <a:t>State and loca</a:t>
            </a:r>
            <a:r>
              <a:rPr lang="en-US" dirty="0"/>
              <a:t>l</a:t>
            </a:r>
            <a:r>
              <a:rPr lang="en-US" dirty="0" smtClean="0"/>
              <a:t> regulatory authorities</a:t>
            </a:r>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1-15</a:t>
            </a:r>
          </a:p>
        </p:txBody>
      </p:sp>
    </p:spTree>
    <p:extLst>
      <p:ext uri="{BB962C8B-B14F-4D97-AF65-F5344CB8AC3E}">
        <p14:creationId xmlns:p14="http://schemas.microsoft.com/office/powerpoint/2010/main" val="223953260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Grp="1" noChangeArrowheads="1"/>
          </p:cNvSpPr>
          <p:nvPr>
            <p:ph type="body" idx="1"/>
          </p:nvPr>
        </p:nvSpPr>
        <p:spPr>
          <a:xfrm>
            <a:off x="393192" y="1143000"/>
            <a:ext cx="6165313" cy="4584433"/>
          </a:xfrm>
        </p:spPr>
        <p:txBody>
          <a:bodyPr/>
          <a:lstStyle/>
          <a:p>
            <a:pPr marL="0" indent="0" eaLnBrk="1" hangingPunct="1">
              <a:defRPr/>
            </a:pPr>
            <a:r>
              <a:rPr lang="en-US" dirty="0" smtClean="0">
                <a:latin typeface="Arial Narrow" charset="0"/>
              </a:rPr>
              <a:t>Food </a:t>
            </a:r>
            <a:r>
              <a:rPr lang="en-US" dirty="0">
                <a:latin typeface="Arial Narrow" charset="0"/>
              </a:rPr>
              <a:t>must be thrown out in the following situations</a:t>
            </a:r>
            <a:r>
              <a:rPr lang="en-US" dirty="0" smtClean="0">
                <a:latin typeface="Arial Narrow" charset="0"/>
                <a:cs typeface="+mn-cs"/>
              </a:rPr>
              <a:t>:</a:t>
            </a:r>
            <a:endParaRPr lang="en-US" i="1" dirty="0" smtClean="0">
              <a:latin typeface="Arial Narrow" charset="0"/>
              <a:cs typeface="+mn-cs"/>
            </a:endParaRPr>
          </a:p>
          <a:p>
            <a:pPr lvl="1" eaLnBrk="1" hangingPunct="1">
              <a:defRPr/>
            </a:pPr>
            <a:r>
              <a:rPr lang="en-US" dirty="0" smtClean="0">
                <a:latin typeface="Arial Narrow" charset="0"/>
              </a:rPr>
              <a:t>When </a:t>
            </a:r>
            <a:r>
              <a:rPr lang="en-US" dirty="0">
                <a:latin typeface="Arial Narrow" charset="0"/>
              </a:rPr>
              <a:t>it is handled by staff who have been restricted or excluded from the operation due to illness</a:t>
            </a:r>
          </a:p>
          <a:p>
            <a:pPr lvl="1" eaLnBrk="1" hangingPunct="1">
              <a:defRPr/>
            </a:pPr>
            <a:r>
              <a:rPr lang="en-US" dirty="0">
                <a:latin typeface="Arial Narrow" charset="0"/>
              </a:rPr>
              <a:t>When it is contaminated by hands or bodily fluids from the nose or mouth</a:t>
            </a:r>
          </a:p>
          <a:p>
            <a:pPr lvl="1" eaLnBrk="1" hangingPunct="1">
              <a:defRPr/>
            </a:pPr>
            <a:r>
              <a:rPr lang="en-US" dirty="0">
                <a:latin typeface="Arial Narrow" charset="0"/>
              </a:rPr>
              <a:t>When it has exceeded the time and temperature requirements designed to keep food safe</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6-6</a:t>
            </a:r>
          </a:p>
        </p:txBody>
      </p:sp>
      <p:sp>
        <p:nvSpPr>
          <p:cNvPr id="156676" name="Rectangle 9"/>
          <p:cNvSpPr>
            <a:spLocks noGrp="1" noChangeArrowheads="1"/>
          </p:cNvSpPr>
          <p:nvPr>
            <p:ph type="title"/>
          </p:nvPr>
        </p:nvSpPr>
        <p:spPr>
          <a:xfrm>
            <a:off x="393192" y="158750"/>
            <a:ext cx="8240713" cy="519112"/>
          </a:xfrm>
        </p:spPr>
        <p:txBody>
          <a:bodyPr/>
          <a:lstStyle/>
          <a:p>
            <a:pPr eaLnBrk="1" hangingPunct="1">
              <a:defRPr/>
            </a:pPr>
            <a:r>
              <a:rPr lang="en-US" dirty="0" smtClean="0">
                <a:latin typeface="Arial Narrow" charset="0"/>
                <a:cs typeface="+mj-cs"/>
              </a:rPr>
              <a:t>Corrective Actions</a:t>
            </a:r>
            <a:endParaRPr lang="en-US" dirty="0">
              <a:latin typeface="Arial Narrow" charset="0"/>
              <a:cs typeface="+mj-cs"/>
            </a:endParaRPr>
          </a:p>
        </p:txBody>
      </p:sp>
    </p:spTree>
    <p:extLst>
      <p:ext uri="{BB962C8B-B14F-4D97-AF65-F5344CB8AC3E}">
        <p14:creationId xmlns:p14="http://schemas.microsoft.com/office/powerpoint/2010/main" val="73481111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Thawing ROP </a:t>
            </a:r>
            <a:r>
              <a:rPr lang="en-US" dirty="0" smtClean="0"/>
              <a:t>Fish</a:t>
            </a:r>
            <a:endParaRPr lang="en-US" dirty="0"/>
          </a:p>
        </p:txBody>
      </p:sp>
      <p:sp>
        <p:nvSpPr>
          <p:cNvPr id="3" name="Content Placeholder 2"/>
          <p:cNvSpPr>
            <a:spLocks noGrp="1"/>
          </p:cNvSpPr>
          <p:nvPr>
            <p:ph idx="1"/>
          </p:nvPr>
        </p:nvSpPr>
        <p:spPr>
          <a:xfrm>
            <a:off x="409577" y="1143000"/>
            <a:ext cx="4956236" cy="4983163"/>
          </a:xfrm>
        </p:spPr>
        <p:txBody>
          <a:bodyPr/>
          <a:lstStyle/>
          <a:p>
            <a:pPr lvl="1"/>
            <a:r>
              <a:rPr lang="en-US" dirty="0"/>
              <a:t>Frozen fish received in ROP packaging must be thawed carefully.</a:t>
            </a:r>
          </a:p>
          <a:p>
            <a:pPr lvl="1"/>
            <a:r>
              <a:rPr lang="en-US" dirty="0"/>
              <a:t>If the label states that the product must remain frozen until use, then remove fish from </a:t>
            </a:r>
            <a:r>
              <a:rPr lang="en-US" dirty="0" smtClean="0"/>
              <a:t>packaging:</a:t>
            </a:r>
          </a:p>
          <a:p>
            <a:pPr lvl="2"/>
            <a:r>
              <a:rPr lang="en-US" dirty="0" smtClean="0"/>
              <a:t>Before </a:t>
            </a:r>
            <a:r>
              <a:rPr lang="en-US" dirty="0"/>
              <a:t>thawing under refrigeration.</a:t>
            </a:r>
          </a:p>
          <a:p>
            <a:pPr lvl="2"/>
            <a:r>
              <a:rPr lang="en-US" dirty="0"/>
              <a:t>Before or immediately after thawing under running water.</a:t>
            </a:r>
          </a:p>
          <a:p>
            <a:pPr marL="0" lvl="1" indent="-109728"/>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6-7</a:t>
            </a:r>
          </a:p>
        </p:txBody>
      </p:sp>
      <p:pic>
        <p:nvPicPr>
          <p:cNvPr id="6" name="Picture 5" descr="fishshrinkwrapped.jpg"/>
          <p:cNvPicPr>
            <a:picLocks noChangeAspect="1"/>
          </p:cNvPicPr>
          <p:nvPr/>
        </p:nvPicPr>
        <p:blipFill rotWithShape="1">
          <a:blip r:embed="rId3">
            <a:extLst>
              <a:ext uri="{28A0092B-C50C-407E-A947-70E740481C1C}">
                <a14:useLocalDpi xmlns:a14="http://schemas.microsoft.com/office/drawing/2010/main" val="0"/>
              </a:ext>
            </a:extLst>
          </a:blip>
          <a:srcRect b="9213"/>
          <a:stretch/>
        </p:blipFill>
        <p:spPr>
          <a:xfrm>
            <a:off x="6525487" y="1258341"/>
            <a:ext cx="2103120" cy="190935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448175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body" idx="1"/>
          </p:nvPr>
        </p:nvSpPr>
        <p:spPr>
          <a:xfrm>
            <a:off x="393192" y="1143000"/>
            <a:ext cx="5143500" cy="4983163"/>
          </a:xfrm>
        </p:spPr>
        <p:txBody>
          <a:bodyPr/>
          <a:lstStyle/>
          <a:p>
            <a:pPr lvl="1" eaLnBrk="1" hangingPunct="1">
              <a:defRPr/>
            </a:pPr>
            <a:r>
              <a:rPr lang="en-US" dirty="0" smtClean="0">
                <a:latin typeface="Arial Narrow" charset="0"/>
              </a:rPr>
              <a:t>Produce </a:t>
            </a:r>
            <a:r>
              <a:rPr lang="en-US" dirty="0">
                <a:latin typeface="Arial Narrow" charset="0"/>
              </a:rPr>
              <a:t>can be washed in water containing ozone to sanitize it</a:t>
            </a:r>
          </a:p>
          <a:p>
            <a:pPr lvl="2" eaLnBrk="1" hangingPunct="1">
              <a:defRPr/>
            </a:pPr>
            <a:r>
              <a:rPr lang="en-US" dirty="0">
                <a:latin typeface="Arial Narrow" charset="0"/>
              </a:rPr>
              <a:t>Check with your local regulatory authority </a:t>
            </a:r>
          </a:p>
          <a:p>
            <a:pPr lvl="1" eaLnBrk="1" hangingPunct="1">
              <a:defRPr/>
            </a:pPr>
            <a:endParaRPr lang="en-US" dirty="0" smtClean="0">
              <a:latin typeface="Arial Narrow" charset="0"/>
            </a:endParaRPr>
          </a:p>
          <a:p>
            <a:pPr lvl="1" eaLnBrk="1" hangingPunct="1">
              <a:defRPr/>
            </a:pPr>
            <a:r>
              <a:rPr lang="en-US" dirty="0" smtClean="0">
                <a:latin typeface="Arial Narrow" charset="0"/>
              </a:rPr>
              <a:t>When </a:t>
            </a:r>
            <a:r>
              <a:rPr lang="en-US" dirty="0">
                <a:latin typeface="Arial Narrow" charset="0"/>
              </a:rPr>
              <a:t>soaking or storing produce in standing water or an ice-water slurry, do </a:t>
            </a:r>
            <a:r>
              <a:rPr lang="en-US" dirty="0" smtClean="0">
                <a:solidFill>
                  <a:schemeClr val="accent2"/>
                </a:solidFill>
                <a:latin typeface="Arial Narrow" charset="0"/>
              </a:rPr>
              <a:t>NOT</a:t>
            </a:r>
            <a:r>
              <a:rPr lang="en-US" dirty="0" smtClean="0">
                <a:latin typeface="Arial Narrow" charset="0"/>
              </a:rPr>
              <a:t> mix:</a:t>
            </a:r>
            <a:endParaRPr lang="en-US" dirty="0">
              <a:latin typeface="Arial Narrow" charset="0"/>
            </a:endParaRPr>
          </a:p>
          <a:p>
            <a:pPr lvl="2" eaLnBrk="1" hangingPunct="1">
              <a:defRPr/>
            </a:pPr>
            <a:r>
              <a:rPr lang="en-US" dirty="0">
                <a:latin typeface="Arial Narrow" charset="0"/>
              </a:rPr>
              <a:t>Different items</a:t>
            </a:r>
          </a:p>
          <a:p>
            <a:pPr lvl="2" eaLnBrk="1" hangingPunct="1">
              <a:defRPr/>
            </a:pPr>
            <a:r>
              <a:rPr lang="en-US" dirty="0">
                <a:latin typeface="Arial Narrow" charset="0"/>
              </a:rPr>
              <a:t>Multiple batches of the same item</a:t>
            </a:r>
          </a:p>
          <a:p>
            <a:pPr marL="1028700" lvl="2" indent="-342900" eaLnBrk="1" hangingPunct="1">
              <a:defRPr/>
            </a:pPr>
            <a:endParaRPr lang="en-US" dirty="0">
              <a:latin typeface="Arial Narrow" charset="0"/>
            </a:endParaRP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6-8</a:t>
            </a:r>
          </a:p>
        </p:txBody>
      </p:sp>
      <p:sp>
        <p:nvSpPr>
          <p:cNvPr id="159749"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a:t>
            </a:r>
            <a:r>
              <a:rPr lang="en-US" dirty="0" smtClean="0">
                <a:latin typeface="Arial Narrow" charset="0"/>
                <a:cs typeface="+mj-cs"/>
              </a:rPr>
              <a:t>Produce</a:t>
            </a:r>
            <a:endParaRPr lang="en-US" dirty="0">
              <a:latin typeface="Arial Narrow" charset="0"/>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810512"/>
          </a:xfrm>
          <a:prstGeom prst="rect">
            <a:avLst/>
          </a:prstGeom>
        </p:spPr>
      </p:pic>
    </p:spTree>
    <p:extLst>
      <p:ext uri="{BB962C8B-B14F-4D97-AF65-F5344CB8AC3E}">
        <p14:creationId xmlns:p14="http://schemas.microsoft.com/office/powerpoint/2010/main" val="143669657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type="body" idx="1"/>
          </p:nvPr>
        </p:nvSpPr>
        <p:spPr>
          <a:xfrm>
            <a:off x="393192" y="1143000"/>
            <a:ext cx="5548778" cy="4811233"/>
          </a:xfrm>
        </p:spPr>
        <p:txBody>
          <a:bodyPr/>
          <a:lstStyle/>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ice as an ingredient if it was used to keep food </a:t>
            </a:r>
            <a:r>
              <a:rPr lang="en-US" dirty="0" smtClean="0">
                <a:latin typeface="Arial Narrow" charset="0"/>
              </a:rPr>
              <a:t>cold</a:t>
            </a:r>
            <a:endParaRPr lang="en-US" dirty="0">
              <a:latin typeface="Arial Narrow" charset="0"/>
            </a:endParaRPr>
          </a:p>
          <a:p>
            <a:pPr lvl="1" eaLnBrk="1" hangingPunct="1">
              <a:defRPr/>
            </a:pPr>
            <a:endParaRPr lang="en-US" dirty="0" smtClean="0">
              <a:latin typeface="Arial Narrow" charset="0"/>
            </a:endParaRPr>
          </a:p>
          <a:p>
            <a:pPr lvl="1" eaLnBrk="1" hangingPunct="1">
              <a:defRPr/>
            </a:pPr>
            <a:r>
              <a:rPr lang="en-US" dirty="0" smtClean="0">
                <a:latin typeface="Arial Narrow" charset="0"/>
              </a:rPr>
              <a:t>Transfer </a:t>
            </a:r>
            <a:r>
              <a:rPr lang="en-US" dirty="0">
                <a:latin typeface="Arial Narrow" charset="0"/>
              </a:rPr>
              <a:t>ice using clean and sanitized containers and </a:t>
            </a:r>
            <a:r>
              <a:rPr lang="en-US" dirty="0" smtClean="0">
                <a:latin typeface="Arial Narrow" charset="0"/>
              </a:rPr>
              <a:t>scoops</a:t>
            </a:r>
            <a:endParaRPr lang="en-US" dirty="0">
              <a:latin typeface="Arial Narrow" charset="0"/>
            </a:endParaRPr>
          </a:p>
          <a:p>
            <a:pPr lvl="1" eaLnBrk="1" hangingPunct="1">
              <a:defRPr/>
            </a:pPr>
            <a:endParaRPr lang="en-US" dirty="0" smtClean="0">
              <a:solidFill>
                <a:schemeClr val="accent2"/>
              </a:solidFill>
              <a:latin typeface="Arial Narrow" charset="0"/>
            </a:endParaRPr>
          </a:p>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hold ice in containers that held </a:t>
            </a:r>
            <a:r>
              <a:rPr lang="en-US" dirty="0" smtClean="0">
                <a:latin typeface="Arial Narrow" charset="0"/>
              </a:rPr>
              <a:t>chemicals </a:t>
            </a:r>
            <a:r>
              <a:rPr lang="en-US" dirty="0">
                <a:latin typeface="Arial Narrow" charset="0"/>
              </a:rPr>
              <a:t>or raw meat, seafood, or </a:t>
            </a:r>
            <a:r>
              <a:rPr lang="en-US" dirty="0" smtClean="0">
                <a:latin typeface="Arial Narrow" charset="0"/>
              </a:rPr>
              <a:t>poultry</a:t>
            </a:r>
          </a:p>
          <a:p>
            <a:pPr marL="0" indent="0" eaLnBrk="1" hangingPunct="1">
              <a:defRPr/>
            </a:pPr>
            <a:r>
              <a:rPr lang="en-US" dirty="0" smtClean="0">
                <a:latin typeface="Arial Narrow" charset="0"/>
                <a:cs typeface="+mn-cs"/>
              </a:rPr>
              <a:t>  </a:t>
            </a:r>
            <a:endParaRPr lang="en-US" dirty="0">
              <a:latin typeface="Arial Narrow" charset="0"/>
              <a:cs typeface="+mn-cs"/>
            </a:endParaRPr>
          </a:p>
          <a:p>
            <a:pPr marL="571500" lvl="1" indent="-457200" eaLnBrk="1" hangingPunct="1">
              <a:defRPr/>
            </a:pPr>
            <a:endParaRPr lang="en-US" dirty="0">
              <a:latin typeface="Arial Narrow" charset="0"/>
            </a:endParaRPr>
          </a:p>
        </p:txBody>
      </p:sp>
      <p:sp>
        <p:nvSpPr>
          <p:cNvPr id="16486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6-9</a:t>
            </a:r>
          </a:p>
        </p:txBody>
      </p:sp>
      <p:sp>
        <p:nvSpPr>
          <p:cNvPr id="16486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a:t>
            </a:r>
            <a:r>
              <a:rPr lang="en-US" dirty="0" smtClean="0">
                <a:latin typeface="Arial Narrow" charset="0"/>
                <a:cs typeface="+mj-cs"/>
              </a:rPr>
              <a:t>Ice</a:t>
            </a:r>
            <a:endParaRPr lang="en-US" dirty="0">
              <a:latin typeface="Arial Narrow" charset="0"/>
              <a:cs typeface="+mj-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oundRect">
            <a:avLst>
              <a:gd name="adj" fmla="val 7217"/>
            </a:avLst>
          </a:prstGeom>
          <a:solidFill>
            <a:srgbClr val="FFFFFF"/>
          </a:solidFill>
          <a:ln w="76200" cap="sq">
            <a:noFill/>
            <a:miter lim="800000"/>
          </a:ln>
          <a:effectLst/>
          <a:scene3d>
            <a:camera prst="orthographicFront"/>
            <a:lightRig rig="threePt" dir="t">
              <a:rot lat="0" lon="0" rev="2700000"/>
            </a:lightRig>
          </a:scene3d>
          <a:sp3d contourW="6350">
            <a:contourClr>
              <a:srgbClr val="C0C0C0"/>
            </a:contourClr>
          </a:sp3d>
        </p:spPr>
      </p:pic>
    </p:spTree>
    <p:extLst>
      <p:ext uri="{BB962C8B-B14F-4D97-AF65-F5344CB8AC3E}">
        <p14:creationId xmlns:p14="http://schemas.microsoft.com/office/powerpoint/2010/main" val="274345053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274654" y="1143000"/>
            <a:ext cx="4906963" cy="2828026"/>
          </a:xfrm>
        </p:spPr>
        <p:txBody>
          <a:bodyPr/>
          <a:lstStyle/>
          <a:p>
            <a:pPr marL="571500" lvl="1" indent="-457200" eaLnBrk="1" hangingPunct="1">
              <a:defRPr/>
            </a:pPr>
            <a:r>
              <a:rPr lang="en-US" dirty="0" smtClean="0">
                <a:latin typeface="Arial Narrow" charset="0"/>
              </a:rPr>
              <a:t>Store ice scoops outside ice machines in a clean, protected location</a:t>
            </a:r>
          </a:p>
          <a:p>
            <a:pPr marL="571500" lvl="1" indent="-457200" eaLnBrk="1" hangingPunct="1">
              <a:defRPr/>
            </a:pPr>
            <a:endParaRPr lang="en-US" dirty="0" smtClean="0">
              <a:solidFill>
                <a:schemeClr val="accent2"/>
              </a:solidFill>
              <a:latin typeface="Arial Narrow" charset="0"/>
            </a:endParaRPr>
          </a:p>
          <a:p>
            <a:pPr marL="571500" lvl="1" indent="-457200" eaLnBrk="1" hangingPunct="1">
              <a:defRPr/>
            </a:pPr>
            <a:r>
              <a:rPr lang="en-US" dirty="0" smtClean="0">
                <a:solidFill>
                  <a:schemeClr val="accent2"/>
                </a:solidFill>
                <a:latin typeface="Arial Narrow" charset="0"/>
              </a:rPr>
              <a:t>NEVER</a:t>
            </a:r>
            <a:r>
              <a:rPr lang="en-US" dirty="0" smtClean="0">
                <a:latin typeface="Arial Narrow" charset="0"/>
              </a:rPr>
              <a:t> use a glass to scoop ice or touch ice with hands</a:t>
            </a:r>
          </a:p>
          <a:p>
            <a:pPr marL="0" indent="0" eaLnBrk="1" hangingPunct="1">
              <a:defRPr/>
            </a:pPr>
            <a:r>
              <a:rPr lang="en-US" dirty="0" smtClean="0">
                <a:latin typeface="Arial Narrow" charset="0"/>
                <a:cs typeface="+mn-cs"/>
              </a:rPr>
              <a:t>  </a:t>
            </a:r>
            <a:endParaRPr lang="en-US" dirty="0">
              <a:latin typeface="Arial Narrow" charset="0"/>
              <a:cs typeface="+mn-cs"/>
            </a:endParaRPr>
          </a:p>
          <a:p>
            <a:pPr marL="571500" lvl="1" indent="-457200" eaLnBrk="1" hangingPunct="1">
              <a:defRPr/>
            </a:pPr>
            <a:endParaRPr lang="en-US" dirty="0">
              <a:latin typeface="Arial Narrow" charset="0"/>
            </a:endParaRPr>
          </a:p>
        </p:txBody>
      </p:sp>
      <p:sp>
        <p:nvSpPr>
          <p:cNvPr id="16589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6-10</a:t>
            </a:r>
          </a:p>
        </p:txBody>
      </p:sp>
      <p:sp>
        <p:nvSpPr>
          <p:cNvPr id="165893"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a:t>
            </a:r>
            <a:r>
              <a:rPr lang="en-US" dirty="0" smtClean="0">
                <a:latin typeface="Arial Narrow" charset="0"/>
                <a:cs typeface="+mj-cs"/>
              </a:rPr>
              <a:t>Ice</a:t>
            </a:r>
            <a:endParaRPr lang="en-US" dirty="0">
              <a:latin typeface="Arial Narrow" charset="0"/>
              <a:cs typeface="+mj-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oundRect">
            <a:avLst>
              <a:gd name="adj" fmla="val 7217"/>
            </a:avLst>
          </a:prstGeom>
          <a:solidFill>
            <a:srgbClr val="FFFFFF"/>
          </a:solidFill>
          <a:ln w="76200" cap="sq">
            <a:noFill/>
            <a:miter lim="800000"/>
          </a:ln>
          <a:effectLst/>
          <a:scene3d>
            <a:camera prst="orthographicFront"/>
            <a:lightRig rig="threePt" dir="t">
              <a:rot lat="0" lon="0" rev="2700000"/>
            </a:lightRig>
          </a:scene3d>
          <a:sp3d contourW="6350">
            <a:contourClr>
              <a:srgbClr val="C0C0C0"/>
            </a:contourClr>
          </a:sp3d>
        </p:spPr>
      </p:pic>
    </p:spTree>
    <p:extLst>
      <p:ext uri="{BB962C8B-B14F-4D97-AF65-F5344CB8AC3E}">
        <p14:creationId xmlns:p14="http://schemas.microsoft.com/office/powerpoint/2010/main" val="42390726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1"/>
          </p:nvPr>
        </p:nvSpPr>
        <p:spPr>
          <a:xfrm>
            <a:off x="393192" y="1143000"/>
            <a:ext cx="5550408" cy="5268912"/>
          </a:xfrm>
        </p:spPr>
        <p:txBody>
          <a:bodyPr/>
          <a:lstStyle/>
          <a:p>
            <a:pPr marL="0" indent="0" eaLnBrk="1" hangingPunct="1">
              <a:defRPr/>
            </a:pPr>
            <a:r>
              <a:rPr lang="en-US" dirty="0">
                <a:latin typeface="Arial Narrow" charset="0"/>
                <a:cs typeface="+mn-cs"/>
              </a:rPr>
              <a:t>You need a variance if prepping food in these ways:</a:t>
            </a:r>
          </a:p>
          <a:p>
            <a:pPr lvl="1" eaLnBrk="1" hangingPunct="1">
              <a:defRPr/>
            </a:pPr>
            <a:r>
              <a:rPr lang="en-US" dirty="0">
                <a:latin typeface="Arial Narrow" charset="0"/>
              </a:rPr>
              <a:t>Packaging fresh juice on-site for sale at a later time, unless the juice has a warning </a:t>
            </a:r>
            <a:r>
              <a:rPr lang="en-US" dirty="0" smtClean="0">
                <a:latin typeface="Arial Narrow" charset="0"/>
              </a:rPr>
              <a:t>label</a:t>
            </a:r>
            <a:endParaRPr lang="en-US" dirty="0">
              <a:latin typeface="Arial Narrow" charset="0"/>
            </a:endParaRPr>
          </a:p>
          <a:p>
            <a:pPr lvl="1" eaLnBrk="1" hangingPunct="1">
              <a:defRPr/>
            </a:pPr>
            <a:r>
              <a:rPr lang="en-US" dirty="0">
                <a:latin typeface="Arial Narrow" charset="0"/>
              </a:rPr>
              <a:t>Smoking food to preserve it but not to </a:t>
            </a:r>
            <a:r>
              <a:rPr lang="en-US" dirty="0" smtClean="0">
                <a:latin typeface="Arial Narrow" charset="0"/>
              </a:rPr>
              <a:t/>
            </a:r>
            <a:br>
              <a:rPr lang="en-US" dirty="0" smtClean="0">
                <a:latin typeface="Arial Narrow" charset="0"/>
              </a:rPr>
            </a:br>
            <a:r>
              <a:rPr lang="en-US" dirty="0" smtClean="0">
                <a:latin typeface="Arial Narrow" charset="0"/>
              </a:rPr>
              <a:t>enhance </a:t>
            </a:r>
            <a:r>
              <a:rPr lang="en-US" dirty="0">
                <a:latin typeface="Arial Narrow" charset="0"/>
              </a:rPr>
              <a:t>flavor</a:t>
            </a:r>
          </a:p>
          <a:p>
            <a:pPr lvl="1" eaLnBrk="1" hangingPunct="1">
              <a:defRPr/>
            </a:pPr>
            <a:r>
              <a:rPr lang="en-US" dirty="0">
                <a:latin typeface="Arial Narrow" charset="0"/>
              </a:rPr>
              <a:t>Using food additives or components to preserve or alter food so it no longer </a:t>
            </a:r>
            <a:r>
              <a:rPr lang="en-US" dirty="0" smtClean="0">
                <a:latin typeface="Arial Narrow" charset="0"/>
              </a:rPr>
              <a:t>needs </a:t>
            </a:r>
            <a:r>
              <a:rPr lang="en-US" dirty="0">
                <a:latin typeface="Arial Narrow" charset="0"/>
              </a:rPr>
              <a:t>time and temperature control for safety</a:t>
            </a:r>
          </a:p>
          <a:p>
            <a:pPr lvl="1" eaLnBrk="1" hangingPunct="1">
              <a:defRPr/>
            </a:pPr>
            <a:r>
              <a:rPr lang="en-US" dirty="0">
                <a:latin typeface="Arial Narrow" charset="0"/>
              </a:rPr>
              <a:t>Curing food</a:t>
            </a:r>
          </a:p>
        </p:txBody>
      </p:sp>
      <p:sp>
        <p:nvSpPr>
          <p:cNvPr id="166915" name="Rectangle 4"/>
          <p:cNvSpPr>
            <a:spLocks noChangeArrowheads="1"/>
          </p:cNvSpPr>
          <p:nvPr/>
        </p:nvSpPr>
        <p:spPr bwMode="auto">
          <a:xfrm>
            <a:off x="6270625" y="3548063"/>
            <a:ext cx="20891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6-11</a:t>
            </a:r>
          </a:p>
        </p:txBody>
      </p:sp>
      <p:sp>
        <p:nvSpPr>
          <p:cNvPr id="166918" name="Rectangle 10"/>
          <p:cNvSpPr>
            <a:spLocks noGrp="1" noChangeArrowheads="1"/>
          </p:cNvSpPr>
          <p:nvPr>
            <p:ph type="title"/>
          </p:nvPr>
        </p:nvSpPr>
        <p:spPr>
          <a:xfrm>
            <a:off x="393192" y="158750"/>
            <a:ext cx="8307388" cy="523875"/>
          </a:xfrm>
        </p:spPr>
        <p:txBody>
          <a:bodyPr/>
          <a:lstStyle/>
          <a:p>
            <a:pPr eaLnBrk="1" hangingPunct="1">
              <a:defRPr/>
            </a:pPr>
            <a:r>
              <a:rPr lang="en-US" dirty="0">
                <a:latin typeface="Arial Narrow" charset="0"/>
                <a:cs typeface="+mj-cs"/>
              </a:rPr>
              <a:t>Preparation Practices That Have Special Requirements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21" y="1243013"/>
            <a:ext cx="2099614" cy="1831059"/>
          </a:xfrm>
          <a:prstGeom prst="rect">
            <a:avLst/>
          </a:prstGeom>
        </p:spPr>
      </p:pic>
    </p:spTree>
    <p:extLst>
      <p:ext uri="{BB962C8B-B14F-4D97-AF65-F5344CB8AC3E}">
        <p14:creationId xmlns:p14="http://schemas.microsoft.com/office/powerpoint/2010/main" val="390942302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1"/>
          </p:nvPr>
        </p:nvSpPr>
        <p:spPr>
          <a:xfrm>
            <a:off x="393192" y="1143000"/>
            <a:ext cx="4906962" cy="4953000"/>
          </a:xfrm>
        </p:spPr>
        <p:txBody>
          <a:bodyPr/>
          <a:lstStyle/>
          <a:p>
            <a:pPr marL="0" indent="0" eaLnBrk="1" hangingPunct="1">
              <a:buFont typeface="Wingdings" pitchFamily="2" charset="2"/>
              <a:buNone/>
              <a:defRPr/>
            </a:pPr>
            <a:r>
              <a:rPr lang="en-US" dirty="0" smtClean="0">
                <a:ea typeface="+mn-ea"/>
                <a:cs typeface="+mn-cs"/>
              </a:rPr>
              <a:t>You need a variance if prepping food in these ways: </a:t>
            </a:r>
          </a:p>
          <a:p>
            <a:pPr lvl="1" eaLnBrk="1" hangingPunct="1">
              <a:buFont typeface="Wingdings" pitchFamily="2" charset="2"/>
              <a:buChar char="l"/>
              <a:defRPr/>
            </a:pPr>
            <a:r>
              <a:rPr lang="en-US" dirty="0" smtClean="0"/>
              <a:t>Packaging food using a reduced-oxygen packaging (ROP) method</a:t>
            </a:r>
          </a:p>
          <a:p>
            <a:pPr lvl="1" eaLnBrk="1" hangingPunct="1">
              <a:buFont typeface="Wingdings" pitchFamily="2" charset="2"/>
              <a:buChar char="l"/>
              <a:defRPr/>
            </a:pPr>
            <a:r>
              <a:rPr lang="en-US" dirty="0" smtClean="0"/>
              <a:t>Sprouting seeds or beans</a:t>
            </a:r>
          </a:p>
          <a:p>
            <a:pPr lvl="1" eaLnBrk="1" hangingPunct="1">
              <a:buFont typeface="Wingdings" pitchFamily="2" charset="2"/>
              <a:buChar char="l"/>
              <a:defRPr/>
            </a:pPr>
            <a:r>
              <a:rPr lang="en-US" dirty="0" smtClean="0"/>
              <a:t>Offering live shellfish from a display tank</a:t>
            </a:r>
          </a:p>
          <a:p>
            <a:pPr lvl="1" eaLnBrk="1" hangingPunct="1">
              <a:buFont typeface="Wingdings" pitchFamily="2" charset="2"/>
              <a:buChar char="l"/>
              <a:defRPr/>
            </a:pPr>
            <a:r>
              <a:rPr lang="en-US" dirty="0"/>
              <a:t>Custom-processing animals for personal use (i.e</a:t>
            </a:r>
            <a:r>
              <a:rPr lang="en-US" dirty="0" smtClean="0"/>
              <a:t>., </a:t>
            </a:r>
            <a:r>
              <a:rPr lang="en-US" dirty="0"/>
              <a:t>dressing a deer</a:t>
            </a:r>
            <a:r>
              <a:rPr lang="en-US" dirty="0" smtClean="0"/>
              <a:t>)</a:t>
            </a:r>
            <a:endParaRPr lang="en-US" dirty="0"/>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6-12</a:t>
            </a:r>
          </a:p>
        </p:txBody>
      </p:sp>
      <p:sp>
        <p:nvSpPr>
          <p:cNvPr id="167940" name="Rectangle 7"/>
          <p:cNvSpPr>
            <a:spLocks noGrp="1" noChangeArrowheads="1"/>
          </p:cNvSpPr>
          <p:nvPr>
            <p:ph type="title"/>
          </p:nvPr>
        </p:nvSpPr>
        <p:spPr>
          <a:xfrm>
            <a:off x="393192" y="158750"/>
            <a:ext cx="8307388" cy="523875"/>
          </a:xfrm>
        </p:spPr>
        <p:txBody>
          <a:bodyPr/>
          <a:lstStyle/>
          <a:p>
            <a:pPr eaLnBrk="1" hangingPunct="1">
              <a:defRPr/>
            </a:pPr>
            <a:r>
              <a:rPr lang="en-US" dirty="0">
                <a:latin typeface="Arial Narrow" charset="0"/>
                <a:cs typeface="+mj-cs"/>
              </a:rPr>
              <a:t>Preparation </a:t>
            </a:r>
            <a:r>
              <a:rPr lang="en-US" dirty="0" smtClean="0">
                <a:latin typeface="Arial Narrow" charset="0"/>
                <a:cs typeface="+mj-cs"/>
              </a:rPr>
              <a:t>Practices</a:t>
            </a:r>
            <a:r>
              <a:rPr lang="en-US" dirty="0">
                <a:latin typeface="Arial Narrow" charset="0"/>
              </a:rPr>
              <a:t> That Have Special Requirements</a:t>
            </a:r>
            <a:endParaRPr lang="en-US" dirty="0">
              <a:latin typeface="Arial Narrow" charset="0"/>
              <a:cs typeface="+mj-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566" y="1247530"/>
            <a:ext cx="2099716" cy="1886083"/>
          </a:xfrm>
          <a:prstGeom prst="rect">
            <a:avLst/>
          </a:prstGeom>
        </p:spPr>
      </p:pic>
    </p:spTree>
    <p:extLst>
      <p:ext uri="{BB962C8B-B14F-4D97-AF65-F5344CB8AC3E}">
        <p14:creationId xmlns:p14="http://schemas.microsoft.com/office/powerpoint/2010/main" val="182318807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6-13</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253071739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0538" y="203358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605598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56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1-16</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161147824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362"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4330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78247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5582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a:ln w="10160">
                  <a:solidFill>
                    <a:schemeClr val="accent1"/>
                  </a:solidFill>
                  <a:prstDash val="solid"/>
                </a:ln>
                <a:solidFill>
                  <a:schemeClr val="accent1"/>
                </a:solidFill>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6-19</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DVD</a:t>
            </a:r>
            <a:endParaRPr lang="en-US" dirty="0"/>
          </a:p>
        </p:txBody>
      </p:sp>
    </p:spTree>
    <p:extLst>
      <p:ext uri="{BB962C8B-B14F-4D97-AF65-F5344CB8AC3E}">
        <p14:creationId xmlns:p14="http://schemas.microsoft.com/office/powerpoint/2010/main" val="162704049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6-20</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32344124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type="body" idx="1"/>
          </p:nvPr>
        </p:nvSpPr>
        <p:spPr>
          <a:xfrm>
            <a:off x="393192" y="1143000"/>
            <a:ext cx="4759325" cy="4953794"/>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165ºF </a:t>
            </a:r>
            <a:r>
              <a:rPr lang="en-US" dirty="0">
                <a:latin typeface="Arial Narrow" charset="0"/>
                <a:cs typeface="+mn-cs"/>
              </a:rPr>
              <a:t>(</a:t>
            </a:r>
            <a:r>
              <a:rPr lang="en-US" dirty="0" smtClean="0">
                <a:latin typeface="Arial Narrow" charset="0"/>
                <a:cs typeface="+mn-cs"/>
              </a:rPr>
              <a:t>74ºC</a:t>
            </a:r>
            <a:r>
              <a:rPr lang="en-US" dirty="0">
                <a:latin typeface="Arial Narrow" charset="0"/>
                <a:cs typeface="+mn-cs"/>
              </a:rPr>
              <a:t>) for 15 seconds</a:t>
            </a:r>
          </a:p>
          <a:p>
            <a:pPr lvl="1" eaLnBrk="1" hangingPunct="1">
              <a:defRPr/>
            </a:pPr>
            <a:r>
              <a:rPr lang="en-US" dirty="0">
                <a:latin typeface="Arial Narrow" charset="0"/>
              </a:rPr>
              <a:t>Poultry—whole or ground chicken, </a:t>
            </a:r>
            <a:r>
              <a:rPr lang="en-US" dirty="0" smtClean="0">
                <a:latin typeface="Arial Narrow" charset="0"/>
              </a:rPr>
              <a:t>turkey, </a:t>
            </a:r>
            <a:r>
              <a:rPr lang="en-US" dirty="0">
                <a:latin typeface="Arial Narrow" charset="0"/>
              </a:rPr>
              <a:t>or duck</a:t>
            </a:r>
          </a:p>
          <a:p>
            <a:pPr lvl="1" eaLnBrk="1" hangingPunct="1">
              <a:defRPr/>
            </a:pPr>
            <a:r>
              <a:rPr lang="en-US" dirty="0">
                <a:latin typeface="Arial Narrow" charset="0"/>
              </a:rPr>
              <a:t>Stuffing made with fish, meat, or poultry</a:t>
            </a:r>
          </a:p>
          <a:p>
            <a:pPr lvl="1" eaLnBrk="1" hangingPunct="1">
              <a:defRPr/>
            </a:pPr>
            <a:r>
              <a:rPr lang="en-US" dirty="0">
                <a:latin typeface="Arial Narrow" charset="0"/>
              </a:rPr>
              <a:t>Stuffed meat, seafood, poultry, or pasta</a:t>
            </a:r>
          </a:p>
          <a:p>
            <a:pPr lvl="1" eaLnBrk="1" hangingPunct="1">
              <a:defRPr/>
            </a:pPr>
            <a:r>
              <a:rPr lang="en-US" dirty="0">
                <a:latin typeface="Arial Narrow" charset="0"/>
              </a:rPr>
              <a:t>Dishes that include previously cooked, TCS ingredients</a:t>
            </a:r>
          </a:p>
          <a:p>
            <a:pPr marL="571500" lvl="1" indent="-457200" eaLnBrk="1" hangingPunct="1">
              <a:buFont typeface="Wingdings" charset="0"/>
              <a:buNone/>
              <a:defRPr/>
            </a:pPr>
            <a:endParaRPr lang="en-US" dirty="0">
              <a:latin typeface="Arial Narrow" charset="0"/>
            </a:endParaRP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6-21</a:t>
            </a:r>
          </a:p>
        </p:txBody>
      </p:sp>
      <p:sp>
        <p:nvSpPr>
          <p:cNvPr id="171012" name="Rectangle 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80404272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body" idx="1"/>
          </p:nvPr>
        </p:nvSpPr>
        <p:spPr>
          <a:xfrm>
            <a:off x="393192" y="1176868"/>
            <a:ext cx="5029200" cy="4983163"/>
          </a:xfrm>
        </p:spPr>
        <p:txBody>
          <a:bodyPr/>
          <a:lstStyle/>
          <a:p>
            <a:pPr marL="0" indent="0" eaLnBrk="1" hangingPunct="1">
              <a:lnSpc>
                <a:spcPct val="80000"/>
              </a:lnSpc>
              <a:defRPr/>
            </a:pPr>
            <a:r>
              <a:rPr lang="en-US" dirty="0">
                <a:latin typeface="Arial Narrow" charset="0"/>
                <a:cs typeface="+mn-cs"/>
              </a:rPr>
              <a:t>Minimum internal cooking temperature:</a:t>
            </a:r>
          </a:p>
          <a:p>
            <a:pPr marL="0" indent="0" eaLnBrk="1" hangingPunct="1">
              <a:lnSpc>
                <a:spcPct val="80000"/>
              </a:lnSpc>
              <a:defRPr/>
            </a:pPr>
            <a:r>
              <a:rPr lang="en-US" dirty="0" smtClean="0">
                <a:latin typeface="Arial Narrow" charset="0"/>
                <a:cs typeface="+mn-cs"/>
              </a:rPr>
              <a:t>155</a:t>
            </a:r>
            <a:r>
              <a:rPr lang="en-US" dirty="0">
                <a:latin typeface="Arial Narrow" charset="0"/>
              </a:rPr>
              <a:t>º</a:t>
            </a:r>
            <a:r>
              <a:rPr lang="en-US" dirty="0" smtClean="0">
                <a:latin typeface="Arial Narrow" charset="0"/>
                <a:cs typeface="+mn-cs"/>
              </a:rPr>
              <a:t>F </a:t>
            </a:r>
            <a:r>
              <a:rPr lang="en-US" dirty="0">
                <a:latin typeface="Arial Narrow" charset="0"/>
                <a:cs typeface="+mn-cs"/>
              </a:rPr>
              <a:t>(</a:t>
            </a:r>
            <a:r>
              <a:rPr lang="en-US" dirty="0" smtClean="0">
                <a:latin typeface="Arial Narrow" charset="0"/>
                <a:cs typeface="+mn-cs"/>
              </a:rPr>
              <a:t>68</a:t>
            </a:r>
            <a:r>
              <a:rPr lang="en-US" dirty="0">
                <a:latin typeface="Arial Narrow" charset="0"/>
              </a:rPr>
              <a:t>º</a:t>
            </a:r>
            <a:r>
              <a:rPr lang="en-US" dirty="0" smtClean="0">
                <a:latin typeface="Arial Narrow" charset="0"/>
                <a:cs typeface="+mn-cs"/>
              </a:rPr>
              <a:t>C</a:t>
            </a:r>
            <a:r>
              <a:rPr lang="en-US" dirty="0">
                <a:latin typeface="Arial Narrow" charset="0"/>
                <a:cs typeface="+mn-cs"/>
              </a:rPr>
              <a:t>) for 15 seconds</a:t>
            </a:r>
          </a:p>
          <a:p>
            <a:pPr lvl="1" eaLnBrk="1" hangingPunct="1">
              <a:lnSpc>
                <a:spcPct val="80000"/>
              </a:lnSpc>
              <a:defRPr/>
            </a:pPr>
            <a:r>
              <a:rPr lang="en-US" dirty="0">
                <a:latin typeface="Arial Narrow" charset="0"/>
              </a:rPr>
              <a:t>Ground meat—beef, pork, and other meat</a:t>
            </a:r>
          </a:p>
          <a:p>
            <a:pPr lvl="1" eaLnBrk="1" hangingPunct="1">
              <a:lnSpc>
                <a:spcPct val="80000"/>
              </a:lnSpc>
              <a:defRPr/>
            </a:pPr>
            <a:r>
              <a:rPr lang="en-US" dirty="0">
                <a:latin typeface="Arial Narrow" charset="0"/>
              </a:rPr>
              <a:t>Injected meat—including brined ham and flavor-injected roasts</a:t>
            </a:r>
          </a:p>
          <a:p>
            <a:pPr lvl="1" eaLnBrk="1" hangingPunct="1">
              <a:lnSpc>
                <a:spcPct val="80000"/>
              </a:lnSpc>
              <a:defRPr/>
            </a:pPr>
            <a:r>
              <a:rPr lang="en-US" dirty="0">
                <a:latin typeface="Arial Narrow" charset="0"/>
              </a:rPr>
              <a:t>Mechanically tenderized meat</a:t>
            </a:r>
          </a:p>
          <a:p>
            <a:pPr lvl="1" eaLnBrk="1" hangingPunct="1">
              <a:lnSpc>
                <a:spcPct val="80000"/>
              </a:lnSpc>
              <a:defRPr/>
            </a:pPr>
            <a:r>
              <a:rPr lang="en-US" dirty="0" smtClean="0">
                <a:latin typeface="Arial Narrow" charset="0"/>
              </a:rPr>
              <a:t>Ratites, </a:t>
            </a:r>
            <a:r>
              <a:rPr lang="en-US" dirty="0">
                <a:latin typeface="Arial Narrow" charset="0"/>
              </a:rPr>
              <a:t>including ostrich and emu</a:t>
            </a:r>
          </a:p>
          <a:p>
            <a:pPr lvl="1" eaLnBrk="1" hangingPunct="1">
              <a:lnSpc>
                <a:spcPct val="80000"/>
              </a:lnSpc>
              <a:defRPr/>
            </a:pPr>
            <a:r>
              <a:rPr lang="en-US" dirty="0">
                <a:latin typeface="Arial Narrow" charset="0"/>
              </a:rPr>
              <a:t>Ground seafood—including chopped or minced seafood</a:t>
            </a:r>
          </a:p>
          <a:p>
            <a:pPr lvl="1" eaLnBrk="1" hangingPunct="1">
              <a:lnSpc>
                <a:spcPct val="80000"/>
              </a:lnSpc>
              <a:defRPr/>
            </a:pPr>
            <a:r>
              <a:rPr lang="en-US" dirty="0">
                <a:latin typeface="Arial Narrow" charset="0"/>
              </a:rPr>
              <a:t>Shell eggs that will be hot-held for </a:t>
            </a:r>
            <a:r>
              <a:rPr lang="en-US" dirty="0" smtClean="0">
                <a:latin typeface="Arial Narrow" charset="0"/>
              </a:rPr>
              <a:t>service</a:t>
            </a:r>
            <a:endParaRPr lang="en-US" dirty="0">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6-22</a:t>
            </a:r>
          </a:p>
        </p:txBody>
      </p:sp>
      <p:sp>
        <p:nvSpPr>
          <p:cNvPr id="17203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401160583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Grp="1" noChangeArrowheads="1"/>
          </p:cNvSpPr>
          <p:nvPr>
            <p:ph type="body" idx="1"/>
          </p:nvPr>
        </p:nvSpPr>
        <p:spPr>
          <a:xfrm>
            <a:off x="393192" y="1143000"/>
            <a:ext cx="5029200" cy="4983163"/>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145</a:t>
            </a:r>
            <a:r>
              <a:rPr lang="en-US" dirty="0">
                <a:latin typeface="Arial Narrow" charset="0"/>
              </a:rPr>
              <a:t>º</a:t>
            </a:r>
            <a:r>
              <a:rPr lang="en-US" dirty="0" smtClean="0">
                <a:latin typeface="Arial Narrow" charset="0"/>
                <a:cs typeface="+mn-cs"/>
              </a:rPr>
              <a:t>F </a:t>
            </a:r>
            <a:r>
              <a:rPr lang="en-US" dirty="0">
                <a:latin typeface="Arial Narrow" charset="0"/>
                <a:cs typeface="+mn-cs"/>
              </a:rPr>
              <a:t>(</a:t>
            </a:r>
            <a:r>
              <a:rPr lang="en-US" dirty="0" smtClean="0">
                <a:latin typeface="Arial Narrow" charset="0"/>
                <a:cs typeface="+mn-cs"/>
              </a:rPr>
              <a:t>63</a:t>
            </a:r>
            <a:r>
              <a:rPr lang="en-US" dirty="0">
                <a:latin typeface="Arial Narrow" charset="0"/>
              </a:rPr>
              <a:t>º</a:t>
            </a:r>
            <a:r>
              <a:rPr lang="en-US" dirty="0" smtClean="0">
                <a:latin typeface="Arial Narrow" charset="0"/>
                <a:cs typeface="+mn-cs"/>
              </a:rPr>
              <a:t>C</a:t>
            </a:r>
            <a:r>
              <a:rPr lang="en-US" dirty="0">
                <a:latin typeface="Arial Narrow" charset="0"/>
                <a:cs typeface="+mn-cs"/>
              </a:rPr>
              <a:t>) for 15 seconds</a:t>
            </a:r>
          </a:p>
          <a:p>
            <a:pPr lvl="1" eaLnBrk="1" hangingPunct="1">
              <a:defRPr/>
            </a:pPr>
            <a:r>
              <a:rPr lang="en-US" dirty="0">
                <a:latin typeface="Arial Narrow" charset="0"/>
              </a:rPr>
              <a:t>Seafood—including fish, shellfish, and crustaceans</a:t>
            </a:r>
          </a:p>
          <a:p>
            <a:pPr lvl="1" eaLnBrk="1" hangingPunct="1">
              <a:defRPr/>
            </a:pPr>
            <a:r>
              <a:rPr lang="en-US" dirty="0">
                <a:latin typeface="Arial Narrow" charset="0"/>
              </a:rPr>
              <a:t>Steaks/chops of pork, beef, veal, and lamb</a:t>
            </a:r>
          </a:p>
          <a:p>
            <a:pPr lvl="1" eaLnBrk="1" hangingPunct="1">
              <a:defRPr/>
            </a:pPr>
            <a:r>
              <a:rPr lang="en-US" dirty="0" smtClean="0">
                <a:latin typeface="Arial Narrow" charset="0"/>
              </a:rPr>
              <a:t>Commercially </a:t>
            </a:r>
            <a:r>
              <a:rPr lang="en-US" dirty="0">
                <a:latin typeface="Arial Narrow" charset="0"/>
              </a:rPr>
              <a:t>raised game</a:t>
            </a:r>
          </a:p>
          <a:p>
            <a:pPr lvl="1" eaLnBrk="1" hangingPunct="1">
              <a:defRPr/>
            </a:pPr>
            <a:r>
              <a:rPr lang="en-US" dirty="0">
                <a:latin typeface="Arial Narrow" charset="0"/>
              </a:rPr>
              <a:t>Shell eggs that will be served immediately</a:t>
            </a:r>
          </a:p>
          <a:p>
            <a:pPr marL="571500" lvl="1" indent="-457200" eaLnBrk="1" hangingPunct="1">
              <a:buFont typeface="Wingdings" charset="0"/>
              <a:buNone/>
              <a:defRPr/>
            </a:pPr>
            <a:endParaRPr lang="en-US" dirty="0">
              <a:latin typeface="Arial Narrow" charset="0"/>
            </a:endParaRP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6-23</a:t>
            </a:r>
          </a:p>
        </p:txBody>
      </p:sp>
      <p:sp>
        <p:nvSpPr>
          <p:cNvPr id="17306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424676163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a:xfrm>
            <a:off x="393192" y="1143000"/>
            <a:ext cx="4900979" cy="5339080"/>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145</a:t>
            </a:r>
            <a:r>
              <a:rPr lang="en-US" dirty="0">
                <a:latin typeface="Arial Narrow" charset="0"/>
              </a:rPr>
              <a:t>º</a:t>
            </a:r>
            <a:r>
              <a:rPr lang="en-US" dirty="0" smtClean="0">
                <a:latin typeface="Arial Narrow" charset="0"/>
                <a:cs typeface="+mn-cs"/>
              </a:rPr>
              <a:t>F </a:t>
            </a:r>
            <a:r>
              <a:rPr lang="en-US" dirty="0">
                <a:latin typeface="Arial Narrow" charset="0"/>
                <a:cs typeface="+mn-cs"/>
              </a:rPr>
              <a:t>(</a:t>
            </a:r>
            <a:r>
              <a:rPr lang="en-US" dirty="0" smtClean="0">
                <a:latin typeface="Arial Narrow" charset="0"/>
                <a:cs typeface="+mn-cs"/>
              </a:rPr>
              <a:t>63</a:t>
            </a:r>
            <a:r>
              <a:rPr lang="en-US" dirty="0">
                <a:latin typeface="Arial Narrow" charset="0"/>
              </a:rPr>
              <a:t>º</a:t>
            </a:r>
            <a:r>
              <a:rPr lang="en-US" dirty="0" smtClean="0">
                <a:latin typeface="Arial Narrow" charset="0"/>
                <a:cs typeface="+mn-cs"/>
              </a:rPr>
              <a:t>C</a:t>
            </a:r>
            <a:r>
              <a:rPr lang="en-US" dirty="0">
                <a:latin typeface="Arial Narrow" charset="0"/>
                <a:cs typeface="+mn-cs"/>
              </a:rPr>
              <a:t>) for </a:t>
            </a:r>
            <a:r>
              <a:rPr lang="en-US" dirty="0" smtClean="0">
                <a:latin typeface="Arial Narrow" charset="0"/>
                <a:cs typeface="+mn-cs"/>
              </a:rPr>
              <a:t>4 minutes</a:t>
            </a:r>
            <a:endParaRPr lang="en-US" dirty="0">
              <a:latin typeface="Arial Narrow" charset="0"/>
              <a:cs typeface="+mn-cs"/>
            </a:endParaRPr>
          </a:p>
          <a:p>
            <a:pPr lvl="1" eaLnBrk="1" hangingPunct="1">
              <a:defRPr/>
            </a:pPr>
            <a:r>
              <a:rPr lang="en-US" dirty="0">
                <a:latin typeface="Arial Narrow" charset="0"/>
              </a:rPr>
              <a:t>Roasts of pork, beef, veal, and </a:t>
            </a:r>
            <a:r>
              <a:rPr lang="en-US" dirty="0" smtClean="0">
                <a:latin typeface="Arial Narrow" charset="0"/>
              </a:rPr>
              <a:t>lamb</a:t>
            </a:r>
            <a:endParaRPr lang="en-US" dirty="0">
              <a:latin typeface="Arial Narrow" charset="0"/>
            </a:endParaRPr>
          </a:p>
          <a:p>
            <a:pPr lvl="1" eaLnBrk="1" hangingPunct="1">
              <a:defRPr/>
            </a:pPr>
            <a:r>
              <a:rPr lang="en-US" dirty="0">
                <a:latin typeface="Arial Narrow" charset="0"/>
              </a:rPr>
              <a:t>Alternate cooking times/temperatures</a:t>
            </a:r>
          </a:p>
          <a:p>
            <a:pPr lvl="2" eaLnBrk="1" hangingPunct="1">
              <a:spcBef>
                <a:spcPts val="300"/>
              </a:spcBef>
              <a:tabLst>
                <a:tab pos="2517775" algn="l"/>
              </a:tabLst>
              <a:defRPr/>
            </a:pPr>
            <a:r>
              <a:rPr lang="en-US" dirty="0" smtClean="0">
                <a:latin typeface="Arial Narrow" charset="0"/>
              </a:rPr>
              <a:t>130ºF </a:t>
            </a:r>
            <a:r>
              <a:rPr lang="en-US" dirty="0">
                <a:latin typeface="Arial Narrow" charset="0"/>
              </a:rPr>
              <a:t>(</a:t>
            </a:r>
            <a:r>
              <a:rPr lang="en-US" dirty="0" smtClean="0">
                <a:latin typeface="Arial Narrow" charset="0"/>
              </a:rPr>
              <a:t>54ºC)	112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131ºF </a:t>
            </a:r>
            <a:r>
              <a:rPr lang="en-US" dirty="0">
                <a:latin typeface="Arial Narrow" charset="0"/>
              </a:rPr>
              <a:t>(</a:t>
            </a:r>
            <a:r>
              <a:rPr lang="en-US" dirty="0" smtClean="0">
                <a:latin typeface="Arial Narrow" charset="0"/>
              </a:rPr>
              <a:t>55ºC)	89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133ºF </a:t>
            </a:r>
            <a:r>
              <a:rPr lang="en-US" dirty="0">
                <a:latin typeface="Arial Narrow" charset="0"/>
              </a:rPr>
              <a:t>(</a:t>
            </a:r>
            <a:r>
              <a:rPr lang="en-US" dirty="0" smtClean="0">
                <a:latin typeface="Arial Narrow" charset="0"/>
              </a:rPr>
              <a:t>56ºC)	56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135ºF </a:t>
            </a:r>
            <a:r>
              <a:rPr lang="en-US" dirty="0">
                <a:latin typeface="Arial Narrow" charset="0"/>
              </a:rPr>
              <a:t>(</a:t>
            </a:r>
            <a:r>
              <a:rPr lang="en-US" dirty="0" smtClean="0">
                <a:latin typeface="Arial Narrow" charset="0"/>
              </a:rPr>
              <a:t>57ºC)	36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136ºF </a:t>
            </a:r>
            <a:r>
              <a:rPr lang="en-US" dirty="0">
                <a:latin typeface="Arial Narrow" charset="0"/>
              </a:rPr>
              <a:t>(</a:t>
            </a:r>
            <a:r>
              <a:rPr lang="en-US" dirty="0" smtClean="0">
                <a:latin typeface="Arial Narrow" charset="0"/>
              </a:rPr>
              <a:t>58ºC)	28 minutes</a:t>
            </a:r>
          </a:p>
          <a:p>
            <a:pPr lvl="2" eaLnBrk="1" hangingPunct="1">
              <a:spcBef>
                <a:spcPts val="300"/>
              </a:spcBef>
              <a:tabLst>
                <a:tab pos="2517775" algn="l"/>
              </a:tabLst>
            </a:pPr>
            <a:r>
              <a:rPr lang="en-US" dirty="0" smtClean="0">
                <a:latin typeface="Arial Narrow" charset="0"/>
              </a:rPr>
              <a:t>138ºF (59ºC)	18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140ºF </a:t>
            </a:r>
            <a:r>
              <a:rPr lang="en-US" dirty="0">
                <a:latin typeface="Arial Narrow" charset="0"/>
              </a:rPr>
              <a:t>(</a:t>
            </a:r>
            <a:r>
              <a:rPr lang="en-US" dirty="0" smtClean="0">
                <a:latin typeface="Arial Narrow" charset="0"/>
              </a:rPr>
              <a:t>60ºC)	12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142ºF </a:t>
            </a:r>
            <a:r>
              <a:rPr lang="en-US" dirty="0">
                <a:latin typeface="Arial Narrow" charset="0"/>
              </a:rPr>
              <a:t>(</a:t>
            </a:r>
            <a:r>
              <a:rPr lang="en-US" dirty="0" smtClean="0">
                <a:latin typeface="Arial Narrow" charset="0"/>
              </a:rPr>
              <a:t>61ºC)	</a:t>
            </a:r>
            <a:r>
              <a:rPr lang="en-US" dirty="0" smtClean="0">
                <a:latin typeface="Arial Narrow" charset="0"/>
              </a:rPr>
              <a:t> 8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144ºF </a:t>
            </a:r>
            <a:r>
              <a:rPr lang="en-US" dirty="0">
                <a:latin typeface="Arial Narrow" charset="0"/>
              </a:rPr>
              <a:t>(</a:t>
            </a:r>
            <a:r>
              <a:rPr lang="en-US" dirty="0" smtClean="0">
                <a:latin typeface="Arial Narrow" charset="0"/>
              </a:rPr>
              <a:t>62ºC)	</a:t>
            </a:r>
            <a:r>
              <a:rPr lang="en-US" dirty="0" smtClean="0">
                <a:latin typeface="Arial Narrow" charset="0"/>
              </a:rPr>
              <a:t> 5 </a:t>
            </a:r>
            <a:r>
              <a:rPr lang="en-US" dirty="0" smtClean="0">
                <a:latin typeface="Arial Narrow" charset="0"/>
              </a:rPr>
              <a:t>minutes</a:t>
            </a:r>
            <a:endParaRPr lang="en-US" dirty="0">
              <a:latin typeface="Arial Narrow"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6-24</a:t>
            </a:r>
          </a:p>
        </p:txBody>
      </p:sp>
      <p:sp>
        <p:nvSpPr>
          <p:cNvPr id="174084"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87793749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135</a:t>
            </a:r>
            <a:r>
              <a:rPr lang="en-US" dirty="0">
                <a:latin typeface="Arial Narrow" charset="0"/>
              </a:rPr>
              <a:t>º</a:t>
            </a:r>
            <a:r>
              <a:rPr lang="en-US" dirty="0" smtClean="0">
                <a:latin typeface="Arial Narrow" charset="0"/>
                <a:cs typeface="+mn-cs"/>
              </a:rPr>
              <a:t>F </a:t>
            </a:r>
            <a:r>
              <a:rPr lang="en-US" dirty="0">
                <a:latin typeface="Arial Narrow" charset="0"/>
                <a:cs typeface="+mn-cs"/>
              </a:rPr>
              <a:t>(</a:t>
            </a:r>
            <a:r>
              <a:rPr lang="en-US" dirty="0" smtClean="0">
                <a:latin typeface="Arial Narrow" charset="0"/>
                <a:cs typeface="+mn-cs"/>
              </a:rPr>
              <a:t>57</a:t>
            </a:r>
            <a:r>
              <a:rPr lang="en-US" dirty="0">
                <a:latin typeface="Arial Narrow" charset="0"/>
              </a:rPr>
              <a:t>º</a:t>
            </a:r>
            <a:r>
              <a:rPr lang="en-US" dirty="0" smtClean="0">
                <a:latin typeface="Arial Narrow" charset="0"/>
                <a:cs typeface="+mn-cs"/>
              </a:rPr>
              <a:t>C</a:t>
            </a:r>
            <a:r>
              <a:rPr lang="en-US" dirty="0">
                <a:latin typeface="Arial Narrow" charset="0"/>
                <a:cs typeface="+mn-cs"/>
              </a:rPr>
              <a:t>) </a:t>
            </a:r>
          </a:p>
          <a:p>
            <a:pPr lvl="1" eaLnBrk="1" hangingPunct="1">
              <a:defRPr/>
            </a:pPr>
            <a:r>
              <a:rPr lang="en-US" dirty="0">
                <a:latin typeface="Arial Narrow" charset="0"/>
              </a:rPr>
              <a:t>Fruit, vegetables, grains (rice, pasta), and legumes (beans, refried beans) that will be hot-held for service</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6-25</a:t>
            </a:r>
          </a:p>
        </p:txBody>
      </p:sp>
      <p:sp>
        <p:nvSpPr>
          <p:cNvPr id="17510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extLst>
      <p:ext uri="{BB962C8B-B14F-4D97-AF65-F5344CB8AC3E}">
        <p14:creationId xmlns:p14="http://schemas.microsoft.com/office/powerpoint/2010/main" val="3101189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pic>
        <p:nvPicPr>
          <p:cNvPr id="1026" name="Picture 2"/>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442" y="185896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 name="Rectangle 3"/>
          <p:cNvSpPr txBox="1">
            <a:spLocks noChangeArrowheads="1"/>
          </p:cNvSpPr>
          <p:nvPr/>
        </p:nvSpPr>
        <p:spPr bwMode="auto">
          <a:xfrm>
            <a:off x="473442" y="4602162"/>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Flour</a:t>
            </a:r>
            <a:endParaRPr lang="en-US" sz="2400" b="1" dirty="0">
              <a:solidFill>
                <a:srgbClr val="005CAB"/>
              </a:solidFill>
              <a:ea typeface="+mn-ea"/>
            </a:endParaRP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1-17</a:t>
            </a:r>
          </a:p>
        </p:txBody>
      </p:sp>
    </p:spTree>
    <p:extLst>
      <p:ext uri="{BB962C8B-B14F-4D97-AF65-F5344CB8AC3E}">
        <p14:creationId xmlns:p14="http://schemas.microsoft.com/office/powerpoint/2010/main" val="19078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10183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83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body" idx="1"/>
          </p:nvPr>
        </p:nvSpPr>
        <p:spPr>
          <a:xfrm>
            <a:off x="393191" y="1176868"/>
            <a:ext cx="5040045" cy="5407025"/>
          </a:xfrm>
        </p:spPr>
        <p:txBody>
          <a:bodyPr/>
          <a:lstStyle/>
          <a:p>
            <a:pPr marL="0" indent="0" eaLnBrk="1" hangingPunct="1">
              <a:lnSpc>
                <a:spcPct val="80000"/>
              </a:lnSpc>
              <a:defRPr/>
            </a:pPr>
            <a:r>
              <a:rPr lang="en-US" dirty="0">
                <a:latin typeface="Arial Narrow" charset="0"/>
                <a:cs typeface="+mn-cs"/>
              </a:rPr>
              <a:t>If partially cooking meat, seafood, poultry, or eggs or dishes containing these items:</a:t>
            </a:r>
          </a:p>
          <a:p>
            <a:pPr lvl="1" eaLnBrk="1" hangingPunct="1">
              <a:defRPr/>
            </a:pPr>
            <a:r>
              <a:rPr lang="en-US" dirty="0">
                <a:solidFill>
                  <a:srgbClr val="FF0000"/>
                </a:solidFill>
                <a:latin typeface="Arial Narrow" charset="0"/>
              </a:rPr>
              <a:t>NEVER</a:t>
            </a:r>
            <a:r>
              <a:rPr lang="en-US" dirty="0">
                <a:latin typeface="Arial Narrow" charset="0"/>
              </a:rPr>
              <a:t> cook the food longer than </a:t>
            </a:r>
            <a:br>
              <a:rPr lang="en-US" dirty="0">
                <a:latin typeface="Arial Narrow" charset="0"/>
              </a:rPr>
            </a:br>
            <a:r>
              <a:rPr lang="en-US" dirty="0">
                <a:latin typeface="Arial Narrow" charset="0"/>
              </a:rPr>
              <a:t>60 minutes during initial cooking</a:t>
            </a:r>
          </a:p>
          <a:p>
            <a:pPr lvl="1" eaLnBrk="1" hangingPunct="1">
              <a:defRPr/>
            </a:pPr>
            <a:r>
              <a:rPr lang="en-US" dirty="0">
                <a:latin typeface="Arial Narrow" charset="0"/>
              </a:rPr>
              <a:t>Cool the food immediately after </a:t>
            </a:r>
            <a:br>
              <a:rPr lang="en-US" dirty="0">
                <a:latin typeface="Arial Narrow" charset="0"/>
              </a:rPr>
            </a:br>
            <a:r>
              <a:rPr lang="en-US" dirty="0">
                <a:latin typeface="Arial Narrow" charset="0"/>
              </a:rPr>
              <a:t>initial cooking</a:t>
            </a:r>
          </a:p>
          <a:p>
            <a:pPr lvl="1" eaLnBrk="1" hangingPunct="1">
              <a:defRPr/>
            </a:pPr>
            <a:r>
              <a:rPr lang="en-US" dirty="0">
                <a:latin typeface="Arial Narrow" charset="0"/>
              </a:rPr>
              <a:t>Freeze or refrigerate the food after cooling it</a:t>
            </a:r>
          </a:p>
          <a:p>
            <a:pPr lvl="1" eaLnBrk="1" hangingPunct="1">
              <a:defRPr/>
            </a:pPr>
            <a:r>
              <a:rPr lang="en-US" dirty="0">
                <a:latin typeface="Arial Narrow" charset="0"/>
              </a:rPr>
              <a:t>Heat the food to </a:t>
            </a:r>
            <a:r>
              <a:rPr lang="en-US" dirty="0" smtClean="0">
                <a:latin typeface="Arial Narrow" charset="0"/>
              </a:rPr>
              <a:t>its required minimum internal temperature </a:t>
            </a:r>
            <a:r>
              <a:rPr lang="en-US" dirty="0">
                <a:latin typeface="Arial Narrow" charset="0"/>
              </a:rPr>
              <a:t>before selling or serving it</a:t>
            </a:r>
          </a:p>
          <a:p>
            <a:pPr lvl="1" eaLnBrk="1" hangingPunct="1">
              <a:defRPr/>
            </a:pPr>
            <a:r>
              <a:rPr lang="en-US" dirty="0">
                <a:latin typeface="Arial Narrow" charset="0"/>
              </a:rPr>
              <a:t>Cool the food if it will not be served immediately or held for service</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6-26</a:t>
            </a:r>
          </a:p>
        </p:txBody>
      </p:sp>
      <p:sp>
        <p:nvSpPr>
          <p:cNvPr id="178181"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Partial Cooking During Preparation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28408"/>
            <a:ext cx="2103120" cy="1402080"/>
          </a:xfrm>
          <a:prstGeom prst="rect">
            <a:avLst/>
          </a:prstGeom>
        </p:spPr>
      </p:pic>
    </p:spTree>
    <p:extLst>
      <p:ext uri="{BB962C8B-B14F-4D97-AF65-F5344CB8AC3E}">
        <p14:creationId xmlns:p14="http://schemas.microsoft.com/office/powerpoint/2010/main" val="331517575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body" idx="1"/>
          </p:nvPr>
        </p:nvSpPr>
        <p:spPr>
          <a:xfrm>
            <a:off x="393192" y="1143000"/>
            <a:ext cx="4981575" cy="4914900"/>
          </a:xfrm>
        </p:spPr>
        <p:txBody>
          <a:bodyPr/>
          <a:lstStyle/>
          <a:p>
            <a:pPr marL="0" indent="0" eaLnBrk="1" hangingPunct="1">
              <a:buFont typeface="Wingdings" pitchFamily="2" charset="2"/>
              <a:buNone/>
              <a:defRPr/>
            </a:pPr>
            <a:r>
              <a:rPr lang="en-US" dirty="0" smtClean="0">
                <a:ea typeface="+mn-ea"/>
                <a:cs typeface="+mn-cs"/>
              </a:rPr>
              <a:t>If your menu includes raw or undercooked TCS items, you must:</a:t>
            </a:r>
          </a:p>
          <a:p>
            <a:pPr lvl="1" eaLnBrk="1" hangingPunct="1">
              <a:buFont typeface="Wingdings" pitchFamily="2" charset="2"/>
              <a:buChar char="l"/>
              <a:defRPr/>
            </a:pPr>
            <a:r>
              <a:rPr lang="en-US" dirty="0" smtClean="0"/>
              <a:t>Note it on the menu next to the items</a:t>
            </a:r>
          </a:p>
          <a:p>
            <a:pPr lvl="2" eaLnBrk="1" hangingPunct="1">
              <a:buFont typeface="Courier New" pitchFamily="49" charset="0"/>
              <a:buChar char="o"/>
              <a:defRPr/>
            </a:pPr>
            <a:r>
              <a:rPr lang="en-US" dirty="0"/>
              <a:t>A</a:t>
            </a:r>
            <a:r>
              <a:rPr lang="en-US" dirty="0" smtClean="0"/>
              <a:t>sterisk the item</a:t>
            </a:r>
          </a:p>
          <a:p>
            <a:pPr lvl="2" eaLnBrk="1" hangingPunct="1">
              <a:buFont typeface="Courier New" pitchFamily="49" charset="0"/>
              <a:buChar char="o"/>
              <a:defRPr/>
            </a:pPr>
            <a:r>
              <a:rPr lang="en-US" dirty="0" smtClean="0"/>
              <a:t>Place a footnote at the menu bottom indicating the item is raw, undercooked, or contains raw or undercooked ingredients</a:t>
            </a:r>
          </a:p>
          <a:p>
            <a:pPr lvl="1" eaLnBrk="1" hangingPunct="1">
              <a:buFont typeface="Wingdings" pitchFamily="2" charset="2"/>
              <a:buChar char="l"/>
              <a:defRPr/>
            </a:pPr>
            <a:r>
              <a:rPr lang="en-US" dirty="0" smtClean="0"/>
              <a:t>Advise customers who order this food of the increased risk of foodborne illness</a:t>
            </a:r>
          </a:p>
          <a:p>
            <a:pPr lvl="2" eaLnBrk="1" hangingPunct="1">
              <a:buFont typeface="Courier New" pitchFamily="49" charset="0"/>
              <a:buChar char="o"/>
              <a:defRPr/>
            </a:pPr>
            <a:r>
              <a:rPr lang="en-US" dirty="0" smtClean="0"/>
              <a:t>Post a notice in the menu</a:t>
            </a:r>
          </a:p>
          <a:p>
            <a:pPr lvl="2" eaLnBrk="1" hangingPunct="1">
              <a:buFont typeface="Courier New" pitchFamily="49" charset="0"/>
              <a:buChar char="o"/>
              <a:defRPr/>
            </a:pPr>
            <a:r>
              <a:rPr lang="en-US" dirty="0" smtClean="0"/>
              <a:t>Provide this information using brochures, table tents, or signs</a:t>
            </a:r>
          </a:p>
          <a:p>
            <a:pPr marL="571500" lvl="1" indent="-457200" eaLnBrk="1" hangingPunct="1">
              <a:buFont typeface="Wingdings" pitchFamily="2" charset="2"/>
              <a:buNone/>
              <a:defRPr/>
            </a:pPr>
            <a:endParaRPr lang="en-US" dirty="0" smtClean="0"/>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6-27</a:t>
            </a:r>
          </a:p>
        </p:txBody>
      </p:sp>
      <p:sp>
        <p:nvSpPr>
          <p:cNvPr id="17920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Consumer Advisories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720" y="1244343"/>
            <a:ext cx="2106168" cy="1838331"/>
          </a:xfrm>
          <a:prstGeom prst="rect">
            <a:avLst/>
          </a:prstGeom>
        </p:spPr>
      </p:pic>
    </p:spTree>
    <p:extLst>
      <p:ext uri="{BB962C8B-B14F-4D97-AF65-F5344CB8AC3E}">
        <p14:creationId xmlns:p14="http://schemas.microsoft.com/office/powerpoint/2010/main" val="248168909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body" idx="1"/>
          </p:nvPr>
        </p:nvSpPr>
        <p:spPr>
          <a:xfrm>
            <a:off x="393192" y="1143000"/>
            <a:ext cx="5021262" cy="4953000"/>
          </a:xfrm>
        </p:spPr>
        <p:txBody>
          <a:bodyPr/>
          <a:lstStyle/>
          <a:p>
            <a:pPr marL="0" indent="0" eaLnBrk="1" hangingPunct="1">
              <a:defRPr/>
            </a:pPr>
            <a:r>
              <a:rPr lang="en-US" dirty="0">
                <a:latin typeface="Arial Narrow" charset="0"/>
                <a:cs typeface="+mn-cs"/>
              </a:rPr>
              <a:t>The FDA advises against offering these items on a children</a:t>
            </a:r>
            <a:r>
              <a:rPr lang="ja-JP" altLang="en-US" dirty="0">
                <a:latin typeface="Arial Narrow" charset="0"/>
                <a:cs typeface="+mn-cs"/>
              </a:rPr>
              <a:t>’</a:t>
            </a:r>
            <a:r>
              <a:rPr lang="en-US" dirty="0">
                <a:latin typeface="Arial Narrow" charset="0"/>
                <a:cs typeface="+mn-cs"/>
              </a:rPr>
              <a:t>s menu if they are raw or undercooked:</a:t>
            </a:r>
          </a:p>
          <a:p>
            <a:pPr lvl="1" eaLnBrk="1" hangingPunct="1">
              <a:defRPr/>
            </a:pPr>
            <a:r>
              <a:rPr lang="en-US" dirty="0">
                <a:latin typeface="Arial Narrow" charset="0"/>
              </a:rPr>
              <a:t>Meat</a:t>
            </a:r>
          </a:p>
          <a:p>
            <a:pPr lvl="1" eaLnBrk="1" hangingPunct="1">
              <a:defRPr/>
            </a:pPr>
            <a:r>
              <a:rPr lang="en-US" dirty="0">
                <a:latin typeface="Arial Narrow" charset="0"/>
              </a:rPr>
              <a:t>Poultry</a:t>
            </a:r>
          </a:p>
          <a:p>
            <a:pPr lvl="1" eaLnBrk="1" hangingPunct="1">
              <a:defRPr/>
            </a:pPr>
            <a:r>
              <a:rPr lang="en-US" dirty="0">
                <a:latin typeface="Arial Narrow" charset="0"/>
              </a:rPr>
              <a:t>Seafood</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6-28</a:t>
            </a:r>
          </a:p>
        </p:txBody>
      </p:sp>
      <p:sp>
        <p:nvSpPr>
          <p:cNvPr id="18022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Consumer Advisories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720" y="1244343"/>
            <a:ext cx="2106168" cy="1838331"/>
          </a:xfrm>
          <a:prstGeom prst="rect">
            <a:avLst/>
          </a:prstGeom>
        </p:spPr>
      </p:pic>
    </p:spTree>
    <p:extLst>
      <p:ext uri="{BB962C8B-B14F-4D97-AF65-F5344CB8AC3E}">
        <p14:creationId xmlns:p14="http://schemas.microsoft.com/office/powerpoint/2010/main" val="261795726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393192" y="1143000"/>
            <a:ext cx="5702056" cy="4341812"/>
          </a:xfrm>
        </p:spPr>
        <p:txBody>
          <a:bodyPr/>
          <a:lstStyle/>
          <a:p>
            <a:pPr marL="0" indent="0" eaLnBrk="1" hangingPunct="1">
              <a:defRPr/>
            </a:pPr>
            <a:r>
              <a:rPr lang="en-US" dirty="0" smtClean="0">
                <a:solidFill>
                  <a:schemeClr val="accent2"/>
                </a:solidFill>
                <a:latin typeface="Arial Narrow" charset="0"/>
                <a:cs typeface="+mn-cs"/>
              </a:rPr>
              <a:t>NEVER</a:t>
            </a:r>
            <a:r>
              <a:rPr lang="en-US" dirty="0" smtClean="0">
                <a:latin typeface="Arial Narrow" charset="0"/>
                <a:cs typeface="+mn-cs"/>
              </a:rPr>
              <a:t> </a:t>
            </a:r>
            <a:r>
              <a:rPr lang="en-US" dirty="0">
                <a:latin typeface="Arial Narrow" charset="0"/>
                <a:cs typeface="+mn-cs"/>
              </a:rPr>
              <a:t>serve:</a:t>
            </a:r>
          </a:p>
          <a:p>
            <a:pPr lvl="1" eaLnBrk="1" hangingPunct="1">
              <a:defRPr/>
            </a:pPr>
            <a:r>
              <a:rPr lang="en-US" dirty="0">
                <a:latin typeface="Arial Narrow" charset="0"/>
              </a:rPr>
              <a:t>Raw seed sprouts</a:t>
            </a:r>
          </a:p>
          <a:p>
            <a:pPr lvl="1" eaLnBrk="1" hangingPunct="1">
              <a:defRPr/>
            </a:pPr>
            <a:r>
              <a:rPr lang="en-US" dirty="0">
                <a:latin typeface="Arial Narrow" charset="0"/>
              </a:rPr>
              <a:t>Raw or undercooked eggs, meat, or seafood</a:t>
            </a:r>
          </a:p>
          <a:p>
            <a:pPr lvl="2" eaLnBrk="1" hangingPunct="1">
              <a:defRPr/>
            </a:pPr>
            <a:r>
              <a:rPr lang="en-US" dirty="0">
                <a:latin typeface="Arial Narrow" charset="0"/>
              </a:rPr>
              <a:t>Over-easy eggs</a:t>
            </a:r>
          </a:p>
          <a:p>
            <a:pPr lvl="2" eaLnBrk="1" hangingPunct="1">
              <a:defRPr/>
            </a:pPr>
            <a:r>
              <a:rPr lang="en-US" dirty="0">
                <a:latin typeface="Arial Narrow" charset="0"/>
              </a:rPr>
              <a:t>Raw oysters on the half shell</a:t>
            </a:r>
          </a:p>
          <a:p>
            <a:pPr lvl="2" eaLnBrk="1" hangingPunct="1">
              <a:defRPr/>
            </a:pPr>
            <a:r>
              <a:rPr lang="en-US" dirty="0">
                <a:latin typeface="Arial Narrow" charset="0"/>
              </a:rPr>
              <a:t>Rare hamburgers</a:t>
            </a: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6-29</a:t>
            </a:r>
          </a:p>
        </p:txBody>
      </p:sp>
      <p:sp>
        <p:nvSpPr>
          <p:cNvPr id="18125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Operations That Mainly Serve High-Risk Populations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extLst>
      <p:ext uri="{BB962C8B-B14F-4D97-AF65-F5344CB8AC3E}">
        <p14:creationId xmlns:p14="http://schemas.microsoft.com/office/powerpoint/2010/main" val="302376810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ChangeArrowheads="1"/>
          </p:cNvSpPr>
          <p:nvPr/>
        </p:nvSpPr>
        <p:spPr bwMode="auto">
          <a:xfrm>
            <a:off x="393192" y="1109132"/>
            <a:ext cx="4873625"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r>
              <a:rPr lang="en-US" sz="2400" b="1" dirty="0">
                <a:solidFill>
                  <a:srgbClr val="005CAB"/>
                </a:solidFill>
                <a:latin typeface="Arial Narrow"/>
              </a:rPr>
              <a:t>When storing food for further cooling:</a:t>
            </a:r>
            <a:endParaRPr lang="en-US" sz="2200" dirty="0">
              <a:solidFill>
                <a:srgbClr val="231F20"/>
              </a:solidFill>
            </a:endParaRPr>
          </a:p>
          <a:p>
            <a:pPr marL="347472" lvl="1" indent="-347472" fontAlgn="base">
              <a:spcBef>
                <a:spcPts val="900"/>
              </a:spcBef>
              <a:spcAft>
                <a:spcPct val="0"/>
              </a:spcAft>
              <a:buClr>
                <a:srgbClr val="005CAB"/>
              </a:buClr>
              <a:buSzPct val="75000"/>
              <a:buFont typeface="Wingdings" pitchFamily="2" charset="2"/>
              <a:buChar char="l"/>
              <a:defRPr/>
            </a:pPr>
            <a:r>
              <a:rPr lang="en-US" sz="2200" dirty="0">
                <a:solidFill>
                  <a:srgbClr val="231F20"/>
                </a:solidFill>
                <a:latin typeface="Arial Narrow"/>
              </a:rPr>
              <a:t>Loosely cover food containers before storing them</a:t>
            </a:r>
          </a:p>
          <a:p>
            <a:pPr marL="347472" lvl="1" indent="-347472" fontAlgn="base">
              <a:spcBef>
                <a:spcPts val="900"/>
              </a:spcBef>
              <a:spcAft>
                <a:spcPct val="0"/>
              </a:spcAft>
              <a:buClr>
                <a:srgbClr val="005CAB"/>
              </a:buClr>
              <a:buSzPct val="75000"/>
              <a:buFont typeface="Wingdings" pitchFamily="2" charset="2"/>
              <a:buChar char="l"/>
              <a:defRPr/>
            </a:pPr>
            <a:r>
              <a:rPr lang="en-US" sz="2200" dirty="0">
                <a:solidFill>
                  <a:srgbClr val="231F20"/>
                </a:solidFill>
                <a:latin typeface="Arial Narrow"/>
              </a:rPr>
              <a:t>Food can be left uncovered if protected from contamination</a:t>
            </a:r>
          </a:p>
          <a:p>
            <a:pPr marL="694944" lvl="2" indent="-347472" fontAlgn="base">
              <a:spcBef>
                <a:spcPts val="900"/>
              </a:spcBef>
              <a:spcAft>
                <a:spcPct val="0"/>
              </a:spcAft>
              <a:buClr>
                <a:srgbClr val="005CAB"/>
              </a:buClr>
              <a:buSzPct val="75000"/>
              <a:buFont typeface="Courier New" pitchFamily="49" charset="0"/>
              <a:buChar char="o"/>
              <a:defRPr/>
            </a:pPr>
            <a:r>
              <a:rPr lang="en-US" sz="2200" dirty="0">
                <a:solidFill>
                  <a:srgbClr val="231F20"/>
                </a:solidFill>
                <a:latin typeface="Arial Narrow"/>
              </a:rPr>
              <a:t>Storing uncovered containers above other food, especially raw seafood, meat, and poultry, will help prevent cross-contamination</a:t>
            </a:r>
          </a:p>
          <a:p>
            <a:pPr marL="571500" lvl="1" indent="-457200" fontAlgn="base">
              <a:lnSpc>
                <a:spcPct val="90000"/>
              </a:lnSpc>
              <a:spcBef>
                <a:spcPct val="50000"/>
              </a:spcBef>
              <a:spcAft>
                <a:spcPct val="0"/>
              </a:spcAft>
              <a:buClr>
                <a:srgbClr val="0093D3"/>
              </a:buClr>
              <a:buSzPct val="75000"/>
              <a:buFont typeface="Wingdings" pitchFamily="2" charset="2"/>
              <a:buNone/>
              <a:defRPr/>
            </a:pPr>
            <a:endParaRPr lang="en-US" sz="2200" b="1" dirty="0">
              <a:solidFill>
                <a:srgbClr val="000000"/>
              </a:solidFill>
            </a:endParaRPr>
          </a:p>
        </p:txBody>
      </p:sp>
      <p:sp>
        <p:nvSpPr>
          <p:cNvPr id="18637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6-30</a:t>
            </a:r>
          </a:p>
        </p:txBody>
      </p:sp>
      <p:sp>
        <p:nvSpPr>
          <p:cNvPr id="18637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Storing Food for Further Cooling</a:t>
            </a:r>
          </a:p>
        </p:txBody>
      </p:sp>
    </p:spTree>
    <p:extLst>
      <p:ext uri="{BB962C8B-B14F-4D97-AF65-F5344CB8AC3E}">
        <p14:creationId xmlns:p14="http://schemas.microsoft.com/office/powerpoint/2010/main" val="161941725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3"/>
          <p:cNvSpPr>
            <a:spLocks noChangeArrowheads="1"/>
          </p:cNvSpPr>
          <p:nvPr/>
        </p:nvSpPr>
        <p:spPr bwMode="auto">
          <a:xfrm>
            <a:off x="393192" y="1143000"/>
            <a:ext cx="5555517" cy="497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charset="0"/>
              <a:buNone/>
            </a:pPr>
            <a:r>
              <a:rPr lang="en-US" sz="2400" b="1" dirty="0">
                <a:solidFill>
                  <a:srgbClr val="005CAB"/>
                </a:solidFill>
                <a:latin typeface="Arial Narrow" charset="0"/>
              </a:rPr>
              <a:t>Food reheated for immediate service:</a:t>
            </a:r>
          </a:p>
          <a:p>
            <a:pPr marL="347472" lvl="1" indent="-347472" fontAlgn="base">
              <a:spcBef>
                <a:spcPts val="900"/>
              </a:spcBef>
              <a:spcAft>
                <a:spcPct val="0"/>
              </a:spcAft>
              <a:buClr>
                <a:srgbClr val="005CAB"/>
              </a:buClr>
              <a:buSzPct val="75000"/>
              <a:buFont typeface="Wingdings" charset="0"/>
              <a:buChar char="l"/>
            </a:pPr>
            <a:r>
              <a:rPr lang="en-US" sz="2200" dirty="0">
                <a:solidFill>
                  <a:srgbClr val="231F20"/>
                </a:solidFill>
                <a:latin typeface="Arial Narrow" charset="0"/>
              </a:rPr>
              <a:t>Can be reheated to any temperature if it was cooked and cooled correctly</a:t>
            </a:r>
          </a:p>
          <a:p>
            <a:pPr fontAlgn="base">
              <a:lnSpc>
                <a:spcPct val="90000"/>
              </a:lnSpc>
              <a:spcBef>
                <a:spcPct val="100000"/>
              </a:spcBef>
              <a:spcAft>
                <a:spcPct val="0"/>
              </a:spcAft>
              <a:buClr>
                <a:srgbClr val="009DDC"/>
              </a:buClr>
              <a:buSzPct val="75000"/>
            </a:pPr>
            <a:r>
              <a:rPr lang="en-US" sz="2400" b="1" dirty="0">
                <a:solidFill>
                  <a:srgbClr val="005CAB"/>
                </a:solidFill>
                <a:latin typeface="Arial Narrow" charset="0"/>
              </a:rPr>
              <a:t>Food reheated for hot-holding:</a:t>
            </a:r>
          </a:p>
          <a:p>
            <a:pPr marL="347472" lvl="1" indent="-347472" fontAlgn="base">
              <a:spcBef>
                <a:spcPts val="900"/>
              </a:spcBef>
              <a:spcAft>
                <a:spcPct val="0"/>
              </a:spcAft>
              <a:buClr>
                <a:srgbClr val="005CAB"/>
              </a:buClr>
              <a:buSzPct val="75000"/>
              <a:buFont typeface="Wingdings" charset="0"/>
              <a:buChar char="l"/>
            </a:pPr>
            <a:r>
              <a:rPr lang="en-US" sz="2200" dirty="0">
                <a:solidFill>
                  <a:srgbClr val="231F20"/>
                </a:solidFill>
                <a:latin typeface="Arial Narrow" charset="0"/>
              </a:rPr>
              <a:t>Must be reheated to an internal temperature of 165ºF (74ºC) for 15 seconds within two hours</a:t>
            </a:r>
          </a:p>
          <a:p>
            <a:pPr marL="347472" lvl="1" indent="-347472" fontAlgn="base">
              <a:spcBef>
                <a:spcPts val="900"/>
              </a:spcBef>
              <a:spcAft>
                <a:spcPct val="0"/>
              </a:spcAft>
              <a:buClr>
                <a:srgbClr val="005CAB"/>
              </a:buClr>
              <a:buSzPct val="75000"/>
              <a:buFont typeface="Wingdings" charset="0"/>
              <a:buChar char="l"/>
            </a:pPr>
            <a:r>
              <a:rPr lang="en-US" sz="2200" dirty="0">
                <a:solidFill>
                  <a:srgbClr val="231F20"/>
                </a:solidFill>
                <a:latin typeface="Arial Narrow" charset="0"/>
              </a:rPr>
              <a:t>Reheat commercially processed and packaged ready-to-eat food to an internal temperature of at least 135ºF (57ºC)</a:t>
            </a:r>
          </a:p>
          <a:p>
            <a:pPr marL="571500" lvl="1" indent="-457200" fontAlgn="base">
              <a:lnSpc>
                <a:spcPct val="90000"/>
              </a:lnSpc>
              <a:spcBef>
                <a:spcPct val="50000"/>
              </a:spcBef>
              <a:spcAft>
                <a:spcPct val="0"/>
              </a:spcAft>
              <a:buClr>
                <a:srgbClr val="0093D3"/>
              </a:buClr>
              <a:buSzPct val="75000"/>
              <a:buFont typeface="Wingdings" charset="0"/>
              <a:buNone/>
            </a:pPr>
            <a:endParaRPr lang="en-US" sz="2200" b="1" dirty="0">
              <a:solidFill>
                <a:srgbClr val="000000"/>
              </a:solidFill>
            </a:endParaRPr>
          </a:p>
        </p:txBody>
      </p:sp>
      <p:sp>
        <p:nvSpPr>
          <p:cNvPr id="1873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6-31</a:t>
            </a:r>
          </a:p>
        </p:txBody>
      </p:sp>
      <p:sp>
        <p:nvSpPr>
          <p:cNvPr id="18739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Reheating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840230"/>
          </a:xfrm>
          <a:prstGeom prst="rect">
            <a:avLst/>
          </a:prstGeom>
        </p:spPr>
      </p:pic>
    </p:spTree>
    <p:extLst>
      <p:ext uri="{BB962C8B-B14F-4D97-AF65-F5344CB8AC3E}">
        <p14:creationId xmlns:p14="http://schemas.microsoft.com/office/powerpoint/2010/main" val="388114142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6-32</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71197415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a:t>
            </a:r>
            <a:r>
              <a:rPr lang="en-US" sz="2400" b="1" dirty="0">
                <a:solidFill>
                  <a:srgbClr val="000000"/>
                </a:solidFill>
                <a:latin typeface="Arial Narrow"/>
              </a:rPr>
              <a:t>(</a:t>
            </a:r>
            <a:r>
              <a:rPr lang="en-US" sz="2400" b="1" dirty="0" smtClean="0">
                <a:solidFill>
                  <a:srgbClr val="000000"/>
                </a:solidFill>
                <a:latin typeface="Arial Narrow"/>
              </a:rPr>
              <a:t>74</a:t>
            </a:r>
            <a:r>
              <a:rPr lang="en-US" sz="2400" b="1" dirty="0">
                <a:solidFill>
                  <a:srgbClr val="000000"/>
                </a:solidFill>
              </a:rPr>
              <a:t>º</a:t>
            </a:r>
            <a:r>
              <a:rPr lang="en-US" sz="2400" b="1" dirty="0" smtClean="0">
                <a:solidFill>
                  <a:srgbClr val="000000"/>
                </a:solidFill>
                <a:latin typeface="Arial Narrow"/>
              </a:rPr>
              <a:t>C</a:t>
            </a:r>
            <a:r>
              <a:rPr lang="en-US" sz="2400" b="1" dirty="0">
                <a:solidFill>
                  <a:srgbClr val="000000"/>
                </a:solidFill>
                <a:latin typeface="Arial Narrow"/>
              </a:rPr>
              <a:t>) for 15 seconds</a:t>
            </a: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a:t>
            </a:r>
            <a:r>
              <a:rPr lang="en-US" sz="2400" b="1" dirty="0">
                <a:solidFill>
                  <a:srgbClr val="000000"/>
                </a:solidFill>
              </a:rPr>
              <a:t>º</a:t>
            </a:r>
            <a:r>
              <a:rPr lang="en-US" sz="2400" b="1" dirty="0" smtClean="0">
                <a:solidFill>
                  <a:srgbClr val="000000"/>
                </a:solidFill>
                <a:latin typeface="Arial Narrow"/>
              </a:rPr>
              <a:t>F (68</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410866" y="1109132"/>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8838" y="4800068"/>
            <a:ext cx="2741249"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Ground meat</a:t>
            </a:r>
            <a:endParaRPr lang="en-US" sz="2400" b="1" dirty="0">
              <a:solidFill>
                <a:srgbClr val="005CAB"/>
              </a:solidFill>
              <a:ea typeface="+mn-ea"/>
            </a:endParaRPr>
          </a:p>
        </p:txBody>
      </p:sp>
      <p:sp>
        <p:nvSpPr>
          <p:cNvPr id="11" name="Text Box 7"/>
          <p:cNvSpPr txBox="1">
            <a:spLocks noChangeArrowheads="1"/>
          </p:cNvSpPr>
          <p:nvPr/>
        </p:nvSpPr>
        <p:spPr bwMode="auto">
          <a:xfrm>
            <a:off x="3809999" y="2779465"/>
            <a:ext cx="39624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a:t>
            </a:r>
            <a:r>
              <a:rPr lang="en-US" sz="2400" b="1" dirty="0">
                <a:solidFill>
                  <a:srgbClr val="000000"/>
                </a:solidFill>
              </a:rPr>
              <a:t>º</a:t>
            </a:r>
            <a:r>
              <a:rPr lang="en-US" sz="2400" b="1" dirty="0" smtClean="0">
                <a:solidFill>
                  <a:srgbClr val="000000"/>
                </a:solidFill>
                <a:latin typeface="Arial Narrow"/>
              </a:rPr>
              <a:t>F (63</a:t>
            </a:r>
            <a:r>
              <a:rPr lang="en-US" sz="2400" b="1" dirty="0">
                <a:solidFill>
                  <a:srgbClr val="000000"/>
                </a:solidFill>
              </a:rPr>
              <a:t>º</a:t>
            </a:r>
            <a:r>
              <a:rPr lang="en-US" sz="2400" b="1" dirty="0" smtClean="0">
                <a:solidFill>
                  <a:srgbClr val="000000"/>
                </a:solidFill>
                <a:latin typeface="Arial Narrow"/>
              </a:rPr>
              <a:t>C) for 15 seconds </a:t>
            </a:r>
            <a:endParaRPr lang="en-US" sz="2400" b="1" dirty="0">
              <a:solidFill>
                <a:srgbClr val="000000"/>
              </a:solidFill>
              <a:latin typeface="Arial Narrow"/>
            </a:endParaRPr>
          </a:p>
        </p:txBody>
      </p:sp>
      <p:sp>
        <p:nvSpPr>
          <p:cNvPr id="13" name="Text Box 7"/>
          <p:cNvSpPr txBox="1">
            <a:spLocks noChangeArrowheads="1"/>
          </p:cNvSpPr>
          <p:nvPr/>
        </p:nvSpPr>
        <p:spPr bwMode="auto">
          <a:xfrm>
            <a:off x="3810000" y="3103315"/>
            <a:ext cx="3962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a:t>
            </a:r>
            <a:r>
              <a:rPr lang="en-US" sz="2400" b="1" dirty="0">
                <a:solidFill>
                  <a:srgbClr val="000000"/>
                </a:solidFill>
              </a:rPr>
              <a:t>º</a:t>
            </a:r>
            <a:r>
              <a:rPr lang="en-US" sz="2400" b="1" dirty="0" smtClean="0">
                <a:solidFill>
                  <a:srgbClr val="000000"/>
                </a:solidFill>
                <a:latin typeface="Arial Narrow"/>
              </a:rPr>
              <a:t>F (57</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6888"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8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381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436565"/>
            <a:ext cx="40386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a:t>
            </a:r>
            <a:r>
              <a:rPr lang="en-US" sz="2400" b="1" dirty="0">
                <a:solidFill>
                  <a:srgbClr val="000000"/>
                </a:solidFill>
              </a:rPr>
              <a:t>º</a:t>
            </a:r>
            <a:r>
              <a:rPr lang="en-US" sz="2400" b="1" dirty="0" smtClean="0">
                <a:solidFill>
                  <a:srgbClr val="000000"/>
                </a:solidFill>
                <a:latin typeface="Arial Narrow"/>
              </a:rPr>
              <a:t>F (68</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9538" y="4797157"/>
            <a:ext cx="273896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Beef steak</a:t>
            </a:r>
            <a:endParaRPr lang="en-US" sz="2400" b="1" dirty="0">
              <a:solidFill>
                <a:srgbClr val="005CAB"/>
              </a:solidFill>
              <a:ea typeface="+mn-ea"/>
            </a:endParaRPr>
          </a:p>
        </p:txBody>
      </p:sp>
      <p:sp>
        <p:nvSpPr>
          <p:cNvPr id="11" name="Text Box 7"/>
          <p:cNvSpPr txBox="1">
            <a:spLocks noChangeArrowheads="1"/>
          </p:cNvSpPr>
          <p:nvPr/>
        </p:nvSpPr>
        <p:spPr bwMode="auto">
          <a:xfrm>
            <a:off x="3810000" y="2779465"/>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a:t>
            </a:r>
            <a:r>
              <a:rPr lang="en-US" sz="2400" b="1" dirty="0">
                <a:solidFill>
                  <a:srgbClr val="000000"/>
                </a:solidFill>
              </a:rPr>
              <a:t>º</a:t>
            </a:r>
            <a:r>
              <a:rPr lang="en-US" sz="2400" b="1" dirty="0" smtClean="0">
                <a:solidFill>
                  <a:srgbClr val="000000"/>
                </a:solidFill>
                <a:latin typeface="Arial Narrow"/>
              </a:rPr>
              <a:t>F (63</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13" name="Text Box 7"/>
          <p:cNvSpPr txBox="1">
            <a:spLocks noChangeArrowheads="1"/>
          </p:cNvSpPr>
          <p:nvPr/>
        </p:nvSpPr>
        <p:spPr bwMode="auto">
          <a:xfrm>
            <a:off x="3809999" y="3103315"/>
            <a:ext cx="40386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a:t>
            </a:r>
            <a:r>
              <a:rPr lang="en-US" sz="2400" b="1" dirty="0">
                <a:solidFill>
                  <a:srgbClr val="000000"/>
                </a:solidFill>
              </a:rPr>
              <a:t>º</a:t>
            </a:r>
            <a:r>
              <a:rPr lang="en-US" sz="2400" b="1" dirty="0" smtClean="0">
                <a:solidFill>
                  <a:srgbClr val="000000"/>
                </a:solidFill>
                <a:latin typeface="Arial Narrow"/>
              </a:rPr>
              <a:t>F (57</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2"/>
            <a:ext cx="8220075" cy="495795"/>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4709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6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924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(74ºC) for 15 seconds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40957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155ºF (68ºC) for 15 seconds</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9321" y="4801111"/>
            <a:ext cx="2745529"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Poultry</a:t>
            </a:r>
            <a:endParaRPr lang="en-US" sz="2400" b="1" dirty="0">
              <a:solidFill>
                <a:srgbClr val="005CAB"/>
              </a:solidFill>
              <a:ea typeface="+mn-ea"/>
            </a:endParaRPr>
          </a:p>
        </p:txBody>
      </p:sp>
      <p:sp>
        <p:nvSpPr>
          <p:cNvPr id="11" name="Text Box 7"/>
          <p:cNvSpPr txBox="1">
            <a:spLocks noChangeArrowheads="1"/>
          </p:cNvSpPr>
          <p:nvPr/>
        </p:nvSpPr>
        <p:spPr bwMode="auto">
          <a:xfrm>
            <a:off x="3809999" y="2779465"/>
            <a:ext cx="4029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145ºF (63ºC) for 15 seconds</a:t>
            </a:r>
            <a:endParaRPr lang="en-US" sz="2400" b="1" dirty="0">
              <a:solidFill>
                <a:srgbClr val="000000"/>
              </a:solidFill>
              <a:latin typeface="Arial Narrow"/>
            </a:endParaRPr>
          </a:p>
        </p:txBody>
      </p:sp>
      <p:sp>
        <p:nvSpPr>
          <p:cNvPr id="13" name="Text Box 7"/>
          <p:cNvSpPr txBox="1">
            <a:spLocks noChangeArrowheads="1"/>
          </p:cNvSpPr>
          <p:nvPr/>
        </p:nvSpPr>
        <p:spPr bwMode="auto">
          <a:xfrm>
            <a:off x="3809999" y="3103315"/>
            <a:ext cx="39243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135ºF (57ºC) for 15 seconds</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2"/>
            <a:ext cx="8220075" cy="519545"/>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1650" y="2048917"/>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2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328" y="1865032"/>
            <a:ext cx="2743200" cy="273106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ChangeArrowheads="1"/>
          </p:cNvSpPr>
          <p:nvPr/>
        </p:nvSpPr>
        <p:spPr bwMode="auto">
          <a:xfrm>
            <a:off x="473074" y="4609655"/>
            <a:ext cx="27444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Cut lettuce</a:t>
            </a:r>
            <a:endParaRPr lang="en-US" sz="2400" b="1" dirty="0">
              <a:solidFill>
                <a:srgbClr val="005CAB"/>
              </a:solidFill>
              <a:ea typeface="+mn-ea"/>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1-18</a:t>
            </a:r>
          </a:p>
        </p:txBody>
      </p:sp>
      <p:sp>
        <p:nvSpPr>
          <p:cNvPr id="11"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spTree>
    <p:extLst>
      <p:ext uri="{BB962C8B-B14F-4D97-AF65-F5344CB8AC3E}">
        <p14:creationId xmlns:p14="http://schemas.microsoft.com/office/powerpoint/2010/main" val="590168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09999" y="2055565"/>
            <a:ext cx="42005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(74ºC) for 15 seconds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436565"/>
            <a:ext cx="40195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155ºF (68ºC) for 15 seconds</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7421" y="4802650"/>
            <a:ext cx="2741079"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Shell eggs for </a:t>
            </a:r>
            <a:br>
              <a:rPr lang="en-US" sz="2400" b="1" dirty="0" smtClean="0">
                <a:solidFill>
                  <a:srgbClr val="005CAB"/>
                </a:solidFill>
                <a:ea typeface="+mn-ea"/>
              </a:rPr>
            </a:br>
            <a:r>
              <a:rPr lang="en-US" sz="2400" b="1" dirty="0" smtClean="0">
                <a:solidFill>
                  <a:srgbClr val="005CAB"/>
                </a:solidFill>
                <a:ea typeface="+mn-ea"/>
              </a:rPr>
              <a:t>hot-holding</a:t>
            </a:r>
            <a:endParaRPr lang="en-US" sz="2400" b="1" dirty="0">
              <a:solidFill>
                <a:srgbClr val="005CAB"/>
              </a:solidFill>
              <a:ea typeface="+mn-ea"/>
            </a:endParaRPr>
          </a:p>
        </p:txBody>
      </p:sp>
      <p:sp>
        <p:nvSpPr>
          <p:cNvPr id="11" name="Text Box 7"/>
          <p:cNvSpPr txBox="1">
            <a:spLocks noChangeArrowheads="1"/>
          </p:cNvSpPr>
          <p:nvPr/>
        </p:nvSpPr>
        <p:spPr bwMode="auto">
          <a:xfrm>
            <a:off x="3809999" y="2779465"/>
            <a:ext cx="3895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145ºF (63ºC) for 15 seconds</a:t>
            </a:r>
            <a:endParaRPr lang="en-US" sz="2400" b="1" dirty="0">
              <a:solidFill>
                <a:srgbClr val="000000"/>
              </a:solidFill>
              <a:latin typeface="Arial Narrow"/>
            </a:endParaRPr>
          </a:p>
        </p:txBody>
      </p:sp>
      <p:sp>
        <p:nvSpPr>
          <p:cNvPr id="13" name="Text Box 7"/>
          <p:cNvSpPr txBox="1">
            <a:spLocks noChangeArrowheads="1"/>
          </p:cNvSpPr>
          <p:nvPr/>
        </p:nvSpPr>
        <p:spPr bwMode="auto">
          <a:xfrm>
            <a:off x="3810000" y="3103315"/>
            <a:ext cx="38957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135ºF (57ºC) for 15 seconds</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3"/>
            <a:ext cx="8220075" cy="519544"/>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145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09999" y="2055565"/>
            <a:ext cx="4314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(74ºC) for 15 seconds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155ºF (68ºC) for 15 seconds</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7421" y="4811117"/>
            <a:ext cx="2741079"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Swordfish</a:t>
            </a:r>
            <a:endParaRPr lang="en-US" sz="2400" b="1" dirty="0">
              <a:solidFill>
                <a:srgbClr val="005CAB"/>
              </a:solidFill>
              <a:ea typeface="+mn-ea"/>
            </a:endParaRPr>
          </a:p>
        </p:txBody>
      </p:sp>
      <p:sp>
        <p:nvSpPr>
          <p:cNvPr id="11" name="Text Box 7"/>
          <p:cNvSpPr txBox="1">
            <a:spLocks noChangeArrowheads="1"/>
          </p:cNvSpPr>
          <p:nvPr/>
        </p:nvSpPr>
        <p:spPr bwMode="auto">
          <a:xfrm>
            <a:off x="3810000" y="2779465"/>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145ºF (63ºC) for 15 seconds</a:t>
            </a:r>
            <a:endParaRPr lang="en-US" sz="2400" b="1" dirty="0">
              <a:solidFill>
                <a:srgbClr val="000000"/>
              </a:solidFill>
              <a:latin typeface="Arial Narrow"/>
            </a:endParaRPr>
          </a:p>
        </p:txBody>
      </p:sp>
      <p:sp>
        <p:nvSpPr>
          <p:cNvPr id="13" name="Text Box 7"/>
          <p:cNvSpPr txBox="1">
            <a:spLocks noChangeArrowheads="1"/>
          </p:cNvSpPr>
          <p:nvPr/>
        </p:nvSpPr>
        <p:spPr bwMode="auto">
          <a:xfrm>
            <a:off x="3810000" y="3103315"/>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135ºF (57ºC) for 15 seconds</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3"/>
            <a:ext cx="8220075" cy="424542"/>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4709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65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26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(74ºC)</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436565"/>
            <a:ext cx="40100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155ºF (68ºC)</a:t>
            </a:r>
            <a:r>
              <a:rPr lang="en-US" sz="2400" dirty="0" smtClean="0">
                <a:solidFill>
                  <a:srgbClr val="000000"/>
                </a:solidFill>
                <a:latin typeface="Arial Narrow"/>
              </a:rPr>
              <a:t> </a:t>
            </a:r>
            <a:endParaRPr lang="en-US" sz="2400"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6364" y="4800534"/>
            <a:ext cx="2742136"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Cooked rice</a:t>
            </a:r>
            <a:endParaRPr lang="en-US" sz="2400" b="1" dirty="0">
              <a:solidFill>
                <a:srgbClr val="005CAB"/>
              </a:solidFill>
              <a:ea typeface="+mn-ea"/>
            </a:endParaRPr>
          </a:p>
        </p:txBody>
      </p:sp>
      <p:sp>
        <p:nvSpPr>
          <p:cNvPr id="11" name="Text Box 7"/>
          <p:cNvSpPr txBox="1">
            <a:spLocks noChangeArrowheads="1"/>
          </p:cNvSpPr>
          <p:nvPr/>
        </p:nvSpPr>
        <p:spPr bwMode="auto">
          <a:xfrm>
            <a:off x="3810000" y="2779465"/>
            <a:ext cx="3924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145ºF (63ºC) </a:t>
            </a:r>
            <a:endParaRPr lang="en-US" sz="2400" b="1" dirty="0">
              <a:solidFill>
                <a:srgbClr val="000000"/>
              </a:solidFill>
              <a:latin typeface="Arial Narrow"/>
            </a:endParaRPr>
          </a:p>
        </p:txBody>
      </p:sp>
      <p:sp>
        <p:nvSpPr>
          <p:cNvPr id="13" name="Text Box 7"/>
          <p:cNvSpPr txBox="1">
            <a:spLocks noChangeArrowheads="1"/>
          </p:cNvSpPr>
          <p:nvPr/>
        </p:nvSpPr>
        <p:spPr bwMode="auto">
          <a:xfrm>
            <a:off x="3810000" y="3103315"/>
            <a:ext cx="3924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135ºF (57ºC) </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3"/>
            <a:ext cx="8220075" cy="53142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83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B. No</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6" name="Rectangle 3"/>
          <p:cNvSpPr>
            <a:spLocks noGrp="1" noChangeArrowheads="1"/>
          </p:cNvSpPr>
          <p:nvPr>
            <p:ph idx="1"/>
          </p:nvPr>
        </p:nvSpPr>
        <p:spPr>
          <a:xfrm>
            <a:off x="409575" y="1143001"/>
            <a:ext cx="8220075" cy="4000500"/>
          </a:xfrm>
        </p:spPr>
        <p:txBody>
          <a:bodyPr/>
          <a:lstStyle/>
          <a:p>
            <a:pPr marL="0" lvl="1" indent="0" eaLnBrk="1" hangingPunct="1">
              <a:buFont typeface="Wingdings" pitchFamily="2" charset="2"/>
              <a:buNone/>
              <a:defRPr/>
            </a:pPr>
            <a:r>
              <a:rPr lang="en-US" b="1" dirty="0" smtClean="0">
                <a:solidFill>
                  <a:srgbClr val="005CAB"/>
                </a:solidFill>
                <a:ea typeface="+mn-ea"/>
                <a:cs typeface="+mn-cs"/>
              </a:rPr>
              <a:t>Meat sauce was cooled from 135ºF to 70ºF (57ºC to 21ºC) in 1 hour and then from 70ºF to 41ºF (21ºC to 5ºC) in 4 hours. Was it cooled correctly?</a:t>
            </a:r>
            <a:endParaRPr lang="en-US" b="1" dirty="0">
              <a:solidFill>
                <a:srgbClr val="005CAB"/>
              </a:solidFill>
              <a:ea typeface="+mn-ea"/>
              <a:cs typeface="+mn-cs"/>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44981"/>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91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B. No</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6-40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6" name="Rectangle 3"/>
          <p:cNvSpPr>
            <a:spLocks noGrp="1" noChangeArrowheads="1"/>
          </p:cNvSpPr>
          <p:nvPr>
            <p:ph idx="1"/>
          </p:nvPr>
        </p:nvSpPr>
        <p:spPr>
          <a:xfrm>
            <a:off x="409575" y="1143001"/>
            <a:ext cx="8220075" cy="4000500"/>
          </a:xfrm>
        </p:spPr>
        <p:txBody>
          <a:bodyPr/>
          <a:lstStyle/>
          <a:p>
            <a:pPr marL="0" lvl="1" indent="0" eaLnBrk="1" hangingPunct="1">
              <a:buFont typeface="Wingdings" pitchFamily="2" charset="2"/>
              <a:buNone/>
              <a:defRPr/>
            </a:pPr>
            <a:r>
              <a:rPr lang="en-US" b="1" dirty="0" smtClean="0">
                <a:solidFill>
                  <a:srgbClr val="005CAB"/>
                </a:solidFill>
                <a:ea typeface="+mn-ea"/>
                <a:cs typeface="+mn-cs"/>
              </a:rPr>
              <a:t>Chili was cooled from 135ºF to 70ºF (57ºC to 21ºC) in 2 hours and then from 70</a:t>
            </a:r>
            <a:r>
              <a:rPr lang="en-US" b="1" dirty="0" smtClean="0">
                <a:solidFill>
                  <a:srgbClr val="005CAB"/>
                </a:solidFill>
              </a:rPr>
              <a:t>º</a:t>
            </a:r>
            <a:r>
              <a:rPr lang="en-US" b="1" dirty="0" smtClean="0">
                <a:solidFill>
                  <a:srgbClr val="005CAB"/>
                </a:solidFill>
                <a:ea typeface="+mn-ea"/>
                <a:cs typeface="+mn-cs"/>
              </a:rPr>
              <a:t>F to 41</a:t>
            </a:r>
            <a:r>
              <a:rPr lang="en-US" b="1" dirty="0" smtClean="0">
                <a:solidFill>
                  <a:srgbClr val="005CAB"/>
                </a:solidFill>
              </a:rPr>
              <a:t>º</a:t>
            </a:r>
            <a:r>
              <a:rPr lang="en-US" b="1" dirty="0" smtClean="0">
                <a:solidFill>
                  <a:srgbClr val="005CAB"/>
                </a:solidFill>
                <a:ea typeface="+mn-ea"/>
                <a:cs typeface="+mn-cs"/>
              </a:rPr>
              <a:t>F (21</a:t>
            </a:r>
            <a:r>
              <a:rPr lang="en-US" b="1" dirty="0" smtClean="0">
                <a:solidFill>
                  <a:srgbClr val="005CAB"/>
                </a:solidFill>
              </a:rPr>
              <a:t>º</a:t>
            </a:r>
            <a:r>
              <a:rPr lang="en-US" b="1" dirty="0" smtClean="0">
                <a:solidFill>
                  <a:srgbClr val="005CAB"/>
                </a:solidFill>
                <a:ea typeface="+mn-ea"/>
                <a:cs typeface="+mn-cs"/>
              </a:rPr>
              <a:t>C TO 5</a:t>
            </a:r>
            <a:r>
              <a:rPr lang="en-US" b="1" dirty="0" smtClean="0">
                <a:solidFill>
                  <a:srgbClr val="005CAB"/>
                </a:solidFill>
              </a:rPr>
              <a:t>º</a:t>
            </a:r>
            <a:r>
              <a:rPr lang="en-US" b="1" dirty="0" smtClean="0">
                <a:solidFill>
                  <a:srgbClr val="005CAB"/>
                </a:solidFill>
                <a:ea typeface="+mn-ea"/>
                <a:cs typeface="+mn-cs"/>
              </a:rPr>
              <a:t>C) in 4 hours. Was it cooled correctly?</a:t>
            </a:r>
            <a:endParaRPr lang="en-US" b="1" dirty="0">
              <a:solidFill>
                <a:srgbClr val="005CAB"/>
              </a:solidFill>
              <a:ea typeface="+mn-ea"/>
              <a:cs typeface="+mn-cs"/>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4709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650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B. No</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6-41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6" name="Rectangle 3"/>
          <p:cNvSpPr>
            <a:spLocks noGrp="1" noChangeArrowheads="1"/>
          </p:cNvSpPr>
          <p:nvPr>
            <p:ph idx="1"/>
          </p:nvPr>
        </p:nvSpPr>
        <p:spPr>
          <a:xfrm>
            <a:off x="409575" y="1143001"/>
            <a:ext cx="8220075" cy="4000500"/>
          </a:xfrm>
        </p:spPr>
        <p:txBody>
          <a:bodyPr/>
          <a:lstStyle/>
          <a:p>
            <a:pPr marL="0" lvl="1" indent="0" eaLnBrk="1" hangingPunct="1">
              <a:buFont typeface="Wingdings" pitchFamily="2" charset="2"/>
              <a:buNone/>
              <a:defRPr/>
            </a:pPr>
            <a:r>
              <a:rPr lang="en-US" b="1" dirty="0" smtClean="0">
                <a:solidFill>
                  <a:srgbClr val="005CAB"/>
                </a:solidFill>
                <a:ea typeface="+mn-ea"/>
                <a:cs typeface="+mn-cs"/>
              </a:rPr>
              <a:t>Soup was reheated to 165ºF (74ºC) for 15 seconds within 4 hours. Was it reheated correctly?</a:t>
            </a:r>
            <a:endParaRPr lang="en-US" b="1" dirty="0">
              <a:solidFill>
                <a:srgbClr val="005CAB"/>
              </a:solidFill>
              <a:ea typeface="+mn-ea"/>
              <a:cs typeface="+mn-cs"/>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03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35418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7-2</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DVD</a:t>
            </a:r>
            <a:endParaRPr lang="en-US" dirty="0"/>
          </a:p>
        </p:txBody>
      </p:sp>
    </p:spTree>
    <p:extLst>
      <p:ext uri="{BB962C8B-B14F-4D97-AF65-F5344CB8AC3E}">
        <p14:creationId xmlns:p14="http://schemas.microsoft.com/office/powerpoint/2010/main" val="21635944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7</a:t>
            </a:r>
            <a:r>
              <a:rPr lang="en-US" sz="1200" b="0" dirty="0" smtClean="0">
                <a:solidFill>
                  <a:srgbClr val="000000"/>
                </a:solidFill>
              </a:rPr>
              <a:t>-3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228020118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body" sz="half" idx="1"/>
          </p:nvPr>
        </p:nvSpPr>
        <p:spPr>
          <a:xfrm>
            <a:off x="393192" y="1135380"/>
            <a:ext cx="5673725" cy="5178425"/>
          </a:xfrm>
        </p:spPr>
        <p:txBody>
          <a:bodyPr/>
          <a:lstStyle/>
          <a:p>
            <a:pPr eaLnBrk="1" hangingPunct="1">
              <a:lnSpc>
                <a:spcPct val="80000"/>
              </a:lnSpc>
              <a:defRPr/>
            </a:pPr>
            <a:r>
              <a:rPr lang="en-US" dirty="0">
                <a:latin typeface="Arial Narrow" charset="0"/>
                <a:cs typeface="+mn-cs"/>
              </a:rPr>
              <a:t>Cold food can be held without temperature control for up to </a:t>
            </a:r>
            <a:r>
              <a:rPr lang="en-US" dirty="0" smtClean="0">
                <a:latin typeface="Arial Narrow" charset="0"/>
                <a:cs typeface="+mn-cs"/>
              </a:rPr>
              <a:t>six hours </a:t>
            </a:r>
            <a:r>
              <a:rPr lang="en-US" dirty="0">
                <a:latin typeface="Arial Narrow" charset="0"/>
                <a:cs typeface="+mn-cs"/>
              </a:rPr>
              <a:t>if:</a:t>
            </a:r>
            <a:r>
              <a:rPr lang="en-US" sz="2000" dirty="0">
                <a:latin typeface="Arial Narrow" charset="0"/>
                <a:cs typeface="+mn-cs"/>
              </a:rPr>
              <a:t> </a:t>
            </a:r>
          </a:p>
          <a:p>
            <a:pPr lvl="1" eaLnBrk="1" hangingPunct="1">
              <a:lnSpc>
                <a:spcPct val="80000"/>
              </a:lnSpc>
              <a:defRPr/>
            </a:pPr>
            <a:r>
              <a:rPr lang="en-US" dirty="0">
                <a:latin typeface="Arial Narrow" charset="0"/>
              </a:rPr>
              <a:t>It was held at </a:t>
            </a:r>
            <a:r>
              <a:rPr lang="en-US" dirty="0" smtClean="0">
                <a:latin typeface="Arial Narrow" charset="0"/>
              </a:rPr>
              <a:t>41ºF </a:t>
            </a:r>
            <a:r>
              <a:rPr lang="en-US" dirty="0">
                <a:latin typeface="Arial Narrow" charset="0"/>
              </a:rPr>
              <a:t>(</a:t>
            </a:r>
            <a:r>
              <a:rPr lang="en-US" dirty="0" smtClean="0">
                <a:latin typeface="Arial Narrow" charset="0"/>
              </a:rPr>
              <a:t>5ºC</a:t>
            </a:r>
            <a:r>
              <a:rPr lang="en-US" dirty="0">
                <a:latin typeface="Arial Narrow" charset="0"/>
              </a:rPr>
              <a:t>) or lower before removing it from refrigeration</a:t>
            </a:r>
          </a:p>
          <a:p>
            <a:pPr lvl="1" eaLnBrk="1" hangingPunct="1">
              <a:lnSpc>
                <a:spcPct val="80000"/>
              </a:lnSpc>
              <a:defRPr/>
            </a:pPr>
            <a:r>
              <a:rPr lang="en-US" dirty="0">
                <a:latin typeface="Arial Narrow" charset="0"/>
              </a:rPr>
              <a:t>It does not exceed </a:t>
            </a:r>
            <a:r>
              <a:rPr lang="en-US" dirty="0" smtClean="0">
                <a:latin typeface="Arial Narrow" charset="0"/>
              </a:rPr>
              <a:t>70ºF </a:t>
            </a:r>
            <a:r>
              <a:rPr lang="en-US" dirty="0">
                <a:latin typeface="Arial Narrow" charset="0"/>
              </a:rPr>
              <a:t>(</a:t>
            </a:r>
            <a:r>
              <a:rPr lang="en-US" dirty="0" smtClean="0">
                <a:latin typeface="Arial Narrow" charset="0"/>
              </a:rPr>
              <a:t>21ºC</a:t>
            </a:r>
            <a:r>
              <a:rPr lang="en-US" dirty="0">
                <a:latin typeface="Arial Narrow" charset="0"/>
              </a:rPr>
              <a:t>) during service</a:t>
            </a:r>
          </a:p>
          <a:p>
            <a:pPr lvl="2" eaLnBrk="1" hangingPunct="1">
              <a:lnSpc>
                <a:spcPct val="80000"/>
              </a:lnSpc>
              <a:defRPr/>
            </a:pPr>
            <a:r>
              <a:rPr lang="en-US" dirty="0">
                <a:latin typeface="Arial Narrow" charset="0"/>
              </a:rPr>
              <a:t>Throw </a:t>
            </a:r>
            <a:r>
              <a:rPr lang="en-US" dirty="0" smtClean="0">
                <a:latin typeface="Arial Narrow" charset="0"/>
              </a:rPr>
              <a:t>out </a:t>
            </a:r>
            <a:r>
              <a:rPr lang="en-US" dirty="0">
                <a:latin typeface="Arial Narrow" charset="0"/>
              </a:rPr>
              <a:t>food that exceeds this temperature</a:t>
            </a:r>
          </a:p>
          <a:p>
            <a:pPr lvl="1" eaLnBrk="1" hangingPunct="1">
              <a:lnSpc>
                <a:spcPct val="80000"/>
              </a:lnSpc>
              <a:defRPr/>
            </a:pPr>
            <a:r>
              <a:rPr lang="en-US" dirty="0">
                <a:latin typeface="Arial Narrow" charset="0"/>
              </a:rPr>
              <a:t>It has a label </a:t>
            </a:r>
            <a:r>
              <a:rPr lang="en-US" dirty="0" smtClean="0">
                <a:latin typeface="Arial Narrow" charset="0"/>
              </a:rPr>
              <a:t>specifying:</a:t>
            </a:r>
            <a:endParaRPr lang="en-US" dirty="0">
              <a:latin typeface="Arial Narrow" charset="0"/>
            </a:endParaRPr>
          </a:p>
          <a:p>
            <a:pPr lvl="2" eaLnBrk="1" hangingPunct="1">
              <a:lnSpc>
                <a:spcPct val="80000"/>
              </a:lnSpc>
              <a:defRPr/>
            </a:pPr>
            <a:r>
              <a:rPr lang="en-US" dirty="0">
                <a:latin typeface="Arial Narrow" charset="0"/>
              </a:rPr>
              <a:t>Time it was removed from refrigeration</a:t>
            </a:r>
          </a:p>
          <a:p>
            <a:pPr lvl="2" eaLnBrk="1" hangingPunct="1">
              <a:lnSpc>
                <a:spcPct val="80000"/>
              </a:lnSpc>
              <a:defRPr/>
            </a:pPr>
            <a:r>
              <a:rPr lang="en-US" dirty="0">
                <a:latin typeface="Arial Narrow" charset="0"/>
              </a:rPr>
              <a:t>Time it must be thrown out</a:t>
            </a:r>
          </a:p>
          <a:p>
            <a:pPr lvl="1" eaLnBrk="1" hangingPunct="1">
              <a:lnSpc>
                <a:spcPct val="80000"/>
              </a:lnSpc>
              <a:defRPr/>
            </a:pPr>
            <a:r>
              <a:rPr lang="en-US" dirty="0">
                <a:latin typeface="Arial Narrow" charset="0"/>
              </a:rPr>
              <a:t>It is sold, served, or thrown out within </a:t>
            </a:r>
            <a:r>
              <a:rPr lang="en-US" dirty="0" smtClean="0">
                <a:latin typeface="Arial Narrow" charset="0"/>
              </a:rPr>
              <a:t>six hours</a:t>
            </a:r>
            <a:endParaRPr lang="en-US" dirty="0">
              <a:latin typeface="Arial Narrow" charset="0"/>
            </a:endParaRPr>
          </a:p>
        </p:txBody>
      </p:sp>
      <p:sp>
        <p:nvSpPr>
          <p:cNvPr id="192515" name="Rectangle 4"/>
          <p:cNvSpPr>
            <a:spLocks noChangeArrowheads="1"/>
          </p:cNvSpPr>
          <p:nvPr/>
        </p:nvSpPr>
        <p:spPr bwMode="auto">
          <a:xfrm>
            <a:off x="6897688" y="1612900"/>
            <a:ext cx="1789112" cy="2273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7-4</a:t>
            </a:r>
          </a:p>
        </p:txBody>
      </p:sp>
      <p:sp>
        <p:nvSpPr>
          <p:cNvPr id="192517" name="Rectangle 9"/>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Holding Food Without Temperature Control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731264"/>
          </a:xfrm>
          <a:prstGeom prst="rect">
            <a:avLst/>
          </a:prstGeom>
        </p:spPr>
      </p:pic>
    </p:spTree>
    <p:extLst>
      <p:ext uri="{BB962C8B-B14F-4D97-AF65-F5344CB8AC3E}">
        <p14:creationId xmlns:p14="http://schemas.microsoft.com/office/powerpoint/2010/main" val="244092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75" y="186048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1" name="Rectangle 3"/>
          <p:cNvSpPr txBox="1">
            <a:spLocks noChangeArrowheads="1"/>
          </p:cNvSpPr>
          <p:nvPr/>
        </p:nvSpPr>
        <p:spPr bwMode="auto">
          <a:xfrm>
            <a:off x="473075" y="4611242"/>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Sliced melon</a:t>
            </a:r>
            <a:endParaRPr lang="en-US" sz="2400" b="1" dirty="0">
              <a:solidFill>
                <a:srgbClr val="005CAB"/>
              </a:solidFill>
              <a:ea typeface="+mn-ea"/>
            </a:endParaRP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1-19</a:t>
            </a:r>
          </a:p>
        </p:txBody>
      </p:sp>
      <p:sp>
        <p:nvSpPr>
          <p:cNvPr id="10"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spTree>
    <p:extLst>
      <p:ext uri="{BB962C8B-B14F-4D97-AF65-F5344CB8AC3E}">
        <p14:creationId xmlns:p14="http://schemas.microsoft.com/office/powerpoint/2010/main" val="2994665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p:cNvSpPr>
            <a:spLocks noChangeArrowheads="1"/>
          </p:cNvSpPr>
          <p:nvPr/>
        </p:nvSpPr>
        <p:spPr bwMode="auto">
          <a:xfrm>
            <a:off x="6032500" y="2400300"/>
            <a:ext cx="2654300" cy="20637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7-5</a:t>
            </a:r>
          </a:p>
        </p:txBody>
      </p:sp>
      <p:sp>
        <p:nvSpPr>
          <p:cNvPr id="193540" name="Rectangle 9"/>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type="body" idx="1"/>
          </p:nvPr>
        </p:nvSpPr>
        <p:spPr>
          <a:xfrm>
            <a:off x="393192" y="1135380"/>
            <a:ext cx="5673725" cy="4953794"/>
          </a:xfrm>
        </p:spPr>
        <p:txBody>
          <a:bodyPr/>
          <a:lstStyle/>
          <a:p>
            <a:pPr marL="0" indent="0" eaLnBrk="1" hangingPunct="1">
              <a:defRPr/>
            </a:pPr>
            <a:r>
              <a:rPr lang="en-US" dirty="0">
                <a:latin typeface="Arial Narrow" charset="0"/>
                <a:cs typeface="+mn-cs"/>
              </a:rPr>
              <a:t>Hot food can be held without temperature control for up to </a:t>
            </a:r>
            <a:r>
              <a:rPr lang="en-US" dirty="0" smtClean="0">
                <a:latin typeface="Arial Narrow" charset="0"/>
                <a:cs typeface="+mn-cs"/>
              </a:rPr>
              <a:t>four hours </a:t>
            </a:r>
            <a:r>
              <a:rPr lang="en-US" dirty="0">
                <a:latin typeface="Arial Narrow" charset="0"/>
                <a:cs typeface="+mn-cs"/>
              </a:rPr>
              <a:t>if: </a:t>
            </a:r>
          </a:p>
          <a:p>
            <a:pPr lvl="1" eaLnBrk="1" hangingPunct="1">
              <a:defRPr/>
            </a:pPr>
            <a:r>
              <a:rPr lang="en-US" dirty="0">
                <a:latin typeface="Arial Narrow" charset="0"/>
              </a:rPr>
              <a:t>It was held at </a:t>
            </a:r>
            <a:r>
              <a:rPr lang="en-US" dirty="0" smtClean="0">
                <a:latin typeface="Arial Narrow" charset="0"/>
              </a:rPr>
              <a:t>135ºF </a:t>
            </a:r>
            <a:r>
              <a:rPr lang="en-US" dirty="0">
                <a:latin typeface="Arial Narrow" charset="0"/>
              </a:rPr>
              <a:t>(</a:t>
            </a:r>
            <a:r>
              <a:rPr lang="en-US" dirty="0" smtClean="0">
                <a:latin typeface="Arial Narrow" charset="0"/>
              </a:rPr>
              <a:t>57ºC</a:t>
            </a:r>
            <a:r>
              <a:rPr lang="en-US" dirty="0">
                <a:latin typeface="Arial Narrow" charset="0"/>
              </a:rPr>
              <a:t>) or higher before removing it from temperature control</a:t>
            </a:r>
          </a:p>
          <a:p>
            <a:pPr lvl="1" eaLnBrk="1" hangingPunct="1">
              <a:defRPr/>
            </a:pPr>
            <a:r>
              <a:rPr lang="en-US" dirty="0">
                <a:latin typeface="Arial Narrow" charset="0"/>
              </a:rPr>
              <a:t>It has a label specifying when the item must be thrown out</a:t>
            </a:r>
          </a:p>
          <a:p>
            <a:pPr lvl="1" eaLnBrk="1" hangingPunct="1">
              <a:defRPr/>
            </a:pPr>
            <a:r>
              <a:rPr lang="en-US" dirty="0">
                <a:latin typeface="Arial Narrow" charset="0"/>
              </a:rPr>
              <a:t>It is sold, served, or thrown out within </a:t>
            </a:r>
            <a:r>
              <a:rPr lang="en-US" dirty="0" smtClean="0">
                <a:latin typeface="Arial Narrow" charset="0"/>
              </a:rPr>
              <a:t>four hours</a:t>
            </a:r>
            <a:endParaRPr lang="en-US" dirty="0">
              <a:latin typeface="Arial Narrow" charset="0"/>
            </a:endParaRPr>
          </a:p>
          <a:p>
            <a:pPr marL="1682750" lvl="2" eaLnBrk="1" hangingPunct="1">
              <a:buFont typeface="Wingdings" charset="0"/>
              <a:buNone/>
              <a:defRPr/>
            </a:pPr>
            <a:endParaRPr lang="en-US" dirty="0">
              <a:latin typeface="Arial Narrow"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19" cy="1699614"/>
          </a:xfrm>
          <a:prstGeom prst="rect">
            <a:avLst/>
          </a:prstGeom>
        </p:spPr>
      </p:pic>
    </p:spTree>
    <p:extLst>
      <p:ext uri="{BB962C8B-B14F-4D97-AF65-F5344CB8AC3E}">
        <p14:creationId xmlns:p14="http://schemas.microsoft.com/office/powerpoint/2010/main" val="426969850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3"/>
          <p:cNvSpPr>
            <a:spLocks noGrp="1" noChangeArrowheads="1"/>
          </p:cNvSpPr>
          <p:nvPr>
            <p:ph type="body" idx="1"/>
          </p:nvPr>
        </p:nvSpPr>
        <p:spPr>
          <a:xfrm>
            <a:off x="393192" y="1135380"/>
            <a:ext cx="5051425" cy="4914900"/>
          </a:xfrm>
        </p:spPr>
        <p:txBody>
          <a:bodyPr/>
          <a:lstStyle/>
          <a:p>
            <a:pPr marL="0" indent="0" eaLnBrk="1" hangingPunct="1">
              <a:defRPr/>
            </a:pPr>
            <a:r>
              <a:rPr lang="en-US" dirty="0">
                <a:latin typeface="Arial Narrow" charset="0"/>
                <a:cs typeface="+mn-cs"/>
              </a:rPr>
              <a:t>If you preset tableware: </a:t>
            </a:r>
          </a:p>
          <a:p>
            <a:pPr lvl="1" eaLnBrk="1" hangingPunct="1">
              <a:lnSpc>
                <a:spcPct val="80000"/>
              </a:lnSpc>
              <a:defRPr/>
            </a:pPr>
            <a:r>
              <a:rPr lang="en-US" dirty="0">
                <a:latin typeface="Arial Narrow" charset="0"/>
              </a:rPr>
              <a:t>Prevent it from being </a:t>
            </a:r>
            <a:r>
              <a:rPr lang="en-US" dirty="0" smtClean="0">
                <a:latin typeface="Arial Narrow" charset="0"/>
              </a:rPr>
              <a:t>contaminated; for example, you can wrap </a:t>
            </a:r>
            <a:r>
              <a:rPr lang="en-US" dirty="0">
                <a:latin typeface="Arial Narrow" charset="0"/>
              </a:rPr>
              <a:t>or </a:t>
            </a:r>
            <a:r>
              <a:rPr lang="en-US" dirty="0" smtClean="0">
                <a:latin typeface="Arial Narrow" charset="0"/>
              </a:rPr>
              <a:t>cover </a:t>
            </a:r>
            <a:r>
              <a:rPr lang="en-US" dirty="0">
                <a:latin typeface="Arial Narrow" charset="0"/>
              </a:rPr>
              <a:t>the items</a:t>
            </a:r>
          </a:p>
          <a:p>
            <a:pPr marL="0" indent="0" eaLnBrk="1" hangingPunct="1">
              <a:defRPr/>
            </a:pPr>
            <a:r>
              <a:rPr lang="en-US" dirty="0">
                <a:latin typeface="Arial Narrow" charset="0"/>
                <a:cs typeface="+mn-cs"/>
              </a:rPr>
              <a:t>Table settings do not need to be wrapped or covered if extra settings: </a:t>
            </a:r>
          </a:p>
          <a:p>
            <a:pPr marL="571500" lvl="1" indent="-457200" eaLnBrk="1" hangingPunct="1">
              <a:defRPr/>
            </a:pPr>
            <a:r>
              <a:rPr lang="en-US" dirty="0">
                <a:latin typeface="Arial Narrow" charset="0"/>
              </a:rPr>
              <a:t>Are removed when guests are seated</a:t>
            </a:r>
          </a:p>
          <a:p>
            <a:pPr marL="571500" lvl="1" indent="-457200" eaLnBrk="1" hangingPunct="1">
              <a:defRPr/>
            </a:pPr>
            <a:r>
              <a:rPr lang="en-US" dirty="0">
                <a:latin typeface="Arial Narrow" charset="0"/>
              </a:rPr>
              <a:t>Are cleaned and sanitized after guests have left </a:t>
            </a: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7-6</a:t>
            </a:r>
          </a:p>
        </p:txBody>
      </p:sp>
      <p:sp>
        <p:nvSpPr>
          <p:cNvPr id="19968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Preset Tableware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076" y="1243013"/>
            <a:ext cx="2100504" cy="2454659"/>
          </a:xfrm>
          <a:prstGeom prst="rect">
            <a:avLst/>
          </a:prstGeom>
        </p:spPr>
      </p:pic>
    </p:spTree>
    <p:extLst>
      <p:ext uri="{BB962C8B-B14F-4D97-AF65-F5344CB8AC3E}">
        <p14:creationId xmlns:p14="http://schemas.microsoft.com/office/powerpoint/2010/main" val="181592900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Refilling Returnable Take-Home Containers for Food </a:t>
            </a:r>
          </a:p>
        </p:txBody>
      </p:sp>
      <p:sp>
        <p:nvSpPr>
          <p:cNvPr id="3" name="Content Placeholder 2"/>
          <p:cNvSpPr>
            <a:spLocks noGrp="1"/>
          </p:cNvSpPr>
          <p:nvPr>
            <p:ph idx="1"/>
          </p:nvPr>
        </p:nvSpPr>
        <p:spPr/>
        <p:txBody>
          <a:bodyPr/>
          <a:lstStyle/>
          <a:p>
            <a:pPr lvl="1"/>
            <a:r>
              <a:rPr lang="en-US" dirty="0"/>
              <a:t>Some jurisdictions allow the refilling of </a:t>
            </a:r>
            <a:r>
              <a:rPr lang="en-US" dirty="0" smtClean="0"/>
              <a:t>take-home </a:t>
            </a:r>
            <a:r>
              <a:rPr lang="en-US" dirty="0"/>
              <a:t>food containers.</a:t>
            </a:r>
          </a:p>
          <a:p>
            <a:pPr lvl="1"/>
            <a:r>
              <a:rPr lang="en-US" dirty="0"/>
              <a:t>Take-home food containers must </a:t>
            </a:r>
            <a:r>
              <a:rPr lang="en-US" dirty="0" smtClean="0"/>
              <a:t>be:</a:t>
            </a:r>
          </a:p>
          <a:p>
            <a:pPr lvl="2"/>
            <a:r>
              <a:rPr lang="en-US" dirty="0" smtClean="0"/>
              <a:t>Designed </a:t>
            </a:r>
            <a:r>
              <a:rPr lang="en-US" dirty="0"/>
              <a:t>to be </a:t>
            </a:r>
            <a:r>
              <a:rPr lang="en-US" dirty="0" smtClean="0"/>
              <a:t>reused</a:t>
            </a:r>
          </a:p>
          <a:p>
            <a:pPr lvl="2"/>
            <a:r>
              <a:rPr lang="en-US" dirty="0" smtClean="0"/>
              <a:t>Provided </a:t>
            </a:r>
            <a:r>
              <a:rPr lang="en-US" dirty="0"/>
              <a:t>to the customer by the </a:t>
            </a:r>
            <a:r>
              <a:rPr lang="en-US" dirty="0" smtClean="0"/>
              <a:t>operation</a:t>
            </a:r>
            <a:endParaRPr lang="en-US" dirty="0"/>
          </a:p>
          <a:p>
            <a:pPr lvl="2"/>
            <a:r>
              <a:rPr lang="en-US" dirty="0" smtClean="0"/>
              <a:t>Cleaned </a:t>
            </a:r>
            <a:r>
              <a:rPr lang="en-US" dirty="0"/>
              <a:t>and sanitized correctly</a:t>
            </a:r>
          </a:p>
          <a:p>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7-7</a:t>
            </a:r>
          </a:p>
        </p:txBody>
      </p:sp>
    </p:spTree>
    <p:extLst>
      <p:ext uri="{BB962C8B-B14F-4D97-AF65-F5344CB8AC3E}">
        <p14:creationId xmlns:p14="http://schemas.microsoft.com/office/powerpoint/2010/main" val="329005521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Refilling Returnable Take-Home Containers for Beverages </a:t>
            </a:r>
          </a:p>
        </p:txBody>
      </p:sp>
      <p:sp>
        <p:nvSpPr>
          <p:cNvPr id="3" name="Content Placeholder 2"/>
          <p:cNvSpPr>
            <a:spLocks noGrp="1"/>
          </p:cNvSpPr>
          <p:nvPr>
            <p:ph idx="1"/>
          </p:nvPr>
        </p:nvSpPr>
        <p:spPr/>
        <p:txBody>
          <a:bodyPr/>
          <a:lstStyle/>
          <a:p>
            <a:pPr lvl="1"/>
            <a:r>
              <a:rPr lang="en-US" dirty="0"/>
              <a:t>Some jurisdictions allow the refilling of </a:t>
            </a:r>
            <a:r>
              <a:rPr lang="en-US" dirty="0" smtClean="0"/>
              <a:t>take-home </a:t>
            </a:r>
            <a:r>
              <a:rPr lang="en-US" dirty="0"/>
              <a:t>beverage containers.</a:t>
            </a:r>
          </a:p>
          <a:p>
            <a:pPr lvl="1"/>
            <a:r>
              <a:rPr lang="en-US" dirty="0"/>
              <a:t>These can be refilled for the same customer with non-TCS food. The container must be:</a:t>
            </a:r>
          </a:p>
          <a:p>
            <a:pPr lvl="2"/>
            <a:r>
              <a:rPr lang="en-US" dirty="0"/>
              <a:t>Able to be effectively cleaned at home and at the operation</a:t>
            </a:r>
          </a:p>
          <a:p>
            <a:pPr lvl="2"/>
            <a:r>
              <a:rPr lang="en-US" dirty="0"/>
              <a:t>Rinsed with fresh, pressurized hot water before refilling</a:t>
            </a:r>
          </a:p>
          <a:p>
            <a:pPr lvl="2"/>
            <a:r>
              <a:rPr lang="en-US" dirty="0"/>
              <a:t>Refilled using a process prevents contamination</a:t>
            </a:r>
          </a:p>
          <a:p>
            <a:endParaRPr lang="en-US" dirty="0"/>
          </a:p>
        </p:txBody>
      </p:sp>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7-8</a:t>
            </a:r>
          </a:p>
        </p:txBody>
      </p:sp>
    </p:spTree>
    <p:extLst>
      <p:ext uri="{BB962C8B-B14F-4D97-AF65-F5344CB8AC3E}">
        <p14:creationId xmlns:p14="http://schemas.microsoft.com/office/powerpoint/2010/main" val="146971039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type="body" idx="1"/>
          </p:nvPr>
        </p:nvSpPr>
        <p:spPr>
          <a:xfrm>
            <a:off x="393192" y="1135380"/>
            <a:ext cx="4622068" cy="4885295"/>
          </a:xfrm>
        </p:spPr>
        <p:txBody>
          <a:bodyPr/>
          <a:lstStyle/>
          <a:p>
            <a:pPr marL="0" indent="0" eaLnBrk="1" hangingPunct="1">
              <a:lnSpc>
                <a:spcPct val="80000"/>
              </a:lnSpc>
              <a:defRPr/>
            </a:pPr>
            <a:r>
              <a:rPr lang="en-US" dirty="0" smtClean="0">
                <a:solidFill>
                  <a:schemeClr val="accent2"/>
                </a:solidFill>
                <a:latin typeface="Arial Narrow" charset="0"/>
                <a:cs typeface="+mn-cs"/>
              </a:rPr>
              <a:t>NEVER</a:t>
            </a:r>
            <a:r>
              <a:rPr lang="en-US" dirty="0" smtClean="0">
                <a:latin typeface="Arial Narrow" charset="0"/>
                <a:cs typeface="+mn-cs"/>
              </a:rPr>
              <a:t> </a:t>
            </a:r>
            <a:r>
              <a:rPr lang="en-US" dirty="0">
                <a:latin typeface="Arial Narrow" charset="0"/>
                <a:cs typeface="+mn-cs"/>
              </a:rPr>
              <a:t>re-serve:</a:t>
            </a:r>
          </a:p>
          <a:p>
            <a:pPr lvl="1" eaLnBrk="1" hangingPunct="1">
              <a:defRPr/>
            </a:pPr>
            <a:r>
              <a:rPr lang="en-US" dirty="0">
                <a:latin typeface="Arial Narrow" charset="0"/>
              </a:rPr>
              <a:t>Food returned by one </a:t>
            </a:r>
            <a:r>
              <a:rPr lang="en-US" dirty="0" smtClean="0">
                <a:latin typeface="Arial Narrow" charset="0"/>
              </a:rPr>
              <a:t>customer </a:t>
            </a:r>
            <a:br>
              <a:rPr lang="en-US" dirty="0" smtClean="0">
                <a:latin typeface="Arial Narrow" charset="0"/>
              </a:rPr>
            </a:br>
            <a:r>
              <a:rPr lang="en-US" dirty="0" smtClean="0">
                <a:latin typeface="Arial Narrow" charset="0"/>
              </a:rPr>
              <a:t>to </a:t>
            </a:r>
            <a:r>
              <a:rPr lang="en-US" dirty="0">
                <a:latin typeface="Arial Narrow" charset="0"/>
              </a:rPr>
              <a:t>another customer</a:t>
            </a:r>
          </a:p>
          <a:p>
            <a:pPr lvl="1" eaLnBrk="1" hangingPunct="1">
              <a:defRPr/>
            </a:pPr>
            <a:r>
              <a:rPr lang="en-US" dirty="0">
                <a:latin typeface="Arial Narrow" charset="0"/>
              </a:rPr>
              <a:t>Uncovered condiments </a:t>
            </a:r>
          </a:p>
          <a:p>
            <a:pPr lvl="1" eaLnBrk="1" hangingPunct="1">
              <a:defRPr/>
            </a:pPr>
            <a:r>
              <a:rPr lang="en-US" dirty="0">
                <a:latin typeface="Arial Narrow" charset="0"/>
              </a:rPr>
              <a:t>Uneaten bread </a:t>
            </a:r>
          </a:p>
          <a:p>
            <a:pPr lvl="1" eaLnBrk="1" hangingPunct="1">
              <a:defRPr/>
            </a:pPr>
            <a:r>
              <a:rPr lang="en-US" dirty="0">
                <a:latin typeface="Arial Narrow" charset="0"/>
              </a:rPr>
              <a:t>Plate garnishes</a:t>
            </a:r>
          </a:p>
          <a:p>
            <a:pPr marL="0" indent="0" eaLnBrk="1" hangingPunct="1">
              <a:lnSpc>
                <a:spcPct val="80000"/>
              </a:lnSpc>
              <a:defRPr/>
            </a:pPr>
            <a:r>
              <a:rPr lang="en-US" sz="2200" dirty="0">
                <a:latin typeface="Arial Narrow" charset="0"/>
                <a:cs typeface="+mn-cs"/>
              </a:rPr>
              <a:t>Generally, only unopened, prepackaged food in good condition can be re-served:</a:t>
            </a:r>
          </a:p>
          <a:p>
            <a:pPr lvl="1" eaLnBrk="1" hangingPunct="1">
              <a:defRPr/>
            </a:pPr>
            <a:r>
              <a:rPr lang="en-US" dirty="0">
                <a:latin typeface="Arial Narrow" charset="0"/>
              </a:rPr>
              <a:t>Condiment packets</a:t>
            </a:r>
          </a:p>
          <a:p>
            <a:pPr lvl="1" eaLnBrk="1" hangingPunct="1">
              <a:defRPr/>
            </a:pPr>
            <a:r>
              <a:rPr lang="en-US" dirty="0">
                <a:latin typeface="Arial Narrow" charset="0"/>
              </a:rPr>
              <a:t>Wrapped crackers or breadsticks</a:t>
            </a:r>
            <a:r>
              <a:rPr lang="en-US" sz="2000" dirty="0">
                <a:latin typeface="Arial Narrow" charset="0"/>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7-9</a:t>
            </a:r>
          </a:p>
        </p:txBody>
      </p:sp>
      <p:sp>
        <p:nvSpPr>
          <p:cNvPr id="20070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Re-serving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066437"/>
          </a:xfrm>
          <a:prstGeom prst="rect">
            <a:avLst/>
          </a:prstGeom>
        </p:spPr>
      </p:pic>
    </p:spTree>
    <p:extLst>
      <p:ext uri="{BB962C8B-B14F-4D97-AF65-F5344CB8AC3E}">
        <p14:creationId xmlns:p14="http://schemas.microsoft.com/office/powerpoint/2010/main" val="117662875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ChangeArrowheads="1"/>
          </p:cNvSpPr>
          <p:nvPr>
            <p:ph type="body" idx="1"/>
          </p:nvPr>
        </p:nvSpPr>
        <p:spPr>
          <a:xfrm>
            <a:off x="393192" y="1135380"/>
            <a:ext cx="6219825" cy="4851155"/>
          </a:xfrm>
        </p:spPr>
        <p:txBody>
          <a:bodyPr/>
          <a:lstStyle/>
          <a:p>
            <a:pPr lvl="1" eaLnBrk="1" hangingPunct="1">
              <a:defRPr/>
            </a:pPr>
            <a:r>
              <a:rPr lang="en-US" dirty="0" smtClean="0">
                <a:latin typeface="Arial Narrow" charset="0"/>
              </a:rPr>
              <a:t>Make </a:t>
            </a:r>
            <a:r>
              <a:rPr lang="en-US" dirty="0">
                <a:latin typeface="Arial Narrow" charset="0"/>
              </a:rPr>
              <a:t>sure the label is in plain view of the customer</a:t>
            </a:r>
          </a:p>
          <a:p>
            <a:pPr lvl="1" eaLnBrk="1" hangingPunct="1">
              <a:defRPr/>
            </a:pPr>
            <a:endParaRPr lang="en-US" dirty="0" smtClean="0">
              <a:latin typeface="Arial Narrow" charset="0"/>
            </a:endParaRPr>
          </a:p>
          <a:p>
            <a:pPr lvl="1" eaLnBrk="1" hangingPunct="1">
              <a:defRPr/>
            </a:pPr>
            <a:r>
              <a:rPr lang="en-US" dirty="0" smtClean="0">
                <a:latin typeface="Arial Narrow" charset="0"/>
              </a:rPr>
              <a:t>Include </a:t>
            </a:r>
            <a:r>
              <a:rPr lang="en-US" dirty="0">
                <a:latin typeface="Arial Narrow" charset="0"/>
              </a:rPr>
              <a:t>the manufacturer or processor label provided with the food</a:t>
            </a:r>
          </a:p>
          <a:p>
            <a:pPr lvl="2" eaLnBrk="1" hangingPunct="1">
              <a:defRPr/>
            </a:pPr>
            <a:r>
              <a:rPr lang="en-US" dirty="0">
                <a:latin typeface="Arial Narrow" charset="0"/>
              </a:rPr>
              <a:t>As an </a:t>
            </a:r>
            <a:r>
              <a:rPr lang="en-US" dirty="0" smtClean="0">
                <a:latin typeface="Arial Narrow" charset="0"/>
              </a:rPr>
              <a:t>alternative, </a:t>
            </a:r>
            <a:r>
              <a:rPr lang="en-US" dirty="0">
                <a:latin typeface="Arial Narrow" charset="0"/>
              </a:rPr>
              <a:t>provide the information using a card, sign, or other labeling method</a:t>
            </a:r>
          </a:p>
          <a:p>
            <a:pPr marL="400050" lvl="1" indent="-323850" eaLnBrk="1" hangingPunct="1">
              <a:defRPr/>
            </a:pPr>
            <a:endParaRPr lang="en-US" dirty="0">
              <a:latin typeface="Arial Narrow" charset="0"/>
            </a:endParaRP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7-10</a:t>
            </a:r>
          </a:p>
        </p:txBody>
      </p:sp>
      <p:sp>
        <p:nvSpPr>
          <p:cNvPr id="204804" name="Rectangle 8"/>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Labeling Bulk Food in Self-Service Areas</a:t>
            </a:r>
          </a:p>
        </p:txBody>
      </p:sp>
    </p:spTree>
    <p:extLst>
      <p:ext uri="{BB962C8B-B14F-4D97-AF65-F5344CB8AC3E}">
        <p14:creationId xmlns:p14="http://schemas.microsoft.com/office/powerpoint/2010/main" val="15133526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body" idx="1"/>
          </p:nvPr>
        </p:nvSpPr>
        <p:spPr>
          <a:xfrm>
            <a:off x="393192" y="1135380"/>
            <a:ext cx="7258050" cy="4983163"/>
          </a:xfrm>
        </p:spPr>
        <p:txBody>
          <a:bodyPr/>
          <a:lstStyle/>
          <a:p>
            <a:pPr marL="0" indent="0" eaLnBrk="1" hangingPunct="1">
              <a:defRPr/>
            </a:pPr>
            <a:r>
              <a:rPr lang="en-US" dirty="0">
                <a:latin typeface="Arial Narrow" charset="0"/>
                <a:cs typeface="+mn-cs"/>
              </a:rPr>
              <a:t>A label is not needed for bulk unpackaged food, such as bakery products, if:</a:t>
            </a:r>
          </a:p>
          <a:p>
            <a:pPr marL="342900" lvl="1" eaLnBrk="1" hangingPunct="1">
              <a:defRPr/>
            </a:pPr>
            <a:r>
              <a:rPr lang="en-US" dirty="0">
                <a:latin typeface="Arial Narrow" charset="0"/>
              </a:rPr>
              <a:t>The product makes no claim regarding health or nutrient content</a:t>
            </a:r>
          </a:p>
          <a:p>
            <a:pPr marL="342900" lvl="1" eaLnBrk="1" hangingPunct="1">
              <a:defRPr/>
            </a:pPr>
            <a:r>
              <a:rPr lang="en-US" dirty="0">
                <a:latin typeface="Arial Narrow" charset="0"/>
              </a:rPr>
              <a:t>No laws requiring labeling exist</a:t>
            </a:r>
          </a:p>
          <a:p>
            <a:pPr marL="342900" lvl="1" eaLnBrk="1" hangingPunct="1">
              <a:defRPr/>
            </a:pPr>
            <a:r>
              <a:rPr lang="en-US" dirty="0">
                <a:latin typeface="Arial Narrow" charset="0"/>
              </a:rPr>
              <a:t>The food is manufactured or prepared on the premises</a:t>
            </a:r>
          </a:p>
          <a:p>
            <a:pPr marL="342900" lvl="1" eaLnBrk="1" hangingPunct="1">
              <a:defRPr/>
            </a:pPr>
            <a:r>
              <a:rPr lang="en-US" dirty="0">
                <a:latin typeface="Arial Narrow" charset="0"/>
              </a:rPr>
              <a:t>The food is manufactured or prepared at another regulated food operation or processing plant owned by the same person</a:t>
            </a: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7-11</a:t>
            </a:r>
          </a:p>
        </p:txBody>
      </p:sp>
      <p:sp>
        <p:nvSpPr>
          <p:cNvPr id="20582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Labeling Bulk Food in Self-Service Areas</a:t>
            </a:r>
          </a:p>
        </p:txBody>
      </p:sp>
    </p:spTree>
    <p:extLst>
      <p:ext uri="{BB962C8B-B14F-4D97-AF65-F5344CB8AC3E}">
        <p14:creationId xmlns:p14="http://schemas.microsoft.com/office/powerpoint/2010/main" val="244191025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body" idx="1"/>
          </p:nvPr>
        </p:nvSpPr>
        <p:spPr>
          <a:xfrm>
            <a:off x="393192" y="1135380"/>
            <a:ext cx="5143500" cy="5108575"/>
          </a:xfrm>
        </p:spPr>
        <p:txBody>
          <a:bodyPr/>
          <a:lstStyle/>
          <a:p>
            <a:pPr marL="0" indent="0" eaLnBrk="1" hangingPunct="1">
              <a:defRPr/>
            </a:pPr>
            <a:r>
              <a:rPr lang="en-US" dirty="0">
                <a:latin typeface="Arial Narrow" charset="0"/>
                <a:cs typeface="+mn-cs"/>
              </a:rPr>
              <a:t>When delivering food off-site: </a:t>
            </a:r>
          </a:p>
          <a:p>
            <a:pPr lvl="1" eaLnBrk="1" hangingPunct="1">
              <a:defRPr/>
            </a:pPr>
            <a:r>
              <a:rPr lang="en-US" dirty="0">
                <a:latin typeface="Arial Narrow" charset="0"/>
              </a:rPr>
              <a:t>Use insulated, food-grade containers designed to stop food from mixing, leaking, </a:t>
            </a:r>
            <a:r>
              <a:rPr lang="en-US" dirty="0" smtClean="0">
                <a:latin typeface="Arial Narrow" charset="0"/>
              </a:rPr>
              <a:t/>
            </a:r>
            <a:br>
              <a:rPr lang="en-US" dirty="0" smtClean="0">
                <a:latin typeface="Arial Narrow" charset="0"/>
              </a:rPr>
            </a:br>
            <a:r>
              <a:rPr lang="en-US" dirty="0" smtClean="0">
                <a:latin typeface="Arial Narrow" charset="0"/>
              </a:rPr>
              <a:t>or </a:t>
            </a:r>
            <a:r>
              <a:rPr lang="en-US" dirty="0">
                <a:latin typeface="Arial Narrow" charset="0"/>
              </a:rPr>
              <a:t>spilling</a:t>
            </a:r>
          </a:p>
          <a:p>
            <a:pPr lvl="1" eaLnBrk="1" hangingPunct="1">
              <a:defRPr/>
            </a:pPr>
            <a:r>
              <a:rPr lang="en-US" dirty="0">
                <a:latin typeface="Arial Narrow" charset="0"/>
              </a:rPr>
              <a:t>Clean the inside of delivery vehicles regularly</a:t>
            </a:r>
          </a:p>
          <a:p>
            <a:pPr lvl="1" eaLnBrk="1" hangingPunct="1">
              <a:defRPr/>
            </a:pPr>
            <a:r>
              <a:rPr lang="en-US" dirty="0">
                <a:latin typeface="Arial Narrow" charset="0"/>
              </a:rPr>
              <a:t>Check internal food temperatures</a:t>
            </a:r>
          </a:p>
          <a:p>
            <a:pPr lvl="1" eaLnBrk="1" hangingPunct="1">
              <a:defRPr/>
            </a:pPr>
            <a:r>
              <a:rPr lang="en-US" dirty="0">
                <a:latin typeface="Arial Narrow" charset="0"/>
              </a:rPr>
              <a:t>Label food with a use-by date and time, and reheating and service instructions</a:t>
            </a:r>
          </a:p>
        </p:txBody>
      </p:sp>
      <p:sp>
        <p:nvSpPr>
          <p:cNvPr id="206851" name="Rectangle 4"/>
          <p:cNvSpPr>
            <a:spLocks noChangeArrowheads="1"/>
          </p:cNvSpPr>
          <p:nvPr/>
        </p:nvSpPr>
        <p:spPr bwMode="auto">
          <a:xfrm>
            <a:off x="5930900" y="2057400"/>
            <a:ext cx="2690813" cy="21558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206852" name="Rectangle 5"/>
          <p:cNvSpPr>
            <a:spLocks noChangeArrowheads="1"/>
          </p:cNvSpPr>
          <p:nvPr/>
        </p:nvSpPr>
        <p:spPr bwMode="auto">
          <a:xfrm>
            <a:off x="6126163" y="4159250"/>
            <a:ext cx="377825" cy="157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7-12</a:t>
            </a:r>
          </a:p>
        </p:txBody>
      </p:sp>
      <p:sp>
        <p:nvSpPr>
          <p:cNvPr id="206855"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Off-Site Service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270" y="1243013"/>
            <a:ext cx="2100115" cy="2136745"/>
          </a:xfrm>
          <a:prstGeom prst="rect">
            <a:avLst/>
          </a:prstGeom>
        </p:spPr>
      </p:pic>
    </p:spTree>
    <p:extLst>
      <p:ext uri="{BB962C8B-B14F-4D97-AF65-F5344CB8AC3E}">
        <p14:creationId xmlns:p14="http://schemas.microsoft.com/office/powerpoint/2010/main" val="345485544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p:cNvSpPr>
            <a:spLocks noGrp="1" noChangeArrowheads="1"/>
          </p:cNvSpPr>
          <p:nvPr>
            <p:ph type="body" idx="1"/>
          </p:nvPr>
        </p:nvSpPr>
        <p:spPr>
          <a:xfrm>
            <a:off x="393192" y="1135380"/>
            <a:ext cx="4915934" cy="4853805"/>
          </a:xfrm>
        </p:spPr>
        <p:txBody>
          <a:bodyPr/>
          <a:lstStyle/>
          <a:p>
            <a:pPr marL="0" indent="0" eaLnBrk="1" hangingPunct="1">
              <a:defRPr/>
            </a:pPr>
            <a:r>
              <a:rPr lang="en-US" dirty="0">
                <a:latin typeface="Arial Narrow" charset="0"/>
                <a:cs typeface="+mn-cs"/>
              </a:rPr>
              <a:t>When delivering food off-site: </a:t>
            </a:r>
          </a:p>
          <a:p>
            <a:pPr lvl="1" eaLnBrk="1" hangingPunct="1">
              <a:defRPr/>
            </a:pPr>
            <a:r>
              <a:rPr lang="en-US" dirty="0">
                <a:latin typeface="Arial Narrow" charset="0"/>
              </a:rPr>
              <a:t>Make sure the service site has the </a:t>
            </a:r>
            <a:r>
              <a:rPr lang="en-US" dirty="0" smtClean="0">
                <a:latin typeface="Arial Narrow" charset="0"/>
              </a:rPr>
              <a:t/>
            </a:r>
            <a:br>
              <a:rPr lang="en-US" dirty="0" smtClean="0">
                <a:latin typeface="Arial Narrow" charset="0"/>
              </a:rPr>
            </a:br>
            <a:r>
              <a:rPr lang="en-US" dirty="0" smtClean="0">
                <a:latin typeface="Arial Narrow" charset="0"/>
              </a:rPr>
              <a:t>correct </a:t>
            </a:r>
            <a:r>
              <a:rPr lang="en-US" dirty="0">
                <a:latin typeface="Arial Narrow" charset="0"/>
              </a:rPr>
              <a:t>utilities</a:t>
            </a:r>
          </a:p>
          <a:p>
            <a:pPr lvl="2" eaLnBrk="1" hangingPunct="1">
              <a:defRPr/>
            </a:pPr>
            <a:r>
              <a:rPr lang="en-US" dirty="0">
                <a:latin typeface="Arial Narrow" charset="0"/>
              </a:rPr>
              <a:t>Safe water for cooking, dishwashing, </a:t>
            </a:r>
            <a:r>
              <a:rPr lang="en-US" dirty="0" smtClean="0">
                <a:latin typeface="Arial Narrow" charset="0"/>
              </a:rPr>
              <a:t/>
            </a:r>
            <a:br>
              <a:rPr lang="en-US" dirty="0" smtClean="0">
                <a:latin typeface="Arial Narrow" charset="0"/>
              </a:rPr>
            </a:br>
            <a:r>
              <a:rPr lang="en-US" dirty="0" smtClean="0">
                <a:latin typeface="Arial Narrow" charset="0"/>
              </a:rPr>
              <a:t>and </a:t>
            </a:r>
            <a:r>
              <a:rPr lang="en-US" dirty="0">
                <a:latin typeface="Arial Narrow" charset="0"/>
              </a:rPr>
              <a:t>handwashing</a:t>
            </a:r>
          </a:p>
          <a:p>
            <a:pPr lvl="2" eaLnBrk="1" hangingPunct="1">
              <a:defRPr/>
            </a:pPr>
            <a:r>
              <a:rPr lang="en-US" dirty="0">
                <a:latin typeface="Arial Narrow" charset="0"/>
              </a:rPr>
              <a:t>Garbage containers stored away from </a:t>
            </a:r>
            <a:r>
              <a:rPr lang="en-US" dirty="0" smtClean="0">
                <a:latin typeface="Arial Narrow" charset="0"/>
              </a:rPr>
              <a:t/>
            </a:r>
            <a:br>
              <a:rPr lang="en-US" dirty="0" smtClean="0">
                <a:latin typeface="Arial Narrow" charset="0"/>
              </a:rPr>
            </a:br>
            <a:r>
              <a:rPr lang="en-US" dirty="0" smtClean="0">
                <a:latin typeface="Arial Narrow" charset="0"/>
              </a:rPr>
              <a:t>food</a:t>
            </a:r>
            <a:r>
              <a:rPr lang="en-US" dirty="0">
                <a:latin typeface="Arial Narrow" charset="0"/>
              </a:rPr>
              <a:t>-prep, storage, and serving areas</a:t>
            </a:r>
          </a:p>
          <a:p>
            <a:pPr lvl="1" eaLnBrk="1" hangingPunct="1">
              <a:defRPr/>
            </a:pPr>
            <a:r>
              <a:rPr lang="en-US" dirty="0">
                <a:latin typeface="Arial Narrow" charset="0"/>
              </a:rPr>
              <a:t>Store raw meat, poultry, and seafood, and </a:t>
            </a:r>
            <a:r>
              <a:rPr lang="en-US" dirty="0" smtClean="0">
                <a:latin typeface="Arial Narrow" charset="0"/>
              </a:rPr>
              <a:t/>
            </a:r>
            <a:br>
              <a:rPr lang="en-US" dirty="0" smtClean="0">
                <a:latin typeface="Arial Narrow" charset="0"/>
              </a:rPr>
            </a:br>
            <a:r>
              <a:rPr lang="en-US" dirty="0" smtClean="0">
                <a:latin typeface="Arial Narrow" charset="0"/>
              </a:rPr>
              <a:t>ready</a:t>
            </a:r>
            <a:r>
              <a:rPr lang="en-US" dirty="0">
                <a:latin typeface="Arial Narrow" charset="0"/>
              </a:rPr>
              <a:t>-to-eat items separately</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7-13</a:t>
            </a:r>
          </a:p>
        </p:txBody>
      </p:sp>
      <p:sp>
        <p:nvSpPr>
          <p:cNvPr id="20787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Off-Site Service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71007729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3"/>
          <p:cNvSpPr>
            <a:spLocks noGrp="1" noChangeArrowheads="1"/>
          </p:cNvSpPr>
          <p:nvPr>
            <p:ph type="body" idx="1"/>
          </p:nvPr>
        </p:nvSpPr>
        <p:spPr>
          <a:xfrm>
            <a:off x="393192" y="1135380"/>
            <a:ext cx="4911725" cy="5037138"/>
          </a:xfrm>
        </p:spPr>
        <p:txBody>
          <a:bodyPr/>
          <a:lstStyle/>
          <a:p>
            <a:pPr marL="0" indent="0" eaLnBrk="1" hangingPunct="1">
              <a:defRPr/>
            </a:pPr>
            <a:r>
              <a:rPr lang="en-US" dirty="0">
                <a:latin typeface="Arial Narrow" charset="0"/>
                <a:cs typeface="+mn-cs"/>
              </a:rPr>
              <a:t>To keep vended food safe:</a:t>
            </a:r>
            <a:endParaRPr lang="en-US" i="1" dirty="0">
              <a:latin typeface="Arial Narrow" charset="0"/>
              <a:cs typeface="+mn-cs"/>
            </a:endParaRPr>
          </a:p>
          <a:p>
            <a:pPr lvl="1" eaLnBrk="1" hangingPunct="1">
              <a:defRPr/>
            </a:pPr>
            <a:r>
              <a:rPr lang="en-US" dirty="0">
                <a:latin typeface="Arial Narrow" charset="0"/>
              </a:rPr>
              <a:t>Check product shelf life daily</a:t>
            </a:r>
          </a:p>
          <a:p>
            <a:pPr lvl="2" eaLnBrk="1" hangingPunct="1">
              <a:defRPr/>
            </a:pPr>
            <a:r>
              <a:rPr lang="en-US" dirty="0">
                <a:latin typeface="Arial Narrow" charset="0"/>
              </a:rPr>
              <a:t>Refrigerated food prepped </a:t>
            </a:r>
            <a:r>
              <a:rPr lang="en-US" dirty="0" smtClean="0">
                <a:latin typeface="Arial Narrow" charset="0"/>
              </a:rPr>
              <a:t>on-site </a:t>
            </a:r>
            <a:r>
              <a:rPr lang="en-US" dirty="0">
                <a:latin typeface="Arial Narrow" charset="0"/>
              </a:rPr>
              <a:t>and not sold in </a:t>
            </a:r>
            <a:r>
              <a:rPr lang="en-US" dirty="0" smtClean="0">
                <a:latin typeface="Arial Narrow" charset="0"/>
              </a:rPr>
              <a:t>seven days </a:t>
            </a:r>
            <a:r>
              <a:rPr lang="en-US" dirty="0">
                <a:latin typeface="Arial Narrow" charset="0"/>
              </a:rPr>
              <a:t>must be thrown out</a:t>
            </a:r>
          </a:p>
          <a:p>
            <a:pPr lvl="1" eaLnBrk="1" hangingPunct="1">
              <a:defRPr/>
            </a:pPr>
            <a:r>
              <a:rPr lang="en-US" dirty="0">
                <a:latin typeface="Arial Narrow" charset="0"/>
              </a:rPr>
              <a:t>Keep TCS food at the correct temperature</a:t>
            </a:r>
          </a:p>
          <a:p>
            <a:pPr lvl="1" eaLnBrk="1" hangingPunct="1">
              <a:defRPr/>
            </a:pPr>
            <a:r>
              <a:rPr lang="en-US" dirty="0">
                <a:latin typeface="Arial Narrow" charset="0"/>
              </a:rPr>
              <a:t>Dispense TCS food in its original container</a:t>
            </a:r>
          </a:p>
          <a:p>
            <a:pPr lvl="1" eaLnBrk="1" hangingPunct="1">
              <a:defRPr/>
            </a:pPr>
            <a:r>
              <a:rPr lang="en-US" dirty="0">
                <a:latin typeface="Arial Narrow" charset="0"/>
              </a:rPr>
              <a:t>Wash and wrap fresh fruit </a:t>
            </a:r>
            <a:r>
              <a:rPr lang="en-US" dirty="0" smtClean="0">
                <a:latin typeface="Arial Narrow" charset="0"/>
              </a:rPr>
              <a:t>with </a:t>
            </a:r>
            <a:r>
              <a:rPr lang="en-US" dirty="0">
                <a:latin typeface="Arial Narrow" charset="0"/>
              </a:rPr>
              <a:t>edible peels before putting it in the machine</a:t>
            </a: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7-14</a:t>
            </a:r>
          </a:p>
        </p:txBody>
      </p:sp>
      <p:sp>
        <p:nvSpPr>
          <p:cNvPr id="208901"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Vending Machines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53" y="1243013"/>
            <a:ext cx="2099749" cy="1898904"/>
          </a:xfrm>
          <a:prstGeom prst="rect">
            <a:avLst/>
          </a:prstGeom>
        </p:spPr>
      </p:pic>
    </p:spTree>
    <p:extLst>
      <p:ext uri="{BB962C8B-B14F-4D97-AF65-F5344CB8AC3E}">
        <p14:creationId xmlns:p14="http://schemas.microsoft.com/office/powerpoint/2010/main" val="3160162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a:t>
            </a:r>
            <a:r>
              <a:rPr lang="en-US" sz="1200" b="0" dirty="0" smtClean="0">
                <a:solidFill>
                  <a:srgbClr val="000000"/>
                </a:solidFill>
              </a:rPr>
              <a:t>-2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DVD</a:t>
            </a:r>
            <a:endParaRPr lang="en-US" dirty="0">
              <a:latin typeface="Arial Narrow" charset="0"/>
              <a:cs typeface="+mj-cs"/>
            </a:endParaRPr>
          </a:p>
        </p:txBody>
      </p:sp>
    </p:spTree>
    <p:extLst>
      <p:ext uri="{BB962C8B-B14F-4D97-AF65-F5344CB8AC3E}">
        <p14:creationId xmlns:p14="http://schemas.microsoft.com/office/powerpoint/2010/main" val="2820731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sp>
        <p:nvSpPr>
          <p:cNvPr id="9" name="Rectangle 3"/>
          <p:cNvSpPr txBox="1">
            <a:spLocks noChangeArrowheads="1"/>
          </p:cNvSpPr>
          <p:nvPr/>
        </p:nvSpPr>
        <p:spPr bwMode="auto">
          <a:xfrm>
            <a:off x="473075" y="4613276"/>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Cooked beans</a:t>
            </a:r>
            <a:endParaRPr lang="en-US" sz="2400" b="1" dirty="0">
              <a:solidFill>
                <a:srgbClr val="005CAB"/>
              </a:solidFill>
              <a:ea typeface="+mn-ea"/>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75" y="185896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1-20</a:t>
            </a:r>
          </a:p>
        </p:txBody>
      </p:sp>
      <p:sp>
        <p:nvSpPr>
          <p:cNvPr id="11"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spTree>
    <p:extLst>
      <p:ext uri="{BB962C8B-B14F-4D97-AF65-F5344CB8AC3E}">
        <p14:creationId xmlns:p14="http://schemas.microsoft.com/office/powerpoint/2010/main" val="2420879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7-15</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398393879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food being held safely?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Activity</a:t>
            </a:r>
            <a:endParaRPr lang="en-US" dirty="0"/>
          </a:p>
        </p:txBody>
      </p:sp>
      <p:sp>
        <p:nvSpPr>
          <p:cNvPr id="8" name="Rectangle 3"/>
          <p:cNvSpPr txBox="1">
            <a:spLocks noChangeArrowheads="1"/>
          </p:cNvSpPr>
          <p:nvPr/>
        </p:nvSpPr>
        <p:spPr bwMode="auto">
          <a:xfrm>
            <a:off x="504190" y="480028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Green bean </a:t>
            </a:r>
            <a:r>
              <a:rPr lang="en-US" sz="2400" b="1" dirty="0" smtClean="0">
                <a:solidFill>
                  <a:srgbClr val="005CAB"/>
                </a:solidFill>
                <a:ea typeface="+mn-ea"/>
              </a:rPr>
              <a:t>casserole        hot-held </a:t>
            </a:r>
            <a:r>
              <a:rPr lang="en-US" sz="2400" b="1" dirty="0" smtClean="0">
                <a:solidFill>
                  <a:srgbClr val="005CAB"/>
                </a:solidFill>
                <a:ea typeface="+mn-ea"/>
              </a:rPr>
              <a:t>at </a:t>
            </a:r>
            <a:br>
              <a:rPr lang="en-US" sz="2400" b="1" dirty="0" smtClean="0">
                <a:solidFill>
                  <a:srgbClr val="005CAB"/>
                </a:solidFill>
                <a:ea typeface="+mn-ea"/>
              </a:rPr>
            </a:br>
            <a:r>
              <a:rPr lang="en-US" sz="2400" b="1" dirty="0" smtClean="0">
                <a:solidFill>
                  <a:srgbClr val="005CAB"/>
                </a:solidFill>
                <a:ea typeface="+mn-ea"/>
              </a:rPr>
              <a:t>120ºF (49</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19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637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food being held safely?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Activity</a:t>
            </a:r>
            <a:endParaRPr lang="en-US" dirty="0"/>
          </a:p>
        </p:txBody>
      </p:sp>
      <p:sp>
        <p:nvSpPr>
          <p:cNvPr id="8" name="Rectangle 3"/>
          <p:cNvSpPr txBox="1">
            <a:spLocks noChangeArrowheads="1"/>
          </p:cNvSpPr>
          <p:nvPr/>
        </p:nvSpPr>
        <p:spPr bwMode="auto">
          <a:xfrm>
            <a:off x="505460" y="480028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Potato salad held </a:t>
            </a:r>
            <a:br>
              <a:rPr lang="en-US" sz="2400" b="1" dirty="0" smtClean="0">
                <a:solidFill>
                  <a:srgbClr val="005CAB"/>
                </a:solidFill>
                <a:ea typeface="+mn-ea"/>
              </a:rPr>
            </a:br>
            <a:r>
              <a:rPr lang="en-US" sz="2400" b="1" dirty="0" smtClean="0">
                <a:solidFill>
                  <a:srgbClr val="005CAB"/>
                </a:solidFill>
                <a:ea typeface="+mn-ea"/>
              </a:rPr>
              <a:t>in cold-holding at 41ºF (5</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5460" y="204882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4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food being held safely?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Activity</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5460" y="205334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495300" y="4800282"/>
            <a:ext cx="275336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Soup is placed in a hot-holding unit at 40ºF (4</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spTree>
    <p:extLst>
      <p:ext uri="{BB962C8B-B14F-4D97-AF65-F5344CB8AC3E}">
        <p14:creationId xmlns:p14="http://schemas.microsoft.com/office/powerpoint/2010/main" val="26815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food being held safely?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Activity</a:t>
            </a:r>
            <a:endParaRPr lang="en-US" dirty="0"/>
          </a:p>
        </p:txBody>
      </p:sp>
      <p:sp>
        <p:nvSpPr>
          <p:cNvPr id="8" name="Rectangle 3"/>
          <p:cNvSpPr txBox="1">
            <a:spLocks noChangeArrowheads="1"/>
          </p:cNvSpPr>
          <p:nvPr/>
        </p:nvSpPr>
        <p:spPr bwMode="auto">
          <a:xfrm>
            <a:off x="495300" y="4800282"/>
            <a:ext cx="274193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Pasta salad held without temperature control </a:t>
            </a:r>
            <a:r>
              <a:rPr lang="en-US" sz="2400" b="1" dirty="0" smtClean="0">
                <a:solidFill>
                  <a:srgbClr val="005CAB"/>
                </a:solidFill>
                <a:ea typeface="+mn-ea"/>
              </a:rPr>
              <a:t>at        </a:t>
            </a:r>
            <a:r>
              <a:rPr lang="en-US" sz="2400" b="1" dirty="0" smtClean="0">
                <a:solidFill>
                  <a:srgbClr val="005CAB"/>
                </a:solidFill>
                <a:ea typeface="+mn-ea"/>
              </a:rPr>
              <a:t>75ºF (24</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403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7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What Did I Do Wrong?</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7-20</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Activity</a:t>
            </a:r>
            <a:endParaRPr lang="en-US" dirty="0"/>
          </a:p>
        </p:txBody>
      </p:sp>
    </p:spTree>
    <p:extLst>
      <p:ext uri="{BB962C8B-B14F-4D97-AF65-F5344CB8AC3E}">
        <p14:creationId xmlns:p14="http://schemas.microsoft.com/office/powerpoint/2010/main" val="237661479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09372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a:t>
            </a:r>
          </a:p>
        </p:txBody>
      </p:sp>
      <p:sp>
        <p:nvSpPr>
          <p:cNvPr id="210947"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Management Systems</a:t>
            </a:r>
          </a:p>
        </p:txBody>
      </p:sp>
      <p:sp>
        <p:nvSpPr>
          <p:cNvPr id="210948" name="Rectangle 13"/>
          <p:cNvSpPr>
            <a:spLocks noGrp="1" noChangeArrowheads="1"/>
          </p:cNvSpPr>
          <p:nvPr>
            <p:ph type="body" idx="1"/>
          </p:nvPr>
        </p:nvSpPr>
        <p:spPr>
          <a:xfrm>
            <a:off x="393192" y="1143001"/>
            <a:ext cx="4927600" cy="3550920"/>
          </a:xfrm>
        </p:spPr>
        <p:txBody>
          <a:bodyPr/>
          <a:lstStyle/>
          <a:p>
            <a:pPr marL="0" indent="0" eaLnBrk="1" hangingPunct="1">
              <a:buFont typeface="Wingdings" pitchFamily="2" charset="2"/>
              <a:buNone/>
              <a:defRPr/>
            </a:pPr>
            <a:r>
              <a:rPr lang="en-US" dirty="0" smtClean="0">
                <a:ea typeface="+mn-ea"/>
                <a:cs typeface="+mn-cs"/>
              </a:rPr>
              <a:t>Food safety management system:</a:t>
            </a:r>
          </a:p>
          <a:p>
            <a:pPr lvl="1" eaLnBrk="1" hangingPunct="1">
              <a:buFont typeface="Wingdings" pitchFamily="2" charset="2"/>
              <a:buChar char="l"/>
              <a:defRPr/>
            </a:pPr>
            <a:r>
              <a:rPr lang="en-US" dirty="0" smtClean="0"/>
              <a:t>Group of practices and procedures intended to prevent foodborne illness</a:t>
            </a:r>
          </a:p>
          <a:p>
            <a:pPr lvl="1" eaLnBrk="1" hangingPunct="1">
              <a:buFont typeface="Wingdings" pitchFamily="2" charset="2"/>
              <a:buChar char="l"/>
              <a:defRPr/>
            </a:pPr>
            <a:r>
              <a:rPr lang="en-US" dirty="0" smtClean="0"/>
              <a:t>Actively controls risks and hazards throughout the flow of food</a:t>
            </a:r>
          </a:p>
          <a:p>
            <a:pPr marL="114300" lvl="1" indent="0" eaLnBrk="1" hangingPunct="1">
              <a:buFont typeface="Wingdings" pitchFamily="2" charset="2"/>
              <a:buNone/>
              <a:defRPr/>
            </a:pPr>
            <a:endParaRPr lang="en-US" dirty="0" smtClean="0"/>
          </a:p>
          <a:p>
            <a:pPr marL="571500" lvl="1" indent="-457200" eaLnBrk="1" hangingPunct="1">
              <a:buFont typeface="Wingdings" pitchFamily="2" charset="2"/>
              <a:buChar char="l"/>
              <a:defRPr/>
            </a:pPr>
            <a:endParaRPr lang="en-US" dirty="0" smtClean="0"/>
          </a:p>
        </p:txBody>
      </p:sp>
    </p:spTree>
    <p:extLst>
      <p:ext uri="{BB962C8B-B14F-4D97-AF65-F5344CB8AC3E}">
        <p14:creationId xmlns:p14="http://schemas.microsoft.com/office/powerpoint/2010/main" val="333645847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5"/>
          <p:cNvSpPr>
            <a:spLocks noGrp="1" noChangeArrowheads="1"/>
          </p:cNvSpPr>
          <p:nvPr>
            <p:ph type="body" sz="half" idx="1"/>
          </p:nvPr>
        </p:nvSpPr>
        <p:spPr>
          <a:xfrm>
            <a:off x="393192" y="1143000"/>
            <a:ext cx="8115300" cy="800100"/>
          </a:xfrm>
        </p:spPr>
        <p:txBody>
          <a:bodyPr/>
          <a:lstStyle/>
          <a:p>
            <a:pPr eaLnBrk="1" hangingPunct="1">
              <a:lnSpc>
                <a:spcPct val="100000"/>
              </a:lnSpc>
              <a:spcBef>
                <a:spcPct val="0"/>
              </a:spcBef>
              <a:buClrTx/>
              <a:buSzTx/>
              <a:defRPr/>
            </a:pPr>
            <a:r>
              <a:rPr lang="en-US" dirty="0">
                <a:latin typeface="Arial Narrow" charset="0"/>
                <a:cs typeface="+mn-cs"/>
              </a:rPr>
              <a:t>These are the foundation of a food safety management system:</a:t>
            </a:r>
          </a:p>
        </p:txBody>
      </p:sp>
      <p:sp>
        <p:nvSpPr>
          <p:cNvPr id="211974" name="Text Box 8"/>
          <p:cNvSpPr txBox="1">
            <a:spLocks noChangeArrowheads="1"/>
          </p:cNvSpPr>
          <p:nvPr/>
        </p:nvSpPr>
        <p:spPr bwMode="auto">
          <a:xfrm>
            <a:off x="5069134" y="3329542"/>
            <a:ext cx="317323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Food safety training program</a:t>
            </a:r>
          </a:p>
        </p:txBody>
      </p:sp>
      <p:sp>
        <p:nvSpPr>
          <p:cNvPr id="211972" name="AutoShape 11"/>
          <p:cNvSpPr>
            <a:spLocks noChangeArrowheads="1"/>
          </p:cNvSpPr>
          <p:nvPr/>
        </p:nvSpPr>
        <p:spPr bwMode="auto">
          <a:xfrm>
            <a:off x="3924300" y="4521200"/>
            <a:ext cx="18542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sp>
        <p:nvSpPr>
          <p:cNvPr id="2" name="AutoShape 13"/>
          <p:cNvSpPr>
            <a:spLocks noChangeArrowheads="1"/>
          </p:cNvSpPr>
          <p:nvPr/>
        </p:nvSpPr>
        <p:spPr bwMode="auto">
          <a:xfrm>
            <a:off x="584200" y="2044700"/>
            <a:ext cx="2400300" cy="1244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211976" name="AutoShape 15"/>
          <p:cNvSpPr>
            <a:spLocks noChangeArrowheads="1"/>
          </p:cNvSpPr>
          <p:nvPr/>
        </p:nvSpPr>
        <p:spPr bwMode="auto">
          <a:xfrm>
            <a:off x="749300" y="4508500"/>
            <a:ext cx="23114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a:t>
            </a:r>
          </a:p>
        </p:txBody>
      </p:sp>
      <p:sp>
        <p:nvSpPr>
          <p:cNvPr id="211978" name="Rectangle 2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Programs</a:t>
            </a:r>
          </a:p>
        </p:txBody>
      </p:sp>
      <p:sp>
        <p:nvSpPr>
          <p:cNvPr id="3" name="Text Box 7"/>
          <p:cNvSpPr txBox="1">
            <a:spLocks noChangeArrowheads="1"/>
          </p:cNvSpPr>
          <p:nvPr/>
        </p:nvSpPr>
        <p:spPr bwMode="auto">
          <a:xfrm>
            <a:off x="5165091" y="5542404"/>
            <a:ext cx="2981325"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Quality control and </a:t>
            </a:r>
            <a:br>
              <a:rPr lang="en-US" sz="1800" dirty="0" smtClean="0">
                <a:solidFill>
                  <a:srgbClr val="00AEEF"/>
                </a:solidFill>
                <a:latin typeface="Arial Narrow"/>
              </a:rPr>
            </a:br>
            <a:r>
              <a:rPr lang="en-US" sz="1800" dirty="0" smtClean="0">
                <a:solidFill>
                  <a:srgbClr val="00AEEF"/>
                </a:solidFill>
                <a:latin typeface="Arial Narrow"/>
              </a:rPr>
              <a:t>assurance program</a:t>
            </a:r>
          </a:p>
        </p:txBody>
      </p:sp>
      <p:sp>
        <p:nvSpPr>
          <p:cNvPr id="4" name="Text Box 10"/>
          <p:cNvSpPr txBox="1">
            <a:spLocks noChangeArrowheads="1"/>
          </p:cNvSpPr>
          <p:nvPr/>
        </p:nvSpPr>
        <p:spPr bwMode="auto">
          <a:xfrm>
            <a:off x="1114578" y="5542404"/>
            <a:ext cx="2397125"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Supplier selection and specification program</a:t>
            </a:r>
          </a:p>
        </p:txBody>
      </p:sp>
      <p:sp>
        <p:nvSpPr>
          <p:cNvPr id="5" name="Text Box 6"/>
          <p:cNvSpPr txBox="1">
            <a:spLocks noChangeArrowheads="1"/>
          </p:cNvSpPr>
          <p:nvPr/>
        </p:nvSpPr>
        <p:spPr bwMode="auto">
          <a:xfrm>
            <a:off x="1032870" y="3329542"/>
            <a:ext cx="256054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a:solidFill>
                  <a:srgbClr val="00AEEF"/>
                </a:solidFill>
                <a:latin typeface="Arial Narrow"/>
              </a:rPr>
              <a:t>Personal hygiene program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048" y="2052638"/>
            <a:ext cx="2100183" cy="126904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194" y="2053529"/>
            <a:ext cx="2103118" cy="126726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4193" y="4255598"/>
            <a:ext cx="2103119" cy="1263677"/>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580" y="4255597"/>
            <a:ext cx="2103120" cy="1263677"/>
          </a:xfrm>
          <a:prstGeom prst="rect">
            <a:avLst/>
          </a:prstGeom>
        </p:spPr>
      </p:pic>
    </p:spTree>
    <p:extLst>
      <p:ext uri="{BB962C8B-B14F-4D97-AF65-F5344CB8AC3E}">
        <p14:creationId xmlns:p14="http://schemas.microsoft.com/office/powerpoint/2010/main" val="167235181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5"/>
          <p:cNvSpPr>
            <a:spLocks noGrp="1" noChangeArrowheads="1"/>
          </p:cNvSpPr>
          <p:nvPr>
            <p:ph type="body" sz="half" idx="1"/>
          </p:nvPr>
        </p:nvSpPr>
        <p:spPr>
          <a:xfrm>
            <a:off x="393192" y="1143000"/>
            <a:ext cx="8115300" cy="800100"/>
          </a:xfrm>
        </p:spPr>
        <p:txBody>
          <a:bodyPr/>
          <a:lstStyle/>
          <a:p>
            <a:pPr eaLnBrk="1" hangingPunct="1">
              <a:lnSpc>
                <a:spcPct val="100000"/>
              </a:lnSpc>
              <a:spcBef>
                <a:spcPct val="0"/>
              </a:spcBef>
              <a:buClrTx/>
              <a:buSzTx/>
              <a:defRPr/>
            </a:pPr>
            <a:r>
              <a:rPr lang="en-US" dirty="0">
                <a:latin typeface="Arial Narrow" charset="0"/>
                <a:cs typeface="+mn-cs"/>
              </a:rPr>
              <a:t>These are the foundation of a food safety management system:</a:t>
            </a:r>
          </a:p>
        </p:txBody>
      </p:sp>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8-4</a:t>
            </a:r>
          </a:p>
        </p:txBody>
      </p:sp>
      <p:sp>
        <p:nvSpPr>
          <p:cNvPr id="212998" name="Rectangle 2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Programs</a:t>
            </a:r>
          </a:p>
        </p:txBody>
      </p:sp>
      <p:sp>
        <p:nvSpPr>
          <p:cNvPr id="14" name="Text Box 8"/>
          <p:cNvSpPr txBox="1">
            <a:spLocks noChangeArrowheads="1"/>
          </p:cNvSpPr>
          <p:nvPr/>
        </p:nvSpPr>
        <p:spPr bwMode="auto">
          <a:xfrm>
            <a:off x="5069134" y="3328358"/>
            <a:ext cx="3173239"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Standard operating </a:t>
            </a:r>
            <a:br>
              <a:rPr lang="en-US" sz="1800" dirty="0" smtClean="0">
                <a:solidFill>
                  <a:srgbClr val="00AEEF"/>
                </a:solidFill>
                <a:latin typeface="Arial Narrow"/>
              </a:rPr>
            </a:br>
            <a:r>
              <a:rPr lang="en-US" sz="1800" dirty="0" smtClean="0">
                <a:solidFill>
                  <a:srgbClr val="00AEEF"/>
                </a:solidFill>
                <a:latin typeface="Arial Narrow"/>
              </a:rPr>
              <a:t>procedures (SOPs)</a:t>
            </a:r>
          </a:p>
        </p:txBody>
      </p:sp>
      <p:sp>
        <p:nvSpPr>
          <p:cNvPr id="15" name="AutoShape 11"/>
          <p:cNvSpPr>
            <a:spLocks noChangeArrowheads="1"/>
          </p:cNvSpPr>
          <p:nvPr/>
        </p:nvSpPr>
        <p:spPr bwMode="auto">
          <a:xfrm>
            <a:off x="3924300" y="4521200"/>
            <a:ext cx="18542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sp>
        <p:nvSpPr>
          <p:cNvPr id="16" name="AutoShape 13"/>
          <p:cNvSpPr>
            <a:spLocks noChangeArrowheads="1"/>
          </p:cNvSpPr>
          <p:nvPr/>
        </p:nvSpPr>
        <p:spPr bwMode="auto">
          <a:xfrm>
            <a:off x="584200" y="2044700"/>
            <a:ext cx="2400300" cy="1244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7" name="AutoShape 15"/>
          <p:cNvSpPr>
            <a:spLocks noChangeArrowheads="1"/>
          </p:cNvSpPr>
          <p:nvPr/>
        </p:nvSpPr>
        <p:spPr bwMode="auto">
          <a:xfrm>
            <a:off x="749300" y="4508500"/>
            <a:ext cx="23114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8" name="Text Box 7"/>
          <p:cNvSpPr txBox="1">
            <a:spLocks noChangeArrowheads="1"/>
          </p:cNvSpPr>
          <p:nvPr/>
        </p:nvSpPr>
        <p:spPr bwMode="auto">
          <a:xfrm>
            <a:off x="5165091" y="5532580"/>
            <a:ext cx="29813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Pest control program</a:t>
            </a:r>
          </a:p>
        </p:txBody>
      </p:sp>
      <p:sp>
        <p:nvSpPr>
          <p:cNvPr id="19" name="Text Box 10"/>
          <p:cNvSpPr txBox="1">
            <a:spLocks noChangeArrowheads="1"/>
          </p:cNvSpPr>
          <p:nvPr/>
        </p:nvSpPr>
        <p:spPr bwMode="auto">
          <a:xfrm>
            <a:off x="806837" y="5532580"/>
            <a:ext cx="3020557"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Facility design and equipment maintenance program</a:t>
            </a:r>
          </a:p>
        </p:txBody>
      </p:sp>
      <p:sp>
        <p:nvSpPr>
          <p:cNvPr id="20" name="Text Box 6"/>
          <p:cNvSpPr txBox="1">
            <a:spLocks noChangeArrowheads="1"/>
          </p:cNvSpPr>
          <p:nvPr/>
        </p:nvSpPr>
        <p:spPr bwMode="auto">
          <a:xfrm>
            <a:off x="1036845" y="3328358"/>
            <a:ext cx="256054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Cleaning and </a:t>
            </a:r>
            <a:br>
              <a:rPr lang="en-US" sz="1800" dirty="0" smtClean="0">
                <a:solidFill>
                  <a:srgbClr val="00AEEF"/>
                </a:solidFill>
                <a:latin typeface="Arial Narrow"/>
              </a:rPr>
            </a:br>
            <a:r>
              <a:rPr lang="en-US" sz="1800" dirty="0" smtClean="0">
                <a:solidFill>
                  <a:srgbClr val="00AEEF"/>
                </a:solidFill>
                <a:latin typeface="Arial Narrow"/>
              </a:rPr>
              <a:t>sanitation program</a:t>
            </a:r>
            <a:endParaRPr lang="en-US" sz="1800" dirty="0">
              <a:solidFill>
                <a:srgbClr val="00AEEF"/>
              </a:solidFill>
              <a:latin typeface="Arial Narrow"/>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284" y="2053066"/>
            <a:ext cx="2095661" cy="126819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687" y="2053529"/>
            <a:ext cx="2094131" cy="1267264"/>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880" y="4256937"/>
            <a:ext cx="2095746" cy="126099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448" y="4255586"/>
            <a:ext cx="2091333" cy="1263699"/>
          </a:xfrm>
          <a:prstGeom prst="rect">
            <a:avLst/>
          </a:prstGeom>
        </p:spPr>
      </p:pic>
    </p:spTree>
    <p:extLst>
      <p:ext uri="{BB962C8B-B14F-4D97-AF65-F5344CB8AC3E}">
        <p14:creationId xmlns:p14="http://schemas.microsoft.com/office/powerpoint/2010/main" val="935224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sp>
        <p:nvSpPr>
          <p:cNvPr id="9" name="Rectangle 3"/>
          <p:cNvSpPr txBox="1">
            <a:spLocks noChangeArrowheads="1"/>
          </p:cNvSpPr>
          <p:nvPr/>
        </p:nvSpPr>
        <p:spPr bwMode="auto">
          <a:xfrm>
            <a:off x="473075" y="4611177"/>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Baked potatoes</a:t>
            </a:r>
            <a:endParaRPr lang="en-US" sz="2400" b="1" dirty="0">
              <a:solidFill>
                <a:srgbClr val="005CAB"/>
              </a:solidFill>
              <a:ea typeface="+mn-ea"/>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75" y="186131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1-21</a:t>
            </a:r>
          </a:p>
        </p:txBody>
      </p:sp>
      <p:sp>
        <p:nvSpPr>
          <p:cNvPr id="11"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spTree>
    <p:extLst>
      <p:ext uri="{BB962C8B-B14F-4D97-AF65-F5344CB8AC3E}">
        <p14:creationId xmlns:p14="http://schemas.microsoft.com/office/powerpoint/2010/main" val="46554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p:cNvSpPr>
            <a:spLocks noGrp="1" noChangeArrowheads="1"/>
          </p:cNvSpPr>
          <p:nvPr>
            <p:ph type="body" idx="1"/>
          </p:nvPr>
        </p:nvSpPr>
        <p:spPr>
          <a:xfrm>
            <a:off x="393192" y="1143000"/>
            <a:ext cx="8307388" cy="4983163"/>
          </a:xfrm>
        </p:spPr>
        <p:txBody>
          <a:bodyPr/>
          <a:lstStyle/>
          <a:p>
            <a:pPr marL="0" indent="0" eaLnBrk="1" hangingPunct="1">
              <a:defRPr/>
            </a:pPr>
            <a:r>
              <a:rPr lang="en-US" dirty="0">
                <a:latin typeface="Arial Narrow" charset="0"/>
                <a:cs typeface="+mn-cs"/>
              </a:rPr>
              <a:t>Focuses on controlling the </a:t>
            </a:r>
            <a:r>
              <a:rPr lang="en-US" dirty="0" smtClean="0">
                <a:latin typeface="Arial Narrow" charset="0"/>
                <a:cs typeface="+mn-cs"/>
              </a:rPr>
              <a:t>five </a:t>
            </a:r>
            <a:r>
              <a:rPr lang="en-US" dirty="0">
                <a:latin typeface="Arial Narrow" charset="0"/>
                <a:cs typeface="+mn-cs"/>
              </a:rPr>
              <a:t>most common risk factors for foodborne illness: </a:t>
            </a:r>
          </a:p>
          <a:p>
            <a:pPr lvl="1" eaLnBrk="1" hangingPunct="1">
              <a:buSzTx/>
              <a:buFont typeface="Wingdings" charset="0"/>
              <a:buAutoNum type="arabicPeriod"/>
              <a:defRPr/>
            </a:pPr>
            <a:r>
              <a:rPr lang="en-US" dirty="0">
                <a:latin typeface="Arial Narrow" charset="0"/>
              </a:rPr>
              <a:t>Purchasing food from unsafe sources</a:t>
            </a:r>
          </a:p>
          <a:p>
            <a:pPr lvl="1" eaLnBrk="1" hangingPunct="1">
              <a:buSzTx/>
              <a:buFont typeface="Wingdings" charset="0"/>
              <a:buAutoNum type="arabicPeriod"/>
              <a:defRPr/>
            </a:pPr>
            <a:r>
              <a:rPr lang="en-US" dirty="0">
                <a:latin typeface="Arial Narrow" charset="0"/>
              </a:rPr>
              <a:t>Failing to cook food adequately</a:t>
            </a:r>
          </a:p>
          <a:p>
            <a:pPr lvl="1" eaLnBrk="1" hangingPunct="1">
              <a:buSzTx/>
              <a:buFont typeface="Wingdings" charset="0"/>
              <a:buAutoNum type="arabicPeriod"/>
              <a:defRPr/>
            </a:pPr>
            <a:r>
              <a:rPr lang="en-US" dirty="0">
                <a:latin typeface="Arial Narrow" charset="0"/>
              </a:rPr>
              <a:t>Holding food at incorrect temperatures</a:t>
            </a:r>
          </a:p>
          <a:p>
            <a:pPr lvl="1" eaLnBrk="1" hangingPunct="1">
              <a:buSzTx/>
              <a:buFont typeface="Wingdings" charset="0"/>
              <a:buAutoNum type="arabicPeriod"/>
              <a:defRPr/>
            </a:pPr>
            <a:r>
              <a:rPr lang="en-US" dirty="0">
                <a:latin typeface="Arial Narrow" charset="0"/>
              </a:rPr>
              <a:t>Using contaminated equipment</a:t>
            </a:r>
          </a:p>
          <a:p>
            <a:pPr lvl="1" eaLnBrk="1" hangingPunct="1">
              <a:buSzTx/>
              <a:buFont typeface="Wingdings" charset="0"/>
              <a:buAutoNum type="arabicPeriod"/>
              <a:defRPr/>
            </a:pPr>
            <a:r>
              <a:rPr lang="en-US" dirty="0">
                <a:latin typeface="Arial Narrow" charset="0"/>
              </a:rPr>
              <a:t>Practicing poor personal hygiene</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8-5</a:t>
            </a:r>
          </a:p>
        </p:txBody>
      </p:sp>
      <p:sp>
        <p:nvSpPr>
          <p:cNvPr id="21402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spTree>
    <p:extLst>
      <p:ext uri="{BB962C8B-B14F-4D97-AF65-F5344CB8AC3E}">
        <p14:creationId xmlns:p14="http://schemas.microsoft.com/office/powerpoint/2010/main" val="357761779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p:cNvSpPr>
            <a:spLocks noGrp="1" noChangeArrowheads="1"/>
          </p:cNvSpPr>
          <p:nvPr>
            <p:ph type="body" idx="1"/>
          </p:nvPr>
        </p:nvSpPr>
        <p:spPr>
          <a:xfrm>
            <a:off x="393192" y="1143000"/>
            <a:ext cx="7529255" cy="4910256"/>
          </a:xfrm>
        </p:spPr>
        <p:txBody>
          <a:bodyPr/>
          <a:lstStyle/>
          <a:p>
            <a:pPr marL="0" indent="0" eaLnBrk="1" hangingPunct="1">
              <a:buFont typeface="Wingdings" pitchFamily="2" charset="2"/>
              <a:buNone/>
              <a:defRPr/>
            </a:pPr>
            <a:r>
              <a:rPr lang="en-US" dirty="0" smtClean="0">
                <a:ea typeface="+mn-ea"/>
                <a:cs typeface="+mn-cs"/>
              </a:rPr>
              <a:t>There are many ways to achieve active managerial control in the operation: </a:t>
            </a:r>
          </a:p>
          <a:p>
            <a:pPr lvl="1" eaLnBrk="1" hangingPunct="1">
              <a:buFont typeface="Wingdings" pitchFamily="2" charset="2"/>
              <a:buChar char="l"/>
              <a:defRPr/>
            </a:pPr>
            <a:r>
              <a:rPr lang="en-US" dirty="0" smtClean="0"/>
              <a:t>Training programs</a:t>
            </a:r>
          </a:p>
          <a:p>
            <a:pPr lvl="1" eaLnBrk="1" hangingPunct="1">
              <a:buFont typeface="Wingdings" pitchFamily="2" charset="2"/>
              <a:buChar char="l"/>
              <a:defRPr/>
            </a:pPr>
            <a:r>
              <a:rPr lang="en-US" dirty="0" smtClean="0"/>
              <a:t>Manager supervision</a:t>
            </a:r>
          </a:p>
          <a:p>
            <a:pPr lvl="1" eaLnBrk="1" hangingPunct="1">
              <a:buFont typeface="Wingdings" pitchFamily="2" charset="2"/>
              <a:buChar char="l"/>
              <a:defRPr/>
            </a:pPr>
            <a:r>
              <a:rPr lang="en-US" dirty="0" smtClean="0"/>
              <a:t>Incorporation</a:t>
            </a:r>
            <a:r>
              <a:rPr lang="en-US" dirty="0"/>
              <a:t> </a:t>
            </a:r>
            <a:r>
              <a:rPr lang="en-US" dirty="0" smtClean="0"/>
              <a:t>of standard operating procedures (SOPs)</a:t>
            </a:r>
          </a:p>
          <a:p>
            <a:pPr lvl="1" eaLnBrk="1" hangingPunct="1">
              <a:buFont typeface="Wingdings" pitchFamily="2" charset="2"/>
              <a:buChar char="l"/>
              <a:defRPr/>
            </a:pPr>
            <a:r>
              <a:rPr lang="en-US" dirty="0" smtClean="0"/>
              <a:t>HACCP</a:t>
            </a:r>
          </a:p>
          <a:p>
            <a:pPr marL="0" lvl="1" indent="0" eaLnBrk="1" hangingPunct="1">
              <a:buSzTx/>
              <a:buFont typeface="Wingdings" pitchFamily="2" charset="2"/>
              <a:buNone/>
              <a:defRPr/>
            </a:pPr>
            <a:r>
              <a:rPr lang="en-US" sz="2400" b="1" dirty="0">
                <a:solidFill>
                  <a:srgbClr val="005CAB"/>
                </a:solidFill>
                <a:ea typeface="+mn-ea"/>
                <a:cs typeface="+mn-cs"/>
              </a:rPr>
              <a:t>These are critical to the success of active managerial </a:t>
            </a:r>
            <a:r>
              <a:rPr lang="en-US" sz="2400" b="1" dirty="0" smtClean="0">
                <a:solidFill>
                  <a:srgbClr val="005CAB"/>
                </a:solidFill>
                <a:ea typeface="+mn-ea"/>
                <a:cs typeface="+mn-cs"/>
              </a:rPr>
              <a:t>control:</a:t>
            </a:r>
            <a:endParaRPr lang="en-US" dirty="0" smtClean="0"/>
          </a:p>
          <a:p>
            <a:pPr lvl="1" eaLnBrk="1" hangingPunct="1">
              <a:buFont typeface="Wingdings" pitchFamily="2" charset="2"/>
              <a:buChar char="l"/>
              <a:defRPr/>
            </a:pPr>
            <a:r>
              <a:rPr lang="en-US" dirty="0" smtClean="0"/>
              <a:t>Monitoring critical activities in the operation</a:t>
            </a:r>
          </a:p>
          <a:p>
            <a:pPr lvl="1" eaLnBrk="1" hangingPunct="1">
              <a:buFont typeface="Wingdings" pitchFamily="2" charset="2"/>
              <a:buChar char="l"/>
              <a:defRPr/>
            </a:pPr>
            <a:r>
              <a:rPr lang="en-US" dirty="0" smtClean="0"/>
              <a:t>Taking the necessary corrective action when required</a:t>
            </a:r>
          </a:p>
          <a:p>
            <a:pPr lvl="1" eaLnBrk="1" hangingPunct="1">
              <a:buFont typeface="Wingdings" pitchFamily="2" charset="2"/>
              <a:buChar char="l"/>
              <a:defRPr/>
            </a:pPr>
            <a:r>
              <a:rPr lang="en-US" dirty="0" smtClean="0"/>
              <a:t>Verifying that the actions taken control the risks factors</a:t>
            </a:r>
            <a:endParaRPr lang="en-US" dirty="0"/>
          </a:p>
          <a:p>
            <a:pPr marL="114300" lvl="1" indent="0" eaLnBrk="1" hangingPunct="1">
              <a:buSzTx/>
              <a:buFont typeface="Wingdings" pitchFamily="2" charset="2"/>
              <a:buNone/>
              <a:defRPr/>
            </a:pPr>
            <a:endParaRPr lang="en-US" dirty="0" smtClean="0"/>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8-6</a:t>
            </a:r>
          </a:p>
        </p:txBody>
      </p:sp>
      <p:sp>
        <p:nvSpPr>
          <p:cNvPr id="215044"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spTree>
    <p:extLst>
      <p:ext uri="{BB962C8B-B14F-4D97-AF65-F5344CB8AC3E}">
        <p14:creationId xmlns:p14="http://schemas.microsoft.com/office/powerpoint/2010/main" val="213907503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3"/>
          <p:cNvSpPr>
            <a:spLocks noGrp="1" noChangeArrowheads="1"/>
          </p:cNvSpPr>
          <p:nvPr>
            <p:ph type="body" idx="1"/>
          </p:nvPr>
        </p:nvSpPr>
        <p:spPr>
          <a:xfrm>
            <a:off x="393192" y="1143000"/>
            <a:ext cx="5062868" cy="5015219"/>
          </a:xfrm>
        </p:spPr>
        <p:txBody>
          <a:bodyPr/>
          <a:lstStyle/>
          <a:p>
            <a:pPr marL="0" indent="0" eaLnBrk="1" hangingPunct="1">
              <a:buFont typeface="Wingdings" pitchFamily="2" charset="2"/>
              <a:buNone/>
              <a:defRPr/>
            </a:pPr>
            <a:r>
              <a:rPr lang="en-US" dirty="0" smtClean="0">
                <a:ea typeface="+mn-ea"/>
                <a:cs typeface="+mn-cs"/>
              </a:rPr>
              <a:t>The FDA provides recommendations for controlling the common risk factors for foodborne illness: </a:t>
            </a:r>
            <a:endParaRPr lang="en-US" sz="2200" dirty="0">
              <a:ea typeface="+mn-ea"/>
              <a:cs typeface="+mn-cs"/>
            </a:endParaRPr>
          </a:p>
          <a:p>
            <a:pPr lvl="1" eaLnBrk="1" hangingPunct="1">
              <a:buFont typeface="Wingdings" pitchFamily="2" charset="2"/>
              <a:buChar char="l"/>
              <a:defRPr/>
            </a:pPr>
            <a:r>
              <a:rPr lang="en-US" dirty="0"/>
              <a:t>Demonstration of </a:t>
            </a:r>
            <a:r>
              <a:rPr lang="en-US" dirty="0" smtClean="0"/>
              <a:t>knowledge</a:t>
            </a:r>
          </a:p>
          <a:p>
            <a:pPr lvl="1" eaLnBrk="1" hangingPunct="1">
              <a:buFont typeface="Wingdings" pitchFamily="2" charset="2"/>
              <a:buChar char="l"/>
              <a:defRPr/>
            </a:pPr>
            <a:r>
              <a:rPr lang="en-US" dirty="0" smtClean="0"/>
              <a:t>Staff </a:t>
            </a:r>
            <a:r>
              <a:rPr lang="en-US" dirty="0"/>
              <a:t>health </a:t>
            </a:r>
            <a:r>
              <a:rPr lang="en-US" dirty="0" smtClean="0"/>
              <a:t>controls</a:t>
            </a:r>
          </a:p>
          <a:p>
            <a:pPr lvl="1" eaLnBrk="1" hangingPunct="1">
              <a:buFont typeface="Wingdings" pitchFamily="2" charset="2"/>
              <a:buChar char="l"/>
              <a:defRPr/>
            </a:pPr>
            <a:r>
              <a:rPr lang="en-US" dirty="0" smtClean="0"/>
              <a:t>Controlling hands as a vehicle </a:t>
            </a:r>
            <a:br>
              <a:rPr lang="en-US" dirty="0" smtClean="0"/>
            </a:br>
            <a:r>
              <a:rPr lang="en-US" dirty="0" smtClean="0"/>
              <a:t>of contamination</a:t>
            </a:r>
          </a:p>
          <a:p>
            <a:pPr lvl="1" eaLnBrk="1" hangingPunct="1">
              <a:buFont typeface="Wingdings" pitchFamily="2" charset="2"/>
              <a:buChar char="l"/>
              <a:defRPr/>
            </a:pPr>
            <a:r>
              <a:rPr lang="en-US" dirty="0" smtClean="0"/>
              <a:t>Time and temperature parameters for controlling pathogens</a:t>
            </a:r>
          </a:p>
          <a:p>
            <a:pPr lvl="1" eaLnBrk="1" hangingPunct="1">
              <a:buFont typeface="Wingdings" pitchFamily="2" charset="2"/>
              <a:buChar char="l"/>
              <a:defRPr/>
            </a:pPr>
            <a:r>
              <a:rPr lang="en-US" dirty="0" smtClean="0"/>
              <a:t>Consumer advisories</a:t>
            </a:r>
          </a:p>
          <a:p>
            <a:pPr marL="114300" lvl="1" indent="0" eaLnBrk="1" hangingPunct="1">
              <a:buFont typeface="Wingdings" pitchFamily="2" charset="2"/>
              <a:buNone/>
              <a:defRPr/>
            </a:pPr>
            <a:endParaRPr lang="en-US" dirty="0"/>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8-7</a:t>
            </a:r>
          </a:p>
        </p:txBody>
      </p:sp>
      <p:sp>
        <p:nvSpPr>
          <p:cNvPr id="216068"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756" y="1243013"/>
            <a:ext cx="1893143" cy="1410255"/>
          </a:xfrm>
          <a:prstGeom prst="rect">
            <a:avLst/>
          </a:prstGeom>
        </p:spPr>
      </p:pic>
    </p:spTree>
    <p:extLst>
      <p:ext uri="{BB962C8B-B14F-4D97-AF65-F5344CB8AC3E}">
        <p14:creationId xmlns:p14="http://schemas.microsoft.com/office/powerpoint/2010/main" val="337259461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3"/>
          <p:cNvSpPr>
            <a:spLocks noGrp="1" noChangeArrowheads="1"/>
          </p:cNvSpPr>
          <p:nvPr>
            <p:ph type="body" idx="1"/>
          </p:nvPr>
        </p:nvSpPr>
        <p:spPr>
          <a:xfrm>
            <a:off x="393192" y="1143000"/>
            <a:ext cx="6238337" cy="4675369"/>
          </a:xfrm>
        </p:spPr>
        <p:txBody>
          <a:bodyPr/>
          <a:lstStyle/>
          <a:p>
            <a:pPr marL="0" indent="0" eaLnBrk="1" hangingPunct="1">
              <a:defRPr/>
            </a:pPr>
            <a:r>
              <a:rPr lang="en-US" dirty="0">
                <a:latin typeface="Arial Narrow" charset="0"/>
                <a:cs typeface="+mn-cs"/>
              </a:rPr>
              <a:t>The HACCP </a:t>
            </a:r>
            <a:r>
              <a:rPr lang="en-US" dirty="0" smtClean="0">
                <a:latin typeface="Arial Narrow" charset="0"/>
                <a:cs typeface="+mn-cs"/>
              </a:rPr>
              <a:t>approach:</a:t>
            </a:r>
            <a:endParaRPr lang="en-US" dirty="0">
              <a:latin typeface="Arial Narrow" charset="0"/>
              <a:cs typeface="+mn-cs"/>
            </a:endParaRPr>
          </a:p>
          <a:p>
            <a:pPr lvl="1" eaLnBrk="1" hangingPunct="1">
              <a:defRPr/>
            </a:pPr>
            <a:r>
              <a:rPr lang="en-US" dirty="0">
                <a:latin typeface="Arial Narrow" charset="0"/>
              </a:rPr>
              <a:t>HACCP is based on identifying significant biological, chemical, or physical hazards at specific points within </a:t>
            </a:r>
            <a:r>
              <a:rPr lang="en-US" dirty="0" smtClean="0">
                <a:latin typeface="Arial Narrow" charset="0"/>
              </a:rPr>
              <a:t/>
            </a:r>
            <a:br>
              <a:rPr lang="en-US" dirty="0" smtClean="0">
                <a:latin typeface="Arial Narrow" charset="0"/>
              </a:rPr>
            </a:br>
            <a:r>
              <a:rPr lang="en-US" dirty="0" smtClean="0">
                <a:latin typeface="Arial Narrow" charset="0"/>
              </a:rPr>
              <a:t>a </a:t>
            </a:r>
            <a:r>
              <a:rPr lang="en-US" dirty="0">
                <a:latin typeface="Arial Narrow" charset="0"/>
              </a:rPr>
              <a:t>product</a:t>
            </a:r>
            <a:r>
              <a:rPr lang="ja-JP" altLang="en-US" dirty="0">
                <a:latin typeface="Arial Narrow" charset="0"/>
              </a:rPr>
              <a:t>’</a:t>
            </a:r>
            <a:r>
              <a:rPr lang="en-US" dirty="0">
                <a:latin typeface="Arial Narrow" charset="0"/>
              </a:rPr>
              <a:t>s flow through an operation</a:t>
            </a:r>
          </a:p>
          <a:p>
            <a:pPr lvl="1" eaLnBrk="1" hangingPunct="1">
              <a:defRPr/>
            </a:pPr>
            <a:r>
              <a:rPr lang="en-US" dirty="0">
                <a:latin typeface="Arial Narrow" charset="0"/>
              </a:rPr>
              <a:t>Once identified, hazards can be prevented, eliminated, or reduced to safe levels</a:t>
            </a:r>
          </a:p>
          <a:p>
            <a:pPr marL="0" indent="0" eaLnBrk="1" hangingPunct="1">
              <a:defRPr/>
            </a:pPr>
            <a:endParaRPr lang="en-US" dirty="0">
              <a:latin typeface="Arial Narrow" charset="0"/>
              <a:cs typeface="+mn-cs"/>
            </a:endParaRPr>
          </a:p>
          <a:p>
            <a:pPr marL="0" indent="0" eaLnBrk="1" hangingPunct="1">
              <a:defRPr/>
            </a:pPr>
            <a:endParaRPr lang="en-US" dirty="0">
              <a:solidFill>
                <a:srgbClr val="000000"/>
              </a:solidFill>
              <a:latin typeface="Arial Narrow" charset="0"/>
              <a:cs typeface="+mn-cs"/>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8-8</a:t>
            </a:r>
          </a:p>
        </p:txBody>
      </p:sp>
      <p:sp>
        <p:nvSpPr>
          <p:cNvPr id="217092"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230392686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3"/>
          <p:cNvSpPr>
            <a:spLocks noGrp="1" noChangeArrowheads="1"/>
          </p:cNvSpPr>
          <p:nvPr>
            <p:ph type="body" idx="1"/>
          </p:nvPr>
        </p:nvSpPr>
        <p:spPr>
          <a:xfrm>
            <a:off x="393192" y="1143000"/>
            <a:ext cx="5692584" cy="4857775"/>
          </a:xfrm>
        </p:spPr>
        <p:txBody>
          <a:bodyPr/>
          <a:lstStyle/>
          <a:p>
            <a:pPr marL="0" indent="0" eaLnBrk="1" hangingPunct="1">
              <a:defRPr/>
            </a:pPr>
            <a:r>
              <a:rPr lang="en-US" dirty="0">
                <a:latin typeface="Arial Narrow" charset="0"/>
                <a:cs typeface="+mn-cs"/>
              </a:rPr>
              <a:t>To be effective, a HACCP system must be based on a written plan:</a:t>
            </a:r>
          </a:p>
          <a:p>
            <a:pPr lvl="1" eaLnBrk="1" hangingPunct="1">
              <a:defRPr/>
            </a:pPr>
            <a:r>
              <a:rPr lang="en-US" dirty="0">
                <a:latin typeface="Arial Narrow" charset="0"/>
              </a:rPr>
              <a:t>It must be specific to each </a:t>
            </a:r>
            <a:r>
              <a:rPr lang="en-US" dirty="0" smtClean="0">
                <a:latin typeface="Arial Narrow" charset="0"/>
              </a:rPr>
              <a:t>facility</a:t>
            </a:r>
            <a:r>
              <a:rPr lang="ja-JP" altLang="en-US" dirty="0" smtClean="0">
                <a:latin typeface="Arial Narrow" charset="0"/>
              </a:rPr>
              <a:t>’</a:t>
            </a:r>
            <a:r>
              <a:rPr lang="en-US" dirty="0">
                <a:latin typeface="Arial Narrow" charset="0"/>
              </a:rPr>
              <a:t>s menu, customers, equipment, processes, and operations</a:t>
            </a:r>
          </a:p>
          <a:p>
            <a:pPr lvl="1" eaLnBrk="1" hangingPunct="1">
              <a:defRPr/>
            </a:pPr>
            <a:r>
              <a:rPr lang="en-US" dirty="0">
                <a:latin typeface="Arial Narrow" charset="0"/>
              </a:rPr>
              <a:t>A plan that works for one operation may not work for another</a:t>
            </a:r>
          </a:p>
        </p:txBody>
      </p:sp>
      <p:sp>
        <p:nvSpPr>
          <p:cNvPr id="21811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8-9</a:t>
            </a:r>
          </a:p>
        </p:txBody>
      </p:sp>
      <p:sp>
        <p:nvSpPr>
          <p:cNvPr id="218116"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1965520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3"/>
          <p:cNvSpPr>
            <a:spLocks noGrp="1" noChangeArrowheads="1"/>
          </p:cNvSpPr>
          <p:nvPr>
            <p:ph type="body" idx="1"/>
          </p:nvPr>
        </p:nvSpPr>
        <p:spPr>
          <a:xfrm>
            <a:off x="393192" y="1143000"/>
            <a:ext cx="7302500" cy="3898900"/>
          </a:xfrm>
        </p:spPr>
        <p:txBody>
          <a:bodyPr/>
          <a:lstStyle/>
          <a:p>
            <a:pPr eaLnBrk="1" hangingPunct="1">
              <a:lnSpc>
                <a:spcPct val="80000"/>
              </a:lnSpc>
              <a:tabLst>
                <a:tab pos="685800" algn="l"/>
              </a:tabLst>
              <a:defRPr/>
            </a:pPr>
            <a:r>
              <a:rPr lang="en-US" dirty="0">
                <a:latin typeface="Arial Narrow" charset="0"/>
                <a:cs typeface="+mn-cs"/>
              </a:rPr>
              <a:t>The </a:t>
            </a:r>
            <a:r>
              <a:rPr lang="en-US" dirty="0" smtClean="0">
                <a:latin typeface="Arial Narrow" charset="0"/>
                <a:cs typeface="+mn-cs"/>
              </a:rPr>
              <a:t>seven </a:t>
            </a:r>
            <a:r>
              <a:rPr lang="en-US" dirty="0">
                <a:latin typeface="Arial Narrow" charset="0"/>
                <a:cs typeface="+mn-cs"/>
              </a:rPr>
              <a:t>HACCP </a:t>
            </a:r>
            <a:r>
              <a:rPr lang="en-US" dirty="0" smtClean="0">
                <a:latin typeface="Arial Narrow" charset="0"/>
                <a:cs typeface="+mn-cs"/>
              </a:rPr>
              <a:t>principles:</a:t>
            </a:r>
            <a:endParaRPr lang="en-US" dirty="0">
              <a:latin typeface="Arial Narrow" charset="0"/>
              <a:cs typeface="+mn-cs"/>
            </a:endParaRPr>
          </a:p>
          <a:p>
            <a:pPr lvl="1" eaLnBrk="1" hangingPunct="1">
              <a:buSzTx/>
              <a:buFont typeface="Wingdings" charset="0"/>
              <a:buAutoNum type="arabicPeriod"/>
              <a:tabLst>
                <a:tab pos="685800" algn="l"/>
              </a:tabLst>
              <a:defRPr/>
            </a:pPr>
            <a:r>
              <a:rPr lang="en-US" dirty="0">
                <a:latin typeface="Arial Narrow" charset="0"/>
              </a:rPr>
              <a:t>Conduct a hazard analysis</a:t>
            </a:r>
          </a:p>
          <a:p>
            <a:pPr lvl="1" eaLnBrk="1" hangingPunct="1">
              <a:buSzTx/>
              <a:buFont typeface="Wingdings" charset="0"/>
              <a:buAutoNum type="arabicPeriod"/>
              <a:tabLst>
                <a:tab pos="685800" algn="l"/>
              </a:tabLst>
              <a:defRPr/>
            </a:pPr>
            <a:r>
              <a:rPr lang="en-US" dirty="0">
                <a:latin typeface="Arial Narrow" charset="0"/>
              </a:rPr>
              <a:t>Determine critical control points (CCPs)</a:t>
            </a:r>
          </a:p>
          <a:p>
            <a:pPr lvl="1" eaLnBrk="1" hangingPunct="1">
              <a:buSzTx/>
              <a:buFont typeface="Wingdings" charset="0"/>
              <a:buAutoNum type="arabicPeriod"/>
              <a:tabLst>
                <a:tab pos="685800" algn="l"/>
              </a:tabLst>
              <a:defRPr/>
            </a:pPr>
            <a:r>
              <a:rPr lang="en-US" dirty="0">
                <a:latin typeface="Arial Narrow" charset="0"/>
              </a:rPr>
              <a:t>Establish critical limits</a:t>
            </a:r>
          </a:p>
          <a:p>
            <a:pPr lvl="1" eaLnBrk="1" hangingPunct="1">
              <a:buSzTx/>
              <a:buFont typeface="Wingdings" charset="0"/>
              <a:buAutoNum type="arabicPeriod"/>
              <a:tabLst>
                <a:tab pos="685800" algn="l"/>
              </a:tabLst>
              <a:defRPr/>
            </a:pPr>
            <a:r>
              <a:rPr lang="en-US" dirty="0">
                <a:latin typeface="Arial Narrow" charset="0"/>
              </a:rPr>
              <a:t>Establish monitoring procedures</a:t>
            </a:r>
          </a:p>
          <a:p>
            <a:pPr lvl="1" eaLnBrk="1" hangingPunct="1">
              <a:buSzTx/>
              <a:buFont typeface="Wingdings" charset="0"/>
              <a:buAutoNum type="arabicPeriod"/>
              <a:tabLst>
                <a:tab pos="685800" algn="l"/>
              </a:tabLst>
              <a:defRPr/>
            </a:pPr>
            <a:r>
              <a:rPr lang="en-US" dirty="0">
                <a:latin typeface="Arial Narrow" charset="0"/>
              </a:rPr>
              <a:t>Identify corrective actions</a:t>
            </a:r>
          </a:p>
          <a:p>
            <a:pPr lvl="1" eaLnBrk="1" hangingPunct="1">
              <a:buSzTx/>
              <a:buFont typeface="Wingdings" charset="0"/>
              <a:buAutoNum type="arabicPeriod"/>
              <a:tabLst>
                <a:tab pos="685800" algn="l"/>
              </a:tabLst>
              <a:defRPr/>
            </a:pPr>
            <a:r>
              <a:rPr lang="en-US" dirty="0">
                <a:latin typeface="Arial Narrow" charset="0"/>
              </a:rPr>
              <a:t>Verify that the system works</a:t>
            </a:r>
          </a:p>
          <a:p>
            <a:pPr lvl="1" eaLnBrk="1" hangingPunct="1">
              <a:buSzTx/>
              <a:buFont typeface="Wingdings" charset="0"/>
              <a:buAutoNum type="arabicPeriod"/>
              <a:tabLst>
                <a:tab pos="685800" algn="l"/>
              </a:tabLst>
              <a:defRPr/>
            </a:pPr>
            <a:r>
              <a:rPr lang="en-US" dirty="0">
                <a:latin typeface="Arial Narrow" charset="0"/>
              </a:rPr>
              <a:t>Establish procedures for record keeping and documentation</a:t>
            </a:r>
          </a:p>
          <a:p>
            <a:pPr marL="685800" lvl="1" indent="-571500" eaLnBrk="1" hangingPunct="1">
              <a:lnSpc>
                <a:spcPct val="80000"/>
              </a:lnSpc>
              <a:buSzTx/>
              <a:buFont typeface="Wingdings" charset="0"/>
              <a:buNone/>
              <a:tabLst>
                <a:tab pos="685800" algn="l"/>
              </a:tabLst>
              <a:defRPr/>
            </a:pPr>
            <a:endParaRPr lang="en-US" dirty="0">
              <a:latin typeface="Arial Narrow" charset="0"/>
            </a:endParaRPr>
          </a:p>
          <a:p>
            <a:pPr marL="685800" lvl="1" indent="-571500" eaLnBrk="1" hangingPunct="1">
              <a:lnSpc>
                <a:spcPct val="80000"/>
              </a:lnSpc>
              <a:tabLst>
                <a:tab pos="685800" algn="l"/>
              </a:tabLst>
              <a:defRPr/>
            </a:pPr>
            <a:endParaRPr lang="en-US" dirty="0">
              <a:latin typeface="Arial Narrow" charset="0"/>
            </a:endParaRPr>
          </a:p>
        </p:txBody>
      </p:sp>
      <p:sp>
        <p:nvSpPr>
          <p:cNvPr id="21913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8-10</a:t>
            </a:r>
          </a:p>
        </p:txBody>
      </p:sp>
      <p:sp>
        <p:nvSpPr>
          <p:cNvPr id="219140"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Tree>
    <p:extLst>
      <p:ext uri="{BB962C8B-B14F-4D97-AF65-F5344CB8AC3E}">
        <p14:creationId xmlns:p14="http://schemas.microsoft.com/office/powerpoint/2010/main" val="299398042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33475"/>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Time for a HACCP Story</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8-11</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Activity</a:t>
            </a:r>
            <a:endParaRPr lang="en-US" dirty="0"/>
          </a:p>
        </p:txBody>
      </p:sp>
    </p:spTree>
    <p:extLst>
      <p:ext uri="{BB962C8B-B14F-4D97-AF65-F5344CB8AC3E}">
        <p14:creationId xmlns:p14="http://schemas.microsoft.com/office/powerpoint/2010/main" val="98496725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65923"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The </a:t>
            </a:r>
            <a:r>
              <a:rPr lang="en-US" sz="2400" b="1" dirty="0" smtClean="0">
                <a:solidFill>
                  <a:srgbClr val="1E5298"/>
                </a:solidFill>
                <a:latin typeface="Arial Narrow" pitchFamily="34" charset="0"/>
                <a:cs typeface="Times New Roman" pitchFamily="18" charset="0"/>
              </a:rPr>
              <a:t>Situation</a:t>
            </a:r>
            <a:r>
              <a:rPr lang="en-US" sz="2400" b="1" dirty="0" smtClean="0">
                <a:solidFill>
                  <a:srgbClr val="009DDC"/>
                </a:solidFill>
                <a:latin typeface="Arial Narrow" pitchFamily="34" charset="0"/>
                <a:cs typeface="Times New Roman" pitchFamily="18" charset="0"/>
              </a:rPr>
              <a:t> </a:t>
            </a:r>
            <a:endParaRPr lang="en-US" sz="2400" b="1" dirty="0">
              <a:solidFill>
                <a:srgbClr val="009DDC"/>
              </a:solidFill>
              <a:latin typeface="Arial Narrow" pitchFamily="34" charset="0"/>
            </a:endParaRPr>
          </a:p>
        </p:txBody>
      </p:sp>
      <p:pic>
        <p:nvPicPr>
          <p:cNvPr id="465924" name="Picture 4" descr="HACCP_0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2688" y="1957388"/>
            <a:ext cx="3648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8-12</a:t>
            </a:r>
          </a:p>
        </p:txBody>
      </p:sp>
    </p:spTree>
    <p:extLst>
      <p:ext uri="{BB962C8B-B14F-4D97-AF65-F5344CB8AC3E}">
        <p14:creationId xmlns:p14="http://schemas.microsoft.com/office/powerpoint/2010/main" val="175055259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66947"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1. Conduct a hazard analysis</a:t>
            </a:r>
            <a:r>
              <a:rPr lang="en-US" sz="2400" b="1" dirty="0">
                <a:solidFill>
                  <a:srgbClr val="009DDC"/>
                </a:solidFill>
                <a:latin typeface="Arial Narrow" pitchFamily="34" charset="0"/>
              </a:rPr>
              <a:t> </a:t>
            </a:r>
          </a:p>
        </p:txBody>
      </p:sp>
      <p:pic>
        <p:nvPicPr>
          <p:cNvPr id="466948" name="Picture 4" descr="HACCP_01"/>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43163" y="1973263"/>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8-13</a:t>
            </a:r>
          </a:p>
        </p:txBody>
      </p:sp>
    </p:spTree>
    <p:extLst>
      <p:ext uri="{BB962C8B-B14F-4D97-AF65-F5344CB8AC3E}">
        <p14:creationId xmlns:p14="http://schemas.microsoft.com/office/powerpoint/2010/main" val="3347391398"/>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67971"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2. Determine critical control points</a:t>
            </a:r>
            <a:endParaRPr lang="en-US" sz="2400" b="1" dirty="0">
              <a:solidFill>
                <a:srgbClr val="009DDC"/>
              </a:solidFill>
              <a:latin typeface="Arial Narrow" pitchFamily="34" charset="0"/>
            </a:endParaRPr>
          </a:p>
        </p:txBody>
      </p:sp>
      <p:pic>
        <p:nvPicPr>
          <p:cNvPr id="467972" name="Picture 4" descr="HACCP_0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3163" y="1973263"/>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8-14</a:t>
            </a:r>
          </a:p>
        </p:txBody>
      </p:sp>
    </p:spTree>
    <p:extLst>
      <p:ext uri="{BB962C8B-B14F-4D97-AF65-F5344CB8AC3E}">
        <p14:creationId xmlns:p14="http://schemas.microsoft.com/office/powerpoint/2010/main" val="3397501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714750" y="1976735"/>
            <a:ext cx="529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A. </a:t>
            </a:r>
            <a:r>
              <a:rPr lang="en-US" sz="2400" b="1" dirty="0" smtClean="0">
                <a:solidFill>
                  <a:srgbClr val="000000"/>
                </a:solidFill>
              </a:rPr>
              <a:t>Time-temperature abuse</a:t>
            </a:r>
            <a:endParaRPr lang="en-US" sz="2400" b="1" dirty="0">
              <a:solidFill>
                <a:srgbClr val="000000"/>
              </a:solidFill>
            </a:endParaRPr>
          </a:p>
        </p:txBody>
      </p:sp>
      <p:sp>
        <p:nvSpPr>
          <p:cNvPr id="1101831" name="Text Box 7"/>
          <p:cNvSpPr txBox="1">
            <a:spLocks noChangeArrowheads="1"/>
          </p:cNvSpPr>
          <p:nvPr/>
        </p:nvSpPr>
        <p:spPr bwMode="auto">
          <a:xfrm>
            <a:off x="3714750" y="24529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B. </a:t>
            </a:r>
            <a:r>
              <a:rPr lang="en-US" sz="2400" b="1" dirty="0" smtClean="0">
                <a:solidFill>
                  <a:srgbClr val="000000"/>
                </a:solidFill>
              </a:rPr>
              <a:t>Cross-contamination</a:t>
            </a:r>
            <a:endParaRPr lang="en-US" sz="2400" b="1" dirty="0">
              <a:solidFill>
                <a:srgbClr val="000000"/>
              </a:solidFill>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problem?</a:t>
            </a:r>
            <a:endParaRPr lang="en-US" sz="2400" b="1" dirty="0">
              <a:solidFill>
                <a:srgbClr val="005CAB"/>
              </a:solidFill>
              <a:ea typeface="+mn-ea"/>
              <a:cs typeface="+mn-cs"/>
            </a:endParaRPr>
          </a:p>
        </p:txBody>
      </p:sp>
      <p:sp>
        <p:nvSpPr>
          <p:cNvPr id="10" name="Text Box 7"/>
          <p:cNvSpPr txBox="1">
            <a:spLocks noChangeArrowheads="1"/>
          </p:cNvSpPr>
          <p:nvPr/>
        </p:nvSpPr>
        <p:spPr bwMode="auto">
          <a:xfrm>
            <a:off x="3714750" y="289113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C. Poor personal </a:t>
            </a:r>
            <a:r>
              <a:rPr lang="en-US" sz="2400" b="1" dirty="0">
                <a:solidFill>
                  <a:srgbClr val="000000"/>
                </a:solidFill>
              </a:rPr>
              <a:t>h</a:t>
            </a:r>
            <a:r>
              <a:rPr lang="en-US" sz="2400" b="1" dirty="0" smtClean="0">
                <a:solidFill>
                  <a:srgbClr val="000000"/>
                </a:solidFill>
              </a:rPr>
              <a:t>ygiene</a:t>
            </a:r>
            <a:endParaRPr lang="en-US" sz="2400" b="1" dirty="0">
              <a:solidFill>
                <a:srgbClr val="000000"/>
              </a:solidFill>
            </a:endParaRPr>
          </a:p>
        </p:txBody>
      </p:sp>
      <p:sp>
        <p:nvSpPr>
          <p:cNvPr id="11" name="Text Box 7"/>
          <p:cNvSpPr txBox="1">
            <a:spLocks noChangeArrowheads="1"/>
          </p:cNvSpPr>
          <p:nvPr/>
        </p:nvSpPr>
        <p:spPr bwMode="auto">
          <a:xfrm>
            <a:off x="3714750" y="33292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D. Poor cleaning and sanitizing</a:t>
            </a:r>
            <a:endParaRPr lang="en-US" sz="2400" b="1" dirty="0">
              <a:solidFill>
                <a:srgbClr val="00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75" y="185261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1-22</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spTree>
    <p:extLst>
      <p:ext uri="{BB962C8B-B14F-4D97-AF65-F5344CB8AC3E}">
        <p14:creationId xmlns:p14="http://schemas.microsoft.com/office/powerpoint/2010/main" val="428624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68995"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3. Establish critical </a:t>
            </a:r>
            <a:r>
              <a:rPr lang="en-US" sz="2400" b="1" dirty="0" smtClean="0">
                <a:solidFill>
                  <a:srgbClr val="1E5298"/>
                </a:solidFill>
                <a:latin typeface="Arial Narrow" pitchFamily="34" charset="0"/>
                <a:cs typeface="Times New Roman" pitchFamily="18" charset="0"/>
              </a:rPr>
              <a:t>limits</a:t>
            </a:r>
            <a:r>
              <a:rPr lang="en-US" sz="2400" b="1" dirty="0" smtClean="0">
                <a:solidFill>
                  <a:srgbClr val="009DDC"/>
                </a:solidFill>
                <a:latin typeface="Arial Narrow" pitchFamily="34" charset="0"/>
                <a:cs typeface="Times New Roman" pitchFamily="18" charset="0"/>
              </a:rPr>
              <a:t> </a:t>
            </a:r>
            <a:endParaRPr lang="en-US" sz="2400" b="1" dirty="0">
              <a:solidFill>
                <a:srgbClr val="009DDC"/>
              </a:solidFill>
              <a:latin typeface="Arial Narrow" pitchFamily="34" charset="0"/>
            </a:endParaRPr>
          </a:p>
        </p:txBody>
      </p:sp>
      <p:pic>
        <p:nvPicPr>
          <p:cNvPr id="468996" name="Picture 4" descr="HACCP_0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3163" y="1973263"/>
            <a:ext cx="36576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8-15</a:t>
            </a:r>
          </a:p>
        </p:txBody>
      </p:sp>
    </p:spTree>
    <p:extLst>
      <p:ext uri="{BB962C8B-B14F-4D97-AF65-F5344CB8AC3E}">
        <p14:creationId xmlns:p14="http://schemas.microsoft.com/office/powerpoint/2010/main" val="296332384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70019" name="Rectangle 3"/>
          <p:cNvSpPr>
            <a:spLocks noChangeArrowheads="1"/>
          </p:cNvSpPr>
          <p:nvPr/>
        </p:nvSpPr>
        <p:spPr bwMode="auto">
          <a:xfrm>
            <a:off x="1117600" y="1128713"/>
            <a:ext cx="72453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4. Establish monitoring procedures</a:t>
            </a:r>
            <a:endParaRPr lang="en-US" sz="2400" b="1" dirty="0">
              <a:solidFill>
                <a:srgbClr val="009DDC"/>
              </a:solidFill>
              <a:latin typeface="Arial Narrow" pitchFamily="34" charset="0"/>
            </a:endParaRPr>
          </a:p>
        </p:txBody>
      </p:sp>
      <p:sp>
        <p:nvSpPr>
          <p:cNvPr id="470020" name="Rectangle 4"/>
          <p:cNvSpPr>
            <a:spLocks noChangeArrowheads="1"/>
          </p:cNvSpPr>
          <p:nvPr/>
        </p:nvSpPr>
        <p:spPr bwMode="auto">
          <a:xfrm>
            <a:off x="2468563" y="3089275"/>
            <a:ext cx="3632200" cy="2255838"/>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3200" b="1" dirty="0">
              <a:solidFill>
                <a:srgbClr val="FFFFFF"/>
              </a:solidFill>
            </a:endParaRPr>
          </a:p>
        </p:txBody>
      </p:sp>
      <p:pic>
        <p:nvPicPr>
          <p:cNvPr id="470021" name="Picture 5" descr="HACCP_0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2688" y="1973263"/>
            <a:ext cx="36671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8-16</a:t>
            </a:r>
          </a:p>
        </p:txBody>
      </p:sp>
    </p:spTree>
    <p:extLst>
      <p:ext uri="{BB962C8B-B14F-4D97-AF65-F5344CB8AC3E}">
        <p14:creationId xmlns:p14="http://schemas.microsoft.com/office/powerpoint/2010/main" val="276344574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71043"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5. Identify corrective actions</a:t>
            </a:r>
            <a:endParaRPr lang="en-US" sz="2400" b="1" dirty="0">
              <a:solidFill>
                <a:srgbClr val="009DDC"/>
              </a:solidFill>
              <a:latin typeface="Arial Narrow" pitchFamily="34" charset="0"/>
            </a:endParaRPr>
          </a:p>
        </p:txBody>
      </p:sp>
      <p:sp>
        <p:nvSpPr>
          <p:cNvPr id="471044" name="Rectangle 4"/>
          <p:cNvSpPr>
            <a:spLocks noChangeArrowheads="1"/>
          </p:cNvSpPr>
          <p:nvPr/>
        </p:nvSpPr>
        <p:spPr bwMode="auto">
          <a:xfrm>
            <a:off x="3222625" y="2884488"/>
            <a:ext cx="2698750" cy="202565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3200" b="1" dirty="0">
              <a:solidFill>
                <a:srgbClr val="FFFFFF"/>
              </a:solidFill>
            </a:endParaRPr>
          </a:p>
        </p:txBody>
      </p:sp>
      <p:pic>
        <p:nvPicPr>
          <p:cNvPr id="471045" name="Picture 5" descr="HACCP_0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2688" y="1973263"/>
            <a:ext cx="36766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8-17</a:t>
            </a:r>
          </a:p>
        </p:txBody>
      </p:sp>
    </p:spTree>
    <p:extLst>
      <p:ext uri="{BB962C8B-B14F-4D97-AF65-F5344CB8AC3E}">
        <p14:creationId xmlns:p14="http://schemas.microsoft.com/office/powerpoint/2010/main" val="59453482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72067"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6. Verify the system </a:t>
            </a:r>
            <a:r>
              <a:rPr lang="en-US" sz="2400" b="1" dirty="0" smtClean="0">
                <a:solidFill>
                  <a:srgbClr val="1E5298"/>
                </a:solidFill>
                <a:latin typeface="Arial Narrow" pitchFamily="34" charset="0"/>
                <a:cs typeface="Times New Roman" pitchFamily="18" charset="0"/>
              </a:rPr>
              <a:t>works</a:t>
            </a:r>
            <a:r>
              <a:rPr lang="en-US" sz="2400" b="1" dirty="0" smtClean="0">
                <a:solidFill>
                  <a:srgbClr val="009DDC"/>
                </a:solidFill>
                <a:latin typeface="Arial Narrow" pitchFamily="34" charset="0"/>
                <a:cs typeface="Times New Roman" pitchFamily="18" charset="0"/>
              </a:rPr>
              <a:t> </a:t>
            </a:r>
            <a:endParaRPr lang="en-US" sz="2400" b="1" dirty="0">
              <a:solidFill>
                <a:srgbClr val="009DDC"/>
              </a:solidFill>
              <a:latin typeface="Arial Narrow" pitchFamily="34" charset="0"/>
            </a:endParaRPr>
          </a:p>
        </p:txBody>
      </p:sp>
      <p:pic>
        <p:nvPicPr>
          <p:cNvPr id="472068" name="Picture 4" descr="HACCP_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2688" y="1973263"/>
            <a:ext cx="36576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8-18</a:t>
            </a:r>
          </a:p>
        </p:txBody>
      </p:sp>
    </p:spTree>
    <p:extLst>
      <p:ext uri="{BB962C8B-B14F-4D97-AF65-F5344CB8AC3E}">
        <p14:creationId xmlns:p14="http://schemas.microsoft.com/office/powerpoint/2010/main" val="217028786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73091" name="Rectangle 3"/>
          <p:cNvSpPr>
            <a:spLocks noChangeArrowheads="1"/>
          </p:cNvSpPr>
          <p:nvPr/>
        </p:nvSpPr>
        <p:spPr bwMode="auto">
          <a:xfrm>
            <a:off x="1111250" y="1128713"/>
            <a:ext cx="782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7. Establish record keeping and documentation procedures</a:t>
            </a:r>
            <a:endParaRPr lang="en-US" sz="2400" b="1" dirty="0">
              <a:solidFill>
                <a:srgbClr val="009DDC"/>
              </a:solidFill>
              <a:latin typeface="Arial Narrow" pitchFamily="34" charset="0"/>
            </a:endParaRPr>
          </a:p>
        </p:txBody>
      </p:sp>
      <p:pic>
        <p:nvPicPr>
          <p:cNvPr id="473092" name="Picture 4" descr="HACCP_0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2688" y="1973263"/>
            <a:ext cx="3648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8-19</a:t>
            </a:r>
          </a:p>
        </p:txBody>
      </p:sp>
    </p:spTree>
    <p:extLst>
      <p:ext uri="{BB962C8B-B14F-4D97-AF65-F5344CB8AC3E}">
        <p14:creationId xmlns:p14="http://schemas.microsoft.com/office/powerpoint/2010/main" val="240681393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222250" y="188913"/>
            <a:ext cx="8212138" cy="519112"/>
          </a:xfrm>
        </p:spPr>
        <p:txBody>
          <a:bodyPr/>
          <a:lstStyle/>
          <a:p>
            <a:pPr eaLnBrk="1" hangingPunct="1"/>
            <a:r>
              <a:rPr lang="en-US" dirty="0" smtClean="0"/>
              <a:t>HACCP: The 7 HACCP Principles Analogy</a:t>
            </a:r>
          </a:p>
        </p:txBody>
      </p:sp>
      <p:sp>
        <p:nvSpPr>
          <p:cNvPr id="474115" name="Rectangle 3"/>
          <p:cNvSpPr>
            <a:spLocks noGrp="1" noChangeArrowheads="1"/>
          </p:cNvSpPr>
          <p:nvPr>
            <p:ph type="body" idx="1"/>
          </p:nvPr>
        </p:nvSpPr>
        <p:spPr>
          <a:xfrm>
            <a:off x="393700" y="1128713"/>
            <a:ext cx="8077200" cy="5349875"/>
          </a:xfrm>
        </p:spPr>
        <p:txBody>
          <a:bodyPr/>
          <a:lstStyle/>
          <a:p>
            <a:pPr marL="0" indent="0" eaLnBrk="1" hangingPunct="1">
              <a:tabLst>
                <a:tab pos="1143000" algn="l"/>
              </a:tabLst>
            </a:pPr>
            <a:r>
              <a:rPr lang="en-US" dirty="0" smtClean="0"/>
              <a:t>The Seven HACCP Principles</a:t>
            </a:r>
          </a:p>
          <a:p>
            <a:pPr marL="520700" lvl="1" indent="-406400" eaLnBrk="1" hangingPunct="1">
              <a:buSzTx/>
              <a:buFont typeface="Wingdings" pitchFamily="2" charset="2"/>
              <a:buAutoNum type="arabicPeriod"/>
              <a:tabLst>
                <a:tab pos="1143000" algn="l"/>
              </a:tabLst>
            </a:pPr>
            <a:r>
              <a:rPr lang="en-US" dirty="0" smtClean="0"/>
              <a:t>What hazard were town officials trying to control?</a:t>
            </a:r>
          </a:p>
          <a:p>
            <a:pPr marL="520700" lvl="1" indent="-406400" eaLnBrk="1" hangingPunct="1">
              <a:buSzTx/>
              <a:buFont typeface="Wingdings" pitchFamily="2" charset="2"/>
              <a:buAutoNum type="arabicPeriod"/>
              <a:tabLst>
                <a:tab pos="1143000" algn="l"/>
              </a:tabLst>
            </a:pPr>
            <a:r>
              <a:rPr lang="en-US" dirty="0" smtClean="0"/>
              <a:t>What did they decide was critical to control the hazard? </a:t>
            </a:r>
          </a:p>
          <a:p>
            <a:pPr marL="520700" lvl="1" indent="-406400" eaLnBrk="1" hangingPunct="1">
              <a:buSzTx/>
              <a:buFont typeface="Wingdings" pitchFamily="2" charset="2"/>
              <a:buAutoNum type="arabicPeriod"/>
              <a:tabLst>
                <a:tab pos="1143000" algn="l"/>
              </a:tabLst>
            </a:pPr>
            <a:r>
              <a:rPr lang="en-US" dirty="0" smtClean="0"/>
              <a:t>What limit did they establish to slow cars down? </a:t>
            </a:r>
          </a:p>
          <a:p>
            <a:pPr marL="520700" lvl="1" indent="-406400" eaLnBrk="1" hangingPunct="1">
              <a:buSzTx/>
              <a:buFont typeface="Wingdings" pitchFamily="2" charset="2"/>
              <a:buAutoNum type="arabicPeriod"/>
              <a:tabLst>
                <a:tab pos="1143000" algn="l"/>
              </a:tabLst>
            </a:pPr>
            <a:r>
              <a:rPr lang="en-US" dirty="0" smtClean="0"/>
              <a:t>How did the town monitor the new speed limit?</a:t>
            </a:r>
          </a:p>
          <a:p>
            <a:pPr marL="520700" lvl="1" indent="-406400" eaLnBrk="1" hangingPunct="1">
              <a:buSzTx/>
              <a:buFont typeface="Wingdings" pitchFamily="2" charset="2"/>
              <a:buAutoNum type="arabicPeriod"/>
              <a:tabLst>
                <a:tab pos="1143000" algn="l"/>
              </a:tabLst>
            </a:pPr>
            <a:r>
              <a:rPr lang="en-US" dirty="0" smtClean="0"/>
              <a:t>What action was taken by drivers who received tickets?</a:t>
            </a:r>
          </a:p>
          <a:p>
            <a:pPr marL="520700" lvl="1" indent="-406400" eaLnBrk="1" hangingPunct="1">
              <a:buSzTx/>
              <a:buFont typeface="Wingdings" pitchFamily="2" charset="2"/>
              <a:buAutoNum type="arabicPeriod"/>
              <a:tabLst>
                <a:tab pos="1143000" algn="l"/>
              </a:tabLst>
            </a:pPr>
            <a:r>
              <a:rPr lang="en-US" dirty="0" smtClean="0"/>
              <a:t>How did town officials verify that the new speed limit was </a:t>
            </a:r>
            <a:br>
              <a:rPr lang="en-US" dirty="0" smtClean="0"/>
            </a:br>
            <a:r>
              <a:rPr lang="en-US" dirty="0" smtClean="0"/>
              <a:t>reducing accidents?</a:t>
            </a:r>
          </a:p>
          <a:p>
            <a:pPr marL="520700" lvl="1" indent="-406400" eaLnBrk="1" hangingPunct="1">
              <a:buSzTx/>
              <a:buFont typeface="Wingdings" pitchFamily="2" charset="2"/>
              <a:buAutoNum type="arabicPeriod"/>
              <a:tabLst>
                <a:tab pos="1143000" algn="l"/>
              </a:tabLst>
            </a:pPr>
            <a:r>
              <a:rPr lang="en-US" dirty="0" smtClean="0"/>
              <a:t>What did town officials do to stay on top of the situation? </a:t>
            </a:r>
          </a:p>
          <a:p>
            <a:pPr marL="520700" lvl="1" indent="-406400" eaLnBrk="1" hangingPunct="1">
              <a:buSzTx/>
              <a:tabLst>
                <a:tab pos="1143000" algn="l"/>
              </a:tabLst>
            </a:pPr>
            <a:endParaRPr lang="en-US" dirty="0" smtClean="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8-20</a:t>
            </a:r>
          </a:p>
        </p:txBody>
      </p:sp>
    </p:spTree>
    <p:extLst>
      <p:ext uri="{BB962C8B-B14F-4D97-AF65-F5344CB8AC3E}">
        <p14:creationId xmlns:p14="http://schemas.microsoft.com/office/powerpoint/2010/main" val="106484264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3"/>
          <p:cNvSpPr>
            <a:spLocks noGrp="1" noChangeArrowheads="1"/>
          </p:cNvSpPr>
          <p:nvPr>
            <p:ph type="body" idx="1"/>
          </p:nvPr>
        </p:nvSpPr>
        <p:spPr>
          <a:xfrm>
            <a:off x="393192" y="1143000"/>
            <a:ext cx="8131177" cy="2271724"/>
          </a:xfrm>
        </p:spPr>
        <p:txBody>
          <a:bodyPr/>
          <a:lstStyle/>
          <a:p>
            <a:pPr marL="0" indent="0" eaLnBrk="1" hangingPunct="1">
              <a:defRPr/>
            </a:pPr>
            <a:r>
              <a:rPr lang="en-US" dirty="0">
                <a:latin typeface="Arial Narrow" charset="0"/>
                <a:cs typeface="+mn-cs"/>
              </a:rPr>
              <a:t>Principle 1: Conduct a hazard </a:t>
            </a:r>
            <a:r>
              <a:rPr lang="en-US" dirty="0" smtClean="0">
                <a:latin typeface="Arial Narrow" charset="0"/>
                <a:cs typeface="+mn-cs"/>
              </a:rPr>
              <a:t>analysis</a:t>
            </a:r>
            <a:endParaRPr lang="en-US" dirty="0">
              <a:latin typeface="Arial Narrow" charset="0"/>
              <a:cs typeface="+mn-cs"/>
            </a:endParaRPr>
          </a:p>
          <a:p>
            <a:pPr lvl="1" eaLnBrk="1" hangingPunct="1">
              <a:defRPr/>
            </a:pPr>
            <a:r>
              <a:rPr lang="en-US" dirty="0">
                <a:latin typeface="Arial Narrow" charset="0"/>
              </a:rPr>
              <a:t>Identify potential hazards in the food served by looking at how it </a:t>
            </a:r>
            <a:r>
              <a:rPr lang="en-US" dirty="0" smtClean="0">
                <a:latin typeface="Arial Narrow" charset="0"/>
              </a:rPr>
              <a:t/>
            </a:r>
            <a:br>
              <a:rPr lang="en-US" dirty="0" smtClean="0">
                <a:latin typeface="Arial Narrow" charset="0"/>
              </a:rPr>
            </a:br>
            <a:r>
              <a:rPr lang="en-US" dirty="0" smtClean="0">
                <a:latin typeface="Arial Narrow" charset="0"/>
              </a:rPr>
              <a:t>is </a:t>
            </a:r>
            <a:r>
              <a:rPr lang="en-US" dirty="0">
                <a:latin typeface="Arial Narrow" charset="0"/>
              </a:rPr>
              <a:t>processed</a:t>
            </a:r>
          </a:p>
          <a:p>
            <a:pPr lvl="1" eaLnBrk="1" hangingPunct="1">
              <a:defRPr/>
            </a:pPr>
            <a:r>
              <a:rPr lang="en-US" dirty="0">
                <a:latin typeface="Arial Narrow" charset="0"/>
              </a:rPr>
              <a:t>Identify TCS food items and determine where hazards are likely to occur for each one; look for biological, chemical, and physical contaminants</a:t>
            </a:r>
          </a:p>
          <a:p>
            <a:pPr marL="571500" lvl="1" indent="-457200" eaLnBrk="1" hangingPunct="1">
              <a:defRPr/>
            </a:pPr>
            <a:endParaRPr lang="en-US" dirty="0">
              <a:latin typeface="Arial Narrow" charset="0"/>
            </a:endParaRPr>
          </a:p>
        </p:txBody>
      </p:sp>
      <p:sp>
        <p:nvSpPr>
          <p:cNvPr id="220164" name="Text Box 2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8-21</a:t>
            </a:r>
          </a:p>
        </p:txBody>
      </p:sp>
      <p:sp>
        <p:nvSpPr>
          <p:cNvPr id="220165" name="Rectangle 2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3584969"/>
            <a:ext cx="8141208" cy="2102332"/>
          </a:xfrm>
          <a:prstGeom prst="rect">
            <a:avLst/>
          </a:prstGeom>
        </p:spPr>
      </p:pic>
    </p:spTree>
    <p:extLst>
      <p:ext uri="{BB962C8B-B14F-4D97-AF65-F5344CB8AC3E}">
        <p14:creationId xmlns:p14="http://schemas.microsoft.com/office/powerpoint/2010/main" val="404066246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3"/>
          <p:cNvSpPr>
            <a:spLocks noGrp="1" noChangeArrowheads="1"/>
          </p:cNvSpPr>
          <p:nvPr>
            <p:ph type="body" idx="1"/>
          </p:nvPr>
        </p:nvSpPr>
        <p:spPr>
          <a:xfrm>
            <a:off x="393192" y="1143000"/>
            <a:ext cx="5031382" cy="4727851"/>
          </a:xfrm>
        </p:spPr>
        <p:txBody>
          <a:bodyPr/>
          <a:lstStyle/>
          <a:p>
            <a:pPr marL="0" indent="0" eaLnBrk="1" hangingPunct="1">
              <a:defRPr/>
            </a:pPr>
            <a:r>
              <a:rPr lang="en-US" dirty="0">
                <a:latin typeface="Arial Narrow" charset="0"/>
                <a:cs typeface="+mn-cs"/>
              </a:rPr>
              <a:t>Principle 2: Determine critical control points (CCPs)</a:t>
            </a:r>
          </a:p>
          <a:p>
            <a:pPr lvl="1" eaLnBrk="1" hangingPunct="1">
              <a:defRPr/>
            </a:pPr>
            <a:r>
              <a:rPr lang="en-US" dirty="0">
                <a:latin typeface="Arial Narrow" charset="0"/>
              </a:rPr>
              <a:t>Find points in the process where identified hazards can be prevented, eliminated, or reduced to safe levels—these are the CCPs</a:t>
            </a:r>
          </a:p>
          <a:p>
            <a:pPr lvl="1" eaLnBrk="1" hangingPunct="1">
              <a:defRPr/>
            </a:pPr>
            <a:r>
              <a:rPr lang="en-US" dirty="0">
                <a:latin typeface="Arial Narrow" charset="0"/>
              </a:rPr>
              <a:t>Depending on the process, there may be more than one CCP</a:t>
            </a:r>
          </a:p>
        </p:txBody>
      </p:sp>
      <p:sp>
        <p:nvSpPr>
          <p:cNvPr id="22118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8-22</a:t>
            </a:r>
          </a:p>
        </p:txBody>
      </p:sp>
      <p:sp>
        <p:nvSpPr>
          <p:cNvPr id="22118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extLst>
      <p:ext uri="{BB962C8B-B14F-4D97-AF65-F5344CB8AC3E}">
        <p14:creationId xmlns:p14="http://schemas.microsoft.com/office/powerpoint/2010/main" val="366901829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3"/>
          <p:cNvSpPr>
            <a:spLocks noGrp="1" noChangeArrowheads="1"/>
          </p:cNvSpPr>
          <p:nvPr>
            <p:ph type="body" idx="1"/>
          </p:nvPr>
        </p:nvSpPr>
        <p:spPr>
          <a:xfrm>
            <a:off x="393192" y="1143000"/>
            <a:ext cx="4981575" cy="4914900"/>
          </a:xfrm>
        </p:spPr>
        <p:txBody>
          <a:bodyPr/>
          <a:lstStyle/>
          <a:p>
            <a:pPr marL="0" indent="0" eaLnBrk="1" hangingPunct="1">
              <a:defRPr/>
            </a:pPr>
            <a:r>
              <a:rPr lang="en-US" dirty="0">
                <a:latin typeface="Arial Narrow" charset="0"/>
                <a:cs typeface="+mn-cs"/>
              </a:rPr>
              <a:t>Principle 3: Establish critical limits</a:t>
            </a:r>
          </a:p>
          <a:p>
            <a:pPr lvl="1" eaLnBrk="1" hangingPunct="1">
              <a:defRPr/>
            </a:pPr>
            <a:r>
              <a:rPr lang="en-US" dirty="0">
                <a:latin typeface="Arial Narrow" charset="0"/>
              </a:rPr>
              <a:t>For each CCP, establish minimum or maximum limits</a:t>
            </a:r>
          </a:p>
          <a:p>
            <a:pPr lvl="1" eaLnBrk="1" hangingPunct="1">
              <a:defRPr/>
            </a:pPr>
            <a:r>
              <a:rPr lang="en-US" dirty="0">
                <a:latin typeface="Arial Narrow" charset="0"/>
              </a:rPr>
              <a:t>These limits must be met </a:t>
            </a:r>
            <a:r>
              <a:rPr lang="en-US" dirty="0" smtClean="0">
                <a:latin typeface="Arial Narrow" charset="0"/>
              </a:rPr>
              <a:t>to </a:t>
            </a:r>
            <a:endParaRPr lang="en-US" dirty="0">
              <a:latin typeface="Arial Narrow" charset="0"/>
            </a:endParaRPr>
          </a:p>
          <a:p>
            <a:pPr lvl="2" eaLnBrk="1" hangingPunct="1">
              <a:defRPr/>
            </a:pPr>
            <a:r>
              <a:rPr lang="en-US" dirty="0">
                <a:latin typeface="Arial Narrow" charset="0"/>
              </a:rPr>
              <a:t>Prevent or eliminate the hazard</a:t>
            </a:r>
          </a:p>
          <a:p>
            <a:pPr lvl="2" eaLnBrk="1" hangingPunct="1">
              <a:defRPr/>
            </a:pPr>
            <a:r>
              <a:rPr lang="en-US" dirty="0">
                <a:latin typeface="Arial Narrow" charset="0"/>
              </a:rPr>
              <a:t>Reduce it to a safe level</a:t>
            </a:r>
          </a:p>
          <a:p>
            <a:pPr marL="571500" lvl="1" indent="-457200" eaLnBrk="1" hangingPunct="1">
              <a:defRPr/>
            </a:pPr>
            <a:endParaRPr lang="en-US" dirty="0">
              <a:latin typeface="Arial Narrow" charset="0"/>
            </a:endParaRPr>
          </a:p>
        </p:txBody>
      </p:sp>
      <p:pic>
        <p:nvPicPr>
          <p:cNvPr id="461829" name="Picture 4" descr="slide_10_14"/>
          <p:cNvPicPr>
            <a:picLocks noChangeAspect="1" noChangeArrowheads="1"/>
          </p:cNvPicPr>
          <p:nvPr/>
        </p:nvPicPr>
        <p:blipFill>
          <a:blip r:embed="rId3">
            <a:clrChange>
              <a:clrFrom>
                <a:srgbClr val="BAE0E3"/>
              </a:clrFrom>
              <a:clrTo>
                <a:srgbClr val="BAE0E3">
                  <a:alpha val="0"/>
                </a:srgbClr>
              </a:clrTo>
            </a:clrChange>
            <a:extLst>
              <a:ext uri="{28A0092B-C50C-407E-A947-70E740481C1C}">
                <a14:useLocalDpi xmlns:a14="http://schemas.microsoft.com/office/drawing/2010/main" val="0"/>
              </a:ext>
            </a:extLst>
          </a:blip>
          <a:srcRect/>
          <a:stretch>
            <a:fillRect/>
          </a:stretch>
        </p:blipFill>
        <p:spPr bwMode="auto">
          <a:xfrm>
            <a:off x="6554153" y="1149354"/>
            <a:ext cx="2286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5" name="Text Box 5"/>
          <p:cNvSpPr txBox="1">
            <a:spLocks noChangeArrowheads="1"/>
          </p:cNvSpPr>
          <p:nvPr/>
        </p:nvSpPr>
        <p:spPr bwMode="auto">
          <a:xfrm>
            <a:off x="7066916" y="1231904"/>
            <a:ext cx="1301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eaLnBrk="1" fontAlgn="base" hangingPunct="1">
              <a:spcBef>
                <a:spcPct val="0"/>
              </a:spcBef>
              <a:spcAft>
                <a:spcPct val="0"/>
              </a:spcAft>
              <a:defRPr/>
            </a:pPr>
            <a:r>
              <a:rPr lang="en-US" sz="2400" dirty="0" smtClean="0"/>
              <a:t>Critical </a:t>
            </a:r>
          </a:p>
          <a:p>
            <a:pPr algn="ctr" eaLnBrk="1" fontAlgn="base" hangingPunct="1">
              <a:spcBef>
                <a:spcPct val="0"/>
              </a:spcBef>
              <a:spcAft>
                <a:spcPct val="0"/>
              </a:spcAft>
              <a:defRPr/>
            </a:pPr>
            <a:r>
              <a:rPr lang="en-US" sz="2400" dirty="0" smtClean="0"/>
              <a:t>Limit</a:t>
            </a:r>
          </a:p>
        </p:txBody>
      </p:sp>
      <p:sp>
        <p:nvSpPr>
          <p:cNvPr id="22221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8-23</a:t>
            </a:r>
          </a:p>
        </p:txBody>
      </p:sp>
      <p:sp>
        <p:nvSpPr>
          <p:cNvPr id="222213"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Tree>
    <p:extLst>
      <p:ext uri="{BB962C8B-B14F-4D97-AF65-F5344CB8AC3E}">
        <p14:creationId xmlns:p14="http://schemas.microsoft.com/office/powerpoint/2010/main" val="415592485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4"/>
          <p:cNvSpPr>
            <a:spLocks noGrp="1" noChangeArrowheads="1"/>
          </p:cNvSpPr>
          <p:nvPr>
            <p:ph type="body" idx="1"/>
          </p:nvPr>
        </p:nvSpPr>
        <p:spPr>
          <a:xfrm>
            <a:off x="393192" y="1143000"/>
            <a:ext cx="5797536" cy="4412963"/>
          </a:xfrm>
        </p:spPr>
        <p:txBody>
          <a:bodyPr/>
          <a:lstStyle/>
          <a:p>
            <a:pPr marL="0" indent="0" eaLnBrk="1" hangingPunct="1">
              <a:defRPr/>
            </a:pPr>
            <a:r>
              <a:rPr lang="en-US" dirty="0">
                <a:latin typeface="Arial Narrow" charset="0"/>
                <a:cs typeface="+mn-cs"/>
              </a:rPr>
              <a:t>Principle 4: Establish monitoring procedures</a:t>
            </a:r>
          </a:p>
          <a:p>
            <a:pPr lvl="1" eaLnBrk="1" hangingPunct="1">
              <a:defRPr/>
            </a:pPr>
            <a:r>
              <a:rPr lang="en-US" dirty="0">
                <a:latin typeface="Arial Narrow" charset="0"/>
              </a:rPr>
              <a:t>Determine the best way to check critical limits</a:t>
            </a:r>
          </a:p>
          <a:p>
            <a:pPr lvl="2" eaLnBrk="1" hangingPunct="1">
              <a:defRPr/>
            </a:pPr>
            <a:r>
              <a:rPr lang="en-US" dirty="0">
                <a:latin typeface="Arial Narrow" charset="0"/>
              </a:rPr>
              <a:t>Make sure they are </a:t>
            </a:r>
            <a:r>
              <a:rPr lang="en-US" dirty="0" smtClean="0">
                <a:latin typeface="Arial Narrow" charset="0"/>
              </a:rPr>
              <a:t>consistently </a:t>
            </a:r>
            <a:r>
              <a:rPr lang="en-US" dirty="0">
                <a:latin typeface="Arial Narrow" charset="0"/>
              </a:rPr>
              <a:t>met</a:t>
            </a:r>
          </a:p>
          <a:p>
            <a:pPr lvl="1" eaLnBrk="1" hangingPunct="1">
              <a:defRPr/>
            </a:pPr>
            <a:r>
              <a:rPr lang="en-US" dirty="0">
                <a:latin typeface="Arial Narrow" charset="0"/>
              </a:rPr>
              <a:t>Identify who will monitor them and how often</a:t>
            </a:r>
          </a:p>
          <a:p>
            <a:pPr marL="571500" lvl="1" indent="-457200" eaLnBrk="1" hangingPunct="1">
              <a:defRPr/>
            </a:pPr>
            <a:endParaRPr lang="en-US" dirty="0">
              <a:latin typeface="Arial Narrow" charset="0"/>
            </a:endParaRPr>
          </a:p>
        </p:txBody>
      </p:sp>
      <p:sp>
        <p:nvSpPr>
          <p:cNvPr id="223235"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8-24</a:t>
            </a:r>
          </a:p>
        </p:txBody>
      </p:sp>
      <p:sp>
        <p:nvSpPr>
          <p:cNvPr id="223236"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5032"/>
            <a:ext cx="2103120" cy="1917550"/>
          </a:xfrm>
          <a:prstGeom prst="rect">
            <a:avLst/>
          </a:prstGeom>
        </p:spPr>
      </p:pic>
    </p:spTree>
    <p:extLst>
      <p:ext uri="{BB962C8B-B14F-4D97-AF65-F5344CB8AC3E}">
        <p14:creationId xmlns:p14="http://schemas.microsoft.com/office/powerpoint/2010/main" val="2223427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714750" y="1976735"/>
            <a:ext cx="529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A. </a:t>
            </a:r>
            <a:r>
              <a:rPr lang="en-US" sz="2400" b="1" dirty="0" smtClean="0">
                <a:solidFill>
                  <a:srgbClr val="000000"/>
                </a:solidFill>
              </a:rPr>
              <a:t>Time-temperature abuse</a:t>
            </a:r>
            <a:endParaRPr lang="en-US" sz="2400" b="1" dirty="0">
              <a:solidFill>
                <a:srgbClr val="000000"/>
              </a:solidFill>
            </a:endParaRPr>
          </a:p>
        </p:txBody>
      </p:sp>
      <p:sp>
        <p:nvSpPr>
          <p:cNvPr id="1101831" name="Text Box 7"/>
          <p:cNvSpPr txBox="1">
            <a:spLocks noChangeArrowheads="1"/>
          </p:cNvSpPr>
          <p:nvPr/>
        </p:nvSpPr>
        <p:spPr bwMode="auto">
          <a:xfrm>
            <a:off x="3714750" y="24529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B. </a:t>
            </a:r>
            <a:r>
              <a:rPr lang="en-US" sz="2400" b="1" dirty="0" smtClean="0">
                <a:solidFill>
                  <a:srgbClr val="000000"/>
                </a:solidFill>
              </a:rPr>
              <a:t>Cross-contamination</a:t>
            </a:r>
            <a:endParaRPr lang="en-US" sz="2400" b="1" dirty="0">
              <a:solidFill>
                <a:srgbClr val="000000"/>
              </a:solidFill>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problem?</a:t>
            </a:r>
            <a:endParaRPr lang="en-US" sz="2400" b="1" dirty="0">
              <a:solidFill>
                <a:srgbClr val="005CAB"/>
              </a:solidFill>
              <a:ea typeface="+mn-ea"/>
              <a:cs typeface="+mn-cs"/>
            </a:endParaRPr>
          </a:p>
        </p:txBody>
      </p:sp>
      <p:sp>
        <p:nvSpPr>
          <p:cNvPr id="10" name="Text Box 7"/>
          <p:cNvSpPr txBox="1">
            <a:spLocks noChangeArrowheads="1"/>
          </p:cNvSpPr>
          <p:nvPr/>
        </p:nvSpPr>
        <p:spPr bwMode="auto">
          <a:xfrm>
            <a:off x="3714750" y="289113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C. Poor personal </a:t>
            </a:r>
            <a:r>
              <a:rPr lang="en-US" sz="2400" b="1" dirty="0">
                <a:solidFill>
                  <a:srgbClr val="000000"/>
                </a:solidFill>
              </a:rPr>
              <a:t>h</a:t>
            </a:r>
            <a:r>
              <a:rPr lang="en-US" sz="2400" b="1" dirty="0" smtClean="0">
                <a:solidFill>
                  <a:srgbClr val="000000"/>
                </a:solidFill>
              </a:rPr>
              <a:t>ygiene</a:t>
            </a:r>
            <a:endParaRPr lang="en-US" sz="2400" b="1" dirty="0">
              <a:solidFill>
                <a:srgbClr val="000000"/>
              </a:solidFill>
            </a:endParaRPr>
          </a:p>
        </p:txBody>
      </p:sp>
      <p:sp>
        <p:nvSpPr>
          <p:cNvPr id="11" name="Text Box 7"/>
          <p:cNvSpPr txBox="1">
            <a:spLocks noChangeArrowheads="1"/>
          </p:cNvSpPr>
          <p:nvPr/>
        </p:nvSpPr>
        <p:spPr bwMode="auto">
          <a:xfrm>
            <a:off x="3714750" y="33292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D. Poor cleaning and sanitizing</a:t>
            </a:r>
            <a:endParaRPr lang="en-US" sz="2400" b="1" dirty="0">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74" y="1860484"/>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spTree>
    <p:extLst>
      <p:ext uri="{BB962C8B-B14F-4D97-AF65-F5344CB8AC3E}">
        <p14:creationId xmlns:p14="http://schemas.microsoft.com/office/powerpoint/2010/main" val="37621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8-25</a:t>
            </a:r>
          </a:p>
        </p:txBody>
      </p:sp>
      <p:sp>
        <p:nvSpPr>
          <p:cNvPr id="224259"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
        <p:nvSpPr>
          <p:cNvPr id="224260" name="Rectangle 13"/>
          <p:cNvSpPr>
            <a:spLocks noGrp="1" noChangeArrowheads="1"/>
          </p:cNvSpPr>
          <p:nvPr>
            <p:ph type="body" idx="1"/>
          </p:nvPr>
        </p:nvSpPr>
        <p:spPr>
          <a:xfrm>
            <a:off x="393192" y="1143000"/>
            <a:ext cx="4883150" cy="2087880"/>
          </a:xfrm>
        </p:spPr>
        <p:txBody>
          <a:bodyPr/>
          <a:lstStyle/>
          <a:p>
            <a:pPr marL="0" indent="0" eaLnBrk="1" hangingPunct="1">
              <a:defRPr/>
            </a:pPr>
            <a:r>
              <a:rPr lang="en-US" dirty="0">
                <a:latin typeface="Arial Narrow" charset="0"/>
                <a:cs typeface="+mn-cs"/>
              </a:rPr>
              <a:t>Principle 5: Identify corrective actions</a:t>
            </a:r>
          </a:p>
          <a:p>
            <a:pPr lvl="1" eaLnBrk="1" hangingPunct="1">
              <a:defRPr/>
            </a:pPr>
            <a:r>
              <a:rPr lang="en-US" dirty="0">
                <a:latin typeface="Arial Narrow" charset="0"/>
              </a:rPr>
              <a:t>Identify steps that must be taken when a critical limit is not met</a:t>
            </a:r>
          </a:p>
          <a:p>
            <a:pPr lvl="1" eaLnBrk="1" hangingPunct="1">
              <a:defRPr/>
            </a:pPr>
            <a:r>
              <a:rPr lang="en-US" dirty="0">
                <a:latin typeface="Arial Narrow" charset="0"/>
              </a:rPr>
              <a:t>Determine these steps in advance</a:t>
            </a:r>
          </a:p>
          <a:p>
            <a:pPr marL="520700" lvl="1" indent="-406400" eaLnBrk="1" hangingPunct="1">
              <a:defRPr/>
            </a:pPr>
            <a:endParaRPr lang="en-US" dirty="0">
              <a:latin typeface="Arial Narrow" charset="0"/>
            </a:endParaRPr>
          </a:p>
          <a:p>
            <a:pPr marL="520700" lvl="1" indent="-406400" eaLnBrk="1" hangingPunct="1">
              <a:defRPr/>
            </a:pPr>
            <a:endParaRPr lang="en-US" dirty="0">
              <a:latin typeface="Arial Narrow"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180" y="1243013"/>
            <a:ext cx="2098296" cy="1921969"/>
          </a:xfrm>
          <a:prstGeom prst="rect">
            <a:avLst/>
          </a:prstGeom>
        </p:spPr>
      </p:pic>
    </p:spTree>
    <p:extLst>
      <p:ext uri="{BB962C8B-B14F-4D97-AF65-F5344CB8AC3E}">
        <p14:creationId xmlns:p14="http://schemas.microsoft.com/office/powerpoint/2010/main" val="156117816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Grp="1" noChangeArrowheads="1"/>
          </p:cNvSpPr>
          <p:nvPr>
            <p:ph type="body" idx="1"/>
          </p:nvPr>
        </p:nvSpPr>
        <p:spPr>
          <a:xfrm>
            <a:off x="393192" y="1143000"/>
            <a:ext cx="5482678" cy="3764280"/>
          </a:xfrm>
        </p:spPr>
        <p:txBody>
          <a:bodyPr/>
          <a:lstStyle/>
          <a:p>
            <a:pPr marL="0" indent="0" eaLnBrk="1" hangingPunct="1">
              <a:defRPr/>
            </a:pPr>
            <a:r>
              <a:rPr lang="en-US" dirty="0">
                <a:latin typeface="Arial Narrow" charset="0"/>
                <a:cs typeface="+mn-cs"/>
              </a:rPr>
              <a:t>Principle 6: Verify that the system works</a:t>
            </a:r>
          </a:p>
          <a:p>
            <a:pPr lvl="1" eaLnBrk="1" hangingPunct="1">
              <a:defRPr/>
            </a:pPr>
            <a:r>
              <a:rPr lang="en-US" dirty="0">
                <a:latin typeface="Arial Narrow" charset="0"/>
              </a:rPr>
              <a:t>Determine if the plan is working as intended</a:t>
            </a:r>
          </a:p>
          <a:p>
            <a:pPr lvl="1" eaLnBrk="1" hangingPunct="1">
              <a:defRPr/>
            </a:pPr>
            <a:r>
              <a:rPr lang="en-US" dirty="0">
                <a:latin typeface="Arial Narrow" charset="0"/>
              </a:rPr>
              <a:t>Evaluate the plan on a regular basis </a:t>
            </a:r>
            <a:r>
              <a:rPr lang="en-US" dirty="0" smtClean="0">
                <a:latin typeface="Arial Narrow" charset="0"/>
              </a:rPr>
              <a:t>using</a:t>
            </a:r>
            <a:endParaRPr lang="en-US" dirty="0">
              <a:latin typeface="Arial Narrow" charset="0"/>
            </a:endParaRPr>
          </a:p>
          <a:p>
            <a:pPr lvl="2" eaLnBrk="1" hangingPunct="1">
              <a:defRPr/>
            </a:pPr>
            <a:r>
              <a:rPr lang="en-US" dirty="0">
                <a:latin typeface="Arial Narrow" charset="0"/>
              </a:rPr>
              <a:t>Monitoring charts</a:t>
            </a:r>
          </a:p>
          <a:p>
            <a:pPr lvl="2" eaLnBrk="1" hangingPunct="1">
              <a:defRPr/>
            </a:pPr>
            <a:r>
              <a:rPr lang="en-US" dirty="0">
                <a:latin typeface="Arial Narrow" charset="0"/>
              </a:rPr>
              <a:t>Records</a:t>
            </a:r>
          </a:p>
          <a:p>
            <a:pPr lvl="2" eaLnBrk="1" hangingPunct="1">
              <a:defRPr/>
            </a:pPr>
            <a:r>
              <a:rPr lang="en-US" dirty="0">
                <a:latin typeface="Arial Narrow" charset="0"/>
              </a:rPr>
              <a:t>Hazard analysis</a:t>
            </a:r>
          </a:p>
          <a:p>
            <a:pPr lvl="1" eaLnBrk="1" hangingPunct="1">
              <a:defRPr/>
            </a:pPr>
            <a:r>
              <a:rPr lang="en-US" dirty="0">
                <a:latin typeface="Arial Narrow" charset="0"/>
              </a:rPr>
              <a:t>Determine if your plan prevents, reduces, or eliminates </a:t>
            </a:r>
            <a:r>
              <a:rPr lang="en-US" dirty="0" smtClean="0">
                <a:latin typeface="Arial Narrow" charset="0"/>
              </a:rPr>
              <a:t>identified </a:t>
            </a:r>
            <a:r>
              <a:rPr lang="en-US" dirty="0">
                <a:latin typeface="Arial Narrow" charset="0"/>
              </a:rPr>
              <a:t>hazards</a:t>
            </a:r>
          </a:p>
        </p:txBody>
      </p:sp>
      <p:sp>
        <p:nvSpPr>
          <p:cNvPr id="2252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8-26</a:t>
            </a:r>
          </a:p>
        </p:txBody>
      </p:sp>
      <p:sp>
        <p:nvSpPr>
          <p:cNvPr id="225285" name="Rectangle 1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917550"/>
          </a:xfrm>
          <a:prstGeom prst="rect">
            <a:avLst/>
          </a:prstGeom>
        </p:spPr>
      </p:pic>
    </p:spTree>
    <p:extLst>
      <p:ext uri="{BB962C8B-B14F-4D97-AF65-F5344CB8AC3E}">
        <p14:creationId xmlns:p14="http://schemas.microsoft.com/office/powerpoint/2010/main" val="50985588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3"/>
          <p:cNvSpPr>
            <a:spLocks noGrp="1" noChangeArrowheads="1"/>
          </p:cNvSpPr>
          <p:nvPr>
            <p:ph type="body" idx="1"/>
          </p:nvPr>
        </p:nvSpPr>
        <p:spPr>
          <a:xfrm>
            <a:off x="393192" y="1143000"/>
            <a:ext cx="5257800" cy="4914900"/>
          </a:xfrm>
        </p:spPr>
        <p:txBody>
          <a:bodyPr/>
          <a:lstStyle/>
          <a:p>
            <a:pPr marL="0" indent="0" eaLnBrk="1" hangingPunct="1">
              <a:defRPr/>
            </a:pPr>
            <a:r>
              <a:rPr lang="en-US" dirty="0">
                <a:latin typeface="Arial Narrow" charset="0"/>
                <a:cs typeface="+mn-cs"/>
              </a:rPr>
              <a:t>Principle 7: Establish procedures for record keeping and documentation</a:t>
            </a:r>
          </a:p>
          <a:p>
            <a:pPr marL="0" indent="0" eaLnBrk="1" hangingPunct="1">
              <a:defRPr/>
            </a:pPr>
            <a:r>
              <a:rPr lang="en-US" dirty="0">
                <a:latin typeface="Arial Narrow" charset="0"/>
                <a:cs typeface="+mn-cs"/>
              </a:rPr>
              <a:t>Keep records for these actions:</a:t>
            </a:r>
          </a:p>
          <a:p>
            <a:pPr lvl="1" eaLnBrk="1" hangingPunct="1">
              <a:defRPr/>
            </a:pPr>
            <a:r>
              <a:rPr lang="en-US" dirty="0">
                <a:latin typeface="Arial Narrow" charset="0"/>
              </a:rPr>
              <a:t>Monitoring activities</a:t>
            </a:r>
          </a:p>
          <a:p>
            <a:pPr lvl="1" eaLnBrk="1" hangingPunct="1">
              <a:defRPr/>
            </a:pPr>
            <a:r>
              <a:rPr lang="en-US" dirty="0">
                <a:latin typeface="Arial Narrow" charset="0"/>
              </a:rPr>
              <a:t>Corrective actions</a:t>
            </a:r>
          </a:p>
          <a:p>
            <a:pPr lvl="1" eaLnBrk="1" hangingPunct="1">
              <a:defRPr/>
            </a:pPr>
            <a:r>
              <a:rPr lang="en-US" dirty="0">
                <a:latin typeface="Arial Narrow" charset="0"/>
              </a:rPr>
              <a:t>Validating equipment (checking for good working condition)</a:t>
            </a:r>
          </a:p>
          <a:p>
            <a:pPr lvl="1" eaLnBrk="1" hangingPunct="1">
              <a:defRPr/>
            </a:pPr>
            <a:r>
              <a:rPr lang="en-US" dirty="0">
                <a:latin typeface="Arial Narrow" charset="0"/>
              </a:rPr>
              <a:t>Working with suppliers </a:t>
            </a:r>
            <a:r>
              <a:rPr lang="en-US" dirty="0" smtClean="0">
                <a:latin typeface="Arial Narrow" charset="0"/>
              </a:rPr>
              <a:t>(</a:t>
            </a:r>
            <a:r>
              <a:rPr lang="en-US" dirty="0">
                <a:latin typeface="Arial Narrow" charset="0"/>
              </a:rPr>
              <a:t>invoices, specifications, etc.)</a:t>
            </a:r>
          </a:p>
        </p:txBody>
      </p:sp>
      <p:sp>
        <p:nvSpPr>
          <p:cNvPr id="22630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8-27</a:t>
            </a:r>
          </a:p>
        </p:txBody>
      </p:sp>
      <p:sp>
        <p:nvSpPr>
          <p:cNvPr id="22630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917550"/>
          </a:xfrm>
          <a:prstGeom prst="rect">
            <a:avLst/>
          </a:prstGeom>
        </p:spPr>
      </p:pic>
    </p:spTree>
    <p:extLst>
      <p:ext uri="{BB962C8B-B14F-4D97-AF65-F5344CB8AC3E}">
        <p14:creationId xmlns:p14="http://schemas.microsoft.com/office/powerpoint/2010/main" val="357548084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3"/>
          <p:cNvSpPr>
            <a:spLocks noGrp="1" noChangeArrowheads="1"/>
          </p:cNvSpPr>
          <p:nvPr>
            <p:ph type="body" idx="1"/>
          </p:nvPr>
        </p:nvSpPr>
        <p:spPr>
          <a:xfrm>
            <a:off x="393192" y="1143000"/>
            <a:ext cx="6458738" cy="4475940"/>
          </a:xfrm>
        </p:spPr>
        <p:txBody>
          <a:bodyPr/>
          <a:lstStyle/>
          <a:p>
            <a:pPr marL="0" indent="0" eaLnBrk="1" hangingPunct="1">
              <a:defRPr/>
            </a:pPr>
            <a:r>
              <a:rPr lang="en-US" dirty="0">
                <a:latin typeface="Arial Narrow" charset="0"/>
                <a:cs typeface="+mn-cs"/>
              </a:rPr>
              <a:t>These specialized processing methods require a variance and may require a HACCP plan:</a:t>
            </a:r>
          </a:p>
          <a:p>
            <a:pPr lvl="1" eaLnBrk="1" hangingPunct="1">
              <a:defRPr/>
            </a:pPr>
            <a:r>
              <a:rPr lang="en-US" dirty="0">
                <a:latin typeface="Arial Narrow" charset="0"/>
              </a:rPr>
              <a:t>Smoking food as a method to preserve it (but not to enhance flavor)</a:t>
            </a:r>
          </a:p>
          <a:p>
            <a:pPr lvl="1" eaLnBrk="1" hangingPunct="1">
              <a:defRPr/>
            </a:pPr>
            <a:r>
              <a:rPr lang="en-US" dirty="0">
                <a:latin typeface="Arial Narrow" charset="0"/>
              </a:rPr>
              <a:t>Using food additives or </a:t>
            </a:r>
            <a:r>
              <a:rPr lang="en-US" dirty="0" smtClean="0">
                <a:latin typeface="Arial Narrow" charset="0"/>
              </a:rPr>
              <a:t>components, </a:t>
            </a:r>
            <a:r>
              <a:rPr lang="en-US" dirty="0">
                <a:latin typeface="Arial Narrow" charset="0"/>
              </a:rPr>
              <a:t>such as </a:t>
            </a:r>
            <a:r>
              <a:rPr lang="en-US" dirty="0" smtClean="0">
                <a:latin typeface="Arial Narrow" charset="0"/>
              </a:rPr>
              <a:t>vinegar, </a:t>
            </a:r>
            <a:r>
              <a:rPr lang="en-US" dirty="0">
                <a:latin typeface="Arial Narrow" charset="0"/>
              </a:rPr>
              <a:t>to preserve or alter food so it no longer requires time and temperature control for safety</a:t>
            </a:r>
          </a:p>
          <a:p>
            <a:pPr lvl="1" eaLnBrk="1" hangingPunct="1">
              <a:defRPr/>
            </a:pPr>
            <a:r>
              <a:rPr lang="en-US" dirty="0">
                <a:latin typeface="Arial Narrow" charset="0"/>
              </a:rPr>
              <a:t>Curing food</a:t>
            </a:r>
          </a:p>
          <a:p>
            <a:pPr lvl="1" eaLnBrk="1" hangingPunct="1">
              <a:defRPr/>
            </a:pPr>
            <a:r>
              <a:rPr lang="en-US" dirty="0">
                <a:latin typeface="Arial Narrow" charset="0"/>
              </a:rPr>
              <a:t>Custom-processing animals</a:t>
            </a:r>
          </a:p>
        </p:txBody>
      </p:sp>
      <p:sp>
        <p:nvSpPr>
          <p:cNvPr id="2273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8-28</a:t>
            </a:r>
          </a:p>
        </p:txBody>
      </p:sp>
      <p:sp>
        <p:nvSpPr>
          <p:cNvPr id="227332"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15299170"/>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type="body" idx="1"/>
          </p:nvPr>
        </p:nvSpPr>
        <p:spPr>
          <a:xfrm>
            <a:off x="393192" y="1143000"/>
            <a:ext cx="6490224" cy="4563878"/>
          </a:xfrm>
        </p:spPr>
        <p:txBody>
          <a:bodyPr/>
          <a:lstStyle/>
          <a:p>
            <a:pPr marL="0" indent="0" eaLnBrk="1" hangingPunct="1">
              <a:defRPr/>
            </a:pPr>
            <a:r>
              <a:rPr lang="en-US" dirty="0">
                <a:latin typeface="Arial Narrow" charset="0"/>
                <a:cs typeface="+mn-cs"/>
              </a:rPr>
              <a:t>These specialized processing methods require a variance and may require a HACCP plan: </a:t>
            </a:r>
          </a:p>
          <a:p>
            <a:pPr lvl="1" eaLnBrk="1" hangingPunct="1">
              <a:defRPr/>
            </a:pPr>
            <a:r>
              <a:rPr lang="en-US" dirty="0">
                <a:latin typeface="Arial Narrow" charset="0"/>
              </a:rPr>
              <a:t>Packaging food using ROP methods </a:t>
            </a:r>
            <a:r>
              <a:rPr lang="en-US" dirty="0" smtClean="0">
                <a:latin typeface="Arial Narrow" charset="0"/>
              </a:rPr>
              <a:t>including</a:t>
            </a:r>
            <a:endParaRPr lang="en-US" dirty="0">
              <a:latin typeface="Arial Narrow" charset="0"/>
            </a:endParaRPr>
          </a:p>
          <a:p>
            <a:pPr lvl="2" eaLnBrk="1" hangingPunct="1">
              <a:defRPr/>
            </a:pPr>
            <a:r>
              <a:rPr lang="en-US" dirty="0">
                <a:latin typeface="Arial Narrow" charset="0"/>
              </a:rPr>
              <a:t>MAP</a:t>
            </a:r>
          </a:p>
          <a:p>
            <a:pPr lvl="2" eaLnBrk="1" hangingPunct="1">
              <a:defRPr/>
            </a:pPr>
            <a:r>
              <a:rPr lang="en-US" dirty="0">
                <a:latin typeface="Arial Narrow" charset="0"/>
              </a:rPr>
              <a:t>Vacuum-packed</a:t>
            </a:r>
          </a:p>
          <a:p>
            <a:pPr lvl="2" eaLnBrk="1" hangingPunct="1">
              <a:defRPr/>
            </a:pPr>
            <a:r>
              <a:rPr lang="en-US" i="1" dirty="0">
                <a:latin typeface="Arial Narrow" charset="0"/>
              </a:rPr>
              <a:t>Sous vide</a:t>
            </a:r>
          </a:p>
          <a:p>
            <a:pPr lvl="1" eaLnBrk="1" hangingPunct="1">
              <a:defRPr/>
            </a:pPr>
            <a:r>
              <a:rPr lang="en-US" dirty="0">
                <a:latin typeface="Arial Narrow" charset="0"/>
              </a:rPr>
              <a:t>Treating (e.g</a:t>
            </a:r>
            <a:r>
              <a:rPr lang="en-US" dirty="0" smtClean="0">
                <a:latin typeface="Arial Narrow" charset="0"/>
              </a:rPr>
              <a:t>. pasteurizing) </a:t>
            </a:r>
            <a:r>
              <a:rPr lang="en-US" dirty="0">
                <a:latin typeface="Arial Narrow" charset="0"/>
              </a:rPr>
              <a:t>juice on-site and packaging it for later sale</a:t>
            </a:r>
          </a:p>
          <a:p>
            <a:pPr lvl="1" eaLnBrk="1" hangingPunct="1">
              <a:defRPr/>
            </a:pPr>
            <a:r>
              <a:rPr lang="en-US" dirty="0">
                <a:latin typeface="Arial Narrow" charset="0"/>
              </a:rPr>
              <a:t>Sprouting seeds or beans</a:t>
            </a:r>
          </a:p>
        </p:txBody>
      </p:sp>
      <p:sp>
        <p:nvSpPr>
          <p:cNvPr id="2283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8-29</a:t>
            </a:r>
          </a:p>
        </p:txBody>
      </p:sp>
      <p:sp>
        <p:nvSpPr>
          <p:cNvPr id="22835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171352355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8-30</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17718722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a:solidFill>
                  <a:srgbClr val="005CAB"/>
                </a:solidFill>
                <a:ea typeface="+mn-ea"/>
                <a:cs typeface="+mn-cs"/>
              </a:rPr>
              <a:t>Checking to see if critical limits are </a:t>
            </a:r>
            <a:r>
              <a:rPr lang="en-US" sz="2400" b="1" dirty="0" smtClean="0">
                <a:solidFill>
                  <a:srgbClr val="005CAB"/>
                </a:solidFill>
                <a:ea typeface="+mn-ea"/>
                <a:cs typeface="+mn-cs"/>
              </a:rPr>
              <a:t>met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14" name="Text Box 7"/>
          <p:cNvSpPr txBox="1">
            <a:spLocks noChangeArrowheads="1"/>
          </p:cNvSpPr>
          <p:nvPr/>
        </p:nvSpPr>
        <p:spPr bwMode="auto">
          <a:xfrm>
            <a:off x="390525"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Tree>
    <p:extLst>
      <p:ext uri="{BB962C8B-B14F-4D97-AF65-F5344CB8AC3E}">
        <p14:creationId xmlns:p14="http://schemas.microsoft.com/office/powerpoint/2010/main" val="36583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Keeping </a:t>
            </a:r>
            <a:r>
              <a:rPr lang="en-US" sz="2400" b="1" dirty="0">
                <a:solidFill>
                  <a:srgbClr val="005CAB"/>
                </a:solidFill>
                <a:ea typeface="+mn-ea"/>
                <a:cs typeface="+mn-cs"/>
              </a:rPr>
              <a:t>HACCP plan documents</a:t>
            </a: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8-32</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14" name="Text Box 7"/>
          <p:cNvSpPr txBox="1">
            <a:spLocks noChangeArrowheads="1"/>
          </p:cNvSpPr>
          <p:nvPr/>
        </p:nvSpPr>
        <p:spPr bwMode="auto">
          <a:xfrm>
            <a:off x="390525"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Tree>
    <p:extLst>
      <p:ext uri="{BB962C8B-B14F-4D97-AF65-F5344CB8AC3E}">
        <p14:creationId xmlns:p14="http://schemas.microsoft.com/office/powerpoint/2010/main" val="131658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5">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Assessing </a:t>
            </a:r>
            <a:r>
              <a:rPr lang="en-US" sz="2400" b="1" dirty="0">
                <a:solidFill>
                  <a:srgbClr val="005CAB"/>
                </a:solidFill>
                <a:ea typeface="+mn-ea"/>
                <a:cs typeface="+mn-cs"/>
              </a:rPr>
              <a:t>risks within the flow of food</a:t>
            </a: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14" name="Text Box 7"/>
          <p:cNvSpPr txBox="1">
            <a:spLocks noChangeArrowheads="1"/>
          </p:cNvSpPr>
          <p:nvPr/>
        </p:nvSpPr>
        <p:spPr bwMode="auto">
          <a:xfrm>
            <a:off x="390525"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Tree>
    <p:extLst>
      <p:ext uri="{BB962C8B-B14F-4D97-AF65-F5344CB8AC3E}">
        <p14:creationId xmlns:p14="http://schemas.microsoft.com/office/powerpoint/2010/main" val="76319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Specific </a:t>
            </a:r>
            <a:r>
              <a:rPr lang="en-US" sz="2400" b="1" dirty="0">
                <a:solidFill>
                  <a:srgbClr val="005CAB"/>
                </a:solidFill>
                <a:ea typeface="+mn-ea"/>
                <a:cs typeface="+mn-cs"/>
              </a:rPr>
              <a:t>places within the flow of food where hazards can be prevented, eliminated, or reduced to a safe level</a:t>
            </a: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t>
            </a:r>
            <a:r>
              <a:rPr lang="en-US" sz="2400" b="1" dirty="0">
                <a:solidFill>
                  <a:srgbClr val="000000"/>
                </a:solidFill>
                <a:latin typeface="Arial Narrow"/>
              </a:rPr>
              <a:t>a</a:t>
            </a:r>
            <a:r>
              <a:rPr lang="en-US" sz="2400" b="1" dirty="0" smtClean="0">
                <a:solidFill>
                  <a:srgbClr val="000000"/>
                </a:solidFill>
                <a:latin typeface="Arial Narrow"/>
              </a:rPr>
              <a:t>ction</a:t>
            </a:r>
            <a:endParaRPr lang="en-US" sz="2400" b="1" dirty="0">
              <a:solidFill>
                <a:srgbClr val="000000"/>
              </a:solidFill>
              <a:latin typeface="Arial Narrow"/>
            </a:endParaRPr>
          </a:p>
        </p:txBody>
      </p:sp>
      <p:sp>
        <p:nvSpPr>
          <p:cNvPr id="14" name="Text Box 7"/>
          <p:cNvSpPr txBox="1">
            <a:spLocks noChangeArrowheads="1"/>
          </p:cNvSpPr>
          <p:nvPr/>
        </p:nvSpPr>
        <p:spPr bwMode="auto">
          <a:xfrm>
            <a:off x="390525"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Tree>
    <p:extLst>
      <p:ext uri="{BB962C8B-B14F-4D97-AF65-F5344CB8AC3E}">
        <p14:creationId xmlns:p14="http://schemas.microsoft.com/office/powerpoint/2010/main" val="406200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714750" y="1976735"/>
            <a:ext cx="529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A. </a:t>
            </a:r>
            <a:r>
              <a:rPr lang="en-US" sz="2400" b="1" dirty="0" smtClean="0">
                <a:solidFill>
                  <a:srgbClr val="000000"/>
                </a:solidFill>
              </a:rPr>
              <a:t>Time-temperature abuse</a:t>
            </a:r>
            <a:endParaRPr lang="en-US" sz="2400" b="1" dirty="0">
              <a:solidFill>
                <a:srgbClr val="000000"/>
              </a:solidFill>
            </a:endParaRPr>
          </a:p>
        </p:txBody>
      </p:sp>
      <p:sp>
        <p:nvSpPr>
          <p:cNvPr id="1101831" name="Text Box 7"/>
          <p:cNvSpPr txBox="1">
            <a:spLocks noChangeArrowheads="1"/>
          </p:cNvSpPr>
          <p:nvPr/>
        </p:nvSpPr>
        <p:spPr bwMode="auto">
          <a:xfrm>
            <a:off x="3714750" y="24529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B. </a:t>
            </a:r>
            <a:r>
              <a:rPr lang="en-US" sz="2400" b="1" dirty="0" smtClean="0">
                <a:solidFill>
                  <a:srgbClr val="000000"/>
                </a:solidFill>
              </a:rPr>
              <a:t>Cross-contamination</a:t>
            </a:r>
            <a:endParaRPr lang="en-US" sz="2400" b="1" dirty="0">
              <a:solidFill>
                <a:srgbClr val="000000"/>
              </a:solidFill>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problem?</a:t>
            </a:r>
            <a:endParaRPr lang="en-US" sz="2400" b="1" dirty="0">
              <a:solidFill>
                <a:srgbClr val="005CAB"/>
              </a:solidFill>
              <a:ea typeface="+mn-ea"/>
              <a:cs typeface="+mn-cs"/>
            </a:endParaRPr>
          </a:p>
        </p:txBody>
      </p:sp>
      <p:sp>
        <p:nvSpPr>
          <p:cNvPr id="10" name="Text Box 7"/>
          <p:cNvSpPr txBox="1">
            <a:spLocks noChangeArrowheads="1"/>
          </p:cNvSpPr>
          <p:nvPr/>
        </p:nvSpPr>
        <p:spPr bwMode="auto">
          <a:xfrm>
            <a:off x="3714750" y="289113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C. Poor personal </a:t>
            </a:r>
            <a:r>
              <a:rPr lang="en-US" sz="2400" b="1" dirty="0">
                <a:solidFill>
                  <a:srgbClr val="000000"/>
                </a:solidFill>
              </a:rPr>
              <a:t>h</a:t>
            </a:r>
            <a:r>
              <a:rPr lang="en-US" sz="2400" b="1" dirty="0" smtClean="0">
                <a:solidFill>
                  <a:srgbClr val="000000"/>
                </a:solidFill>
              </a:rPr>
              <a:t>ygiene</a:t>
            </a:r>
            <a:endParaRPr lang="en-US" sz="2400" b="1" dirty="0">
              <a:solidFill>
                <a:srgbClr val="000000"/>
              </a:solidFill>
            </a:endParaRPr>
          </a:p>
        </p:txBody>
      </p:sp>
      <p:sp>
        <p:nvSpPr>
          <p:cNvPr id="11" name="Text Box 7"/>
          <p:cNvSpPr txBox="1">
            <a:spLocks noChangeArrowheads="1"/>
          </p:cNvSpPr>
          <p:nvPr/>
        </p:nvSpPr>
        <p:spPr bwMode="auto">
          <a:xfrm>
            <a:off x="3714750" y="33292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D. Poor cleaning and sanitizing</a:t>
            </a:r>
            <a:endParaRPr lang="en-US" sz="2400" b="1" dirty="0">
              <a:solidFill>
                <a:srgbClr val="000000"/>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75" y="186048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 name="Rectangle 3"/>
          <p:cNvSpPr txBox="1">
            <a:spLocks noChangeArrowheads="1"/>
          </p:cNvSpPr>
          <p:nvPr/>
        </p:nvSpPr>
        <p:spPr bwMode="auto">
          <a:xfrm>
            <a:off x="626143" y="4664076"/>
            <a:ext cx="2437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eaLnBrk="1" hangingPunct="1">
              <a:buFont typeface="Wingdings" pitchFamily="2" charset="2"/>
              <a:buNone/>
              <a:defRPr/>
            </a:pPr>
            <a:r>
              <a:rPr lang="en-US" sz="2400" b="1" dirty="0" smtClean="0">
                <a:solidFill>
                  <a:srgbClr val="005CAB"/>
                </a:solidFill>
                <a:ea typeface="+mn-ea"/>
              </a:rPr>
              <a:t>Chicken breasts</a:t>
            </a:r>
            <a:endParaRPr lang="en-US" sz="2400" b="1" dirty="0">
              <a:solidFill>
                <a:srgbClr val="005CAB"/>
              </a:solidFill>
              <a:ea typeface="+mn-ea"/>
            </a:endParaRPr>
          </a:p>
        </p:txBody>
      </p:sp>
      <p:sp>
        <p:nvSpPr>
          <p:cNvPr id="1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1-24</a:t>
            </a:r>
          </a:p>
        </p:txBody>
      </p:sp>
      <p:sp>
        <p:nvSpPr>
          <p:cNvPr id="14"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spTree>
    <p:extLst>
      <p:ext uri="{BB962C8B-B14F-4D97-AF65-F5344CB8AC3E}">
        <p14:creationId xmlns:p14="http://schemas.microsoft.com/office/powerpoint/2010/main" val="30369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Predetermined step taken when a critical limit is not met</a:t>
            </a:r>
            <a:endParaRPr lang="en-US" sz="2400" b="1" dirty="0">
              <a:solidFill>
                <a:srgbClr val="005CAB"/>
              </a:solidFill>
              <a:ea typeface="+mn-ea"/>
              <a:cs typeface="+mn-cs"/>
            </a:endParaRP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14" name="Text Box 7"/>
          <p:cNvSpPr txBox="1">
            <a:spLocks noChangeArrowheads="1"/>
          </p:cNvSpPr>
          <p:nvPr/>
        </p:nvSpPr>
        <p:spPr bwMode="auto">
          <a:xfrm>
            <a:off x="390525"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Tree>
    <p:extLst>
      <p:ext uri="{BB962C8B-B14F-4D97-AF65-F5344CB8AC3E}">
        <p14:creationId xmlns:p14="http://schemas.microsoft.com/office/powerpoint/2010/main" val="217936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Minimum or maximum boundaries that must be met to </a:t>
            </a:r>
            <a:br>
              <a:rPr lang="en-US" sz="2400" b="1" dirty="0" smtClean="0">
                <a:solidFill>
                  <a:srgbClr val="005CAB"/>
                </a:solidFill>
                <a:ea typeface="+mn-ea"/>
                <a:cs typeface="+mn-cs"/>
              </a:rPr>
            </a:br>
            <a:r>
              <a:rPr lang="en-US" sz="2400" b="1" dirty="0" smtClean="0">
                <a:solidFill>
                  <a:srgbClr val="005CAB"/>
                </a:solidFill>
                <a:ea typeface="+mn-ea"/>
                <a:cs typeface="+mn-cs"/>
              </a:rPr>
              <a:t>prevent a hazard</a:t>
            </a:r>
            <a:endParaRPr lang="en-US" sz="2400" b="1" dirty="0">
              <a:solidFill>
                <a:srgbClr val="005CAB"/>
              </a:solidFill>
              <a:ea typeface="+mn-ea"/>
              <a:cs typeface="+mn-cs"/>
            </a:endParaRP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14" name="Text Box 7"/>
          <p:cNvSpPr txBox="1">
            <a:spLocks noChangeArrowheads="1"/>
          </p:cNvSpPr>
          <p:nvPr/>
        </p:nvSpPr>
        <p:spPr bwMode="auto">
          <a:xfrm>
            <a:off x="390525"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Tree>
    <p:extLst>
      <p:ext uri="{BB962C8B-B14F-4D97-AF65-F5344CB8AC3E}">
        <p14:creationId xmlns:p14="http://schemas.microsoft.com/office/powerpoint/2010/main" val="164091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Determining if the HACCP plan is working as intended</a:t>
            </a:r>
            <a:endParaRPr lang="en-US" sz="2400" b="1" dirty="0">
              <a:solidFill>
                <a:srgbClr val="005CAB"/>
              </a:solidFill>
              <a:ea typeface="+mn-ea"/>
              <a:cs typeface="+mn-cs"/>
            </a:endParaRP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14" name="Text Box 7"/>
          <p:cNvSpPr txBox="1">
            <a:spLocks noChangeArrowheads="1"/>
          </p:cNvSpPr>
          <p:nvPr/>
        </p:nvSpPr>
        <p:spPr bwMode="auto">
          <a:xfrm>
            <a:off x="390525"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Tree>
    <p:extLst>
      <p:ext uri="{BB962C8B-B14F-4D97-AF65-F5344CB8AC3E}">
        <p14:creationId xmlns:p14="http://schemas.microsoft.com/office/powerpoint/2010/main" val="259793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4">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28055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t>
            </a:r>
            <a:r>
              <a:rPr lang="en-US" sz="6000" dirty="0">
                <a:ln w="10160">
                  <a:solidFill>
                    <a:schemeClr val="accent1"/>
                  </a:solidFill>
                  <a:prstDash val="solid"/>
                </a:ln>
                <a:solidFill>
                  <a:schemeClr val="accent1"/>
                </a:solidFill>
                <a:ea typeface="+mn-ea"/>
                <a:cs typeface="+mn-cs"/>
              </a:rPr>
              <a:t>a</a:t>
            </a:r>
            <a:r>
              <a:rPr lang="en-US" sz="6000" dirty="0" smtClean="0">
                <a:ln w="10160">
                  <a:solidFill>
                    <a:schemeClr val="accent1"/>
                  </a:solidFill>
                  <a:prstDash val="solid"/>
                </a:ln>
                <a:solidFill>
                  <a:schemeClr val="accent1"/>
                </a:solidFill>
                <a:ea typeface="+mn-ea"/>
                <a:cs typeface="+mn-cs"/>
              </a:rPr>
              <a:t>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DVD</a:t>
            </a:r>
            <a:endParaRPr lang="en-US" dirty="0"/>
          </a:p>
        </p:txBody>
      </p:sp>
    </p:spTree>
    <p:extLst>
      <p:ext uri="{BB962C8B-B14F-4D97-AF65-F5344CB8AC3E}">
        <p14:creationId xmlns:p14="http://schemas.microsoft.com/office/powerpoint/2010/main" val="151336922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2864083759"/>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3"/>
          <p:cNvSpPr>
            <a:spLocks noGrp="1" noChangeArrowheads="1"/>
          </p:cNvSpPr>
          <p:nvPr>
            <p:ph type="body" idx="1"/>
          </p:nvPr>
        </p:nvSpPr>
        <p:spPr>
          <a:xfrm>
            <a:off x="393192" y="1135685"/>
            <a:ext cx="5257800" cy="2204085"/>
          </a:xfrm>
        </p:spPr>
        <p:txBody>
          <a:bodyPr/>
          <a:lstStyle/>
          <a:p>
            <a:pPr marL="0" indent="0" eaLnBrk="1" hangingPunct="1">
              <a:spcBef>
                <a:spcPct val="0"/>
              </a:spcBef>
              <a:buClrTx/>
              <a:buSzTx/>
              <a:buFontTx/>
              <a:buNone/>
              <a:defRPr/>
            </a:pPr>
            <a:r>
              <a:rPr lang="en-US" dirty="0">
                <a:latin typeface="Arial Narrow" charset="0"/>
                <a:cs typeface="Times New Roman" charset="0"/>
              </a:rPr>
              <a:t>Floors, walls, and ceilings:</a:t>
            </a:r>
            <a:endParaRPr lang="en-US" dirty="0">
              <a:latin typeface="Arial Narrow" charset="0"/>
              <a:cs typeface="+mn-cs"/>
            </a:endParaRPr>
          </a:p>
          <a:p>
            <a:pPr lvl="1" eaLnBrk="1" hangingPunct="1">
              <a:defRPr/>
            </a:pPr>
            <a:r>
              <a:rPr lang="en-US" dirty="0">
                <a:latin typeface="Arial Narrow" charset="0"/>
              </a:rPr>
              <a:t>Materials must be smooth and durable for easier cleaning</a:t>
            </a:r>
          </a:p>
          <a:p>
            <a:pPr lvl="1" eaLnBrk="1" hangingPunct="1">
              <a:defRPr/>
            </a:pPr>
            <a:r>
              <a:rPr lang="en-US" dirty="0">
                <a:latin typeface="Arial Narrow" charset="0"/>
              </a:rPr>
              <a:t>Must be regularly maintained</a:t>
            </a:r>
          </a:p>
        </p:txBody>
      </p:sp>
      <p:sp>
        <p:nvSpPr>
          <p:cNvPr id="23040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9-4</a:t>
            </a:r>
          </a:p>
        </p:txBody>
      </p:sp>
      <p:sp>
        <p:nvSpPr>
          <p:cNvPr id="230404"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Interior Requirements for a Safe Operation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15" y="1243013"/>
            <a:ext cx="2099626" cy="1837173"/>
          </a:xfrm>
          <a:prstGeom prst="rect">
            <a:avLst/>
          </a:prstGeom>
        </p:spPr>
      </p:pic>
    </p:spTree>
    <p:extLst>
      <p:ext uri="{BB962C8B-B14F-4D97-AF65-F5344CB8AC3E}">
        <p14:creationId xmlns:p14="http://schemas.microsoft.com/office/powerpoint/2010/main" val="242881307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body" idx="1"/>
          </p:nvPr>
        </p:nvSpPr>
        <p:spPr>
          <a:xfrm>
            <a:off x="393192" y="1135685"/>
            <a:ext cx="5724069" cy="4465444"/>
          </a:xfrm>
        </p:spPr>
        <p:txBody>
          <a:bodyPr/>
          <a:lstStyle/>
          <a:p>
            <a:pPr marL="0" indent="0" eaLnBrk="1" hangingPunct="1">
              <a:defRPr/>
            </a:pPr>
            <a:r>
              <a:rPr lang="en-US" dirty="0">
                <a:latin typeface="Arial Narrow" charset="0"/>
                <a:cs typeface="+mn-cs"/>
              </a:rPr>
              <a:t>Foodservice equipment must meet these standards if it will come in contact with food:</a:t>
            </a:r>
          </a:p>
          <a:p>
            <a:pPr lvl="1" eaLnBrk="1" hangingPunct="1">
              <a:defRPr/>
            </a:pPr>
            <a:r>
              <a:rPr lang="en-US" dirty="0">
                <a:latin typeface="Arial Narrow" charset="0"/>
              </a:rPr>
              <a:t>Nonabsorbent, </a:t>
            </a:r>
            <a:r>
              <a:rPr lang="en-US" dirty="0" smtClean="0">
                <a:latin typeface="Arial Narrow" charset="0"/>
              </a:rPr>
              <a:t>smooth, and corrosion </a:t>
            </a:r>
            <a:r>
              <a:rPr lang="en-US" dirty="0">
                <a:latin typeface="Arial Narrow" charset="0"/>
              </a:rPr>
              <a:t>resistant</a:t>
            </a:r>
          </a:p>
          <a:p>
            <a:pPr lvl="1" eaLnBrk="1" hangingPunct="1">
              <a:defRPr/>
            </a:pPr>
            <a:r>
              <a:rPr lang="en-US" dirty="0">
                <a:latin typeface="Arial Narrow" charset="0"/>
              </a:rPr>
              <a:t>Easy to clean</a:t>
            </a:r>
          </a:p>
          <a:p>
            <a:pPr lvl="1" eaLnBrk="1" hangingPunct="1">
              <a:defRPr/>
            </a:pPr>
            <a:r>
              <a:rPr lang="en-US" dirty="0">
                <a:latin typeface="Arial Narrow" charset="0"/>
              </a:rPr>
              <a:t>Durable</a:t>
            </a:r>
          </a:p>
          <a:p>
            <a:pPr lvl="1" eaLnBrk="1" hangingPunct="1">
              <a:defRPr/>
            </a:pPr>
            <a:r>
              <a:rPr lang="en-US" dirty="0">
                <a:latin typeface="Arial Narrow" charset="0"/>
              </a:rPr>
              <a:t>Resistant to damage</a:t>
            </a:r>
          </a:p>
        </p:txBody>
      </p:sp>
      <p:sp>
        <p:nvSpPr>
          <p:cNvPr id="23142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9-5</a:t>
            </a:r>
          </a:p>
        </p:txBody>
      </p:sp>
      <p:sp>
        <p:nvSpPr>
          <p:cNvPr id="23142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Equipment Selection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660" y="1222312"/>
            <a:ext cx="1408176" cy="1408176"/>
          </a:xfrm>
          <a:prstGeom prst="rect">
            <a:avLst/>
          </a:prstGeom>
        </p:spPr>
      </p:pic>
    </p:spTree>
    <p:extLst>
      <p:ext uri="{BB962C8B-B14F-4D97-AF65-F5344CB8AC3E}">
        <p14:creationId xmlns:p14="http://schemas.microsoft.com/office/powerpoint/2010/main" val="201882536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type="body" idx="1"/>
          </p:nvPr>
        </p:nvSpPr>
        <p:spPr>
          <a:xfrm>
            <a:off x="393192" y="1135685"/>
            <a:ext cx="4758505" cy="3555365"/>
          </a:xfrm>
        </p:spPr>
        <p:txBody>
          <a:bodyPr/>
          <a:lstStyle/>
          <a:p>
            <a:pPr marL="0" indent="0" eaLnBrk="1" hangingPunct="1">
              <a:defRPr/>
            </a:pPr>
            <a:r>
              <a:rPr lang="en-US" dirty="0">
                <a:latin typeface="Arial Narrow" charset="0"/>
                <a:cs typeface="+mn-cs"/>
              </a:rPr>
              <a:t>Once equipment has been installed:</a:t>
            </a:r>
          </a:p>
          <a:p>
            <a:pPr lvl="1" eaLnBrk="1" hangingPunct="1">
              <a:defRPr/>
            </a:pPr>
            <a:r>
              <a:rPr lang="en-US" dirty="0">
                <a:latin typeface="Arial Narrow" charset="0"/>
              </a:rPr>
              <a:t>It must be maintained regularly</a:t>
            </a:r>
          </a:p>
          <a:p>
            <a:pPr lvl="1" eaLnBrk="1" hangingPunct="1">
              <a:defRPr/>
            </a:pPr>
            <a:r>
              <a:rPr lang="en-US" dirty="0">
                <a:latin typeface="Arial Narrow" charset="0"/>
              </a:rPr>
              <a:t>Only qualified people should maintain it</a:t>
            </a:r>
          </a:p>
          <a:p>
            <a:pPr lvl="1" eaLnBrk="1" hangingPunct="1">
              <a:defRPr/>
            </a:pPr>
            <a:r>
              <a:rPr lang="en-US" dirty="0">
                <a:latin typeface="Arial Narrow" charset="0"/>
              </a:rPr>
              <a:t>Set up a maintenance schedule with your supplier or manufacturer</a:t>
            </a:r>
          </a:p>
          <a:p>
            <a:pPr lvl="1" eaLnBrk="1" hangingPunct="1">
              <a:defRPr/>
            </a:pPr>
            <a:r>
              <a:rPr lang="en-US" dirty="0">
                <a:latin typeface="Arial Narrow" charset="0"/>
              </a:rPr>
              <a:t>Check equipment regularly to make sure it is working </a:t>
            </a:r>
            <a:r>
              <a:rPr lang="en-US" dirty="0" smtClean="0">
                <a:latin typeface="Arial Narrow" charset="0"/>
              </a:rPr>
              <a:t>correctly</a:t>
            </a:r>
            <a:endParaRPr lang="en-US" dirty="0">
              <a:latin typeface="Arial Narrow" charset="0"/>
            </a:endParaRP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9-6</a:t>
            </a:r>
          </a:p>
        </p:txBody>
      </p:sp>
      <p:sp>
        <p:nvSpPr>
          <p:cNvPr id="234501"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Installing and Maintaining Equipment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extLst>
      <p:ext uri="{BB962C8B-B14F-4D97-AF65-F5344CB8AC3E}">
        <p14:creationId xmlns:p14="http://schemas.microsoft.com/office/powerpoint/2010/main" val="1595676646"/>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body" idx="1"/>
          </p:nvPr>
        </p:nvSpPr>
        <p:spPr>
          <a:xfrm>
            <a:off x="393192" y="1135686"/>
            <a:ext cx="5029200" cy="3703320"/>
          </a:xfrm>
        </p:spPr>
        <p:txBody>
          <a:bodyPr tIns="73152" anchor="t" anchorCtr="0"/>
          <a:lstStyle/>
          <a:p>
            <a:pPr marL="0" indent="0" eaLnBrk="1" hangingPunct="1">
              <a:lnSpc>
                <a:spcPct val="80000"/>
              </a:lnSpc>
              <a:defRPr/>
            </a:pPr>
            <a:r>
              <a:rPr lang="en-US" dirty="0">
                <a:latin typeface="Arial Narrow" charset="0"/>
                <a:cs typeface="+mn-cs"/>
              </a:rPr>
              <a:t>Dishwashers must be installed:</a:t>
            </a:r>
          </a:p>
          <a:p>
            <a:pPr lvl="1" eaLnBrk="1" hangingPunct="1">
              <a:defRPr/>
            </a:pPr>
            <a:r>
              <a:rPr lang="en-US" dirty="0" smtClean="0">
                <a:latin typeface="Arial Narrow" charset="0"/>
              </a:rPr>
              <a:t>So </a:t>
            </a:r>
            <a:r>
              <a:rPr lang="en-US" dirty="0">
                <a:latin typeface="Arial Narrow" charset="0"/>
              </a:rPr>
              <a:t>they are reachable and conveniently </a:t>
            </a:r>
            <a:r>
              <a:rPr lang="en-US" dirty="0" smtClean="0">
                <a:latin typeface="Arial Narrow" charset="0"/>
              </a:rPr>
              <a:t>located</a:t>
            </a:r>
            <a:endParaRPr lang="en-US" dirty="0">
              <a:latin typeface="Arial Narrow" charset="0"/>
            </a:endParaRPr>
          </a:p>
          <a:p>
            <a:pPr lvl="1" eaLnBrk="1" hangingPunct="1">
              <a:defRPr/>
            </a:pPr>
            <a:r>
              <a:rPr lang="en-US" dirty="0" smtClean="0">
                <a:latin typeface="Arial Narrow" charset="0"/>
              </a:rPr>
              <a:t>In </a:t>
            </a:r>
            <a:r>
              <a:rPr lang="en-US" dirty="0">
                <a:latin typeface="Arial Narrow" charset="0"/>
              </a:rPr>
              <a:t>a way that keeps utensils, equipment, and other food-contact services from becoming </a:t>
            </a:r>
            <a:r>
              <a:rPr lang="en-US" dirty="0" smtClean="0">
                <a:latin typeface="Arial Narrow" charset="0"/>
              </a:rPr>
              <a:t>contaminated</a:t>
            </a:r>
            <a:endParaRPr lang="en-US" dirty="0">
              <a:latin typeface="Arial Narrow" charset="0"/>
            </a:endParaRPr>
          </a:p>
          <a:p>
            <a:pPr lvl="1" eaLnBrk="1" hangingPunct="1">
              <a:defRPr/>
            </a:pPr>
            <a:r>
              <a:rPr lang="en-US" dirty="0" smtClean="0">
                <a:latin typeface="Arial Narrow" charset="0"/>
              </a:rPr>
              <a:t>Following </a:t>
            </a:r>
            <a:r>
              <a:rPr lang="en-US" dirty="0">
                <a:latin typeface="Arial Narrow" charset="0"/>
              </a:rPr>
              <a:t>manufacturer</a:t>
            </a:r>
            <a:r>
              <a:rPr lang="ja-JP" altLang="en-US" dirty="0">
                <a:latin typeface="Arial Narrow" charset="0"/>
              </a:rPr>
              <a:t>’</a:t>
            </a:r>
            <a:r>
              <a:rPr lang="en-US" dirty="0">
                <a:latin typeface="Arial Narrow" charset="0"/>
              </a:rPr>
              <a:t>s </a:t>
            </a:r>
            <a:r>
              <a:rPr lang="en-US" dirty="0" smtClean="0">
                <a:latin typeface="Arial Narrow" charset="0"/>
              </a:rPr>
              <a:t>instructions</a:t>
            </a:r>
            <a:endParaRPr lang="en-US" dirty="0">
              <a:latin typeface="Arial Narrow" charset="0"/>
            </a:endParaRPr>
          </a:p>
        </p:txBody>
      </p:sp>
      <p:sp>
        <p:nvSpPr>
          <p:cNvPr id="23552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9-7</a:t>
            </a:r>
          </a:p>
        </p:txBody>
      </p:sp>
      <p:sp>
        <p:nvSpPr>
          <p:cNvPr id="23552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Dishwashing Machines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8947480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714750" y="1976735"/>
            <a:ext cx="529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A. </a:t>
            </a:r>
            <a:r>
              <a:rPr lang="en-US" sz="2400" b="1" dirty="0" smtClean="0">
                <a:solidFill>
                  <a:srgbClr val="000000"/>
                </a:solidFill>
              </a:rPr>
              <a:t>Time-temperature abuse</a:t>
            </a:r>
            <a:endParaRPr lang="en-US" sz="2400" b="1" dirty="0">
              <a:solidFill>
                <a:srgbClr val="000000"/>
              </a:solidFill>
            </a:endParaRPr>
          </a:p>
        </p:txBody>
      </p:sp>
      <p:sp>
        <p:nvSpPr>
          <p:cNvPr id="1101831" name="Text Box 7"/>
          <p:cNvSpPr txBox="1">
            <a:spLocks noChangeArrowheads="1"/>
          </p:cNvSpPr>
          <p:nvPr/>
        </p:nvSpPr>
        <p:spPr bwMode="auto">
          <a:xfrm>
            <a:off x="3714750" y="24529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B. </a:t>
            </a:r>
            <a:r>
              <a:rPr lang="en-US" sz="2400" b="1" dirty="0" smtClean="0">
                <a:solidFill>
                  <a:srgbClr val="000000"/>
                </a:solidFill>
              </a:rPr>
              <a:t>Cross-contamination</a:t>
            </a:r>
            <a:endParaRPr lang="en-US" sz="2400" b="1" dirty="0">
              <a:solidFill>
                <a:srgbClr val="000000"/>
              </a:solidFill>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problem?</a:t>
            </a:r>
            <a:endParaRPr lang="en-US" sz="2400" b="1" dirty="0">
              <a:solidFill>
                <a:srgbClr val="005CAB"/>
              </a:solidFill>
              <a:ea typeface="+mn-ea"/>
              <a:cs typeface="+mn-cs"/>
            </a:endParaRPr>
          </a:p>
        </p:txBody>
      </p:sp>
      <p:sp>
        <p:nvSpPr>
          <p:cNvPr id="10" name="Text Box 7"/>
          <p:cNvSpPr txBox="1">
            <a:spLocks noChangeArrowheads="1"/>
          </p:cNvSpPr>
          <p:nvPr/>
        </p:nvSpPr>
        <p:spPr bwMode="auto">
          <a:xfrm>
            <a:off x="3714750" y="289113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C. Poor personal </a:t>
            </a:r>
            <a:r>
              <a:rPr lang="en-US" sz="2400" b="1" dirty="0">
                <a:solidFill>
                  <a:srgbClr val="000000"/>
                </a:solidFill>
              </a:rPr>
              <a:t>h</a:t>
            </a:r>
            <a:r>
              <a:rPr lang="en-US" sz="2400" b="1" dirty="0" smtClean="0">
                <a:solidFill>
                  <a:srgbClr val="000000"/>
                </a:solidFill>
              </a:rPr>
              <a:t>ygiene</a:t>
            </a:r>
            <a:endParaRPr lang="en-US" sz="2400" b="1" dirty="0">
              <a:solidFill>
                <a:srgbClr val="000000"/>
              </a:solidFill>
            </a:endParaRPr>
          </a:p>
        </p:txBody>
      </p:sp>
      <p:sp>
        <p:nvSpPr>
          <p:cNvPr id="11" name="Text Box 7"/>
          <p:cNvSpPr txBox="1">
            <a:spLocks noChangeArrowheads="1"/>
          </p:cNvSpPr>
          <p:nvPr/>
        </p:nvSpPr>
        <p:spPr bwMode="auto">
          <a:xfrm>
            <a:off x="3714750" y="33292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D. Poor cleaning and sanitizing</a:t>
            </a:r>
            <a:endParaRPr lang="en-US" sz="2400" b="1" dirty="0">
              <a:solidFill>
                <a:srgbClr val="000000"/>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75" y="186048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spTree>
    <p:extLst>
      <p:ext uri="{BB962C8B-B14F-4D97-AF65-F5344CB8AC3E}">
        <p14:creationId xmlns:p14="http://schemas.microsoft.com/office/powerpoint/2010/main" val="26430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393192" y="1135686"/>
            <a:ext cx="5029200" cy="3622040"/>
          </a:xfrm>
        </p:spPr>
        <p:txBody>
          <a:bodyPr/>
          <a:lstStyle/>
          <a:p>
            <a:pPr marL="0" indent="0" eaLnBrk="1" hangingPunct="1">
              <a:lnSpc>
                <a:spcPct val="80000"/>
              </a:lnSpc>
              <a:defRPr/>
            </a:pPr>
            <a:r>
              <a:rPr lang="en-US" dirty="0">
                <a:latin typeface="Arial Narrow" charset="0"/>
                <a:cs typeface="+mn-cs"/>
              </a:rPr>
              <a:t>When selecting dishwashers make sure: </a:t>
            </a:r>
            <a:endParaRPr lang="en-US" i="1" dirty="0">
              <a:latin typeface="Arial Narrow" charset="0"/>
              <a:cs typeface="+mn-cs"/>
            </a:endParaRPr>
          </a:p>
          <a:p>
            <a:pPr lvl="1" eaLnBrk="1" hangingPunct="1">
              <a:defRPr/>
            </a:pPr>
            <a:r>
              <a:rPr lang="en-US" dirty="0" smtClean="0">
                <a:latin typeface="Arial Narrow" charset="0"/>
              </a:rPr>
              <a:t>The </a:t>
            </a:r>
            <a:r>
              <a:rPr lang="en-US" dirty="0">
                <a:latin typeface="Arial Narrow" charset="0"/>
              </a:rPr>
              <a:t>detergents and sanitizers used are approved by the local regulatory </a:t>
            </a:r>
            <a:r>
              <a:rPr lang="en-US" dirty="0" smtClean="0">
                <a:latin typeface="Arial Narrow" charset="0"/>
              </a:rPr>
              <a:t>authority</a:t>
            </a:r>
            <a:endParaRPr lang="en-US" dirty="0">
              <a:latin typeface="Arial Narrow" charset="0"/>
            </a:endParaRPr>
          </a:p>
          <a:p>
            <a:pPr lvl="1" eaLnBrk="1" hangingPunct="1">
              <a:defRPr/>
            </a:pPr>
            <a:r>
              <a:rPr lang="en-US" dirty="0" smtClean="0">
                <a:latin typeface="Arial Narrow" charset="0"/>
              </a:rPr>
              <a:t>They </a:t>
            </a:r>
            <a:r>
              <a:rPr lang="en-US" dirty="0">
                <a:latin typeface="Arial Narrow" charset="0"/>
              </a:rPr>
              <a:t>have the ability to measure water temperature, water pressure, and cleaning and sanitizing chemical </a:t>
            </a:r>
            <a:r>
              <a:rPr lang="en-US" dirty="0" smtClean="0">
                <a:latin typeface="Arial Narrow" charset="0"/>
              </a:rPr>
              <a:t>concentration</a:t>
            </a:r>
            <a:endParaRPr lang="en-US" dirty="0">
              <a:latin typeface="Arial Narrow" charset="0"/>
            </a:endParaRPr>
          </a:p>
          <a:p>
            <a:pPr lvl="1" eaLnBrk="1" hangingPunct="1">
              <a:defRPr/>
            </a:pPr>
            <a:r>
              <a:rPr lang="en-US" dirty="0" smtClean="0">
                <a:latin typeface="Arial Narrow" charset="0"/>
              </a:rPr>
              <a:t>Information </a:t>
            </a:r>
            <a:r>
              <a:rPr lang="en-US" dirty="0">
                <a:latin typeface="Arial Narrow" charset="0"/>
              </a:rPr>
              <a:t>about the correct settings is posted on the </a:t>
            </a:r>
            <a:r>
              <a:rPr lang="en-US" dirty="0" smtClean="0">
                <a:latin typeface="Arial Narrow" charset="0"/>
              </a:rPr>
              <a:t>machine</a:t>
            </a:r>
            <a:endParaRPr lang="en-US" dirty="0">
              <a:latin typeface="Arial Narrow" charset="0"/>
            </a:endParaRP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9-8</a:t>
            </a:r>
          </a:p>
        </p:txBody>
      </p:sp>
      <p:sp>
        <p:nvSpPr>
          <p:cNvPr id="23654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Dishwashing Machines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15" y="1243013"/>
            <a:ext cx="2099626" cy="1837173"/>
          </a:xfrm>
          <a:prstGeom prst="rect">
            <a:avLst/>
          </a:prstGeom>
        </p:spPr>
      </p:pic>
    </p:spTree>
    <p:extLst>
      <p:ext uri="{BB962C8B-B14F-4D97-AF65-F5344CB8AC3E}">
        <p14:creationId xmlns:p14="http://schemas.microsoft.com/office/powerpoint/2010/main" val="103718178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p:cNvSpPr>
            <a:spLocks noGrp="1" noChangeArrowheads="1"/>
          </p:cNvSpPr>
          <p:nvPr>
            <p:ph type="body" idx="1"/>
          </p:nvPr>
        </p:nvSpPr>
        <p:spPr>
          <a:xfrm>
            <a:off x="393192" y="1135685"/>
            <a:ext cx="4071938" cy="2030310"/>
          </a:xfrm>
        </p:spPr>
        <p:txBody>
          <a:bodyPr/>
          <a:lstStyle/>
          <a:p>
            <a:pPr marL="0" indent="0" eaLnBrk="1" hangingPunct="1">
              <a:defRPr/>
            </a:pPr>
            <a:r>
              <a:rPr lang="en-US" dirty="0">
                <a:latin typeface="Arial Narrow" charset="0"/>
                <a:cs typeface="+mn-cs"/>
              </a:rPr>
              <a:t>Purchase sinks large enough to accommodate large equipment and </a:t>
            </a:r>
            <a:r>
              <a:rPr lang="en-US" dirty="0" smtClean="0">
                <a:latin typeface="Arial Narrow" charset="0"/>
                <a:cs typeface="+mn-cs"/>
              </a:rPr>
              <a:t>utensils.</a:t>
            </a:r>
            <a:endParaRPr lang="en-US" dirty="0">
              <a:latin typeface="Arial Narrow" charset="0"/>
              <a:cs typeface="+mn-cs"/>
            </a:endParaRPr>
          </a:p>
          <a:p>
            <a:pPr marL="0" indent="0" eaLnBrk="1" hangingPunct="1">
              <a:defRPr/>
            </a:pPr>
            <a:endParaRPr lang="en-US" dirty="0">
              <a:latin typeface="Arial Narrow" charset="0"/>
              <a:cs typeface="+mn-cs"/>
            </a:endParaRPr>
          </a:p>
        </p:txBody>
      </p:sp>
      <p:sp>
        <p:nvSpPr>
          <p:cNvPr id="23757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9-9</a:t>
            </a:r>
          </a:p>
        </p:txBody>
      </p:sp>
      <p:sp>
        <p:nvSpPr>
          <p:cNvPr id="237572" name="Rectangle 1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Three-Compartment Sinks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374"/>
            <a:ext cx="2100072" cy="1874846"/>
          </a:xfrm>
          <a:prstGeom prst="rect">
            <a:avLst/>
          </a:prstGeom>
        </p:spPr>
      </p:pic>
    </p:spTree>
    <p:extLst>
      <p:ext uri="{BB962C8B-B14F-4D97-AF65-F5344CB8AC3E}">
        <p14:creationId xmlns:p14="http://schemas.microsoft.com/office/powerpoint/2010/main" val="159641422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93192" y="1143000"/>
            <a:ext cx="5086350" cy="4983163"/>
          </a:xfrm>
        </p:spPr>
        <p:txBody>
          <a:bodyPr/>
          <a:lstStyle/>
          <a:p>
            <a:pPr marL="0" indent="0" eaLnBrk="1" hangingPunct="1">
              <a:buFont typeface="Wingdings" pitchFamily="2" charset="2"/>
              <a:buNone/>
              <a:defRPr/>
            </a:pPr>
            <a:r>
              <a:rPr lang="en-US" dirty="0" smtClean="0">
                <a:ea typeface="+mn-ea"/>
                <a:cs typeface="+mn-cs"/>
              </a:rPr>
              <a:t>Handwashing stations must be conveniently located and are required in:</a:t>
            </a:r>
          </a:p>
          <a:p>
            <a:pPr lvl="1" eaLnBrk="1" hangingPunct="1">
              <a:buFont typeface="Wingdings" pitchFamily="2" charset="2"/>
              <a:buChar char="l"/>
              <a:defRPr/>
            </a:pPr>
            <a:r>
              <a:rPr lang="en-US" dirty="0" smtClean="0"/>
              <a:t>Restrooms or directly next to them</a:t>
            </a:r>
          </a:p>
          <a:p>
            <a:pPr lvl="1" eaLnBrk="1" hangingPunct="1">
              <a:buFont typeface="Wingdings" pitchFamily="2" charset="2"/>
              <a:buChar char="l"/>
              <a:defRPr/>
            </a:pPr>
            <a:r>
              <a:rPr lang="en-US" dirty="0" smtClean="0"/>
              <a:t>Food-prep areas</a:t>
            </a:r>
          </a:p>
          <a:p>
            <a:pPr lvl="1" eaLnBrk="1" hangingPunct="1">
              <a:buFont typeface="Wingdings" pitchFamily="2" charset="2"/>
              <a:buChar char="l"/>
              <a:defRPr/>
            </a:pPr>
            <a:r>
              <a:rPr lang="en-US" dirty="0" smtClean="0"/>
              <a:t>Service areas</a:t>
            </a:r>
          </a:p>
          <a:p>
            <a:pPr lvl="1" eaLnBrk="1" hangingPunct="1">
              <a:buFont typeface="Wingdings" pitchFamily="2" charset="2"/>
              <a:buChar char="l"/>
              <a:defRPr/>
            </a:pPr>
            <a:r>
              <a:rPr lang="en-US" dirty="0" smtClean="0"/>
              <a:t>Dishwashing areas</a:t>
            </a:r>
          </a:p>
          <a:p>
            <a:pPr marL="0" indent="38100" eaLnBrk="1" hangingPunct="1">
              <a:buFont typeface="Wingdings" pitchFamily="2" charset="2"/>
              <a:buNone/>
              <a:defRPr/>
            </a:pPr>
            <a:r>
              <a:rPr lang="en-US" dirty="0" smtClean="0">
                <a:ea typeface="+mn-ea"/>
                <a:cs typeface="+mn-cs"/>
              </a:rPr>
              <a:t>Handwashing sinks must be used only for handwashing.</a:t>
            </a:r>
          </a:p>
          <a:p>
            <a:pPr marL="63500" indent="-25400" eaLnBrk="1" hangingPunct="1">
              <a:buFont typeface="Wingdings" pitchFamily="2" charset="2"/>
              <a:buNone/>
              <a:defRPr/>
            </a:pPr>
            <a:endParaRPr lang="en-US" dirty="0" smtClean="0">
              <a:ea typeface="+mn-ea"/>
              <a:cs typeface="+mn-cs"/>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9-10</a:t>
            </a:r>
          </a:p>
        </p:txBody>
      </p:sp>
      <p:sp>
        <p:nvSpPr>
          <p:cNvPr id="238596" name="Rectangle 1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Handwashing Stations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991"/>
            <a:ext cx="2103120" cy="1124585"/>
          </a:xfrm>
          <a:prstGeom prst="rect">
            <a:avLst/>
          </a:prstGeom>
        </p:spPr>
      </p:pic>
    </p:spTree>
    <p:extLst>
      <p:ext uri="{BB962C8B-B14F-4D97-AF65-F5344CB8AC3E}">
        <p14:creationId xmlns:p14="http://schemas.microsoft.com/office/powerpoint/2010/main" val="190236114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3"/>
          <p:cNvSpPr>
            <a:spLocks noGrp="1" noChangeArrowheads="1"/>
          </p:cNvSpPr>
          <p:nvPr>
            <p:ph type="body" idx="1"/>
          </p:nvPr>
        </p:nvSpPr>
        <p:spPr>
          <a:xfrm>
            <a:off x="393192" y="1135685"/>
            <a:ext cx="5178426" cy="4826286"/>
          </a:xfrm>
        </p:spPr>
        <p:txBody>
          <a:bodyPr/>
          <a:lstStyle/>
          <a:p>
            <a:pPr marL="0" indent="0" eaLnBrk="1" hangingPunct="1">
              <a:buFont typeface="Wingdings" pitchFamily="2" charset="2"/>
              <a:buNone/>
              <a:defRPr/>
            </a:pPr>
            <a:r>
              <a:rPr lang="en-US" dirty="0" smtClean="0">
                <a:ea typeface="+mn-ea"/>
                <a:cs typeface="+mn-cs"/>
              </a:rPr>
              <a:t>Backflow:</a:t>
            </a:r>
          </a:p>
          <a:p>
            <a:pPr lvl="1" eaLnBrk="1" hangingPunct="1">
              <a:buFont typeface="Wingdings" pitchFamily="2" charset="2"/>
              <a:buChar char="l"/>
              <a:defRPr/>
            </a:pPr>
            <a:r>
              <a:rPr lang="en-US" kern="1200" dirty="0" smtClean="0">
                <a:solidFill>
                  <a:schemeClr val="tx1"/>
                </a:solidFill>
              </a:rPr>
              <a:t>Reverse</a:t>
            </a:r>
            <a:r>
              <a:rPr lang="en-US" dirty="0" smtClean="0"/>
              <a:t> </a:t>
            </a:r>
            <a:r>
              <a:rPr lang="en-US" dirty="0"/>
              <a:t>flow of contaminants </a:t>
            </a:r>
            <a:r>
              <a:rPr lang="en-US" dirty="0" smtClean="0"/>
              <a:t>through </a:t>
            </a:r>
            <a:br>
              <a:rPr lang="en-US" dirty="0" smtClean="0"/>
            </a:br>
            <a:r>
              <a:rPr lang="en-US" dirty="0" smtClean="0"/>
              <a:t>a </a:t>
            </a:r>
            <a:r>
              <a:rPr lang="en-US" dirty="0"/>
              <a:t>cross-connection </a:t>
            </a:r>
            <a:r>
              <a:rPr lang="en-US" dirty="0" smtClean="0"/>
              <a:t>into </a:t>
            </a:r>
            <a:r>
              <a:rPr lang="en-US" dirty="0"/>
              <a:t>the </a:t>
            </a:r>
            <a:r>
              <a:rPr lang="en-US" dirty="0" smtClean="0"/>
              <a:t>drinkable </a:t>
            </a:r>
            <a:br>
              <a:rPr lang="en-US" dirty="0" smtClean="0"/>
            </a:br>
            <a:r>
              <a:rPr lang="en-US" dirty="0" smtClean="0"/>
              <a:t>water </a:t>
            </a:r>
            <a:r>
              <a:rPr lang="en-US" dirty="0"/>
              <a:t>supply</a:t>
            </a:r>
          </a:p>
          <a:p>
            <a:pPr marL="0" indent="0" eaLnBrk="1" hangingPunct="1">
              <a:buFont typeface="Wingdings" pitchFamily="2" charset="2"/>
              <a:buNone/>
              <a:defRPr/>
            </a:pPr>
            <a:r>
              <a:rPr lang="en-US" dirty="0" smtClean="0">
                <a:ea typeface="+mn-ea"/>
                <a:cs typeface="+mn-cs"/>
              </a:rPr>
              <a:t>Backsiphonage:</a:t>
            </a:r>
          </a:p>
          <a:p>
            <a:pPr lvl="1" eaLnBrk="1" hangingPunct="1">
              <a:buFont typeface="Wingdings" pitchFamily="2" charset="2"/>
              <a:buChar char="l"/>
              <a:defRPr/>
            </a:pPr>
            <a:r>
              <a:rPr lang="en-US" dirty="0" smtClean="0"/>
              <a:t>A vacuum created in the plumbing system that sucks contaminants back into the </a:t>
            </a:r>
            <a:br>
              <a:rPr lang="en-US" dirty="0" smtClean="0"/>
            </a:br>
            <a:r>
              <a:rPr lang="en-US" dirty="0" smtClean="0"/>
              <a:t>water supply </a:t>
            </a:r>
            <a:endParaRPr lang="en-US" dirty="0"/>
          </a:p>
          <a:p>
            <a:pPr lvl="2" eaLnBrk="1" hangingPunct="1">
              <a:buFont typeface="Courier New" pitchFamily="49" charset="0"/>
              <a:buChar char="o"/>
              <a:defRPr/>
            </a:pPr>
            <a:r>
              <a:rPr lang="en-US" dirty="0" smtClean="0"/>
              <a:t>Can occur when high water use in one area </a:t>
            </a:r>
            <a:br>
              <a:rPr lang="en-US" dirty="0" smtClean="0"/>
            </a:br>
            <a:r>
              <a:rPr lang="en-US" dirty="0" smtClean="0"/>
              <a:t>of the operation creates a </a:t>
            </a:r>
            <a:r>
              <a:rPr lang="en-US" dirty="0" smtClean="0"/>
              <a:t>vacuum </a:t>
            </a:r>
            <a:endParaRPr lang="en-US" dirty="0"/>
          </a:p>
          <a:p>
            <a:pPr lvl="2" eaLnBrk="1" hangingPunct="1">
              <a:buFont typeface="Courier New" pitchFamily="49" charset="0"/>
              <a:buChar char="o"/>
              <a:defRPr/>
            </a:pPr>
            <a:r>
              <a:rPr lang="en-US" dirty="0" smtClean="0"/>
              <a:t>A running hose in a mop bucket can lead </a:t>
            </a:r>
            <a:br>
              <a:rPr lang="en-US" dirty="0" smtClean="0"/>
            </a:br>
            <a:r>
              <a:rPr lang="en-US" dirty="0" smtClean="0"/>
              <a:t>to backsiphonage</a:t>
            </a:r>
            <a:endParaRPr lang="en-US" dirty="0"/>
          </a:p>
          <a:p>
            <a:pPr marL="685800" lvl="2" indent="0" eaLnBrk="1" hangingPunct="1">
              <a:buFont typeface="Courier New" pitchFamily="49" charset="0"/>
              <a:buNone/>
              <a:defRPr/>
            </a:pPr>
            <a:endParaRPr lang="en-US" dirty="0"/>
          </a:p>
          <a:p>
            <a:pPr marL="571500" lvl="1" indent="-457200" eaLnBrk="1" hangingPunct="1">
              <a:buFont typeface="Wingdings" pitchFamily="2" charset="2"/>
              <a:buChar char="l"/>
              <a:defRPr/>
            </a:pPr>
            <a:endParaRPr lang="en-US" dirty="0" smtClean="0"/>
          </a:p>
        </p:txBody>
      </p:sp>
      <p:sp>
        <p:nvSpPr>
          <p:cNvPr id="2" name="Text Box 1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9-11</a:t>
            </a:r>
          </a:p>
        </p:txBody>
      </p:sp>
      <p:sp>
        <p:nvSpPr>
          <p:cNvPr id="242692" name="Rectangle 1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Water and Plumbing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257" y="1243013"/>
            <a:ext cx="2100141" cy="2155087"/>
          </a:xfrm>
          <a:prstGeom prst="rect">
            <a:avLst/>
          </a:prstGeom>
        </p:spPr>
      </p:pic>
    </p:spTree>
    <p:extLst>
      <p:ext uri="{BB962C8B-B14F-4D97-AF65-F5344CB8AC3E}">
        <p14:creationId xmlns:p14="http://schemas.microsoft.com/office/powerpoint/2010/main" val="660594310"/>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Text Box 4"/>
          <p:cNvSpPr txBox="1">
            <a:spLocks noChangeArrowheads="1"/>
          </p:cNvSpPr>
          <p:nvPr/>
        </p:nvSpPr>
        <p:spPr bwMode="auto">
          <a:xfrm>
            <a:off x="1400175" y="4165041"/>
            <a:ext cx="210312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288925" algn="l"/>
              </a:tabLst>
              <a:defRPr sz="3200" b="1">
                <a:solidFill>
                  <a:srgbClr val="FFFFFF"/>
                </a:solidFill>
                <a:latin typeface="Arial" charset="0"/>
                <a:ea typeface="ＭＳ Ｐゴシック" charset="0"/>
              </a:defRPr>
            </a:lvl1pPr>
            <a:lvl2pPr marL="742950" indent="-285750" eaLnBrk="0" hangingPunct="0">
              <a:tabLst>
                <a:tab pos="288925" algn="l"/>
              </a:tabLst>
              <a:defRPr sz="3200" b="1">
                <a:solidFill>
                  <a:srgbClr val="FFFFFF"/>
                </a:solidFill>
                <a:latin typeface="Arial" charset="0"/>
                <a:ea typeface="ＭＳ Ｐゴシック" charset="0"/>
              </a:defRPr>
            </a:lvl2pPr>
            <a:lvl3pPr marL="1143000" indent="-228600" eaLnBrk="0" hangingPunct="0">
              <a:tabLst>
                <a:tab pos="288925" algn="l"/>
              </a:tabLst>
              <a:defRPr sz="3200" b="1">
                <a:solidFill>
                  <a:srgbClr val="FFFFFF"/>
                </a:solidFill>
                <a:latin typeface="Arial" charset="0"/>
                <a:ea typeface="ＭＳ Ｐゴシック" charset="0"/>
              </a:defRPr>
            </a:lvl3pPr>
            <a:lvl4pPr marL="1600200" indent="-228600" eaLnBrk="0" hangingPunct="0">
              <a:tabLst>
                <a:tab pos="288925" algn="l"/>
              </a:tabLst>
              <a:defRPr sz="3200" b="1">
                <a:solidFill>
                  <a:srgbClr val="FFFFFF"/>
                </a:solidFill>
                <a:latin typeface="Arial" charset="0"/>
                <a:ea typeface="ＭＳ Ｐゴシック" charset="0"/>
              </a:defRPr>
            </a:lvl4pPr>
            <a:lvl5pPr marL="2057400" indent="-228600" eaLnBrk="0" hangingPunct="0">
              <a:tabLst>
                <a:tab pos="288925"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9pPr>
          </a:lstStyle>
          <a:p>
            <a:pPr algn="ctr" fontAlgn="base">
              <a:lnSpc>
                <a:spcPct val="80000"/>
              </a:lnSpc>
              <a:spcBef>
                <a:spcPct val="50000"/>
              </a:spcBef>
              <a:spcAft>
                <a:spcPct val="0"/>
              </a:spcAft>
              <a:buSzPct val="75000"/>
              <a:buFont typeface="Wingdings" charset="0"/>
              <a:buNone/>
              <a:defRPr/>
            </a:pPr>
            <a:r>
              <a:rPr lang="en-US" sz="1800" dirty="0" smtClean="0">
                <a:solidFill>
                  <a:srgbClr val="00AEEF"/>
                </a:solidFill>
                <a:latin typeface="Arial Narrow"/>
                <a:cs typeface="Arial Narrow"/>
              </a:rPr>
              <a:t>Vacuum breaker</a:t>
            </a:r>
          </a:p>
        </p:txBody>
      </p:sp>
      <p:sp>
        <p:nvSpPr>
          <p:cNvPr id="242693" name="Text Box 5"/>
          <p:cNvSpPr txBox="1">
            <a:spLocks noChangeArrowheads="1"/>
          </p:cNvSpPr>
          <p:nvPr/>
        </p:nvSpPr>
        <p:spPr bwMode="auto">
          <a:xfrm>
            <a:off x="393192" y="1135685"/>
            <a:ext cx="6224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fontAlgn="base">
              <a:spcBef>
                <a:spcPct val="50000"/>
              </a:spcBef>
              <a:spcAft>
                <a:spcPct val="0"/>
              </a:spcAft>
              <a:defRPr/>
            </a:pPr>
            <a:r>
              <a:rPr lang="en-US" sz="2400" dirty="0">
                <a:solidFill>
                  <a:srgbClr val="005CAB"/>
                </a:solidFill>
                <a:latin typeface="Arial Narrow"/>
              </a:rPr>
              <a:t>Backflow p</a:t>
            </a:r>
            <a:r>
              <a:rPr lang="en-US" sz="2400" dirty="0" smtClean="0">
                <a:solidFill>
                  <a:srgbClr val="005CAB"/>
                </a:solidFill>
                <a:latin typeface="Arial Narrow"/>
              </a:rPr>
              <a:t>revention methods:</a:t>
            </a:r>
            <a:endParaRPr lang="en-US" sz="2400" dirty="0">
              <a:solidFill>
                <a:srgbClr val="005CAB"/>
              </a:solidFill>
              <a:latin typeface="Arial Narrow"/>
            </a:endParaRPr>
          </a:p>
        </p:txBody>
      </p:sp>
      <p:sp>
        <p:nvSpPr>
          <p:cNvPr id="243717" name="Text Box 6"/>
          <p:cNvSpPr txBox="1">
            <a:spLocks noChangeArrowheads="1"/>
          </p:cNvSpPr>
          <p:nvPr/>
        </p:nvSpPr>
        <p:spPr bwMode="auto">
          <a:xfrm>
            <a:off x="5492612" y="4165041"/>
            <a:ext cx="210312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288925" algn="l"/>
              </a:tabLst>
              <a:defRPr sz="3200" b="1">
                <a:solidFill>
                  <a:srgbClr val="FFFFFF"/>
                </a:solidFill>
                <a:latin typeface="Arial" charset="0"/>
                <a:ea typeface="ＭＳ Ｐゴシック" charset="0"/>
              </a:defRPr>
            </a:lvl1pPr>
            <a:lvl2pPr marL="742950" indent="-285750" eaLnBrk="0" hangingPunct="0">
              <a:tabLst>
                <a:tab pos="288925" algn="l"/>
              </a:tabLst>
              <a:defRPr sz="3200" b="1">
                <a:solidFill>
                  <a:srgbClr val="FFFFFF"/>
                </a:solidFill>
                <a:latin typeface="Arial" charset="0"/>
                <a:ea typeface="ＭＳ Ｐゴシック" charset="0"/>
              </a:defRPr>
            </a:lvl2pPr>
            <a:lvl3pPr marL="1143000" indent="-228600" eaLnBrk="0" hangingPunct="0">
              <a:tabLst>
                <a:tab pos="288925" algn="l"/>
              </a:tabLst>
              <a:defRPr sz="3200" b="1">
                <a:solidFill>
                  <a:srgbClr val="FFFFFF"/>
                </a:solidFill>
                <a:latin typeface="Arial" charset="0"/>
                <a:ea typeface="ＭＳ Ｐゴシック" charset="0"/>
              </a:defRPr>
            </a:lvl3pPr>
            <a:lvl4pPr marL="1600200" indent="-228600" eaLnBrk="0" hangingPunct="0">
              <a:tabLst>
                <a:tab pos="288925" algn="l"/>
              </a:tabLst>
              <a:defRPr sz="3200" b="1">
                <a:solidFill>
                  <a:srgbClr val="FFFFFF"/>
                </a:solidFill>
                <a:latin typeface="Arial" charset="0"/>
                <a:ea typeface="ＭＳ Ｐゴシック" charset="0"/>
              </a:defRPr>
            </a:lvl4pPr>
            <a:lvl5pPr marL="2057400" indent="-228600" eaLnBrk="0" hangingPunct="0">
              <a:tabLst>
                <a:tab pos="288925"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9pPr>
          </a:lstStyle>
          <a:p>
            <a:pPr algn="ctr" fontAlgn="base">
              <a:lnSpc>
                <a:spcPct val="80000"/>
              </a:lnSpc>
              <a:spcBef>
                <a:spcPct val="50000"/>
              </a:spcBef>
              <a:spcAft>
                <a:spcPct val="0"/>
              </a:spcAft>
              <a:buSzPct val="75000"/>
              <a:buFont typeface="Wingdings" charset="0"/>
              <a:buNone/>
              <a:defRPr/>
            </a:pPr>
            <a:r>
              <a:rPr lang="en-US" sz="1800" dirty="0" smtClean="0">
                <a:solidFill>
                  <a:srgbClr val="00AEEF"/>
                </a:solidFill>
                <a:latin typeface="Arial Narrow"/>
              </a:rPr>
              <a:t>Air gap</a:t>
            </a:r>
          </a:p>
        </p:txBody>
      </p:sp>
      <p:sp>
        <p:nvSpPr>
          <p:cNvPr id="243718" name="Text Box 2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9-12</a:t>
            </a:r>
          </a:p>
        </p:txBody>
      </p:sp>
      <p:sp>
        <p:nvSpPr>
          <p:cNvPr id="243719" name="Rectangle 2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Water and Plumbing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032" y="2052637"/>
            <a:ext cx="2326280" cy="210312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623" t="1393" r="26728" b="32959"/>
          <a:stretch/>
        </p:blipFill>
        <p:spPr>
          <a:xfrm>
            <a:off x="1414443" y="2055813"/>
            <a:ext cx="2103120" cy="210312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93603009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4"/>
          <p:cNvSpPr>
            <a:spLocks noGrp="1" noChangeArrowheads="1"/>
          </p:cNvSpPr>
          <p:nvPr>
            <p:ph type="body" idx="1"/>
          </p:nvPr>
        </p:nvSpPr>
        <p:spPr>
          <a:xfrm>
            <a:off x="393192" y="1143000"/>
            <a:ext cx="5486400" cy="3921125"/>
          </a:xfrm>
        </p:spPr>
        <p:txBody>
          <a:bodyPr/>
          <a:lstStyle/>
          <a:p>
            <a:pPr marL="0" indent="0" eaLnBrk="1" hangingPunct="1">
              <a:defRPr/>
            </a:pPr>
            <a:r>
              <a:rPr lang="en-US" dirty="0">
                <a:latin typeface="Arial Narrow" charset="0"/>
                <a:cs typeface="+mn-cs"/>
              </a:rPr>
              <a:t>Consider the following when installing and maintaining lighting:</a:t>
            </a:r>
          </a:p>
          <a:p>
            <a:pPr lvl="1" eaLnBrk="1" hangingPunct="1">
              <a:defRPr/>
            </a:pPr>
            <a:r>
              <a:rPr lang="en-US" dirty="0">
                <a:latin typeface="Arial Narrow" charset="0"/>
              </a:rPr>
              <a:t>Different areas of the facility have different lighting intensity requirements</a:t>
            </a:r>
          </a:p>
          <a:p>
            <a:pPr lvl="1" eaLnBrk="1" hangingPunct="1">
              <a:defRPr/>
            </a:pPr>
            <a:r>
              <a:rPr lang="en-US" dirty="0">
                <a:latin typeface="Arial Narrow" charset="0"/>
              </a:rPr>
              <a:t>Local jurisdictions usually require prep areas to be brighter than other areas</a:t>
            </a:r>
          </a:p>
          <a:p>
            <a:pPr lvl="1" eaLnBrk="1" hangingPunct="1">
              <a:defRPr/>
            </a:pPr>
            <a:r>
              <a:rPr lang="en-US" dirty="0">
                <a:latin typeface="Arial Narrow" charset="0"/>
              </a:rPr>
              <a:t>All lights should have shatter-resistant </a:t>
            </a:r>
            <a:r>
              <a:rPr lang="en-US" dirty="0" smtClean="0">
                <a:latin typeface="Arial Narrow" charset="0"/>
              </a:rPr>
              <a:t>lightbulbs </a:t>
            </a:r>
            <a:r>
              <a:rPr lang="en-US" dirty="0">
                <a:latin typeface="Arial Narrow" charset="0"/>
              </a:rPr>
              <a:t>or protective covers</a:t>
            </a:r>
          </a:p>
          <a:p>
            <a:pPr lvl="1" eaLnBrk="1" hangingPunct="1">
              <a:defRPr/>
            </a:pPr>
            <a:r>
              <a:rPr lang="en-US" dirty="0">
                <a:latin typeface="Arial Narrow" charset="0"/>
              </a:rPr>
              <a:t>Replace burned out bulbs with correct size bulbs </a:t>
            </a: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9-13</a:t>
            </a:r>
          </a:p>
        </p:txBody>
      </p:sp>
      <p:sp>
        <p:nvSpPr>
          <p:cNvPr id="24474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Lighting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18610687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2" name="Rectangle 8"/>
          <p:cNvSpPr>
            <a:spLocks noGrp="1" noChangeArrowheads="1"/>
          </p:cNvSpPr>
          <p:nvPr>
            <p:ph type="title"/>
          </p:nvPr>
        </p:nvSpPr>
        <p:spPr/>
        <p:txBody>
          <a:bodyPr/>
          <a:lstStyle/>
          <a:p>
            <a:r>
              <a:rPr lang="en-US" dirty="0" smtClean="0"/>
              <a:t>Garbage</a:t>
            </a:r>
            <a:endParaRPr lang="en-US" dirty="0"/>
          </a:p>
        </p:txBody>
      </p:sp>
      <p:sp>
        <p:nvSpPr>
          <p:cNvPr id="246786" name="Rectangle 3"/>
          <p:cNvSpPr>
            <a:spLocks noGrp="1" noChangeArrowheads="1"/>
          </p:cNvSpPr>
          <p:nvPr>
            <p:ph type="body" idx="1"/>
          </p:nvPr>
        </p:nvSpPr>
        <p:spPr>
          <a:xfrm>
            <a:off x="387631" y="1135685"/>
            <a:ext cx="5481638" cy="4983163"/>
          </a:xfrm>
        </p:spPr>
        <p:txBody>
          <a:bodyPr/>
          <a:lstStyle/>
          <a:p>
            <a:r>
              <a:rPr lang="en-US" dirty="0" smtClean="0"/>
              <a:t>Designated storage areas:</a:t>
            </a:r>
          </a:p>
          <a:p>
            <a:pPr lvl="1"/>
            <a:r>
              <a:rPr lang="en-US" dirty="0" smtClean="0"/>
              <a:t>Store waste and recyclables separately from food and food-contact surfaces</a:t>
            </a:r>
          </a:p>
          <a:p>
            <a:pPr lvl="1"/>
            <a:r>
              <a:rPr lang="en-US" dirty="0" smtClean="0"/>
              <a:t>Storage must not create a nuisance or a public health hazard</a:t>
            </a:r>
          </a:p>
        </p:txBody>
      </p:sp>
      <p:sp>
        <p:nvSpPr>
          <p:cNvPr id="24781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01731427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10"/>
          <p:cNvSpPr>
            <a:spLocks noGrp="1" noChangeArrowheads="1"/>
          </p:cNvSpPr>
          <p:nvPr>
            <p:ph type="title"/>
          </p:nvPr>
        </p:nvSpPr>
        <p:spPr/>
        <p:txBody>
          <a:bodyPr/>
          <a:lstStyle/>
          <a:p>
            <a:r>
              <a:rPr lang="en-US" dirty="0" smtClean="0"/>
              <a:t>Emergencies That Affect the Facility</a:t>
            </a:r>
            <a:endParaRPr lang="en-US" dirty="0"/>
          </a:p>
        </p:txBody>
      </p:sp>
      <p:sp>
        <p:nvSpPr>
          <p:cNvPr id="249858" name="Rectangle 3"/>
          <p:cNvSpPr>
            <a:spLocks noGrp="1" noChangeArrowheads="1"/>
          </p:cNvSpPr>
          <p:nvPr>
            <p:ph type="body" idx="1"/>
          </p:nvPr>
        </p:nvSpPr>
        <p:spPr>
          <a:xfrm>
            <a:off x="387630" y="1143000"/>
            <a:ext cx="5503583" cy="4983163"/>
          </a:xfrm>
        </p:spPr>
        <p:txBody>
          <a:bodyPr/>
          <a:lstStyle/>
          <a:p>
            <a:r>
              <a:rPr lang="en-US" dirty="0" smtClean="0"/>
              <a:t>Imminent health hazard:</a:t>
            </a:r>
          </a:p>
          <a:p>
            <a:pPr lvl="1"/>
            <a:r>
              <a:rPr lang="en-US" dirty="0" smtClean="0"/>
              <a:t>A significant threat or danger to health</a:t>
            </a:r>
          </a:p>
          <a:p>
            <a:pPr lvl="1"/>
            <a:r>
              <a:rPr lang="en-US" dirty="0" smtClean="0"/>
              <a:t>Requires immediate correction or closure to prevent injury</a:t>
            </a:r>
          </a:p>
          <a:p>
            <a:r>
              <a:rPr lang="en-US" dirty="0" smtClean="0"/>
              <a:t>Possible imminent health hazards:</a:t>
            </a:r>
          </a:p>
          <a:p>
            <a:pPr lvl="1"/>
            <a:r>
              <a:rPr lang="en-US" dirty="0" smtClean="0"/>
              <a:t>Electrical power outages</a:t>
            </a:r>
          </a:p>
          <a:p>
            <a:pPr lvl="1"/>
            <a:r>
              <a:rPr lang="en-US" dirty="0" smtClean="0"/>
              <a:t>Fire</a:t>
            </a:r>
          </a:p>
          <a:p>
            <a:pPr lvl="1"/>
            <a:r>
              <a:rPr lang="en-US" dirty="0" smtClean="0"/>
              <a:t>Flood</a:t>
            </a:r>
          </a:p>
          <a:p>
            <a:pPr lvl="1"/>
            <a:r>
              <a:rPr lang="en-US" dirty="0" smtClean="0"/>
              <a:t>Sewage backups</a:t>
            </a:r>
            <a:endParaRPr lang="en-US" dirty="0"/>
          </a:p>
        </p:txBody>
      </p:sp>
      <p:sp>
        <p:nvSpPr>
          <p:cNvPr id="24985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9-15</a:t>
            </a:r>
          </a:p>
        </p:txBody>
      </p:sp>
    </p:spTree>
    <p:extLst>
      <p:ext uri="{BB962C8B-B14F-4D97-AF65-F5344CB8AC3E}">
        <p14:creationId xmlns:p14="http://schemas.microsoft.com/office/powerpoint/2010/main" val="315700084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r>
              <a:rPr lang="en-US" dirty="0" smtClean="0"/>
              <a:t>Emergencies That Affect the Facility</a:t>
            </a:r>
            <a:endParaRPr lang="en-US" dirty="0"/>
          </a:p>
        </p:txBody>
      </p:sp>
      <p:sp>
        <p:nvSpPr>
          <p:cNvPr id="249858" name="Rectangle 3"/>
          <p:cNvSpPr>
            <a:spLocks noGrp="1" noChangeArrowheads="1"/>
          </p:cNvSpPr>
          <p:nvPr>
            <p:ph type="body" idx="1"/>
          </p:nvPr>
        </p:nvSpPr>
        <p:spPr>
          <a:xfrm>
            <a:off x="387630" y="1143000"/>
            <a:ext cx="5503583" cy="4983163"/>
          </a:xfrm>
        </p:spPr>
        <p:txBody>
          <a:bodyPr/>
          <a:lstStyle/>
          <a:p>
            <a:pPr marL="0" indent="0"/>
            <a:r>
              <a:rPr lang="en-US" dirty="0" smtClean="0">
                <a:latin typeface="Arial Narrow" pitchFamily="34" charset="0"/>
              </a:rPr>
              <a:t>How to respond to a crisis affecting </a:t>
            </a:r>
            <a:br>
              <a:rPr lang="en-US" dirty="0" smtClean="0">
                <a:latin typeface="Arial Narrow" pitchFamily="34" charset="0"/>
              </a:rPr>
            </a:br>
            <a:r>
              <a:rPr lang="en-US" dirty="0" smtClean="0">
                <a:latin typeface="Arial Narrow" pitchFamily="34" charset="0"/>
              </a:rPr>
              <a:t>the facility:</a:t>
            </a:r>
          </a:p>
          <a:p>
            <a:pPr lvl="1"/>
            <a:r>
              <a:rPr lang="en-US" dirty="0" smtClean="0"/>
              <a:t>Determine if there is a significant risk to the safety or security of your food </a:t>
            </a:r>
          </a:p>
          <a:p>
            <a:pPr lvl="1"/>
            <a:r>
              <a:rPr lang="en-US" dirty="0" smtClean="0"/>
              <a:t>If the risk is significant</a:t>
            </a:r>
          </a:p>
          <a:p>
            <a:pPr lvl="2"/>
            <a:r>
              <a:rPr lang="en-US" dirty="0" smtClean="0"/>
              <a:t>Stop service </a:t>
            </a:r>
          </a:p>
          <a:p>
            <a:pPr lvl="2"/>
            <a:r>
              <a:rPr lang="en-US" dirty="0" smtClean="0"/>
              <a:t>Notify the local regulatory authority</a:t>
            </a:r>
          </a:p>
          <a:p>
            <a:pPr lvl="1"/>
            <a:r>
              <a:rPr lang="en-US" dirty="0" smtClean="0"/>
              <a:t>Decide how to correct the problem</a:t>
            </a:r>
          </a:p>
          <a:p>
            <a:pPr lvl="2"/>
            <a:r>
              <a:rPr lang="en-US" dirty="0" smtClean="0"/>
              <a:t>Establish time-temperature control</a:t>
            </a:r>
          </a:p>
          <a:p>
            <a:pPr lvl="2"/>
            <a:r>
              <a:rPr lang="en-US" dirty="0" smtClean="0"/>
              <a:t>Clean and sanitize surfaces</a:t>
            </a:r>
          </a:p>
          <a:p>
            <a:pPr lvl="2"/>
            <a:r>
              <a:rPr lang="en-US" dirty="0" smtClean="0"/>
              <a:t>Verify water is drinkable</a:t>
            </a:r>
          </a:p>
          <a:p>
            <a:pPr lvl="2"/>
            <a:r>
              <a:rPr lang="en-US" dirty="0" smtClean="0"/>
              <a:t>Reestablish physical security of the facility</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9-16</a:t>
            </a:r>
          </a:p>
        </p:txBody>
      </p:sp>
    </p:spTree>
    <p:extLst>
      <p:ext uri="{BB962C8B-B14F-4D97-AF65-F5344CB8AC3E}">
        <p14:creationId xmlns:p14="http://schemas.microsoft.com/office/powerpoint/2010/main" val="3432844737"/>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9-17</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547551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01087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are the most important things to look for when choosing materials for floors, walls, and ceiling?</a:t>
            </a:r>
            <a:endParaRPr lang="en-US" dirty="0">
              <a:latin typeface="Arial Narrow" charset="0"/>
              <a:cs typeface="+mn-cs"/>
            </a:endParaRPr>
          </a:p>
          <a:p>
            <a:pPr marL="284163" lvl="1" indent="-284163"/>
            <a:r>
              <a:rPr lang="en-US" dirty="0" smtClean="0">
                <a:latin typeface="Arial Narrow" charset="0"/>
              </a:rPr>
              <a:t>The smoothness of the materials</a:t>
            </a:r>
            <a:endParaRPr lang="en-US" sz="2800" dirty="0"/>
          </a:p>
          <a:p>
            <a:pPr marL="284163" lvl="1" indent="-284163"/>
            <a:r>
              <a:rPr lang="en-US" dirty="0" smtClean="0">
                <a:latin typeface="Arial Narrow" charset="0"/>
              </a:rPr>
              <a:t>The durability of the materials</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9-18</a:t>
            </a:r>
          </a:p>
        </p:txBody>
      </p:sp>
    </p:spTree>
    <p:extLst>
      <p:ext uri="{BB962C8B-B14F-4D97-AF65-F5344CB8AC3E}">
        <p14:creationId xmlns:p14="http://schemas.microsoft.com/office/powerpoint/2010/main" val="3021047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standards must equipment food-contact surfaces meet in order to keep food safe? </a:t>
            </a:r>
          </a:p>
          <a:p>
            <a:pPr marL="284163" lvl="1" indent="-284163"/>
            <a:r>
              <a:rPr lang="en-US" dirty="0">
                <a:latin typeface="Arial Narrow" charset="0"/>
              </a:rPr>
              <a:t>N</a:t>
            </a:r>
            <a:r>
              <a:rPr lang="en-US" dirty="0" smtClean="0">
                <a:latin typeface="Arial Narrow" charset="0"/>
              </a:rPr>
              <a:t>onabsorbent</a:t>
            </a:r>
          </a:p>
          <a:p>
            <a:pPr marL="284163" lvl="1" indent="-284163"/>
            <a:r>
              <a:rPr lang="en-US" dirty="0" smtClean="0">
                <a:latin typeface="Arial Narrow" charset="0"/>
              </a:rPr>
              <a:t>Smooth</a:t>
            </a:r>
          </a:p>
          <a:p>
            <a:pPr marL="284163" lvl="1" indent="-284163"/>
            <a:r>
              <a:rPr lang="en-US" dirty="0">
                <a:latin typeface="Arial Narrow" charset="0"/>
              </a:rPr>
              <a:t>Corrosion </a:t>
            </a:r>
            <a:r>
              <a:rPr lang="en-US" dirty="0" smtClean="0">
                <a:latin typeface="Arial Narrow" charset="0"/>
              </a:rPr>
              <a:t>resistant</a:t>
            </a:r>
          </a:p>
          <a:p>
            <a:pPr marL="284163" lvl="1" indent="-284163"/>
            <a:r>
              <a:rPr lang="en-US" dirty="0" smtClean="0">
                <a:latin typeface="Arial Narrow" charset="0"/>
              </a:rPr>
              <a:t>Clean</a:t>
            </a:r>
          </a:p>
          <a:p>
            <a:pPr marL="284163" lvl="1" indent="-284163"/>
            <a:r>
              <a:rPr lang="en-US" dirty="0" smtClean="0">
                <a:latin typeface="Arial Narrow" charset="0"/>
              </a:rPr>
              <a:t>Durable</a:t>
            </a:r>
          </a:p>
          <a:p>
            <a:pPr marL="284163" lvl="1" indent="-284163"/>
            <a:r>
              <a:rPr lang="en-US" dirty="0" smtClean="0">
                <a:latin typeface="Arial Narrow" charset="0"/>
              </a:rPr>
              <a:t>Resistant to damage</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9-19</a:t>
            </a:r>
          </a:p>
        </p:txBody>
      </p:sp>
    </p:spTree>
    <p:extLst>
      <p:ext uri="{BB962C8B-B14F-4D97-AF65-F5344CB8AC3E}">
        <p14:creationId xmlns:p14="http://schemas.microsoft.com/office/powerpoint/2010/main" val="240919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18339">
                                            <p:txEl>
                                              <p:pRg st="5" end="5"/>
                                            </p:txEl>
                                          </p:spTgt>
                                        </p:tgtEl>
                                        <p:attrNameLst>
                                          <p:attrName>style.visibility</p:attrName>
                                        </p:attrNameLst>
                                      </p:cBhvr>
                                      <p:to>
                                        <p:strVal val="visible"/>
                                      </p:to>
                                    </p:set>
                                    <p:animEffect transition="in" filter="fade">
                                      <p:cBhvr>
                                        <p:cTn id="19" dur="500"/>
                                        <p:tgtEl>
                                          <p:spTgt spid="231833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18339">
                                            <p:txEl>
                                              <p:pRg st="6" end="6"/>
                                            </p:txEl>
                                          </p:spTgt>
                                        </p:tgtEl>
                                        <p:attrNameLst>
                                          <p:attrName>style.visibility</p:attrName>
                                        </p:attrNameLst>
                                      </p:cBhvr>
                                      <p:to>
                                        <p:strVal val="visible"/>
                                      </p:to>
                                    </p:set>
                                    <p:animEffect transition="in" filter="fade">
                                      <p:cBhvr>
                                        <p:cTn id="22" dur="500"/>
                                        <p:tgtEl>
                                          <p:spTgt spid="2318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0 inches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2 inches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35685"/>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How far should floor-mounted equipment be installed from the floor?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5300" y="4808132"/>
            <a:ext cx="27432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Standing mixer</a:t>
            </a:r>
            <a:endParaRPr lang="en-US" sz="2400" b="1" dirty="0">
              <a:solidFill>
                <a:srgbClr val="005CAB"/>
              </a:solidFill>
              <a:ea typeface="+mn-ea"/>
            </a:endParaRPr>
          </a:p>
        </p:txBody>
      </p:sp>
      <p:sp>
        <p:nvSpPr>
          <p:cNvPr id="11" name="Text Box 7"/>
          <p:cNvSpPr txBox="1">
            <a:spLocks noChangeArrowheads="1"/>
          </p:cNvSpPr>
          <p:nvPr/>
        </p:nvSpPr>
        <p:spPr bwMode="auto">
          <a:xfrm>
            <a:off x="3809999" y="2779465"/>
            <a:ext cx="39624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4 inches</a:t>
            </a:r>
            <a:endParaRPr lang="en-US" sz="2400" b="1" dirty="0">
              <a:solidFill>
                <a:srgbClr val="000000"/>
              </a:solidFill>
              <a:latin typeface="Arial Narrow"/>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3" name="Text Box 6"/>
          <p:cNvSpPr txBox="1">
            <a:spLocks noChangeArrowheads="1"/>
          </p:cNvSpPr>
          <p:nvPr/>
        </p:nvSpPr>
        <p:spPr bwMode="auto">
          <a:xfrm>
            <a:off x="3810000" y="310331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6 inches</a:t>
            </a:r>
            <a:endParaRPr lang="en-US" sz="2400" b="1" dirty="0">
              <a:solidFill>
                <a:srgbClr val="000000"/>
              </a:solidFill>
              <a:latin typeface="Arial Narrow"/>
            </a:endParaRPr>
          </a:p>
        </p:txBody>
      </p:sp>
    </p:spTree>
    <p:extLst>
      <p:ext uri="{BB962C8B-B14F-4D97-AF65-F5344CB8AC3E}">
        <p14:creationId xmlns:p14="http://schemas.microsoft.com/office/powerpoint/2010/main" val="131989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factors must dishwashers have the ability to measure? </a:t>
            </a:r>
          </a:p>
          <a:p>
            <a:pPr marL="284163" lvl="1" indent="-284163"/>
            <a:r>
              <a:rPr lang="en-US" dirty="0" smtClean="0">
                <a:latin typeface="Arial Narrow" charset="0"/>
              </a:rPr>
              <a:t>Water temperature</a:t>
            </a:r>
          </a:p>
          <a:p>
            <a:pPr marL="284163" lvl="1" indent="-284163"/>
            <a:r>
              <a:rPr lang="en-US" dirty="0" smtClean="0">
                <a:latin typeface="Arial Narrow" charset="0"/>
              </a:rPr>
              <a:t>Water pressure</a:t>
            </a:r>
          </a:p>
          <a:p>
            <a:pPr marL="284163" lvl="1" indent="-284163"/>
            <a:r>
              <a:rPr lang="en-US" dirty="0" smtClean="0">
                <a:latin typeface="Arial Narrow" charset="0"/>
              </a:rPr>
              <a:t>Cleaning and sanitizing chemical concentration</a:t>
            </a:r>
          </a:p>
          <a:p>
            <a:pPr marL="0" lvl="1" indent="0">
              <a:buNone/>
            </a:pPr>
            <a:endParaRPr lang="en-US" dirty="0" smtClean="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9-21</a:t>
            </a:r>
          </a:p>
        </p:txBody>
      </p:sp>
    </p:spTree>
    <p:extLst>
      <p:ext uri="{BB962C8B-B14F-4D97-AF65-F5344CB8AC3E}">
        <p14:creationId xmlns:p14="http://schemas.microsoft.com/office/powerpoint/2010/main" val="160090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35685"/>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missing from this handwashing station?</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9-22</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737504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How can backflow be prevented? </a:t>
            </a:r>
          </a:p>
          <a:p>
            <a:pPr marL="284163" lvl="1" indent="-284163"/>
            <a:r>
              <a:rPr lang="en-US" dirty="0" smtClean="0">
                <a:latin typeface="Arial Narrow" charset="0"/>
              </a:rPr>
              <a:t>Avoid creating a cross-connection</a:t>
            </a:r>
          </a:p>
          <a:p>
            <a:pPr marL="284163" lvl="1" indent="-284163"/>
            <a:r>
              <a:rPr lang="en-US" dirty="0" smtClean="0">
                <a:latin typeface="Arial Narrow" charset="0"/>
              </a:rPr>
              <a:t>Install a backflow prevention device</a:t>
            </a:r>
          </a:p>
          <a:p>
            <a:pPr marL="284163" lvl="1" indent="-284163"/>
            <a:r>
              <a:rPr lang="en-US" dirty="0" smtClean="0">
                <a:latin typeface="Arial Narrow" charset="0"/>
              </a:rPr>
              <a:t>Create an air gap</a:t>
            </a:r>
          </a:p>
          <a:p>
            <a:pPr marL="0" lvl="1" indent="0">
              <a:buNone/>
            </a:pPr>
            <a:endParaRPr lang="en-US" dirty="0" smtClean="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9-23</a:t>
            </a:r>
          </a:p>
        </p:txBody>
      </p:sp>
    </p:spTree>
    <p:extLst>
      <p:ext uri="{BB962C8B-B14F-4D97-AF65-F5344CB8AC3E}">
        <p14:creationId xmlns:p14="http://schemas.microsoft.com/office/powerpoint/2010/main" val="12930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can be done to keep garbage from contaminating food </a:t>
            </a:r>
            <a:br>
              <a:rPr lang="en-US" dirty="0" smtClean="0">
                <a:latin typeface="Arial Narrow" charset="0"/>
                <a:cs typeface="+mn-cs"/>
              </a:rPr>
            </a:br>
            <a:r>
              <a:rPr lang="en-US" dirty="0" smtClean="0">
                <a:latin typeface="Arial Narrow" charset="0"/>
                <a:cs typeface="+mn-cs"/>
              </a:rPr>
              <a:t>and equipment? </a:t>
            </a:r>
          </a:p>
          <a:p>
            <a:pPr marL="284163" lvl="1" indent="-284163"/>
            <a:r>
              <a:rPr lang="en-US" dirty="0">
                <a:latin typeface="Arial Narrow" charset="0"/>
              </a:rPr>
              <a:t>R</a:t>
            </a:r>
            <a:r>
              <a:rPr lang="en-US" dirty="0" smtClean="0">
                <a:latin typeface="Arial Narrow" charset="0"/>
              </a:rPr>
              <a:t>emove it from prep areas quickly </a:t>
            </a:r>
          </a:p>
          <a:p>
            <a:pPr marL="284163" lvl="1" indent="-284163"/>
            <a:r>
              <a:rPr lang="en-US" dirty="0" smtClean="0">
                <a:latin typeface="Arial Narrow" charset="0"/>
              </a:rPr>
              <a:t>Clean garbage containers frequently</a:t>
            </a:r>
          </a:p>
          <a:p>
            <a:pPr marL="284163" lvl="1" indent="-284163"/>
            <a:r>
              <a:rPr lang="en-US" dirty="0" smtClean="0">
                <a:latin typeface="Arial Narrow" charset="0"/>
              </a:rPr>
              <a:t>Purchase leak proof, waterproof, and pest proof containers</a:t>
            </a:r>
          </a:p>
          <a:p>
            <a:pPr marL="284163" lvl="1" indent="-284163"/>
            <a:r>
              <a:rPr lang="en-US" dirty="0" smtClean="0">
                <a:latin typeface="Arial Narrow" charset="0"/>
              </a:rPr>
              <a:t>Cover containers when not in use</a:t>
            </a:r>
          </a:p>
          <a:p>
            <a:pPr marL="284163" lvl="1" indent="-284163"/>
            <a:r>
              <a:rPr lang="en-US" dirty="0" smtClean="0">
                <a:latin typeface="Arial Narrow" charset="0"/>
              </a:rPr>
              <a:t>Store waste and recyclables separately from food and food-contact surfaces</a:t>
            </a:r>
          </a:p>
          <a:p>
            <a:pPr marL="284163" lvl="1" indent="-284163"/>
            <a:r>
              <a:rPr lang="en-US" dirty="0" smtClean="0">
                <a:latin typeface="Arial Narrow" charset="0"/>
              </a:rPr>
              <a:t>Make sure outdoor containers have tight-fitting lids and keep them covered</a:t>
            </a:r>
          </a:p>
          <a:p>
            <a:pPr marL="0" lvl="1" indent="0">
              <a:buNone/>
            </a:pPr>
            <a:endParaRPr lang="en-US" dirty="0" smtClean="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9-24</a:t>
            </a:r>
          </a:p>
        </p:txBody>
      </p:sp>
    </p:spTree>
    <p:extLst>
      <p:ext uri="{BB962C8B-B14F-4D97-AF65-F5344CB8AC3E}">
        <p14:creationId xmlns:p14="http://schemas.microsoft.com/office/powerpoint/2010/main" val="131088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18339">
                                            <p:txEl>
                                              <p:pRg st="5" end="5"/>
                                            </p:txEl>
                                          </p:spTgt>
                                        </p:tgtEl>
                                        <p:attrNameLst>
                                          <p:attrName>style.visibility</p:attrName>
                                        </p:attrNameLst>
                                      </p:cBhvr>
                                      <p:to>
                                        <p:strVal val="visible"/>
                                      </p:to>
                                    </p:set>
                                    <p:animEffect transition="in" filter="fade">
                                      <p:cBhvr>
                                        <p:cTn id="19" dur="500"/>
                                        <p:tgtEl>
                                          <p:spTgt spid="231833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18339">
                                            <p:txEl>
                                              <p:pRg st="6" end="6"/>
                                            </p:txEl>
                                          </p:spTgt>
                                        </p:tgtEl>
                                        <p:attrNameLst>
                                          <p:attrName>style.visibility</p:attrName>
                                        </p:attrNameLst>
                                      </p:cBhvr>
                                      <p:to>
                                        <p:strVal val="visible"/>
                                      </p:to>
                                    </p:set>
                                    <p:animEffect transition="in" filter="fade">
                                      <p:cBhvr>
                                        <p:cTn id="22" dur="500"/>
                                        <p:tgtEl>
                                          <p:spTgt spid="2318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should be done if there is a sewer backup in the facility? </a:t>
            </a:r>
          </a:p>
          <a:p>
            <a:pPr marL="284163" lvl="1" indent="-284163"/>
            <a:r>
              <a:rPr lang="en-US" dirty="0" smtClean="0">
                <a:latin typeface="Arial Narrow" charset="0"/>
              </a:rPr>
              <a:t>Determine if there is a significant risk to the safety or security of food</a:t>
            </a:r>
          </a:p>
          <a:p>
            <a:pPr marL="631635" lvl="2" indent="-284163"/>
            <a:r>
              <a:rPr lang="en-US" dirty="0" smtClean="0">
                <a:latin typeface="Arial Narrow" charset="0"/>
              </a:rPr>
              <a:t>Stop service if the risk is significant</a:t>
            </a:r>
          </a:p>
          <a:p>
            <a:pPr marL="631635" lvl="2" indent="-284163"/>
            <a:r>
              <a:rPr lang="en-US" dirty="0" smtClean="0">
                <a:latin typeface="Arial Narrow" charset="0"/>
              </a:rPr>
              <a:t>Notify the local regulatory authority</a:t>
            </a:r>
          </a:p>
          <a:p>
            <a:pPr marL="0" lvl="1" indent="0">
              <a:buNone/>
            </a:pPr>
            <a:endParaRPr lang="en-US" dirty="0" smtClean="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9-25</a:t>
            </a:r>
          </a:p>
        </p:txBody>
      </p:sp>
    </p:spTree>
    <p:extLst>
      <p:ext uri="{BB962C8B-B14F-4D97-AF65-F5344CB8AC3E}">
        <p14:creationId xmlns:p14="http://schemas.microsoft.com/office/powerpoint/2010/main" val="285262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Pests vs. PCO’s…</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9-26</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Activity</a:t>
            </a:r>
            <a:endParaRPr lang="en-US" dirty="0">
              <a:latin typeface="Arial Narrow" charset="0"/>
              <a:cs typeface="+mj-cs"/>
            </a:endParaRPr>
          </a:p>
        </p:txBody>
      </p:sp>
    </p:spTree>
    <p:extLst>
      <p:ext uri="{BB962C8B-B14F-4D97-AF65-F5344CB8AC3E}">
        <p14:creationId xmlns:p14="http://schemas.microsoft.com/office/powerpoint/2010/main" val="2338244473"/>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331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2</a:t>
            </a:r>
            <a:r>
              <a:rPr lang="en-US" sz="1200" b="0" dirty="0" smtClean="0">
                <a:solidFill>
                  <a:srgbClr val="000000"/>
                </a:solidFill>
              </a:rPr>
              <a:t>-2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DVD</a:t>
            </a:r>
            <a:endParaRPr lang="en-US" dirty="0">
              <a:latin typeface="Arial Narrow" charset="0"/>
              <a:cs typeface="+mj-cs"/>
            </a:endParaRPr>
          </a:p>
        </p:txBody>
      </p:sp>
    </p:spTree>
    <p:extLst>
      <p:ext uri="{BB962C8B-B14F-4D97-AF65-F5344CB8AC3E}">
        <p14:creationId xmlns:p14="http://schemas.microsoft.com/office/powerpoint/2010/main" val="2887076463"/>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DVD</a:t>
            </a:r>
            <a:endParaRPr lang="en-US" dirty="0">
              <a:latin typeface="Arial Narrow" charset="0"/>
              <a:cs typeface="+mj-cs"/>
            </a:endParaRPr>
          </a:p>
        </p:txBody>
      </p:sp>
    </p:spTree>
    <p:extLst>
      <p:ext uri="{BB962C8B-B14F-4D97-AF65-F5344CB8AC3E}">
        <p14:creationId xmlns:p14="http://schemas.microsoft.com/office/powerpoint/2010/main" val="179777207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385977797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Guidelines for the Effective Use of Sanitizers</a:t>
            </a:r>
          </a:p>
        </p:txBody>
      </p:sp>
      <p:sp>
        <p:nvSpPr>
          <p:cNvPr id="266243" name="Text Box 3"/>
          <p:cNvSpPr txBox="1">
            <a:spLocks noChangeArrowheads="1"/>
          </p:cNvSpPr>
          <p:nvPr/>
        </p:nvSpPr>
        <p:spPr bwMode="auto">
          <a:xfrm>
            <a:off x="6681788" y="60055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0"/>
              </a:spcBef>
              <a:spcAft>
                <a:spcPct val="0"/>
              </a:spcAft>
              <a:defRPr/>
            </a:pPr>
            <a:endParaRPr lang="en-US" sz="2000" dirty="0" smtClean="0"/>
          </a:p>
        </p:txBody>
      </p:sp>
      <p:sp>
        <p:nvSpPr>
          <p:cNvPr id="266273"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10-4</a:t>
            </a:r>
          </a:p>
        </p:txBody>
      </p:sp>
      <p:graphicFrame>
        <p:nvGraphicFramePr>
          <p:cNvPr id="7" name="Group 3"/>
          <p:cNvGraphicFramePr>
            <a:graphicFrameLocks/>
          </p:cNvGraphicFramePr>
          <p:nvPr>
            <p:extLst>
              <p:ext uri="{D42A27DB-BD31-4B8C-83A1-F6EECF244321}">
                <p14:modId xmlns:p14="http://schemas.microsoft.com/office/powerpoint/2010/main" val="2038130893"/>
              </p:ext>
            </p:extLst>
          </p:nvPr>
        </p:nvGraphicFramePr>
        <p:xfrm>
          <a:off x="396875" y="1143000"/>
          <a:ext cx="8228013" cy="2384136"/>
        </p:xfrm>
        <a:graphic>
          <a:graphicData uri="http://schemas.openxmlformats.org/drawingml/2006/table">
            <a:tbl>
              <a:tblPr/>
              <a:tblGrid>
                <a:gridCol w="2854568"/>
                <a:gridCol w="2630774"/>
                <a:gridCol w="2742671"/>
              </a:tblGrid>
              <a:tr h="356990">
                <a:tc gridSpan="3">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Chlorine</a:t>
                      </a: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temperature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100°F (38°C)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75°F (24°C)</a:t>
                      </a:r>
                    </a:p>
                  </a:txBody>
                  <a:tcPr marT="45730" marB="45730" horzOverflow="overflow">
                    <a:lnL cap="flat">
                      <a:noFill/>
                    </a:lnL>
                    <a:lnR w="381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pH</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10</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8</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Water hardness</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smtClean="0">
                        <a:ln>
                          <a:noFill/>
                        </a:ln>
                        <a:solidFill>
                          <a:schemeClr val="tx1"/>
                        </a:solidFill>
                        <a:effectLst/>
                        <a:latin typeface="Arial Narrow"/>
                        <a:cs typeface="Arial Narrow"/>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Sanitizer concentration range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smtClean="0">
                          <a:ln>
                            <a:noFill/>
                          </a:ln>
                          <a:solidFill>
                            <a:schemeClr val="tx1"/>
                          </a:solidFill>
                          <a:effectLst/>
                          <a:latin typeface="Arial Narrow"/>
                          <a:cs typeface="Arial Narrow"/>
                        </a:rPr>
                        <a:t>50–99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50–99 ppm</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smtClean="0">
                          <a:solidFill>
                            <a:schemeClr val="tx1"/>
                          </a:solidFill>
                          <a:latin typeface="Arial Narrow"/>
                          <a:ea typeface="+mn-ea"/>
                          <a:cs typeface="Arial Narrow"/>
                        </a:rPr>
                        <a:t>Sanitizer</a:t>
                      </a:r>
                      <a:r>
                        <a:rPr lang="en-US" sz="1800" b="1" i="0" kern="1200" baseline="0" dirty="0" smtClean="0">
                          <a:solidFill>
                            <a:schemeClr val="tx1"/>
                          </a:solidFill>
                          <a:latin typeface="Arial Narrow"/>
                          <a:ea typeface="+mn-ea"/>
                          <a:cs typeface="Arial Narrow"/>
                        </a:rPr>
                        <a:t> contact time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pPr>
                      <a:r>
                        <a:rPr lang="en-US" sz="1800" b="0" i="0" kern="1200" dirty="0" smtClean="0">
                          <a:solidFill>
                            <a:srgbClr val="231F20"/>
                          </a:solidFill>
                          <a:latin typeface="Times New Roman"/>
                          <a:ea typeface="+mn-ea"/>
                          <a:cs typeface="Times New Roman"/>
                        </a:rPr>
                        <a:t>≥</a:t>
                      </a:r>
                      <a:r>
                        <a:rPr kumimoji="0" lang="en-US" sz="1800" b="0" i="0" u="none" strike="noStrike" cap="none" normalizeH="0" baseline="0" dirty="0" smtClean="0">
                          <a:ln>
                            <a:noFill/>
                          </a:ln>
                          <a:solidFill>
                            <a:schemeClr val="tx1"/>
                          </a:solidFill>
                          <a:effectLst/>
                          <a:latin typeface="Arial Narrow"/>
                          <a:cs typeface="Arial Narrow"/>
                        </a:rPr>
                        <a:t>7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defRPr/>
                      </a:pPr>
                      <a:r>
                        <a:rPr lang="en-US" sz="1800" b="0" i="0" kern="1200" dirty="0" smtClean="0">
                          <a:solidFill>
                            <a:srgbClr val="231F20"/>
                          </a:solidFill>
                          <a:latin typeface="Times New Roman"/>
                          <a:ea typeface="+mn-ea"/>
                          <a:cs typeface="Times New Roman"/>
                        </a:rPr>
                        <a:t>≥</a:t>
                      </a:r>
                      <a:r>
                        <a:rPr kumimoji="0" lang="en-US" sz="1800" b="0" i="0" u="none" strike="noStrike" cap="none" normalizeH="0" baseline="0" dirty="0" smtClean="0">
                          <a:ln>
                            <a:noFill/>
                          </a:ln>
                          <a:solidFill>
                            <a:schemeClr val="tx1"/>
                          </a:solidFill>
                          <a:effectLst/>
                          <a:latin typeface="Arial Narrow"/>
                          <a:cs typeface="Arial Narrow"/>
                        </a:rPr>
                        <a:t>7 sec</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1069796546"/>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extLst>
              <p:ext uri="{D42A27DB-BD31-4B8C-83A1-F6EECF244321}">
                <p14:modId xmlns:p14="http://schemas.microsoft.com/office/powerpoint/2010/main" val="3660035278"/>
              </p:ext>
            </p:extLst>
          </p:nvPr>
        </p:nvGraphicFramePr>
        <p:xfrm>
          <a:off x="396874" y="1143000"/>
          <a:ext cx="8228013" cy="3363450"/>
        </p:xfrm>
        <a:graphic>
          <a:graphicData uri="http://schemas.openxmlformats.org/drawingml/2006/table">
            <a:tbl>
              <a:tblPr/>
              <a:tblGrid>
                <a:gridCol w="2865517"/>
                <a:gridCol w="2619825"/>
                <a:gridCol w="2742671"/>
              </a:tblGrid>
              <a:tr h="356990">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Iodine</a:t>
                      </a: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Quats</a:t>
                      </a: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temperature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Arial Narrow"/>
                          <a:ea typeface="+mn-ea"/>
                          <a:cs typeface="Arial Narrow"/>
                        </a:rPr>
                        <a:t>68°F (20°C)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Arial Narrow"/>
                          <a:ea typeface="+mn-ea"/>
                          <a:cs typeface="Arial Narrow"/>
                        </a:rPr>
                        <a:t>75°F (24°C)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pH</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5 or </a:t>
                      </a:r>
                      <a:r>
                        <a:rPr kumimoji="0" lang="en-US" sz="1800" b="0" i="0" u="none" strike="noStrike" kern="1200" cap="none" normalizeH="0" baseline="0" dirty="0" smtClean="0">
                          <a:ln>
                            <a:noFill/>
                          </a:ln>
                          <a:solidFill>
                            <a:schemeClr val="tx1"/>
                          </a:solidFill>
                          <a:effectLst/>
                          <a:latin typeface="Arial Narrow"/>
                          <a:ea typeface="+mn-ea"/>
                          <a:cs typeface="Arial Narrow"/>
                        </a:rPr>
                        <a:t>a</a:t>
                      </a:r>
                      <a:r>
                        <a:rPr kumimoji="0" lang="en-US" sz="1800" b="0" i="0" u="none" strike="noStrike" cap="none" normalizeH="0" baseline="0" dirty="0" smtClean="0">
                          <a:ln>
                            <a:noFill/>
                          </a:ln>
                          <a:solidFill>
                            <a:schemeClr val="tx1"/>
                          </a:solidFill>
                          <a:effectLst/>
                          <a:latin typeface="Arial Narrow"/>
                          <a:cs typeface="Arial Narrow"/>
                        </a:rPr>
                        <a:t>s per manufacturer’s recommendations </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Water hardness</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500 ppm or </a:t>
                      </a:r>
                      <a:r>
                        <a:rPr kumimoji="0" lang="en-US" sz="1800" b="0" i="0" u="none" strike="noStrike" kern="1200" cap="none" normalizeH="0" baseline="0" dirty="0" smtClean="0">
                          <a:ln>
                            <a:noFill/>
                          </a:ln>
                          <a:solidFill>
                            <a:schemeClr val="tx1"/>
                          </a:solidFill>
                          <a:effectLst/>
                          <a:latin typeface="Arial Narrow"/>
                          <a:ea typeface="+mn-ea"/>
                          <a:cs typeface="Arial Narrow"/>
                        </a:rPr>
                        <a:t>a</a:t>
                      </a:r>
                      <a:r>
                        <a:rPr kumimoji="0" lang="en-US" sz="1800" b="0" i="0" u="none" strike="noStrike" cap="none" normalizeH="0" baseline="0" dirty="0" smtClean="0">
                          <a:ln>
                            <a:noFill/>
                          </a:ln>
                          <a:solidFill>
                            <a:schemeClr val="tx1"/>
                          </a:solidFill>
                          <a:effectLst/>
                          <a:latin typeface="Arial Narrow"/>
                          <a:cs typeface="Arial Narrow"/>
                        </a:rPr>
                        <a:t>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Sanitizer concentration range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Arial Narrow"/>
                          <a:ea typeface="+mn-ea"/>
                          <a:cs typeface="Arial Narrow"/>
                        </a:rPr>
                        <a:t>12.5–25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smtClean="0">
                          <a:solidFill>
                            <a:schemeClr val="tx1"/>
                          </a:solidFill>
                          <a:latin typeface="Arial Narrow"/>
                          <a:ea typeface="+mn-ea"/>
                          <a:cs typeface="Arial Narrow"/>
                        </a:rPr>
                        <a:t>Sanitizer</a:t>
                      </a:r>
                      <a:r>
                        <a:rPr lang="en-US" sz="1800" b="1" i="0" kern="1200" baseline="0" dirty="0" smtClean="0">
                          <a:solidFill>
                            <a:schemeClr val="tx1"/>
                          </a:solidFill>
                          <a:latin typeface="Arial Narrow"/>
                          <a:ea typeface="+mn-ea"/>
                          <a:cs typeface="Arial Narrow"/>
                        </a:rPr>
                        <a:t> contact time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4" name="Rectangle 2"/>
          <p:cNvSpPr txBox="1">
            <a:spLocks noChangeArrowheads="1"/>
          </p:cNvSpPr>
          <p:nvPr/>
        </p:nvSpPr>
        <p:spPr>
          <a:xfrm>
            <a:off x="393192" y="158750"/>
            <a:ext cx="8307388" cy="519112"/>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dirty="0" smtClean="0">
                <a:solidFill>
                  <a:srgbClr val="FFFFFF"/>
                </a:solidFill>
                <a:cs typeface="+mj-cs"/>
              </a:rPr>
              <a:t>Guidelines for the Effective Use of Sanitizers</a:t>
            </a:r>
            <a:endParaRPr lang="en-US" dirty="0">
              <a:solidFill>
                <a:srgbClr val="FFFFFF"/>
              </a:solidFill>
              <a:cs typeface="+mj-cs"/>
            </a:endParaRPr>
          </a:p>
        </p:txBody>
      </p:sp>
      <p:sp>
        <p:nvSpPr>
          <p:cNvPr id="5"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10-5</a:t>
            </a:r>
          </a:p>
        </p:txBody>
      </p:sp>
    </p:spTree>
    <p:extLst>
      <p:ext uri="{BB962C8B-B14F-4D97-AF65-F5344CB8AC3E}">
        <p14:creationId xmlns:p14="http://schemas.microsoft.com/office/powerpoint/2010/main" val="179623593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3192" y="1143000"/>
            <a:ext cx="8240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fontAlgn="base">
              <a:spcBef>
                <a:spcPct val="30000"/>
              </a:spcBef>
              <a:spcAft>
                <a:spcPct val="0"/>
              </a:spcAft>
              <a:defRPr/>
            </a:pPr>
            <a:r>
              <a:rPr lang="en-US" sz="2400" dirty="0" smtClean="0">
                <a:solidFill>
                  <a:srgbClr val="005CAB"/>
                </a:solidFill>
                <a:latin typeface="Arial Narrow"/>
              </a:rPr>
              <a:t>How to clean and sanitize</a:t>
            </a:r>
            <a:r>
              <a:rPr lang="en-US" sz="2400" dirty="0" smtClean="0">
                <a:solidFill>
                  <a:srgbClr val="005CAB"/>
                </a:solidFill>
                <a:latin typeface="Arial Narrow"/>
              </a:rPr>
              <a:t>:</a:t>
            </a:r>
            <a:r>
              <a:rPr lang="en-US" sz="2400" dirty="0" smtClean="0">
                <a:solidFill>
                  <a:srgbClr val="000000"/>
                </a:solidFill>
                <a:cs typeface="Times New Roman" pitchFamily="18" charset="0"/>
              </a:rPr>
              <a:t>   </a:t>
            </a:r>
            <a:endParaRPr lang="en-US" sz="2400" dirty="0" smtClean="0">
              <a:solidFill>
                <a:srgbClr val="000000"/>
              </a:solidFill>
              <a:cs typeface="Times New Roman" pitchFamily="18" charset="0"/>
            </a:endParaRPr>
          </a:p>
        </p:txBody>
      </p:sp>
      <p:sp>
        <p:nvSpPr>
          <p:cNvPr id="268291" name="Text Box 3"/>
          <p:cNvSpPr txBox="1">
            <a:spLocks noChangeArrowheads="1"/>
          </p:cNvSpPr>
          <p:nvPr/>
        </p:nvSpPr>
        <p:spPr bwMode="auto">
          <a:xfrm>
            <a:off x="1400175" y="3115621"/>
            <a:ext cx="1968500" cy="95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marL="231775" indent="-231775"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a:defRPr/>
            </a:pPr>
            <a:r>
              <a:rPr lang="en-US" sz="1800" spc="-40" dirty="0" smtClean="0">
                <a:solidFill>
                  <a:srgbClr val="00AEEF"/>
                </a:solidFill>
                <a:latin typeface="Arial Narrow"/>
              </a:rPr>
              <a:t>Scrape or remove food bits from </a:t>
            </a:r>
            <a:br>
              <a:rPr lang="en-US" sz="1800" spc="-40" dirty="0" smtClean="0">
                <a:solidFill>
                  <a:srgbClr val="00AEEF"/>
                </a:solidFill>
                <a:latin typeface="Arial Narrow"/>
              </a:rPr>
            </a:br>
            <a:r>
              <a:rPr lang="en-US" sz="1800" spc="-40" dirty="0" smtClean="0">
                <a:solidFill>
                  <a:srgbClr val="00AEEF"/>
                </a:solidFill>
                <a:latin typeface="Arial Narrow"/>
              </a:rPr>
              <a:t>the surface </a:t>
            </a:r>
            <a:endParaRPr lang="en-US" sz="1800" spc="-40" dirty="0" smtClean="0">
              <a:solidFill>
                <a:srgbClr val="00AEEF"/>
              </a:solidFill>
              <a:latin typeface="Arial Narrow"/>
              <a:cs typeface="Times New Roman" charset="0"/>
            </a:endParaRPr>
          </a:p>
        </p:txBody>
      </p:sp>
      <p:sp>
        <p:nvSpPr>
          <p:cNvPr id="268292" name="Text Box 4"/>
          <p:cNvSpPr txBox="1">
            <a:spLocks noChangeArrowheads="1"/>
          </p:cNvSpPr>
          <p:nvPr/>
        </p:nvSpPr>
        <p:spPr bwMode="auto">
          <a:xfrm>
            <a:off x="5792788" y="3115621"/>
            <a:ext cx="2216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startAt="3"/>
              <a:defRPr/>
            </a:pPr>
            <a:r>
              <a:rPr lang="en-US" sz="1800" dirty="0" smtClean="0">
                <a:solidFill>
                  <a:srgbClr val="00AEEF"/>
                </a:solidFill>
                <a:latin typeface="Arial Narrow"/>
              </a:rPr>
              <a:t>Rinse the surface </a:t>
            </a:r>
            <a:endParaRPr lang="en-US" sz="1800" dirty="0" smtClean="0">
              <a:solidFill>
                <a:srgbClr val="00AEEF"/>
              </a:solidFill>
              <a:latin typeface="Arial Narrow"/>
              <a:cs typeface="Times New Roman" charset="0"/>
            </a:endParaRPr>
          </a:p>
        </p:txBody>
      </p:sp>
      <p:sp>
        <p:nvSpPr>
          <p:cNvPr id="268293" name="Text Box 5"/>
          <p:cNvSpPr txBox="1">
            <a:spLocks noChangeArrowheads="1"/>
          </p:cNvSpPr>
          <p:nvPr/>
        </p:nvSpPr>
        <p:spPr bwMode="auto">
          <a:xfrm>
            <a:off x="2488673" y="5289793"/>
            <a:ext cx="1968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startAt="4"/>
              <a:defRPr/>
            </a:pPr>
            <a:r>
              <a:rPr lang="en-US" sz="1800" dirty="0" smtClean="0">
                <a:solidFill>
                  <a:srgbClr val="00AEEF"/>
                </a:solidFill>
                <a:latin typeface="Arial Narrow"/>
              </a:rPr>
              <a:t>Sanitize the surface </a:t>
            </a:r>
            <a:endParaRPr lang="en-US" sz="1800" dirty="0" smtClean="0">
              <a:solidFill>
                <a:srgbClr val="00AEEF"/>
              </a:solidFill>
              <a:latin typeface="Arial Narrow"/>
              <a:cs typeface="Times New Roman" charset="0"/>
            </a:endParaRPr>
          </a:p>
        </p:txBody>
      </p:sp>
      <p:sp>
        <p:nvSpPr>
          <p:cNvPr id="268294" name="Text Box 6"/>
          <p:cNvSpPr txBox="1">
            <a:spLocks noChangeArrowheads="1"/>
          </p:cNvSpPr>
          <p:nvPr/>
        </p:nvSpPr>
        <p:spPr bwMode="auto">
          <a:xfrm>
            <a:off x="4690422" y="5289793"/>
            <a:ext cx="22104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marL="177800" indent="-177800"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startAt="5"/>
              <a:defRPr/>
            </a:pPr>
            <a:r>
              <a:rPr lang="en-US" sz="1800" dirty="0" smtClean="0">
                <a:solidFill>
                  <a:srgbClr val="00AEEF"/>
                </a:solidFill>
                <a:latin typeface="Arial Narrow"/>
              </a:rPr>
              <a:t>Allow the surface to air-dry</a:t>
            </a:r>
            <a:endParaRPr lang="en-US" sz="1800" dirty="0" smtClean="0">
              <a:solidFill>
                <a:srgbClr val="00AEEF"/>
              </a:solidFill>
              <a:latin typeface="Arial Narrow"/>
              <a:cs typeface="Times New Roman" charset="0"/>
            </a:endParaRPr>
          </a:p>
        </p:txBody>
      </p:sp>
      <p:sp>
        <p:nvSpPr>
          <p:cNvPr id="26829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68296" name="Text Box 8"/>
          <p:cNvSpPr txBox="1">
            <a:spLocks noChangeArrowheads="1"/>
          </p:cNvSpPr>
          <p:nvPr/>
        </p:nvSpPr>
        <p:spPr bwMode="auto">
          <a:xfrm>
            <a:off x="3603625" y="3115621"/>
            <a:ext cx="2189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startAt="2"/>
              <a:defRPr/>
            </a:pPr>
            <a:r>
              <a:rPr lang="en-US" sz="1800" dirty="0" smtClean="0">
                <a:solidFill>
                  <a:srgbClr val="00AEEF"/>
                </a:solidFill>
                <a:latin typeface="Arial Narrow"/>
              </a:rPr>
              <a:t>Wash the surface </a:t>
            </a:r>
            <a:endParaRPr lang="en-US" sz="1800" dirty="0" smtClean="0">
              <a:solidFill>
                <a:srgbClr val="00AEEF"/>
              </a:solidFill>
              <a:latin typeface="Arial Narrow"/>
              <a:cs typeface="Times New Roman" charset="0"/>
            </a:endParaRPr>
          </a:p>
        </p:txBody>
      </p:sp>
      <p:sp>
        <p:nvSpPr>
          <p:cNvPr id="268297"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10-6</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868" y="2080975"/>
            <a:ext cx="1952487" cy="10237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944" y="2080975"/>
            <a:ext cx="1952487" cy="102370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788" y="2082675"/>
            <a:ext cx="1958975" cy="1020299"/>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5367" y="4253700"/>
            <a:ext cx="1952487" cy="102370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1441" y="4253700"/>
            <a:ext cx="1952487" cy="1023700"/>
          </a:xfrm>
          <a:prstGeom prst="rect">
            <a:avLst/>
          </a:prstGeom>
        </p:spPr>
      </p:pic>
    </p:spTree>
    <p:extLst>
      <p:ext uri="{BB962C8B-B14F-4D97-AF65-F5344CB8AC3E}">
        <p14:creationId xmlns:p14="http://schemas.microsoft.com/office/powerpoint/2010/main" val="2373785791"/>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body" idx="1"/>
          </p:nvPr>
        </p:nvSpPr>
        <p:spPr>
          <a:xfrm>
            <a:off x="393192" y="1143000"/>
            <a:ext cx="5871003" cy="3565525"/>
          </a:xfrm>
        </p:spPr>
        <p:txBody>
          <a:bodyPr/>
          <a:lstStyle/>
          <a:p>
            <a:pPr marL="0" indent="0" eaLnBrk="1" hangingPunct="1">
              <a:defRPr/>
            </a:pPr>
            <a:r>
              <a:rPr lang="en-US" dirty="0">
                <a:latin typeface="Arial Narrow" charset="0"/>
                <a:cs typeface="+mn-cs"/>
              </a:rPr>
              <a:t>Cleaning and </a:t>
            </a:r>
            <a:r>
              <a:rPr lang="en-US" dirty="0" smtClean="0">
                <a:latin typeface="Arial Narrow" charset="0"/>
                <a:cs typeface="+mn-cs"/>
              </a:rPr>
              <a:t>sanitizing stationary </a:t>
            </a:r>
            <a:r>
              <a:rPr lang="en-US" dirty="0">
                <a:latin typeface="Arial Narrow" charset="0"/>
                <a:cs typeface="+mn-cs"/>
              </a:rPr>
              <a:t>e</a:t>
            </a:r>
            <a:r>
              <a:rPr lang="en-US" dirty="0" smtClean="0">
                <a:latin typeface="Arial Narrow" charset="0"/>
                <a:cs typeface="+mn-cs"/>
              </a:rPr>
              <a:t>quipment</a:t>
            </a:r>
            <a:r>
              <a:rPr lang="en-US" dirty="0">
                <a:latin typeface="Arial Narrow" charset="0"/>
                <a:cs typeface="+mn-cs"/>
              </a:rPr>
              <a:t>: </a:t>
            </a:r>
          </a:p>
          <a:p>
            <a:pPr lvl="1" eaLnBrk="1" hangingPunct="1">
              <a:defRPr/>
            </a:pPr>
            <a:r>
              <a:rPr lang="en-US" dirty="0">
                <a:latin typeface="Arial Narrow" charset="0"/>
              </a:rPr>
              <a:t>Unplug the equipment</a:t>
            </a:r>
          </a:p>
          <a:p>
            <a:pPr lvl="1" eaLnBrk="1" hangingPunct="1">
              <a:defRPr/>
            </a:pPr>
            <a:r>
              <a:rPr lang="en-US" dirty="0">
                <a:latin typeface="Arial Narrow" charset="0"/>
              </a:rPr>
              <a:t>Take the removable parts off the equipment</a:t>
            </a:r>
          </a:p>
          <a:p>
            <a:pPr lvl="2" eaLnBrk="1" hangingPunct="1">
              <a:defRPr/>
            </a:pPr>
            <a:r>
              <a:rPr lang="en-US" dirty="0">
                <a:latin typeface="Arial Narrow" charset="0"/>
              </a:rPr>
              <a:t>Wash, rinse, and sanitize them by hand or run the parts through a dishwasher if allowed</a:t>
            </a:r>
          </a:p>
          <a:p>
            <a:pPr lvl="1" eaLnBrk="1" hangingPunct="1">
              <a:defRPr/>
            </a:pPr>
            <a:r>
              <a:rPr lang="en-US" dirty="0">
                <a:latin typeface="Arial Narrow" charset="0"/>
              </a:rPr>
              <a:t>Scrape or remove food from the equipment surfaces</a:t>
            </a:r>
          </a:p>
          <a:p>
            <a:pPr lvl="1" eaLnBrk="1" hangingPunct="1">
              <a:defRPr/>
            </a:pPr>
            <a:r>
              <a:rPr lang="en-US" dirty="0">
                <a:latin typeface="Arial Narrow" charset="0"/>
              </a:rPr>
              <a:t>Wash the equipment surfaces</a:t>
            </a:r>
          </a:p>
        </p:txBody>
      </p:sp>
      <p:sp>
        <p:nvSpPr>
          <p:cNvPr id="270339"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034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70" y="1243013"/>
            <a:ext cx="2099716" cy="1886083"/>
          </a:xfrm>
          <a:prstGeom prst="rect">
            <a:avLst/>
          </a:prstGeom>
        </p:spPr>
      </p:pic>
    </p:spTree>
    <p:extLst>
      <p:ext uri="{BB962C8B-B14F-4D97-AF65-F5344CB8AC3E}">
        <p14:creationId xmlns:p14="http://schemas.microsoft.com/office/powerpoint/2010/main" val="1926015793"/>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body" idx="1"/>
          </p:nvPr>
        </p:nvSpPr>
        <p:spPr>
          <a:xfrm>
            <a:off x="393192" y="1143000"/>
            <a:ext cx="5871003" cy="3535044"/>
          </a:xfrm>
        </p:spPr>
        <p:txBody>
          <a:bodyPr/>
          <a:lstStyle/>
          <a:p>
            <a:pPr marL="0" indent="0" eaLnBrk="1" hangingPunct="1">
              <a:defRPr/>
            </a:pPr>
            <a:r>
              <a:rPr lang="en-US" dirty="0">
                <a:latin typeface="Arial Narrow" charset="0"/>
                <a:cs typeface="+mn-cs"/>
              </a:rPr>
              <a:t>Cleaning and </a:t>
            </a:r>
            <a:r>
              <a:rPr lang="en-US" dirty="0" smtClean="0">
                <a:latin typeface="Arial Narrow" charset="0"/>
                <a:cs typeface="+mn-cs"/>
              </a:rPr>
              <a:t>sanitizing stationary equipment</a:t>
            </a:r>
            <a:r>
              <a:rPr lang="en-US" dirty="0">
                <a:latin typeface="Arial Narrow" charset="0"/>
                <a:cs typeface="+mn-cs"/>
              </a:rPr>
              <a:t>: </a:t>
            </a:r>
            <a:endParaRPr lang="en-US" sz="1800" i="1" dirty="0">
              <a:latin typeface="Arial Narrow" charset="0"/>
              <a:cs typeface="+mn-cs"/>
            </a:endParaRPr>
          </a:p>
          <a:p>
            <a:pPr lvl="1" eaLnBrk="1" hangingPunct="1">
              <a:defRPr/>
            </a:pPr>
            <a:r>
              <a:rPr lang="en-US" dirty="0">
                <a:latin typeface="Arial Narrow" charset="0"/>
              </a:rPr>
              <a:t>Rinse the equipment surfaces with clean water</a:t>
            </a:r>
          </a:p>
          <a:p>
            <a:pPr lvl="1" eaLnBrk="1" hangingPunct="1">
              <a:defRPr/>
            </a:pPr>
            <a:r>
              <a:rPr lang="en-US" dirty="0">
                <a:latin typeface="Arial Narrow" charset="0"/>
              </a:rPr>
              <a:t>Sanitize the equipment surfaces</a:t>
            </a:r>
          </a:p>
          <a:p>
            <a:pPr lvl="2" eaLnBrk="1" hangingPunct="1">
              <a:defRPr/>
            </a:pPr>
            <a:r>
              <a:rPr lang="en-US" dirty="0">
                <a:latin typeface="Arial Narrow" charset="0"/>
              </a:rPr>
              <a:t>Make sure the sanitizer comes in contact with each surface</a:t>
            </a:r>
          </a:p>
          <a:p>
            <a:pPr lvl="1" eaLnBrk="1" hangingPunct="1">
              <a:defRPr/>
            </a:pPr>
            <a:r>
              <a:rPr lang="en-US" dirty="0">
                <a:latin typeface="Arial Narrow" charset="0"/>
              </a:rPr>
              <a:t>Allow all surfaces to </a:t>
            </a:r>
            <a:r>
              <a:rPr lang="en-US" dirty="0" smtClean="0">
                <a:latin typeface="Arial Narrow" charset="0"/>
              </a:rPr>
              <a:t>air-dry</a:t>
            </a:r>
            <a:endParaRPr lang="en-US" dirty="0">
              <a:latin typeface="Arial Narrow" charset="0"/>
            </a:endParaRPr>
          </a:p>
          <a:p>
            <a:pPr lvl="1" eaLnBrk="1" hangingPunct="1">
              <a:defRPr/>
            </a:pPr>
            <a:r>
              <a:rPr lang="en-US" dirty="0">
                <a:latin typeface="Arial Narrow" charset="0"/>
              </a:rPr>
              <a:t>Put the unit back together</a:t>
            </a:r>
          </a:p>
        </p:txBody>
      </p:sp>
      <p:sp>
        <p:nvSpPr>
          <p:cNvPr id="271363"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1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10-8</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70" y="1243013"/>
            <a:ext cx="2099716" cy="1886083"/>
          </a:xfrm>
          <a:prstGeom prst="rect">
            <a:avLst/>
          </a:prstGeom>
        </p:spPr>
      </p:pic>
    </p:spTree>
    <p:extLst>
      <p:ext uri="{BB962C8B-B14F-4D97-AF65-F5344CB8AC3E}">
        <p14:creationId xmlns:p14="http://schemas.microsoft.com/office/powerpoint/2010/main" val="2723189128"/>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1"/>
          </p:nvPr>
        </p:nvSpPr>
        <p:spPr>
          <a:xfrm>
            <a:off x="393192" y="1143000"/>
            <a:ext cx="6494145" cy="2894965"/>
          </a:xfrm>
        </p:spPr>
        <p:txBody>
          <a:bodyPr/>
          <a:lstStyle/>
          <a:p>
            <a:pPr marL="0" indent="0" eaLnBrk="1" hangingPunct="1">
              <a:defRPr/>
            </a:pPr>
            <a:r>
              <a:rPr lang="en-US" dirty="0" smtClean="0">
                <a:latin typeface="Arial Narrow" charset="0"/>
                <a:cs typeface="+mn-cs"/>
              </a:rPr>
              <a:t>Clean-in-place equipment</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Equipment holding and dispensing TCS food must be cleaned and sanitized every day unless otherwise indicated by the manufacturer</a:t>
            </a:r>
          </a:p>
          <a:p>
            <a:pPr lvl="1" eaLnBrk="1" hangingPunct="1">
              <a:defRPr/>
            </a:pPr>
            <a:r>
              <a:rPr lang="en-US" dirty="0">
                <a:latin typeface="Arial Narrow" charset="0"/>
              </a:rPr>
              <a:t>Check local regulatory requirements</a:t>
            </a:r>
          </a:p>
        </p:txBody>
      </p:sp>
      <p:sp>
        <p:nvSpPr>
          <p:cNvPr id="272387"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238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10-9</a:t>
            </a:r>
          </a:p>
        </p:txBody>
      </p:sp>
    </p:spTree>
    <p:extLst>
      <p:ext uri="{BB962C8B-B14F-4D97-AF65-F5344CB8AC3E}">
        <p14:creationId xmlns:p14="http://schemas.microsoft.com/office/powerpoint/2010/main" val="1115214082"/>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3"/>
          <p:cNvSpPr>
            <a:spLocks noGrp="1" noChangeArrowheads="1"/>
          </p:cNvSpPr>
          <p:nvPr>
            <p:ph type="body" idx="1"/>
          </p:nvPr>
        </p:nvSpPr>
        <p:spPr>
          <a:xfrm>
            <a:off x="393192" y="1143000"/>
            <a:ext cx="5178425" cy="4559910"/>
          </a:xfrm>
        </p:spPr>
        <p:txBody>
          <a:bodyPr/>
          <a:lstStyle/>
          <a:p>
            <a:pPr eaLnBrk="1" hangingPunct="1">
              <a:defRPr/>
            </a:pPr>
            <a:r>
              <a:rPr lang="en-US" dirty="0">
                <a:latin typeface="Arial Narrow" charset="0"/>
                <a:cs typeface="+mn-cs"/>
              </a:rPr>
              <a:t>Setting </a:t>
            </a:r>
            <a:r>
              <a:rPr lang="en-US" dirty="0" smtClean="0">
                <a:latin typeface="Arial Narrow" charset="0"/>
                <a:cs typeface="+mn-cs"/>
              </a:rPr>
              <a:t>up </a:t>
            </a:r>
            <a:r>
              <a:rPr lang="en-US" dirty="0">
                <a:latin typeface="Arial Narrow" charset="0"/>
                <a:cs typeface="+mn-cs"/>
              </a:rPr>
              <a:t>a </a:t>
            </a:r>
            <a:r>
              <a:rPr lang="en-US" dirty="0" smtClean="0">
                <a:latin typeface="Arial Narrow" charset="0"/>
                <a:cs typeface="+mn-cs"/>
              </a:rPr>
              <a:t>three-compartment sink:</a:t>
            </a:r>
            <a:endParaRPr lang="en-US" dirty="0">
              <a:latin typeface="Arial Narrow" charset="0"/>
              <a:cs typeface="+mn-cs"/>
            </a:endParaRPr>
          </a:p>
          <a:p>
            <a:pPr lvl="1" eaLnBrk="1" hangingPunct="1">
              <a:defRPr/>
            </a:pPr>
            <a:r>
              <a:rPr lang="en-US" dirty="0">
                <a:solidFill>
                  <a:schemeClr val="tx1"/>
                </a:solidFill>
                <a:latin typeface="Arial Narrow" charset="0"/>
              </a:rPr>
              <a:t>Clean and sanitize each sink and drain </a:t>
            </a:r>
            <a:r>
              <a:rPr lang="en-US" dirty="0" smtClean="0">
                <a:solidFill>
                  <a:schemeClr val="tx1"/>
                </a:solidFill>
                <a:latin typeface="Arial Narrow" charset="0"/>
              </a:rPr>
              <a:t>board</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first sink with detergent and water at least </a:t>
            </a:r>
            <a:r>
              <a:rPr lang="en-US" dirty="0" smtClean="0">
                <a:solidFill>
                  <a:schemeClr val="tx1"/>
                </a:solidFill>
                <a:latin typeface="Arial Narrow" charset="0"/>
              </a:rPr>
              <a:t>110</a:t>
            </a:r>
            <a:r>
              <a:rPr lang="en-US" dirty="0">
                <a:latin typeface="Arial Narrow" charset="0"/>
              </a:rPr>
              <a:t>ºF</a:t>
            </a:r>
            <a:r>
              <a:rPr lang="en-US" dirty="0" smtClean="0">
                <a:solidFill>
                  <a:schemeClr val="tx1"/>
                </a:solidFill>
                <a:latin typeface="Arial Narrow" charset="0"/>
              </a:rPr>
              <a:t> </a:t>
            </a:r>
            <a:r>
              <a:rPr lang="en-US" dirty="0">
                <a:solidFill>
                  <a:schemeClr val="tx1"/>
                </a:solidFill>
                <a:latin typeface="Arial Narrow" charset="0"/>
              </a:rPr>
              <a:t>(</a:t>
            </a:r>
            <a:r>
              <a:rPr lang="en-US" dirty="0" smtClean="0">
                <a:solidFill>
                  <a:schemeClr val="tx1"/>
                </a:solidFill>
                <a:latin typeface="Arial Narrow" charset="0"/>
              </a:rPr>
              <a:t>43</a:t>
            </a:r>
            <a:r>
              <a:rPr lang="en-US" dirty="0" smtClean="0">
                <a:latin typeface="Arial Narrow" charset="0"/>
              </a:rPr>
              <a:t>ºC</a:t>
            </a:r>
            <a:r>
              <a:rPr lang="en-US" dirty="0" smtClean="0">
                <a:solidFill>
                  <a:schemeClr val="tx1"/>
                </a:solidFill>
                <a:latin typeface="Arial Narrow" charset="0"/>
              </a:rPr>
              <a:t>) </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second sink with clean </a:t>
            </a:r>
            <a:r>
              <a:rPr lang="en-US" dirty="0" smtClean="0">
                <a:solidFill>
                  <a:schemeClr val="tx1"/>
                </a:solidFill>
                <a:latin typeface="Arial Narrow" charset="0"/>
              </a:rPr>
              <a:t>water</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third sink with water and sanitizer to the correct </a:t>
            </a:r>
            <a:r>
              <a:rPr lang="en-US" dirty="0" smtClean="0">
                <a:solidFill>
                  <a:schemeClr val="tx1"/>
                </a:solidFill>
                <a:latin typeface="Arial Narrow" charset="0"/>
              </a:rPr>
              <a:t>concentration</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Provide a clock with a second hand to let food handlers know how long items have been in the </a:t>
            </a:r>
            <a:r>
              <a:rPr lang="en-US" dirty="0" smtClean="0">
                <a:solidFill>
                  <a:schemeClr val="tx1"/>
                </a:solidFill>
                <a:latin typeface="Arial Narrow" charset="0"/>
              </a:rPr>
              <a:t>sanitizer</a:t>
            </a:r>
            <a:endParaRPr lang="en-US" dirty="0">
              <a:latin typeface="Arial Narrow" charset="0"/>
              <a:cs typeface="+mn-cs"/>
            </a:endParaRPr>
          </a:p>
          <a:p>
            <a:pPr eaLnBrk="1" hangingPunct="1">
              <a:defRPr/>
            </a:pPr>
            <a:endParaRPr lang="en-US" dirty="0">
              <a:latin typeface="Arial Narrow" charset="0"/>
              <a:cs typeface="+mn-cs"/>
            </a:endParaRPr>
          </a:p>
        </p:txBody>
      </p:sp>
      <p:sp>
        <p:nvSpPr>
          <p:cNvPr id="275459"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0"/>
              </a:spcBef>
              <a:spcAft>
                <a:spcPct val="0"/>
              </a:spcAft>
              <a:defRPr/>
            </a:pPr>
            <a:endParaRPr lang="en-US" dirty="0" smtClean="0"/>
          </a:p>
        </p:txBody>
      </p:sp>
      <p:sp>
        <p:nvSpPr>
          <p:cNvPr id="27546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10-10</a:t>
            </a:r>
          </a:p>
        </p:txBody>
      </p:sp>
      <p:sp>
        <p:nvSpPr>
          <p:cNvPr id="275461"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Manual Dishwashing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374"/>
            <a:ext cx="2100072" cy="1874846"/>
          </a:xfrm>
          <a:prstGeom prst="rect">
            <a:avLst/>
          </a:prstGeom>
        </p:spPr>
      </p:pic>
    </p:spTree>
    <p:extLst>
      <p:ext uri="{BB962C8B-B14F-4D97-AF65-F5344CB8AC3E}">
        <p14:creationId xmlns:p14="http://schemas.microsoft.com/office/powerpoint/2010/main" val="2204166488"/>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Monitoring High Temperature Dishwashing </a:t>
            </a:r>
            <a:r>
              <a:rPr lang="en-US" dirty="0" smtClean="0"/>
              <a:t>Machines</a:t>
            </a:r>
            <a:endParaRPr lang="en-US" dirty="0"/>
          </a:p>
        </p:txBody>
      </p:sp>
      <p:sp>
        <p:nvSpPr>
          <p:cNvPr id="3" name="Content Placeholder 2"/>
          <p:cNvSpPr>
            <a:spLocks noGrp="1"/>
          </p:cNvSpPr>
          <p:nvPr>
            <p:ph idx="1"/>
          </p:nvPr>
        </p:nvSpPr>
        <p:spPr/>
        <p:txBody>
          <a:bodyPr/>
          <a:lstStyle/>
          <a:p>
            <a:pPr marL="0" lvl="1" indent="0">
              <a:buNone/>
            </a:pPr>
            <a:r>
              <a:rPr lang="en-US" sz="2400" b="1" dirty="0">
                <a:solidFill>
                  <a:srgbClr val="005CAB"/>
                </a:solidFill>
              </a:rPr>
              <a:t>When using high-temperature dishwashing machines, provide staff with tools to check the temperature of the items being sanitized.</a:t>
            </a:r>
          </a:p>
          <a:p>
            <a:pPr marL="0" lvl="1" indent="0">
              <a:buNone/>
            </a:pPr>
            <a:r>
              <a:rPr lang="en-US" sz="2400" b="1" dirty="0">
                <a:solidFill>
                  <a:srgbClr val="005CAB"/>
                </a:solidFill>
              </a:rPr>
              <a:t>Options include:</a:t>
            </a:r>
          </a:p>
          <a:p>
            <a:pPr lvl="1"/>
            <a:r>
              <a:rPr lang="en-US" dirty="0"/>
              <a:t>Maximum registering thermometers</a:t>
            </a:r>
          </a:p>
          <a:p>
            <a:pPr lvl="1"/>
            <a:r>
              <a:rPr lang="en-US" dirty="0"/>
              <a:t>Temperature sensitive tape</a:t>
            </a:r>
          </a:p>
          <a:p>
            <a:endParaRPr lang="en-US" dirty="0"/>
          </a:p>
        </p:txBody>
      </p:sp>
      <p:sp>
        <p:nvSpPr>
          <p:cNvPr id="4"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10-11</a:t>
            </a:r>
          </a:p>
        </p:txBody>
      </p:sp>
    </p:spTree>
    <p:extLst>
      <p:ext uri="{BB962C8B-B14F-4D97-AF65-F5344CB8AC3E}">
        <p14:creationId xmlns:p14="http://schemas.microsoft.com/office/powerpoint/2010/main" val="273487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426714425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Grp="1" noChangeArrowheads="1"/>
          </p:cNvSpPr>
          <p:nvPr>
            <p:ph type="body" idx="1"/>
          </p:nvPr>
        </p:nvSpPr>
        <p:spPr>
          <a:xfrm>
            <a:off x="393192" y="1143000"/>
            <a:ext cx="6261031" cy="4169205"/>
          </a:xfrm>
        </p:spPr>
        <p:txBody>
          <a:bodyPr/>
          <a:lstStyle/>
          <a:p>
            <a:pPr marL="0" indent="0" eaLnBrk="1" hangingPunct="1">
              <a:defRPr/>
            </a:pPr>
            <a:r>
              <a:rPr lang="en-US" dirty="0">
                <a:latin typeface="Arial Narrow" charset="0"/>
                <a:cs typeface="+mn-cs"/>
              </a:rPr>
              <a:t>Cleaning up after people who get sick:</a:t>
            </a:r>
          </a:p>
          <a:p>
            <a:pPr lvl="1" eaLnBrk="1" hangingPunct="1">
              <a:defRPr/>
            </a:pPr>
            <a:r>
              <a:rPr lang="en-US" dirty="0">
                <a:latin typeface="Arial Narrow" charset="0"/>
              </a:rPr>
              <a:t>Diarrhea and vomit in the </a:t>
            </a:r>
            <a:r>
              <a:rPr lang="en-US" dirty="0" smtClean="0">
                <a:latin typeface="Arial Narrow" charset="0"/>
              </a:rPr>
              <a:t>operation </a:t>
            </a:r>
            <a:r>
              <a:rPr lang="en-US" dirty="0">
                <a:latin typeface="Arial Narrow" charset="0"/>
              </a:rPr>
              <a:t>must be cleaned up </a:t>
            </a:r>
            <a:r>
              <a:rPr lang="en-US" dirty="0" smtClean="0">
                <a:latin typeface="Arial Narrow" charset="0"/>
              </a:rPr>
              <a:t>correctly</a:t>
            </a:r>
            <a:endParaRPr lang="en-US" dirty="0">
              <a:latin typeface="Arial Narrow" charset="0"/>
            </a:endParaRPr>
          </a:p>
          <a:p>
            <a:pPr lvl="2" eaLnBrk="1" hangingPunct="1">
              <a:defRPr/>
            </a:pPr>
            <a:r>
              <a:rPr lang="en-US" dirty="0">
                <a:latin typeface="Arial Narrow" charset="0"/>
              </a:rPr>
              <a:t>It can carry Norovirus, which is highly </a:t>
            </a:r>
            <a:r>
              <a:rPr lang="en-US" dirty="0" smtClean="0">
                <a:latin typeface="Arial Narrow" charset="0"/>
              </a:rPr>
              <a:t>contagious </a:t>
            </a:r>
            <a:endParaRPr lang="en-US" dirty="0">
              <a:latin typeface="Arial Narrow" charset="0"/>
            </a:endParaRPr>
          </a:p>
          <a:p>
            <a:pPr lvl="1" eaLnBrk="1" hangingPunct="1">
              <a:defRPr/>
            </a:pPr>
            <a:r>
              <a:rPr lang="en-US" dirty="0">
                <a:latin typeface="Arial Narrow" charset="0"/>
              </a:rPr>
              <a:t>Correct cleanup can prevent food from becoming contaminated and keep others from getting </a:t>
            </a:r>
            <a:r>
              <a:rPr lang="en-US" dirty="0" smtClean="0">
                <a:latin typeface="Arial Narrow" charset="0"/>
              </a:rPr>
              <a:t>sick</a:t>
            </a:r>
          </a:p>
          <a:p>
            <a:pPr lvl="1" eaLnBrk="1" hangingPunct="1">
              <a:defRPr/>
            </a:pPr>
            <a:r>
              <a:rPr lang="en-US" dirty="0" smtClean="0">
                <a:solidFill>
                  <a:schemeClr val="tx1"/>
                </a:solidFill>
                <a:latin typeface="Arial Narrow"/>
                <a:cs typeface="Arial Narrow"/>
              </a:rPr>
              <a:t>Check </a:t>
            </a:r>
            <a:r>
              <a:rPr lang="en-US" dirty="0">
                <a:solidFill>
                  <a:schemeClr val="tx1"/>
                </a:solidFill>
                <a:latin typeface="Arial Narrow"/>
                <a:cs typeface="Arial Narrow"/>
              </a:rPr>
              <a:t>with your local regulatory authority regarding requirements for cleaning up vomit and diarrhea. A written cleanup plan may be required. </a:t>
            </a:r>
          </a:p>
          <a:p>
            <a:pPr marL="0" lvl="1" indent="0" eaLnBrk="1" hangingPunct="1">
              <a:buNone/>
              <a:defRPr/>
            </a:pPr>
            <a:endParaRPr lang="en-US" dirty="0">
              <a:latin typeface="Arial Narrow" charset="0"/>
            </a:endParaRPr>
          </a:p>
        </p:txBody>
      </p:sp>
      <p:sp>
        <p:nvSpPr>
          <p:cNvPr id="28057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1012</a:t>
            </a:r>
          </a:p>
        </p:txBody>
      </p:sp>
      <p:sp>
        <p:nvSpPr>
          <p:cNvPr id="280580" name="Rectangle 13"/>
          <p:cNvSpPr>
            <a:spLocks noGrp="1" noChangeArrowheads="1"/>
          </p:cNvSpPr>
          <p:nvPr>
            <p:ph type="title"/>
          </p:nvPr>
        </p:nvSpPr>
        <p:spPr>
          <a:xfrm>
            <a:off x="393192" y="158750"/>
            <a:ext cx="8240713" cy="519112"/>
          </a:xfrm>
        </p:spPr>
        <p:txBody>
          <a:bodyPr/>
          <a:lstStyle/>
          <a:p>
            <a:pPr eaLnBrk="1" hangingPunct="1">
              <a:defRPr/>
            </a:pPr>
            <a:r>
              <a:rPr lang="en-US" dirty="0" smtClean="0">
                <a:latin typeface="Arial Narrow" charset="0"/>
                <a:cs typeface="+mj-cs"/>
              </a:rPr>
              <a:t>Cleaning and Sanitizing in the Operation</a:t>
            </a:r>
            <a:endParaRPr lang="en-US" dirty="0">
              <a:latin typeface="Arial Narrow" charset="0"/>
              <a:cs typeface="+mj-cs"/>
            </a:endParaRPr>
          </a:p>
        </p:txBody>
      </p:sp>
    </p:spTree>
    <p:extLst>
      <p:ext uri="{BB962C8B-B14F-4D97-AF65-F5344CB8AC3E}">
        <p14:creationId xmlns:p14="http://schemas.microsoft.com/office/powerpoint/2010/main" val="42720536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3"/>
          <p:cNvSpPr>
            <a:spLocks noGrp="1" noChangeArrowheads="1"/>
          </p:cNvSpPr>
          <p:nvPr>
            <p:ph type="body" idx="1"/>
          </p:nvPr>
        </p:nvSpPr>
        <p:spPr>
          <a:xfrm>
            <a:off x="393192" y="1143000"/>
            <a:ext cx="7140930" cy="4990257"/>
          </a:xfrm>
        </p:spPr>
        <p:txBody>
          <a:bodyPr/>
          <a:lstStyle/>
          <a:p>
            <a:pPr marL="0" indent="0" eaLnBrk="1" hangingPunct="1">
              <a:defRPr/>
            </a:pPr>
            <a:r>
              <a:rPr lang="en-US" dirty="0">
                <a:latin typeface="Arial Narrow" charset="0"/>
                <a:cs typeface="+mn-cs"/>
              </a:rPr>
              <a:t>Consider the following when developing a plan for cleaning up vomit and diarrhea:</a:t>
            </a:r>
            <a:endParaRPr lang="en-US" i="1" dirty="0">
              <a:latin typeface="Arial Narrow" charset="0"/>
              <a:cs typeface="+mn-cs"/>
            </a:endParaRPr>
          </a:p>
          <a:p>
            <a:pPr lvl="1" eaLnBrk="1" hangingPunct="1">
              <a:defRPr/>
            </a:pPr>
            <a:r>
              <a:rPr lang="en-US" dirty="0">
                <a:latin typeface="Arial Narrow" charset="0"/>
              </a:rPr>
              <a:t>How you will contain liquid and airborne substances, and remove them from the operation</a:t>
            </a:r>
          </a:p>
          <a:p>
            <a:pPr lvl="1" eaLnBrk="1" hangingPunct="1">
              <a:defRPr/>
            </a:pPr>
            <a:r>
              <a:rPr lang="en-US" dirty="0">
                <a:latin typeface="Arial Narrow" charset="0"/>
              </a:rPr>
              <a:t>How you will clean, sanitize, and disinfect surfaces</a:t>
            </a:r>
          </a:p>
          <a:p>
            <a:pPr lvl="1" eaLnBrk="1" hangingPunct="1">
              <a:defRPr/>
            </a:pPr>
            <a:r>
              <a:rPr lang="en-US" dirty="0">
                <a:latin typeface="Arial Narrow" charset="0"/>
              </a:rPr>
              <a:t>When to throw away food that may have been contaminated</a:t>
            </a:r>
          </a:p>
          <a:p>
            <a:pPr lvl="1" eaLnBrk="1" hangingPunct="1">
              <a:defRPr/>
            </a:pPr>
            <a:r>
              <a:rPr lang="en-US" dirty="0">
                <a:latin typeface="Arial Narrow" charset="0"/>
              </a:rPr>
              <a:t>What equipment is needed to clean up these substances, and how it will be cleaned and disinfected after use</a:t>
            </a:r>
          </a:p>
          <a:p>
            <a:pPr lvl="1" eaLnBrk="1" hangingPunct="1">
              <a:defRPr/>
            </a:pPr>
            <a:r>
              <a:rPr lang="en-US" dirty="0">
                <a:latin typeface="Arial Narrow" charset="0"/>
              </a:rPr>
              <a:t>When a food handler must wear personal protective equipment</a:t>
            </a:r>
          </a:p>
        </p:txBody>
      </p:sp>
      <p:sp>
        <p:nvSpPr>
          <p:cNvPr id="281603"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10-13</a:t>
            </a:r>
          </a:p>
        </p:txBody>
      </p:sp>
      <p:sp>
        <p:nvSpPr>
          <p:cNvPr id="281604"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spTree>
    <p:extLst>
      <p:ext uri="{BB962C8B-B14F-4D97-AF65-F5344CB8AC3E}">
        <p14:creationId xmlns:p14="http://schemas.microsoft.com/office/powerpoint/2010/main" val="3839296318"/>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3"/>
          <p:cNvSpPr>
            <a:spLocks noGrp="1" noChangeArrowheads="1"/>
          </p:cNvSpPr>
          <p:nvPr>
            <p:ph type="body" idx="1"/>
          </p:nvPr>
        </p:nvSpPr>
        <p:spPr>
          <a:xfrm>
            <a:off x="393192" y="1143000"/>
            <a:ext cx="7172416" cy="4874798"/>
          </a:xfrm>
        </p:spPr>
        <p:txBody>
          <a:bodyPr/>
          <a:lstStyle/>
          <a:p>
            <a:pPr marL="0" indent="0" eaLnBrk="1" hangingPunct="1">
              <a:defRPr/>
            </a:pPr>
            <a:r>
              <a:rPr lang="en-US" dirty="0">
                <a:latin typeface="Arial Narrow" charset="0"/>
              </a:rPr>
              <a:t>Consider the following when developing a plan for cleaning up vomit and </a:t>
            </a:r>
            <a:r>
              <a:rPr lang="en-US" dirty="0" smtClean="0">
                <a:latin typeface="Arial Narrow" charset="0"/>
              </a:rPr>
              <a:t>diarrhea</a:t>
            </a:r>
            <a:r>
              <a:rPr lang="en-US" dirty="0">
                <a:latin typeface="Arial Narrow" charset="0"/>
                <a:cs typeface="+mn-cs"/>
              </a:rPr>
              <a:t>:</a:t>
            </a:r>
            <a:endParaRPr lang="en-US" sz="1800" i="1" dirty="0" smtClean="0">
              <a:latin typeface="Arial Narrow" charset="0"/>
              <a:cs typeface="+mn-cs"/>
            </a:endParaRPr>
          </a:p>
          <a:p>
            <a:pPr lvl="1" eaLnBrk="1" hangingPunct="1">
              <a:defRPr/>
            </a:pPr>
            <a:r>
              <a:rPr lang="en-US" dirty="0" smtClean="0">
                <a:latin typeface="Arial Narrow" charset="0"/>
              </a:rPr>
              <a:t>How staff will be notified of the correct procedures for containing, cleaning, and disinfecting these substances</a:t>
            </a:r>
          </a:p>
          <a:p>
            <a:pPr lvl="1" eaLnBrk="1" hangingPunct="1">
              <a:defRPr/>
            </a:pPr>
            <a:r>
              <a:rPr lang="en-US" dirty="0" smtClean="0">
                <a:latin typeface="Arial Narrow" charset="0"/>
              </a:rPr>
              <a:t>How </a:t>
            </a:r>
            <a:r>
              <a:rPr lang="en-US" dirty="0">
                <a:latin typeface="Arial Narrow" charset="0"/>
              </a:rPr>
              <a:t>to segregate contaminated areas from other areas</a:t>
            </a:r>
          </a:p>
          <a:p>
            <a:pPr lvl="1" eaLnBrk="1" hangingPunct="1">
              <a:defRPr/>
            </a:pPr>
            <a:r>
              <a:rPr lang="en-US" dirty="0">
                <a:latin typeface="Arial Narrow" charset="0"/>
              </a:rPr>
              <a:t>When staff must be restricted from working with or around food or excluded from working in the operation</a:t>
            </a:r>
          </a:p>
          <a:p>
            <a:pPr lvl="1" eaLnBrk="1" hangingPunct="1">
              <a:defRPr/>
            </a:pPr>
            <a:r>
              <a:rPr lang="en-US" dirty="0">
                <a:latin typeface="Arial Narrow" charset="0"/>
              </a:rPr>
              <a:t>How sick customers will be quickly removed from the operation</a:t>
            </a:r>
          </a:p>
          <a:p>
            <a:pPr lvl="1" eaLnBrk="1" hangingPunct="1">
              <a:defRPr/>
            </a:pPr>
            <a:r>
              <a:rPr lang="en-US" dirty="0">
                <a:latin typeface="Arial Narrow" charset="0"/>
              </a:rPr>
              <a:t>How the cleaning plan will be implemented</a:t>
            </a:r>
          </a:p>
        </p:txBody>
      </p:sp>
      <p:sp>
        <p:nvSpPr>
          <p:cNvPr id="282627"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10-14</a:t>
            </a:r>
          </a:p>
        </p:txBody>
      </p:sp>
      <p:sp>
        <p:nvSpPr>
          <p:cNvPr id="282628"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spTree>
    <p:extLst>
      <p:ext uri="{BB962C8B-B14F-4D97-AF65-F5344CB8AC3E}">
        <p14:creationId xmlns:p14="http://schemas.microsoft.com/office/powerpoint/2010/main" val="418713835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3"/>
          <p:cNvSpPr>
            <a:spLocks noGrp="1" noChangeArrowheads="1"/>
          </p:cNvSpPr>
          <p:nvPr>
            <p:ph type="body" idx="1"/>
          </p:nvPr>
        </p:nvSpPr>
        <p:spPr>
          <a:xfrm>
            <a:off x="393192" y="1143000"/>
            <a:ext cx="5051425" cy="4229100"/>
          </a:xfrm>
        </p:spPr>
        <p:txBody>
          <a:bodyPr/>
          <a:lstStyle/>
          <a:p>
            <a:pPr marL="0" indent="0" eaLnBrk="1" hangingPunct="1">
              <a:defRPr/>
            </a:pPr>
            <a:r>
              <a:rPr lang="en-US" dirty="0" smtClean="0">
                <a:solidFill>
                  <a:srgbClr val="D22002"/>
                </a:solidFill>
                <a:latin typeface="Arial Narrow" charset="0"/>
                <a:cs typeface="+mn-cs"/>
              </a:rPr>
              <a:t>NEVER:</a:t>
            </a:r>
            <a:endParaRPr lang="en-US" dirty="0">
              <a:solidFill>
                <a:srgbClr val="D22002"/>
              </a:solidFill>
              <a:latin typeface="Arial Narrow" charset="0"/>
              <a:cs typeface="+mn-cs"/>
            </a:endParaRPr>
          </a:p>
          <a:p>
            <a:pPr lvl="1" eaLnBrk="1" hangingPunct="1">
              <a:defRPr/>
            </a:pPr>
            <a:r>
              <a:rPr lang="en-US" dirty="0">
                <a:latin typeface="Arial Narrow" charset="0"/>
              </a:rPr>
              <a:t>Dump mop water or other liquid waste into toilets or urinals</a:t>
            </a:r>
          </a:p>
          <a:p>
            <a:pPr lvl="1" eaLnBrk="1" hangingPunct="1">
              <a:defRPr/>
            </a:pPr>
            <a:r>
              <a:rPr lang="en-US" dirty="0">
                <a:latin typeface="Arial Narrow" charset="0"/>
              </a:rPr>
              <a:t>Clean tools in sinks used </a:t>
            </a:r>
            <a:r>
              <a:rPr lang="en-US" dirty="0" smtClean="0">
                <a:latin typeface="Arial Narrow" charset="0"/>
              </a:rPr>
              <a:t>for</a:t>
            </a:r>
            <a:endParaRPr lang="en-US" dirty="0">
              <a:latin typeface="Arial Narrow" charset="0"/>
            </a:endParaRPr>
          </a:p>
          <a:p>
            <a:pPr lvl="2" eaLnBrk="1" hangingPunct="1">
              <a:defRPr/>
            </a:pPr>
            <a:r>
              <a:rPr lang="en-US" dirty="0">
                <a:latin typeface="Arial Narrow" charset="0"/>
              </a:rPr>
              <a:t> Handwashing</a:t>
            </a:r>
          </a:p>
          <a:p>
            <a:pPr lvl="2" eaLnBrk="1" hangingPunct="1">
              <a:defRPr/>
            </a:pPr>
            <a:r>
              <a:rPr lang="en-US" dirty="0">
                <a:latin typeface="Arial Narrow" charset="0"/>
              </a:rPr>
              <a:t> Food prep</a:t>
            </a:r>
          </a:p>
          <a:p>
            <a:pPr lvl="2" eaLnBrk="1" hangingPunct="1">
              <a:defRPr/>
            </a:pPr>
            <a:r>
              <a:rPr lang="en-US" dirty="0">
                <a:latin typeface="Arial Narrow" charset="0"/>
              </a:rPr>
              <a:t> Dishwashing</a:t>
            </a:r>
          </a:p>
          <a:p>
            <a:pPr marL="1028700" lvl="2" indent="-342900" eaLnBrk="1" hangingPunct="1">
              <a:buFont typeface="Wingdings" charset="0"/>
              <a:buNone/>
              <a:defRPr/>
            </a:pPr>
            <a:endParaRPr lang="en-US" dirty="0">
              <a:latin typeface="Arial Narrow" charset="0"/>
            </a:endParaRPr>
          </a:p>
        </p:txBody>
      </p:sp>
      <p:pic>
        <p:nvPicPr>
          <p:cNvPr id="590850" name="Picture 4" descr="nra201_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768" y="1243013"/>
            <a:ext cx="2103120" cy="198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10-15</a:t>
            </a:r>
          </a:p>
        </p:txBody>
      </p:sp>
      <p:sp>
        <p:nvSpPr>
          <p:cNvPr id="28467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endParaRPr lang="en-US" i="1" dirty="0">
              <a:latin typeface="Arial Narrow" charset="0"/>
              <a:cs typeface="+mj-cs"/>
            </a:endParaRPr>
          </a:p>
        </p:txBody>
      </p:sp>
    </p:spTree>
    <p:extLst>
      <p:ext uri="{BB962C8B-B14F-4D97-AF65-F5344CB8AC3E}">
        <p14:creationId xmlns:p14="http://schemas.microsoft.com/office/powerpoint/2010/main" val="4068607096"/>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10-16</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1421707051"/>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508145"/>
            <a:ext cx="2890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b="1" dirty="0" smtClean="0">
                <a:solidFill>
                  <a:srgbClr val="005CAB"/>
                </a:solidFill>
              </a:rPr>
              <a:t>Should it be cleaned and sanitized?</a:t>
            </a:r>
            <a:endParaRPr lang="en-US" b="1" dirty="0">
              <a:solidFill>
                <a:srgbClr val="005CAB"/>
              </a:solidFill>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63" y="2052638"/>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
        <p:nvSpPr>
          <p:cNvPr id="2" name="Rounded Rectangle 1"/>
          <p:cNvSpPr/>
          <p:nvPr/>
        </p:nvSpPr>
        <p:spPr bwMode="auto">
          <a:xfrm>
            <a:off x="6181428" y="2203127"/>
            <a:ext cx="2096178" cy="1774741"/>
          </a:xfrm>
          <a:prstGeom prst="roundRect">
            <a:avLst>
              <a:gd name="adj" fmla="val 1235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FFFFFF"/>
              </a:solidFill>
              <a:effectLst/>
              <a:latin typeface="Arial" charset="0"/>
            </a:endParaRPr>
          </a:p>
        </p:txBody>
      </p:sp>
    </p:spTree>
    <p:extLst>
      <p:ext uri="{BB962C8B-B14F-4D97-AF65-F5344CB8AC3E}">
        <p14:creationId xmlns:p14="http://schemas.microsoft.com/office/powerpoint/2010/main" val="13144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130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508145"/>
            <a:ext cx="2890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b="1" dirty="0" smtClean="0">
                <a:solidFill>
                  <a:srgbClr val="005CAB"/>
                </a:solidFill>
              </a:rPr>
              <a:t>Should it be cleaned and sanitized?</a:t>
            </a:r>
            <a:endParaRPr lang="en-US" b="1" dirty="0">
              <a:solidFill>
                <a:srgbClr val="005CAB"/>
              </a:solidFill>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63" y="2044124"/>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Tree>
    <p:extLst>
      <p:ext uri="{BB962C8B-B14F-4D97-AF65-F5344CB8AC3E}">
        <p14:creationId xmlns:p14="http://schemas.microsoft.com/office/powerpoint/2010/main" val="33814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are the steps for cleaning and sanitizing a prep table?</a:t>
            </a:r>
            <a:endParaRPr lang="en-US" dirty="0">
              <a:latin typeface="Arial Narrow" charset="0"/>
              <a:cs typeface="+mn-cs"/>
            </a:endParaRPr>
          </a:p>
          <a:p>
            <a:pPr marL="457200" lvl="1" indent="-457200">
              <a:buFont typeface="+mj-lt"/>
              <a:buAutoNum type="arabicPeriod"/>
            </a:pPr>
            <a:r>
              <a:rPr lang="en-US" dirty="0" smtClean="0">
                <a:latin typeface="Arial Narrow" charset="0"/>
              </a:rPr>
              <a:t>Scrape or remove food from the surface</a:t>
            </a:r>
            <a:endParaRPr lang="en-US" sz="2800" dirty="0"/>
          </a:p>
          <a:p>
            <a:pPr marL="457200" lvl="1" indent="-457200">
              <a:buFont typeface="+mj-lt"/>
              <a:buAutoNum type="arabicPeriod"/>
            </a:pPr>
            <a:r>
              <a:rPr lang="en-US" dirty="0" smtClean="0">
                <a:latin typeface="Arial Narrow" charset="0"/>
              </a:rPr>
              <a:t>Wash the surface</a:t>
            </a:r>
          </a:p>
          <a:p>
            <a:pPr marL="457200" lvl="1" indent="-457200">
              <a:buFont typeface="+mj-lt"/>
              <a:buAutoNum type="arabicPeriod"/>
            </a:pPr>
            <a:r>
              <a:rPr lang="en-US" dirty="0" smtClean="0">
                <a:latin typeface="Arial Narrow" charset="0"/>
              </a:rPr>
              <a:t>Rinse the surface</a:t>
            </a:r>
          </a:p>
          <a:p>
            <a:pPr marL="457200" lvl="1" indent="-457200">
              <a:buFont typeface="+mj-lt"/>
              <a:buAutoNum type="arabicPeriod"/>
            </a:pPr>
            <a:r>
              <a:rPr lang="en-US" dirty="0" smtClean="0">
                <a:latin typeface="Arial Narrow" charset="0"/>
              </a:rPr>
              <a:t>Sanitize the surface</a:t>
            </a:r>
          </a:p>
          <a:p>
            <a:pPr marL="457200" lvl="1" indent="-457200">
              <a:buFont typeface="+mj-lt"/>
              <a:buAutoNum type="arabicPeriod"/>
            </a:pPr>
            <a:r>
              <a:rPr lang="en-US" dirty="0" smtClean="0">
                <a:latin typeface="Arial Narrow" charset="0"/>
              </a:rPr>
              <a:t>Allow the surface to air-dry</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10-19</a:t>
            </a:r>
          </a:p>
        </p:txBody>
      </p:sp>
    </p:spTree>
    <p:extLst>
      <p:ext uri="{BB962C8B-B14F-4D97-AF65-F5344CB8AC3E}">
        <p14:creationId xmlns:p14="http://schemas.microsoft.com/office/powerpoint/2010/main" val="3471342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8339">
                                            <p:txEl>
                                              <p:pRg st="2" end="2"/>
                                            </p:txEl>
                                          </p:spTgt>
                                        </p:tgtEl>
                                        <p:attrNameLst>
                                          <p:attrName>style.visibility</p:attrName>
                                        </p:attrNameLst>
                                      </p:cBhvr>
                                      <p:to>
                                        <p:strVal val="visible"/>
                                      </p:to>
                                    </p:set>
                                    <p:animEffect transition="in" filter="fade">
                                      <p:cBhvr>
                                        <p:cTn id="12" dur="500"/>
                                        <p:tgtEl>
                                          <p:spTgt spid="2318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8339">
                                            <p:txEl>
                                              <p:pRg st="3" end="3"/>
                                            </p:txEl>
                                          </p:spTgt>
                                        </p:tgtEl>
                                        <p:attrNameLst>
                                          <p:attrName>style.visibility</p:attrName>
                                        </p:attrNameLst>
                                      </p:cBhvr>
                                      <p:to>
                                        <p:strVal val="visible"/>
                                      </p:to>
                                    </p:set>
                                    <p:animEffect transition="in" filter="fade">
                                      <p:cBhvr>
                                        <p:cTn id="17" dur="500"/>
                                        <p:tgtEl>
                                          <p:spTgt spid="2318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8339">
                                            <p:txEl>
                                              <p:pRg st="4" end="4"/>
                                            </p:txEl>
                                          </p:spTgt>
                                        </p:tgtEl>
                                        <p:attrNameLst>
                                          <p:attrName>style.visibility</p:attrName>
                                        </p:attrNameLst>
                                      </p:cBhvr>
                                      <p:to>
                                        <p:strVal val="visible"/>
                                      </p:to>
                                    </p:set>
                                    <p:animEffect transition="in" filter="fade">
                                      <p:cBhvr>
                                        <p:cTn id="22" dur="500"/>
                                        <p:tgtEl>
                                          <p:spTgt spid="2318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8339">
                                            <p:txEl>
                                              <p:pRg st="5" end="5"/>
                                            </p:txEl>
                                          </p:spTgt>
                                        </p:tgtEl>
                                        <p:attrNameLst>
                                          <p:attrName>style.visibility</p:attrName>
                                        </p:attrNameLst>
                                      </p:cBhvr>
                                      <p:to>
                                        <p:strVal val="visible"/>
                                      </p:to>
                                    </p:set>
                                    <p:animEffect transition="in" filter="fade">
                                      <p:cBhvr>
                                        <p:cTn id="27" dur="500"/>
                                        <p:tgtEl>
                                          <p:spTgt spid="2318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Jorge has used the same knife and cutting board to prep tomatoes for over an hour. Should he clean and sanitize them?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63" y="2028825"/>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Tree>
    <p:extLst>
      <p:ext uri="{BB962C8B-B14F-4D97-AF65-F5344CB8AC3E}">
        <p14:creationId xmlns:p14="http://schemas.microsoft.com/office/powerpoint/2010/main" val="171951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Bob finished trimming a roast and wants to use the same knife and cutting board to prep fish. Should he clean and sanitize them?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63" y="2028825"/>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Tree>
    <p:extLst>
      <p:ext uri="{BB962C8B-B14F-4D97-AF65-F5344CB8AC3E}">
        <p14:creationId xmlns:p14="http://schemas.microsoft.com/office/powerpoint/2010/main" val="376260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are the four types of microorganisms that can cause foodborne illness?</a:t>
            </a:r>
          </a:p>
          <a:p>
            <a:pPr marL="284163" lvl="1" indent="-284163"/>
            <a:r>
              <a:rPr lang="en-US" dirty="0">
                <a:latin typeface="Arial Narrow" charset="0"/>
              </a:rPr>
              <a:t>Viruses</a:t>
            </a:r>
            <a:r>
              <a:rPr lang="en-US" sz="2800" dirty="0"/>
              <a:t> </a:t>
            </a:r>
          </a:p>
          <a:p>
            <a:pPr marL="284163" lvl="1" indent="-284163"/>
            <a:r>
              <a:rPr lang="en-US" dirty="0">
                <a:latin typeface="Arial Narrow" charset="0"/>
              </a:rPr>
              <a:t>Bacteria</a:t>
            </a:r>
          </a:p>
          <a:p>
            <a:pPr marL="284163" lvl="1" indent="-284163"/>
            <a:r>
              <a:rPr lang="en-US" dirty="0">
                <a:latin typeface="Arial Narrow" charset="0"/>
              </a:rPr>
              <a:t>Parasites</a:t>
            </a:r>
          </a:p>
          <a:p>
            <a:pPr marL="284163" lvl="1" indent="-284163"/>
            <a:r>
              <a:rPr lang="en-US" dirty="0">
                <a:latin typeface="Arial Narrow" charset="0"/>
              </a:rPr>
              <a:t>Fungi</a:t>
            </a: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2-4</a:t>
            </a:r>
          </a:p>
        </p:txBody>
      </p:sp>
    </p:spTree>
    <p:extLst>
      <p:ext uri="{BB962C8B-B14F-4D97-AF65-F5344CB8AC3E}">
        <p14:creationId xmlns:p14="http://schemas.microsoft.com/office/powerpoint/2010/main" val="2294015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two methods can be used to sanitize surfaces?</a:t>
            </a:r>
            <a:endParaRPr lang="en-US" dirty="0">
              <a:latin typeface="Arial Narrow" charset="0"/>
              <a:cs typeface="+mn-cs"/>
            </a:endParaRPr>
          </a:p>
          <a:p>
            <a:pPr marL="457200" lvl="1" indent="-457200">
              <a:buFont typeface="+mj-lt"/>
              <a:buAutoNum type="arabicPeriod"/>
            </a:pPr>
            <a:r>
              <a:rPr lang="en-US" dirty="0" smtClean="0">
                <a:latin typeface="Arial Narrow" charset="0"/>
              </a:rPr>
              <a:t>Heat sanitizing</a:t>
            </a:r>
            <a:endParaRPr lang="en-US" sz="2800" dirty="0"/>
          </a:p>
          <a:p>
            <a:pPr marL="457200" lvl="1" indent="-457200">
              <a:buFont typeface="+mj-lt"/>
              <a:buAutoNum type="arabicPeriod"/>
            </a:pPr>
            <a:r>
              <a:rPr lang="en-US" dirty="0" smtClean="0">
                <a:latin typeface="Arial Narrow" charset="0"/>
              </a:rPr>
              <a:t>Chemical sanitizing</a:t>
            </a: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10-22</a:t>
            </a:r>
          </a:p>
        </p:txBody>
      </p:sp>
    </p:spTree>
    <p:extLst>
      <p:ext uri="{BB962C8B-B14F-4D97-AF65-F5344CB8AC3E}">
        <p14:creationId xmlns:p14="http://schemas.microsoft.com/office/powerpoint/2010/main" val="1137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temperature must the water be when using heat sanitizing?</a:t>
            </a:r>
            <a:endParaRPr lang="en-US" dirty="0">
              <a:latin typeface="Arial Narrow" charset="0"/>
              <a:cs typeface="+mn-cs"/>
            </a:endParaRPr>
          </a:p>
          <a:p>
            <a:pPr lvl="1"/>
            <a:r>
              <a:rPr lang="en-US" dirty="0" smtClean="0">
                <a:latin typeface="Arial Narrow" charset="0"/>
              </a:rPr>
              <a:t>At least </a:t>
            </a:r>
            <a:r>
              <a:rPr lang="en-US" dirty="0">
                <a:latin typeface="Arial Narrow" charset="0"/>
              </a:rPr>
              <a:t>171ºF </a:t>
            </a:r>
            <a:r>
              <a:rPr lang="en-US" dirty="0" smtClean="0">
                <a:latin typeface="Arial Narrow" charset="0"/>
              </a:rPr>
              <a:t>(77ºC)</a:t>
            </a:r>
            <a:endParaRPr lang="en-US" sz="2800" dirty="0"/>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10-23</a:t>
            </a:r>
          </a:p>
        </p:txBody>
      </p:sp>
    </p:spTree>
    <p:extLst>
      <p:ext uri="{BB962C8B-B14F-4D97-AF65-F5344CB8AC3E}">
        <p14:creationId xmlns:p14="http://schemas.microsoft.com/office/powerpoint/2010/main" val="3938555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factors influence the effectiveness of a sanitizer?</a:t>
            </a:r>
            <a:endParaRPr lang="en-US" dirty="0">
              <a:latin typeface="Arial Narrow" charset="0"/>
              <a:cs typeface="+mn-cs"/>
            </a:endParaRPr>
          </a:p>
          <a:p>
            <a:pPr lvl="1"/>
            <a:r>
              <a:rPr lang="en-US" dirty="0" smtClean="0">
                <a:latin typeface="Arial Narrow" charset="0"/>
              </a:rPr>
              <a:t>Concentration</a:t>
            </a:r>
            <a:endParaRPr lang="en-US" dirty="0">
              <a:latin typeface="Arial Narrow" charset="0"/>
            </a:endParaRPr>
          </a:p>
          <a:p>
            <a:pPr lvl="1"/>
            <a:r>
              <a:rPr lang="en-US" dirty="0">
                <a:latin typeface="Arial Narrow" charset="0"/>
              </a:rPr>
              <a:t>Water </a:t>
            </a:r>
            <a:r>
              <a:rPr lang="en-US" dirty="0" smtClean="0">
                <a:latin typeface="Arial Narrow" charset="0"/>
              </a:rPr>
              <a:t>temperature</a:t>
            </a:r>
          </a:p>
          <a:p>
            <a:pPr lvl="1"/>
            <a:r>
              <a:rPr lang="en-US" dirty="0" smtClean="0">
                <a:latin typeface="Arial Narrow" charset="0"/>
              </a:rPr>
              <a:t>Contact time</a:t>
            </a:r>
          </a:p>
          <a:p>
            <a:pPr lvl="1"/>
            <a:r>
              <a:rPr lang="en-US" dirty="0" smtClean="0">
                <a:latin typeface="Arial Narrow" charset="0"/>
              </a:rPr>
              <a:t>Water hardness</a:t>
            </a:r>
          </a:p>
          <a:p>
            <a:pPr lvl="1"/>
            <a:r>
              <a:rPr lang="en-US" dirty="0" smtClean="0">
                <a:latin typeface="Arial Narrow" charset="0"/>
              </a:rPr>
              <a:t>Water pH</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10-24</a:t>
            </a:r>
          </a:p>
        </p:txBody>
      </p:sp>
    </p:spTree>
    <p:extLst>
      <p:ext uri="{BB962C8B-B14F-4D97-AF65-F5344CB8AC3E}">
        <p14:creationId xmlns:p14="http://schemas.microsoft.com/office/powerpoint/2010/main" val="76997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8339">
                                            <p:txEl>
                                              <p:pRg st="2" end="2"/>
                                            </p:txEl>
                                          </p:spTgt>
                                        </p:tgtEl>
                                        <p:attrNameLst>
                                          <p:attrName>style.visibility</p:attrName>
                                        </p:attrNameLst>
                                      </p:cBhvr>
                                      <p:to>
                                        <p:strVal val="visible"/>
                                      </p:to>
                                    </p:set>
                                    <p:animEffect transition="in" filter="fade">
                                      <p:cBhvr>
                                        <p:cTn id="12" dur="500"/>
                                        <p:tgtEl>
                                          <p:spTgt spid="2318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8339">
                                            <p:txEl>
                                              <p:pRg st="3" end="3"/>
                                            </p:txEl>
                                          </p:spTgt>
                                        </p:tgtEl>
                                        <p:attrNameLst>
                                          <p:attrName>style.visibility</p:attrName>
                                        </p:attrNameLst>
                                      </p:cBhvr>
                                      <p:to>
                                        <p:strVal val="visible"/>
                                      </p:to>
                                    </p:set>
                                    <p:animEffect transition="in" filter="fade">
                                      <p:cBhvr>
                                        <p:cTn id="17" dur="500"/>
                                        <p:tgtEl>
                                          <p:spTgt spid="2318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8339">
                                            <p:txEl>
                                              <p:pRg st="4" end="4"/>
                                            </p:txEl>
                                          </p:spTgt>
                                        </p:tgtEl>
                                        <p:attrNameLst>
                                          <p:attrName>style.visibility</p:attrName>
                                        </p:attrNameLst>
                                      </p:cBhvr>
                                      <p:to>
                                        <p:strVal val="visible"/>
                                      </p:to>
                                    </p:set>
                                    <p:animEffect transition="in" filter="fade">
                                      <p:cBhvr>
                                        <p:cTn id="22" dur="500"/>
                                        <p:tgtEl>
                                          <p:spTgt spid="2318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8339">
                                            <p:txEl>
                                              <p:pRg st="5" end="5"/>
                                            </p:txEl>
                                          </p:spTgt>
                                        </p:tgtEl>
                                        <p:attrNameLst>
                                          <p:attrName>style.visibility</p:attrName>
                                        </p:attrNameLst>
                                      </p:cBhvr>
                                      <p:to>
                                        <p:strVal val="visible"/>
                                      </p:to>
                                    </p:set>
                                    <p:animEffect transition="in" filter="fade">
                                      <p:cBhvr>
                                        <p:cTn id="27" dur="500"/>
                                        <p:tgtEl>
                                          <p:spTgt spid="2318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should the temperature be for the final sanitizing rinse in a dishwashing machine?</a:t>
            </a:r>
            <a:endParaRPr lang="en-US" dirty="0">
              <a:latin typeface="Arial Narrow" charset="0"/>
              <a:cs typeface="+mn-cs"/>
            </a:endParaRPr>
          </a:p>
          <a:p>
            <a:pPr lvl="1"/>
            <a:r>
              <a:rPr lang="en-US" dirty="0" smtClean="0">
                <a:latin typeface="Arial Narrow" charset="0"/>
              </a:rPr>
              <a:t>At least </a:t>
            </a:r>
            <a:r>
              <a:rPr lang="en-US" dirty="0">
                <a:latin typeface="Arial Narrow" charset="0"/>
              </a:rPr>
              <a:t>180ºF </a:t>
            </a:r>
            <a:r>
              <a:rPr lang="en-US" dirty="0" smtClean="0">
                <a:latin typeface="Arial Narrow" charset="0"/>
              </a:rPr>
              <a:t>(82ºC)</a:t>
            </a:r>
          </a:p>
          <a:p>
            <a:pPr lvl="1"/>
            <a:r>
              <a:rPr lang="en-US" dirty="0" smtClean="0">
                <a:latin typeface="Arial Narrow" charset="0"/>
              </a:rPr>
              <a:t>At least </a:t>
            </a:r>
            <a:r>
              <a:rPr lang="en-US" dirty="0">
                <a:latin typeface="Arial Narrow" charset="0"/>
              </a:rPr>
              <a:t>165ºF (</a:t>
            </a:r>
            <a:r>
              <a:rPr lang="en-US" dirty="0" smtClean="0">
                <a:latin typeface="Arial Narrow" charset="0"/>
              </a:rPr>
              <a:t>74ºC) </a:t>
            </a:r>
            <a:r>
              <a:rPr lang="en-US" dirty="0">
                <a:latin typeface="Arial Narrow" charset="0"/>
              </a:rPr>
              <a:t>for stationary rack single-temperature machines</a:t>
            </a: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10-25</a:t>
            </a:r>
          </a:p>
        </p:txBody>
      </p:sp>
    </p:spTree>
    <p:extLst>
      <p:ext uri="{BB962C8B-B14F-4D97-AF65-F5344CB8AC3E}">
        <p14:creationId xmlns:p14="http://schemas.microsoft.com/office/powerpoint/2010/main" val="3450603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8339">
                                            <p:txEl>
                                              <p:pRg st="2" end="2"/>
                                            </p:txEl>
                                          </p:spTgt>
                                        </p:tgtEl>
                                        <p:attrNameLst>
                                          <p:attrName>style.visibility</p:attrName>
                                        </p:attrNameLst>
                                      </p:cBhvr>
                                      <p:to>
                                        <p:strVal val="visible"/>
                                      </p:to>
                                    </p:set>
                                    <p:animEffect transition="in" filter="fade">
                                      <p:cBhvr>
                                        <p:cTn id="12" dur="500"/>
                                        <p:tgtEl>
                                          <p:spTgt spid="2318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Are these stored correctly?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63" y="2028825"/>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Tree>
    <p:extLst>
      <p:ext uri="{BB962C8B-B14F-4D97-AF65-F5344CB8AC3E}">
        <p14:creationId xmlns:p14="http://schemas.microsoft.com/office/powerpoint/2010/main" val="16708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How should chemicals be stored?</a:t>
            </a:r>
            <a:endParaRPr lang="en-US" dirty="0">
              <a:latin typeface="Arial Narrow" charset="0"/>
              <a:cs typeface="+mn-cs"/>
            </a:endParaRPr>
          </a:p>
          <a:p>
            <a:pPr lvl="1"/>
            <a:r>
              <a:rPr lang="en-US" dirty="0" smtClean="0">
                <a:latin typeface="Arial Narrow" charset="0"/>
              </a:rPr>
              <a:t>In their original containers</a:t>
            </a:r>
          </a:p>
          <a:p>
            <a:pPr lvl="1"/>
            <a:r>
              <a:rPr lang="en-US" dirty="0" smtClean="0">
                <a:latin typeface="Arial Narrow" charset="0"/>
              </a:rPr>
              <a:t>Away from food and prep areas</a:t>
            </a:r>
          </a:p>
          <a:p>
            <a:pPr lvl="1"/>
            <a:r>
              <a:rPr lang="en-US" dirty="0" smtClean="0">
                <a:latin typeface="Arial Narrow" charset="0"/>
              </a:rPr>
              <a:t>Separated by spacing or partitioning</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10-27</a:t>
            </a:r>
          </a:p>
        </p:txBody>
      </p:sp>
    </p:spTree>
    <p:extLst>
      <p:ext uri="{BB962C8B-B14F-4D97-AF65-F5344CB8AC3E}">
        <p14:creationId xmlns:p14="http://schemas.microsoft.com/office/powerpoint/2010/main" val="3686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a:t>
            </a:r>
            <a:r>
              <a:rPr lang="en-US" sz="1200" b="0" dirty="0" smtClean="0">
                <a:solidFill>
                  <a:srgbClr val="000000"/>
                </a:solidFill>
              </a:rPr>
              <a:t>-3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40340414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0386" name="Rectangle 2"/>
          <p:cNvSpPr>
            <a:spLocks noGrp="1" noChangeArrowheads="1"/>
          </p:cNvSpPr>
          <p:nvPr>
            <p:ph type="body" idx="1"/>
          </p:nvPr>
        </p:nvSpPr>
        <p:spPr>
          <a:xfrm>
            <a:off x="400050" y="1277870"/>
            <a:ext cx="8307388" cy="5257800"/>
          </a:xfrm>
          <a:noFill/>
          <a:ln/>
        </p:spPr>
        <p:txBody>
          <a:bodyPr/>
          <a:lstStyle/>
          <a:p>
            <a:r>
              <a:rPr lang="en-US" dirty="0"/>
              <a:t>What </a:t>
            </a:r>
            <a:r>
              <a:rPr lang="en-US" dirty="0" smtClean="0"/>
              <a:t>six </a:t>
            </a:r>
            <a:r>
              <a:rPr lang="en-US" dirty="0"/>
              <a:t>conditions </a:t>
            </a:r>
            <a:r>
              <a:rPr lang="en-US" dirty="0" smtClean="0"/>
              <a:t>support </a:t>
            </a:r>
            <a:r>
              <a:rPr lang="en-US" dirty="0"/>
              <a:t>the growth of </a:t>
            </a:r>
            <a:r>
              <a:rPr lang="en-US" dirty="0" smtClean="0"/>
              <a:t>bacteria?</a:t>
            </a:r>
            <a:endParaRPr lang="en-US" dirty="0"/>
          </a:p>
          <a:p>
            <a:pPr marL="2000250" lvl="3" indent="-1936750">
              <a:buFont typeface="Arial" charset="0"/>
              <a:buNone/>
            </a:pPr>
            <a:r>
              <a:rPr lang="en-US" sz="2400" b="1" dirty="0">
                <a:solidFill>
                  <a:srgbClr val="333333"/>
                </a:solidFill>
                <a:cs typeface="ＭＳ Ｐゴシック" charset="0"/>
              </a:rPr>
              <a:t>F</a:t>
            </a:r>
          </a:p>
          <a:p>
            <a:pPr marL="2000250" lvl="3" indent="-1936750">
              <a:buNone/>
            </a:pPr>
            <a:r>
              <a:rPr lang="en-US" sz="2400" b="1" dirty="0">
                <a:solidFill>
                  <a:srgbClr val="333333"/>
                </a:solidFill>
                <a:cs typeface="ＭＳ Ｐゴシック" charset="0"/>
              </a:rPr>
              <a:t>A</a:t>
            </a:r>
          </a:p>
          <a:p>
            <a:pPr marL="2000250" lvl="3" indent="-1936750">
              <a:buNone/>
            </a:pPr>
            <a:r>
              <a:rPr lang="en-US" sz="2400" b="1" dirty="0" smtClean="0">
                <a:solidFill>
                  <a:srgbClr val="333333"/>
                </a:solidFill>
                <a:cs typeface="ＭＳ Ｐゴシック" charset="0"/>
              </a:rPr>
              <a:t>T</a:t>
            </a:r>
            <a:endParaRPr lang="en-US" sz="2400" b="1" dirty="0">
              <a:solidFill>
                <a:srgbClr val="333333"/>
              </a:solidFill>
              <a:cs typeface="ＭＳ Ｐゴシック" charset="0"/>
            </a:endParaRPr>
          </a:p>
          <a:p>
            <a:pPr marL="2000250" lvl="3" indent="-1936750">
              <a:buNone/>
            </a:pPr>
            <a:r>
              <a:rPr lang="en-US" sz="2400" b="1" dirty="0">
                <a:solidFill>
                  <a:srgbClr val="333333"/>
                </a:solidFill>
                <a:cs typeface="ＭＳ Ｐゴシック" charset="0"/>
              </a:rPr>
              <a:t>T</a:t>
            </a:r>
          </a:p>
          <a:p>
            <a:pPr marL="2000250" lvl="3" indent="-1936750">
              <a:buNone/>
            </a:pPr>
            <a:r>
              <a:rPr lang="en-US" sz="2400" b="1" dirty="0">
                <a:solidFill>
                  <a:srgbClr val="333333"/>
                </a:solidFill>
                <a:cs typeface="ＭＳ Ｐゴシック" charset="0"/>
              </a:rPr>
              <a:t>O</a:t>
            </a:r>
          </a:p>
          <a:p>
            <a:pPr marL="2000250" lvl="3" indent="-1936750">
              <a:buNone/>
            </a:pPr>
            <a:r>
              <a:rPr lang="en-US" sz="2400" b="1" dirty="0">
                <a:solidFill>
                  <a:srgbClr val="333333"/>
                </a:solidFill>
                <a:cs typeface="ＭＳ Ｐゴシック" charset="0"/>
              </a:rPr>
              <a:t>M</a:t>
            </a:r>
          </a:p>
        </p:txBody>
      </p:sp>
      <p:sp>
        <p:nvSpPr>
          <p:cNvPr id="2320387" name="Rectangle 3"/>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2" name="TextBox 1"/>
          <p:cNvSpPr txBox="1"/>
          <p:nvPr/>
        </p:nvSpPr>
        <p:spPr>
          <a:xfrm>
            <a:off x="550888" y="1721284"/>
            <a:ext cx="1008993" cy="461665"/>
          </a:xfrm>
          <a:prstGeom prst="rect">
            <a:avLst/>
          </a:prstGeom>
          <a:noFill/>
        </p:spPr>
        <p:txBody>
          <a:bodyPr wrap="square" rtlCol="0">
            <a:spAutoFit/>
          </a:bodyPr>
          <a:lstStyle/>
          <a:p>
            <a:pPr marL="2000250" lvl="3" indent="-1936750" eaLnBrk="0" fontAlgn="base" hangingPunct="0">
              <a:spcBef>
                <a:spcPts val="900"/>
              </a:spcBef>
              <a:spcAft>
                <a:spcPct val="0"/>
              </a:spcAft>
              <a:buClr>
                <a:srgbClr val="005CAB"/>
              </a:buClr>
              <a:buSzPct val="75000"/>
            </a:pPr>
            <a:r>
              <a:rPr lang="en-US" sz="2400" dirty="0">
                <a:solidFill>
                  <a:srgbClr val="333333"/>
                </a:solidFill>
                <a:latin typeface="Arial Narrow"/>
              </a:rPr>
              <a:t>ood</a:t>
            </a:r>
          </a:p>
        </p:txBody>
      </p:sp>
      <p:sp>
        <p:nvSpPr>
          <p:cNvPr id="5" name="TextBox 4"/>
          <p:cNvSpPr txBox="1"/>
          <p:nvPr/>
        </p:nvSpPr>
        <p:spPr>
          <a:xfrm>
            <a:off x="585492" y="2197336"/>
            <a:ext cx="1008993" cy="461665"/>
          </a:xfrm>
          <a:prstGeom prst="rect">
            <a:avLst/>
          </a:prstGeom>
          <a:noFill/>
        </p:spPr>
        <p:txBody>
          <a:bodyPr wrap="square" rtlCol="0">
            <a:spAutoFit/>
          </a:bodyPr>
          <a:lstStyle/>
          <a:p>
            <a:pPr marL="2000250" lvl="3" indent="-1936750" eaLnBrk="0" fontAlgn="base" hangingPunct="0">
              <a:spcBef>
                <a:spcPts val="900"/>
              </a:spcBef>
              <a:spcAft>
                <a:spcPct val="0"/>
              </a:spcAft>
              <a:buClr>
                <a:srgbClr val="005CAB"/>
              </a:buClr>
              <a:buSzPct val="75000"/>
            </a:pPr>
            <a:r>
              <a:rPr lang="en-US" sz="2400" dirty="0">
                <a:solidFill>
                  <a:srgbClr val="333333"/>
                </a:solidFill>
                <a:latin typeface="Arial Narrow"/>
              </a:rPr>
              <a:t>cidity</a:t>
            </a:r>
          </a:p>
        </p:txBody>
      </p:sp>
      <p:sp>
        <p:nvSpPr>
          <p:cNvPr id="6" name="TextBox 5"/>
          <p:cNvSpPr txBox="1"/>
          <p:nvPr/>
        </p:nvSpPr>
        <p:spPr>
          <a:xfrm>
            <a:off x="530760" y="2685184"/>
            <a:ext cx="1944425" cy="461665"/>
          </a:xfrm>
          <a:prstGeom prst="rect">
            <a:avLst/>
          </a:prstGeom>
          <a:noFill/>
        </p:spPr>
        <p:txBody>
          <a:bodyPr wrap="square" rtlCol="0">
            <a:spAutoFit/>
          </a:bodyPr>
          <a:lstStyle/>
          <a:p>
            <a:pPr marL="2000250" lvl="3" indent="-1936750" eaLnBrk="0" fontAlgn="base" hangingPunct="0">
              <a:spcBef>
                <a:spcPts val="900"/>
              </a:spcBef>
              <a:spcAft>
                <a:spcPct val="0"/>
              </a:spcAft>
              <a:buClr>
                <a:srgbClr val="005CAB"/>
              </a:buClr>
              <a:buSzPct val="75000"/>
            </a:pPr>
            <a:r>
              <a:rPr lang="en-US" sz="2400" dirty="0">
                <a:solidFill>
                  <a:srgbClr val="333333"/>
                </a:solidFill>
                <a:latin typeface="Arial Narrow"/>
              </a:rPr>
              <a:t>emperature</a:t>
            </a:r>
          </a:p>
        </p:txBody>
      </p:sp>
      <p:sp>
        <p:nvSpPr>
          <p:cNvPr id="7" name="TextBox 6"/>
          <p:cNvSpPr txBox="1"/>
          <p:nvPr/>
        </p:nvSpPr>
        <p:spPr>
          <a:xfrm>
            <a:off x="558322" y="3163424"/>
            <a:ext cx="1008993" cy="461665"/>
          </a:xfrm>
          <a:prstGeom prst="rect">
            <a:avLst/>
          </a:prstGeom>
          <a:noFill/>
        </p:spPr>
        <p:txBody>
          <a:bodyPr wrap="square" rtlCol="0">
            <a:spAutoFit/>
          </a:bodyPr>
          <a:lstStyle/>
          <a:p>
            <a:pPr marL="2000250" lvl="3" indent="-1936750" eaLnBrk="0" fontAlgn="base" hangingPunct="0">
              <a:spcBef>
                <a:spcPts val="900"/>
              </a:spcBef>
              <a:spcAft>
                <a:spcPct val="0"/>
              </a:spcAft>
              <a:buClr>
                <a:srgbClr val="005CAB"/>
              </a:buClr>
              <a:buSzPct val="75000"/>
            </a:pPr>
            <a:r>
              <a:rPr lang="en-US" sz="2400" dirty="0">
                <a:solidFill>
                  <a:srgbClr val="333333"/>
                </a:solidFill>
                <a:latin typeface="Arial Narrow"/>
              </a:rPr>
              <a:t>ime</a:t>
            </a:r>
          </a:p>
        </p:txBody>
      </p:sp>
      <p:sp>
        <p:nvSpPr>
          <p:cNvPr id="8" name="TextBox 7"/>
          <p:cNvSpPr txBox="1"/>
          <p:nvPr/>
        </p:nvSpPr>
        <p:spPr>
          <a:xfrm>
            <a:off x="598186" y="3628970"/>
            <a:ext cx="1008993" cy="461665"/>
          </a:xfrm>
          <a:prstGeom prst="rect">
            <a:avLst/>
          </a:prstGeom>
          <a:noFill/>
        </p:spPr>
        <p:txBody>
          <a:bodyPr wrap="square" rtlCol="0">
            <a:spAutoFit/>
          </a:bodyPr>
          <a:lstStyle/>
          <a:p>
            <a:pPr marL="2000250" lvl="3" indent="-1936750" eaLnBrk="0" fontAlgn="base" hangingPunct="0">
              <a:spcBef>
                <a:spcPts val="900"/>
              </a:spcBef>
              <a:spcAft>
                <a:spcPct val="0"/>
              </a:spcAft>
              <a:buClr>
                <a:srgbClr val="005CAB"/>
              </a:buClr>
              <a:buSzPct val="75000"/>
            </a:pPr>
            <a:r>
              <a:rPr lang="en-US" sz="2400" dirty="0">
                <a:solidFill>
                  <a:srgbClr val="333333"/>
                </a:solidFill>
                <a:latin typeface="Arial Narrow"/>
              </a:rPr>
              <a:t>xygen</a:t>
            </a:r>
          </a:p>
        </p:txBody>
      </p:sp>
      <p:sp>
        <p:nvSpPr>
          <p:cNvPr id="9" name="TextBox 8"/>
          <p:cNvSpPr txBox="1"/>
          <p:nvPr/>
        </p:nvSpPr>
        <p:spPr>
          <a:xfrm>
            <a:off x="606518" y="4124252"/>
            <a:ext cx="1166654" cy="461665"/>
          </a:xfrm>
          <a:prstGeom prst="rect">
            <a:avLst/>
          </a:prstGeom>
          <a:noFill/>
        </p:spPr>
        <p:txBody>
          <a:bodyPr wrap="square" rtlCol="0">
            <a:spAutoFit/>
          </a:bodyPr>
          <a:lstStyle/>
          <a:p>
            <a:pPr marL="2000250" lvl="3" indent="-1936750" eaLnBrk="0" fontAlgn="base" hangingPunct="0">
              <a:spcBef>
                <a:spcPts val="900"/>
              </a:spcBef>
              <a:spcAft>
                <a:spcPct val="0"/>
              </a:spcAft>
              <a:buClr>
                <a:srgbClr val="005CAB"/>
              </a:buClr>
              <a:buSzPct val="75000"/>
            </a:pPr>
            <a:r>
              <a:rPr lang="en-US" sz="2400" dirty="0">
                <a:solidFill>
                  <a:srgbClr val="333333"/>
                </a:solidFill>
                <a:latin typeface="Arial Narrow"/>
              </a:rPr>
              <a:t>oisture</a:t>
            </a:r>
          </a:p>
        </p:txBody>
      </p:sp>
      <p:cxnSp>
        <p:nvCxnSpPr>
          <p:cNvPr id="4" name="Straight Connector 3"/>
          <p:cNvCxnSpPr/>
          <p:nvPr/>
        </p:nvCxnSpPr>
        <p:spPr bwMode="auto">
          <a:xfrm flipV="1">
            <a:off x="709448" y="1991082"/>
            <a:ext cx="1954924" cy="230833"/>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2-5</a:t>
            </a:r>
          </a:p>
        </p:txBody>
      </p:sp>
    </p:spTree>
    <p:extLst>
      <p:ext uri="{BB962C8B-B14F-4D97-AF65-F5344CB8AC3E}">
        <p14:creationId xmlns:p14="http://schemas.microsoft.com/office/powerpoint/2010/main" val="245675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t>
            </a:r>
            <a:r>
              <a:rPr lang="en-US" dirty="0" smtClean="0">
                <a:latin typeface="Arial Narrow" charset="0"/>
                <a:cs typeface="+mn-cs"/>
              </a:rPr>
              <a:t>two FAT TOM conditions will you be able to control in your operation?</a:t>
            </a:r>
            <a:endParaRPr lang="en-US" dirty="0">
              <a:latin typeface="Arial Narrow" charset="0"/>
              <a:cs typeface="+mn-cs"/>
            </a:endParaRPr>
          </a:p>
          <a:p>
            <a:pPr marL="284163" lvl="1" indent="-284163"/>
            <a:r>
              <a:rPr lang="en-US" dirty="0" smtClean="0">
                <a:latin typeface="Arial Narrow" charset="0"/>
              </a:rPr>
              <a:t>Time</a:t>
            </a:r>
            <a:r>
              <a:rPr lang="en-US" sz="2800" dirty="0" smtClean="0"/>
              <a:t> </a:t>
            </a:r>
            <a:endParaRPr lang="en-US" sz="2800" dirty="0"/>
          </a:p>
          <a:p>
            <a:pPr marL="284163" lvl="1" indent="-284163"/>
            <a:r>
              <a:rPr lang="en-US" dirty="0" smtClean="0">
                <a:latin typeface="Arial Narrow" charset="0"/>
              </a:rPr>
              <a:t>Temperature</a:t>
            </a:r>
            <a:endParaRPr lang="en-US" dirty="0">
              <a:latin typeface="Arial Narrow" charset="0"/>
            </a:endParaRPr>
          </a:p>
          <a:p>
            <a:pPr marL="0" lvl="1" indent="0">
              <a:buNone/>
            </a:pP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2-6</a:t>
            </a:r>
          </a:p>
        </p:txBody>
      </p:sp>
    </p:spTree>
    <p:extLst>
      <p:ext uri="{BB962C8B-B14F-4D97-AF65-F5344CB8AC3E}">
        <p14:creationId xmlns:p14="http://schemas.microsoft.com/office/powerpoint/2010/main" val="2148902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t>
            </a:r>
            <a:r>
              <a:rPr lang="en-US" dirty="0" smtClean="0">
                <a:latin typeface="Arial Narrow" charset="0"/>
                <a:cs typeface="+mn-cs"/>
              </a:rPr>
              <a:t>is the temperature range of the temperature danger zone?</a:t>
            </a:r>
            <a:endParaRPr lang="en-US" dirty="0">
              <a:latin typeface="Arial Narrow" charset="0"/>
              <a:cs typeface="+mn-cs"/>
            </a:endParaRPr>
          </a:p>
          <a:p>
            <a:pPr marL="0" lvl="1" indent="0">
              <a:buNone/>
            </a:pP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Box 3"/>
          <p:cNvSpPr txBox="1"/>
          <p:nvPr/>
        </p:nvSpPr>
        <p:spPr>
          <a:xfrm>
            <a:off x="388813" y="1840374"/>
            <a:ext cx="6169614" cy="461665"/>
          </a:xfrm>
          <a:prstGeom prst="rect">
            <a:avLst/>
          </a:prstGeom>
          <a:noFill/>
        </p:spPr>
        <p:txBody>
          <a:bodyPr wrap="square" rtlCol="0">
            <a:spAutoFit/>
          </a:bodyPr>
          <a:lstStyle/>
          <a:p>
            <a:pPr fontAlgn="base">
              <a:spcBef>
                <a:spcPct val="0"/>
              </a:spcBef>
              <a:spcAft>
                <a:spcPct val="0"/>
              </a:spcAft>
            </a:pPr>
            <a:r>
              <a:rPr lang="en-US" sz="2400" dirty="0">
                <a:solidFill>
                  <a:srgbClr val="333333"/>
                </a:solidFill>
                <a:latin typeface="Arial Narrow" charset="0"/>
              </a:rPr>
              <a:t>41°F to 135°F (5°C to 57°C) </a:t>
            </a:r>
          </a:p>
        </p:txBody>
      </p:sp>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2-7</a:t>
            </a:r>
          </a:p>
        </p:txBody>
      </p:sp>
    </p:spTree>
    <p:extLst>
      <p:ext uri="{BB962C8B-B14F-4D97-AF65-F5344CB8AC3E}">
        <p14:creationId xmlns:p14="http://schemas.microsoft.com/office/powerpoint/2010/main" val="264877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t>
            </a:r>
            <a:r>
              <a:rPr lang="en-US" dirty="0" smtClean="0">
                <a:latin typeface="Arial Narrow" charset="0"/>
                <a:cs typeface="+mn-cs"/>
              </a:rPr>
              <a:t>are some basic characteristics of bacteria?</a:t>
            </a:r>
            <a:endParaRPr lang="en-US" dirty="0">
              <a:latin typeface="Arial Narrow" charset="0"/>
              <a:cs typeface="+mn-cs"/>
            </a:endParaRPr>
          </a:p>
          <a:p>
            <a:pPr marL="284163" lvl="1" indent="-284163"/>
            <a:r>
              <a:rPr lang="en-US" dirty="0" smtClean="0">
                <a:latin typeface="Arial Narrow" charset="0"/>
              </a:rPr>
              <a:t>They live in and on our bodies</a:t>
            </a:r>
          </a:p>
          <a:p>
            <a:pPr marL="284163" lvl="1" indent="-284163"/>
            <a:r>
              <a:rPr lang="en-US" dirty="0" smtClean="0">
                <a:latin typeface="Arial Narrow" charset="0"/>
              </a:rPr>
              <a:t>The cannot be seen, smelled, or tasted</a:t>
            </a:r>
            <a:r>
              <a:rPr lang="en-US" sz="2800" dirty="0" smtClean="0"/>
              <a:t> </a:t>
            </a:r>
            <a:endParaRPr lang="en-US" sz="2800" dirty="0"/>
          </a:p>
          <a:p>
            <a:pPr marL="284163" lvl="1" indent="-284163"/>
            <a:r>
              <a:rPr lang="en-US" dirty="0" smtClean="0">
                <a:latin typeface="Arial Narrow" charset="0"/>
              </a:rPr>
              <a:t>They can grow rapidly if FAT TOM conditions are correct</a:t>
            </a:r>
          </a:p>
          <a:p>
            <a:pPr marL="284163" lvl="1" indent="-284163"/>
            <a:r>
              <a:rPr lang="en-US" dirty="0" smtClean="0">
                <a:latin typeface="Arial Narrow" charset="0"/>
              </a:rPr>
              <a:t>Controlling time and temperature can prevent them from causing illness</a:t>
            </a:r>
            <a:endParaRPr lang="en-US" dirty="0">
              <a:latin typeface="Arial Narrow" charset="0"/>
            </a:endParaRPr>
          </a:p>
          <a:p>
            <a:pPr marL="0" lvl="1" indent="0">
              <a:buNone/>
            </a:pP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2-8</a:t>
            </a:r>
          </a:p>
        </p:txBody>
      </p:sp>
    </p:spTree>
    <p:extLst>
      <p:ext uri="{BB962C8B-B14F-4D97-AF65-F5344CB8AC3E}">
        <p14:creationId xmlns:p14="http://schemas.microsoft.com/office/powerpoint/2010/main" val="324017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t>
            </a:r>
            <a:r>
              <a:rPr lang="en-US" dirty="0" smtClean="0">
                <a:latin typeface="Arial Narrow" charset="0"/>
                <a:cs typeface="+mn-cs"/>
              </a:rPr>
              <a:t>are some basic characteristics of viruses?</a:t>
            </a:r>
            <a:endParaRPr lang="en-US" dirty="0">
              <a:latin typeface="Arial Narrow" charset="0"/>
              <a:cs typeface="+mn-cs"/>
            </a:endParaRPr>
          </a:p>
          <a:p>
            <a:pPr marL="284163" lvl="1" indent="-284163"/>
            <a:r>
              <a:rPr lang="en-US" dirty="0" smtClean="0">
                <a:latin typeface="Arial Narrow" charset="0"/>
              </a:rPr>
              <a:t>They are carried by humans and animals</a:t>
            </a:r>
          </a:p>
          <a:p>
            <a:pPr marL="284163" lvl="1" indent="-284163"/>
            <a:r>
              <a:rPr lang="en-US" dirty="0" smtClean="0">
                <a:latin typeface="Arial Narrow" charset="0"/>
              </a:rPr>
              <a:t>They do not grow in food but they can be transferred through food</a:t>
            </a:r>
            <a:endParaRPr lang="en-US" sz="2800" dirty="0"/>
          </a:p>
          <a:p>
            <a:pPr marL="284163" lvl="1" indent="-284163"/>
            <a:r>
              <a:rPr lang="en-US" dirty="0" smtClean="0">
                <a:latin typeface="Arial Narrow" charset="0"/>
              </a:rPr>
              <a:t>People get viruses from food, water, or contaminated surfaces</a:t>
            </a:r>
          </a:p>
          <a:p>
            <a:pPr marL="284163" lvl="1" indent="-284163"/>
            <a:r>
              <a:rPr lang="en-US" dirty="0" smtClean="0">
                <a:latin typeface="Arial Narrow" charset="0"/>
              </a:rPr>
              <a:t>Foodborne </a:t>
            </a:r>
            <a:r>
              <a:rPr lang="en-US" dirty="0">
                <a:latin typeface="Arial Narrow" charset="0"/>
              </a:rPr>
              <a:t>i</a:t>
            </a:r>
            <a:r>
              <a:rPr lang="en-US" dirty="0" smtClean="0">
                <a:latin typeface="Arial Narrow" charset="0"/>
              </a:rPr>
              <a:t>llnesses from viruses typically occur through fecal-oral routes</a:t>
            </a:r>
          </a:p>
          <a:p>
            <a:pPr marL="284163" lvl="1" indent="-284163"/>
            <a:r>
              <a:rPr lang="en-US" dirty="0" smtClean="0">
                <a:latin typeface="Arial Narrow" charset="0"/>
              </a:rPr>
              <a:t>They are not destroyed by normal cooking temperatures</a:t>
            </a:r>
          </a:p>
          <a:p>
            <a:pPr marL="284163" lvl="1" indent="-284163"/>
            <a:r>
              <a:rPr lang="en-US" dirty="0" smtClean="0">
                <a:latin typeface="Arial Narrow" charset="0"/>
              </a:rPr>
              <a:t>Practicing good personal hygiene can prevent viruses from causing illness </a:t>
            </a:r>
            <a:endParaRPr lang="en-US" dirty="0">
              <a:latin typeface="Arial Narrow" charset="0"/>
            </a:endParaRPr>
          </a:p>
          <a:p>
            <a:pPr marL="0" lvl="1" indent="0">
              <a:buNone/>
            </a:pP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2-9</a:t>
            </a:r>
          </a:p>
        </p:txBody>
      </p:sp>
    </p:spTree>
    <p:extLst>
      <p:ext uri="{BB962C8B-B14F-4D97-AF65-F5344CB8AC3E}">
        <p14:creationId xmlns:p14="http://schemas.microsoft.com/office/powerpoint/2010/main" val="267748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18339">
                                            <p:txEl>
                                              <p:pRg st="5" end="5"/>
                                            </p:txEl>
                                          </p:spTgt>
                                        </p:tgtEl>
                                        <p:attrNameLst>
                                          <p:attrName>style.visibility</p:attrName>
                                        </p:attrNameLst>
                                      </p:cBhvr>
                                      <p:to>
                                        <p:strVal val="visible"/>
                                      </p:to>
                                    </p:set>
                                    <p:animEffect transition="in" filter="fade">
                                      <p:cBhvr>
                                        <p:cTn id="19" dur="500"/>
                                        <p:tgtEl>
                                          <p:spTgt spid="231833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18339">
                                            <p:txEl>
                                              <p:pRg st="6" end="6"/>
                                            </p:txEl>
                                          </p:spTgt>
                                        </p:tgtEl>
                                        <p:attrNameLst>
                                          <p:attrName>style.visibility</p:attrName>
                                        </p:attrNameLst>
                                      </p:cBhvr>
                                      <p:to>
                                        <p:strVal val="visible"/>
                                      </p:to>
                                    </p:set>
                                    <p:animEffect transition="in" filter="fade">
                                      <p:cBhvr>
                                        <p:cTn id="22" dur="500"/>
                                        <p:tgtEl>
                                          <p:spTgt spid="2318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5048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be a physical contaminant?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75" y="182661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1"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spTree>
    <p:extLst>
      <p:ext uri="{BB962C8B-B14F-4D97-AF65-F5344CB8AC3E}">
        <p14:creationId xmlns:p14="http://schemas.microsoft.com/office/powerpoint/2010/main" val="3697055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5048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be a physical contaminant?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2-11</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075" y="182661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1"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spTree>
    <p:extLst>
      <p:ext uri="{BB962C8B-B14F-4D97-AF65-F5344CB8AC3E}">
        <p14:creationId xmlns:p14="http://schemas.microsoft.com/office/powerpoint/2010/main" val="3309515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5048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be a physical contaminant?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2-12</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63" y="185896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spTree>
    <p:extLst>
      <p:ext uri="{BB962C8B-B14F-4D97-AF65-F5344CB8AC3E}">
        <p14:creationId xmlns:p14="http://schemas.microsoft.com/office/powerpoint/2010/main" val="815480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34719"/>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safe practice when handling chemicals? Why?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2-13</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63" y="1847850"/>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spTree>
    <p:extLst>
      <p:ext uri="{BB962C8B-B14F-4D97-AF65-F5344CB8AC3E}">
        <p14:creationId xmlns:p14="http://schemas.microsoft.com/office/powerpoint/2010/main" val="27534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34719"/>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None/>
              <a:defRPr/>
            </a:pPr>
            <a:r>
              <a:rPr lang="en-US" sz="2400" b="1" dirty="0" smtClean="0">
                <a:solidFill>
                  <a:srgbClr val="005CAB"/>
                </a:solidFill>
                <a:ea typeface="+mn-ea"/>
                <a:cs typeface="+mn-cs"/>
              </a:rPr>
              <a:t>Is this a safe practice when handling chemicals? </a:t>
            </a:r>
            <a:r>
              <a:rPr lang="en-US" sz="2400" b="1" dirty="0">
                <a:solidFill>
                  <a:srgbClr val="005CAB"/>
                </a:solidFill>
              </a:rPr>
              <a:t>Why?</a:t>
            </a: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2-14</a:t>
            </a:r>
          </a:p>
        </p:txBody>
      </p:sp>
      <p:sp>
        <p:nvSpPr>
          <p:cNvPr id="12"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9991" y="185896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23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Challenges to Food Safety</a:t>
            </a:r>
          </a:p>
        </p:txBody>
      </p:sp>
      <p:sp>
        <p:nvSpPr>
          <p:cNvPr id="15363" name="Rectangle 3"/>
          <p:cNvSpPr>
            <a:spLocks noGrp="1" noChangeArrowheads="1"/>
          </p:cNvSpPr>
          <p:nvPr>
            <p:ph idx="1"/>
          </p:nvPr>
        </p:nvSpPr>
        <p:spPr>
          <a:xfrm>
            <a:off x="388938" y="1143000"/>
            <a:ext cx="5727786" cy="4983163"/>
          </a:xfrm>
        </p:spPr>
        <p:txBody>
          <a:bodyPr/>
          <a:lstStyle/>
          <a:p>
            <a:pPr marL="0" indent="0" eaLnBrk="1" hangingPunct="1">
              <a:defRPr/>
            </a:pPr>
            <a:r>
              <a:rPr lang="en-US" dirty="0">
                <a:latin typeface="Arial Narrow" charset="0"/>
                <a:cs typeface="+mn-cs"/>
              </a:rPr>
              <a:t>A foodborne illness is a disease transmitted to people through </a:t>
            </a:r>
            <a:r>
              <a:rPr lang="en-US" dirty="0" smtClean="0">
                <a:latin typeface="Arial Narrow" charset="0"/>
                <a:cs typeface="+mn-cs"/>
              </a:rPr>
              <a:t>food.</a:t>
            </a:r>
            <a:endParaRPr lang="en-US" dirty="0">
              <a:latin typeface="Arial Narrow" charset="0"/>
              <a:cs typeface="+mn-cs"/>
            </a:endParaRPr>
          </a:p>
          <a:p>
            <a:pPr marL="0" indent="0" eaLnBrk="1" hangingPunct="1">
              <a:defRPr/>
            </a:pPr>
            <a:r>
              <a:rPr lang="en-US" dirty="0">
                <a:latin typeface="Arial Narrow" charset="0"/>
                <a:cs typeface="+mn-cs"/>
              </a:rPr>
              <a:t>An illness is considered an outbreak when:</a:t>
            </a:r>
          </a:p>
          <a:p>
            <a:pPr marL="347472" lvl="1" indent="-347472" eaLnBrk="1" hangingPunct="1">
              <a:lnSpc>
                <a:spcPct val="100000"/>
              </a:lnSpc>
              <a:spcBef>
                <a:spcPts val="900"/>
              </a:spcBef>
              <a:defRPr/>
            </a:pPr>
            <a:r>
              <a:rPr lang="en-US" dirty="0">
                <a:latin typeface="Arial Narrow" charset="0"/>
              </a:rPr>
              <a:t>Two or more people have the same symptoms after eating the same food</a:t>
            </a:r>
          </a:p>
          <a:p>
            <a:pPr marL="347472" lvl="1" indent="-347472" eaLnBrk="1" hangingPunct="1">
              <a:lnSpc>
                <a:spcPct val="100000"/>
              </a:lnSpc>
              <a:spcBef>
                <a:spcPts val="900"/>
              </a:spcBef>
              <a:defRPr/>
            </a:pPr>
            <a:r>
              <a:rPr lang="en-US" dirty="0">
                <a:latin typeface="Arial Narrow" charset="0"/>
              </a:rPr>
              <a:t>An investigation is conducted by state and local regulatory authorities</a:t>
            </a:r>
          </a:p>
          <a:p>
            <a:pPr marL="347472" lvl="1" indent="-347472" eaLnBrk="1" hangingPunct="1">
              <a:lnSpc>
                <a:spcPct val="100000"/>
              </a:lnSpc>
              <a:spcBef>
                <a:spcPts val="900"/>
              </a:spcBef>
              <a:defRPr/>
            </a:pPr>
            <a:r>
              <a:rPr lang="en-US" dirty="0">
                <a:latin typeface="Arial Narrow" charset="0"/>
              </a:rPr>
              <a:t>The outbreak is confirmed by laboratory analysis</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1-4</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extLst>
      <p:ext uri="{BB962C8B-B14F-4D97-AF65-F5344CB8AC3E}">
        <p14:creationId xmlns:p14="http://schemas.microsoft.com/office/powerpoint/2010/main" val="1789629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34583"/>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None/>
              <a:defRPr/>
            </a:pPr>
            <a:r>
              <a:rPr lang="en-US" sz="2400" b="1" dirty="0" smtClean="0">
                <a:solidFill>
                  <a:srgbClr val="005CAB"/>
                </a:solidFill>
                <a:ea typeface="+mn-ea"/>
                <a:cs typeface="+mn-cs"/>
              </a:rPr>
              <a:t>Is this a safe practice when handling chemicals? </a:t>
            </a:r>
            <a:r>
              <a:rPr lang="en-US" sz="2400" b="1" dirty="0">
                <a:solidFill>
                  <a:srgbClr val="005CAB"/>
                </a:solidFill>
              </a:rPr>
              <a:t>Why?</a:t>
            </a: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2-15</a:t>
            </a:r>
          </a:p>
        </p:txBody>
      </p:sp>
      <p:sp>
        <p:nvSpPr>
          <p:cNvPr id="12"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63" y="1847850"/>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397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2-16</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35678433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Contamination Happens</a:t>
            </a:r>
          </a:p>
        </p:txBody>
      </p:sp>
      <p:sp>
        <p:nvSpPr>
          <p:cNvPr id="39939" name="Rectangle 3"/>
          <p:cNvSpPr>
            <a:spLocks noGrp="1" noChangeArrowheads="1"/>
          </p:cNvSpPr>
          <p:nvPr>
            <p:ph type="body" idx="1"/>
          </p:nvPr>
        </p:nvSpPr>
        <p:spPr>
          <a:xfrm>
            <a:off x="398463" y="1143000"/>
            <a:ext cx="7308850" cy="3789362"/>
          </a:xfrm>
        </p:spPr>
        <p:txBody>
          <a:bodyPr/>
          <a:lstStyle/>
          <a:p>
            <a:pPr marL="0" indent="0" eaLnBrk="1" hangingPunct="1">
              <a:defRPr/>
            </a:pPr>
            <a:r>
              <a:rPr lang="en-US" dirty="0">
                <a:latin typeface="Arial Narrow" charset="0"/>
                <a:cs typeface="+mn-cs"/>
              </a:rPr>
              <a:t>Contaminants come from a variety of places: </a:t>
            </a:r>
          </a:p>
          <a:p>
            <a:pPr marL="347472" lvl="1" indent="-347472" eaLnBrk="1" hangingPunct="1">
              <a:lnSpc>
                <a:spcPct val="100000"/>
              </a:lnSpc>
              <a:spcBef>
                <a:spcPts val="900"/>
              </a:spcBef>
              <a:defRPr/>
            </a:pPr>
            <a:r>
              <a:rPr lang="en-US" dirty="0">
                <a:latin typeface="Arial Narrow" charset="0"/>
              </a:rPr>
              <a:t>Animals we use for food</a:t>
            </a:r>
          </a:p>
          <a:p>
            <a:pPr marL="347472" lvl="1" indent="-347472" eaLnBrk="1" hangingPunct="1">
              <a:lnSpc>
                <a:spcPct val="100000"/>
              </a:lnSpc>
              <a:spcBef>
                <a:spcPts val="900"/>
              </a:spcBef>
              <a:defRPr/>
            </a:pPr>
            <a:r>
              <a:rPr lang="en-US" dirty="0">
                <a:latin typeface="Arial Narrow" charset="0"/>
              </a:rPr>
              <a:t>Air, contaminated water, and dirt</a:t>
            </a:r>
          </a:p>
          <a:p>
            <a:pPr marL="347472" lvl="1" indent="-347472" eaLnBrk="1" hangingPunct="1">
              <a:lnSpc>
                <a:spcPct val="100000"/>
              </a:lnSpc>
              <a:spcBef>
                <a:spcPts val="900"/>
              </a:spcBef>
              <a:defRPr/>
            </a:pPr>
            <a:r>
              <a:rPr lang="en-US" dirty="0">
                <a:latin typeface="Arial Narrow" charset="0"/>
              </a:rPr>
              <a:t>People</a:t>
            </a:r>
          </a:p>
          <a:p>
            <a:pPr marL="694944" lvl="2" indent="-347472" eaLnBrk="1" hangingPunct="1">
              <a:lnSpc>
                <a:spcPct val="100000"/>
              </a:lnSpc>
              <a:spcBef>
                <a:spcPts val="900"/>
              </a:spcBef>
              <a:defRPr/>
            </a:pPr>
            <a:r>
              <a:rPr lang="en-US" dirty="0">
                <a:latin typeface="Arial Narrow" charset="0"/>
              </a:rPr>
              <a:t>Deliberately</a:t>
            </a:r>
          </a:p>
          <a:p>
            <a:pPr marL="694944" lvl="2" indent="-347472" eaLnBrk="1" hangingPunct="1">
              <a:lnSpc>
                <a:spcPct val="100000"/>
              </a:lnSpc>
              <a:spcBef>
                <a:spcPts val="900"/>
              </a:spcBef>
              <a:defRPr/>
            </a:pPr>
            <a:r>
              <a:rPr lang="en-US" dirty="0">
                <a:latin typeface="Arial Narrow" charset="0"/>
              </a:rPr>
              <a:t>Accidentally</a:t>
            </a:r>
          </a:p>
          <a:p>
            <a:pPr marL="571500" lvl="1" indent="-457200" eaLnBrk="1" hangingPunct="1">
              <a:defRPr/>
            </a:pPr>
            <a:endParaRPr lang="en-US" dirty="0">
              <a:latin typeface="Arial Narrow" charset="0"/>
            </a:endParaRP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2-17</a:t>
            </a:r>
          </a:p>
        </p:txBody>
      </p:sp>
    </p:spTree>
    <p:extLst>
      <p:ext uri="{BB962C8B-B14F-4D97-AF65-F5344CB8AC3E}">
        <p14:creationId xmlns:p14="http://schemas.microsoft.com/office/powerpoint/2010/main" val="34056099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1219200"/>
            <a:ext cx="2133600" cy="21336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096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Contamination Happens</a:t>
            </a:r>
          </a:p>
        </p:txBody>
      </p:sp>
      <p:sp>
        <p:nvSpPr>
          <p:cNvPr id="40963" name="Rectangle 3"/>
          <p:cNvSpPr>
            <a:spLocks noGrp="1" noChangeArrowheads="1"/>
          </p:cNvSpPr>
          <p:nvPr>
            <p:ph type="body" idx="1"/>
          </p:nvPr>
        </p:nvSpPr>
        <p:spPr>
          <a:xfrm>
            <a:off x="390524" y="1143000"/>
            <a:ext cx="5029200" cy="4983163"/>
          </a:xfrm>
        </p:spPr>
        <p:txBody>
          <a:bodyPr/>
          <a:lstStyle/>
          <a:p>
            <a:pPr marL="0" indent="0" eaLnBrk="1" hangingPunct="1">
              <a:defRPr/>
            </a:pPr>
            <a:r>
              <a:rPr lang="en-US" dirty="0">
                <a:latin typeface="Arial Narrow" charset="0"/>
                <a:cs typeface="+mn-cs"/>
              </a:rPr>
              <a:t>People can contaminate food when: </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don</a:t>
            </a:r>
            <a:r>
              <a:rPr lang="en-US" dirty="0">
                <a:latin typeface="Arial Narrow" charset="0"/>
              </a:rPr>
              <a:t>’</a:t>
            </a:r>
            <a:r>
              <a:rPr lang="en-US" dirty="0" smtClean="0">
                <a:latin typeface="Arial Narrow" charset="0"/>
              </a:rPr>
              <a:t>t </a:t>
            </a:r>
            <a:r>
              <a:rPr lang="en-US" dirty="0">
                <a:latin typeface="Arial Narrow" charset="0"/>
              </a:rPr>
              <a:t>wash their hands after using </a:t>
            </a:r>
            <a:r>
              <a:rPr lang="en-US" dirty="0" smtClean="0">
                <a:latin typeface="Arial Narrow" charset="0"/>
              </a:rPr>
              <a:t/>
            </a:r>
            <a:br>
              <a:rPr lang="en-US" dirty="0" smtClean="0">
                <a:latin typeface="Arial Narrow" charset="0"/>
              </a:rPr>
            </a:br>
            <a:r>
              <a:rPr lang="en-US" dirty="0" smtClean="0">
                <a:latin typeface="Arial Narrow" charset="0"/>
              </a:rPr>
              <a:t>the </a:t>
            </a:r>
            <a:r>
              <a:rPr lang="en-US" dirty="0">
                <a:latin typeface="Arial Narrow" charset="0"/>
              </a:rPr>
              <a:t>restroom</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are in contact with a person who is </a:t>
            </a:r>
            <a:r>
              <a:rPr lang="en-US" dirty="0" smtClean="0">
                <a:latin typeface="Arial Narrow" charset="0"/>
              </a:rPr>
              <a:t>sick</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sneeze or vomit onto food or </a:t>
            </a:r>
            <a:r>
              <a:rPr lang="en-US" dirty="0" smtClean="0">
                <a:latin typeface="Arial Narrow" charset="0"/>
              </a:rPr>
              <a:t>food-contact </a:t>
            </a:r>
            <a:r>
              <a:rPr lang="en-US" dirty="0">
                <a:latin typeface="Arial Narrow" charset="0"/>
              </a:rPr>
              <a:t>surfaces</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touch dirty food-contact surfaces and equipment and then touch food</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2-18</a:t>
            </a:r>
          </a:p>
        </p:txBody>
      </p:sp>
    </p:spTree>
    <p:extLst>
      <p:ext uri="{BB962C8B-B14F-4D97-AF65-F5344CB8AC3E}">
        <p14:creationId xmlns:p14="http://schemas.microsoft.com/office/powerpoint/2010/main" val="2441318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Biological Contamination</a:t>
            </a: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2-19</a:t>
            </a:r>
          </a:p>
        </p:txBody>
      </p:sp>
      <p:sp>
        <p:nvSpPr>
          <p:cNvPr id="15" name="Rectangle 3"/>
          <p:cNvSpPr txBox="1">
            <a:spLocks noChangeArrowheads="1"/>
          </p:cNvSpPr>
          <p:nvPr/>
        </p:nvSpPr>
        <p:spPr bwMode="auto">
          <a:xfrm>
            <a:off x="390525" y="1143000"/>
            <a:ext cx="5402263"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fontAlgn="base">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fontAlgn="base">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fontAlgn="base">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fontAlgn="base">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fontAlgn="base">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buFont typeface="Wingdings" pitchFamily="2" charset="2"/>
              <a:buNone/>
              <a:defRPr/>
            </a:pPr>
            <a:r>
              <a:rPr lang="en-US" sz="2400" b="1" dirty="0" smtClean="0">
                <a:solidFill>
                  <a:srgbClr val="005CAB"/>
                </a:solidFill>
              </a:rPr>
              <a:t>Common symptoms of foodborne illness:</a:t>
            </a:r>
          </a:p>
          <a:p>
            <a:pPr marL="347472" lvl="1" indent="-347472">
              <a:lnSpc>
                <a:spcPct val="100000"/>
              </a:lnSpc>
              <a:spcBef>
                <a:spcPts val="900"/>
              </a:spcBef>
              <a:defRPr/>
            </a:pPr>
            <a:r>
              <a:rPr lang="en-US" dirty="0" smtClean="0"/>
              <a:t>Diarrhea</a:t>
            </a:r>
          </a:p>
          <a:p>
            <a:pPr marL="347472" lvl="1" indent="-347472">
              <a:lnSpc>
                <a:spcPct val="100000"/>
              </a:lnSpc>
              <a:spcBef>
                <a:spcPts val="900"/>
              </a:spcBef>
              <a:defRPr/>
            </a:pPr>
            <a:r>
              <a:rPr lang="en-US" dirty="0" smtClean="0"/>
              <a:t>Vomiting</a:t>
            </a:r>
          </a:p>
          <a:p>
            <a:pPr marL="347472" lvl="1" indent="-347472">
              <a:lnSpc>
                <a:spcPct val="100000"/>
              </a:lnSpc>
              <a:spcBef>
                <a:spcPts val="900"/>
              </a:spcBef>
              <a:defRPr/>
            </a:pPr>
            <a:r>
              <a:rPr lang="en-US" dirty="0" smtClean="0"/>
              <a:t>Fever</a:t>
            </a:r>
          </a:p>
          <a:p>
            <a:pPr marL="347472" lvl="1" indent="-347472">
              <a:lnSpc>
                <a:spcPct val="100000"/>
              </a:lnSpc>
              <a:spcBef>
                <a:spcPts val="900"/>
              </a:spcBef>
              <a:defRPr/>
            </a:pPr>
            <a:r>
              <a:rPr lang="en-US" dirty="0" smtClean="0"/>
              <a:t>Nausea</a:t>
            </a:r>
          </a:p>
          <a:p>
            <a:pPr marL="347472" lvl="1" indent="-347472">
              <a:lnSpc>
                <a:spcPct val="100000"/>
              </a:lnSpc>
              <a:spcBef>
                <a:spcPts val="900"/>
              </a:spcBef>
              <a:defRPr/>
            </a:pPr>
            <a:r>
              <a:rPr lang="en-US" dirty="0" smtClean="0"/>
              <a:t>Abdominal cramps</a:t>
            </a:r>
          </a:p>
          <a:p>
            <a:pPr marL="347472" lvl="1" indent="-347472">
              <a:lnSpc>
                <a:spcPct val="100000"/>
              </a:lnSpc>
              <a:spcBef>
                <a:spcPts val="900"/>
              </a:spcBef>
              <a:defRPr/>
            </a:pPr>
            <a:r>
              <a:rPr lang="en-US" dirty="0" smtClean="0"/>
              <a:t>Jaundice (yellowing of skin and eyes)</a:t>
            </a:r>
          </a:p>
          <a:p>
            <a:pPr marL="0" lvl="1" indent="0">
              <a:buFont typeface="Wingdings" pitchFamily="2" charset="2"/>
              <a:buNone/>
              <a:defRPr/>
            </a:pPr>
            <a:endParaRPr lang="en-US" b="1" dirty="0" smtClean="0">
              <a:solidFill>
                <a:srgbClr val="005CAB"/>
              </a:solidFill>
            </a:endParaRPr>
          </a:p>
          <a:p>
            <a:pPr marL="0" lvl="1" indent="0">
              <a:buFont typeface="Wingdings" pitchFamily="2" charset="2"/>
              <a:buNone/>
              <a:defRPr/>
            </a:pPr>
            <a:r>
              <a:rPr lang="en-US" sz="2400" b="1" dirty="0" smtClean="0">
                <a:solidFill>
                  <a:srgbClr val="005CAB"/>
                </a:solidFill>
              </a:rPr>
              <a:t>Onset times: </a:t>
            </a:r>
            <a:endParaRPr lang="en-US" sz="2400" b="1" dirty="0">
              <a:solidFill>
                <a:srgbClr val="005CAB"/>
              </a:solidFill>
            </a:endParaRPr>
          </a:p>
          <a:p>
            <a:pPr marL="347472" lvl="1" indent="-347472">
              <a:lnSpc>
                <a:spcPct val="100000"/>
              </a:lnSpc>
              <a:spcBef>
                <a:spcPts val="900"/>
              </a:spcBef>
              <a:defRPr/>
            </a:pPr>
            <a:r>
              <a:rPr lang="en-US" dirty="0"/>
              <a:t>Depend </a:t>
            </a:r>
            <a:r>
              <a:rPr lang="en-US" dirty="0" smtClean="0"/>
              <a:t>on </a:t>
            </a:r>
            <a:r>
              <a:rPr lang="en-US" dirty="0"/>
              <a:t>the type of foodborne illness</a:t>
            </a:r>
          </a:p>
          <a:p>
            <a:pPr marL="347472" lvl="1" indent="-347472">
              <a:lnSpc>
                <a:spcPct val="100000"/>
              </a:lnSpc>
              <a:spcBef>
                <a:spcPts val="900"/>
              </a:spcBef>
              <a:defRPr/>
            </a:pPr>
            <a:r>
              <a:rPr lang="en-US" dirty="0"/>
              <a:t>Can range from 30 minutes to </a:t>
            </a:r>
            <a:r>
              <a:rPr lang="en-US" dirty="0" smtClean="0"/>
              <a:t>six </a:t>
            </a:r>
            <a:r>
              <a:rPr lang="en-US" dirty="0"/>
              <a:t>weeks</a:t>
            </a:r>
          </a:p>
          <a:p>
            <a:pPr marL="114300" lvl="1" indent="0">
              <a:buFont typeface="Wingdings" pitchFamily="2" charset="2"/>
              <a:buNone/>
              <a:defRPr/>
            </a:pPr>
            <a:endParaRPr lang="en-US" sz="2000" b="1" dirty="0">
              <a:solidFill>
                <a:srgbClr val="005CAB"/>
              </a:solidFill>
            </a:endParaRPr>
          </a:p>
          <a:p>
            <a:pPr marL="114300" lvl="1" indent="0">
              <a:buFont typeface="Wingdings" pitchFamily="2" charset="2"/>
              <a:buNone/>
              <a:defRPr/>
            </a:pPr>
            <a:endParaRPr lang="en-US" dirty="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1219200"/>
            <a:ext cx="2133600" cy="21336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2669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90525" y="158750"/>
            <a:ext cx="8307388" cy="519112"/>
          </a:xfrm>
        </p:spPr>
        <p:txBody>
          <a:bodyPr/>
          <a:lstStyle/>
          <a:p>
            <a:pPr eaLnBrk="1" hangingPunct="1">
              <a:defRPr/>
            </a:pPr>
            <a:r>
              <a:rPr lang="en-US" dirty="0"/>
              <a:t>The “Big Six” Pathogens</a:t>
            </a:r>
            <a:endParaRPr lang="en-US" dirty="0">
              <a:cs typeface="+mj-cs"/>
            </a:endParaRP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2-20</a:t>
            </a:r>
          </a:p>
        </p:txBody>
      </p:sp>
      <p:sp>
        <p:nvSpPr>
          <p:cNvPr id="15" name="Rectangle 3"/>
          <p:cNvSpPr txBox="1">
            <a:spLocks noChangeArrowheads="1"/>
          </p:cNvSpPr>
          <p:nvPr/>
        </p:nvSpPr>
        <p:spPr bwMode="auto">
          <a:xfrm>
            <a:off x="390524" y="1143000"/>
            <a:ext cx="572899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fontAlgn="base">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fontAlgn="base">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fontAlgn="base">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fontAlgn="base">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fontAlgn="base">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114300" lvl="1" indent="0">
              <a:buNone/>
            </a:pPr>
            <a:r>
              <a:rPr lang="en-US" sz="2400" b="1" dirty="0" smtClean="0">
                <a:solidFill>
                  <a:srgbClr val="005CAB"/>
                </a:solidFill>
              </a:rPr>
              <a:t>Food </a:t>
            </a:r>
            <a:r>
              <a:rPr lang="en-US" sz="2400" b="1" dirty="0">
                <a:solidFill>
                  <a:srgbClr val="005CAB"/>
                </a:solidFill>
              </a:rPr>
              <a:t>handlers diagnosed with illnesses from the “Big Six” pathogens cannot work in a foodservice operation while they are sick.</a:t>
            </a:r>
          </a:p>
          <a:p>
            <a:pPr marL="347472" lvl="1" indent="-347472">
              <a:lnSpc>
                <a:spcPct val="100000"/>
              </a:lnSpc>
              <a:spcBef>
                <a:spcPts val="900"/>
              </a:spcBef>
              <a:defRPr/>
            </a:pPr>
            <a:r>
              <a:rPr lang="en-US" i="1" dirty="0" smtClean="0"/>
              <a:t>Shigella</a:t>
            </a:r>
            <a:r>
              <a:rPr lang="en-US" dirty="0" smtClean="0"/>
              <a:t> </a:t>
            </a:r>
            <a:r>
              <a:rPr lang="en-US" dirty="0"/>
              <a:t>spp. </a:t>
            </a:r>
            <a:endParaRPr lang="en-US" dirty="0" smtClean="0"/>
          </a:p>
          <a:p>
            <a:pPr marL="347472" lvl="1" indent="-347472">
              <a:lnSpc>
                <a:spcPct val="100000"/>
              </a:lnSpc>
              <a:spcBef>
                <a:spcPts val="900"/>
              </a:spcBef>
              <a:defRPr/>
            </a:pPr>
            <a:r>
              <a:rPr lang="en-US" i="1" dirty="0" smtClean="0"/>
              <a:t>Salmonella</a:t>
            </a:r>
            <a:r>
              <a:rPr lang="en-US" dirty="0" smtClean="0"/>
              <a:t> Typhi</a:t>
            </a:r>
            <a:endParaRPr lang="en-US" dirty="0"/>
          </a:p>
          <a:p>
            <a:pPr marL="347472" lvl="1" indent="-347472">
              <a:lnSpc>
                <a:spcPct val="100000"/>
              </a:lnSpc>
              <a:spcBef>
                <a:spcPts val="900"/>
              </a:spcBef>
              <a:defRPr/>
            </a:pPr>
            <a:r>
              <a:rPr lang="en-US" dirty="0" smtClean="0"/>
              <a:t>Nontyphoidal </a:t>
            </a:r>
            <a:r>
              <a:rPr lang="en-US" i="1" dirty="0"/>
              <a:t>Salmonella</a:t>
            </a:r>
            <a:r>
              <a:rPr lang="en-US" dirty="0"/>
              <a:t> (NTS</a:t>
            </a:r>
            <a:r>
              <a:rPr lang="en-US" dirty="0" smtClean="0"/>
              <a:t>)</a:t>
            </a:r>
          </a:p>
          <a:p>
            <a:pPr marL="347472" lvl="1" indent="-347472">
              <a:lnSpc>
                <a:spcPct val="100000"/>
              </a:lnSpc>
              <a:spcBef>
                <a:spcPts val="900"/>
              </a:spcBef>
              <a:defRPr/>
            </a:pPr>
            <a:r>
              <a:rPr lang="en-US" dirty="0" smtClean="0"/>
              <a:t>Shiga </a:t>
            </a:r>
            <a:r>
              <a:rPr lang="en-US" dirty="0"/>
              <a:t>toxin-producing </a:t>
            </a:r>
            <a:r>
              <a:rPr lang="en-US" i="1" dirty="0"/>
              <a:t>Escherichia coli </a:t>
            </a:r>
            <a:r>
              <a:rPr lang="en-US" dirty="0"/>
              <a:t>(STEC), also known as </a:t>
            </a:r>
            <a:r>
              <a:rPr lang="en-US" i="1" dirty="0"/>
              <a:t>E. coli </a:t>
            </a:r>
            <a:endParaRPr lang="en-US" i="1" dirty="0" smtClean="0"/>
          </a:p>
          <a:p>
            <a:pPr marL="347472" lvl="1" indent="-347472">
              <a:lnSpc>
                <a:spcPct val="100000"/>
              </a:lnSpc>
              <a:spcBef>
                <a:spcPts val="900"/>
              </a:spcBef>
              <a:defRPr/>
            </a:pPr>
            <a:r>
              <a:rPr lang="en-US" dirty="0" smtClean="0"/>
              <a:t>Hepatitis A</a:t>
            </a:r>
          </a:p>
          <a:p>
            <a:pPr marL="347472" lvl="1" indent="-347472">
              <a:lnSpc>
                <a:spcPct val="100000"/>
              </a:lnSpc>
              <a:spcBef>
                <a:spcPts val="900"/>
              </a:spcBef>
              <a:defRPr/>
            </a:pPr>
            <a:r>
              <a:rPr lang="en-US" dirty="0" smtClean="0"/>
              <a:t>Norovirus</a:t>
            </a:r>
            <a:endParaRPr lang="en-US" sz="2000" b="1" dirty="0">
              <a:solidFill>
                <a:srgbClr val="005CAB"/>
              </a:solidFill>
            </a:endParaRPr>
          </a:p>
          <a:p>
            <a:pPr marL="114300" lvl="1" indent="0">
              <a:buFont typeface="Wingdings" pitchFamily="2" charset="2"/>
              <a:buNone/>
              <a:defRPr/>
            </a:pPr>
            <a:endParaRPr lang="en-US" dirty="0" smtClean="0"/>
          </a:p>
        </p:txBody>
      </p:sp>
    </p:spTree>
    <p:extLst>
      <p:ext uri="{BB962C8B-B14F-4D97-AF65-F5344CB8AC3E}">
        <p14:creationId xmlns:p14="http://schemas.microsoft.com/office/powerpoint/2010/main" val="28370571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Teach the Bug</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2-21</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Activity</a:t>
            </a:r>
            <a:endParaRPr lang="en-US" dirty="0">
              <a:latin typeface="Arial Narrow" charset="0"/>
              <a:cs typeface="+mj-cs"/>
            </a:endParaRPr>
          </a:p>
        </p:txBody>
      </p:sp>
    </p:spTree>
    <p:extLst>
      <p:ext uri="{BB962C8B-B14F-4D97-AF65-F5344CB8AC3E}">
        <p14:creationId xmlns:p14="http://schemas.microsoft.com/office/powerpoint/2010/main" val="8579574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2-22</a:t>
            </a:r>
          </a:p>
        </p:txBody>
      </p:sp>
      <p:sp>
        <p:nvSpPr>
          <p:cNvPr id="66563" name="Rectangle 33"/>
          <p:cNvSpPr>
            <a:spLocks noGrp="1" noChangeArrowheads="1"/>
          </p:cNvSpPr>
          <p:nvPr>
            <p:ph type="title"/>
          </p:nvPr>
        </p:nvSpPr>
        <p:spPr>
          <a:xfrm>
            <a:off x="390525" y="158750"/>
            <a:ext cx="8235950" cy="523875"/>
          </a:xfrm>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8" name="Rectangle 3"/>
          <p:cNvSpPr txBox="1">
            <a:spLocks noChangeArrowheads="1"/>
          </p:cNvSpPr>
          <p:nvPr/>
        </p:nvSpPr>
        <p:spPr bwMode="auto">
          <a:xfrm>
            <a:off x="390525" y="1143000"/>
            <a:ext cx="54102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defRPr/>
            </a:pPr>
            <a:r>
              <a:rPr lang="en-US" dirty="0" smtClean="0"/>
              <a:t>Origin:</a:t>
            </a:r>
            <a:endParaRPr lang="en-US" dirty="0"/>
          </a:p>
          <a:p>
            <a:pPr marL="347472" lvl="1" indent="-347472" eaLnBrk="1" hangingPunct="1">
              <a:lnSpc>
                <a:spcPct val="100000"/>
              </a:lnSpc>
              <a:spcBef>
                <a:spcPts val="900"/>
              </a:spcBef>
              <a:defRPr/>
            </a:pPr>
            <a:r>
              <a:rPr lang="en-US" dirty="0" smtClean="0"/>
              <a:t>Naturally occur in certain plants, mushrooms, and seafood</a:t>
            </a:r>
            <a:endParaRPr lang="en-US" sz="2400" b="1" dirty="0" smtClean="0">
              <a:solidFill>
                <a:srgbClr val="005CAB"/>
              </a:solidFill>
            </a:endParaRPr>
          </a:p>
          <a:p>
            <a:pPr marL="114300" lvl="1" indent="0" eaLnBrk="1" hangingPunct="1">
              <a:buFont typeface="Wingdings" pitchFamily="2" charset="2"/>
              <a:buNone/>
              <a:defRPr/>
            </a:pPr>
            <a:r>
              <a:rPr lang="en-US" sz="2400" b="1" dirty="0" smtClean="0">
                <a:solidFill>
                  <a:srgbClr val="005CAB"/>
                </a:solidFill>
              </a:rPr>
              <a:t>Seafood toxins:</a:t>
            </a:r>
            <a:endParaRPr lang="en-US" dirty="0" smtClean="0"/>
          </a:p>
          <a:p>
            <a:pPr marL="347472" lvl="1" indent="-347472" eaLnBrk="1" hangingPunct="1">
              <a:lnSpc>
                <a:spcPct val="100000"/>
              </a:lnSpc>
              <a:spcBef>
                <a:spcPts val="900"/>
              </a:spcBef>
              <a:defRPr/>
            </a:pPr>
            <a:r>
              <a:rPr lang="en-US" dirty="0" smtClean="0"/>
              <a:t>Produced by pathogens found on certain fish</a:t>
            </a:r>
          </a:p>
          <a:p>
            <a:pPr marL="694944" lvl="2" indent="-347472" eaLnBrk="1" hangingPunct="1">
              <a:lnSpc>
                <a:spcPct val="100000"/>
              </a:lnSpc>
              <a:spcBef>
                <a:spcPts val="900"/>
              </a:spcBef>
              <a:defRPr/>
            </a:pPr>
            <a:r>
              <a:rPr lang="en-US" dirty="0"/>
              <a:t>Tuna, bonito, </a:t>
            </a:r>
            <a:r>
              <a:rPr lang="en-US" dirty="0" smtClean="0"/>
              <a:t>mahimahi</a:t>
            </a:r>
            <a:endParaRPr lang="en-US" dirty="0"/>
          </a:p>
          <a:p>
            <a:pPr marL="694944" lvl="2" indent="-347472" eaLnBrk="1" hangingPunct="1">
              <a:lnSpc>
                <a:spcPct val="100000"/>
              </a:lnSpc>
              <a:spcBef>
                <a:spcPts val="900"/>
              </a:spcBef>
              <a:defRPr/>
            </a:pPr>
            <a:r>
              <a:rPr lang="en-US" dirty="0" smtClean="0"/>
              <a:t>Histamine produced when fish is time-temperature abused</a:t>
            </a:r>
          </a:p>
          <a:p>
            <a:pPr marL="347472" lvl="1" indent="-347472" eaLnBrk="1" hangingPunct="1">
              <a:lnSpc>
                <a:spcPct val="100000"/>
              </a:lnSpc>
              <a:spcBef>
                <a:spcPts val="900"/>
              </a:spcBef>
              <a:defRPr/>
            </a:pPr>
            <a:r>
              <a:rPr lang="en-US" dirty="0" smtClean="0"/>
              <a:t>Occur in certain fish that eat smaller fish that have consumed the toxin </a:t>
            </a:r>
          </a:p>
          <a:p>
            <a:pPr marL="694944" lvl="2" indent="-347472" eaLnBrk="1" hangingPunct="1">
              <a:lnSpc>
                <a:spcPct val="100000"/>
              </a:lnSpc>
              <a:spcBef>
                <a:spcPts val="900"/>
              </a:spcBef>
              <a:defRPr/>
            </a:pPr>
            <a:r>
              <a:rPr lang="en-US" dirty="0" smtClean="0"/>
              <a:t>Barracuda, snapper, grouper, amberjack</a:t>
            </a:r>
          </a:p>
          <a:p>
            <a:pPr marL="694944" lvl="2" indent="-347472" eaLnBrk="1" hangingPunct="1">
              <a:lnSpc>
                <a:spcPct val="100000"/>
              </a:lnSpc>
              <a:spcBef>
                <a:spcPts val="900"/>
              </a:spcBef>
              <a:defRPr/>
            </a:pPr>
            <a:r>
              <a:rPr lang="en-US" dirty="0" smtClean="0"/>
              <a:t>Ciguatera toxin is an example</a:t>
            </a:r>
            <a:endParaRPr lang="en-US" b="1"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21394564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2-23</a:t>
            </a:r>
          </a:p>
        </p:txBody>
      </p:sp>
      <p:sp>
        <p:nvSpPr>
          <p:cNvPr id="67587" name="Rectangle 33"/>
          <p:cNvSpPr>
            <a:spLocks noGrp="1" noChangeArrowheads="1"/>
          </p:cNvSpPr>
          <p:nvPr>
            <p:ph type="title"/>
          </p:nvPr>
        </p:nvSpPr>
        <p:spPr>
          <a:xfrm>
            <a:off x="390525" y="158750"/>
            <a:ext cx="8235950" cy="523875"/>
          </a:xfrm>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8" name="Rectangle 3"/>
          <p:cNvSpPr txBox="1">
            <a:spLocks noChangeArrowheads="1"/>
          </p:cNvSpPr>
          <p:nvPr/>
        </p:nvSpPr>
        <p:spPr bwMode="auto">
          <a:xfrm>
            <a:off x="390525" y="1143000"/>
            <a:ext cx="5410200"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defRPr/>
            </a:pPr>
            <a:r>
              <a:rPr lang="en-US" dirty="0" smtClean="0"/>
              <a:t>Illness:</a:t>
            </a:r>
          </a:p>
          <a:p>
            <a:pPr marL="347472" lvl="1" indent="-347472" eaLnBrk="1" hangingPunct="1">
              <a:lnSpc>
                <a:spcPct val="100000"/>
              </a:lnSpc>
              <a:spcBef>
                <a:spcPts val="900"/>
              </a:spcBef>
              <a:defRPr/>
            </a:pPr>
            <a:r>
              <a:rPr lang="en-US" dirty="0" smtClean="0"/>
              <a:t>Symptoms and onset times vary with illness</a:t>
            </a:r>
          </a:p>
          <a:p>
            <a:pPr marL="347472" lvl="1" indent="-347472" eaLnBrk="1" hangingPunct="1">
              <a:lnSpc>
                <a:spcPct val="100000"/>
              </a:lnSpc>
              <a:spcBef>
                <a:spcPts val="900"/>
              </a:spcBef>
              <a:defRPr/>
            </a:pPr>
            <a:r>
              <a:rPr lang="en-US" dirty="0" smtClean="0"/>
              <a:t>People will experience illness within minutes</a:t>
            </a:r>
          </a:p>
          <a:p>
            <a:pPr marL="0" indent="0" eaLnBrk="1" hangingPunct="1">
              <a:defRPr/>
            </a:pPr>
            <a:r>
              <a:rPr lang="en-US" dirty="0" smtClean="0"/>
              <a:t>General symptoms:</a:t>
            </a:r>
            <a:endParaRPr lang="en-US" dirty="0"/>
          </a:p>
          <a:p>
            <a:pPr marL="347472" lvl="1" indent="-347472" eaLnBrk="1" hangingPunct="1">
              <a:lnSpc>
                <a:spcPct val="100000"/>
              </a:lnSpc>
              <a:spcBef>
                <a:spcPts val="900"/>
              </a:spcBef>
              <a:defRPr/>
            </a:pPr>
            <a:r>
              <a:rPr lang="en-US" dirty="0"/>
              <a:t>Diarrhea or </a:t>
            </a:r>
            <a:r>
              <a:rPr lang="en-US" dirty="0" smtClean="0"/>
              <a:t>vomiting</a:t>
            </a:r>
          </a:p>
          <a:p>
            <a:pPr marL="347472" lvl="1" indent="-347472" eaLnBrk="1" hangingPunct="1">
              <a:lnSpc>
                <a:spcPct val="100000"/>
              </a:lnSpc>
              <a:spcBef>
                <a:spcPts val="900"/>
              </a:spcBef>
              <a:defRPr/>
            </a:pPr>
            <a:r>
              <a:rPr lang="en-US" dirty="0"/>
              <a:t>N</a:t>
            </a:r>
            <a:r>
              <a:rPr lang="en-US" dirty="0" smtClean="0"/>
              <a:t>eurological symptoms</a:t>
            </a:r>
            <a:endParaRPr lang="en-US" dirty="0"/>
          </a:p>
          <a:p>
            <a:pPr marL="694944" lvl="2" indent="-347472" eaLnBrk="1" hangingPunct="1">
              <a:lnSpc>
                <a:spcPct val="100000"/>
              </a:lnSpc>
              <a:spcBef>
                <a:spcPts val="900"/>
              </a:spcBef>
              <a:defRPr/>
            </a:pPr>
            <a:r>
              <a:rPr lang="en-US" dirty="0" smtClean="0"/>
              <a:t>Tingling in extremities</a:t>
            </a:r>
          </a:p>
          <a:p>
            <a:pPr marL="694944" lvl="2" indent="-347472" eaLnBrk="1" hangingPunct="1">
              <a:lnSpc>
                <a:spcPct val="100000"/>
              </a:lnSpc>
              <a:spcBef>
                <a:spcPts val="900"/>
              </a:spcBef>
              <a:defRPr/>
            </a:pPr>
            <a:r>
              <a:rPr lang="en-US" dirty="0" smtClean="0"/>
              <a:t>Reversal of hot and cold sensations</a:t>
            </a:r>
          </a:p>
          <a:p>
            <a:pPr marL="347472" lvl="1" indent="-347472" eaLnBrk="1" hangingPunct="1">
              <a:lnSpc>
                <a:spcPct val="100000"/>
              </a:lnSpc>
              <a:spcBef>
                <a:spcPts val="900"/>
              </a:spcBef>
              <a:defRPr/>
            </a:pPr>
            <a:r>
              <a:rPr lang="en-US" dirty="0" smtClean="0"/>
              <a:t>Flushing of the face and/or hives</a:t>
            </a:r>
          </a:p>
          <a:p>
            <a:pPr marL="347472" lvl="1" indent="-347472" eaLnBrk="1" hangingPunct="1">
              <a:lnSpc>
                <a:spcPct val="100000"/>
              </a:lnSpc>
              <a:spcBef>
                <a:spcPts val="900"/>
              </a:spcBef>
              <a:defRPr/>
            </a:pPr>
            <a:r>
              <a:rPr lang="en-US" dirty="0" smtClean="0"/>
              <a:t>Difficulty breathing</a:t>
            </a:r>
          </a:p>
          <a:p>
            <a:pPr marL="347472" lvl="1" indent="-347472" eaLnBrk="1" hangingPunct="1">
              <a:lnSpc>
                <a:spcPct val="100000"/>
              </a:lnSpc>
              <a:spcBef>
                <a:spcPts val="900"/>
              </a:spcBef>
              <a:defRPr/>
            </a:pPr>
            <a:r>
              <a:rPr lang="en-US" dirty="0" smtClean="0"/>
              <a:t>Heart palpitations</a:t>
            </a:r>
            <a:endParaRPr lang="en-US" b="1"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711689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Deliberate Contamination of Food</a:t>
            </a:r>
          </a:p>
        </p:txBody>
      </p:sp>
      <p:sp>
        <p:nvSpPr>
          <p:cNvPr id="74755" name="Rectangle 3"/>
          <p:cNvSpPr>
            <a:spLocks noGrp="1" noChangeArrowheads="1"/>
          </p:cNvSpPr>
          <p:nvPr>
            <p:ph type="body" idx="1"/>
          </p:nvPr>
        </p:nvSpPr>
        <p:spPr>
          <a:xfrm>
            <a:off x="398463" y="1143000"/>
            <a:ext cx="8228012" cy="3789362"/>
          </a:xfrm>
        </p:spPr>
        <p:txBody>
          <a:bodyPr/>
          <a:lstStyle/>
          <a:p>
            <a:pPr marL="0" indent="0" eaLnBrk="1" hangingPunct="1">
              <a:defRPr/>
            </a:pPr>
            <a:r>
              <a:rPr lang="en-US" dirty="0">
                <a:latin typeface="Arial Narrow" charset="0"/>
                <a:cs typeface="+mn-cs"/>
              </a:rPr>
              <a:t>Groups who may attempt to contaminate </a:t>
            </a:r>
            <a:r>
              <a:rPr lang="en-US" dirty="0" smtClean="0">
                <a:latin typeface="Arial Narrow" charset="0"/>
                <a:cs typeface="+mn-cs"/>
              </a:rPr>
              <a:t>food:</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Terrorists or activists</a:t>
            </a:r>
          </a:p>
          <a:p>
            <a:pPr marL="347472" lvl="1" indent="-347472" eaLnBrk="1" hangingPunct="1">
              <a:lnSpc>
                <a:spcPct val="100000"/>
              </a:lnSpc>
              <a:spcBef>
                <a:spcPts val="900"/>
              </a:spcBef>
              <a:defRPr/>
            </a:pPr>
            <a:r>
              <a:rPr lang="en-US" dirty="0">
                <a:latin typeface="Arial Narrow" charset="0"/>
              </a:rPr>
              <a:t>Disgruntled current or former staff</a:t>
            </a:r>
          </a:p>
          <a:p>
            <a:pPr marL="347472" lvl="1" indent="-347472" eaLnBrk="1" hangingPunct="1">
              <a:lnSpc>
                <a:spcPct val="100000"/>
              </a:lnSpc>
              <a:spcBef>
                <a:spcPts val="900"/>
              </a:spcBef>
              <a:defRPr/>
            </a:pPr>
            <a:r>
              <a:rPr lang="en-US" dirty="0">
                <a:latin typeface="Arial Narrow" charset="0"/>
              </a:rPr>
              <a:t>Vendors</a:t>
            </a:r>
          </a:p>
          <a:p>
            <a:pPr marL="347472" lvl="1" indent="-347472" eaLnBrk="1" hangingPunct="1">
              <a:lnSpc>
                <a:spcPct val="100000"/>
              </a:lnSpc>
              <a:spcBef>
                <a:spcPts val="900"/>
              </a:spcBef>
              <a:defRPr/>
            </a:pPr>
            <a:r>
              <a:rPr lang="en-US" dirty="0">
                <a:latin typeface="Arial Narrow" charset="0"/>
              </a:rPr>
              <a:t>Competitors</a:t>
            </a:r>
          </a:p>
          <a:p>
            <a:pPr marL="0" indent="0" eaLnBrk="1" hangingPunct="1">
              <a:defRPr/>
            </a:pPr>
            <a:r>
              <a:rPr lang="en-US" dirty="0">
                <a:latin typeface="Arial Narrow" charset="0"/>
                <a:cs typeface="+mn-cs"/>
              </a:rPr>
              <a:t>FDA d</a:t>
            </a:r>
            <a:r>
              <a:rPr lang="en-US" dirty="0" smtClean="0">
                <a:latin typeface="Arial Narrow" charset="0"/>
                <a:cs typeface="+mn-cs"/>
              </a:rPr>
              <a:t>efense tool:</a:t>
            </a:r>
            <a:endParaRPr lang="en-US" dirty="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A.L.E.R.T.</a:t>
            </a:r>
            <a:endParaRPr lang="en-US" dirty="0">
              <a:latin typeface="Arial Narrow" charset="0"/>
            </a:endParaRPr>
          </a:p>
          <a:p>
            <a:pPr marL="571500" lvl="1" indent="-457200" eaLnBrk="1" hangingPunct="1">
              <a:defRPr/>
            </a:pPr>
            <a:endParaRPr lang="en-US" dirty="0">
              <a:latin typeface="Arial Narrow" charset="0"/>
            </a:endParaRPr>
          </a:p>
        </p:txBody>
      </p:sp>
      <p:sp>
        <p:nvSpPr>
          <p:cNvPr id="7475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2-24</a:t>
            </a:r>
          </a:p>
        </p:txBody>
      </p:sp>
    </p:spTree>
    <p:extLst>
      <p:ext uri="{BB962C8B-B14F-4D97-AF65-F5344CB8AC3E}">
        <p14:creationId xmlns:p14="http://schemas.microsoft.com/office/powerpoint/2010/main" val="1862348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Challenges to Food Safety</a:t>
            </a:r>
          </a:p>
        </p:txBody>
      </p:sp>
      <p:sp>
        <p:nvSpPr>
          <p:cNvPr id="16387" name="Rectangle 3"/>
          <p:cNvSpPr>
            <a:spLocks noGrp="1" noChangeArrowheads="1"/>
          </p:cNvSpPr>
          <p:nvPr>
            <p:ph idx="1"/>
          </p:nvPr>
        </p:nvSpPr>
        <p:spPr>
          <a:xfrm>
            <a:off x="388938" y="1143000"/>
            <a:ext cx="5051425" cy="4983163"/>
          </a:xfrm>
        </p:spPr>
        <p:txBody>
          <a:bodyPr/>
          <a:lstStyle/>
          <a:p>
            <a:pPr marL="0" indent="0" eaLnBrk="1" hangingPunct="1">
              <a:defRPr/>
            </a:pPr>
            <a:r>
              <a:rPr lang="en-US" dirty="0">
                <a:latin typeface="Arial Narrow" charset="0"/>
                <a:cs typeface="+mn-cs"/>
              </a:rPr>
              <a:t>Challenges include:</a:t>
            </a:r>
          </a:p>
          <a:p>
            <a:pPr marL="347472" lvl="1" indent="-347472" eaLnBrk="1" hangingPunct="1">
              <a:lnSpc>
                <a:spcPct val="100000"/>
              </a:lnSpc>
              <a:spcBef>
                <a:spcPts val="900"/>
              </a:spcBef>
              <a:defRPr/>
            </a:pPr>
            <a:r>
              <a:rPr lang="en-US" dirty="0">
                <a:latin typeface="Arial Narrow" charset="0"/>
              </a:rPr>
              <a:t>Time and money</a:t>
            </a:r>
          </a:p>
          <a:p>
            <a:pPr marL="347472" lvl="1" indent="-347472" eaLnBrk="1" hangingPunct="1">
              <a:lnSpc>
                <a:spcPct val="100000"/>
              </a:lnSpc>
              <a:spcBef>
                <a:spcPts val="900"/>
              </a:spcBef>
              <a:defRPr/>
            </a:pPr>
            <a:r>
              <a:rPr lang="en-US" dirty="0">
                <a:latin typeface="Arial Narrow" charset="0"/>
              </a:rPr>
              <a:t>Language and culture</a:t>
            </a:r>
          </a:p>
          <a:p>
            <a:pPr marL="347472" lvl="1" indent="-347472" eaLnBrk="1" hangingPunct="1">
              <a:lnSpc>
                <a:spcPct val="100000"/>
              </a:lnSpc>
              <a:spcBef>
                <a:spcPts val="900"/>
              </a:spcBef>
              <a:defRPr/>
            </a:pPr>
            <a:r>
              <a:rPr lang="en-US" dirty="0">
                <a:latin typeface="Arial Narrow" charset="0"/>
              </a:rPr>
              <a:t>Literacy and education</a:t>
            </a:r>
          </a:p>
          <a:p>
            <a:pPr marL="347472" lvl="1" indent="-347472" eaLnBrk="1" hangingPunct="1">
              <a:lnSpc>
                <a:spcPct val="100000"/>
              </a:lnSpc>
              <a:spcBef>
                <a:spcPts val="900"/>
              </a:spcBef>
              <a:defRPr/>
            </a:pPr>
            <a:r>
              <a:rPr lang="en-US" dirty="0">
                <a:latin typeface="Arial Narrow" charset="0"/>
              </a:rPr>
              <a:t>Pathogens</a:t>
            </a:r>
          </a:p>
          <a:p>
            <a:pPr marL="347472" lvl="1" indent="-347472" eaLnBrk="1" hangingPunct="1">
              <a:lnSpc>
                <a:spcPct val="100000"/>
              </a:lnSpc>
              <a:spcBef>
                <a:spcPts val="900"/>
              </a:spcBef>
              <a:defRPr/>
            </a:pPr>
            <a:r>
              <a:rPr lang="en-US" dirty="0">
                <a:latin typeface="Arial Narrow" charset="0"/>
              </a:rPr>
              <a:t>Unapproved suppliers</a:t>
            </a:r>
          </a:p>
          <a:p>
            <a:pPr marL="347472" lvl="1" indent="-347472" eaLnBrk="1" hangingPunct="1">
              <a:lnSpc>
                <a:spcPct val="100000"/>
              </a:lnSpc>
              <a:spcBef>
                <a:spcPts val="900"/>
              </a:spcBef>
              <a:defRPr/>
            </a:pPr>
            <a:r>
              <a:rPr lang="en-US" dirty="0">
                <a:latin typeface="Arial Narrow" charset="0"/>
              </a:rPr>
              <a:t>High-risk customers</a:t>
            </a:r>
          </a:p>
          <a:p>
            <a:pPr marL="347472" lvl="1" indent="-347472" eaLnBrk="1" hangingPunct="1">
              <a:lnSpc>
                <a:spcPct val="100000"/>
              </a:lnSpc>
              <a:spcBef>
                <a:spcPts val="900"/>
              </a:spcBef>
              <a:defRPr/>
            </a:pPr>
            <a:r>
              <a:rPr lang="en-US" dirty="0">
                <a:latin typeface="Arial Narrow" charset="0"/>
              </a:rPr>
              <a:t>Staff turnover</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1-5</a:t>
            </a:r>
          </a:p>
        </p:txBody>
      </p:sp>
      <p:sp>
        <p:nvSpPr>
          <p:cNvPr id="16389"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6390"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11576607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98463" y="1143000"/>
            <a:ext cx="8228012" cy="4983163"/>
          </a:xfrm>
        </p:spPr>
        <p:txBody>
          <a:bodyPr/>
          <a:lstStyle/>
          <a:p>
            <a:pPr marL="1544638" indent="-1544638" eaLnBrk="1" hangingPunct="1">
              <a:lnSpc>
                <a:spcPct val="100000"/>
              </a:lnSpc>
              <a:spcBef>
                <a:spcPts val="900"/>
              </a:spcBef>
              <a:buFont typeface="Wingdings" pitchFamily="2" charset="2"/>
              <a:buNone/>
              <a:defRPr/>
            </a:pPr>
            <a:r>
              <a:rPr lang="en-US" sz="3200" dirty="0" smtClean="0">
                <a:ea typeface="+mn-ea"/>
                <a:cs typeface="+mn-cs"/>
              </a:rPr>
              <a:t>A</a:t>
            </a:r>
            <a:r>
              <a:rPr lang="en-US" b="0" dirty="0">
                <a:ea typeface="+mn-ea"/>
                <a:cs typeface="+mn-cs"/>
              </a:rPr>
              <a:t>ssure</a:t>
            </a:r>
            <a:r>
              <a:rPr lang="en-US" dirty="0">
                <a:ea typeface="+mn-ea"/>
                <a:cs typeface="+mn-cs"/>
              </a:rPr>
              <a:t> </a:t>
            </a:r>
            <a:r>
              <a:rPr lang="en-US" dirty="0" smtClean="0">
                <a:ea typeface="+mn-ea"/>
                <a:cs typeface="+mn-cs"/>
              </a:rPr>
              <a:t>	</a:t>
            </a:r>
            <a:r>
              <a:rPr lang="en-US" sz="2200" b="0" dirty="0" smtClean="0">
                <a:solidFill>
                  <a:schemeClr val="tx1"/>
                </a:solidFill>
                <a:ea typeface="+mn-ea"/>
                <a:cs typeface="+mn-cs"/>
              </a:rPr>
              <a:t>Make sure products received are from safe sources</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L</a:t>
            </a:r>
            <a:r>
              <a:rPr lang="en-US" b="0" dirty="0" smtClean="0">
                <a:ea typeface="+mn-ea"/>
                <a:cs typeface="+mn-cs"/>
              </a:rPr>
              <a:t>ook</a:t>
            </a:r>
            <a:r>
              <a:rPr lang="en-US" dirty="0" smtClean="0">
                <a:ea typeface="+mn-ea"/>
                <a:cs typeface="+mn-cs"/>
              </a:rPr>
              <a:t>	</a:t>
            </a:r>
            <a:r>
              <a:rPr lang="en-US" sz="2200" b="0" dirty="0" smtClean="0">
                <a:solidFill>
                  <a:schemeClr val="tx1"/>
                </a:solidFill>
                <a:ea typeface="+mn-ea"/>
                <a:cs typeface="+mn-cs"/>
              </a:rPr>
              <a:t>Monitor the security of products in the facility</a:t>
            </a:r>
            <a:r>
              <a:rPr lang="en-US" dirty="0" smtClean="0">
                <a:ea typeface="+mn-ea"/>
                <a:cs typeface="+mn-cs"/>
              </a:rPr>
              <a:t>	</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E</a:t>
            </a:r>
            <a:r>
              <a:rPr lang="en-US" b="0" dirty="0" smtClean="0">
                <a:ea typeface="+mn-ea"/>
                <a:cs typeface="+mn-cs"/>
              </a:rPr>
              <a:t>mployees</a:t>
            </a:r>
            <a:r>
              <a:rPr lang="en-US" dirty="0" smtClean="0">
                <a:ea typeface="+mn-ea"/>
                <a:cs typeface="+mn-cs"/>
              </a:rPr>
              <a:t>	</a:t>
            </a:r>
            <a:r>
              <a:rPr lang="en-US" sz="2200" b="0" dirty="0" smtClean="0">
                <a:solidFill>
                  <a:schemeClr val="tx1"/>
                </a:solidFill>
                <a:ea typeface="+mn-ea"/>
                <a:cs typeface="+mn-cs"/>
              </a:rPr>
              <a:t>Know who is in your facility</a:t>
            </a:r>
            <a:endParaRPr lang="en-US" b="0" dirty="0" smtClean="0">
              <a:ea typeface="+mn-ea"/>
              <a:cs typeface="+mn-cs"/>
            </a:endParaRPr>
          </a:p>
          <a:p>
            <a:pPr marL="1544638" indent="-1544638" eaLnBrk="1" hangingPunct="1">
              <a:lnSpc>
                <a:spcPct val="100000"/>
              </a:lnSpc>
              <a:spcBef>
                <a:spcPts val="900"/>
              </a:spcBef>
              <a:buFont typeface="Wingdings" pitchFamily="2" charset="2"/>
              <a:buNone/>
              <a:defRPr/>
            </a:pPr>
            <a:r>
              <a:rPr lang="en-US" sz="3200" dirty="0" smtClean="0">
                <a:ea typeface="+mn-ea"/>
                <a:cs typeface="+mn-cs"/>
              </a:rPr>
              <a:t>R</a:t>
            </a:r>
            <a:r>
              <a:rPr lang="en-US" b="0" dirty="0" smtClean="0">
                <a:ea typeface="+mn-ea"/>
                <a:cs typeface="+mn-cs"/>
              </a:rPr>
              <a:t>eports</a:t>
            </a:r>
            <a:r>
              <a:rPr lang="en-US" dirty="0" smtClean="0">
                <a:ea typeface="+mn-ea"/>
                <a:cs typeface="+mn-cs"/>
              </a:rPr>
              <a:t> </a:t>
            </a:r>
            <a:r>
              <a:rPr lang="en-US" dirty="0" smtClean="0">
                <a:ea typeface="+mn-ea"/>
                <a:cs typeface="+mn-cs"/>
              </a:rPr>
              <a:t>	</a:t>
            </a:r>
            <a:r>
              <a:rPr lang="en-US" sz="2200" b="0" dirty="0" smtClean="0">
                <a:solidFill>
                  <a:schemeClr val="tx1"/>
                </a:solidFill>
                <a:ea typeface="+mn-ea"/>
                <a:cs typeface="+mn-cs"/>
              </a:rPr>
              <a:t>Keep information related to food defense accessible</a:t>
            </a:r>
            <a:r>
              <a:rPr lang="en-US" dirty="0" smtClean="0">
                <a:ea typeface="+mn-ea"/>
                <a:cs typeface="+mn-cs"/>
              </a:rPr>
              <a:t>	</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T</a:t>
            </a:r>
            <a:r>
              <a:rPr lang="en-US" b="0" dirty="0" smtClean="0">
                <a:ea typeface="+mn-ea"/>
                <a:cs typeface="+mn-cs"/>
              </a:rPr>
              <a:t>hreat</a:t>
            </a:r>
            <a:r>
              <a:rPr lang="en-US" dirty="0" smtClean="0">
                <a:ea typeface="+mn-ea"/>
                <a:cs typeface="+mn-cs"/>
              </a:rPr>
              <a:t> </a:t>
            </a:r>
            <a:r>
              <a:rPr lang="en-US" dirty="0" smtClean="0">
                <a:ea typeface="+mn-ea"/>
                <a:cs typeface="+mn-cs"/>
              </a:rPr>
              <a:t>	</a:t>
            </a:r>
            <a:r>
              <a:rPr lang="en-US" sz="2200" b="0" dirty="0" smtClean="0">
                <a:solidFill>
                  <a:schemeClr val="tx1"/>
                </a:solidFill>
                <a:ea typeface="+mn-ea"/>
                <a:cs typeface="+mn-cs"/>
              </a:rPr>
              <a:t>Develop a plan for responding to suspicious activity or </a:t>
            </a:r>
            <a:br>
              <a:rPr lang="en-US" sz="2200" b="0" dirty="0" smtClean="0">
                <a:solidFill>
                  <a:schemeClr val="tx1"/>
                </a:solidFill>
                <a:ea typeface="+mn-ea"/>
                <a:cs typeface="+mn-cs"/>
              </a:rPr>
            </a:br>
            <a:r>
              <a:rPr lang="en-US" sz="2200" b="0" dirty="0" smtClean="0">
                <a:solidFill>
                  <a:schemeClr val="tx1"/>
                </a:solidFill>
                <a:ea typeface="+mn-ea"/>
                <a:cs typeface="+mn-cs"/>
              </a:rPr>
              <a:t>a threat to the operation</a:t>
            </a:r>
            <a:endParaRPr lang="en-US" b="0" dirty="0" smtClean="0">
              <a:ea typeface="+mn-ea"/>
              <a:cs typeface="+mn-cs"/>
            </a:endParaRPr>
          </a:p>
          <a:p>
            <a:pPr marL="1544638" lvl="1" indent="-1544638" eaLnBrk="1" hangingPunct="1">
              <a:buFont typeface="Wingdings" pitchFamily="2" charset="2"/>
              <a:buNone/>
              <a:defRPr/>
            </a:pPr>
            <a:endParaRPr lang="en-US" dirty="0" smtClean="0"/>
          </a:p>
        </p:txBody>
      </p:sp>
      <p:sp>
        <p:nvSpPr>
          <p:cNvPr id="75779"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2-25</a:t>
            </a:r>
          </a:p>
        </p:txBody>
      </p:sp>
      <p:sp>
        <p:nvSpPr>
          <p:cNvPr id="7578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Deliberate Contamination of Food</a:t>
            </a:r>
          </a:p>
        </p:txBody>
      </p:sp>
    </p:spTree>
    <p:extLst>
      <p:ext uri="{BB962C8B-B14F-4D97-AF65-F5344CB8AC3E}">
        <p14:creationId xmlns:p14="http://schemas.microsoft.com/office/powerpoint/2010/main" val="42471180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0525" y="1143000"/>
            <a:ext cx="5746118" cy="4983163"/>
          </a:xfrm>
        </p:spPr>
        <p:txBody>
          <a:bodyPr/>
          <a:lstStyle/>
          <a:p>
            <a:pPr marL="347472" lvl="1" indent="-347472" eaLnBrk="1" hangingPunct="1">
              <a:lnSpc>
                <a:spcPct val="100000"/>
              </a:lnSpc>
              <a:spcBef>
                <a:spcPts val="900"/>
              </a:spcBef>
              <a:buFont typeface="Wingdings" pitchFamily="2" charset="2"/>
              <a:buChar char="l"/>
              <a:defRPr/>
            </a:pPr>
            <a:r>
              <a:rPr lang="en-US" dirty="0" smtClean="0"/>
              <a:t>Gather information</a:t>
            </a:r>
          </a:p>
          <a:p>
            <a:pPr marL="694944" lvl="2" indent="-347472" eaLnBrk="1" hangingPunct="1">
              <a:lnSpc>
                <a:spcPct val="100000"/>
              </a:lnSpc>
              <a:spcBef>
                <a:spcPts val="900"/>
              </a:spcBef>
              <a:buFont typeface="Courier New" pitchFamily="49" charset="0"/>
              <a:buChar char="o"/>
              <a:defRPr/>
            </a:pPr>
            <a:r>
              <a:rPr lang="en-US" dirty="0" smtClean="0"/>
              <a:t>Ask the person for general contact information</a:t>
            </a:r>
          </a:p>
          <a:p>
            <a:pPr marL="694944" lvl="2" indent="-347472" eaLnBrk="1" hangingPunct="1">
              <a:lnSpc>
                <a:spcPct val="100000"/>
              </a:lnSpc>
              <a:spcBef>
                <a:spcPts val="900"/>
              </a:spcBef>
              <a:buFont typeface="Courier New" pitchFamily="49" charset="0"/>
              <a:buChar char="o"/>
              <a:defRPr/>
            </a:pPr>
            <a:r>
              <a:rPr lang="en-US" dirty="0" smtClean="0"/>
              <a:t>Ask the person to identify the food eaten</a:t>
            </a:r>
          </a:p>
          <a:p>
            <a:pPr marL="694944" lvl="2" indent="-347472" eaLnBrk="1" hangingPunct="1">
              <a:lnSpc>
                <a:spcPct val="100000"/>
              </a:lnSpc>
              <a:spcBef>
                <a:spcPts val="900"/>
              </a:spcBef>
              <a:buFont typeface="Courier New" pitchFamily="49" charset="0"/>
              <a:buChar char="o"/>
              <a:defRPr/>
            </a:pPr>
            <a:r>
              <a:rPr lang="en-US" dirty="0" smtClean="0"/>
              <a:t>Ask for a description of symptoms</a:t>
            </a:r>
          </a:p>
          <a:p>
            <a:pPr marL="694944" lvl="2" indent="-347472" eaLnBrk="1" hangingPunct="1">
              <a:lnSpc>
                <a:spcPct val="100000"/>
              </a:lnSpc>
              <a:spcBef>
                <a:spcPts val="900"/>
              </a:spcBef>
              <a:buFont typeface="Courier New" pitchFamily="49" charset="0"/>
              <a:buChar char="o"/>
              <a:defRPr/>
            </a:pPr>
            <a:r>
              <a:rPr lang="en-US" dirty="0" smtClean="0"/>
              <a:t>Ask when the person first got sick</a:t>
            </a:r>
            <a:endParaRPr lang="en-US" dirty="0"/>
          </a:p>
          <a:p>
            <a:pPr marL="347472" lvl="1" indent="-347472" eaLnBrk="1" hangingPunct="1">
              <a:lnSpc>
                <a:spcPct val="100000"/>
              </a:lnSpc>
              <a:spcBef>
                <a:spcPts val="900"/>
              </a:spcBef>
              <a:buFont typeface="Wingdings" pitchFamily="2" charset="2"/>
              <a:buChar char="l"/>
              <a:defRPr/>
            </a:pPr>
            <a:r>
              <a:rPr lang="en-US" dirty="0"/>
              <a:t>Notify </a:t>
            </a:r>
            <a:r>
              <a:rPr lang="en-US" dirty="0" smtClean="0"/>
              <a:t>authorities</a:t>
            </a:r>
            <a:endParaRPr lang="en-US" dirty="0"/>
          </a:p>
          <a:p>
            <a:pPr marL="694944" lvl="2" indent="-347472" eaLnBrk="1" hangingPunct="1">
              <a:lnSpc>
                <a:spcPct val="100000"/>
              </a:lnSpc>
              <a:spcBef>
                <a:spcPts val="900"/>
              </a:spcBef>
              <a:buFont typeface="Courier New" pitchFamily="49" charset="0"/>
              <a:buChar char="o"/>
              <a:defRPr/>
            </a:pPr>
            <a:r>
              <a:rPr lang="en-US" dirty="0"/>
              <a:t>Contact the local regulatory authority if an </a:t>
            </a:r>
            <a:r>
              <a:rPr lang="en-US" dirty="0" smtClean="0"/>
              <a:t/>
            </a:r>
            <a:br>
              <a:rPr lang="en-US" dirty="0" smtClean="0"/>
            </a:br>
            <a:r>
              <a:rPr lang="en-US" dirty="0" smtClean="0"/>
              <a:t>outbreak </a:t>
            </a:r>
            <a:r>
              <a:rPr lang="en-US" dirty="0"/>
              <a:t>is </a:t>
            </a:r>
            <a:r>
              <a:rPr lang="en-US" dirty="0" smtClean="0"/>
              <a:t>suspected</a:t>
            </a:r>
            <a:endParaRPr lang="en-US" dirty="0"/>
          </a:p>
          <a:p>
            <a:pPr marL="576263" lvl="2" indent="0" eaLnBrk="1" hangingPunct="1">
              <a:buFont typeface="Courier New" pitchFamily="49" charset="0"/>
              <a:buNone/>
              <a:defRPr/>
            </a:pPr>
            <a:endParaRPr lang="en-US" dirty="0" smtClean="0"/>
          </a:p>
        </p:txBody>
      </p:sp>
      <p:sp>
        <p:nvSpPr>
          <p:cNvPr id="7782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14130647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0525" y="1143000"/>
            <a:ext cx="5402264" cy="4983163"/>
          </a:xfrm>
        </p:spPr>
        <p:txBody>
          <a:bodyPr/>
          <a:lstStyle/>
          <a:p>
            <a:pPr marL="347472" lvl="1" indent="-347472" eaLnBrk="1" hangingPunct="1">
              <a:lnSpc>
                <a:spcPct val="100000"/>
              </a:lnSpc>
              <a:spcBef>
                <a:spcPts val="900"/>
              </a:spcBef>
              <a:defRPr/>
            </a:pPr>
            <a:r>
              <a:rPr lang="en-US" dirty="0">
                <a:latin typeface="Arial Narrow" charset="0"/>
              </a:rPr>
              <a:t>Segregate product</a:t>
            </a:r>
          </a:p>
          <a:p>
            <a:pPr marL="694944" lvl="2" indent="-347472" eaLnBrk="1" hangingPunct="1">
              <a:lnSpc>
                <a:spcPct val="100000"/>
              </a:lnSpc>
              <a:spcBef>
                <a:spcPts val="900"/>
              </a:spcBef>
              <a:defRPr/>
            </a:pPr>
            <a:r>
              <a:rPr lang="en-US" dirty="0">
                <a:latin typeface="Arial Narrow" charset="0"/>
              </a:rPr>
              <a:t>Set the </a:t>
            </a:r>
            <a:r>
              <a:rPr lang="en-US" dirty="0" smtClean="0">
                <a:latin typeface="Arial Narrow" charset="0"/>
              </a:rPr>
              <a:t>suspected </a:t>
            </a:r>
            <a:r>
              <a:rPr lang="en-US" dirty="0">
                <a:latin typeface="Arial Narrow" charset="0"/>
              </a:rPr>
              <a:t>product aside if any remains</a:t>
            </a:r>
          </a:p>
          <a:p>
            <a:pPr marL="694944" lvl="2" indent="-347472" eaLnBrk="1" hangingPunct="1">
              <a:lnSpc>
                <a:spcPct val="100000"/>
              </a:lnSpc>
              <a:spcBef>
                <a:spcPts val="900"/>
              </a:spcBef>
              <a:defRPr/>
            </a:pPr>
            <a:r>
              <a:rPr lang="en-US" dirty="0">
                <a:latin typeface="Arial Narrow" charset="0"/>
              </a:rPr>
              <a:t>Include a label with </a:t>
            </a:r>
            <a:r>
              <a:rPr lang="ja-JP" altLang="en-US" dirty="0">
                <a:latin typeface="Arial Narrow" charset="0"/>
              </a:rPr>
              <a:t>“</a:t>
            </a:r>
            <a:r>
              <a:rPr lang="en-US" dirty="0">
                <a:latin typeface="Arial Narrow" charset="0"/>
              </a:rPr>
              <a:t>Do </a:t>
            </a:r>
            <a:r>
              <a:rPr lang="en-US" dirty="0" smtClean="0">
                <a:latin typeface="Arial Narrow" charset="0"/>
              </a:rPr>
              <a:t>Not Use</a:t>
            </a:r>
            <a:r>
              <a:rPr lang="ja-JP" altLang="en-US" dirty="0">
                <a:latin typeface="Arial Narrow" charset="0"/>
              </a:rPr>
              <a:t>”</a:t>
            </a:r>
            <a:r>
              <a:rPr lang="en-US" dirty="0">
                <a:latin typeface="Arial Narrow" charset="0"/>
              </a:rPr>
              <a:t> </a:t>
            </a:r>
            <a:r>
              <a:rPr lang="en-US" dirty="0" smtClean="0">
                <a:latin typeface="Arial Narrow" charset="0"/>
              </a:rPr>
              <a:t/>
            </a:r>
            <a:br>
              <a:rPr lang="en-US" dirty="0" smtClean="0">
                <a:latin typeface="Arial Narrow" charset="0"/>
              </a:rPr>
            </a:br>
            <a:r>
              <a:rPr lang="en-US" dirty="0" smtClean="0">
                <a:latin typeface="Arial Narrow" charset="0"/>
              </a:rPr>
              <a:t>and </a:t>
            </a:r>
            <a:r>
              <a:rPr lang="ja-JP" altLang="en-US" dirty="0" smtClean="0">
                <a:latin typeface="Arial Narrow" charset="0"/>
              </a:rPr>
              <a:t>“</a:t>
            </a:r>
            <a:r>
              <a:rPr lang="en-US" dirty="0">
                <a:latin typeface="Arial Narrow" charset="0"/>
              </a:rPr>
              <a:t>Do Not Discard</a:t>
            </a:r>
            <a:r>
              <a:rPr lang="ja-JP" altLang="en-US" dirty="0">
                <a:latin typeface="Arial Narrow" charset="0"/>
              </a:rPr>
              <a:t>”</a:t>
            </a:r>
            <a:r>
              <a:rPr lang="en-US" dirty="0">
                <a:latin typeface="Arial Narrow" charset="0"/>
              </a:rPr>
              <a:t> on </a:t>
            </a:r>
            <a:r>
              <a:rPr lang="en-US" dirty="0" smtClean="0">
                <a:latin typeface="Arial Narrow" charset="0"/>
              </a:rPr>
              <a:t>it</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Document the information</a:t>
            </a:r>
          </a:p>
          <a:p>
            <a:pPr marL="694944" lvl="2" indent="-347472" eaLnBrk="1" hangingPunct="1">
              <a:lnSpc>
                <a:spcPct val="100000"/>
              </a:lnSpc>
              <a:spcBef>
                <a:spcPts val="900"/>
              </a:spcBef>
              <a:defRPr/>
            </a:pPr>
            <a:r>
              <a:rPr lang="en-US" dirty="0">
                <a:latin typeface="Arial Narrow" charset="0"/>
              </a:rPr>
              <a:t>Log information about </a:t>
            </a:r>
            <a:r>
              <a:rPr lang="en-US" dirty="0" smtClean="0">
                <a:latin typeface="Arial Narrow" charset="0"/>
              </a:rPr>
              <a:t>suspected </a:t>
            </a:r>
            <a:r>
              <a:rPr lang="en-US" dirty="0">
                <a:latin typeface="Arial Narrow" charset="0"/>
              </a:rPr>
              <a:t>product</a:t>
            </a:r>
          </a:p>
          <a:p>
            <a:pPr marL="694944" lvl="2" indent="-347472" eaLnBrk="1" hangingPunct="1">
              <a:lnSpc>
                <a:spcPct val="100000"/>
              </a:lnSpc>
              <a:spcBef>
                <a:spcPts val="900"/>
              </a:spcBef>
              <a:defRPr/>
            </a:pPr>
            <a:r>
              <a:rPr lang="en-US" dirty="0">
                <a:latin typeface="Arial Narrow" charset="0"/>
              </a:rPr>
              <a:t>Include a product description, product date, lot number, sell-by date, and pack size</a:t>
            </a:r>
          </a:p>
          <a:p>
            <a:pPr marL="1033463" lvl="2" indent="-457200" eaLnBrk="1" hangingPunct="1">
              <a:defRPr/>
            </a:pPr>
            <a:endParaRPr lang="en-US" dirty="0">
              <a:latin typeface="Arial Narrow" charset="0"/>
            </a:endParaRPr>
          </a:p>
        </p:txBody>
      </p:sp>
      <p:sp>
        <p:nvSpPr>
          <p:cNvPr id="7885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259" y="1243013"/>
            <a:ext cx="2109216" cy="1834896"/>
          </a:xfrm>
          <a:prstGeom prst="rect">
            <a:avLst/>
          </a:prstGeom>
        </p:spPr>
      </p:pic>
    </p:spTree>
    <p:extLst>
      <p:ext uri="{BB962C8B-B14F-4D97-AF65-F5344CB8AC3E}">
        <p14:creationId xmlns:p14="http://schemas.microsoft.com/office/powerpoint/2010/main" val="32167645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3192" y="1143000"/>
            <a:ext cx="8235950" cy="4983163"/>
          </a:xfrm>
        </p:spPr>
        <p:txBody>
          <a:bodyPr/>
          <a:lstStyle/>
          <a:p>
            <a:pPr marL="347472" lvl="1" indent="-347472" eaLnBrk="1" hangingPunct="1">
              <a:lnSpc>
                <a:spcPct val="100000"/>
              </a:lnSpc>
              <a:spcBef>
                <a:spcPts val="900"/>
              </a:spcBef>
              <a:buFont typeface="Wingdings" pitchFamily="2" charset="2"/>
              <a:buChar char="l"/>
              <a:defRPr/>
            </a:pPr>
            <a:r>
              <a:rPr lang="en-US" dirty="0" smtClean="0"/>
              <a:t>Identify staff</a:t>
            </a:r>
          </a:p>
          <a:p>
            <a:pPr marL="694944" lvl="2" indent="-347472" eaLnBrk="1" hangingPunct="1">
              <a:lnSpc>
                <a:spcPct val="100000"/>
              </a:lnSpc>
              <a:spcBef>
                <a:spcPts val="900"/>
              </a:spcBef>
              <a:buFont typeface="Courier New" pitchFamily="49" charset="0"/>
              <a:buChar char="o"/>
              <a:defRPr/>
            </a:pPr>
            <a:r>
              <a:rPr lang="en-US" dirty="0" smtClean="0"/>
              <a:t>Keep a list of food handlers scheduled at time of incident</a:t>
            </a:r>
          </a:p>
          <a:p>
            <a:pPr marL="694944" lvl="2" indent="-347472" eaLnBrk="1" hangingPunct="1">
              <a:lnSpc>
                <a:spcPct val="100000"/>
              </a:lnSpc>
              <a:spcBef>
                <a:spcPts val="900"/>
              </a:spcBef>
              <a:buFont typeface="Courier New" pitchFamily="49" charset="0"/>
              <a:buChar char="o"/>
              <a:defRPr/>
            </a:pPr>
            <a:r>
              <a:rPr lang="en-US" dirty="0" smtClean="0"/>
              <a:t>Interview staff immediately</a:t>
            </a:r>
          </a:p>
          <a:p>
            <a:pPr marL="347472" lvl="1" indent="-347472" eaLnBrk="1" hangingPunct="1">
              <a:lnSpc>
                <a:spcPct val="100000"/>
              </a:lnSpc>
              <a:spcBef>
                <a:spcPts val="900"/>
              </a:spcBef>
              <a:buFont typeface="Wingdings" pitchFamily="2" charset="2"/>
              <a:buChar char="l"/>
              <a:defRPr/>
            </a:pPr>
            <a:r>
              <a:rPr lang="en-US" dirty="0" smtClean="0"/>
              <a:t>Cooperate with authorities</a:t>
            </a:r>
            <a:endParaRPr lang="en-US" dirty="0"/>
          </a:p>
          <a:p>
            <a:pPr marL="694944" lvl="2" indent="-347472" eaLnBrk="1" hangingPunct="1">
              <a:lnSpc>
                <a:spcPct val="100000"/>
              </a:lnSpc>
              <a:spcBef>
                <a:spcPts val="900"/>
              </a:spcBef>
              <a:buFont typeface="Courier New" pitchFamily="49" charset="0"/>
              <a:buChar char="o"/>
              <a:defRPr/>
            </a:pPr>
            <a:r>
              <a:rPr lang="en-US" dirty="0" smtClean="0"/>
              <a:t>Provide appropriate documentation</a:t>
            </a:r>
            <a:endParaRPr lang="en-US" dirty="0"/>
          </a:p>
          <a:p>
            <a:pPr marL="347472" lvl="1" indent="-347472" eaLnBrk="1" hangingPunct="1">
              <a:lnSpc>
                <a:spcPct val="100000"/>
              </a:lnSpc>
              <a:spcBef>
                <a:spcPts val="900"/>
              </a:spcBef>
              <a:buFont typeface="Wingdings" pitchFamily="2" charset="2"/>
              <a:buChar char="l"/>
              <a:defRPr/>
            </a:pPr>
            <a:r>
              <a:rPr lang="en-US" dirty="0" smtClean="0"/>
              <a:t>Review procedures</a:t>
            </a:r>
            <a:endParaRPr lang="en-US" dirty="0"/>
          </a:p>
          <a:p>
            <a:pPr marL="694944" lvl="2" indent="-347472" eaLnBrk="1" hangingPunct="1">
              <a:lnSpc>
                <a:spcPct val="100000"/>
              </a:lnSpc>
              <a:spcBef>
                <a:spcPts val="900"/>
              </a:spcBef>
              <a:buFont typeface="Courier New" pitchFamily="49" charset="0"/>
              <a:buChar char="o"/>
              <a:defRPr/>
            </a:pPr>
            <a:r>
              <a:rPr lang="en-US" dirty="0" smtClean="0"/>
              <a:t>Determine if standards are being met</a:t>
            </a:r>
          </a:p>
          <a:p>
            <a:pPr marL="694944" lvl="2" indent="-347472" eaLnBrk="1" hangingPunct="1">
              <a:lnSpc>
                <a:spcPct val="100000"/>
              </a:lnSpc>
              <a:spcBef>
                <a:spcPts val="900"/>
              </a:spcBef>
              <a:buFont typeface="Courier New" pitchFamily="49" charset="0"/>
              <a:buChar char="o"/>
              <a:defRPr/>
            </a:pPr>
            <a:r>
              <a:rPr lang="en-US" dirty="0" smtClean="0"/>
              <a:t>Identify if standards are not working</a:t>
            </a:r>
            <a:endParaRPr lang="en-US" dirty="0"/>
          </a:p>
          <a:p>
            <a:pPr marL="576263" lvl="2" indent="0" eaLnBrk="1" hangingPunct="1">
              <a:buFont typeface="Courier New" pitchFamily="49" charset="0"/>
              <a:buNone/>
              <a:defRPr/>
            </a:pPr>
            <a:endParaRPr lang="en-US" dirty="0" smtClean="0"/>
          </a:p>
        </p:txBody>
      </p:sp>
      <p:sp>
        <p:nvSpPr>
          <p:cNvPr id="7987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2-28</a:t>
            </a:r>
          </a:p>
        </p:txBody>
      </p:sp>
    </p:spTree>
    <p:extLst>
      <p:ext uri="{BB962C8B-B14F-4D97-AF65-F5344CB8AC3E}">
        <p14:creationId xmlns:p14="http://schemas.microsoft.com/office/powerpoint/2010/main" val="8912948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Preventing Allergic </a:t>
            </a:r>
            <a:r>
              <a:rPr lang="en-US" dirty="0" smtClean="0"/>
              <a:t>Reactions</a:t>
            </a:r>
            <a:endParaRPr lang="en-US" dirty="0"/>
          </a:p>
        </p:txBody>
      </p:sp>
      <p:sp>
        <p:nvSpPr>
          <p:cNvPr id="3" name="Content Placeholder 2"/>
          <p:cNvSpPr>
            <a:spLocks noGrp="1"/>
          </p:cNvSpPr>
          <p:nvPr>
            <p:ph idx="1"/>
          </p:nvPr>
        </p:nvSpPr>
        <p:spPr/>
        <p:txBody>
          <a:bodyPr/>
          <a:lstStyle/>
          <a:p>
            <a:r>
              <a:rPr lang="en-US" dirty="0"/>
              <a:t>To help prevent allergic reactions, service staff should</a:t>
            </a:r>
            <a:r>
              <a:rPr lang="en-US" dirty="0" smtClean="0"/>
              <a:t>:</a:t>
            </a:r>
          </a:p>
          <a:p>
            <a:pPr lvl="1" eaLnBrk="1" hangingPunct="1">
              <a:defRPr/>
            </a:pPr>
            <a:r>
              <a:rPr lang="en-US" dirty="0" smtClean="0"/>
              <a:t>Describe </a:t>
            </a:r>
            <a:r>
              <a:rPr lang="en-US" dirty="0"/>
              <a:t>menu items to guests, and identify any allergens in the </a:t>
            </a:r>
            <a:r>
              <a:rPr lang="en-US" dirty="0" smtClean="0"/>
              <a:t>item.</a:t>
            </a:r>
          </a:p>
          <a:p>
            <a:pPr lvl="1" eaLnBrk="1" hangingPunct="1">
              <a:defRPr/>
            </a:pPr>
            <a:r>
              <a:rPr lang="en-US" dirty="0" smtClean="0"/>
              <a:t>Suggest </a:t>
            </a:r>
            <a:r>
              <a:rPr lang="en-US" dirty="0"/>
              <a:t>menu items without the </a:t>
            </a:r>
            <a:r>
              <a:rPr lang="en-US" dirty="0" smtClean="0"/>
              <a:t>allergen.</a:t>
            </a:r>
          </a:p>
          <a:p>
            <a:pPr lvl="1" eaLnBrk="1" hangingPunct="1">
              <a:defRPr/>
            </a:pPr>
            <a:r>
              <a:rPr lang="en-US" dirty="0" smtClean="0"/>
              <a:t>Clearly </a:t>
            </a:r>
            <a:r>
              <a:rPr lang="en-US" dirty="0"/>
              <a:t>identify the </a:t>
            </a:r>
            <a:r>
              <a:rPr lang="en-US" dirty="0" smtClean="0"/>
              <a:t>guest’s </a:t>
            </a:r>
            <a:r>
              <a:rPr lang="en-US" dirty="0"/>
              <a:t>order for kitchen and service </a:t>
            </a:r>
            <a:r>
              <a:rPr lang="en-US" dirty="0" smtClean="0"/>
              <a:t>staff.</a:t>
            </a:r>
            <a:endParaRPr lang="en-US" dirty="0" smtClean="0"/>
          </a:p>
          <a:p>
            <a:pPr lvl="1" eaLnBrk="1" hangingPunct="1">
              <a:defRPr/>
            </a:pPr>
            <a:r>
              <a:rPr lang="en-US" dirty="0" smtClean="0"/>
              <a:t>Deliver </a:t>
            </a:r>
            <a:r>
              <a:rPr lang="en-US" dirty="0"/>
              <a:t>food separately to prevent </a:t>
            </a:r>
            <a:r>
              <a:rPr lang="en-US" dirty="0" smtClean="0"/>
              <a:t>cross-contact.</a:t>
            </a:r>
            <a:endParaRPr lang="en-US" dirty="0"/>
          </a:p>
          <a:p>
            <a:r>
              <a:rPr lang="en-US" dirty="0" smtClean="0"/>
              <a:t> </a:t>
            </a:r>
          </a:p>
          <a:p>
            <a:pPr marL="457200" lvl="1" indent="-457200">
              <a:lnSpc>
                <a:spcPct val="90000"/>
              </a:lnSpc>
              <a:spcBef>
                <a:spcPct val="100000"/>
              </a:spcBef>
              <a:buClr>
                <a:srgbClr val="009DDC"/>
              </a:buClr>
              <a:buNone/>
            </a:pPr>
            <a:endParaRPr lang="en-US" dirty="0"/>
          </a:p>
        </p:txBody>
      </p:sp>
      <p:sp>
        <p:nvSpPr>
          <p:cNvPr id="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2-29</a:t>
            </a:r>
          </a:p>
        </p:txBody>
      </p:sp>
    </p:spTree>
    <p:extLst>
      <p:ext uri="{BB962C8B-B14F-4D97-AF65-F5344CB8AC3E}">
        <p14:creationId xmlns:p14="http://schemas.microsoft.com/office/powerpoint/2010/main" val="3989088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Avoiding Cross-</a:t>
            </a:r>
            <a:r>
              <a:rPr lang="en-US" dirty="0" smtClean="0"/>
              <a:t>Contact</a:t>
            </a:r>
            <a:endParaRPr lang="en-US" dirty="0"/>
          </a:p>
        </p:txBody>
      </p:sp>
      <p:sp>
        <p:nvSpPr>
          <p:cNvPr id="3" name="Content Placeholder 2"/>
          <p:cNvSpPr>
            <a:spLocks noGrp="1"/>
          </p:cNvSpPr>
          <p:nvPr>
            <p:ph idx="1"/>
          </p:nvPr>
        </p:nvSpPr>
        <p:spPr/>
        <p:txBody>
          <a:bodyPr/>
          <a:lstStyle/>
          <a:p>
            <a:pPr marL="0" lvl="1" indent="0">
              <a:buNone/>
            </a:pPr>
            <a:r>
              <a:rPr lang="en-US" sz="2400" b="1" dirty="0" smtClean="0">
                <a:solidFill>
                  <a:srgbClr val="005CAB"/>
                </a:solidFill>
              </a:rPr>
              <a:t>When </a:t>
            </a:r>
            <a:r>
              <a:rPr lang="en-US" sz="2400" b="1" dirty="0">
                <a:solidFill>
                  <a:srgbClr val="005CAB"/>
                </a:solidFill>
              </a:rPr>
              <a:t>preparing food for a guest with a known allergy, </a:t>
            </a:r>
            <a:r>
              <a:rPr lang="en-US" sz="2400" b="1" dirty="0" smtClean="0">
                <a:solidFill>
                  <a:srgbClr val="005CAB"/>
                </a:solidFill>
              </a:rPr>
              <a:t/>
            </a:r>
            <a:br>
              <a:rPr lang="en-US" sz="2400" b="1" dirty="0" smtClean="0">
                <a:solidFill>
                  <a:srgbClr val="005CAB"/>
                </a:solidFill>
              </a:rPr>
            </a:br>
            <a:r>
              <a:rPr lang="en-US" sz="2400" b="1" dirty="0" smtClean="0">
                <a:solidFill>
                  <a:srgbClr val="005CAB"/>
                </a:solidFill>
              </a:rPr>
              <a:t>kitchen </a:t>
            </a:r>
            <a:r>
              <a:rPr lang="en-US" sz="2400" b="1" dirty="0">
                <a:solidFill>
                  <a:srgbClr val="005CAB"/>
                </a:solidFill>
              </a:rPr>
              <a:t>staff </a:t>
            </a:r>
            <a:r>
              <a:rPr lang="en-US" sz="2400" b="1" dirty="0" smtClean="0">
                <a:solidFill>
                  <a:srgbClr val="005CAB"/>
                </a:solidFill>
              </a:rPr>
              <a:t>should:</a:t>
            </a:r>
            <a:endParaRPr lang="en-US" sz="2400" b="1" dirty="0">
              <a:solidFill>
                <a:srgbClr val="005CAB"/>
              </a:solidFill>
            </a:endParaRPr>
          </a:p>
          <a:p>
            <a:pPr lvl="1" eaLnBrk="1" hangingPunct="1">
              <a:defRPr/>
            </a:pPr>
            <a:r>
              <a:rPr lang="en-US" dirty="0" smtClean="0"/>
              <a:t>Check </a:t>
            </a:r>
            <a:r>
              <a:rPr lang="en-US" dirty="0"/>
              <a:t>recipes and food labels for the </a:t>
            </a:r>
            <a:r>
              <a:rPr lang="en-US" dirty="0" smtClean="0"/>
              <a:t>allergen</a:t>
            </a:r>
          </a:p>
          <a:p>
            <a:pPr lvl="1" eaLnBrk="1" hangingPunct="1">
              <a:defRPr/>
            </a:pPr>
            <a:r>
              <a:rPr lang="en-US" dirty="0" smtClean="0"/>
              <a:t>Use </a:t>
            </a:r>
            <a:r>
              <a:rPr lang="en-US" dirty="0"/>
              <a:t>cleaned and sanitized </a:t>
            </a:r>
            <a:r>
              <a:rPr lang="en-US" dirty="0" smtClean="0"/>
              <a:t>utensils</a:t>
            </a:r>
          </a:p>
          <a:p>
            <a:pPr lvl="1" eaLnBrk="1" hangingPunct="1">
              <a:defRPr/>
            </a:pPr>
            <a:r>
              <a:rPr lang="en-US" dirty="0" smtClean="0"/>
              <a:t>Wash </a:t>
            </a:r>
            <a:r>
              <a:rPr lang="en-US" dirty="0"/>
              <a:t>hands and change </a:t>
            </a:r>
            <a:r>
              <a:rPr lang="en-US" dirty="0" smtClean="0"/>
              <a:t>gloves</a:t>
            </a:r>
          </a:p>
          <a:p>
            <a:pPr lvl="1" eaLnBrk="1" hangingPunct="1">
              <a:defRPr/>
            </a:pPr>
            <a:r>
              <a:rPr lang="en-US" dirty="0" smtClean="0"/>
              <a:t>Use </a:t>
            </a:r>
            <a:r>
              <a:rPr lang="en-US" dirty="0"/>
              <a:t>separate fryers and cooking </a:t>
            </a:r>
            <a:r>
              <a:rPr lang="en-US" dirty="0" smtClean="0"/>
              <a:t>oils</a:t>
            </a:r>
          </a:p>
          <a:p>
            <a:pPr lvl="1" eaLnBrk="1" hangingPunct="1">
              <a:defRPr/>
            </a:pPr>
            <a:r>
              <a:rPr lang="en-US" dirty="0" smtClean="0"/>
              <a:t>Label </a:t>
            </a:r>
            <a:r>
              <a:rPr lang="en-US" dirty="0"/>
              <a:t>packages </a:t>
            </a:r>
            <a:r>
              <a:rPr lang="en-US" dirty="0" smtClean="0"/>
              <a:t>correctly</a:t>
            </a:r>
            <a:endParaRPr lang="en-US" dirty="0"/>
          </a:p>
        </p:txBody>
      </p:sp>
      <p:sp>
        <p:nvSpPr>
          <p:cNvPr id="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2-30</a:t>
            </a:r>
          </a:p>
        </p:txBody>
      </p:sp>
    </p:spTree>
    <p:extLst>
      <p:ext uri="{BB962C8B-B14F-4D97-AF65-F5344CB8AC3E}">
        <p14:creationId xmlns:p14="http://schemas.microsoft.com/office/powerpoint/2010/main" val="2997204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2-31</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42891830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7619" name="Text Box 3"/>
          <p:cNvSpPr txBox="1">
            <a:spLocks noChangeArrowheads="1"/>
          </p:cNvSpPr>
          <p:nvPr/>
        </p:nvSpPr>
        <p:spPr bwMode="auto">
          <a:xfrm>
            <a:off x="798941" y="1516809"/>
            <a:ext cx="6657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B5121B"/>
                </a:solidFill>
              </a:rPr>
              <a:t>Norovirus</a:t>
            </a:r>
          </a:p>
        </p:txBody>
      </p:sp>
      <p:sp>
        <p:nvSpPr>
          <p:cNvPr id="3567622" name="Rectangle 6"/>
          <p:cNvSpPr>
            <a:spLocks noChangeArrowheads="1"/>
          </p:cNvSpPr>
          <p:nvPr/>
        </p:nvSpPr>
        <p:spPr bwMode="auto">
          <a:xfrm>
            <a:off x="4479925" y="3140075"/>
            <a:ext cx="4251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2-32</a:t>
            </a:r>
          </a:p>
        </p:txBody>
      </p:sp>
      <p:sp>
        <p:nvSpPr>
          <p:cNvPr id="11" name="Rectangle 3"/>
          <p:cNvSpPr txBox="1">
            <a:spLocks noChangeArrowheads="1"/>
          </p:cNvSpPr>
          <p:nvPr/>
        </p:nvSpPr>
        <p:spPr bwMode="auto">
          <a:xfrm>
            <a:off x="408602" y="1148964"/>
            <a:ext cx="7716223"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1</a:t>
            </a:r>
            <a:r>
              <a:rPr lang="en-US" dirty="0" smtClean="0"/>
              <a:t>. _____________________</a:t>
            </a:r>
            <a:endParaRPr lang="en-US" dirty="0"/>
          </a:p>
          <a:p>
            <a:pPr>
              <a:spcBef>
                <a:spcPct val="50000"/>
              </a:spcBef>
              <a:buClr>
                <a:srgbClr val="005CAB"/>
              </a:buClr>
              <a:buFont typeface="Wingdings" pitchFamily="2" charset="2"/>
              <a:buChar char=""/>
            </a:pPr>
            <a:r>
              <a:rPr lang="en-US" b="0" dirty="0">
                <a:solidFill>
                  <a:srgbClr val="000000"/>
                </a:solidFill>
              </a:rPr>
              <a:t>I can be transferred to food or equipment by food handlers with feces on their fingers</a:t>
            </a:r>
          </a:p>
          <a:p>
            <a:pPr>
              <a:spcBef>
                <a:spcPct val="50000"/>
              </a:spcBef>
              <a:buClr>
                <a:srgbClr val="005CAB"/>
              </a:buClr>
              <a:buFont typeface="Wingdings" pitchFamily="2" charset="2"/>
              <a:buChar char=""/>
            </a:pPr>
            <a:r>
              <a:rPr lang="en-US" b="0" dirty="0">
                <a:solidFill>
                  <a:srgbClr val="000000"/>
                </a:solidFill>
              </a:rPr>
              <a:t>People become contagious within a few hours of eating me</a:t>
            </a:r>
          </a:p>
          <a:p>
            <a:pPr>
              <a:spcBef>
                <a:spcPct val="50000"/>
              </a:spcBef>
              <a:buClr>
                <a:srgbClr val="005CAB"/>
              </a:buClr>
              <a:buFont typeface="Wingdings" pitchFamily="2" charset="2"/>
              <a:buChar char=""/>
            </a:pPr>
            <a:r>
              <a:rPr lang="en-US" b="0" dirty="0">
                <a:solidFill>
                  <a:srgbClr val="000000"/>
                </a:solidFill>
              </a:rPr>
              <a:t>I am often linked with ready-to-eat </a:t>
            </a:r>
            <a:r>
              <a:rPr lang="en-US" b="0" dirty="0" smtClean="0">
                <a:solidFill>
                  <a:srgbClr val="000000"/>
                </a:solidFill>
              </a:rPr>
              <a:t>food</a:t>
            </a:r>
          </a:p>
          <a:p>
            <a:pPr>
              <a:spcBef>
                <a:spcPct val="50000"/>
              </a:spcBef>
              <a:buClr>
                <a:srgbClr val="005CAB"/>
              </a:buClr>
              <a:buFont typeface="Wingdings" pitchFamily="2" charset="2"/>
              <a:buChar char=""/>
            </a:pPr>
            <a:r>
              <a:rPr lang="en-US" b="0" dirty="0" smtClean="0">
                <a:solidFill>
                  <a:schemeClr val="tx1"/>
                </a:solidFill>
              </a:rPr>
              <a:t>Excluding </a:t>
            </a:r>
            <a:r>
              <a:rPr lang="en-US" b="0" dirty="0">
                <a:solidFill>
                  <a:schemeClr val="tx1"/>
                </a:solidFill>
              </a:rPr>
              <a:t>staff who are vomiting or have diarrhea from an illness caused by me can stop me from spreading</a:t>
            </a:r>
          </a:p>
          <a:p>
            <a:pPr>
              <a:spcBef>
                <a:spcPct val="50000"/>
              </a:spcBef>
              <a:buClr>
                <a:srgbClr val="005CAB"/>
              </a:buClr>
              <a:buFont typeface="Wingdings" pitchFamily="2" charset="2"/>
              <a:buChar char=""/>
            </a:pPr>
            <a:endParaRPr lang="en-US" b="0" dirty="0">
              <a:solidFill>
                <a:srgbClr val="000000"/>
              </a:solidFill>
            </a:endParaRPr>
          </a:p>
        </p:txBody>
      </p:sp>
    </p:spTree>
    <p:extLst>
      <p:ext uri="{BB962C8B-B14F-4D97-AF65-F5344CB8AC3E}">
        <p14:creationId xmlns:p14="http://schemas.microsoft.com/office/powerpoint/2010/main" val="4149110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67619"/>
                                        </p:tgtEl>
                                        <p:attrNameLst>
                                          <p:attrName>style.visibility</p:attrName>
                                        </p:attrNameLst>
                                      </p:cBhvr>
                                      <p:to>
                                        <p:strVal val="visible"/>
                                      </p:to>
                                    </p:set>
                                    <p:anim calcmode="lin" valueType="num">
                                      <p:cBhvr>
                                        <p:cTn id="7" dur="500" fill="hold"/>
                                        <p:tgtEl>
                                          <p:spTgt spid="3567619"/>
                                        </p:tgtEl>
                                        <p:attrNameLst>
                                          <p:attrName>ppt_w</p:attrName>
                                        </p:attrNameLst>
                                      </p:cBhvr>
                                      <p:tavLst>
                                        <p:tav tm="0">
                                          <p:val>
                                            <p:fltVal val="0"/>
                                          </p:val>
                                        </p:tav>
                                        <p:tav tm="100000">
                                          <p:val>
                                            <p:strVal val="#ppt_w"/>
                                          </p:val>
                                        </p:tav>
                                      </p:tavLst>
                                    </p:anim>
                                    <p:anim calcmode="lin" valueType="num">
                                      <p:cBhvr>
                                        <p:cTn id="8" dur="500" fill="hold"/>
                                        <p:tgtEl>
                                          <p:spTgt spid="3567619"/>
                                        </p:tgtEl>
                                        <p:attrNameLst>
                                          <p:attrName>ppt_h</p:attrName>
                                        </p:attrNameLst>
                                      </p:cBhvr>
                                      <p:tavLst>
                                        <p:tav tm="0">
                                          <p:val>
                                            <p:fltVal val="0"/>
                                          </p:val>
                                        </p:tav>
                                        <p:tav tm="100000">
                                          <p:val>
                                            <p:strVal val="#ppt_h"/>
                                          </p:val>
                                        </p:tav>
                                      </p:tavLst>
                                    </p:anim>
                                    <p:animEffect transition="in" filter="fade">
                                      <p:cBhvr>
                                        <p:cTn id="9" dur="500"/>
                                        <p:tgtEl>
                                          <p:spTgt spid="3567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76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6419" name="Text Box 3"/>
          <p:cNvSpPr txBox="1">
            <a:spLocks noChangeArrowheads="1"/>
          </p:cNvSpPr>
          <p:nvPr/>
        </p:nvSpPr>
        <p:spPr bwMode="auto">
          <a:xfrm>
            <a:off x="767137" y="1516812"/>
            <a:ext cx="6657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i="1" dirty="0">
                <a:solidFill>
                  <a:srgbClr val="B5121B"/>
                </a:solidFill>
              </a:rPr>
              <a:t>Salmonella</a:t>
            </a:r>
            <a:r>
              <a:rPr lang="en-US" sz="3200" b="1" dirty="0">
                <a:solidFill>
                  <a:srgbClr val="B5121B"/>
                </a:solidFill>
              </a:rPr>
              <a:t> </a:t>
            </a:r>
            <a:r>
              <a:rPr lang="en-US" sz="3200" b="1" dirty="0" smtClean="0">
                <a:solidFill>
                  <a:srgbClr val="B5121B"/>
                </a:solidFill>
              </a:rPr>
              <a:t>Typhi </a:t>
            </a:r>
            <a:endParaRPr lang="en-US" sz="3200" b="1" dirty="0">
              <a:solidFill>
                <a:srgbClr val="B5121B"/>
              </a:solidFill>
            </a:endParaRPr>
          </a:p>
        </p:txBody>
      </p:sp>
      <p:sp>
        <p:nvSpPr>
          <p:cNvPr id="3516421" name="Text Box 5"/>
          <p:cNvSpPr txBox="1">
            <a:spLocks noChangeArrowheads="1"/>
          </p:cNvSpPr>
          <p:nvPr/>
        </p:nvSpPr>
        <p:spPr bwMode="auto">
          <a:xfrm>
            <a:off x="1209675" y="2687638"/>
            <a:ext cx="72580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200" b="1" dirty="0">
              <a:solidFill>
                <a:srgbClr val="FFFFFF"/>
              </a:solidFill>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2-33</a:t>
            </a:r>
          </a:p>
        </p:txBody>
      </p:sp>
      <p:sp>
        <p:nvSpPr>
          <p:cNvPr id="9" name="Rectangle 3"/>
          <p:cNvSpPr txBox="1">
            <a:spLocks noChangeArrowheads="1"/>
          </p:cNvSpPr>
          <p:nvPr/>
        </p:nvSpPr>
        <p:spPr bwMode="auto">
          <a:xfrm>
            <a:off x="408602" y="1148964"/>
            <a:ext cx="7716223"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2</a:t>
            </a:r>
            <a:r>
              <a:rPr lang="en-US" dirty="0" smtClean="0"/>
              <a:t>. ________________________</a:t>
            </a:r>
            <a:endParaRPr lang="en-US" dirty="0" smtClean="0"/>
          </a:p>
          <a:p>
            <a:pPr marL="342900" indent="-342900">
              <a:spcBef>
                <a:spcPct val="50000"/>
              </a:spcBef>
              <a:buClr>
                <a:srgbClr val="005CAB"/>
              </a:buClr>
              <a:buFont typeface="Wingdings" pitchFamily="2" charset="2"/>
              <a:buChar char="l"/>
            </a:pPr>
            <a:r>
              <a:rPr lang="en-US" b="0" dirty="0" smtClean="0">
                <a:solidFill>
                  <a:srgbClr val="000000"/>
                </a:solidFill>
              </a:rPr>
              <a:t>I</a:t>
            </a:r>
            <a:r>
              <a:rPr lang="en-US" b="0" dirty="0" smtClean="0"/>
              <a:t> </a:t>
            </a:r>
            <a:r>
              <a:rPr lang="en-US" b="0" dirty="0" smtClean="0">
                <a:solidFill>
                  <a:srgbClr val="000000"/>
                </a:solidFill>
              </a:rPr>
              <a:t>live in a person’s bloodstream and intestines</a:t>
            </a:r>
          </a:p>
          <a:p>
            <a:pPr marL="342900" indent="-342900">
              <a:spcBef>
                <a:spcPct val="50000"/>
              </a:spcBef>
              <a:buClr>
                <a:srgbClr val="005CAB"/>
              </a:buClr>
              <a:buFont typeface="Wingdings" pitchFamily="2" charset="2"/>
              <a:buChar char="l"/>
            </a:pPr>
            <a:r>
              <a:rPr lang="en-US" b="0" dirty="0" smtClean="0">
                <a:solidFill>
                  <a:srgbClr val="000000"/>
                </a:solidFill>
              </a:rPr>
              <a:t>I </a:t>
            </a:r>
            <a:r>
              <a:rPr lang="en-US" b="0" dirty="0">
                <a:solidFill>
                  <a:srgbClr val="000000"/>
                </a:solidFill>
              </a:rPr>
              <a:t>am commonly linked with ready-to-eat food and beverages</a:t>
            </a:r>
          </a:p>
          <a:p>
            <a:pPr marL="342900" indent="-342900">
              <a:spcBef>
                <a:spcPct val="50000"/>
              </a:spcBef>
              <a:buClr>
                <a:srgbClr val="005CAB"/>
              </a:buClr>
              <a:buFont typeface="Wingdings" pitchFamily="2" charset="2"/>
              <a:buChar char="l"/>
            </a:pPr>
            <a:r>
              <a:rPr lang="en-US" b="0" dirty="0">
                <a:solidFill>
                  <a:srgbClr val="000000"/>
                </a:solidFill>
              </a:rPr>
              <a:t>I am in a person’s feces for weeks after symptoms have ended</a:t>
            </a:r>
          </a:p>
          <a:p>
            <a:pPr marL="342900" indent="-342900">
              <a:spcBef>
                <a:spcPct val="50000"/>
              </a:spcBef>
              <a:buClr>
                <a:srgbClr val="005CAB"/>
              </a:buClr>
              <a:buFont typeface="Wingdings" pitchFamily="2" charset="2"/>
              <a:buChar char="l"/>
            </a:pPr>
            <a:r>
              <a:rPr lang="en-US" b="0" dirty="0">
                <a:solidFill>
                  <a:srgbClr val="000000"/>
                </a:solidFill>
              </a:rPr>
              <a:t>Washing hands and cooking food to minimum internal temperatures can prevent </a:t>
            </a:r>
            <a:r>
              <a:rPr lang="en-US" b="0" dirty="0" smtClean="0">
                <a:solidFill>
                  <a:srgbClr val="000000"/>
                </a:solidFill>
              </a:rPr>
              <a:t>me</a:t>
            </a:r>
            <a:endParaRPr lang="en-US" b="1" dirty="0" smtClean="0"/>
          </a:p>
        </p:txBody>
      </p:sp>
    </p:spTree>
    <p:extLst>
      <p:ext uri="{BB962C8B-B14F-4D97-AF65-F5344CB8AC3E}">
        <p14:creationId xmlns:p14="http://schemas.microsoft.com/office/powerpoint/2010/main" val="2113970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16419"/>
                                        </p:tgtEl>
                                        <p:attrNameLst>
                                          <p:attrName>style.visibility</p:attrName>
                                        </p:attrNameLst>
                                      </p:cBhvr>
                                      <p:to>
                                        <p:strVal val="visible"/>
                                      </p:to>
                                    </p:set>
                                    <p:anim calcmode="lin" valueType="num">
                                      <p:cBhvr>
                                        <p:cTn id="7" dur="500" fill="hold"/>
                                        <p:tgtEl>
                                          <p:spTgt spid="3516419"/>
                                        </p:tgtEl>
                                        <p:attrNameLst>
                                          <p:attrName>ppt_w</p:attrName>
                                        </p:attrNameLst>
                                      </p:cBhvr>
                                      <p:tavLst>
                                        <p:tav tm="0">
                                          <p:val>
                                            <p:fltVal val="0"/>
                                          </p:val>
                                        </p:tav>
                                        <p:tav tm="100000">
                                          <p:val>
                                            <p:strVal val="#ppt_w"/>
                                          </p:val>
                                        </p:tav>
                                      </p:tavLst>
                                    </p:anim>
                                    <p:anim calcmode="lin" valueType="num">
                                      <p:cBhvr>
                                        <p:cTn id="8" dur="500" fill="hold"/>
                                        <p:tgtEl>
                                          <p:spTgt spid="3516419"/>
                                        </p:tgtEl>
                                        <p:attrNameLst>
                                          <p:attrName>ppt_h</p:attrName>
                                        </p:attrNameLst>
                                      </p:cBhvr>
                                      <p:tavLst>
                                        <p:tav tm="0">
                                          <p:val>
                                            <p:fltVal val="0"/>
                                          </p:val>
                                        </p:tav>
                                        <p:tav tm="100000">
                                          <p:val>
                                            <p:strVal val="#ppt_h"/>
                                          </p:val>
                                        </p:tav>
                                      </p:tavLst>
                                    </p:anim>
                                    <p:animEffect transition="in" filter="fade">
                                      <p:cBhvr>
                                        <p:cTn id="9" dur="500"/>
                                        <p:tgtEl>
                                          <p:spTgt spid="3516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64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6899" name="Text Box 3"/>
          <p:cNvSpPr txBox="1">
            <a:spLocks noChangeArrowheads="1"/>
          </p:cNvSpPr>
          <p:nvPr/>
        </p:nvSpPr>
        <p:spPr bwMode="auto">
          <a:xfrm>
            <a:off x="719428" y="1516823"/>
            <a:ext cx="6657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i="1" dirty="0">
                <a:solidFill>
                  <a:srgbClr val="B5121B"/>
                </a:solidFill>
              </a:rPr>
              <a:t>Shigella</a:t>
            </a:r>
            <a:r>
              <a:rPr lang="en-US" sz="3200" b="1" dirty="0">
                <a:solidFill>
                  <a:srgbClr val="B5121B"/>
                </a:solidFill>
              </a:rPr>
              <a:t> spp.</a:t>
            </a:r>
          </a:p>
        </p:txBody>
      </p:sp>
      <p:sp>
        <p:nvSpPr>
          <p:cNvPr id="7"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2-34</a:t>
            </a:r>
          </a:p>
        </p:txBody>
      </p:sp>
      <p:sp>
        <p:nvSpPr>
          <p:cNvPr id="8" name="Rectangle 3"/>
          <p:cNvSpPr txBox="1">
            <a:spLocks noChangeArrowheads="1"/>
          </p:cNvSpPr>
          <p:nvPr/>
        </p:nvSpPr>
        <p:spPr bwMode="auto">
          <a:xfrm>
            <a:off x="408602" y="1148964"/>
            <a:ext cx="7716223"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3</a:t>
            </a:r>
            <a:r>
              <a:rPr lang="en-US" dirty="0" smtClean="0"/>
              <a:t>. _____________________</a:t>
            </a:r>
            <a:endParaRPr lang="en-US" dirty="0"/>
          </a:p>
          <a:p>
            <a:pPr>
              <a:spcBef>
                <a:spcPct val="50000"/>
              </a:spcBef>
              <a:buClr>
                <a:srgbClr val="005CAB"/>
              </a:buClr>
              <a:buFont typeface="Wingdings" pitchFamily="2" charset="2"/>
              <a:buChar char="l"/>
            </a:pPr>
            <a:r>
              <a:rPr lang="en-US" b="0" dirty="0">
                <a:solidFill>
                  <a:srgbClr val="000000"/>
                </a:solidFill>
              </a:rPr>
              <a:t>I </a:t>
            </a:r>
            <a:r>
              <a:rPr lang="en-US" b="0" dirty="0" smtClean="0">
                <a:solidFill>
                  <a:srgbClr val="000000"/>
                </a:solidFill>
              </a:rPr>
              <a:t>am </a:t>
            </a:r>
            <a:r>
              <a:rPr lang="en-US" b="0" dirty="0">
                <a:solidFill>
                  <a:srgbClr val="000000"/>
                </a:solidFill>
              </a:rPr>
              <a:t>found in the feces of people I have infected</a:t>
            </a:r>
          </a:p>
          <a:p>
            <a:pPr>
              <a:spcBef>
                <a:spcPct val="50000"/>
              </a:spcBef>
              <a:buClr>
                <a:srgbClr val="005CAB"/>
              </a:buClr>
              <a:buFont typeface="Wingdings" pitchFamily="2" charset="2"/>
              <a:buChar char="l"/>
            </a:pPr>
            <a:r>
              <a:rPr lang="en-US" b="0" dirty="0">
                <a:solidFill>
                  <a:srgbClr val="000000"/>
                </a:solidFill>
              </a:rPr>
              <a:t>Flies can transfer me</a:t>
            </a:r>
          </a:p>
          <a:p>
            <a:pPr>
              <a:spcBef>
                <a:spcPct val="50000"/>
              </a:spcBef>
              <a:buClr>
                <a:srgbClr val="005CAB"/>
              </a:buClr>
              <a:buFont typeface="Wingdings" pitchFamily="2" charset="2"/>
              <a:buChar char="l"/>
            </a:pPr>
            <a:r>
              <a:rPr lang="en-US" b="0" dirty="0">
                <a:solidFill>
                  <a:srgbClr val="000000"/>
                </a:solidFill>
              </a:rPr>
              <a:t>I am linked with food easily contaminated by </a:t>
            </a:r>
            <a:r>
              <a:rPr lang="en-US" b="0" dirty="0" smtClean="0">
                <a:solidFill>
                  <a:srgbClr val="000000"/>
                </a:solidFill>
              </a:rPr>
              <a:t>hands</a:t>
            </a:r>
          </a:p>
          <a:p>
            <a:pPr>
              <a:spcBef>
                <a:spcPct val="50000"/>
              </a:spcBef>
              <a:buClr>
                <a:srgbClr val="005CAB"/>
              </a:buClr>
              <a:buFont typeface="Wingdings" pitchFamily="2" charset="2"/>
              <a:buChar char="l"/>
            </a:pPr>
            <a:r>
              <a:rPr lang="en-US" b="0" dirty="0" smtClean="0">
                <a:solidFill>
                  <a:srgbClr val="000000"/>
                </a:solidFill>
              </a:rPr>
              <a:t>Excluding food handlers </a:t>
            </a:r>
            <a:r>
              <a:rPr lang="en-US" b="0" dirty="0">
                <a:solidFill>
                  <a:srgbClr val="000000"/>
                </a:solidFill>
              </a:rPr>
              <a:t>who </a:t>
            </a:r>
            <a:r>
              <a:rPr lang="en-US" b="0" dirty="0" smtClean="0">
                <a:solidFill>
                  <a:srgbClr val="000000"/>
                </a:solidFill>
              </a:rPr>
              <a:t>have </a:t>
            </a:r>
            <a:r>
              <a:rPr lang="en-US" b="0" dirty="0">
                <a:solidFill>
                  <a:srgbClr val="000000"/>
                </a:solidFill>
              </a:rPr>
              <a:t>diarrhea from an illness caused by me can stop me from spreading</a:t>
            </a:r>
          </a:p>
        </p:txBody>
      </p:sp>
    </p:spTree>
    <p:extLst>
      <p:ext uri="{BB962C8B-B14F-4D97-AF65-F5344CB8AC3E}">
        <p14:creationId xmlns:p14="http://schemas.microsoft.com/office/powerpoint/2010/main" val="3026906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36899"/>
                                        </p:tgtEl>
                                        <p:attrNameLst>
                                          <p:attrName>style.visibility</p:attrName>
                                        </p:attrNameLst>
                                      </p:cBhvr>
                                      <p:to>
                                        <p:strVal val="visible"/>
                                      </p:to>
                                    </p:set>
                                    <p:anim calcmode="lin" valueType="num">
                                      <p:cBhvr>
                                        <p:cTn id="7" dur="500" fill="hold"/>
                                        <p:tgtEl>
                                          <p:spTgt spid="3536899"/>
                                        </p:tgtEl>
                                        <p:attrNameLst>
                                          <p:attrName>ppt_w</p:attrName>
                                        </p:attrNameLst>
                                      </p:cBhvr>
                                      <p:tavLst>
                                        <p:tav tm="0">
                                          <p:val>
                                            <p:fltVal val="0"/>
                                          </p:val>
                                        </p:tav>
                                        <p:tav tm="100000">
                                          <p:val>
                                            <p:strVal val="#ppt_w"/>
                                          </p:val>
                                        </p:tav>
                                      </p:tavLst>
                                    </p:anim>
                                    <p:anim calcmode="lin" valueType="num">
                                      <p:cBhvr>
                                        <p:cTn id="8" dur="500" fill="hold"/>
                                        <p:tgtEl>
                                          <p:spTgt spid="3536899"/>
                                        </p:tgtEl>
                                        <p:attrNameLst>
                                          <p:attrName>ppt_h</p:attrName>
                                        </p:attrNameLst>
                                      </p:cBhvr>
                                      <p:tavLst>
                                        <p:tav tm="0">
                                          <p:val>
                                            <p:fltVal val="0"/>
                                          </p:val>
                                        </p:tav>
                                        <p:tav tm="100000">
                                          <p:val>
                                            <p:strVal val="#ppt_h"/>
                                          </p:val>
                                        </p:tav>
                                      </p:tavLst>
                                    </p:anim>
                                    <p:animEffect transition="in" filter="fade">
                                      <p:cBhvr>
                                        <p:cTn id="9" dur="500"/>
                                        <p:tgtEl>
                                          <p:spTgt spid="353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68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a:t>
            </a:r>
          </a:p>
        </p:txBody>
      </p:sp>
      <p:sp>
        <p:nvSpPr>
          <p:cNvPr id="23555" name="Rectangle 3"/>
          <p:cNvSpPr>
            <a:spLocks noGrp="1" noChangeArrowheads="1"/>
          </p:cNvSpPr>
          <p:nvPr>
            <p:ph idx="1"/>
          </p:nvPr>
        </p:nvSpPr>
        <p:spPr>
          <a:xfrm>
            <a:off x="390525" y="1143000"/>
            <a:ext cx="5167313" cy="4953000"/>
          </a:xfrm>
        </p:spPr>
        <p:txBody>
          <a:bodyPr/>
          <a:lstStyle/>
          <a:p>
            <a:pPr marL="0" indent="0" eaLnBrk="1" hangingPunct="1">
              <a:defRPr/>
            </a:pPr>
            <a:r>
              <a:rPr lang="en-US" dirty="0">
                <a:latin typeface="Arial Narrow" charset="0"/>
                <a:cs typeface="+mn-cs"/>
              </a:rPr>
              <a:t>Five </a:t>
            </a:r>
            <a:r>
              <a:rPr lang="en-US" dirty="0" smtClean="0">
                <a:latin typeface="Arial Narrow" charset="0"/>
                <a:cs typeface="+mn-cs"/>
              </a:rPr>
              <a:t>risk </a:t>
            </a:r>
            <a:r>
              <a:rPr lang="en-US" dirty="0">
                <a:latin typeface="Arial Narrow" charset="0"/>
                <a:cs typeface="+mn-cs"/>
              </a:rPr>
              <a:t>f</a:t>
            </a:r>
            <a:r>
              <a:rPr lang="en-US" dirty="0" smtClean="0">
                <a:latin typeface="Arial Narrow" charset="0"/>
                <a:cs typeface="+mn-cs"/>
              </a:rPr>
              <a:t>actors </a:t>
            </a:r>
            <a:r>
              <a:rPr lang="en-US" dirty="0">
                <a:latin typeface="Arial Narrow" charset="0"/>
                <a:cs typeface="+mn-cs"/>
              </a:rPr>
              <a:t>for </a:t>
            </a:r>
            <a:r>
              <a:rPr lang="en-US" dirty="0" smtClean="0">
                <a:latin typeface="Arial Narrow" charset="0"/>
                <a:cs typeface="+mn-cs"/>
              </a:rPr>
              <a:t>foodborne illness:</a:t>
            </a:r>
            <a:endParaRPr lang="en-US" dirty="0">
              <a:latin typeface="Arial Narrow" charset="0"/>
              <a:cs typeface="+mn-cs"/>
            </a:endParaRP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Purchasing food from unsafe sources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Failing to cook food correctly</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Holding food at incorrect temperatures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Using contaminated equipment</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Practicing poor personal hygiene</a:t>
            </a:r>
          </a:p>
          <a:p>
            <a:pPr marL="571500" lvl="1" indent="-457200" eaLnBrk="1" hangingPunct="1">
              <a:buFont typeface="Wingdings" charset="0"/>
              <a:buNone/>
              <a:defRPr/>
            </a:pPr>
            <a:endParaRPr lang="en-US" dirty="0">
              <a:latin typeface="Arial Narrow" charset="0"/>
            </a:endParaRPr>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1-6</a:t>
            </a:r>
          </a:p>
        </p:txBody>
      </p:sp>
    </p:spTree>
    <p:extLst>
      <p:ext uri="{BB962C8B-B14F-4D97-AF65-F5344CB8AC3E}">
        <p14:creationId xmlns:p14="http://schemas.microsoft.com/office/powerpoint/2010/main" val="4144633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1475" name="Text Box 3"/>
          <p:cNvSpPr txBox="1">
            <a:spLocks noChangeArrowheads="1"/>
          </p:cNvSpPr>
          <p:nvPr/>
        </p:nvSpPr>
        <p:spPr bwMode="auto">
          <a:xfrm>
            <a:off x="759193" y="1531823"/>
            <a:ext cx="6657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B5121B"/>
                </a:solidFill>
              </a:rPr>
              <a:t>Hepatitis A</a:t>
            </a:r>
          </a:p>
        </p:txBody>
      </p:sp>
      <p:sp>
        <p:nvSpPr>
          <p:cNvPr id="3561478" name="Rectangle 6"/>
          <p:cNvSpPr>
            <a:spLocks noChangeArrowheads="1"/>
          </p:cNvSpPr>
          <p:nvPr/>
        </p:nvSpPr>
        <p:spPr bwMode="auto">
          <a:xfrm>
            <a:off x="4479925" y="3140075"/>
            <a:ext cx="4251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2-35</a:t>
            </a:r>
          </a:p>
        </p:txBody>
      </p:sp>
      <p:sp>
        <p:nvSpPr>
          <p:cNvPr id="9" name="Rectangle 3"/>
          <p:cNvSpPr txBox="1">
            <a:spLocks noChangeArrowheads="1"/>
          </p:cNvSpPr>
          <p:nvPr/>
        </p:nvSpPr>
        <p:spPr bwMode="auto">
          <a:xfrm>
            <a:off x="408602" y="1148964"/>
            <a:ext cx="7987975"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4</a:t>
            </a:r>
            <a:r>
              <a:rPr lang="en-US" dirty="0" smtClean="0"/>
              <a:t>. _____________________</a:t>
            </a:r>
            <a:endParaRPr lang="en-US" dirty="0"/>
          </a:p>
          <a:p>
            <a:pPr>
              <a:spcBef>
                <a:spcPct val="50000"/>
              </a:spcBef>
              <a:buClr>
                <a:srgbClr val="005CAB"/>
              </a:buClr>
              <a:buFont typeface="Wingdings" pitchFamily="2" charset="2"/>
              <a:buChar char="l"/>
            </a:pPr>
            <a:r>
              <a:rPr lang="en-US" b="0" dirty="0">
                <a:solidFill>
                  <a:srgbClr val="000000"/>
                </a:solidFill>
              </a:rPr>
              <a:t>I </a:t>
            </a:r>
            <a:r>
              <a:rPr lang="en-US" b="0" dirty="0" smtClean="0">
                <a:solidFill>
                  <a:srgbClr val="000000"/>
                </a:solidFill>
              </a:rPr>
              <a:t>am </a:t>
            </a:r>
            <a:r>
              <a:rPr lang="en-US" b="0" dirty="0">
                <a:solidFill>
                  <a:srgbClr val="000000"/>
                </a:solidFill>
              </a:rPr>
              <a:t>often linked with ready-to-eat food</a:t>
            </a:r>
          </a:p>
          <a:p>
            <a:pPr>
              <a:spcBef>
                <a:spcPct val="50000"/>
              </a:spcBef>
              <a:buClr>
                <a:srgbClr val="005CAB"/>
              </a:buClr>
              <a:buFont typeface="Wingdings" pitchFamily="2" charset="2"/>
              <a:buChar char="l"/>
            </a:pPr>
            <a:r>
              <a:rPr lang="en-US" b="0" dirty="0">
                <a:solidFill>
                  <a:srgbClr val="000000"/>
                </a:solidFill>
              </a:rPr>
              <a:t>I’m often transferred to food by food handlers who have feces on their fingers</a:t>
            </a:r>
          </a:p>
          <a:p>
            <a:pPr>
              <a:spcBef>
                <a:spcPct val="50000"/>
              </a:spcBef>
              <a:buClr>
                <a:srgbClr val="005CAB"/>
              </a:buClr>
              <a:buFont typeface="Wingdings" pitchFamily="2" charset="2"/>
              <a:buChar char="l"/>
            </a:pPr>
            <a:r>
              <a:rPr lang="en-US" b="0" dirty="0">
                <a:solidFill>
                  <a:srgbClr val="000000"/>
                </a:solidFill>
              </a:rPr>
              <a:t>Excluding staff with jaundice can prevent me from causing illness </a:t>
            </a:r>
          </a:p>
          <a:p>
            <a:pPr>
              <a:spcBef>
                <a:spcPct val="50000"/>
              </a:spcBef>
              <a:buClr>
                <a:srgbClr val="005CAB"/>
              </a:buClr>
              <a:buFont typeface="Wingdings" pitchFamily="2" charset="2"/>
              <a:buChar char="l"/>
            </a:pPr>
            <a:r>
              <a:rPr lang="en-US" b="0" dirty="0">
                <a:solidFill>
                  <a:srgbClr val="000000"/>
                </a:solidFill>
              </a:rPr>
              <a:t>Normal cooking temperatures do not destroy </a:t>
            </a:r>
            <a:r>
              <a:rPr lang="en-US" b="0" dirty="0" smtClean="0">
                <a:solidFill>
                  <a:srgbClr val="000000"/>
                </a:solidFill>
              </a:rPr>
              <a:t>me</a:t>
            </a:r>
            <a:endParaRPr lang="en-US" b="1" dirty="0" smtClean="0"/>
          </a:p>
        </p:txBody>
      </p:sp>
    </p:spTree>
    <p:extLst>
      <p:ext uri="{BB962C8B-B14F-4D97-AF65-F5344CB8AC3E}">
        <p14:creationId xmlns:p14="http://schemas.microsoft.com/office/powerpoint/2010/main" val="4015331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61475"/>
                                        </p:tgtEl>
                                        <p:attrNameLst>
                                          <p:attrName>style.visibility</p:attrName>
                                        </p:attrNameLst>
                                      </p:cBhvr>
                                      <p:to>
                                        <p:strVal val="visible"/>
                                      </p:to>
                                    </p:set>
                                    <p:anim calcmode="lin" valueType="num">
                                      <p:cBhvr>
                                        <p:cTn id="7" dur="500" fill="hold"/>
                                        <p:tgtEl>
                                          <p:spTgt spid="3561475"/>
                                        </p:tgtEl>
                                        <p:attrNameLst>
                                          <p:attrName>ppt_w</p:attrName>
                                        </p:attrNameLst>
                                      </p:cBhvr>
                                      <p:tavLst>
                                        <p:tav tm="0">
                                          <p:val>
                                            <p:fltVal val="0"/>
                                          </p:val>
                                        </p:tav>
                                        <p:tav tm="100000">
                                          <p:val>
                                            <p:strVal val="#ppt_w"/>
                                          </p:val>
                                        </p:tav>
                                      </p:tavLst>
                                    </p:anim>
                                    <p:anim calcmode="lin" valueType="num">
                                      <p:cBhvr>
                                        <p:cTn id="8" dur="500" fill="hold"/>
                                        <p:tgtEl>
                                          <p:spTgt spid="3561475"/>
                                        </p:tgtEl>
                                        <p:attrNameLst>
                                          <p:attrName>ppt_h</p:attrName>
                                        </p:attrNameLst>
                                      </p:cBhvr>
                                      <p:tavLst>
                                        <p:tav tm="0">
                                          <p:val>
                                            <p:fltVal val="0"/>
                                          </p:val>
                                        </p:tav>
                                        <p:tav tm="100000">
                                          <p:val>
                                            <p:strVal val="#ppt_h"/>
                                          </p:val>
                                        </p:tav>
                                      </p:tavLst>
                                    </p:anim>
                                    <p:animEffect transition="in" filter="fade">
                                      <p:cBhvr>
                                        <p:cTn id="9" dur="500"/>
                                        <p:tgtEl>
                                          <p:spTgt spid="3561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147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0755" name="Text Box 3"/>
          <p:cNvSpPr txBox="1">
            <a:spLocks noChangeArrowheads="1"/>
          </p:cNvSpPr>
          <p:nvPr/>
        </p:nvSpPr>
        <p:spPr bwMode="auto">
          <a:xfrm>
            <a:off x="743717" y="1633573"/>
            <a:ext cx="76771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200" b="1" dirty="0" smtClean="0">
                <a:solidFill>
                  <a:srgbClr val="B5121B"/>
                </a:solidFill>
              </a:rPr>
              <a:t>Shiga toxin-producing </a:t>
            </a:r>
            <a:r>
              <a:rPr lang="en-US" sz="2200" b="1" i="1" dirty="0" smtClean="0">
                <a:solidFill>
                  <a:srgbClr val="B5121B"/>
                </a:solidFill>
              </a:rPr>
              <a:t>E</a:t>
            </a:r>
            <a:r>
              <a:rPr lang="en-US" sz="2200" b="1" i="1" dirty="0">
                <a:solidFill>
                  <a:srgbClr val="B5121B"/>
                </a:solidFill>
              </a:rPr>
              <a:t>. coli</a:t>
            </a:r>
          </a:p>
        </p:txBody>
      </p:sp>
      <p:sp>
        <p:nvSpPr>
          <p:cNvPr id="3530757" name="Text Box 5"/>
          <p:cNvSpPr txBox="1">
            <a:spLocks noChangeArrowheads="1"/>
          </p:cNvSpPr>
          <p:nvPr/>
        </p:nvSpPr>
        <p:spPr bwMode="auto">
          <a:xfrm>
            <a:off x="1209675" y="2687638"/>
            <a:ext cx="72580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200" b="1" dirty="0">
              <a:solidFill>
                <a:srgbClr val="FFFFFF"/>
              </a:solidFill>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2-36</a:t>
            </a:r>
          </a:p>
        </p:txBody>
      </p:sp>
      <p:sp>
        <p:nvSpPr>
          <p:cNvPr id="9" name="Rectangle 3"/>
          <p:cNvSpPr txBox="1">
            <a:spLocks noChangeArrowheads="1"/>
          </p:cNvSpPr>
          <p:nvPr/>
        </p:nvSpPr>
        <p:spPr bwMode="auto">
          <a:xfrm>
            <a:off x="408602" y="1148964"/>
            <a:ext cx="7716223"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5</a:t>
            </a:r>
            <a:r>
              <a:rPr lang="en-US" dirty="0" smtClean="0"/>
              <a:t>. ___________________________________________________</a:t>
            </a:r>
            <a:endParaRPr lang="en-US" dirty="0"/>
          </a:p>
          <a:p>
            <a:pPr>
              <a:spcBef>
                <a:spcPct val="50000"/>
              </a:spcBef>
              <a:buClr>
                <a:srgbClr val="005CAB"/>
              </a:buClr>
              <a:buFont typeface="Wingdings" pitchFamily="2" charset="2"/>
              <a:buChar char="l"/>
            </a:pPr>
            <a:r>
              <a:rPr lang="en-US" b="0" dirty="0">
                <a:solidFill>
                  <a:srgbClr val="000000"/>
                </a:solidFill>
              </a:rPr>
              <a:t>I </a:t>
            </a:r>
            <a:r>
              <a:rPr lang="en-US" b="0" dirty="0" smtClean="0">
                <a:solidFill>
                  <a:srgbClr val="000000"/>
                </a:solidFill>
              </a:rPr>
              <a:t>can </a:t>
            </a:r>
            <a:r>
              <a:rPr lang="en-US" b="0" dirty="0">
                <a:solidFill>
                  <a:srgbClr val="000000"/>
                </a:solidFill>
              </a:rPr>
              <a:t>be found in the intestines of cattle</a:t>
            </a:r>
          </a:p>
          <a:p>
            <a:pPr>
              <a:spcBef>
                <a:spcPct val="50000"/>
              </a:spcBef>
              <a:buClr>
                <a:srgbClr val="005CAB"/>
              </a:buClr>
              <a:buFont typeface="Wingdings" pitchFamily="2" charset="2"/>
              <a:buChar char="l"/>
            </a:pPr>
            <a:r>
              <a:rPr lang="en-US" b="0" dirty="0">
                <a:solidFill>
                  <a:srgbClr val="000000"/>
                </a:solidFill>
              </a:rPr>
              <a:t>I produce toxins in a person’s intestines which cause illness</a:t>
            </a:r>
          </a:p>
          <a:p>
            <a:pPr>
              <a:spcBef>
                <a:spcPct val="50000"/>
              </a:spcBef>
              <a:buClr>
                <a:srgbClr val="005CAB"/>
              </a:buClr>
              <a:buFont typeface="Wingdings" pitchFamily="2" charset="2"/>
              <a:buChar char="l"/>
            </a:pPr>
            <a:r>
              <a:rPr lang="en-US" b="0" dirty="0">
                <a:solidFill>
                  <a:srgbClr val="000000"/>
                </a:solidFill>
              </a:rPr>
              <a:t>I am found in ground beef and contaminated produce</a:t>
            </a:r>
          </a:p>
          <a:p>
            <a:pPr>
              <a:spcBef>
                <a:spcPct val="50000"/>
              </a:spcBef>
              <a:buClr>
                <a:srgbClr val="005CAB"/>
              </a:buClr>
              <a:buFont typeface="Wingdings" pitchFamily="2" charset="2"/>
              <a:buChar char="l"/>
            </a:pPr>
            <a:r>
              <a:rPr lang="en-US" b="0" dirty="0">
                <a:solidFill>
                  <a:srgbClr val="000000"/>
                </a:solidFill>
              </a:rPr>
              <a:t>Excluding food handlers </a:t>
            </a:r>
            <a:r>
              <a:rPr lang="en-US" b="0" dirty="0" smtClean="0">
                <a:solidFill>
                  <a:srgbClr val="000000"/>
                </a:solidFill>
              </a:rPr>
              <a:t>who have </a:t>
            </a:r>
            <a:r>
              <a:rPr lang="en-US" b="0" dirty="0">
                <a:solidFill>
                  <a:srgbClr val="000000"/>
                </a:solidFill>
              </a:rPr>
              <a:t>diarrhea </a:t>
            </a:r>
            <a:r>
              <a:rPr lang="en-US" b="0" dirty="0" smtClean="0">
                <a:solidFill>
                  <a:srgbClr val="000000"/>
                </a:solidFill>
              </a:rPr>
              <a:t>from an illness caused by me can stop me from spreading</a:t>
            </a:r>
            <a:endParaRPr lang="en-US" b="1" dirty="0" smtClean="0"/>
          </a:p>
        </p:txBody>
      </p:sp>
    </p:spTree>
    <p:extLst>
      <p:ext uri="{BB962C8B-B14F-4D97-AF65-F5344CB8AC3E}">
        <p14:creationId xmlns:p14="http://schemas.microsoft.com/office/powerpoint/2010/main" val="1634338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30755"/>
                                        </p:tgtEl>
                                        <p:attrNameLst>
                                          <p:attrName>style.visibility</p:attrName>
                                        </p:attrNameLst>
                                      </p:cBhvr>
                                      <p:to>
                                        <p:strVal val="visible"/>
                                      </p:to>
                                    </p:set>
                                    <p:anim calcmode="lin" valueType="num">
                                      <p:cBhvr>
                                        <p:cTn id="7" dur="500" fill="hold"/>
                                        <p:tgtEl>
                                          <p:spTgt spid="3530755"/>
                                        </p:tgtEl>
                                        <p:attrNameLst>
                                          <p:attrName>ppt_w</p:attrName>
                                        </p:attrNameLst>
                                      </p:cBhvr>
                                      <p:tavLst>
                                        <p:tav tm="0">
                                          <p:val>
                                            <p:fltVal val="0"/>
                                          </p:val>
                                        </p:tav>
                                        <p:tav tm="100000">
                                          <p:val>
                                            <p:strVal val="#ppt_w"/>
                                          </p:val>
                                        </p:tav>
                                      </p:tavLst>
                                    </p:anim>
                                    <p:anim calcmode="lin" valueType="num">
                                      <p:cBhvr>
                                        <p:cTn id="8" dur="500" fill="hold"/>
                                        <p:tgtEl>
                                          <p:spTgt spid="3530755"/>
                                        </p:tgtEl>
                                        <p:attrNameLst>
                                          <p:attrName>ppt_h</p:attrName>
                                        </p:attrNameLst>
                                      </p:cBhvr>
                                      <p:tavLst>
                                        <p:tav tm="0">
                                          <p:val>
                                            <p:fltVal val="0"/>
                                          </p:val>
                                        </p:tav>
                                        <p:tav tm="100000">
                                          <p:val>
                                            <p:strVal val="#ppt_h"/>
                                          </p:val>
                                        </p:tav>
                                      </p:tavLst>
                                    </p:anim>
                                    <p:animEffect transition="in" filter="fade">
                                      <p:cBhvr>
                                        <p:cTn id="9" dur="500"/>
                                        <p:tgtEl>
                                          <p:spTgt spid="3530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075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8645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DVD</a:t>
            </a:r>
            <a:endParaRPr lang="en-US" dirty="0">
              <a:latin typeface="Arial Narrow" charset="0"/>
              <a:cs typeface="+mj-cs"/>
            </a:endParaRPr>
          </a:p>
        </p:txBody>
      </p:sp>
    </p:spTree>
    <p:extLst>
      <p:ext uri="{BB962C8B-B14F-4D97-AF65-F5344CB8AC3E}">
        <p14:creationId xmlns:p14="http://schemas.microsoft.com/office/powerpoint/2010/main" val="7086753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30943567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Handlers Can Contaminate Food</a:t>
            </a:r>
          </a:p>
        </p:txBody>
      </p:sp>
      <p:sp>
        <p:nvSpPr>
          <p:cNvPr id="89091" name="Rectangle 3"/>
          <p:cNvSpPr>
            <a:spLocks noGrp="1" noChangeArrowheads="1"/>
          </p:cNvSpPr>
          <p:nvPr>
            <p:ph type="body" idx="1"/>
          </p:nvPr>
        </p:nvSpPr>
        <p:spPr>
          <a:xfrm>
            <a:off x="390524" y="1143000"/>
            <a:ext cx="4787167" cy="5257800"/>
          </a:xfrm>
        </p:spPr>
        <p:txBody>
          <a:bodyPr/>
          <a:lstStyle/>
          <a:p>
            <a:pPr marL="0" indent="0" eaLnBrk="1" hangingPunct="1">
              <a:defRPr/>
            </a:pPr>
            <a:r>
              <a:rPr lang="en-US" dirty="0" smtClean="0">
                <a:latin typeface="Arial Narrow" charset="0"/>
                <a:cs typeface="+mn-cs"/>
              </a:rPr>
              <a:t>Food handlers </a:t>
            </a:r>
            <a:r>
              <a:rPr lang="en-US" dirty="0">
                <a:latin typeface="Arial Narrow" charset="0"/>
                <a:cs typeface="+mn-cs"/>
              </a:rPr>
              <a:t>can contaminate food when they:</a:t>
            </a:r>
          </a:p>
          <a:p>
            <a:pPr marL="342900" lvl="1" indent="-342900" eaLnBrk="1" hangingPunct="1">
              <a:lnSpc>
                <a:spcPct val="100000"/>
              </a:lnSpc>
              <a:spcBef>
                <a:spcPts val="900"/>
              </a:spcBef>
              <a:defRPr/>
            </a:pPr>
            <a:r>
              <a:rPr lang="en-US" dirty="0">
                <a:solidFill>
                  <a:srgbClr val="000000"/>
                </a:solidFill>
                <a:latin typeface="Arial Narrow"/>
                <a:cs typeface="Arial Narrow"/>
              </a:rPr>
              <a:t>Have a foodborne illness</a:t>
            </a:r>
            <a:r>
              <a:rPr lang="en-US" dirty="0">
                <a:latin typeface="Arial Narrow"/>
                <a:cs typeface="Arial Narrow"/>
              </a:rPr>
              <a:t> </a:t>
            </a:r>
          </a:p>
          <a:p>
            <a:pPr marL="342900" lvl="1" indent="-342900" eaLnBrk="1" hangingPunct="1">
              <a:lnSpc>
                <a:spcPct val="100000"/>
              </a:lnSpc>
              <a:spcBef>
                <a:spcPts val="900"/>
              </a:spcBef>
              <a:defRPr/>
            </a:pPr>
            <a:r>
              <a:rPr lang="en-US" dirty="0">
                <a:solidFill>
                  <a:srgbClr val="000000"/>
                </a:solidFill>
                <a:latin typeface="Arial Narrow"/>
                <a:cs typeface="Arial Narrow"/>
              </a:rPr>
              <a:t>Have wounds that contain a pathogen</a:t>
            </a:r>
          </a:p>
          <a:p>
            <a:pPr marL="342900" lvl="1" indent="-342900" eaLnBrk="1" hangingPunct="1">
              <a:lnSpc>
                <a:spcPct val="100000"/>
              </a:lnSpc>
              <a:spcBef>
                <a:spcPts val="900"/>
              </a:spcBef>
              <a:defRPr/>
            </a:pPr>
            <a:r>
              <a:rPr lang="en-US" dirty="0">
                <a:solidFill>
                  <a:srgbClr val="000000"/>
                </a:solidFill>
                <a:latin typeface="Arial Narrow"/>
                <a:cs typeface="Arial Narrow"/>
              </a:rPr>
              <a:t>Sneeze or cough</a:t>
            </a:r>
          </a:p>
          <a:p>
            <a:pPr marL="342900" lvl="1" indent="-342900" eaLnBrk="1" hangingPunct="1">
              <a:lnSpc>
                <a:spcPct val="100000"/>
              </a:lnSpc>
              <a:spcBef>
                <a:spcPts val="900"/>
              </a:spcBef>
              <a:defRPr/>
            </a:pPr>
            <a:r>
              <a:rPr lang="en-US" dirty="0">
                <a:solidFill>
                  <a:srgbClr val="000000"/>
                </a:solidFill>
                <a:latin typeface="Arial Narrow"/>
                <a:cs typeface="Arial Narrow"/>
              </a:rPr>
              <a:t>Have contact with a person who is </a:t>
            </a:r>
            <a:r>
              <a:rPr lang="en-US" dirty="0" smtClean="0">
                <a:solidFill>
                  <a:srgbClr val="000000"/>
                </a:solidFill>
                <a:latin typeface="Arial Narrow"/>
                <a:cs typeface="Arial Narrow"/>
              </a:rPr>
              <a:t>sick</a:t>
            </a:r>
            <a:endParaRPr lang="en-US" dirty="0">
              <a:solidFill>
                <a:srgbClr val="000000"/>
              </a:solidFill>
              <a:latin typeface="Arial Narrow"/>
              <a:cs typeface="Arial Narrow"/>
            </a:endParaRPr>
          </a:p>
          <a:p>
            <a:pPr marL="342900" lvl="1" indent="-342900" eaLnBrk="1" hangingPunct="1">
              <a:lnSpc>
                <a:spcPct val="100000"/>
              </a:lnSpc>
              <a:spcBef>
                <a:spcPts val="900"/>
              </a:spcBef>
              <a:defRPr/>
            </a:pPr>
            <a:r>
              <a:rPr lang="en-US" dirty="0">
                <a:solidFill>
                  <a:srgbClr val="000000"/>
                </a:solidFill>
                <a:latin typeface="Arial Narrow"/>
                <a:cs typeface="Arial Narrow"/>
              </a:rPr>
              <a:t>Touch anything that may contaminate their hands and </a:t>
            </a:r>
            <a:r>
              <a:rPr lang="en-US" dirty="0" smtClean="0">
                <a:solidFill>
                  <a:srgbClr val="000000"/>
                </a:solidFill>
                <a:latin typeface="Arial Narrow"/>
                <a:cs typeface="Arial Narrow"/>
              </a:rPr>
              <a:t>don</a:t>
            </a:r>
            <a:r>
              <a:rPr lang="en-US" dirty="0">
                <a:solidFill>
                  <a:srgbClr val="000000"/>
                </a:solidFill>
                <a:latin typeface="Arial Narrow"/>
                <a:cs typeface="Arial Narrow"/>
              </a:rPr>
              <a:t>’</a:t>
            </a:r>
            <a:r>
              <a:rPr lang="en-US" dirty="0" smtClean="0">
                <a:solidFill>
                  <a:srgbClr val="000000"/>
                </a:solidFill>
                <a:latin typeface="Arial Narrow"/>
                <a:cs typeface="Arial Narrow"/>
              </a:rPr>
              <a:t>t </a:t>
            </a:r>
            <a:r>
              <a:rPr lang="en-US" dirty="0">
                <a:solidFill>
                  <a:srgbClr val="000000"/>
                </a:solidFill>
                <a:latin typeface="Arial Narrow"/>
                <a:cs typeface="Arial Narrow"/>
              </a:rPr>
              <a:t>wash them</a:t>
            </a:r>
          </a:p>
          <a:p>
            <a:pPr marL="342900" lvl="1" indent="-342900" eaLnBrk="1" hangingPunct="1">
              <a:lnSpc>
                <a:spcPct val="100000"/>
              </a:lnSpc>
              <a:spcBef>
                <a:spcPts val="900"/>
              </a:spcBef>
              <a:defRPr/>
            </a:pPr>
            <a:r>
              <a:rPr lang="en-US" dirty="0">
                <a:solidFill>
                  <a:srgbClr val="000000"/>
                </a:solidFill>
                <a:latin typeface="Arial Narrow"/>
                <a:cs typeface="Arial Narrow"/>
              </a:rPr>
              <a:t>Have symptoms such as diarrhea, vomiting, or jaundice—a yellowing of the eyes or skin</a:t>
            </a:r>
          </a:p>
        </p:txBody>
      </p:sp>
      <p:sp>
        <p:nvSpPr>
          <p:cNvPr id="8909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108" y="1243013"/>
            <a:ext cx="2099614" cy="1825752"/>
          </a:xfrm>
          <a:prstGeom prst="rect">
            <a:avLst/>
          </a:prstGeom>
        </p:spPr>
      </p:pic>
    </p:spTree>
    <p:extLst>
      <p:ext uri="{BB962C8B-B14F-4D97-AF65-F5344CB8AC3E}">
        <p14:creationId xmlns:p14="http://schemas.microsoft.com/office/powerpoint/2010/main" val="27464888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Managing a Personal Hygiene Program</a:t>
            </a:r>
          </a:p>
        </p:txBody>
      </p:sp>
      <p:sp>
        <p:nvSpPr>
          <p:cNvPr id="91139" name="Rectangle 3"/>
          <p:cNvSpPr>
            <a:spLocks noGrp="1" noChangeArrowheads="1"/>
          </p:cNvSpPr>
          <p:nvPr>
            <p:ph type="body" idx="1"/>
          </p:nvPr>
        </p:nvSpPr>
        <p:spPr>
          <a:xfrm>
            <a:off x="390525" y="1143000"/>
            <a:ext cx="5262562" cy="5257800"/>
          </a:xfrm>
        </p:spPr>
        <p:txBody>
          <a:bodyPr/>
          <a:lstStyle/>
          <a:p>
            <a:pPr marL="0" indent="0" eaLnBrk="1" hangingPunct="1">
              <a:defRPr/>
            </a:pPr>
            <a:r>
              <a:rPr lang="en-US" dirty="0">
                <a:latin typeface="Arial Narrow" charset="0"/>
                <a:cs typeface="+mn-cs"/>
              </a:rPr>
              <a:t>Managers must focus on the following:</a:t>
            </a:r>
          </a:p>
          <a:p>
            <a:pPr marL="347472" lvl="1" indent="-347472" eaLnBrk="1" hangingPunct="1">
              <a:lnSpc>
                <a:spcPct val="100000"/>
              </a:lnSpc>
              <a:spcBef>
                <a:spcPts val="900"/>
              </a:spcBef>
              <a:defRPr/>
            </a:pPr>
            <a:r>
              <a:rPr lang="en-US" dirty="0">
                <a:solidFill>
                  <a:srgbClr val="000000"/>
                </a:solidFill>
                <a:latin typeface="Arial Narrow" charset="0"/>
              </a:rPr>
              <a:t>Creating personal hygiene policies</a:t>
            </a:r>
            <a:endParaRPr lang="en-US"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Training food handlers on personal hygiene policies and retraining them regularly</a:t>
            </a:r>
          </a:p>
          <a:p>
            <a:pPr marL="347472" lvl="1" indent="-347472" eaLnBrk="1" hangingPunct="1">
              <a:lnSpc>
                <a:spcPct val="100000"/>
              </a:lnSpc>
              <a:spcBef>
                <a:spcPts val="900"/>
              </a:spcBef>
              <a:defRPr/>
            </a:pPr>
            <a:r>
              <a:rPr lang="en-US" dirty="0">
                <a:solidFill>
                  <a:srgbClr val="000000"/>
                </a:solidFill>
                <a:latin typeface="Arial Narrow" charset="0"/>
              </a:rPr>
              <a:t>Modeling correct behavior at all times</a:t>
            </a:r>
          </a:p>
          <a:p>
            <a:pPr marL="347472" lvl="1" indent="-347472" eaLnBrk="1" hangingPunct="1">
              <a:lnSpc>
                <a:spcPct val="100000"/>
              </a:lnSpc>
              <a:spcBef>
                <a:spcPts val="900"/>
              </a:spcBef>
              <a:defRPr/>
            </a:pPr>
            <a:r>
              <a:rPr lang="en-US" dirty="0">
                <a:solidFill>
                  <a:srgbClr val="000000"/>
                </a:solidFill>
                <a:latin typeface="Arial Narrow" charset="0"/>
              </a:rPr>
              <a:t>Supervising food safety practices</a:t>
            </a:r>
          </a:p>
          <a:p>
            <a:pPr marL="347472" lvl="1" indent="-347472" eaLnBrk="1" hangingPunct="1">
              <a:lnSpc>
                <a:spcPct val="100000"/>
              </a:lnSpc>
              <a:spcBef>
                <a:spcPts val="900"/>
              </a:spcBef>
              <a:defRPr/>
            </a:pPr>
            <a:r>
              <a:rPr lang="en-US" dirty="0">
                <a:solidFill>
                  <a:srgbClr val="000000"/>
                </a:solidFill>
                <a:latin typeface="Arial Narrow" charset="0"/>
              </a:rPr>
              <a:t>Revising personal hygiene policies when laws or science change</a:t>
            </a:r>
          </a:p>
        </p:txBody>
      </p:sp>
      <p:sp>
        <p:nvSpPr>
          <p:cNvPr id="9114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26" y="1243013"/>
            <a:ext cx="2099626" cy="1831848"/>
          </a:xfrm>
          <a:prstGeom prst="rect">
            <a:avLst/>
          </a:prstGeom>
        </p:spPr>
      </p:pic>
    </p:spTree>
    <p:extLst>
      <p:ext uri="{BB962C8B-B14F-4D97-AF65-F5344CB8AC3E}">
        <p14:creationId xmlns:p14="http://schemas.microsoft.com/office/powerpoint/2010/main" val="14957355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a:xfrm>
            <a:off x="393192" y="1143000"/>
            <a:ext cx="8231696" cy="5743575"/>
          </a:xfrm>
        </p:spPr>
        <p:txBody>
          <a:bodyPr/>
          <a:lstStyle/>
          <a:p>
            <a:pPr eaLnBrk="1" hangingPunct="1">
              <a:buFont typeface="Wingdings" pitchFamily="2" charset="2"/>
              <a:buNone/>
              <a:defRPr/>
            </a:pPr>
            <a:r>
              <a:rPr lang="en-US" dirty="0" smtClean="0">
                <a:ea typeface="+mn-ea"/>
                <a:cs typeface="+mn-cs"/>
              </a:rPr>
              <a:t>Infected wounds or cuts:</a:t>
            </a:r>
          </a:p>
          <a:p>
            <a:pPr marL="347472" lvl="1" indent="-347472" eaLnBrk="1" hangingPunct="1">
              <a:lnSpc>
                <a:spcPct val="100000"/>
              </a:lnSpc>
              <a:spcBef>
                <a:spcPts val="900"/>
              </a:spcBef>
              <a:buFont typeface="Wingdings" pitchFamily="2" charset="2"/>
              <a:buChar char="l"/>
              <a:defRPr/>
            </a:pPr>
            <a:r>
              <a:rPr lang="en-US" dirty="0" smtClean="0"/>
              <a:t>Contain pus</a:t>
            </a:r>
          </a:p>
          <a:p>
            <a:pPr marL="347472" lvl="1" indent="-347472" eaLnBrk="1" hangingPunct="1">
              <a:lnSpc>
                <a:spcPct val="100000"/>
              </a:lnSpc>
              <a:spcBef>
                <a:spcPts val="900"/>
              </a:spcBef>
              <a:buFont typeface="Wingdings" pitchFamily="2" charset="2"/>
              <a:buChar char="l"/>
              <a:defRPr/>
            </a:pPr>
            <a:r>
              <a:rPr lang="en-US" dirty="0" smtClean="0"/>
              <a:t>Must be covered to prevent pathogens </a:t>
            </a:r>
            <a:br>
              <a:rPr lang="en-US" dirty="0" smtClean="0"/>
            </a:br>
            <a:r>
              <a:rPr lang="en-US" dirty="0" smtClean="0"/>
              <a:t>from contaminating food and food-contact surfaces</a:t>
            </a:r>
          </a:p>
          <a:p>
            <a:pPr marL="0" indent="0" eaLnBrk="1" hangingPunct="1">
              <a:buFont typeface="Wingdings" pitchFamily="2" charset="2"/>
              <a:buNone/>
              <a:defRPr/>
            </a:pPr>
            <a:r>
              <a:rPr lang="en-US" dirty="0" smtClean="0">
                <a:ea typeface="+mn-ea"/>
                <a:cs typeface="+mn-cs"/>
              </a:rPr>
              <a:t>How a wound is covered depends on </a:t>
            </a:r>
            <a:br>
              <a:rPr lang="en-US" dirty="0" smtClean="0">
                <a:ea typeface="+mn-ea"/>
                <a:cs typeface="+mn-cs"/>
              </a:rPr>
            </a:br>
            <a:r>
              <a:rPr lang="en-US" dirty="0" smtClean="0">
                <a:ea typeface="+mn-ea"/>
                <a:cs typeface="+mn-cs"/>
              </a:rPr>
              <a:t>where it is located:</a:t>
            </a:r>
          </a:p>
          <a:p>
            <a:pPr marL="347472" lvl="1" indent="-347472" eaLnBrk="1" hangingPunct="1">
              <a:lnSpc>
                <a:spcPct val="100000"/>
              </a:lnSpc>
              <a:spcBef>
                <a:spcPts val="900"/>
              </a:spcBef>
              <a:buFont typeface="Wingdings" pitchFamily="2" charset="2"/>
              <a:buChar char="l"/>
              <a:defRPr/>
            </a:pPr>
            <a:r>
              <a:rPr lang="en-US" dirty="0" smtClean="0"/>
              <a:t>Cover wounds on the hand or wrist with an </a:t>
            </a:r>
            <a:br>
              <a:rPr lang="en-US" dirty="0" smtClean="0"/>
            </a:br>
            <a:r>
              <a:rPr lang="en-US" dirty="0" smtClean="0"/>
              <a:t>impermeable cover, (i.e. bandage or finger cot) and </a:t>
            </a:r>
            <a:br>
              <a:rPr lang="en-US" dirty="0" smtClean="0"/>
            </a:br>
            <a:r>
              <a:rPr lang="en-US" dirty="0" smtClean="0"/>
              <a:t>then a single-use glove</a:t>
            </a:r>
          </a:p>
          <a:p>
            <a:pPr marL="347472" lvl="1" indent="-347472" eaLnBrk="1" hangingPunct="1">
              <a:lnSpc>
                <a:spcPct val="100000"/>
              </a:lnSpc>
              <a:spcBef>
                <a:spcPts val="900"/>
              </a:spcBef>
              <a:buFont typeface="Wingdings" pitchFamily="2" charset="2"/>
              <a:buChar char="l"/>
              <a:defRPr/>
            </a:pPr>
            <a:r>
              <a:rPr lang="en-US" dirty="0" smtClean="0"/>
              <a:t>Cover wounds on the arm with an impermeable cover, </a:t>
            </a:r>
            <a:br>
              <a:rPr lang="en-US" dirty="0" smtClean="0"/>
            </a:br>
            <a:r>
              <a:rPr lang="en-US" dirty="0" smtClean="0"/>
              <a:t>such as a bandage</a:t>
            </a:r>
          </a:p>
          <a:p>
            <a:pPr marL="347472" lvl="1" indent="-347472" eaLnBrk="1" hangingPunct="1">
              <a:lnSpc>
                <a:spcPct val="100000"/>
              </a:lnSpc>
              <a:spcBef>
                <a:spcPts val="900"/>
              </a:spcBef>
              <a:buFont typeface="Wingdings" pitchFamily="2" charset="2"/>
              <a:buChar char="l"/>
              <a:defRPr/>
            </a:pPr>
            <a:r>
              <a:rPr lang="en-US" dirty="0" smtClean="0"/>
              <a:t>Cover wounds on other parts of the body with a dry, </a:t>
            </a:r>
            <a:br>
              <a:rPr lang="en-US" dirty="0" smtClean="0"/>
            </a:br>
            <a:r>
              <a:rPr lang="en-US" dirty="0" smtClean="0"/>
              <a:t>tight-fitting bandage</a:t>
            </a:r>
            <a:endParaRPr lang="en-US" dirty="0"/>
          </a:p>
          <a:p>
            <a:pPr marL="114300" lvl="1" indent="0" eaLnBrk="1" hangingPunct="1">
              <a:buFont typeface="Wingdings" pitchFamily="2" charset="2"/>
              <a:buNone/>
              <a:defRPr/>
            </a:pPr>
            <a:endParaRPr lang="en-US" dirty="0" smtClean="0"/>
          </a:p>
        </p:txBody>
      </p:sp>
      <p:sp>
        <p:nvSpPr>
          <p:cNvPr id="97283"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Infected Wounds or Cuts</a:t>
            </a:r>
          </a:p>
        </p:txBody>
      </p:sp>
      <p:sp>
        <p:nvSpPr>
          <p:cNvPr id="97284"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476" y="1243013"/>
            <a:ext cx="2025704" cy="2103120"/>
          </a:xfrm>
          <a:prstGeom prst="rect">
            <a:avLst/>
          </a:prstGeom>
        </p:spPr>
      </p:pic>
    </p:spTree>
    <p:extLst>
      <p:ext uri="{BB962C8B-B14F-4D97-AF65-F5344CB8AC3E}">
        <p14:creationId xmlns:p14="http://schemas.microsoft.com/office/powerpoint/2010/main" val="31109734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Single-Use Gloves</a:t>
            </a:r>
          </a:p>
        </p:txBody>
      </p:sp>
      <p:sp>
        <p:nvSpPr>
          <p:cNvPr id="98307" name="Rectangle 3"/>
          <p:cNvSpPr>
            <a:spLocks noGrp="1" noChangeArrowheads="1"/>
          </p:cNvSpPr>
          <p:nvPr>
            <p:ph type="body" idx="1"/>
          </p:nvPr>
        </p:nvSpPr>
        <p:spPr>
          <a:xfrm>
            <a:off x="393192" y="1143000"/>
            <a:ext cx="5051425" cy="4983163"/>
          </a:xfrm>
        </p:spPr>
        <p:txBody>
          <a:bodyPr/>
          <a:lstStyle/>
          <a:p>
            <a:pPr marL="0" indent="0" eaLnBrk="1" hangingPunct="1">
              <a:defRPr/>
            </a:pPr>
            <a:r>
              <a:rPr lang="en-US" dirty="0">
                <a:latin typeface="Arial Narrow" charset="0"/>
                <a:cs typeface="+mn-cs"/>
              </a:rPr>
              <a:t>Single-use gloves:</a:t>
            </a:r>
          </a:p>
          <a:p>
            <a:pPr marL="347472" lvl="1" indent="-347472" eaLnBrk="1" hangingPunct="1">
              <a:lnSpc>
                <a:spcPct val="100000"/>
              </a:lnSpc>
              <a:spcBef>
                <a:spcPts val="900"/>
              </a:spcBef>
              <a:defRPr/>
            </a:pPr>
            <a:r>
              <a:rPr lang="en-US" dirty="0" smtClean="0">
                <a:solidFill>
                  <a:srgbClr val="000000"/>
                </a:solidFill>
                <a:latin typeface="Arial Narrow" charset="0"/>
              </a:rPr>
              <a:t>Should be </a:t>
            </a:r>
            <a:r>
              <a:rPr lang="en-US" dirty="0">
                <a:solidFill>
                  <a:srgbClr val="000000"/>
                </a:solidFill>
                <a:latin typeface="Arial Narrow" charset="0"/>
              </a:rPr>
              <a:t>used when handling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ready</a:t>
            </a:r>
            <a:r>
              <a:rPr lang="en-US" dirty="0">
                <a:solidFill>
                  <a:srgbClr val="000000"/>
                </a:solidFill>
                <a:latin typeface="Arial Narrow" charset="0"/>
              </a:rPr>
              <a:t>-to-eat food</a:t>
            </a:r>
          </a:p>
          <a:p>
            <a:pPr marL="694944" lvl="2" indent="-347472" eaLnBrk="1" hangingPunct="1">
              <a:lnSpc>
                <a:spcPct val="100000"/>
              </a:lnSpc>
              <a:spcBef>
                <a:spcPts val="900"/>
              </a:spcBef>
              <a:defRPr/>
            </a:pPr>
            <a:r>
              <a:rPr lang="en-US" dirty="0">
                <a:solidFill>
                  <a:srgbClr val="000000"/>
                </a:solidFill>
                <a:latin typeface="Arial Narrow" charset="0"/>
              </a:rPr>
              <a:t>Except when washing produce</a:t>
            </a:r>
          </a:p>
          <a:p>
            <a:pPr marL="694944" lvl="2" indent="-347472" eaLnBrk="1" hangingPunct="1">
              <a:lnSpc>
                <a:spcPct val="100000"/>
              </a:lnSpc>
              <a:spcBef>
                <a:spcPts val="900"/>
              </a:spcBef>
              <a:defRPr/>
            </a:pPr>
            <a:r>
              <a:rPr lang="en-US" dirty="0">
                <a:solidFill>
                  <a:srgbClr val="000000"/>
                </a:solidFill>
                <a:latin typeface="Arial Narrow" charset="0"/>
              </a:rPr>
              <a:t>Except when handling ready-to-eat ingredients for a dish that will be cooked</a:t>
            </a:r>
          </a:p>
          <a:p>
            <a:pPr marL="347472" lvl="1" indent="-347472" eaLnBrk="1" hangingPunct="1">
              <a:lnSpc>
                <a:spcPct val="100000"/>
              </a:lnSpc>
              <a:spcBef>
                <a:spcPts val="900"/>
              </a:spcBef>
              <a:defRPr/>
            </a:pPr>
            <a:r>
              <a:rPr lang="en-US" dirty="0">
                <a:solidFill>
                  <a:srgbClr val="000000"/>
                </a:solidFill>
                <a:latin typeface="Arial Narrow" charset="0"/>
              </a:rPr>
              <a:t>Must </a:t>
            </a: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be used in </a:t>
            </a:r>
            <a:r>
              <a:rPr lang="en-US" dirty="0" smtClean="0">
                <a:solidFill>
                  <a:srgbClr val="000000"/>
                </a:solidFill>
                <a:latin typeface="Arial Narrow" charset="0"/>
              </a:rPr>
              <a:t>place </a:t>
            </a:r>
            <a:br>
              <a:rPr lang="en-US" dirty="0" smtClean="0">
                <a:solidFill>
                  <a:srgbClr val="000000"/>
                </a:solidFill>
                <a:latin typeface="Arial Narrow" charset="0"/>
              </a:rPr>
            </a:br>
            <a:r>
              <a:rPr lang="en-US" dirty="0" smtClean="0">
                <a:solidFill>
                  <a:srgbClr val="000000"/>
                </a:solidFill>
                <a:latin typeface="Arial Narrow" charset="0"/>
              </a:rPr>
              <a:t>of </a:t>
            </a:r>
            <a:r>
              <a:rPr lang="en-US" dirty="0">
                <a:solidFill>
                  <a:srgbClr val="000000"/>
                </a:solidFill>
                <a:latin typeface="Arial Narrow" charset="0"/>
              </a:rPr>
              <a:t>handwashing</a:t>
            </a:r>
          </a:p>
          <a:p>
            <a:pPr lvl="1" eaLnBrk="1" hangingPunct="1">
              <a:defRPr/>
            </a:pPr>
            <a:r>
              <a:rPr lang="en-US" dirty="0">
                <a:solidFill>
                  <a:srgbClr val="000000"/>
                </a:solidFill>
                <a:latin typeface="Arial Narrow" charset="0"/>
              </a:rPr>
              <a:t>Must </a:t>
            </a: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be washed and reused</a:t>
            </a:r>
          </a:p>
          <a:p>
            <a:pPr marL="347472" lvl="1" indent="-347472" eaLnBrk="1" hangingPunct="1">
              <a:lnSpc>
                <a:spcPct val="100000"/>
              </a:lnSpc>
              <a:spcBef>
                <a:spcPts val="900"/>
              </a:spcBef>
              <a:defRPr/>
            </a:pPr>
            <a:r>
              <a:rPr lang="en-US" dirty="0">
                <a:solidFill>
                  <a:srgbClr val="000000"/>
                </a:solidFill>
                <a:latin typeface="Arial Narrow" charset="0"/>
              </a:rPr>
              <a:t>Must fit </a:t>
            </a:r>
            <a:r>
              <a:rPr lang="en-US" dirty="0" smtClean="0">
                <a:solidFill>
                  <a:srgbClr val="000000"/>
                </a:solidFill>
                <a:latin typeface="Arial Narrow" charset="0"/>
              </a:rPr>
              <a:t>correctly</a:t>
            </a:r>
            <a:endParaRPr lang="en-US" dirty="0">
              <a:solidFill>
                <a:srgbClr val="000000"/>
              </a:solidFill>
              <a:latin typeface="Arial Narrow" charset="0"/>
            </a:endParaRP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395" y="1243013"/>
            <a:ext cx="2099626" cy="1831848"/>
          </a:xfrm>
          <a:prstGeom prst="rect">
            <a:avLst/>
          </a:prstGeom>
        </p:spPr>
      </p:pic>
    </p:spTree>
    <p:extLst>
      <p:ext uri="{BB962C8B-B14F-4D97-AF65-F5344CB8AC3E}">
        <p14:creationId xmlns:p14="http://schemas.microsoft.com/office/powerpoint/2010/main" val="37478435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Single-Use Gloves</a:t>
            </a:r>
          </a:p>
        </p:txBody>
      </p:sp>
      <p:sp>
        <p:nvSpPr>
          <p:cNvPr id="99331" name="Rectangle 3"/>
          <p:cNvSpPr>
            <a:spLocks noGrp="1" noChangeArrowheads="1"/>
          </p:cNvSpPr>
          <p:nvPr>
            <p:ph type="body" idx="1"/>
          </p:nvPr>
        </p:nvSpPr>
        <p:spPr>
          <a:xfrm>
            <a:off x="393192" y="1143000"/>
            <a:ext cx="6068646" cy="4572000"/>
          </a:xfrm>
        </p:spPr>
        <p:txBody>
          <a:bodyPr/>
          <a:lstStyle/>
          <a:p>
            <a:pPr marL="0" indent="0" eaLnBrk="1" hangingPunct="1">
              <a:defRPr/>
            </a:pPr>
            <a:r>
              <a:rPr lang="en-US" dirty="0">
                <a:latin typeface="Arial Narrow" charset="0"/>
                <a:cs typeface="+mn-cs"/>
              </a:rPr>
              <a:t>How to </a:t>
            </a:r>
            <a:r>
              <a:rPr lang="en-US" dirty="0" smtClean="0">
                <a:latin typeface="Arial Narrow" charset="0"/>
                <a:cs typeface="+mn-cs"/>
              </a:rPr>
              <a:t>use gloves</a:t>
            </a:r>
            <a:r>
              <a:rPr lang="en-US" dirty="0">
                <a:latin typeface="Arial Narrow" charset="0"/>
                <a:cs typeface="+mn-cs"/>
              </a:rPr>
              <a:t>:</a:t>
            </a:r>
          </a:p>
          <a:p>
            <a:pPr marL="347472" lvl="1" indent="-347472" eaLnBrk="1" hangingPunct="1">
              <a:lnSpc>
                <a:spcPct val="100000"/>
              </a:lnSpc>
              <a:spcBef>
                <a:spcPts val="900"/>
              </a:spcBef>
              <a:defRPr/>
            </a:pPr>
            <a:r>
              <a:rPr lang="en-US" dirty="0">
                <a:solidFill>
                  <a:srgbClr val="000000"/>
                </a:solidFill>
                <a:latin typeface="Arial Narrow" charset="0"/>
              </a:rPr>
              <a:t>Wash and dry hands before putting gloves </a:t>
            </a:r>
            <a:r>
              <a:rPr lang="en-US" dirty="0" smtClean="0">
                <a:solidFill>
                  <a:srgbClr val="000000"/>
                </a:solidFill>
                <a:latin typeface="Arial Narrow" charset="0"/>
              </a:rPr>
              <a:t>on when starting a new task</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Select the correct glove size</a:t>
            </a:r>
          </a:p>
          <a:p>
            <a:pPr marL="347472" lvl="1" indent="-347472" eaLnBrk="1" hangingPunct="1">
              <a:lnSpc>
                <a:spcPct val="100000"/>
              </a:lnSpc>
              <a:spcBef>
                <a:spcPts val="900"/>
              </a:spcBef>
              <a:defRPr/>
            </a:pPr>
            <a:r>
              <a:rPr lang="en-US" dirty="0">
                <a:solidFill>
                  <a:srgbClr val="000000"/>
                </a:solidFill>
                <a:latin typeface="Arial Narrow" charset="0"/>
              </a:rPr>
              <a:t>Hold gloves by the edge when putting them </a:t>
            </a:r>
            <a:r>
              <a:rPr lang="en-US" dirty="0" smtClean="0">
                <a:solidFill>
                  <a:srgbClr val="000000"/>
                </a:solidFill>
                <a:latin typeface="Arial Narrow" charset="0"/>
              </a:rPr>
              <a:t>on</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Once gloves are on, check for rips or tears</a:t>
            </a:r>
          </a:p>
          <a:p>
            <a:pPr marL="347472" lvl="1" indent="-347472" eaLnBrk="1" hangingPunct="1">
              <a:lnSpc>
                <a:spcPct val="100000"/>
              </a:lnSpc>
              <a:spcBef>
                <a:spcPts val="900"/>
              </a:spcBef>
              <a:defRPr/>
            </a:pPr>
            <a:r>
              <a:rPr lang="en-US" dirty="0">
                <a:solidFill>
                  <a:srgbClr val="FF0000"/>
                </a:solidFill>
              </a:rPr>
              <a:t>NEVER</a:t>
            </a:r>
            <a:r>
              <a:rPr lang="en-US" dirty="0" smtClean="0">
                <a:solidFill>
                  <a:srgbClr val="000000"/>
                </a:solidFill>
                <a:latin typeface="Arial Narrow" charset="0"/>
              </a:rPr>
              <a:t> </a:t>
            </a:r>
            <a:r>
              <a:rPr lang="en-US" dirty="0">
                <a:solidFill>
                  <a:srgbClr val="000000"/>
                </a:solidFill>
                <a:latin typeface="Arial Narrow" charset="0"/>
              </a:rPr>
              <a:t>blow into gloves</a:t>
            </a:r>
          </a:p>
          <a:p>
            <a:pPr marL="347472" lvl="1" indent="-347472" eaLnBrk="1" hangingPunct="1">
              <a:lnSpc>
                <a:spcPct val="100000"/>
              </a:lnSpc>
              <a:spcBef>
                <a:spcPts val="900"/>
              </a:spcBef>
              <a:defRPr/>
            </a:pPr>
            <a:r>
              <a:rPr lang="en-US" dirty="0">
                <a:solidFill>
                  <a:srgbClr val="FF0000"/>
                </a:solidFill>
              </a:rPr>
              <a:t>NEVER</a:t>
            </a:r>
            <a:r>
              <a:rPr lang="en-US" dirty="0" smtClean="0">
                <a:solidFill>
                  <a:srgbClr val="000000"/>
                </a:solidFill>
                <a:latin typeface="Arial Narrow" charset="0"/>
              </a:rPr>
              <a:t> </a:t>
            </a:r>
            <a:r>
              <a:rPr lang="en-US" dirty="0">
                <a:solidFill>
                  <a:srgbClr val="000000"/>
                </a:solidFill>
                <a:latin typeface="Arial Narrow" charset="0"/>
              </a:rPr>
              <a:t>roll gloves to make them easier to put </a:t>
            </a:r>
            <a:r>
              <a:rPr lang="en-US" dirty="0" smtClean="0">
                <a:solidFill>
                  <a:srgbClr val="000000"/>
                </a:solidFill>
                <a:latin typeface="Arial Narrow" charset="0"/>
              </a:rPr>
              <a:t>on</a:t>
            </a:r>
            <a:endParaRPr lang="en-US" dirty="0">
              <a:solidFill>
                <a:srgbClr val="000000"/>
              </a:solidFill>
              <a:latin typeface="Arial Narrow" charset="0"/>
            </a:endParaRPr>
          </a:p>
        </p:txBody>
      </p:sp>
      <p:sp>
        <p:nvSpPr>
          <p:cNvPr id="99333"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3-8</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395" y="1243013"/>
            <a:ext cx="2099626" cy="1831848"/>
          </a:xfrm>
          <a:prstGeom prst="rect">
            <a:avLst/>
          </a:prstGeom>
        </p:spPr>
      </p:pic>
    </p:spTree>
    <p:extLst>
      <p:ext uri="{BB962C8B-B14F-4D97-AF65-F5344CB8AC3E}">
        <p14:creationId xmlns:p14="http://schemas.microsoft.com/office/powerpoint/2010/main" val="4054892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 </a:t>
            </a:r>
          </a:p>
        </p:txBody>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1-7</a:t>
            </a:r>
          </a:p>
        </p:txBody>
      </p:sp>
      <p:sp>
        <p:nvSpPr>
          <p:cNvPr id="4" name="Rectangle 3"/>
          <p:cNvSpPr/>
          <p:nvPr/>
        </p:nvSpPr>
        <p:spPr>
          <a:xfrm>
            <a:off x="611364" y="2728913"/>
            <a:ext cx="3419475" cy="424732"/>
          </a:xfrm>
          <a:prstGeom prst="rect">
            <a:avLst/>
          </a:prstGeom>
        </p:spPr>
        <p:txBody>
          <a:bodyPr>
            <a:spAutoFit/>
          </a:bodyPr>
          <a:lstStyle/>
          <a:p>
            <a:pPr marL="571500" indent="-571500" algn="ctr" fontAlgn="base">
              <a:lnSpc>
                <a:spcPct val="90000"/>
              </a:lnSpc>
              <a:spcBef>
                <a:spcPct val="50000"/>
              </a:spcBef>
              <a:spcAft>
                <a:spcPct val="0"/>
              </a:spcAft>
              <a:buClr>
                <a:srgbClr val="0093D3"/>
              </a:buClr>
              <a:buSzPct val="75000"/>
              <a:defRPr/>
            </a:pPr>
            <a:r>
              <a:rPr lang="en-US" sz="2400" b="1" dirty="0">
                <a:solidFill>
                  <a:srgbClr val="005CAB"/>
                </a:solidFill>
                <a:latin typeface="Arial Narrow" charset="0"/>
              </a:rPr>
              <a:t>Time-temperature abuse</a:t>
            </a:r>
          </a:p>
        </p:txBody>
      </p:sp>
      <p:sp>
        <p:nvSpPr>
          <p:cNvPr id="5" name="Rectangle 4"/>
          <p:cNvSpPr/>
          <p:nvPr/>
        </p:nvSpPr>
        <p:spPr>
          <a:xfrm>
            <a:off x="5193762" y="2728913"/>
            <a:ext cx="2908300" cy="424732"/>
          </a:xfrm>
          <a:prstGeom prst="rect">
            <a:avLst/>
          </a:prstGeom>
        </p:spPr>
        <p:txBody>
          <a:bodyPr>
            <a:spAutoFit/>
          </a:bodyPr>
          <a:lstStyle/>
          <a:p>
            <a:pPr marL="571500" indent="-571500" algn="ctr" fontAlgn="base">
              <a:lnSpc>
                <a:spcPct val="90000"/>
              </a:lnSpc>
              <a:spcBef>
                <a:spcPct val="50000"/>
              </a:spcBef>
              <a:spcAft>
                <a:spcPct val="0"/>
              </a:spcAft>
              <a:buClr>
                <a:srgbClr val="0093D3"/>
              </a:buClr>
              <a:buSzPct val="75000"/>
              <a:defRPr/>
            </a:pPr>
            <a:r>
              <a:rPr lang="en-US" sz="2400" b="1" dirty="0">
                <a:solidFill>
                  <a:srgbClr val="005CAB"/>
                </a:solidFill>
                <a:latin typeface="Arial Narrow" charset="0"/>
              </a:rPr>
              <a:t>Cross-contamination</a:t>
            </a:r>
          </a:p>
        </p:txBody>
      </p:sp>
      <p:sp>
        <p:nvSpPr>
          <p:cNvPr id="6" name="Rectangle 5"/>
          <p:cNvSpPr/>
          <p:nvPr/>
        </p:nvSpPr>
        <p:spPr>
          <a:xfrm>
            <a:off x="813770" y="5243820"/>
            <a:ext cx="3014662" cy="424732"/>
          </a:xfrm>
          <a:prstGeom prst="rect">
            <a:avLst/>
          </a:prstGeom>
        </p:spPr>
        <p:txBody>
          <a:bodyPr>
            <a:spAutoFit/>
          </a:bodyPr>
          <a:lstStyle/>
          <a:p>
            <a:pPr marL="571500" indent="-571500" algn="ctr" fontAlgn="base">
              <a:lnSpc>
                <a:spcPct val="90000"/>
              </a:lnSpc>
              <a:spcBef>
                <a:spcPct val="50000"/>
              </a:spcBef>
              <a:spcAft>
                <a:spcPct val="0"/>
              </a:spcAft>
              <a:buClr>
                <a:srgbClr val="0093D3"/>
              </a:buClr>
              <a:buSzPct val="75000"/>
              <a:defRPr/>
            </a:pPr>
            <a:r>
              <a:rPr lang="en-US" sz="2400" b="1" dirty="0">
                <a:solidFill>
                  <a:srgbClr val="005CAB"/>
                </a:solidFill>
                <a:latin typeface="Arial Narrow" charset="0"/>
              </a:rPr>
              <a:t>Poor</a:t>
            </a:r>
            <a:r>
              <a:rPr lang="en-US" b="1" kern="0" dirty="0">
                <a:solidFill>
                  <a:srgbClr val="00AEEF"/>
                </a:solidFill>
                <a:latin typeface="Arial Narrow"/>
              </a:rPr>
              <a:t> </a:t>
            </a:r>
            <a:r>
              <a:rPr lang="en-US" sz="2400" b="1" dirty="0">
                <a:solidFill>
                  <a:srgbClr val="005CAB"/>
                </a:solidFill>
                <a:latin typeface="Arial Narrow" charset="0"/>
              </a:rPr>
              <a:t>personal hygiene</a:t>
            </a:r>
          </a:p>
        </p:txBody>
      </p:sp>
      <p:sp>
        <p:nvSpPr>
          <p:cNvPr id="7" name="Rectangle 6"/>
          <p:cNvSpPr/>
          <p:nvPr/>
        </p:nvSpPr>
        <p:spPr>
          <a:xfrm>
            <a:off x="4761962" y="5243820"/>
            <a:ext cx="3771900" cy="424732"/>
          </a:xfrm>
          <a:prstGeom prst="rect">
            <a:avLst/>
          </a:prstGeom>
        </p:spPr>
        <p:txBody>
          <a:bodyPr>
            <a:spAutoFit/>
          </a:bodyPr>
          <a:lstStyle/>
          <a:p>
            <a:pPr marL="571500" indent="-571500" algn="ctr" fontAlgn="base">
              <a:lnSpc>
                <a:spcPct val="90000"/>
              </a:lnSpc>
              <a:spcBef>
                <a:spcPct val="50000"/>
              </a:spcBef>
              <a:spcAft>
                <a:spcPct val="0"/>
              </a:spcAft>
              <a:buClr>
                <a:srgbClr val="0093D3"/>
              </a:buClr>
              <a:buSzPct val="75000"/>
              <a:defRPr/>
            </a:pPr>
            <a:r>
              <a:rPr lang="en-US" sz="2400" b="1" dirty="0">
                <a:solidFill>
                  <a:srgbClr val="005CAB"/>
                </a:solidFill>
                <a:latin typeface="Arial Narrow" charset="0"/>
              </a:rPr>
              <a:t>Poor cleaning and sanitizing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549" y="1243013"/>
            <a:ext cx="2092726" cy="148437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827" y="3605213"/>
            <a:ext cx="2098548" cy="13990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6352" y="3605213"/>
            <a:ext cx="2103120" cy="16520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4711" y="1226249"/>
            <a:ext cx="2092779" cy="1502664"/>
          </a:xfrm>
          <a:prstGeom prst="rect">
            <a:avLst/>
          </a:prstGeom>
        </p:spPr>
      </p:pic>
    </p:spTree>
    <p:extLst>
      <p:ext uri="{BB962C8B-B14F-4D97-AF65-F5344CB8AC3E}">
        <p14:creationId xmlns:p14="http://schemas.microsoft.com/office/powerpoint/2010/main" val="7575623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Bare-Hand Contact with Ready-to-Eat Food</a:t>
            </a:r>
          </a:p>
        </p:txBody>
      </p:sp>
      <p:sp>
        <p:nvSpPr>
          <p:cNvPr id="15363" name="Rectangle 3"/>
          <p:cNvSpPr>
            <a:spLocks noGrp="1" noChangeArrowheads="1"/>
          </p:cNvSpPr>
          <p:nvPr>
            <p:ph type="body" idx="1"/>
          </p:nvPr>
        </p:nvSpPr>
        <p:spPr>
          <a:xfrm>
            <a:off x="393192" y="1143000"/>
            <a:ext cx="4916487" cy="5328277"/>
          </a:xfrm>
        </p:spPr>
        <p:txBody>
          <a:bodyPr/>
          <a:lstStyle/>
          <a:p>
            <a:pPr marL="0" indent="0" eaLnBrk="1" hangingPunct="1">
              <a:buFont typeface="Wingdings" pitchFamily="2" charset="2"/>
              <a:buNone/>
              <a:defRPr/>
            </a:pPr>
            <a:r>
              <a:rPr lang="en-US" dirty="0" smtClean="0">
                <a:ea typeface="+mn-ea"/>
                <a:cs typeface="+mn-cs"/>
              </a:rPr>
              <a:t>Bare-hand contact with ready-to-eat food must be avoided:</a:t>
            </a:r>
          </a:p>
          <a:p>
            <a:pPr marL="347472" lvl="1" indent="-347472" eaLnBrk="1" hangingPunct="1">
              <a:lnSpc>
                <a:spcPct val="100000"/>
              </a:lnSpc>
              <a:spcBef>
                <a:spcPts val="900"/>
              </a:spcBef>
              <a:buFont typeface="Wingdings" pitchFamily="2" charset="2"/>
              <a:buChar char="l"/>
              <a:defRPr/>
            </a:pPr>
            <a:r>
              <a:rPr lang="en-US" dirty="0" smtClean="0"/>
              <a:t>The food is an ingredient in a dish that does not contain raw meat, seafood, or poultry</a:t>
            </a:r>
          </a:p>
          <a:p>
            <a:pPr lvl="2" eaLnBrk="1" hangingPunct="1">
              <a:buFont typeface="Courier New" pitchFamily="49" charset="0"/>
              <a:buChar char="o"/>
              <a:defRPr/>
            </a:pPr>
            <a:r>
              <a:rPr lang="en-US" dirty="0" smtClean="0">
                <a:solidFill>
                  <a:srgbClr val="000000"/>
                </a:solidFill>
              </a:rPr>
              <a:t>The dish will be cooked to at least </a:t>
            </a:r>
            <a:r>
              <a:rPr lang="en-US" dirty="0" smtClean="0">
                <a:solidFill>
                  <a:srgbClr val="000000"/>
                </a:solidFill>
              </a:rPr>
              <a:t>145</a:t>
            </a:r>
            <a:r>
              <a:rPr lang="en-US" dirty="0" smtClean="0"/>
              <a:t>ºF</a:t>
            </a:r>
            <a:r>
              <a:rPr lang="en-US" dirty="0" smtClean="0">
                <a:solidFill>
                  <a:srgbClr val="000000"/>
                </a:solidFill>
                <a:latin typeface="Arial Narrow" charset="0"/>
              </a:rPr>
              <a:t> </a:t>
            </a:r>
            <a:r>
              <a:rPr lang="en-US" dirty="0" smtClean="0">
                <a:solidFill>
                  <a:srgbClr val="000000"/>
                </a:solidFill>
              </a:rPr>
              <a:t>(</a:t>
            </a:r>
            <a:r>
              <a:rPr lang="en-US" dirty="0" smtClean="0">
                <a:solidFill>
                  <a:srgbClr val="000000"/>
                </a:solidFill>
              </a:rPr>
              <a:t>63</a:t>
            </a:r>
            <a:r>
              <a:rPr lang="en-US" dirty="0" smtClean="0"/>
              <a:t>ºC)</a:t>
            </a:r>
            <a:r>
              <a:rPr lang="en-US" dirty="0" smtClean="0">
                <a:solidFill>
                  <a:srgbClr val="000000"/>
                </a:solidFill>
                <a:latin typeface="Arial Narrow" charset="0"/>
              </a:rPr>
              <a:t> </a:t>
            </a:r>
            <a:endParaRPr lang="en-US" dirty="0" smtClean="0">
              <a:solidFill>
                <a:srgbClr val="000000"/>
              </a:solidFill>
            </a:endParaRPr>
          </a:p>
          <a:p>
            <a:pPr marL="347472" lvl="1" indent="-347472" eaLnBrk="1" hangingPunct="1">
              <a:lnSpc>
                <a:spcPct val="100000"/>
              </a:lnSpc>
              <a:spcBef>
                <a:spcPts val="900"/>
              </a:spcBef>
              <a:buFont typeface="Wingdings" pitchFamily="2" charset="2"/>
              <a:buChar char="l"/>
              <a:defRPr/>
            </a:pPr>
            <a:r>
              <a:rPr lang="en-US" dirty="0" smtClean="0">
                <a:solidFill>
                  <a:srgbClr val="000000"/>
                </a:solidFill>
              </a:rPr>
              <a:t>The food is an ingredient in a dish containing raw meat, seafood, or poultry</a:t>
            </a:r>
          </a:p>
          <a:p>
            <a:pPr lvl="2" eaLnBrk="1" hangingPunct="1">
              <a:defRPr/>
            </a:pPr>
            <a:r>
              <a:rPr lang="en-US" dirty="0" smtClean="0">
                <a:solidFill>
                  <a:srgbClr val="000000"/>
                </a:solidFill>
              </a:rPr>
              <a:t>The </a:t>
            </a:r>
            <a:r>
              <a:rPr lang="en-US" dirty="0">
                <a:solidFill>
                  <a:srgbClr val="000000"/>
                </a:solidFill>
              </a:rPr>
              <a:t>dish will be cooked </a:t>
            </a:r>
            <a:r>
              <a:rPr lang="en-US" dirty="0" smtClean="0">
                <a:solidFill>
                  <a:srgbClr val="000000"/>
                </a:solidFill>
              </a:rPr>
              <a:t>to the required minimum internal temperature of the raw items(s)</a:t>
            </a:r>
            <a:r>
              <a:rPr lang="en-US" dirty="0" smtClean="0">
                <a:solidFill>
                  <a:srgbClr val="000000"/>
                </a:solidFill>
                <a:latin typeface="Arial Narrow" charset="0"/>
              </a:rPr>
              <a:t> </a:t>
            </a:r>
            <a:endParaRPr lang="en-US" dirty="0">
              <a:solidFill>
                <a:srgbClr val="000000"/>
              </a:solidFill>
            </a:endParaRPr>
          </a:p>
          <a:p>
            <a:pPr lvl="1" eaLnBrk="1" hangingPunct="1">
              <a:defRPr/>
            </a:pPr>
            <a:r>
              <a:rPr lang="en-US" dirty="0" smtClean="0">
                <a:solidFill>
                  <a:srgbClr val="FF0000"/>
                </a:solidFill>
              </a:rPr>
              <a:t>NEVER</a:t>
            </a:r>
            <a:r>
              <a:rPr lang="en-US" dirty="0" smtClean="0"/>
              <a:t> handle ready-to-eat food with bare hands when you primarily serve a high-risk population</a:t>
            </a:r>
          </a:p>
          <a:p>
            <a:pPr marL="495300" eaLnBrk="1" hangingPunct="1">
              <a:buFont typeface="Wingdings" pitchFamily="2" charset="2"/>
              <a:buNone/>
              <a:defRPr/>
            </a:pPr>
            <a:endParaRPr lang="en-US" dirty="0" smtClean="0">
              <a:solidFill>
                <a:srgbClr val="000000"/>
              </a:solidFill>
              <a:ea typeface="+mn-ea"/>
              <a:cs typeface="+mn-cs"/>
            </a:endParaRPr>
          </a:p>
          <a:p>
            <a:pPr marL="571500" lvl="1" indent="-457200" eaLnBrk="1" hangingPunct="1">
              <a:buFont typeface="Wingdings" pitchFamily="2" charset="2"/>
              <a:buNone/>
              <a:defRPr/>
            </a:pPr>
            <a:endParaRPr lang="en-US" dirty="0" smtClean="0"/>
          </a:p>
        </p:txBody>
      </p:sp>
      <p:sp>
        <p:nvSpPr>
          <p:cNvPr id="10138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3-9</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559207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Handling Staff Illnesses</a:t>
            </a:r>
          </a:p>
        </p:txBody>
      </p:sp>
      <p:sp>
        <p:nvSpPr>
          <p:cNvPr id="104451" name="Rectangle 3"/>
          <p:cNvSpPr>
            <a:spLocks noChangeArrowheads="1"/>
          </p:cNvSpPr>
          <p:nvPr/>
        </p:nvSpPr>
        <p:spPr bwMode="auto">
          <a:xfrm>
            <a:off x="393192" y="1106425"/>
            <a:ext cx="5399088"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1" eaLnBrk="0" fontAlgn="base" hangingPunct="0">
              <a:spcBef>
                <a:spcPct val="0"/>
              </a:spcBef>
              <a:spcAft>
                <a:spcPct val="0"/>
              </a:spcAft>
              <a:defRPr/>
            </a:pPr>
            <a:r>
              <a:rPr lang="en-US" sz="2400" b="1" dirty="0">
                <a:solidFill>
                  <a:srgbClr val="005CAB"/>
                </a:solidFill>
                <a:latin typeface="Arial Narrow"/>
              </a:rPr>
              <a:t>If:</a:t>
            </a:r>
          </a:p>
          <a:p>
            <a:pPr marL="0" lvl="1" eaLnBrk="0" fontAlgn="base" hangingPunct="0">
              <a:spcBef>
                <a:spcPts val="900"/>
              </a:spcBef>
              <a:spcAft>
                <a:spcPct val="0"/>
              </a:spcAft>
              <a:defRPr/>
            </a:pPr>
            <a:r>
              <a:rPr lang="en-US" sz="2200" dirty="0">
                <a:solidFill>
                  <a:srgbClr val="231F20"/>
                </a:solidFill>
                <a:latin typeface="Arial Narrow"/>
                <a:cs typeface="Arial Narrow"/>
              </a:rPr>
              <a:t>The food handler has a sore throat with a fever</a:t>
            </a:r>
          </a:p>
          <a:p>
            <a:pPr marL="0" lvl="1" eaLnBrk="0" fontAlgn="base" hangingPunct="0">
              <a:spcBef>
                <a:spcPct val="0"/>
              </a:spcBef>
              <a:spcAft>
                <a:spcPct val="0"/>
              </a:spcAft>
              <a:defRPr/>
            </a:pPr>
            <a:endParaRPr lang="en-US" sz="2200" dirty="0">
              <a:solidFill>
                <a:srgbClr val="231F20"/>
              </a:solidFill>
              <a:latin typeface="Arial Narrow"/>
              <a:cs typeface="Arial Narrow"/>
            </a:endParaRPr>
          </a:p>
          <a:p>
            <a:pPr marL="0" lvl="1" eaLnBrk="0" fontAlgn="base" hangingPunct="0">
              <a:spcBef>
                <a:spcPct val="0"/>
              </a:spcBef>
              <a:spcAft>
                <a:spcPct val="0"/>
              </a:spcAft>
              <a:defRPr/>
            </a:pPr>
            <a:r>
              <a:rPr lang="en-US" sz="2400" b="1" dirty="0">
                <a:solidFill>
                  <a:srgbClr val="005CAB"/>
                </a:solidFill>
                <a:latin typeface="Arial Narrow"/>
              </a:rPr>
              <a:t>Then:</a:t>
            </a:r>
          </a:p>
          <a:p>
            <a:pPr marL="347472" lvl="1" indent="-419100" fontAlgn="base">
              <a:spcBef>
                <a:spcPts val="900"/>
              </a:spcBef>
              <a:spcAft>
                <a:spcPct val="0"/>
              </a:spcAft>
              <a:buClr>
                <a:srgbClr val="005CAB"/>
              </a:buClr>
              <a:buSzPct val="75000"/>
              <a:buFont typeface="Wingdings" pitchFamily="2" charset="2"/>
              <a:buChar char="l"/>
              <a:defRPr/>
            </a:pPr>
            <a:r>
              <a:rPr lang="en-US" sz="2200" b="1" dirty="0">
                <a:solidFill>
                  <a:srgbClr val="005CAB"/>
                </a:solidFill>
                <a:latin typeface="Arial Narrow"/>
                <a:cs typeface="Arial Narrow"/>
              </a:rPr>
              <a:t>Restrict</a:t>
            </a:r>
            <a:r>
              <a:rPr lang="en-US" sz="2200" dirty="0">
                <a:solidFill>
                  <a:srgbClr val="000000"/>
                </a:solidFill>
                <a:latin typeface="Arial Narrow"/>
                <a:cs typeface="Arial Narrow"/>
              </a:rPr>
              <a:t> </a:t>
            </a:r>
            <a:r>
              <a:rPr lang="en-US" sz="2200" dirty="0">
                <a:solidFill>
                  <a:srgbClr val="231F20"/>
                </a:solidFill>
                <a:latin typeface="Arial Narrow"/>
                <a:cs typeface="Arial Narrow"/>
              </a:rPr>
              <a:t>the food handler from working with or around food</a:t>
            </a:r>
          </a:p>
          <a:p>
            <a:pPr marL="347472" lvl="1" indent="-419100" fontAlgn="base">
              <a:spcBef>
                <a:spcPts val="900"/>
              </a:spcBef>
              <a:spcAft>
                <a:spcPct val="0"/>
              </a:spcAft>
              <a:buClr>
                <a:srgbClr val="005CAB"/>
              </a:buClr>
              <a:buSzPct val="75000"/>
              <a:buFont typeface="Wingdings" pitchFamily="2" charset="2"/>
              <a:buChar char="l"/>
              <a:defRPr/>
            </a:pPr>
            <a:r>
              <a:rPr lang="en-US" sz="2200" b="1" dirty="0">
                <a:solidFill>
                  <a:srgbClr val="005CAB"/>
                </a:solidFill>
                <a:latin typeface="Arial Narrow"/>
                <a:cs typeface="Arial Narrow"/>
              </a:rPr>
              <a:t>Exclude</a:t>
            </a:r>
            <a:r>
              <a:rPr lang="en-US" sz="2200" dirty="0">
                <a:solidFill>
                  <a:srgbClr val="231F20"/>
                </a:solidFill>
                <a:latin typeface="Arial Narrow"/>
                <a:cs typeface="Arial Narrow"/>
              </a:rPr>
              <a:t> the food handler from the operation if you primarily serve a high-risk population</a:t>
            </a:r>
          </a:p>
          <a:p>
            <a:pPr marL="347472" lvl="1" indent="-419100" fontAlgn="base">
              <a:spcBef>
                <a:spcPts val="900"/>
              </a:spcBef>
              <a:spcAft>
                <a:spcPct val="0"/>
              </a:spcAft>
              <a:buClr>
                <a:srgbClr val="005CAB"/>
              </a:buClr>
              <a:buSzPct val="75000"/>
              <a:buFont typeface="Wingdings" pitchFamily="2" charset="2"/>
              <a:buChar char="l"/>
              <a:defRPr/>
            </a:pPr>
            <a:r>
              <a:rPr lang="en-US" sz="2200" dirty="0">
                <a:solidFill>
                  <a:srgbClr val="231F20"/>
                </a:solidFill>
                <a:latin typeface="Arial Narrow"/>
                <a:cs typeface="Arial Narrow"/>
              </a:rPr>
              <a:t>A written release from a medical practitioner is required before returning to work</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125" y="1243013"/>
            <a:ext cx="2099579" cy="1807464"/>
          </a:xfrm>
          <a:prstGeom prst="rect">
            <a:avLst/>
          </a:prstGeom>
        </p:spPr>
      </p:pic>
    </p:spTree>
    <p:extLst>
      <p:ext uri="{BB962C8B-B14F-4D97-AF65-F5344CB8AC3E}">
        <p14:creationId xmlns:p14="http://schemas.microsoft.com/office/powerpoint/2010/main" val="12334128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Handling Staff Illnesses</a:t>
            </a:r>
          </a:p>
        </p:txBody>
      </p:sp>
      <p:sp>
        <p:nvSpPr>
          <p:cNvPr id="10547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3-11</a:t>
            </a:r>
          </a:p>
        </p:txBody>
      </p:sp>
      <p:sp>
        <p:nvSpPr>
          <p:cNvPr id="10" name="Rectangle 3"/>
          <p:cNvSpPr>
            <a:spLocks noChangeArrowheads="1"/>
          </p:cNvSpPr>
          <p:nvPr/>
        </p:nvSpPr>
        <p:spPr bwMode="auto">
          <a:xfrm>
            <a:off x="393192" y="1106425"/>
            <a:ext cx="6151555" cy="47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1" eaLnBrk="0" fontAlgn="base" hangingPunct="0">
              <a:spcAft>
                <a:spcPct val="0"/>
              </a:spcAft>
              <a:defRPr/>
            </a:pPr>
            <a:r>
              <a:rPr lang="en-US" sz="2400" b="1" dirty="0">
                <a:solidFill>
                  <a:srgbClr val="005CAB"/>
                </a:solidFill>
                <a:latin typeface="Arial Narrow"/>
              </a:rPr>
              <a:t>If:</a:t>
            </a:r>
          </a:p>
          <a:p>
            <a:pPr marL="0" lvl="1" eaLnBrk="0" fontAlgn="base" hangingPunct="0">
              <a:spcBef>
                <a:spcPts val="900"/>
              </a:spcBef>
              <a:spcAft>
                <a:spcPct val="0"/>
              </a:spcAft>
              <a:buClr>
                <a:srgbClr val="2D2D8A"/>
              </a:buClr>
              <a:defRPr/>
            </a:pPr>
            <a:r>
              <a:rPr lang="en-US" sz="2200" dirty="0">
                <a:solidFill>
                  <a:srgbClr val="231F20"/>
                </a:solidFill>
                <a:latin typeface="Arial Narrow"/>
                <a:cs typeface="Arial Narrow"/>
              </a:rPr>
              <a:t>The food handler has at least one of these symptoms</a:t>
            </a:r>
          </a:p>
          <a:p>
            <a:pPr marL="342900" lvl="1" indent="-342900" eaLnBrk="0" fontAlgn="base" hangingPunct="0">
              <a:spcBef>
                <a:spcPts val="900"/>
              </a:spcBef>
              <a:spcAft>
                <a:spcPct val="0"/>
              </a:spcAft>
              <a:buClr>
                <a:srgbClr val="005CAB"/>
              </a:buClr>
              <a:buFont typeface="Lucida Grande"/>
              <a:buChar char="●"/>
              <a:defRPr/>
            </a:pPr>
            <a:r>
              <a:rPr lang="en-US" sz="2200" dirty="0">
                <a:solidFill>
                  <a:srgbClr val="000000"/>
                </a:solidFill>
                <a:latin typeface="Arial Narrow"/>
                <a:cs typeface="Arial Narrow"/>
              </a:rPr>
              <a:t>Vomiting</a:t>
            </a:r>
          </a:p>
          <a:p>
            <a:pPr marL="342900" lvl="1" indent="-342900" eaLnBrk="0" fontAlgn="base" hangingPunct="0">
              <a:spcBef>
                <a:spcPts val="900"/>
              </a:spcBef>
              <a:spcAft>
                <a:spcPct val="0"/>
              </a:spcAft>
              <a:buClr>
                <a:srgbClr val="005CAB"/>
              </a:buClr>
              <a:buFont typeface="Lucida Grande"/>
              <a:buChar char="●"/>
              <a:defRPr/>
            </a:pPr>
            <a:r>
              <a:rPr lang="en-US" sz="2200" dirty="0">
                <a:solidFill>
                  <a:srgbClr val="000000"/>
                </a:solidFill>
                <a:latin typeface="Arial Narrow"/>
                <a:cs typeface="Arial Narrow"/>
              </a:rPr>
              <a:t>Diarrhea</a:t>
            </a:r>
            <a:endParaRPr lang="en-US" sz="2200" b="1" dirty="0">
              <a:solidFill>
                <a:srgbClr val="231F20"/>
              </a:solidFill>
              <a:latin typeface="Arial Narrow"/>
              <a:cs typeface="Arial Narrow"/>
            </a:endParaRPr>
          </a:p>
          <a:p>
            <a:pPr marL="0" lvl="1" eaLnBrk="0" fontAlgn="base" hangingPunct="0">
              <a:spcAft>
                <a:spcPct val="0"/>
              </a:spcAft>
              <a:defRPr/>
            </a:pPr>
            <a:endParaRPr lang="en-US" sz="2200" dirty="0">
              <a:solidFill>
                <a:srgbClr val="231F20"/>
              </a:solidFill>
              <a:latin typeface="Arial Narrow"/>
              <a:cs typeface="Arial Narrow"/>
            </a:endParaRPr>
          </a:p>
          <a:p>
            <a:pPr marL="0" lvl="1" eaLnBrk="0" fontAlgn="base" hangingPunct="0">
              <a:spcAft>
                <a:spcPct val="0"/>
              </a:spcAft>
              <a:defRPr/>
            </a:pPr>
            <a:r>
              <a:rPr lang="en-US" sz="2400" b="1" dirty="0">
                <a:solidFill>
                  <a:srgbClr val="005CAB"/>
                </a:solidFill>
                <a:latin typeface="Arial Narrow"/>
              </a:rPr>
              <a:t>Then:</a:t>
            </a:r>
          </a:p>
          <a:p>
            <a:pPr fontAlgn="base">
              <a:spcBef>
                <a:spcPts val="900"/>
              </a:spcBef>
              <a:spcAft>
                <a:spcPct val="0"/>
              </a:spcAft>
              <a:buClr>
                <a:srgbClr val="2D2D8A"/>
              </a:buClr>
            </a:pPr>
            <a:r>
              <a:rPr lang="en-US" sz="2200" b="1" dirty="0">
                <a:solidFill>
                  <a:srgbClr val="005CAB"/>
                </a:solidFill>
                <a:latin typeface="Arial Narrow"/>
                <a:cs typeface="Arial Narrow"/>
              </a:rPr>
              <a:t>Exclude</a:t>
            </a:r>
            <a:r>
              <a:rPr lang="en-US" sz="2200" dirty="0">
                <a:solidFill>
                  <a:srgbClr val="000000"/>
                </a:solidFill>
                <a:latin typeface="Arial Narrow"/>
                <a:cs typeface="Arial Narrow"/>
              </a:rPr>
              <a:t> the food handler from the operation</a:t>
            </a:r>
          </a:p>
          <a:p>
            <a:pPr marL="342900" indent="-342900" fontAlgn="base">
              <a:spcBef>
                <a:spcPts val="900"/>
              </a:spcBef>
              <a:spcAft>
                <a:spcPct val="0"/>
              </a:spcAft>
              <a:buClr>
                <a:srgbClr val="005CAB"/>
              </a:buClr>
              <a:buFont typeface="Lucida Grande"/>
              <a:buChar char="●"/>
            </a:pPr>
            <a:r>
              <a:rPr lang="en-US" sz="2200" dirty="0">
                <a:solidFill>
                  <a:srgbClr val="000000"/>
                </a:solidFill>
                <a:latin typeface="Arial Narrow"/>
                <a:cs typeface="Arial Narrow"/>
              </a:rPr>
              <a:t>Before returning to work, food handlers who vomited </a:t>
            </a:r>
            <a:br>
              <a:rPr lang="en-US" sz="2200" dirty="0">
                <a:solidFill>
                  <a:srgbClr val="000000"/>
                </a:solidFill>
                <a:latin typeface="Arial Narrow"/>
                <a:cs typeface="Arial Narrow"/>
              </a:rPr>
            </a:br>
            <a:r>
              <a:rPr lang="en-US" sz="2200" dirty="0">
                <a:solidFill>
                  <a:srgbClr val="000000"/>
                </a:solidFill>
                <a:latin typeface="Arial Narrow"/>
                <a:cs typeface="Arial Narrow"/>
              </a:rPr>
              <a:t>or had diarrhea must meet one of these requirements</a:t>
            </a:r>
          </a:p>
          <a:p>
            <a:pPr marL="694944" lvl="2" indent="-347472" fontAlgn="base">
              <a:spcBef>
                <a:spcPts val="900"/>
              </a:spcBef>
              <a:spcAft>
                <a:spcPct val="0"/>
              </a:spcAft>
              <a:buClr>
                <a:srgbClr val="005CAB"/>
              </a:buClr>
              <a:buSzPct val="75000"/>
              <a:buFont typeface="Courier New" charset="0"/>
              <a:buChar char="o"/>
              <a:defRPr/>
            </a:pPr>
            <a:r>
              <a:rPr lang="en-US" sz="2000" dirty="0">
                <a:solidFill>
                  <a:srgbClr val="000000"/>
                </a:solidFill>
                <a:latin typeface="Arial Narrow" charset="0"/>
              </a:rPr>
              <a:t>Have had no symptoms for at least 24 hours</a:t>
            </a:r>
          </a:p>
          <a:p>
            <a:pPr marL="694944" lvl="2" indent="-347472" fontAlgn="base">
              <a:spcBef>
                <a:spcPts val="900"/>
              </a:spcBef>
              <a:spcAft>
                <a:spcPct val="0"/>
              </a:spcAft>
              <a:buClr>
                <a:srgbClr val="005CAB"/>
              </a:buClr>
              <a:buSzPct val="75000"/>
              <a:buFont typeface="Courier New" charset="0"/>
              <a:buChar char="o"/>
              <a:defRPr/>
            </a:pPr>
            <a:r>
              <a:rPr lang="en-US" sz="2000" dirty="0">
                <a:solidFill>
                  <a:srgbClr val="000000"/>
                </a:solidFill>
                <a:latin typeface="Arial Narrow" charset="0"/>
              </a:rPr>
              <a:t>Have a written release from a medical practitioner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394" y="1243013"/>
            <a:ext cx="2097041" cy="1051560"/>
          </a:xfrm>
          <a:prstGeom prst="rect">
            <a:avLst/>
          </a:prstGeom>
        </p:spPr>
      </p:pic>
    </p:spTree>
    <p:extLst>
      <p:ext uri="{BB962C8B-B14F-4D97-AF65-F5344CB8AC3E}">
        <p14:creationId xmlns:p14="http://schemas.microsoft.com/office/powerpoint/2010/main" val="38244837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Handling Staff Illnesses</a:t>
            </a:r>
          </a:p>
        </p:txBody>
      </p:sp>
      <p:sp>
        <p:nvSpPr>
          <p:cNvPr id="106501" name="Rectangle 6"/>
          <p:cNvSpPr>
            <a:spLocks noChangeArrowheads="1"/>
          </p:cNvSpPr>
          <p:nvPr/>
        </p:nvSpPr>
        <p:spPr bwMode="auto">
          <a:xfrm>
            <a:off x="393192" y="1106425"/>
            <a:ext cx="668799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b="1" dirty="0">
                <a:solidFill>
                  <a:srgbClr val="005CAB"/>
                </a:solidFill>
                <a:latin typeface="Arial Narrow"/>
              </a:rPr>
              <a:t>If:</a:t>
            </a:r>
          </a:p>
          <a:p>
            <a:pPr marL="0" lvl="1" eaLnBrk="0" fontAlgn="base" hangingPunct="0">
              <a:spcBef>
                <a:spcPts val="900"/>
              </a:spcBef>
              <a:spcAft>
                <a:spcPct val="0"/>
              </a:spcAft>
              <a:defRPr/>
            </a:pPr>
            <a:r>
              <a:rPr lang="en-US" sz="2200" dirty="0">
                <a:solidFill>
                  <a:srgbClr val="000000"/>
                </a:solidFill>
                <a:latin typeface="Arial Narrow"/>
                <a:cs typeface="Arial Narrow"/>
              </a:rPr>
              <a:t>The food handler has jaundice</a:t>
            </a:r>
          </a:p>
          <a:p>
            <a:pPr marL="0" lvl="1" eaLnBrk="0" fontAlgn="base" hangingPunct="0">
              <a:spcBef>
                <a:spcPct val="0"/>
              </a:spcBef>
              <a:spcAft>
                <a:spcPct val="0"/>
              </a:spcAft>
              <a:defRPr/>
            </a:pPr>
            <a:endParaRPr lang="en-US" sz="2400" b="1" dirty="0">
              <a:solidFill>
                <a:srgbClr val="005CAB"/>
              </a:solidFill>
              <a:latin typeface="Arial Narrow"/>
            </a:endParaRPr>
          </a:p>
          <a:p>
            <a:pPr eaLnBrk="0" fontAlgn="base" hangingPunct="0">
              <a:spcBef>
                <a:spcPct val="0"/>
              </a:spcBef>
              <a:spcAft>
                <a:spcPct val="0"/>
              </a:spcAft>
              <a:defRPr/>
            </a:pPr>
            <a:r>
              <a:rPr lang="en-US" sz="2400" b="1" dirty="0">
                <a:solidFill>
                  <a:srgbClr val="005CAB"/>
                </a:solidFill>
                <a:latin typeface="Arial Narrow"/>
              </a:rPr>
              <a:t>Then:</a:t>
            </a:r>
          </a:p>
          <a:p>
            <a:pPr marL="347472" lvl="1" indent="-342900" fontAlgn="base">
              <a:spcBef>
                <a:spcPts val="900"/>
              </a:spcBef>
              <a:spcAft>
                <a:spcPct val="0"/>
              </a:spcAft>
              <a:buClr>
                <a:srgbClr val="005CAB"/>
              </a:buClr>
              <a:buSzPct val="100000"/>
              <a:buFont typeface="Lucida Grande"/>
              <a:buChar char="●"/>
              <a:defRPr/>
            </a:pPr>
            <a:r>
              <a:rPr lang="en-US" sz="2200" dirty="0" smtClean="0">
                <a:solidFill>
                  <a:srgbClr val="000000"/>
                </a:solidFill>
                <a:latin typeface="Arial Narrow"/>
                <a:cs typeface="Arial Narrow"/>
              </a:rPr>
              <a:t>Report </a:t>
            </a:r>
            <a:r>
              <a:rPr lang="en-US" sz="2200" dirty="0">
                <a:solidFill>
                  <a:srgbClr val="000000"/>
                </a:solidFill>
                <a:latin typeface="Arial Narrow"/>
                <a:cs typeface="Arial Narrow"/>
              </a:rPr>
              <a:t>the food handler to the regulatory </a:t>
            </a:r>
            <a:r>
              <a:rPr lang="en-US" sz="2200" dirty="0" smtClean="0">
                <a:solidFill>
                  <a:srgbClr val="000000"/>
                </a:solidFill>
                <a:latin typeface="Arial Narrow"/>
                <a:cs typeface="Arial Narrow"/>
              </a:rPr>
              <a:t>authority</a:t>
            </a:r>
            <a:endParaRPr lang="en-US" sz="2200" dirty="0">
              <a:solidFill>
                <a:srgbClr val="000000"/>
              </a:solidFill>
              <a:latin typeface="Arial Narrow"/>
              <a:cs typeface="Arial Narrow"/>
            </a:endParaRPr>
          </a:p>
          <a:p>
            <a:pPr marL="347472" lvl="1" indent="-342900" fontAlgn="base">
              <a:spcBef>
                <a:spcPts val="900"/>
              </a:spcBef>
              <a:spcAft>
                <a:spcPct val="0"/>
              </a:spcAft>
              <a:buClr>
                <a:srgbClr val="005CAB"/>
              </a:buClr>
              <a:buSzPct val="100000"/>
              <a:buFont typeface="Lucida Grande"/>
              <a:buChar char="●"/>
              <a:defRPr/>
            </a:pPr>
            <a:r>
              <a:rPr lang="en-US" sz="2200" b="1" dirty="0">
                <a:solidFill>
                  <a:srgbClr val="005CAB"/>
                </a:solidFill>
                <a:latin typeface="Arial Narrow"/>
                <a:cs typeface="Arial Narrow"/>
              </a:rPr>
              <a:t>Exclude</a:t>
            </a:r>
            <a:r>
              <a:rPr lang="en-US" sz="2200" dirty="0">
                <a:solidFill>
                  <a:srgbClr val="000000"/>
                </a:solidFill>
                <a:latin typeface="Arial Narrow"/>
                <a:cs typeface="Arial Narrow"/>
              </a:rPr>
              <a:t> food handlers from the operation if they have had jaundice for 7 days or less</a:t>
            </a:r>
          </a:p>
          <a:p>
            <a:pPr marL="347472" lvl="1" indent="-342900" fontAlgn="base">
              <a:spcBef>
                <a:spcPts val="900"/>
              </a:spcBef>
              <a:spcAft>
                <a:spcPct val="0"/>
              </a:spcAft>
              <a:buClr>
                <a:srgbClr val="005CAB"/>
              </a:buClr>
              <a:buSzPct val="100000"/>
              <a:buFont typeface="Lucida Grande"/>
              <a:buChar char="●"/>
              <a:defRPr/>
            </a:pPr>
            <a:r>
              <a:rPr lang="en-US" sz="2200" dirty="0" smtClean="0">
                <a:solidFill>
                  <a:srgbClr val="231F20"/>
                </a:solidFill>
                <a:latin typeface="Arial Narrow"/>
                <a:cs typeface="Arial Narrow"/>
              </a:rPr>
              <a:t>Food </a:t>
            </a:r>
            <a:r>
              <a:rPr lang="en-US" sz="2200" dirty="0">
                <a:solidFill>
                  <a:srgbClr val="231F20"/>
                </a:solidFill>
                <a:latin typeface="Arial Narrow"/>
                <a:cs typeface="Arial Narrow"/>
              </a:rPr>
              <a:t>handlers must have a written release from a </a:t>
            </a:r>
            <a:br>
              <a:rPr lang="en-US" sz="2200" dirty="0">
                <a:solidFill>
                  <a:srgbClr val="231F20"/>
                </a:solidFill>
                <a:latin typeface="Arial Narrow"/>
                <a:cs typeface="Arial Narrow"/>
              </a:rPr>
            </a:br>
            <a:r>
              <a:rPr lang="en-US" sz="2200" dirty="0">
                <a:solidFill>
                  <a:srgbClr val="231F20"/>
                </a:solidFill>
                <a:latin typeface="Arial Narrow"/>
                <a:cs typeface="Arial Narrow"/>
              </a:rPr>
              <a:t>medical practitioner and approval from the regulatory authority before returning to work</a:t>
            </a:r>
            <a:endParaRPr lang="en-US" sz="2400" dirty="0">
              <a:solidFill>
                <a:srgbClr val="005CAB"/>
              </a:solidFill>
              <a:latin typeface="Arial Narrow"/>
              <a:cs typeface="Arial Narrow"/>
            </a:endParaRPr>
          </a:p>
        </p:txBody>
      </p:sp>
      <p:sp>
        <p:nvSpPr>
          <p:cNvPr id="10650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3-12</a:t>
            </a:r>
          </a:p>
        </p:txBody>
      </p:sp>
    </p:spTree>
    <p:extLst>
      <p:ext uri="{BB962C8B-B14F-4D97-AF65-F5344CB8AC3E}">
        <p14:creationId xmlns:p14="http://schemas.microsoft.com/office/powerpoint/2010/main" val="6628039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457200" y="2590800"/>
            <a:ext cx="457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25000"/>
              </a:spcAft>
              <a:buClr>
                <a:srgbClr val="000000"/>
              </a:buClr>
              <a:buFont typeface="Symbol" charset="0"/>
              <a:buNone/>
              <a:defRPr/>
            </a:pPr>
            <a:endParaRPr lang="en-US" sz="2000" b="1" dirty="0">
              <a:solidFill>
                <a:srgbClr val="CC0000"/>
              </a:solidFill>
            </a:endParaRPr>
          </a:p>
          <a:p>
            <a:pPr eaLnBrk="0" fontAlgn="base" hangingPunct="0">
              <a:spcBef>
                <a:spcPct val="50000"/>
              </a:spcBef>
              <a:spcAft>
                <a:spcPct val="25000"/>
              </a:spcAft>
              <a:buClr>
                <a:srgbClr val="000000"/>
              </a:buClr>
              <a:buFont typeface="Symbol" charset="0"/>
              <a:buNone/>
              <a:defRPr/>
            </a:pPr>
            <a:endParaRPr lang="en-US" sz="2000" dirty="0">
              <a:solidFill>
                <a:srgbClr val="CC0000"/>
              </a:solidFill>
            </a:endParaRPr>
          </a:p>
        </p:txBody>
      </p:sp>
      <p:sp>
        <p:nvSpPr>
          <p:cNvPr id="107525" name="Rectangle 9"/>
          <p:cNvSpPr>
            <a:spLocks noChangeArrowheads="1"/>
          </p:cNvSpPr>
          <p:nvPr/>
        </p:nvSpPr>
        <p:spPr bwMode="auto">
          <a:xfrm>
            <a:off x="393192" y="1106425"/>
            <a:ext cx="8240713" cy="493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b="1" dirty="0">
                <a:solidFill>
                  <a:srgbClr val="005CAB"/>
                </a:solidFill>
                <a:latin typeface="Arial Narrow"/>
              </a:rPr>
              <a:t>If:</a:t>
            </a:r>
          </a:p>
          <a:p>
            <a:r>
              <a:rPr lang="en-US" sz="2200" dirty="0" smtClean="0">
                <a:latin typeface="+mj-lt"/>
              </a:rPr>
              <a:t>The </a:t>
            </a:r>
            <a:r>
              <a:rPr lang="en-US" sz="2200" dirty="0">
                <a:latin typeface="+mj-lt"/>
              </a:rPr>
              <a:t>food handler is vomiting or has diarrhea </a:t>
            </a:r>
            <a:r>
              <a:rPr lang="en-US" sz="2200" i="1" dirty="0">
                <a:latin typeface="+mj-lt"/>
              </a:rPr>
              <a:t>and</a:t>
            </a:r>
            <a:r>
              <a:rPr lang="en-US" sz="2200" dirty="0">
                <a:latin typeface="+mj-lt"/>
              </a:rPr>
              <a:t> has been diagnosed with an illness caused by one of these pathogens.</a:t>
            </a:r>
          </a:p>
          <a:p>
            <a:pPr marL="342900" lvl="2" indent="-342900" fontAlgn="base">
              <a:spcBef>
                <a:spcPts val="300"/>
              </a:spcBef>
              <a:spcAft>
                <a:spcPct val="0"/>
              </a:spcAft>
              <a:buClr>
                <a:srgbClr val="005CAB"/>
              </a:buClr>
              <a:buSzPct val="100000"/>
              <a:buFont typeface="Lucida Grande"/>
              <a:buChar char="●"/>
              <a:defRPr/>
            </a:pPr>
            <a:r>
              <a:rPr lang="en-US" sz="2200" dirty="0" smtClean="0">
                <a:solidFill>
                  <a:srgbClr val="231F20"/>
                </a:solidFill>
                <a:latin typeface="Arial Narrow"/>
                <a:cs typeface="Arial Narrow"/>
              </a:rPr>
              <a:t>Norovirus</a:t>
            </a:r>
            <a:endParaRPr lang="en-US" sz="2200" dirty="0">
              <a:solidFill>
                <a:srgbClr val="231F20"/>
              </a:solidFill>
              <a:latin typeface="Arial Narrow"/>
              <a:cs typeface="Arial Narrow"/>
            </a:endParaRPr>
          </a:p>
          <a:p>
            <a:pPr marL="342900" lvl="2" indent="-342900" fontAlgn="base">
              <a:spcBef>
                <a:spcPts val="300"/>
              </a:spcBef>
              <a:spcAft>
                <a:spcPct val="0"/>
              </a:spcAft>
              <a:buClr>
                <a:srgbClr val="005CAB"/>
              </a:buClr>
              <a:buSzPct val="100000"/>
              <a:buFont typeface="Lucida Grande"/>
              <a:buChar char="●"/>
              <a:defRPr/>
            </a:pPr>
            <a:r>
              <a:rPr lang="en-US" sz="2200" i="1" dirty="0">
                <a:solidFill>
                  <a:srgbClr val="231F20"/>
                </a:solidFill>
                <a:latin typeface="Arial Narrow"/>
                <a:cs typeface="Arial Narrow"/>
              </a:rPr>
              <a:t>Shigella</a:t>
            </a:r>
            <a:r>
              <a:rPr lang="en-US" sz="2200" dirty="0">
                <a:solidFill>
                  <a:srgbClr val="000000"/>
                </a:solidFill>
                <a:latin typeface="Arial Narrow"/>
                <a:cs typeface="Arial Narrow"/>
              </a:rPr>
              <a:t> </a:t>
            </a:r>
            <a:r>
              <a:rPr lang="en-US" sz="2200" dirty="0">
                <a:solidFill>
                  <a:srgbClr val="231F20"/>
                </a:solidFill>
                <a:latin typeface="Arial Narrow"/>
                <a:cs typeface="Arial Narrow"/>
              </a:rPr>
              <a:t>spp</a:t>
            </a:r>
            <a:r>
              <a:rPr lang="en-US" sz="2200" dirty="0" smtClean="0">
                <a:solidFill>
                  <a:srgbClr val="000000"/>
                </a:solidFill>
                <a:latin typeface="Arial Narrow"/>
                <a:cs typeface="Arial Narrow"/>
              </a:rPr>
              <a:t>.</a:t>
            </a:r>
          </a:p>
          <a:p>
            <a:pPr marL="342900" lvl="2" indent="-342900" fontAlgn="base">
              <a:spcBef>
                <a:spcPts val="300"/>
              </a:spcBef>
              <a:spcAft>
                <a:spcPct val="0"/>
              </a:spcAft>
              <a:buClr>
                <a:srgbClr val="005CAB"/>
              </a:buClr>
              <a:buSzPct val="100000"/>
              <a:buFont typeface="Lucida Grande"/>
              <a:buChar char="●"/>
              <a:defRPr/>
            </a:pPr>
            <a:r>
              <a:rPr lang="en-US" sz="2200" dirty="0">
                <a:solidFill>
                  <a:srgbClr val="231F20"/>
                </a:solidFill>
                <a:latin typeface="Arial Narrow"/>
                <a:cs typeface="Arial Narrow"/>
              </a:rPr>
              <a:t>Nontyphoidal</a:t>
            </a:r>
            <a:r>
              <a:rPr lang="en-US" sz="2200" i="1" dirty="0">
                <a:solidFill>
                  <a:srgbClr val="231F20"/>
                </a:solidFill>
                <a:latin typeface="Arial Narrow"/>
                <a:cs typeface="Arial Narrow"/>
              </a:rPr>
              <a:t> Salmonella</a:t>
            </a:r>
            <a:r>
              <a:rPr lang="en-US" sz="2200" dirty="0">
                <a:solidFill>
                  <a:srgbClr val="231F20"/>
                </a:solidFill>
                <a:latin typeface="Arial Narrow"/>
                <a:cs typeface="Arial Narrow"/>
              </a:rPr>
              <a:t> </a:t>
            </a:r>
          </a:p>
          <a:p>
            <a:pPr marL="342900" lvl="2" indent="-342900" fontAlgn="base">
              <a:spcBef>
                <a:spcPts val="300"/>
              </a:spcBef>
              <a:spcAft>
                <a:spcPct val="0"/>
              </a:spcAft>
              <a:buClr>
                <a:srgbClr val="005CAB"/>
              </a:buClr>
              <a:buSzPct val="100000"/>
              <a:buFont typeface="Lucida Grande"/>
              <a:buChar char="●"/>
              <a:defRPr/>
            </a:pPr>
            <a:r>
              <a:rPr lang="en-US" sz="2200" dirty="0">
                <a:solidFill>
                  <a:srgbClr val="231F20"/>
                </a:solidFill>
                <a:latin typeface="Arial Narrow"/>
                <a:cs typeface="Arial Narrow"/>
              </a:rPr>
              <a:t>Shiga toxin-producing </a:t>
            </a:r>
            <a:r>
              <a:rPr lang="en-US" sz="2200" i="1" dirty="0">
                <a:solidFill>
                  <a:srgbClr val="231F20"/>
                </a:solidFill>
                <a:latin typeface="Arial Narrow"/>
                <a:cs typeface="Arial Narrow"/>
              </a:rPr>
              <a:t>E. coli</a:t>
            </a:r>
          </a:p>
          <a:p>
            <a:pPr marL="342900" lvl="2" indent="-342900" fontAlgn="base">
              <a:spcBef>
                <a:spcPts val="300"/>
              </a:spcBef>
              <a:spcAft>
                <a:spcPct val="0"/>
              </a:spcAft>
              <a:buClr>
                <a:srgbClr val="005CAB"/>
              </a:buClr>
              <a:buSzPct val="100000"/>
              <a:buFont typeface="Lucida Grande"/>
              <a:buChar char="●"/>
              <a:defRPr/>
            </a:pPr>
            <a:endParaRPr lang="en-US" sz="2200" dirty="0">
              <a:solidFill>
                <a:srgbClr val="000000"/>
              </a:solidFill>
              <a:latin typeface="Arial Narrow"/>
              <a:cs typeface="Arial Narrow"/>
            </a:endParaRPr>
          </a:p>
          <a:p>
            <a:pPr marL="342900" lvl="2" indent="-342900" fontAlgn="base">
              <a:spcAft>
                <a:spcPct val="0"/>
              </a:spcAft>
              <a:buClr>
                <a:srgbClr val="005CAB"/>
              </a:buClr>
              <a:buSzPct val="100000"/>
              <a:buFont typeface="Lucida Grande"/>
              <a:buChar char="●"/>
              <a:defRPr/>
            </a:pPr>
            <a:endParaRPr lang="en-US" sz="2400" b="1" dirty="0">
              <a:solidFill>
                <a:srgbClr val="005CAB"/>
              </a:solidFill>
              <a:latin typeface="Arial Narrow"/>
            </a:endParaRPr>
          </a:p>
          <a:p>
            <a:pPr eaLnBrk="0" fontAlgn="base" hangingPunct="0">
              <a:spcBef>
                <a:spcPct val="0"/>
              </a:spcBef>
              <a:spcAft>
                <a:spcPct val="0"/>
              </a:spcAft>
              <a:defRPr/>
            </a:pPr>
            <a:r>
              <a:rPr lang="en-US" sz="2400" b="1" dirty="0">
                <a:solidFill>
                  <a:srgbClr val="005CAB"/>
                </a:solidFill>
                <a:latin typeface="Arial Narrow"/>
              </a:rPr>
              <a:t>Then:</a:t>
            </a:r>
          </a:p>
          <a:p>
            <a:pPr marL="347472" lvl="1" indent="-347472" fontAlgn="base">
              <a:spcBef>
                <a:spcPts val="600"/>
              </a:spcBef>
              <a:spcAft>
                <a:spcPct val="0"/>
              </a:spcAft>
              <a:buClr>
                <a:srgbClr val="005CAB"/>
              </a:buClr>
              <a:buSzPct val="75000"/>
              <a:buFont typeface="Wingdings" charset="0"/>
              <a:buChar char="l"/>
            </a:pPr>
            <a:r>
              <a:rPr lang="en-US" sz="2200" b="1" dirty="0">
                <a:solidFill>
                  <a:srgbClr val="005CAB"/>
                </a:solidFill>
                <a:latin typeface="Arial Narrow"/>
                <a:cs typeface="Arial Narrow"/>
              </a:rPr>
              <a:t>Exclude</a:t>
            </a:r>
            <a:r>
              <a:rPr lang="en-US" sz="2200" dirty="0">
                <a:solidFill>
                  <a:srgbClr val="000000"/>
                </a:solidFill>
                <a:latin typeface="Arial Narrow"/>
                <a:cs typeface="Arial Narrow"/>
              </a:rPr>
              <a:t> </a:t>
            </a:r>
            <a:r>
              <a:rPr lang="en-US" sz="2200" dirty="0">
                <a:solidFill>
                  <a:srgbClr val="231F20"/>
                </a:solidFill>
                <a:latin typeface="Arial Narrow"/>
                <a:cs typeface="Arial Narrow"/>
              </a:rPr>
              <a:t>the food handler from the operation</a:t>
            </a:r>
          </a:p>
          <a:p>
            <a:pPr marL="347472" lvl="1" indent="-347472" fontAlgn="base">
              <a:spcBef>
                <a:spcPts val="600"/>
              </a:spcBef>
              <a:spcAft>
                <a:spcPct val="0"/>
              </a:spcAft>
              <a:buClr>
                <a:srgbClr val="005CAB"/>
              </a:buClr>
              <a:buSzPct val="75000"/>
              <a:buFont typeface="Wingdings" charset="0"/>
              <a:buChar char="l"/>
            </a:pPr>
            <a:r>
              <a:rPr lang="en-US" sz="2200" dirty="0">
                <a:solidFill>
                  <a:srgbClr val="231F20"/>
                </a:solidFill>
                <a:latin typeface="Arial Narrow"/>
                <a:cs typeface="Arial Narrow"/>
              </a:rPr>
              <a:t>Work with the food handler</a:t>
            </a:r>
            <a:r>
              <a:rPr lang="ja-JP" altLang="en-US" sz="2200" dirty="0">
                <a:solidFill>
                  <a:srgbClr val="231F20"/>
                </a:solidFill>
                <a:latin typeface="Arial Narrow"/>
                <a:cs typeface="Arial Narrow"/>
              </a:rPr>
              <a:t>’</a:t>
            </a:r>
            <a:r>
              <a:rPr lang="en-US" altLang="ja-JP" sz="2200" dirty="0">
                <a:solidFill>
                  <a:srgbClr val="231F20"/>
                </a:solidFill>
                <a:latin typeface="Arial Narrow"/>
                <a:cs typeface="Arial Narrow"/>
              </a:rPr>
              <a:t>s medical practitioner and/or the local regulatory authority to decide when the person can go back to work</a:t>
            </a:r>
            <a:endParaRPr lang="en-US" sz="2400" b="1" dirty="0">
              <a:solidFill>
                <a:srgbClr val="009DDC"/>
              </a:solidFill>
            </a:endParaRPr>
          </a:p>
        </p:txBody>
      </p:sp>
      <p:sp>
        <p:nvSpPr>
          <p:cNvPr id="107526" name="Rectangle 11"/>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Handling Staff Illnesses</a:t>
            </a:r>
          </a:p>
        </p:txBody>
      </p:sp>
      <p:sp>
        <p:nvSpPr>
          <p:cNvPr id="10752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3-13</a:t>
            </a:r>
          </a:p>
        </p:txBody>
      </p:sp>
    </p:spTree>
    <p:extLst>
      <p:ext uri="{BB962C8B-B14F-4D97-AF65-F5344CB8AC3E}">
        <p14:creationId xmlns:p14="http://schemas.microsoft.com/office/powerpoint/2010/main" val="2795059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Handling Staff </a:t>
            </a:r>
            <a:r>
              <a:rPr lang="en-US" dirty="0" smtClean="0"/>
              <a:t>Illnesses</a:t>
            </a:r>
            <a:endParaRPr lang="en-US" dirty="0"/>
          </a:p>
        </p:txBody>
      </p:sp>
      <p:sp>
        <p:nvSpPr>
          <p:cNvPr id="3" name="Content Placeholder 2"/>
          <p:cNvSpPr>
            <a:spLocks noGrp="1"/>
          </p:cNvSpPr>
          <p:nvPr>
            <p:ph idx="1"/>
          </p:nvPr>
        </p:nvSpPr>
        <p:spPr/>
        <p:txBody>
          <a:bodyPr/>
          <a:lstStyle/>
          <a:p>
            <a:r>
              <a:rPr lang="en-US" dirty="0" smtClean="0"/>
              <a:t>If:</a:t>
            </a:r>
            <a:endParaRPr lang="en-US" dirty="0"/>
          </a:p>
          <a:p>
            <a:pPr marL="0" lvl="1" indent="0">
              <a:buNone/>
            </a:pPr>
            <a:r>
              <a:rPr lang="en-US" b="0" dirty="0">
                <a:solidFill>
                  <a:srgbClr val="000000"/>
                </a:solidFill>
              </a:rPr>
              <a:t>The food handler has been diagnosed with an illness caused by one of these pathogens.</a:t>
            </a:r>
          </a:p>
          <a:p>
            <a:pPr marL="342900" lvl="2" indent="-342900">
              <a:spcBef>
                <a:spcPts val="300"/>
              </a:spcBef>
              <a:buSzPct val="100000"/>
              <a:buFont typeface="Lucida Grande"/>
              <a:buChar char="●"/>
              <a:defRPr/>
            </a:pPr>
            <a:r>
              <a:rPr lang="en-US" sz="2200" dirty="0" smtClean="0"/>
              <a:t>Hepatitis A</a:t>
            </a:r>
          </a:p>
          <a:p>
            <a:pPr marL="342900" lvl="2" indent="-342900">
              <a:spcBef>
                <a:spcPts val="300"/>
              </a:spcBef>
              <a:buSzPct val="100000"/>
              <a:buFont typeface="Lucida Grande"/>
              <a:buChar char="●"/>
              <a:defRPr/>
            </a:pPr>
            <a:r>
              <a:rPr lang="en-US" sz="2200" i="1" dirty="0" smtClean="0"/>
              <a:t>Salmonella</a:t>
            </a:r>
            <a:r>
              <a:rPr lang="en-US" sz="2200" dirty="0" smtClean="0"/>
              <a:t> </a:t>
            </a:r>
            <a:r>
              <a:rPr lang="en-US" sz="2200" dirty="0"/>
              <a:t>Typhi</a:t>
            </a:r>
          </a:p>
          <a:p>
            <a:pPr marL="0" indent="0"/>
            <a:r>
              <a:rPr lang="en-US" dirty="0"/>
              <a:t>Then:</a:t>
            </a:r>
          </a:p>
          <a:p>
            <a:pPr lvl="1"/>
            <a:r>
              <a:rPr lang="en-US" b="1" dirty="0">
                <a:solidFill>
                  <a:srgbClr val="005CAB"/>
                </a:solidFill>
                <a:cs typeface="Arial Narrow"/>
              </a:rPr>
              <a:t>Exclude</a:t>
            </a:r>
            <a:r>
              <a:rPr lang="en-US" b="0" dirty="0" smtClean="0">
                <a:solidFill>
                  <a:srgbClr val="000000"/>
                </a:solidFill>
              </a:rPr>
              <a:t> </a:t>
            </a:r>
            <a:r>
              <a:rPr lang="en-US" b="0" dirty="0">
                <a:solidFill>
                  <a:srgbClr val="000000"/>
                </a:solidFill>
              </a:rPr>
              <a:t>the food handler from the </a:t>
            </a:r>
            <a:r>
              <a:rPr lang="en-US" b="0" dirty="0" smtClean="0">
                <a:solidFill>
                  <a:srgbClr val="000000"/>
                </a:solidFill>
              </a:rPr>
              <a:t>operation</a:t>
            </a:r>
          </a:p>
          <a:p>
            <a:pPr lvl="1"/>
            <a:r>
              <a:rPr lang="en-US" dirty="0" smtClean="0"/>
              <a:t>Work </a:t>
            </a:r>
            <a:r>
              <a:rPr lang="en-US" dirty="0"/>
              <a:t>with the food handler’s medical practitioner and/or the local regulatory authority to decide when the person can go back to work</a:t>
            </a:r>
          </a:p>
          <a:p>
            <a:endParaRPr lang="en-US" dirty="0"/>
          </a:p>
        </p:txBody>
      </p:sp>
      <p:sp>
        <p:nvSpPr>
          <p:cNvPr id="4"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3-14</a:t>
            </a:r>
          </a:p>
        </p:txBody>
      </p:sp>
    </p:spTree>
    <p:extLst>
      <p:ext uri="{BB962C8B-B14F-4D97-AF65-F5344CB8AC3E}">
        <p14:creationId xmlns:p14="http://schemas.microsoft.com/office/powerpoint/2010/main" val="3252655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3-15</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18417015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2549" name="Rectangle 5"/>
          <p:cNvSpPr>
            <a:spLocks noChangeArrowheads="1"/>
          </p:cNvSpPr>
          <p:nvPr/>
        </p:nvSpPr>
        <p:spPr bwMode="auto">
          <a:xfrm>
            <a:off x="392735" y="1152432"/>
            <a:ext cx="83073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pitchFamily="2" charset="2"/>
              <a:buNone/>
            </a:pPr>
            <a:r>
              <a:rPr lang="en-US" sz="2400" b="1" dirty="0">
                <a:solidFill>
                  <a:srgbClr val="005CAB"/>
                </a:solidFill>
                <a:latin typeface="Arial Narrow"/>
              </a:rPr>
              <a:t>How long should you scrub your hands with soap?</a:t>
            </a:r>
          </a:p>
          <a:p>
            <a:pPr marL="571500" lvl="1" indent="-457200" fontAlgn="base">
              <a:lnSpc>
                <a:spcPct val="90000"/>
              </a:lnSpc>
              <a:spcBef>
                <a:spcPct val="50000"/>
              </a:spcBef>
              <a:spcAft>
                <a:spcPct val="0"/>
              </a:spcAft>
              <a:buClr>
                <a:srgbClr val="0093D3"/>
              </a:buClr>
              <a:buSzPct val="75000"/>
              <a:buFont typeface="Wingdings" pitchFamily="2" charset="2"/>
              <a:buNone/>
            </a:pPr>
            <a:endParaRPr lang="en-US" sz="4400" b="1" dirty="0">
              <a:solidFill>
                <a:srgbClr val="0093D3"/>
              </a:solidFill>
            </a:endParaRPr>
          </a:p>
        </p:txBody>
      </p:sp>
      <p:sp>
        <p:nvSpPr>
          <p:cNvPr id="2412551" name="Text Box 7"/>
          <p:cNvSpPr txBox="1">
            <a:spLocks noChangeArrowheads="1"/>
          </p:cNvSpPr>
          <p:nvPr/>
        </p:nvSpPr>
        <p:spPr bwMode="auto">
          <a:xfrm>
            <a:off x="382308" y="1949340"/>
            <a:ext cx="37338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marL="342900" indent="-342900" fontAlgn="base">
              <a:spcBef>
                <a:spcPct val="50000"/>
              </a:spcBef>
              <a:spcAft>
                <a:spcPct val="0"/>
              </a:spcAft>
              <a:buClr>
                <a:srgbClr val="005CAB"/>
              </a:buClr>
              <a:buFont typeface="Wingdings" pitchFamily="2" charset="2"/>
              <a:buChar char="l"/>
            </a:pPr>
            <a:r>
              <a:rPr lang="en-US" sz="2200" dirty="0">
                <a:solidFill>
                  <a:srgbClr val="231F20"/>
                </a:solidFill>
                <a:latin typeface="Arial Narrow" charset="0"/>
              </a:rPr>
              <a:t>10 to 15 seconds</a:t>
            </a:r>
          </a:p>
        </p:txBody>
      </p:sp>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3-16</a:t>
            </a: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29917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12551"/>
                                        </p:tgtEl>
                                        <p:attrNameLst>
                                          <p:attrName>style.visibility</p:attrName>
                                        </p:attrNameLst>
                                      </p:cBhvr>
                                      <p:to>
                                        <p:strVal val="visible"/>
                                      </p:to>
                                    </p:set>
                                    <p:anim calcmode="lin" valueType="num">
                                      <p:cBhvr>
                                        <p:cTn id="7" dur="500" fill="hold"/>
                                        <p:tgtEl>
                                          <p:spTgt spid="2412551"/>
                                        </p:tgtEl>
                                        <p:attrNameLst>
                                          <p:attrName>ppt_w</p:attrName>
                                        </p:attrNameLst>
                                      </p:cBhvr>
                                      <p:tavLst>
                                        <p:tav tm="0">
                                          <p:val>
                                            <p:fltVal val="0"/>
                                          </p:val>
                                        </p:tav>
                                        <p:tav tm="100000">
                                          <p:val>
                                            <p:strVal val="#ppt_w"/>
                                          </p:val>
                                        </p:tav>
                                      </p:tavLst>
                                    </p:anim>
                                    <p:anim calcmode="lin" valueType="num">
                                      <p:cBhvr>
                                        <p:cTn id="8" dur="500" fill="hold"/>
                                        <p:tgtEl>
                                          <p:spTgt spid="2412551"/>
                                        </p:tgtEl>
                                        <p:attrNameLst>
                                          <p:attrName>ppt_h</p:attrName>
                                        </p:attrNameLst>
                                      </p:cBhvr>
                                      <p:tavLst>
                                        <p:tav tm="0">
                                          <p:val>
                                            <p:fltVal val="0"/>
                                          </p:val>
                                        </p:tav>
                                        <p:tav tm="100000">
                                          <p:val>
                                            <p:strVal val="#ppt_h"/>
                                          </p:val>
                                        </p:tav>
                                      </p:tavLst>
                                    </p:anim>
                                    <p:animEffect transition="in" filter="fade">
                                      <p:cBhvr>
                                        <p:cTn id="9" dur="500"/>
                                        <p:tgtEl>
                                          <p:spTgt spid="2412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255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2787" name="Rectangle 3"/>
          <p:cNvSpPr>
            <a:spLocks noGrp="1" noChangeArrowheads="1"/>
          </p:cNvSpPr>
          <p:nvPr>
            <p:ph type="body" idx="1"/>
          </p:nvPr>
        </p:nvSpPr>
        <p:spPr>
          <a:xfrm>
            <a:off x="394136" y="1156150"/>
            <a:ext cx="8077200" cy="381000"/>
          </a:xfrm>
          <a:noFill/>
          <a:ln/>
          <a:extLst>
            <a:ext uri="{91240B29-F687-4F45-9708-019B960494DF}">
              <a14:hiddenLine xmlns:a14="http://schemas.microsoft.com/office/drawing/2010/main" w="9525">
                <a:solidFill>
                  <a:schemeClr val="tx1"/>
                </a:solidFill>
                <a:miter lim="800000"/>
                <a:headEnd/>
                <a:tailEnd/>
              </a14:hiddenLine>
            </a:ext>
          </a:extLst>
        </p:spPr>
        <p:txBody>
          <a:bodyPr/>
          <a:lstStyle/>
          <a:p>
            <a:pPr marL="0" indent="0"/>
            <a:r>
              <a:rPr lang="en-US" dirty="0"/>
              <a:t>When do </a:t>
            </a:r>
            <a:r>
              <a:rPr lang="en-US" dirty="0" smtClean="0"/>
              <a:t>food handlers </a:t>
            </a:r>
            <a:r>
              <a:rPr lang="en-US" dirty="0"/>
              <a:t>have to wash their hands? </a:t>
            </a: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3-17</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5300" y="1767668"/>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88092" y="1767668"/>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544880" y="1773227"/>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96697" y="1767668"/>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95300" y="3859045"/>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544880" y="3859045"/>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596697" y="3859045"/>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0"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7018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2787" name="Rectangle 3"/>
          <p:cNvSpPr>
            <a:spLocks noGrp="1" noChangeArrowheads="1"/>
          </p:cNvSpPr>
          <p:nvPr>
            <p:ph type="body" idx="1"/>
          </p:nvPr>
        </p:nvSpPr>
        <p:spPr>
          <a:xfrm>
            <a:off x="394136" y="1156150"/>
            <a:ext cx="8077200" cy="381000"/>
          </a:xfrm>
          <a:noFill/>
          <a:ln/>
          <a:extLst>
            <a:ext uri="{91240B29-F687-4F45-9708-019B960494DF}">
              <a14:hiddenLine xmlns:a14="http://schemas.microsoft.com/office/drawing/2010/main" w="9525">
                <a:solidFill>
                  <a:schemeClr val="tx1"/>
                </a:solidFill>
                <a:miter lim="800000"/>
                <a:headEnd/>
                <a:tailEnd/>
              </a14:hiddenLine>
            </a:ext>
          </a:extLst>
        </p:spPr>
        <p:txBody>
          <a:bodyPr/>
          <a:lstStyle/>
          <a:p>
            <a:pPr marL="0" indent="0"/>
            <a:r>
              <a:rPr lang="en-US" dirty="0"/>
              <a:t>When do </a:t>
            </a:r>
            <a:r>
              <a:rPr lang="en-US" dirty="0" smtClean="0"/>
              <a:t>food handlers </a:t>
            </a:r>
            <a:r>
              <a:rPr lang="en-US" dirty="0"/>
              <a:t>have to wash their hands? </a:t>
            </a: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3-18</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57180" y="1781694"/>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5300" y="1781694"/>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557180" y="3891168"/>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80940" y="1781694"/>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619060" y="1781694"/>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0"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95300" y="3891168"/>
            <a:ext cx="1828800" cy="1828800"/>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9894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Grp="1" noChangeArrowheads="1"/>
          </p:cNvSpPr>
          <p:nvPr>
            <p:ph type="title"/>
          </p:nvPr>
        </p:nvSpPr>
        <p:spPr>
          <a:xfrm>
            <a:off x="390525" y="158750"/>
            <a:ext cx="8245475" cy="519112"/>
          </a:xfrm>
        </p:spPr>
        <p:txBody>
          <a:bodyPr/>
          <a:lstStyle/>
          <a:p>
            <a:pPr eaLnBrk="1" hangingPunct="1">
              <a:defRPr/>
            </a:pPr>
            <a:r>
              <a:rPr lang="en-US" dirty="0">
                <a:latin typeface="Arial Narrow" charset="0"/>
                <a:cs typeface="+mj-cs"/>
              </a:rPr>
              <a:t>How Food Becomes Unsafe </a:t>
            </a:r>
          </a:p>
        </p:txBody>
      </p:sp>
      <p:sp>
        <p:nvSpPr>
          <p:cNvPr id="15362" name="Rectangle 3"/>
          <p:cNvSpPr>
            <a:spLocks noGrp="1" noChangeArrowheads="1"/>
          </p:cNvSpPr>
          <p:nvPr>
            <p:ph idx="1"/>
          </p:nvPr>
        </p:nvSpPr>
        <p:spPr>
          <a:xfrm>
            <a:off x="390525" y="1143000"/>
            <a:ext cx="5402263" cy="4983163"/>
          </a:xfrm>
        </p:spPr>
        <p:txBody>
          <a:bodyPr/>
          <a:lstStyle/>
          <a:p>
            <a:pPr marL="0" indent="0" eaLnBrk="1" hangingPunct="1">
              <a:buFont typeface="Wingdings" pitchFamily="2" charset="2"/>
              <a:buNone/>
              <a:defRPr/>
            </a:pPr>
            <a:r>
              <a:rPr lang="en-US" dirty="0" smtClean="0">
                <a:ea typeface="+mn-ea"/>
                <a:cs typeface="+mn-cs"/>
              </a:rPr>
              <a:t>Poor </a:t>
            </a:r>
            <a:r>
              <a:rPr lang="en-US" dirty="0">
                <a:ea typeface="+mn-ea"/>
                <a:cs typeface="+mn-cs"/>
              </a:rPr>
              <a:t>c</a:t>
            </a:r>
            <a:r>
              <a:rPr lang="en-US" dirty="0" smtClean="0">
                <a:ea typeface="+mn-ea"/>
                <a:cs typeface="+mn-cs"/>
              </a:rPr>
              <a:t>leaning and sanitizing: </a:t>
            </a:r>
          </a:p>
          <a:p>
            <a:pPr marL="347472" lvl="1" indent="-347472" eaLnBrk="1" hangingPunct="1">
              <a:lnSpc>
                <a:spcPct val="100000"/>
              </a:lnSpc>
              <a:spcBef>
                <a:spcPts val="900"/>
              </a:spcBef>
              <a:buFont typeface="Wingdings" pitchFamily="2" charset="2"/>
              <a:buChar char="l"/>
              <a:defRPr/>
            </a:pPr>
            <a:r>
              <a:rPr lang="en-US" dirty="0" smtClean="0"/>
              <a:t>Equipment and utensils are not washed, rinsed, and sanitized between uses</a:t>
            </a:r>
          </a:p>
          <a:p>
            <a:pPr marL="347472" lvl="1" indent="-347472" eaLnBrk="1" hangingPunct="1">
              <a:lnSpc>
                <a:spcPct val="100000"/>
              </a:lnSpc>
              <a:spcBef>
                <a:spcPts val="900"/>
              </a:spcBef>
              <a:buFont typeface="Wingdings" pitchFamily="2" charset="2"/>
              <a:buChar char="l"/>
              <a:defRPr/>
            </a:pPr>
            <a:r>
              <a:rPr lang="en-US" dirty="0" smtClean="0"/>
              <a:t>Food-contact surfaces are wiped clean instead of being washed, rinsed, and sanitized</a:t>
            </a:r>
          </a:p>
          <a:p>
            <a:pPr marL="347472" lvl="1" indent="-347472" eaLnBrk="1" hangingPunct="1">
              <a:lnSpc>
                <a:spcPct val="100000"/>
              </a:lnSpc>
              <a:spcBef>
                <a:spcPts val="900"/>
              </a:spcBef>
              <a:buFont typeface="Wingdings" pitchFamily="2" charset="2"/>
              <a:buChar char="l"/>
              <a:defRPr/>
            </a:pPr>
            <a:r>
              <a:rPr lang="en-US" dirty="0" smtClean="0"/>
              <a:t>Wiping cloths are not stored in a sanitizer solution between uses</a:t>
            </a:r>
          </a:p>
          <a:p>
            <a:pPr marL="347472" lvl="1" indent="-347472" eaLnBrk="1" hangingPunct="1">
              <a:lnSpc>
                <a:spcPct val="100000"/>
              </a:lnSpc>
              <a:spcBef>
                <a:spcPts val="900"/>
              </a:spcBef>
              <a:buFont typeface="Wingdings" pitchFamily="2" charset="2"/>
              <a:buChar char="l"/>
              <a:defRPr/>
            </a:pPr>
            <a:r>
              <a:rPr lang="en-US" dirty="0" smtClean="0"/>
              <a:t>Sanitizer solution was not prepared correctly</a:t>
            </a:r>
          </a:p>
          <a:p>
            <a:pPr marL="114300" lvl="1" indent="0" eaLnBrk="1" hangingPunct="1">
              <a:buFont typeface="Wingdings" pitchFamily="2" charset="2"/>
              <a:buNone/>
              <a:defRPr/>
            </a:pPr>
            <a:endParaRPr lang="en-US" dirty="0" smtClean="0"/>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1-8</a:t>
            </a:r>
          </a:p>
        </p:txBody>
      </p:sp>
      <p:sp>
        <p:nvSpPr>
          <p:cNvPr id="64516" name="TextBox 6"/>
          <p:cNvSpPr txBox="1">
            <a:spLocks noChangeArrowheads="1"/>
          </p:cNvSpPr>
          <p:nvPr/>
        </p:nvSpPr>
        <p:spPr bwMode="auto">
          <a:xfrm>
            <a:off x="6629400" y="3038475"/>
            <a:ext cx="1714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0"/>
              </a:spcBef>
              <a:spcAft>
                <a:spcPct val="0"/>
              </a:spcAft>
            </a:pPr>
            <a:r>
              <a:rPr lang="en-US" sz="1200" dirty="0" smtClean="0"/>
              <a:t>Pg 1.5 </a:t>
            </a:r>
            <a:r>
              <a:rPr lang="en-US" sz="1200" dirty="0"/>
              <a:t>SSF 6e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1652016"/>
          </a:xfrm>
          <a:prstGeom prst="rect">
            <a:avLst/>
          </a:prstGeom>
        </p:spPr>
      </p:pic>
    </p:spTree>
    <p:extLst>
      <p:ext uri="{BB962C8B-B14F-4D97-AF65-F5344CB8AC3E}">
        <p14:creationId xmlns:p14="http://schemas.microsoft.com/office/powerpoint/2010/main" val="4180924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4596" name="Rectangle 4"/>
          <p:cNvSpPr>
            <a:spLocks noChangeArrowheads="1"/>
          </p:cNvSpPr>
          <p:nvPr/>
        </p:nvSpPr>
        <p:spPr bwMode="auto">
          <a:xfrm>
            <a:off x="400050" y="1285875"/>
            <a:ext cx="83073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pitchFamily="2" charset="2"/>
              <a:buNone/>
            </a:pPr>
            <a:r>
              <a:rPr lang="en-US" sz="2400" b="1" dirty="0">
                <a:solidFill>
                  <a:srgbClr val="005CAB"/>
                </a:solidFill>
                <a:latin typeface="Arial Narrow"/>
              </a:rPr>
              <a:t>What’s wrong with this picture?</a:t>
            </a:r>
          </a:p>
          <a:p>
            <a:pPr marL="571500" lvl="1" indent="-457200" fontAlgn="base">
              <a:lnSpc>
                <a:spcPct val="90000"/>
              </a:lnSpc>
              <a:spcBef>
                <a:spcPct val="50000"/>
              </a:spcBef>
              <a:spcAft>
                <a:spcPct val="0"/>
              </a:spcAft>
              <a:buClr>
                <a:srgbClr val="0093D3"/>
              </a:buClr>
              <a:buSzPct val="75000"/>
              <a:buFont typeface="Wingdings" pitchFamily="2" charset="2"/>
              <a:buNone/>
            </a:pPr>
            <a:endParaRPr lang="en-US" sz="4400" b="1" dirty="0">
              <a:solidFill>
                <a:srgbClr val="0093D3"/>
              </a:solidFill>
            </a:endParaRPr>
          </a:p>
        </p:txBody>
      </p:sp>
      <p:pic>
        <p:nvPicPr>
          <p:cNvPr id="241459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85926" y="1871854"/>
            <a:ext cx="5303518" cy="365409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lgn="ctr">
                <a:solidFill>
                  <a:schemeClr val="tx1"/>
                </a:solidFill>
                <a:miter lim="800000"/>
                <a:headEnd/>
                <a:tailEnd/>
              </a14:hiddenLine>
            </a:ext>
          </a:extLst>
        </p:spPr>
      </p:pic>
      <p:sp>
        <p:nvSpPr>
          <p:cNvPr id="2414598" name="Oval 6"/>
          <p:cNvSpPr>
            <a:spLocks noChangeArrowheads="1"/>
          </p:cNvSpPr>
          <p:nvPr/>
        </p:nvSpPr>
        <p:spPr bwMode="auto">
          <a:xfrm>
            <a:off x="2834209" y="2491315"/>
            <a:ext cx="790575" cy="100965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3200" b="1" dirty="0">
              <a:solidFill>
                <a:srgbClr val="FFFFFF"/>
              </a:solidFill>
            </a:endParaRPr>
          </a:p>
        </p:txBody>
      </p:sp>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3-19</a:t>
            </a:r>
          </a:p>
        </p:txBody>
      </p:sp>
      <p:sp>
        <p:nvSpPr>
          <p:cNvPr id="7" name="Oval 6"/>
          <p:cNvSpPr>
            <a:spLocks noChangeArrowheads="1"/>
          </p:cNvSpPr>
          <p:nvPr/>
        </p:nvSpPr>
        <p:spPr bwMode="auto">
          <a:xfrm>
            <a:off x="1643590" y="2061250"/>
            <a:ext cx="3437867" cy="1726264"/>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endParaRPr lang="en-US" sz="3200" b="1" dirty="0">
              <a:solidFill>
                <a:srgbClr val="FFFFFF"/>
              </a:solidFill>
            </a:endParaRPr>
          </a:p>
        </p:txBody>
      </p:sp>
      <p:sp>
        <p:nvSpPr>
          <p:cNvPr id="9"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3378442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14598"/>
                                        </p:tgtEl>
                                        <p:attrNameLst>
                                          <p:attrName>style.visibility</p:attrName>
                                        </p:attrNameLst>
                                      </p:cBhvr>
                                      <p:to>
                                        <p:strVal val="visible"/>
                                      </p:to>
                                    </p:set>
                                    <p:anim calcmode="lin" valueType="num">
                                      <p:cBhvr>
                                        <p:cTn id="7" dur="500" fill="hold"/>
                                        <p:tgtEl>
                                          <p:spTgt spid="2414598"/>
                                        </p:tgtEl>
                                        <p:attrNameLst>
                                          <p:attrName>ppt_w</p:attrName>
                                        </p:attrNameLst>
                                      </p:cBhvr>
                                      <p:tavLst>
                                        <p:tav tm="0">
                                          <p:val>
                                            <p:fltVal val="0"/>
                                          </p:val>
                                        </p:tav>
                                        <p:tav tm="100000">
                                          <p:val>
                                            <p:strVal val="#ppt_w"/>
                                          </p:val>
                                        </p:tav>
                                      </p:tavLst>
                                    </p:anim>
                                    <p:anim calcmode="lin" valueType="num">
                                      <p:cBhvr>
                                        <p:cTn id="8" dur="500" fill="hold"/>
                                        <p:tgtEl>
                                          <p:spTgt spid="2414598"/>
                                        </p:tgtEl>
                                        <p:attrNameLst>
                                          <p:attrName>ppt_h</p:attrName>
                                        </p:attrNameLst>
                                      </p:cBhvr>
                                      <p:tavLst>
                                        <p:tav tm="0">
                                          <p:val>
                                            <p:fltVal val="0"/>
                                          </p:val>
                                        </p:tav>
                                        <p:tav tm="100000">
                                          <p:val>
                                            <p:strVal val="#ppt_h"/>
                                          </p:val>
                                        </p:tav>
                                      </p:tavLst>
                                    </p:anim>
                                    <p:animEffect transition="in" filter="fade">
                                      <p:cBhvr>
                                        <p:cTn id="9" dur="500"/>
                                        <p:tgtEl>
                                          <p:spTgt spid="241459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4598"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8691" name="Rectangle 3"/>
          <p:cNvSpPr>
            <a:spLocks noChangeArrowheads="1"/>
          </p:cNvSpPr>
          <p:nvPr/>
        </p:nvSpPr>
        <p:spPr bwMode="auto">
          <a:xfrm>
            <a:off x="400050" y="1285875"/>
            <a:ext cx="83073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pitchFamily="2" charset="2"/>
              <a:buNone/>
            </a:pPr>
            <a:r>
              <a:rPr lang="en-US" sz="2400" b="1" dirty="0">
                <a:solidFill>
                  <a:srgbClr val="005CAB"/>
                </a:solidFill>
                <a:latin typeface="Arial Narrow"/>
              </a:rPr>
              <a:t>What’s wrong with this picture?</a:t>
            </a:r>
          </a:p>
          <a:p>
            <a:pPr marL="571500" lvl="1" indent="-457200" fontAlgn="base">
              <a:lnSpc>
                <a:spcPct val="90000"/>
              </a:lnSpc>
              <a:spcBef>
                <a:spcPct val="50000"/>
              </a:spcBef>
              <a:spcAft>
                <a:spcPct val="0"/>
              </a:spcAft>
              <a:buClr>
                <a:srgbClr val="0093D3"/>
              </a:buClr>
              <a:buSzPct val="75000"/>
              <a:buFont typeface="Wingdings" pitchFamily="2" charset="2"/>
              <a:buNone/>
            </a:pPr>
            <a:endParaRPr lang="en-US" sz="4400" b="1" dirty="0">
              <a:solidFill>
                <a:srgbClr val="0093D3"/>
              </a:solidFill>
            </a:endParaRPr>
          </a:p>
        </p:txBody>
      </p:sp>
      <p:pic>
        <p:nvPicPr>
          <p:cNvPr id="241869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806" t="961" r="3097" b="3997"/>
          <a:stretch/>
        </p:blipFill>
        <p:spPr bwMode="auto">
          <a:xfrm>
            <a:off x="1681163" y="1866899"/>
            <a:ext cx="5302250" cy="366553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lgn="ctr">
                <a:solidFill>
                  <a:schemeClr val="tx1"/>
                </a:solidFill>
                <a:miter lim="800000"/>
                <a:headEnd/>
                <a:tailEnd/>
              </a14:hiddenLine>
            </a:ext>
          </a:extLst>
        </p:spPr>
      </p:pic>
      <p:sp>
        <p:nvSpPr>
          <p:cNvPr id="2418694" name="Oval 6"/>
          <p:cNvSpPr>
            <a:spLocks noChangeArrowheads="1"/>
          </p:cNvSpPr>
          <p:nvPr/>
        </p:nvSpPr>
        <p:spPr bwMode="auto">
          <a:xfrm>
            <a:off x="4050241" y="4754033"/>
            <a:ext cx="1257300" cy="100965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3-20</a:t>
            </a:r>
          </a:p>
        </p:txBody>
      </p:sp>
      <p:sp>
        <p:nvSpPr>
          <p:cNvPr id="7" name="Oval 6"/>
          <p:cNvSpPr>
            <a:spLocks noChangeArrowheads="1"/>
          </p:cNvSpPr>
          <p:nvPr/>
        </p:nvSpPr>
        <p:spPr bwMode="auto">
          <a:xfrm>
            <a:off x="4896346" y="3822377"/>
            <a:ext cx="1257300" cy="100965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9"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659291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18694"/>
                                        </p:tgtEl>
                                        <p:attrNameLst>
                                          <p:attrName>style.visibility</p:attrName>
                                        </p:attrNameLst>
                                      </p:cBhvr>
                                      <p:to>
                                        <p:strVal val="visible"/>
                                      </p:to>
                                    </p:set>
                                    <p:anim calcmode="lin" valueType="num">
                                      <p:cBhvr>
                                        <p:cTn id="7" dur="500" fill="hold"/>
                                        <p:tgtEl>
                                          <p:spTgt spid="2418694"/>
                                        </p:tgtEl>
                                        <p:attrNameLst>
                                          <p:attrName>ppt_w</p:attrName>
                                        </p:attrNameLst>
                                      </p:cBhvr>
                                      <p:tavLst>
                                        <p:tav tm="0">
                                          <p:val>
                                            <p:fltVal val="0"/>
                                          </p:val>
                                        </p:tav>
                                        <p:tav tm="100000">
                                          <p:val>
                                            <p:strVal val="#ppt_w"/>
                                          </p:val>
                                        </p:tav>
                                      </p:tavLst>
                                    </p:anim>
                                    <p:anim calcmode="lin" valueType="num">
                                      <p:cBhvr>
                                        <p:cTn id="8" dur="500" fill="hold"/>
                                        <p:tgtEl>
                                          <p:spTgt spid="2418694"/>
                                        </p:tgtEl>
                                        <p:attrNameLst>
                                          <p:attrName>ppt_h</p:attrName>
                                        </p:attrNameLst>
                                      </p:cBhvr>
                                      <p:tavLst>
                                        <p:tav tm="0">
                                          <p:val>
                                            <p:fltVal val="0"/>
                                          </p:val>
                                        </p:tav>
                                        <p:tav tm="100000">
                                          <p:val>
                                            <p:strVal val="#ppt_h"/>
                                          </p:val>
                                        </p:tav>
                                      </p:tavLst>
                                    </p:anim>
                                    <p:animEffect transition="in" filter="fade">
                                      <p:cBhvr>
                                        <p:cTn id="9" dur="500"/>
                                        <p:tgtEl>
                                          <p:spTgt spid="241869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8694" grpId="0"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8931" name="Rectangle 3"/>
          <p:cNvSpPr>
            <a:spLocks noChangeArrowheads="1"/>
          </p:cNvSpPr>
          <p:nvPr/>
        </p:nvSpPr>
        <p:spPr bwMode="auto">
          <a:xfrm>
            <a:off x="400050" y="1285875"/>
            <a:ext cx="83073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pitchFamily="2" charset="2"/>
              <a:buNone/>
            </a:pPr>
            <a:r>
              <a:rPr lang="en-US" sz="2400" b="1" dirty="0">
                <a:solidFill>
                  <a:srgbClr val="005CAB"/>
                </a:solidFill>
                <a:latin typeface="Arial Narrow"/>
              </a:rPr>
              <a:t>What’s wrong with this picture?</a:t>
            </a:r>
          </a:p>
          <a:p>
            <a:pPr marL="571500" lvl="1" indent="-457200" fontAlgn="base">
              <a:lnSpc>
                <a:spcPct val="90000"/>
              </a:lnSpc>
              <a:spcBef>
                <a:spcPct val="50000"/>
              </a:spcBef>
              <a:spcAft>
                <a:spcPct val="0"/>
              </a:spcAft>
              <a:buClr>
                <a:srgbClr val="0093D3"/>
              </a:buClr>
              <a:buSzPct val="75000"/>
              <a:buFont typeface="Wingdings" pitchFamily="2" charset="2"/>
              <a:buNone/>
            </a:pPr>
            <a:endParaRPr lang="en-US" sz="4400" b="1" dirty="0">
              <a:solidFill>
                <a:srgbClr val="0093D3"/>
              </a:solidFill>
            </a:endParaRPr>
          </a:p>
        </p:txBody>
      </p:sp>
      <p:pic>
        <p:nvPicPr>
          <p:cNvPr id="2428933"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72558" y="1877486"/>
            <a:ext cx="3646485" cy="364648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lgn="ctr">
                <a:solidFill>
                  <a:schemeClr val="tx1"/>
                </a:solidFill>
                <a:miter lim="800000"/>
                <a:headEnd/>
                <a:tailEnd/>
              </a14:hiddenLine>
            </a:ext>
          </a:extLst>
        </p:spPr>
      </p:pic>
      <p:sp>
        <p:nvSpPr>
          <p:cNvPr id="2428934" name="Oval 6"/>
          <p:cNvSpPr>
            <a:spLocks noChangeArrowheads="1"/>
          </p:cNvSpPr>
          <p:nvPr/>
        </p:nvSpPr>
        <p:spPr bwMode="auto">
          <a:xfrm>
            <a:off x="4791075" y="1752600"/>
            <a:ext cx="1276350" cy="1171575"/>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2428935" name="Oval 7"/>
          <p:cNvSpPr>
            <a:spLocks noChangeArrowheads="1"/>
          </p:cNvSpPr>
          <p:nvPr/>
        </p:nvSpPr>
        <p:spPr bwMode="auto">
          <a:xfrm>
            <a:off x="4162425" y="3619500"/>
            <a:ext cx="1276350" cy="1171575"/>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2428936" name="Oval 8"/>
          <p:cNvSpPr>
            <a:spLocks noChangeArrowheads="1"/>
          </p:cNvSpPr>
          <p:nvPr/>
        </p:nvSpPr>
        <p:spPr bwMode="auto">
          <a:xfrm>
            <a:off x="3380317" y="4801659"/>
            <a:ext cx="1276350" cy="66675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3-21</a:t>
            </a:r>
          </a:p>
        </p:txBody>
      </p:sp>
      <p:sp>
        <p:nvSpPr>
          <p:cNvPr id="10"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2413529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28934"/>
                                        </p:tgtEl>
                                        <p:attrNameLst>
                                          <p:attrName>style.visibility</p:attrName>
                                        </p:attrNameLst>
                                      </p:cBhvr>
                                      <p:to>
                                        <p:strVal val="visible"/>
                                      </p:to>
                                    </p:set>
                                    <p:anim calcmode="lin" valueType="num">
                                      <p:cBhvr>
                                        <p:cTn id="7" dur="500" fill="hold"/>
                                        <p:tgtEl>
                                          <p:spTgt spid="2428934"/>
                                        </p:tgtEl>
                                        <p:attrNameLst>
                                          <p:attrName>ppt_w</p:attrName>
                                        </p:attrNameLst>
                                      </p:cBhvr>
                                      <p:tavLst>
                                        <p:tav tm="0">
                                          <p:val>
                                            <p:fltVal val="0"/>
                                          </p:val>
                                        </p:tav>
                                        <p:tav tm="100000">
                                          <p:val>
                                            <p:strVal val="#ppt_w"/>
                                          </p:val>
                                        </p:tav>
                                      </p:tavLst>
                                    </p:anim>
                                    <p:anim calcmode="lin" valueType="num">
                                      <p:cBhvr>
                                        <p:cTn id="8" dur="500" fill="hold"/>
                                        <p:tgtEl>
                                          <p:spTgt spid="2428934"/>
                                        </p:tgtEl>
                                        <p:attrNameLst>
                                          <p:attrName>ppt_h</p:attrName>
                                        </p:attrNameLst>
                                      </p:cBhvr>
                                      <p:tavLst>
                                        <p:tav tm="0">
                                          <p:val>
                                            <p:fltVal val="0"/>
                                          </p:val>
                                        </p:tav>
                                        <p:tav tm="100000">
                                          <p:val>
                                            <p:strVal val="#ppt_h"/>
                                          </p:val>
                                        </p:tav>
                                      </p:tavLst>
                                    </p:anim>
                                    <p:animEffect transition="in" filter="fade">
                                      <p:cBhvr>
                                        <p:cTn id="9" dur="500"/>
                                        <p:tgtEl>
                                          <p:spTgt spid="24289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428935"/>
                                        </p:tgtEl>
                                        <p:attrNameLst>
                                          <p:attrName>style.visibility</p:attrName>
                                        </p:attrNameLst>
                                      </p:cBhvr>
                                      <p:to>
                                        <p:strVal val="visible"/>
                                      </p:to>
                                    </p:set>
                                    <p:anim calcmode="lin" valueType="num">
                                      <p:cBhvr>
                                        <p:cTn id="14" dur="500" fill="hold"/>
                                        <p:tgtEl>
                                          <p:spTgt spid="2428935"/>
                                        </p:tgtEl>
                                        <p:attrNameLst>
                                          <p:attrName>ppt_w</p:attrName>
                                        </p:attrNameLst>
                                      </p:cBhvr>
                                      <p:tavLst>
                                        <p:tav tm="0">
                                          <p:val>
                                            <p:fltVal val="0"/>
                                          </p:val>
                                        </p:tav>
                                        <p:tav tm="100000">
                                          <p:val>
                                            <p:strVal val="#ppt_w"/>
                                          </p:val>
                                        </p:tav>
                                      </p:tavLst>
                                    </p:anim>
                                    <p:anim calcmode="lin" valueType="num">
                                      <p:cBhvr>
                                        <p:cTn id="15" dur="500" fill="hold"/>
                                        <p:tgtEl>
                                          <p:spTgt spid="2428935"/>
                                        </p:tgtEl>
                                        <p:attrNameLst>
                                          <p:attrName>ppt_h</p:attrName>
                                        </p:attrNameLst>
                                      </p:cBhvr>
                                      <p:tavLst>
                                        <p:tav tm="0">
                                          <p:val>
                                            <p:fltVal val="0"/>
                                          </p:val>
                                        </p:tav>
                                        <p:tav tm="100000">
                                          <p:val>
                                            <p:strVal val="#ppt_h"/>
                                          </p:val>
                                        </p:tav>
                                      </p:tavLst>
                                    </p:anim>
                                    <p:animEffect transition="in" filter="fade">
                                      <p:cBhvr>
                                        <p:cTn id="16" dur="500"/>
                                        <p:tgtEl>
                                          <p:spTgt spid="24289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28936"/>
                                        </p:tgtEl>
                                        <p:attrNameLst>
                                          <p:attrName>style.visibility</p:attrName>
                                        </p:attrNameLst>
                                      </p:cBhvr>
                                      <p:to>
                                        <p:strVal val="visible"/>
                                      </p:to>
                                    </p:set>
                                    <p:anim calcmode="lin" valueType="num">
                                      <p:cBhvr>
                                        <p:cTn id="21" dur="500" fill="hold"/>
                                        <p:tgtEl>
                                          <p:spTgt spid="2428936"/>
                                        </p:tgtEl>
                                        <p:attrNameLst>
                                          <p:attrName>ppt_w</p:attrName>
                                        </p:attrNameLst>
                                      </p:cBhvr>
                                      <p:tavLst>
                                        <p:tav tm="0">
                                          <p:val>
                                            <p:fltVal val="0"/>
                                          </p:val>
                                        </p:tav>
                                        <p:tav tm="100000">
                                          <p:val>
                                            <p:strVal val="#ppt_w"/>
                                          </p:val>
                                        </p:tav>
                                      </p:tavLst>
                                    </p:anim>
                                    <p:anim calcmode="lin" valueType="num">
                                      <p:cBhvr>
                                        <p:cTn id="22" dur="500" fill="hold"/>
                                        <p:tgtEl>
                                          <p:spTgt spid="2428936"/>
                                        </p:tgtEl>
                                        <p:attrNameLst>
                                          <p:attrName>ppt_h</p:attrName>
                                        </p:attrNameLst>
                                      </p:cBhvr>
                                      <p:tavLst>
                                        <p:tav tm="0">
                                          <p:val>
                                            <p:fltVal val="0"/>
                                          </p:val>
                                        </p:tav>
                                        <p:tav tm="100000">
                                          <p:val>
                                            <p:strVal val="#ppt_h"/>
                                          </p:val>
                                        </p:tav>
                                      </p:tavLst>
                                    </p:anim>
                                    <p:animEffect transition="in" filter="fade">
                                      <p:cBhvr>
                                        <p:cTn id="23" dur="500"/>
                                        <p:tgtEl>
                                          <p:spTgt spid="2428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8934" grpId="0" animBg="1"/>
      <p:bldP spid="2428935" grpId="0" animBg="1"/>
      <p:bldP spid="242893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92379"/>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A grill operator places a raw hamburger patty on the grill. Next she assembles a hamburger. Is a glove change required between tasks?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3-22</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47336"/>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3847363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78951"/>
            <a:ext cx="2476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A cook preps raw chicken. Next he preps onions for the salad bar. Is a glove change required between tasks?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3-23</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408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1767581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Excluded</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508145"/>
            <a:ext cx="2890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Restricted</a:t>
            </a: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b="1" dirty="0" smtClean="0">
                <a:solidFill>
                  <a:srgbClr val="005CAB"/>
                </a:solidFill>
              </a:rPr>
              <a:t>Mary works in a restaurant and </a:t>
            </a:r>
            <a:r>
              <a:rPr lang="en-US" b="1" dirty="0">
                <a:solidFill>
                  <a:srgbClr val="005CAB"/>
                </a:solidFill>
              </a:rPr>
              <a:t>has a sore throat </a:t>
            </a:r>
            <a:r>
              <a:rPr lang="en-US" b="1" dirty="0" smtClean="0">
                <a:solidFill>
                  <a:srgbClr val="005CAB"/>
                </a:solidFill>
              </a:rPr>
              <a:t>and fever</a:t>
            </a:r>
            <a:r>
              <a:rPr lang="en-US" b="1" dirty="0">
                <a:solidFill>
                  <a:srgbClr val="005CAB"/>
                </a:solidFill>
              </a:rPr>
              <a:t>. </a:t>
            </a:r>
            <a:r>
              <a:rPr lang="en-US" b="1" dirty="0" smtClean="0">
                <a:solidFill>
                  <a:srgbClr val="005CAB"/>
                </a:solidFill>
              </a:rPr>
              <a:t>Should she be excluded from the operation or restricted from working with or around food?</a:t>
            </a:r>
            <a:endParaRPr lang="en-US" b="1" dirty="0">
              <a:solidFill>
                <a:srgbClr val="005CAB"/>
              </a:solidFill>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3-24</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8964" y="2055424"/>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14076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130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Excluded</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492379"/>
            <a:ext cx="2890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Restricted</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b="1" dirty="0" smtClean="0">
                <a:solidFill>
                  <a:srgbClr val="005CAB"/>
                </a:solidFill>
              </a:rPr>
              <a:t>Martha is a cook who is vomiting. Should she be excluded from the operation or restricted from working with or around food?</a:t>
            </a:r>
            <a:endParaRPr lang="en-US" b="1" dirty="0">
              <a:solidFill>
                <a:srgbClr val="005CAB"/>
              </a:solidFill>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556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26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82" name="Rectangle 2"/>
          <p:cNvSpPr>
            <a:spLocks noGrp="1" noChangeArrowheads="1"/>
          </p:cNvSpPr>
          <p:nvPr>
            <p:ph type="title"/>
          </p:nvPr>
        </p:nvSpPr>
        <p:spPr>
          <a:xfrm>
            <a:off x="398463" y="160338"/>
            <a:ext cx="8212137" cy="519112"/>
          </a:xfrm>
        </p:spPr>
        <p:txBody>
          <a:bodyPr/>
          <a:lstStyle/>
          <a:p>
            <a:r>
              <a:rPr lang="en-US" dirty="0"/>
              <a:t>Review</a:t>
            </a:r>
          </a:p>
        </p:txBody>
      </p:sp>
      <p:pic>
        <p:nvPicPr>
          <p:cNvPr id="2273286"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7871" y="1292098"/>
            <a:ext cx="5092355" cy="439750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lgn="ctr">
                <a:solidFill>
                  <a:schemeClr val="tx1"/>
                </a:solidFill>
                <a:miter lim="800000"/>
                <a:headEnd/>
                <a:tailEnd/>
              </a14:hiddenLine>
            </a:ext>
          </a:extLst>
        </p:spPr>
      </p:pic>
      <p:sp>
        <p:nvSpPr>
          <p:cNvPr id="2273287" name="Text Box 7"/>
          <p:cNvSpPr txBox="1">
            <a:spLocks noChangeArrowheads="1"/>
          </p:cNvSpPr>
          <p:nvPr/>
        </p:nvSpPr>
        <p:spPr bwMode="auto">
          <a:xfrm>
            <a:off x="6526150" y="2660491"/>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1.</a:t>
            </a:r>
          </a:p>
        </p:txBody>
      </p:sp>
      <p:sp>
        <p:nvSpPr>
          <p:cNvPr id="2273288" name="Text Box 8"/>
          <p:cNvSpPr txBox="1">
            <a:spLocks noChangeArrowheads="1"/>
          </p:cNvSpPr>
          <p:nvPr/>
        </p:nvSpPr>
        <p:spPr bwMode="auto">
          <a:xfrm>
            <a:off x="5316630" y="2169678"/>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2.</a:t>
            </a:r>
          </a:p>
        </p:txBody>
      </p:sp>
      <p:sp>
        <p:nvSpPr>
          <p:cNvPr id="2273289" name="Text Box 9"/>
          <p:cNvSpPr txBox="1">
            <a:spLocks noChangeArrowheads="1"/>
          </p:cNvSpPr>
          <p:nvPr/>
        </p:nvSpPr>
        <p:spPr bwMode="auto">
          <a:xfrm>
            <a:off x="4456705" y="1872568"/>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3.</a:t>
            </a:r>
          </a:p>
        </p:txBody>
      </p:sp>
      <p:sp>
        <p:nvSpPr>
          <p:cNvPr id="2273290" name="Text Box 10"/>
          <p:cNvSpPr txBox="1">
            <a:spLocks noChangeArrowheads="1"/>
          </p:cNvSpPr>
          <p:nvPr/>
        </p:nvSpPr>
        <p:spPr bwMode="auto">
          <a:xfrm>
            <a:off x="1990725" y="1373188"/>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4.</a:t>
            </a:r>
          </a:p>
        </p:txBody>
      </p:sp>
      <p:sp>
        <p:nvSpPr>
          <p:cNvPr id="2273291" name="Text Box 11"/>
          <p:cNvSpPr txBox="1">
            <a:spLocks noChangeArrowheads="1"/>
          </p:cNvSpPr>
          <p:nvPr/>
        </p:nvSpPr>
        <p:spPr bwMode="auto">
          <a:xfrm>
            <a:off x="1863695" y="5053013"/>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5.</a:t>
            </a:r>
          </a:p>
        </p:txBody>
      </p:sp>
      <p:sp>
        <p:nvSpPr>
          <p:cNvPr id="2273292" name="Text Box 12"/>
          <p:cNvSpPr txBox="1">
            <a:spLocks noChangeArrowheads="1"/>
          </p:cNvSpPr>
          <p:nvPr/>
        </p:nvSpPr>
        <p:spPr bwMode="auto">
          <a:xfrm>
            <a:off x="4161365" y="5294653"/>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6.</a:t>
            </a:r>
          </a:p>
        </p:txBody>
      </p:sp>
      <p:sp>
        <p:nvSpPr>
          <p:cNvPr id="2273283" name="Text Box 3"/>
          <p:cNvSpPr txBox="1">
            <a:spLocks noChangeArrowheads="1"/>
          </p:cNvSpPr>
          <p:nvPr/>
        </p:nvSpPr>
        <p:spPr bwMode="auto">
          <a:xfrm>
            <a:off x="6544230" y="375126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293" name="Text Box 13"/>
          <p:cNvSpPr txBox="1">
            <a:spLocks noChangeArrowheads="1"/>
          </p:cNvSpPr>
          <p:nvPr/>
        </p:nvSpPr>
        <p:spPr bwMode="auto">
          <a:xfrm>
            <a:off x="6263740" y="307894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294" name="Text Box 14"/>
          <p:cNvSpPr txBox="1">
            <a:spLocks noChangeArrowheads="1"/>
          </p:cNvSpPr>
          <p:nvPr/>
        </p:nvSpPr>
        <p:spPr bwMode="auto">
          <a:xfrm>
            <a:off x="6150500" y="433076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295" name="Text Box 15"/>
          <p:cNvSpPr txBox="1">
            <a:spLocks noChangeArrowheads="1"/>
          </p:cNvSpPr>
          <p:nvPr/>
        </p:nvSpPr>
        <p:spPr bwMode="auto">
          <a:xfrm>
            <a:off x="4752755" y="325786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296" name="Text Box 16"/>
          <p:cNvSpPr txBox="1">
            <a:spLocks noChangeArrowheads="1"/>
          </p:cNvSpPr>
          <p:nvPr/>
        </p:nvSpPr>
        <p:spPr bwMode="auto">
          <a:xfrm>
            <a:off x="4320550" y="250775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297" name="Text Box 17"/>
          <p:cNvSpPr txBox="1">
            <a:spLocks noChangeArrowheads="1"/>
          </p:cNvSpPr>
          <p:nvPr/>
        </p:nvSpPr>
        <p:spPr bwMode="auto">
          <a:xfrm>
            <a:off x="2419350" y="236341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298" name="Text Box 18"/>
          <p:cNvSpPr txBox="1">
            <a:spLocks noChangeArrowheads="1"/>
          </p:cNvSpPr>
          <p:nvPr/>
        </p:nvSpPr>
        <p:spPr bwMode="auto">
          <a:xfrm>
            <a:off x="2768350" y="19751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299" name="Text Box 19"/>
          <p:cNvSpPr txBox="1">
            <a:spLocks noChangeArrowheads="1"/>
          </p:cNvSpPr>
          <p:nvPr/>
        </p:nvSpPr>
        <p:spPr bwMode="auto">
          <a:xfrm>
            <a:off x="2528235" y="429982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300" name="Text Box 20"/>
          <p:cNvSpPr txBox="1">
            <a:spLocks noChangeArrowheads="1"/>
          </p:cNvSpPr>
          <p:nvPr/>
        </p:nvSpPr>
        <p:spPr bwMode="auto">
          <a:xfrm>
            <a:off x="3523720" y="43114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301" name="Text Box 21"/>
          <p:cNvSpPr txBox="1">
            <a:spLocks noChangeArrowheads="1"/>
          </p:cNvSpPr>
          <p:nvPr/>
        </p:nvSpPr>
        <p:spPr bwMode="auto">
          <a:xfrm>
            <a:off x="3433045" y="480442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302" name="Text Box 22"/>
          <p:cNvSpPr txBox="1">
            <a:spLocks noChangeArrowheads="1"/>
          </p:cNvSpPr>
          <p:nvPr/>
        </p:nvSpPr>
        <p:spPr bwMode="auto">
          <a:xfrm>
            <a:off x="3614550" y="521910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303" name="Text Box 23"/>
          <p:cNvSpPr txBox="1">
            <a:spLocks noChangeArrowheads="1"/>
          </p:cNvSpPr>
          <p:nvPr/>
        </p:nvSpPr>
        <p:spPr bwMode="auto">
          <a:xfrm>
            <a:off x="4634875" y="510617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304" name="Text Box 24"/>
          <p:cNvSpPr txBox="1">
            <a:spLocks noChangeArrowheads="1"/>
          </p:cNvSpPr>
          <p:nvPr/>
        </p:nvSpPr>
        <p:spPr bwMode="auto">
          <a:xfrm>
            <a:off x="3992125" y="413073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273305" name="Text Box 25"/>
          <p:cNvSpPr txBox="1">
            <a:spLocks noChangeArrowheads="1"/>
          </p:cNvSpPr>
          <p:nvPr/>
        </p:nvSpPr>
        <p:spPr bwMode="auto">
          <a:xfrm>
            <a:off x="4496795" y="478858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2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3-26</a:t>
            </a:r>
          </a:p>
        </p:txBody>
      </p:sp>
    </p:spTree>
    <p:extLst>
      <p:ext uri="{BB962C8B-B14F-4D97-AF65-F5344CB8AC3E}">
        <p14:creationId xmlns:p14="http://schemas.microsoft.com/office/powerpoint/2010/main" val="3094567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73283"/>
                                        </p:tgtEl>
                                        <p:attrNameLst>
                                          <p:attrName>style.visibility</p:attrName>
                                        </p:attrNameLst>
                                      </p:cBhvr>
                                      <p:to>
                                        <p:strVal val="visible"/>
                                      </p:to>
                                    </p:set>
                                    <p:anim calcmode="lin" valueType="num">
                                      <p:cBhvr>
                                        <p:cTn id="7" dur="500" fill="hold"/>
                                        <p:tgtEl>
                                          <p:spTgt spid="2273283"/>
                                        </p:tgtEl>
                                        <p:attrNameLst>
                                          <p:attrName>ppt_w</p:attrName>
                                        </p:attrNameLst>
                                      </p:cBhvr>
                                      <p:tavLst>
                                        <p:tav tm="0">
                                          <p:val>
                                            <p:fltVal val="0"/>
                                          </p:val>
                                        </p:tav>
                                        <p:tav tm="100000">
                                          <p:val>
                                            <p:strVal val="#ppt_w"/>
                                          </p:val>
                                        </p:tav>
                                      </p:tavLst>
                                    </p:anim>
                                    <p:anim calcmode="lin" valueType="num">
                                      <p:cBhvr>
                                        <p:cTn id="8" dur="500" fill="hold"/>
                                        <p:tgtEl>
                                          <p:spTgt spid="2273283"/>
                                        </p:tgtEl>
                                        <p:attrNameLst>
                                          <p:attrName>ppt_h</p:attrName>
                                        </p:attrNameLst>
                                      </p:cBhvr>
                                      <p:tavLst>
                                        <p:tav tm="0">
                                          <p:val>
                                            <p:fltVal val="0"/>
                                          </p:val>
                                        </p:tav>
                                        <p:tav tm="100000">
                                          <p:val>
                                            <p:strVal val="#ppt_h"/>
                                          </p:val>
                                        </p:tav>
                                      </p:tavLst>
                                    </p:anim>
                                    <p:animEffect transition="in" filter="fade">
                                      <p:cBhvr>
                                        <p:cTn id="9" dur="500"/>
                                        <p:tgtEl>
                                          <p:spTgt spid="22732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273293"/>
                                        </p:tgtEl>
                                        <p:attrNameLst>
                                          <p:attrName>style.visibility</p:attrName>
                                        </p:attrNameLst>
                                      </p:cBhvr>
                                      <p:to>
                                        <p:strVal val="visible"/>
                                      </p:to>
                                    </p:set>
                                    <p:anim calcmode="lin" valueType="num">
                                      <p:cBhvr>
                                        <p:cTn id="14" dur="500" fill="hold"/>
                                        <p:tgtEl>
                                          <p:spTgt spid="2273293"/>
                                        </p:tgtEl>
                                        <p:attrNameLst>
                                          <p:attrName>ppt_w</p:attrName>
                                        </p:attrNameLst>
                                      </p:cBhvr>
                                      <p:tavLst>
                                        <p:tav tm="0">
                                          <p:val>
                                            <p:fltVal val="0"/>
                                          </p:val>
                                        </p:tav>
                                        <p:tav tm="100000">
                                          <p:val>
                                            <p:strVal val="#ppt_w"/>
                                          </p:val>
                                        </p:tav>
                                      </p:tavLst>
                                    </p:anim>
                                    <p:anim calcmode="lin" valueType="num">
                                      <p:cBhvr>
                                        <p:cTn id="15" dur="500" fill="hold"/>
                                        <p:tgtEl>
                                          <p:spTgt spid="2273293"/>
                                        </p:tgtEl>
                                        <p:attrNameLst>
                                          <p:attrName>ppt_h</p:attrName>
                                        </p:attrNameLst>
                                      </p:cBhvr>
                                      <p:tavLst>
                                        <p:tav tm="0">
                                          <p:val>
                                            <p:fltVal val="0"/>
                                          </p:val>
                                        </p:tav>
                                        <p:tav tm="100000">
                                          <p:val>
                                            <p:strVal val="#ppt_h"/>
                                          </p:val>
                                        </p:tav>
                                      </p:tavLst>
                                    </p:anim>
                                    <p:animEffect transition="in" filter="fade">
                                      <p:cBhvr>
                                        <p:cTn id="16" dur="500"/>
                                        <p:tgtEl>
                                          <p:spTgt spid="227329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273294"/>
                                        </p:tgtEl>
                                        <p:attrNameLst>
                                          <p:attrName>style.visibility</p:attrName>
                                        </p:attrNameLst>
                                      </p:cBhvr>
                                      <p:to>
                                        <p:strVal val="visible"/>
                                      </p:to>
                                    </p:set>
                                    <p:anim calcmode="lin" valueType="num">
                                      <p:cBhvr>
                                        <p:cTn id="21" dur="500" fill="hold"/>
                                        <p:tgtEl>
                                          <p:spTgt spid="2273294"/>
                                        </p:tgtEl>
                                        <p:attrNameLst>
                                          <p:attrName>ppt_w</p:attrName>
                                        </p:attrNameLst>
                                      </p:cBhvr>
                                      <p:tavLst>
                                        <p:tav tm="0">
                                          <p:val>
                                            <p:fltVal val="0"/>
                                          </p:val>
                                        </p:tav>
                                        <p:tav tm="100000">
                                          <p:val>
                                            <p:strVal val="#ppt_w"/>
                                          </p:val>
                                        </p:tav>
                                      </p:tavLst>
                                    </p:anim>
                                    <p:anim calcmode="lin" valueType="num">
                                      <p:cBhvr>
                                        <p:cTn id="22" dur="500" fill="hold"/>
                                        <p:tgtEl>
                                          <p:spTgt spid="2273294"/>
                                        </p:tgtEl>
                                        <p:attrNameLst>
                                          <p:attrName>ppt_h</p:attrName>
                                        </p:attrNameLst>
                                      </p:cBhvr>
                                      <p:tavLst>
                                        <p:tav tm="0">
                                          <p:val>
                                            <p:fltVal val="0"/>
                                          </p:val>
                                        </p:tav>
                                        <p:tav tm="100000">
                                          <p:val>
                                            <p:strVal val="#ppt_h"/>
                                          </p:val>
                                        </p:tav>
                                      </p:tavLst>
                                    </p:anim>
                                    <p:animEffect transition="in" filter="fade">
                                      <p:cBhvr>
                                        <p:cTn id="23" dur="500"/>
                                        <p:tgtEl>
                                          <p:spTgt spid="227329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273295"/>
                                        </p:tgtEl>
                                        <p:attrNameLst>
                                          <p:attrName>style.visibility</p:attrName>
                                        </p:attrNameLst>
                                      </p:cBhvr>
                                      <p:to>
                                        <p:strVal val="visible"/>
                                      </p:to>
                                    </p:set>
                                    <p:anim calcmode="lin" valueType="num">
                                      <p:cBhvr>
                                        <p:cTn id="28" dur="500" fill="hold"/>
                                        <p:tgtEl>
                                          <p:spTgt spid="2273295"/>
                                        </p:tgtEl>
                                        <p:attrNameLst>
                                          <p:attrName>ppt_w</p:attrName>
                                        </p:attrNameLst>
                                      </p:cBhvr>
                                      <p:tavLst>
                                        <p:tav tm="0">
                                          <p:val>
                                            <p:fltVal val="0"/>
                                          </p:val>
                                        </p:tav>
                                        <p:tav tm="100000">
                                          <p:val>
                                            <p:strVal val="#ppt_w"/>
                                          </p:val>
                                        </p:tav>
                                      </p:tavLst>
                                    </p:anim>
                                    <p:anim calcmode="lin" valueType="num">
                                      <p:cBhvr>
                                        <p:cTn id="29" dur="500" fill="hold"/>
                                        <p:tgtEl>
                                          <p:spTgt spid="2273295"/>
                                        </p:tgtEl>
                                        <p:attrNameLst>
                                          <p:attrName>ppt_h</p:attrName>
                                        </p:attrNameLst>
                                      </p:cBhvr>
                                      <p:tavLst>
                                        <p:tav tm="0">
                                          <p:val>
                                            <p:fltVal val="0"/>
                                          </p:val>
                                        </p:tav>
                                        <p:tav tm="100000">
                                          <p:val>
                                            <p:strVal val="#ppt_h"/>
                                          </p:val>
                                        </p:tav>
                                      </p:tavLst>
                                    </p:anim>
                                    <p:animEffect transition="in" filter="fade">
                                      <p:cBhvr>
                                        <p:cTn id="30" dur="500"/>
                                        <p:tgtEl>
                                          <p:spTgt spid="22732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273296"/>
                                        </p:tgtEl>
                                        <p:attrNameLst>
                                          <p:attrName>style.visibility</p:attrName>
                                        </p:attrNameLst>
                                      </p:cBhvr>
                                      <p:to>
                                        <p:strVal val="visible"/>
                                      </p:to>
                                    </p:set>
                                    <p:anim calcmode="lin" valueType="num">
                                      <p:cBhvr>
                                        <p:cTn id="35" dur="500" fill="hold"/>
                                        <p:tgtEl>
                                          <p:spTgt spid="2273296"/>
                                        </p:tgtEl>
                                        <p:attrNameLst>
                                          <p:attrName>ppt_w</p:attrName>
                                        </p:attrNameLst>
                                      </p:cBhvr>
                                      <p:tavLst>
                                        <p:tav tm="0">
                                          <p:val>
                                            <p:fltVal val="0"/>
                                          </p:val>
                                        </p:tav>
                                        <p:tav tm="100000">
                                          <p:val>
                                            <p:strVal val="#ppt_w"/>
                                          </p:val>
                                        </p:tav>
                                      </p:tavLst>
                                    </p:anim>
                                    <p:anim calcmode="lin" valueType="num">
                                      <p:cBhvr>
                                        <p:cTn id="36" dur="500" fill="hold"/>
                                        <p:tgtEl>
                                          <p:spTgt spid="2273296"/>
                                        </p:tgtEl>
                                        <p:attrNameLst>
                                          <p:attrName>ppt_h</p:attrName>
                                        </p:attrNameLst>
                                      </p:cBhvr>
                                      <p:tavLst>
                                        <p:tav tm="0">
                                          <p:val>
                                            <p:fltVal val="0"/>
                                          </p:val>
                                        </p:tav>
                                        <p:tav tm="100000">
                                          <p:val>
                                            <p:strVal val="#ppt_h"/>
                                          </p:val>
                                        </p:tav>
                                      </p:tavLst>
                                    </p:anim>
                                    <p:animEffect transition="in" filter="fade">
                                      <p:cBhvr>
                                        <p:cTn id="37" dur="500"/>
                                        <p:tgtEl>
                                          <p:spTgt spid="227329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273297"/>
                                        </p:tgtEl>
                                        <p:attrNameLst>
                                          <p:attrName>style.visibility</p:attrName>
                                        </p:attrNameLst>
                                      </p:cBhvr>
                                      <p:to>
                                        <p:strVal val="visible"/>
                                      </p:to>
                                    </p:set>
                                    <p:anim calcmode="lin" valueType="num">
                                      <p:cBhvr>
                                        <p:cTn id="42" dur="500" fill="hold"/>
                                        <p:tgtEl>
                                          <p:spTgt spid="2273297"/>
                                        </p:tgtEl>
                                        <p:attrNameLst>
                                          <p:attrName>ppt_w</p:attrName>
                                        </p:attrNameLst>
                                      </p:cBhvr>
                                      <p:tavLst>
                                        <p:tav tm="0">
                                          <p:val>
                                            <p:fltVal val="0"/>
                                          </p:val>
                                        </p:tav>
                                        <p:tav tm="100000">
                                          <p:val>
                                            <p:strVal val="#ppt_w"/>
                                          </p:val>
                                        </p:tav>
                                      </p:tavLst>
                                    </p:anim>
                                    <p:anim calcmode="lin" valueType="num">
                                      <p:cBhvr>
                                        <p:cTn id="43" dur="500" fill="hold"/>
                                        <p:tgtEl>
                                          <p:spTgt spid="2273297"/>
                                        </p:tgtEl>
                                        <p:attrNameLst>
                                          <p:attrName>ppt_h</p:attrName>
                                        </p:attrNameLst>
                                      </p:cBhvr>
                                      <p:tavLst>
                                        <p:tav tm="0">
                                          <p:val>
                                            <p:fltVal val="0"/>
                                          </p:val>
                                        </p:tav>
                                        <p:tav tm="100000">
                                          <p:val>
                                            <p:strVal val="#ppt_h"/>
                                          </p:val>
                                        </p:tav>
                                      </p:tavLst>
                                    </p:anim>
                                    <p:animEffect transition="in" filter="fade">
                                      <p:cBhvr>
                                        <p:cTn id="44" dur="500"/>
                                        <p:tgtEl>
                                          <p:spTgt spid="227329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273298"/>
                                        </p:tgtEl>
                                        <p:attrNameLst>
                                          <p:attrName>style.visibility</p:attrName>
                                        </p:attrNameLst>
                                      </p:cBhvr>
                                      <p:to>
                                        <p:strVal val="visible"/>
                                      </p:to>
                                    </p:set>
                                    <p:anim calcmode="lin" valueType="num">
                                      <p:cBhvr>
                                        <p:cTn id="49" dur="500" fill="hold"/>
                                        <p:tgtEl>
                                          <p:spTgt spid="2273298"/>
                                        </p:tgtEl>
                                        <p:attrNameLst>
                                          <p:attrName>ppt_w</p:attrName>
                                        </p:attrNameLst>
                                      </p:cBhvr>
                                      <p:tavLst>
                                        <p:tav tm="0">
                                          <p:val>
                                            <p:fltVal val="0"/>
                                          </p:val>
                                        </p:tav>
                                        <p:tav tm="100000">
                                          <p:val>
                                            <p:strVal val="#ppt_w"/>
                                          </p:val>
                                        </p:tav>
                                      </p:tavLst>
                                    </p:anim>
                                    <p:anim calcmode="lin" valueType="num">
                                      <p:cBhvr>
                                        <p:cTn id="50" dur="500" fill="hold"/>
                                        <p:tgtEl>
                                          <p:spTgt spid="2273298"/>
                                        </p:tgtEl>
                                        <p:attrNameLst>
                                          <p:attrName>ppt_h</p:attrName>
                                        </p:attrNameLst>
                                      </p:cBhvr>
                                      <p:tavLst>
                                        <p:tav tm="0">
                                          <p:val>
                                            <p:fltVal val="0"/>
                                          </p:val>
                                        </p:tav>
                                        <p:tav tm="100000">
                                          <p:val>
                                            <p:strVal val="#ppt_h"/>
                                          </p:val>
                                        </p:tav>
                                      </p:tavLst>
                                    </p:anim>
                                    <p:animEffect transition="in" filter="fade">
                                      <p:cBhvr>
                                        <p:cTn id="51" dur="500"/>
                                        <p:tgtEl>
                                          <p:spTgt spid="227329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273299"/>
                                        </p:tgtEl>
                                        <p:attrNameLst>
                                          <p:attrName>style.visibility</p:attrName>
                                        </p:attrNameLst>
                                      </p:cBhvr>
                                      <p:to>
                                        <p:strVal val="visible"/>
                                      </p:to>
                                    </p:set>
                                    <p:anim calcmode="lin" valueType="num">
                                      <p:cBhvr>
                                        <p:cTn id="56" dur="500" fill="hold"/>
                                        <p:tgtEl>
                                          <p:spTgt spid="2273299"/>
                                        </p:tgtEl>
                                        <p:attrNameLst>
                                          <p:attrName>ppt_w</p:attrName>
                                        </p:attrNameLst>
                                      </p:cBhvr>
                                      <p:tavLst>
                                        <p:tav tm="0">
                                          <p:val>
                                            <p:fltVal val="0"/>
                                          </p:val>
                                        </p:tav>
                                        <p:tav tm="100000">
                                          <p:val>
                                            <p:strVal val="#ppt_w"/>
                                          </p:val>
                                        </p:tav>
                                      </p:tavLst>
                                    </p:anim>
                                    <p:anim calcmode="lin" valueType="num">
                                      <p:cBhvr>
                                        <p:cTn id="57" dur="500" fill="hold"/>
                                        <p:tgtEl>
                                          <p:spTgt spid="2273299"/>
                                        </p:tgtEl>
                                        <p:attrNameLst>
                                          <p:attrName>ppt_h</p:attrName>
                                        </p:attrNameLst>
                                      </p:cBhvr>
                                      <p:tavLst>
                                        <p:tav tm="0">
                                          <p:val>
                                            <p:fltVal val="0"/>
                                          </p:val>
                                        </p:tav>
                                        <p:tav tm="100000">
                                          <p:val>
                                            <p:strVal val="#ppt_h"/>
                                          </p:val>
                                        </p:tav>
                                      </p:tavLst>
                                    </p:anim>
                                    <p:animEffect transition="in" filter="fade">
                                      <p:cBhvr>
                                        <p:cTn id="58" dur="500"/>
                                        <p:tgtEl>
                                          <p:spTgt spid="227329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2273300"/>
                                        </p:tgtEl>
                                        <p:attrNameLst>
                                          <p:attrName>style.visibility</p:attrName>
                                        </p:attrNameLst>
                                      </p:cBhvr>
                                      <p:to>
                                        <p:strVal val="visible"/>
                                      </p:to>
                                    </p:set>
                                    <p:anim calcmode="lin" valueType="num">
                                      <p:cBhvr>
                                        <p:cTn id="63" dur="500" fill="hold"/>
                                        <p:tgtEl>
                                          <p:spTgt spid="2273300"/>
                                        </p:tgtEl>
                                        <p:attrNameLst>
                                          <p:attrName>ppt_w</p:attrName>
                                        </p:attrNameLst>
                                      </p:cBhvr>
                                      <p:tavLst>
                                        <p:tav tm="0">
                                          <p:val>
                                            <p:fltVal val="0"/>
                                          </p:val>
                                        </p:tav>
                                        <p:tav tm="100000">
                                          <p:val>
                                            <p:strVal val="#ppt_w"/>
                                          </p:val>
                                        </p:tav>
                                      </p:tavLst>
                                    </p:anim>
                                    <p:anim calcmode="lin" valueType="num">
                                      <p:cBhvr>
                                        <p:cTn id="64" dur="500" fill="hold"/>
                                        <p:tgtEl>
                                          <p:spTgt spid="2273300"/>
                                        </p:tgtEl>
                                        <p:attrNameLst>
                                          <p:attrName>ppt_h</p:attrName>
                                        </p:attrNameLst>
                                      </p:cBhvr>
                                      <p:tavLst>
                                        <p:tav tm="0">
                                          <p:val>
                                            <p:fltVal val="0"/>
                                          </p:val>
                                        </p:tav>
                                        <p:tav tm="100000">
                                          <p:val>
                                            <p:strVal val="#ppt_h"/>
                                          </p:val>
                                        </p:tav>
                                      </p:tavLst>
                                    </p:anim>
                                    <p:animEffect transition="in" filter="fade">
                                      <p:cBhvr>
                                        <p:cTn id="65" dur="500"/>
                                        <p:tgtEl>
                                          <p:spTgt spid="227330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2273301"/>
                                        </p:tgtEl>
                                        <p:attrNameLst>
                                          <p:attrName>style.visibility</p:attrName>
                                        </p:attrNameLst>
                                      </p:cBhvr>
                                      <p:to>
                                        <p:strVal val="visible"/>
                                      </p:to>
                                    </p:set>
                                    <p:anim calcmode="lin" valueType="num">
                                      <p:cBhvr>
                                        <p:cTn id="70" dur="500" fill="hold"/>
                                        <p:tgtEl>
                                          <p:spTgt spid="2273301"/>
                                        </p:tgtEl>
                                        <p:attrNameLst>
                                          <p:attrName>ppt_w</p:attrName>
                                        </p:attrNameLst>
                                      </p:cBhvr>
                                      <p:tavLst>
                                        <p:tav tm="0">
                                          <p:val>
                                            <p:fltVal val="0"/>
                                          </p:val>
                                        </p:tav>
                                        <p:tav tm="100000">
                                          <p:val>
                                            <p:strVal val="#ppt_w"/>
                                          </p:val>
                                        </p:tav>
                                      </p:tavLst>
                                    </p:anim>
                                    <p:anim calcmode="lin" valueType="num">
                                      <p:cBhvr>
                                        <p:cTn id="71" dur="500" fill="hold"/>
                                        <p:tgtEl>
                                          <p:spTgt spid="2273301"/>
                                        </p:tgtEl>
                                        <p:attrNameLst>
                                          <p:attrName>ppt_h</p:attrName>
                                        </p:attrNameLst>
                                      </p:cBhvr>
                                      <p:tavLst>
                                        <p:tav tm="0">
                                          <p:val>
                                            <p:fltVal val="0"/>
                                          </p:val>
                                        </p:tav>
                                        <p:tav tm="100000">
                                          <p:val>
                                            <p:strVal val="#ppt_h"/>
                                          </p:val>
                                        </p:tav>
                                      </p:tavLst>
                                    </p:anim>
                                    <p:animEffect transition="in" filter="fade">
                                      <p:cBhvr>
                                        <p:cTn id="72" dur="500"/>
                                        <p:tgtEl>
                                          <p:spTgt spid="227330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2273302"/>
                                        </p:tgtEl>
                                        <p:attrNameLst>
                                          <p:attrName>style.visibility</p:attrName>
                                        </p:attrNameLst>
                                      </p:cBhvr>
                                      <p:to>
                                        <p:strVal val="visible"/>
                                      </p:to>
                                    </p:set>
                                    <p:anim calcmode="lin" valueType="num">
                                      <p:cBhvr>
                                        <p:cTn id="77" dur="500" fill="hold"/>
                                        <p:tgtEl>
                                          <p:spTgt spid="2273302"/>
                                        </p:tgtEl>
                                        <p:attrNameLst>
                                          <p:attrName>ppt_w</p:attrName>
                                        </p:attrNameLst>
                                      </p:cBhvr>
                                      <p:tavLst>
                                        <p:tav tm="0">
                                          <p:val>
                                            <p:fltVal val="0"/>
                                          </p:val>
                                        </p:tav>
                                        <p:tav tm="100000">
                                          <p:val>
                                            <p:strVal val="#ppt_w"/>
                                          </p:val>
                                        </p:tav>
                                      </p:tavLst>
                                    </p:anim>
                                    <p:anim calcmode="lin" valueType="num">
                                      <p:cBhvr>
                                        <p:cTn id="78" dur="500" fill="hold"/>
                                        <p:tgtEl>
                                          <p:spTgt spid="2273302"/>
                                        </p:tgtEl>
                                        <p:attrNameLst>
                                          <p:attrName>ppt_h</p:attrName>
                                        </p:attrNameLst>
                                      </p:cBhvr>
                                      <p:tavLst>
                                        <p:tav tm="0">
                                          <p:val>
                                            <p:fltVal val="0"/>
                                          </p:val>
                                        </p:tav>
                                        <p:tav tm="100000">
                                          <p:val>
                                            <p:strVal val="#ppt_h"/>
                                          </p:val>
                                        </p:tav>
                                      </p:tavLst>
                                    </p:anim>
                                    <p:animEffect transition="in" filter="fade">
                                      <p:cBhvr>
                                        <p:cTn id="79" dur="500"/>
                                        <p:tgtEl>
                                          <p:spTgt spid="227330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2273303"/>
                                        </p:tgtEl>
                                        <p:attrNameLst>
                                          <p:attrName>style.visibility</p:attrName>
                                        </p:attrNameLst>
                                      </p:cBhvr>
                                      <p:to>
                                        <p:strVal val="visible"/>
                                      </p:to>
                                    </p:set>
                                    <p:anim calcmode="lin" valueType="num">
                                      <p:cBhvr>
                                        <p:cTn id="84" dur="500" fill="hold"/>
                                        <p:tgtEl>
                                          <p:spTgt spid="2273303"/>
                                        </p:tgtEl>
                                        <p:attrNameLst>
                                          <p:attrName>ppt_w</p:attrName>
                                        </p:attrNameLst>
                                      </p:cBhvr>
                                      <p:tavLst>
                                        <p:tav tm="0">
                                          <p:val>
                                            <p:fltVal val="0"/>
                                          </p:val>
                                        </p:tav>
                                        <p:tav tm="100000">
                                          <p:val>
                                            <p:strVal val="#ppt_w"/>
                                          </p:val>
                                        </p:tav>
                                      </p:tavLst>
                                    </p:anim>
                                    <p:anim calcmode="lin" valueType="num">
                                      <p:cBhvr>
                                        <p:cTn id="85" dur="500" fill="hold"/>
                                        <p:tgtEl>
                                          <p:spTgt spid="2273303"/>
                                        </p:tgtEl>
                                        <p:attrNameLst>
                                          <p:attrName>ppt_h</p:attrName>
                                        </p:attrNameLst>
                                      </p:cBhvr>
                                      <p:tavLst>
                                        <p:tav tm="0">
                                          <p:val>
                                            <p:fltVal val="0"/>
                                          </p:val>
                                        </p:tav>
                                        <p:tav tm="100000">
                                          <p:val>
                                            <p:strVal val="#ppt_h"/>
                                          </p:val>
                                        </p:tav>
                                      </p:tavLst>
                                    </p:anim>
                                    <p:animEffect transition="in" filter="fade">
                                      <p:cBhvr>
                                        <p:cTn id="86" dur="500"/>
                                        <p:tgtEl>
                                          <p:spTgt spid="2273303"/>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3" presetClass="entr" presetSubtype="0" fill="hold" grpId="0" nodeType="clickEffect">
                                  <p:stCondLst>
                                    <p:cond delay="0"/>
                                  </p:stCondLst>
                                  <p:childTnLst>
                                    <p:set>
                                      <p:cBhvr>
                                        <p:cTn id="90" dur="1" fill="hold">
                                          <p:stCondLst>
                                            <p:cond delay="0"/>
                                          </p:stCondLst>
                                        </p:cTn>
                                        <p:tgtEl>
                                          <p:spTgt spid="2273304"/>
                                        </p:tgtEl>
                                        <p:attrNameLst>
                                          <p:attrName>style.visibility</p:attrName>
                                        </p:attrNameLst>
                                      </p:cBhvr>
                                      <p:to>
                                        <p:strVal val="visible"/>
                                      </p:to>
                                    </p:set>
                                    <p:anim calcmode="lin" valueType="num">
                                      <p:cBhvr>
                                        <p:cTn id="91" dur="500" fill="hold"/>
                                        <p:tgtEl>
                                          <p:spTgt spid="2273304"/>
                                        </p:tgtEl>
                                        <p:attrNameLst>
                                          <p:attrName>ppt_w</p:attrName>
                                        </p:attrNameLst>
                                      </p:cBhvr>
                                      <p:tavLst>
                                        <p:tav tm="0">
                                          <p:val>
                                            <p:fltVal val="0"/>
                                          </p:val>
                                        </p:tav>
                                        <p:tav tm="100000">
                                          <p:val>
                                            <p:strVal val="#ppt_w"/>
                                          </p:val>
                                        </p:tav>
                                      </p:tavLst>
                                    </p:anim>
                                    <p:anim calcmode="lin" valueType="num">
                                      <p:cBhvr>
                                        <p:cTn id="92" dur="500" fill="hold"/>
                                        <p:tgtEl>
                                          <p:spTgt spid="2273304"/>
                                        </p:tgtEl>
                                        <p:attrNameLst>
                                          <p:attrName>ppt_h</p:attrName>
                                        </p:attrNameLst>
                                      </p:cBhvr>
                                      <p:tavLst>
                                        <p:tav tm="0">
                                          <p:val>
                                            <p:fltVal val="0"/>
                                          </p:val>
                                        </p:tav>
                                        <p:tav tm="100000">
                                          <p:val>
                                            <p:strVal val="#ppt_h"/>
                                          </p:val>
                                        </p:tav>
                                      </p:tavLst>
                                    </p:anim>
                                    <p:animEffect transition="in" filter="fade">
                                      <p:cBhvr>
                                        <p:cTn id="93" dur="500"/>
                                        <p:tgtEl>
                                          <p:spTgt spid="2273304"/>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3" presetClass="entr" presetSubtype="0" fill="hold" grpId="0" nodeType="clickEffect">
                                  <p:stCondLst>
                                    <p:cond delay="0"/>
                                  </p:stCondLst>
                                  <p:childTnLst>
                                    <p:set>
                                      <p:cBhvr>
                                        <p:cTn id="97" dur="1" fill="hold">
                                          <p:stCondLst>
                                            <p:cond delay="0"/>
                                          </p:stCondLst>
                                        </p:cTn>
                                        <p:tgtEl>
                                          <p:spTgt spid="2273305"/>
                                        </p:tgtEl>
                                        <p:attrNameLst>
                                          <p:attrName>style.visibility</p:attrName>
                                        </p:attrNameLst>
                                      </p:cBhvr>
                                      <p:to>
                                        <p:strVal val="visible"/>
                                      </p:to>
                                    </p:set>
                                    <p:anim calcmode="lin" valueType="num">
                                      <p:cBhvr>
                                        <p:cTn id="98" dur="500" fill="hold"/>
                                        <p:tgtEl>
                                          <p:spTgt spid="2273305"/>
                                        </p:tgtEl>
                                        <p:attrNameLst>
                                          <p:attrName>ppt_w</p:attrName>
                                        </p:attrNameLst>
                                      </p:cBhvr>
                                      <p:tavLst>
                                        <p:tav tm="0">
                                          <p:val>
                                            <p:fltVal val="0"/>
                                          </p:val>
                                        </p:tav>
                                        <p:tav tm="100000">
                                          <p:val>
                                            <p:strVal val="#ppt_w"/>
                                          </p:val>
                                        </p:tav>
                                      </p:tavLst>
                                    </p:anim>
                                    <p:anim calcmode="lin" valueType="num">
                                      <p:cBhvr>
                                        <p:cTn id="99" dur="500" fill="hold"/>
                                        <p:tgtEl>
                                          <p:spTgt spid="2273305"/>
                                        </p:tgtEl>
                                        <p:attrNameLst>
                                          <p:attrName>ppt_h</p:attrName>
                                        </p:attrNameLst>
                                      </p:cBhvr>
                                      <p:tavLst>
                                        <p:tav tm="0">
                                          <p:val>
                                            <p:fltVal val="0"/>
                                          </p:val>
                                        </p:tav>
                                        <p:tav tm="100000">
                                          <p:val>
                                            <p:strVal val="#ppt_h"/>
                                          </p:val>
                                        </p:tav>
                                      </p:tavLst>
                                    </p:anim>
                                    <p:animEffect transition="in" filter="fade">
                                      <p:cBhvr>
                                        <p:cTn id="100" dur="500"/>
                                        <p:tgtEl>
                                          <p:spTgt spid="2273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283" grpId="0"/>
      <p:bldP spid="2273293" grpId="0"/>
      <p:bldP spid="2273294" grpId="0"/>
      <p:bldP spid="2273295" grpId="0"/>
      <p:bldP spid="2273296" grpId="0"/>
      <p:bldP spid="2273297" grpId="0"/>
      <p:bldP spid="2273298" grpId="0"/>
      <p:bldP spid="2273299" grpId="0"/>
      <p:bldP spid="2273300" grpId="0"/>
      <p:bldP spid="2273301" grpId="0"/>
      <p:bldP spid="2273302" grpId="0"/>
      <p:bldP spid="2273303" grpId="0"/>
      <p:bldP spid="2273304" grpId="0"/>
      <p:bldP spid="227330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6976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1"/>
          </p:nvPr>
        </p:nvSpPr>
        <p:spPr>
          <a:xfrm>
            <a:off x="393192" y="1143000"/>
            <a:ext cx="6118225" cy="3820319"/>
          </a:xfrm>
        </p:spPr>
        <p:txBody>
          <a:bodyPr/>
          <a:lstStyle/>
          <a:p>
            <a:pPr marL="0" indent="0" eaLnBrk="1" hangingPunct="1">
              <a:defRPr/>
            </a:pPr>
            <a:r>
              <a:rPr lang="en-US" dirty="0">
                <a:latin typeface="Arial Narrow" charset="0"/>
                <a:cs typeface="+mn-cs"/>
              </a:rPr>
              <a:t>To keep food safe throughout the flow of food:</a:t>
            </a:r>
          </a:p>
          <a:p>
            <a:pPr marL="347472" lvl="1" indent="-347472" eaLnBrk="1" hangingPunct="1">
              <a:lnSpc>
                <a:spcPct val="100000"/>
              </a:lnSpc>
              <a:spcBef>
                <a:spcPts val="900"/>
              </a:spcBef>
              <a:defRPr/>
            </a:pPr>
            <a:r>
              <a:rPr lang="en-US" dirty="0">
                <a:latin typeface="Arial Narrow" charset="0"/>
              </a:rPr>
              <a:t>Prevent cross-contamination</a:t>
            </a:r>
          </a:p>
          <a:p>
            <a:pPr marL="347472" lvl="1" indent="-347472" eaLnBrk="1" hangingPunct="1">
              <a:lnSpc>
                <a:spcPct val="100000"/>
              </a:lnSpc>
              <a:spcBef>
                <a:spcPts val="900"/>
              </a:spcBef>
              <a:defRPr/>
            </a:pPr>
            <a:r>
              <a:rPr lang="en-US" dirty="0">
                <a:latin typeface="Arial Narrow" charset="0"/>
              </a:rPr>
              <a:t>Prevent time-temperature </a:t>
            </a:r>
            <a:r>
              <a:rPr lang="en-US" dirty="0" smtClean="0">
                <a:latin typeface="Arial Narrow" charset="0"/>
              </a:rPr>
              <a:t>abuse</a:t>
            </a:r>
            <a:endParaRPr lang="en-US" dirty="0">
              <a:latin typeface="Arial Narrow" charset="0"/>
            </a:endParaRPr>
          </a:p>
          <a:p>
            <a:pPr marL="571500" lvl="1" indent="-457200" eaLnBrk="1" hangingPunct="1">
              <a:defRPr/>
            </a:pPr>
            <a:endParaRPr lang="en-US" dirty="0">
              <a:latin typeface="Arial Narrow" charset="0"/>
            </a:endParaRPr>
          </a:p>
        </p:txBody>
      </p:sp>
      <p:sp>
        <p:nvSpPr>
          <p:cNvPr id="10957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4-2</a:t>
            </a:r>
          </a:p>
        </p:txBody>
      </p:sp>
      <p:sp>
        <p:nvSpPr>
          <p:cNvPr id="109573"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Flow of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648" y="1214589"/>
            <a:ext cx="1506788" cy="4673712"/>
          </a:xfrm>
          <a:prstGeom prst="rect">
            <a:avLst/>
          </a:prstGeom>
        </p:spPr>
      </p:pic>
    </p:spTree>
    <p:extLst>
      <p:ext uri="{BB962C8B-B14F-4D97-AF65-F5344CB8AC3E}">
        <p14:creationId xmlns:p14="http://schemas.microsoft.com/office/powerpoint/2010/main" val="3894813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a:xfrm>
            <a:off x="390525" y="1143000"/>
            <a:ext cx="8258175" cy="495030"/>
          </a:xfrm>
        </p:spPr>
        <p:txBody>
          <a:bodyPr/>
          <a:lstStyle/>
          <a:p>
            <a:pPr marL="0" indent="0" eaLnBrk="1" hangingPunct="1">
              <a:defRPr/>
            </a:pPr>
            <a:r>
              <a:rPr lang="en-US" dirty="0">
                <a:solidFill>
                  <a:schemeClr val="accent1"/>
                </a:solidFill>
                <a:latin typeface="Arial Narrow" charset="0"/>
                <a:cs typeface="+mn-cs"/>
              </a:rPr>
              <a:t>TCS </a:t>
            </a:r>
            <a:r>
              <a:rPr lang="en-US" dirty="0" smtClean="0">
                <a:solidFill>
                  <a:schemeClr val="accent1"/>
                </a:solidFill>
                <a:latin typeface="Arial Narrow" charset="0"/>
                <a:cs typeface="+mn-cs"/>
              </a:rPr>
              <a:t>food:</a:t>
            </a:r>
            <a:endParaRPr lang="en-US" dirty="0">
              <a:solidFill>
                <a:schemeClr val="accent1"/>
              </a:solidFill>
              <a:latin typeface="Arial Narrow" charset="0"/>
              <a:cs typeface="+mn-cs"/>
            </a:endParaRP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1-9</a:t>
            </a:r>
          </a:p>
        </p:txBody>
      </p:sp>
      <p:pic>
        <p:nvPicPr>
          <p:cNvPr id="31749"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0078" y="2057400"/>
            <a:ext cx="1909657" cy="13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0"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33144" y="2057400"/>
            <a:ext cx="1893454"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1" name="Picture 1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92788" y="2059007"/>
            <a:ext cx="1898650" cy="131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2" name="Picture 1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63040" y="3586188"/>
            <a:ext cx="1905000" cy="131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3"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20372" y="3584575"/>
            <a:ext cx="1915955"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4" name="Picture 1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97296" y="3586188"/>
            <a:ext cx="1905000" cy="131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007715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body" idx="1"/>
          </p:nvPr>
        </p:nvSpPr>
        <p:spPr>
          <a:xfrm>
            <a:off x="393192" y="1143000"/>
            <a:ext cx="5891994" cy="3820319"/>
          </a:xfrm>
        </p:spPr>
        <p:txBody>
          <a:bodyPr/>
          <a:lstStyle/>
          <a:p>
            <a:pPr marL="0" indent="0" eaLnBrk="1" hangingPunct="1">
              <a:defRPr/>
            </a:pPr>
            <a:r>
              <a:rPr lang="en-US" dirty="0">
                <a:latin typeface="Arial Narrow" charset="0"/>
                <a:cs typeface="+mn-cs"/>
              </a:rPr>
              <a:t>Separate </a:t>
            </a:r>
            <a:r>
              <a:rPr lang="en-US" dirty="0" smtClean="0">
                <a:latin typeface="Arial Narrow" charset="0"/>
                <a:cs typeface="+mn-cs"/>
              </a:rPr>
              <a:t>equipment:</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Use separate equipment for each type of food</a:t>
            </a:r>
          </a:p>
          <a:p>
            <a:pPr marL="0" indent="0" eaLnBrk="1" hangingPunct="1">
              <a:defRPr/>
            </a:pPr>
            <a:r>
              <a:rPr lang="en-US" dirty="0">
                <a:latin typeface="Arial Narrow" charset="0"/>
                <a:cs typeface="+mn-cs"/>
              </a:rPr>
              <a:t>Clean and </a:t>
            </a:r>
            <a:r>
              <a:rPr lang="en-US" dirty="0" smtClean="0">
                <a:latin typeface="Arial Narrow" charset="0"/>
                <a:cs typeface="+mn-cs"/>
              </a:rPr>
              <a:t>sanitize:</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Clean and sanitize all work surfaces, equipment, and utensils after each task</a:t>
            </a:r>
          </a:p>
          <a:p>
            <a:pPr marL="0" indent="0" eaLnBrk="1" hangingPunct="1">
              <a:defRPr/>
            </a:pPr>
            <a:endParaRPr lang="en-US" dirty="0">
              <a:solidFill>
                <a:srgbClr val="000000"/>
              </a:solidFill>
              <a:latin typeface="Arial Narrow" charset="0"/>
              <a:cs typeface="+mn-cs"/>
            </a:endParaRPr>
          </a:p>
        </p:txBody>
      </p:sp>
      <p:sp>
        <p:nvSpPr>
          <p:cNvPr id="11059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4-3</a:t>
            </a:r>
          </a:p>
        </p:txBody>
      </p:sp>
      <p:sp>
        <p:nvSpPr>
          <p:cNvPr id="11059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Cross-Contamination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421" y="1243013"/>
            <a:ext cx="2091909" cy="1246632"/>
          </a:xfrm>
          <a:prstGeom prst="rect">
            <a:avLst/>
          </a:prstGeom>
        </p:spPr>
      </p:pic>
    </p:spTree>
    <p:extLst>
      <p:ext uri="{BB962C8B-B14F-4D97-AF65-F5344CB8AC3E}">
        <p14:creationId xmlns:p14="http://schemas.microsoft.com/office/powerpoint/2010/main" val="38955998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393192" y="1143000"/>
            <a:ext cx="5089525" cy="3756025"/>
          </a:xfrm>
        </p:spPr>
        <p:txBody>
          <a:bodyPr/>
          <a:lstStyle/>
          <a:p>
            <a:pPr marL="0" indent="0" eaLnBrk="1" hangingPunct="1">
              <a:defRPr/>
            </a:pPr>
            <a:r>
              <a:rPr lang="en-US" dirty="0">
                <a:latin typeface="Arial Narrow" charset="0"/>
                <a:cs typeface="+mn-cs"/>
              </a:rPr>
              <a:t>Prep food at different </a:t>
            </a:r>
            <a:r>
              <a:rPr lang="en-US" dirty="0" smtClean="0">
                <a:latin typeface="Arial Narrow" charset="0"/>
                <a:cs typeface="+mn-cs"/>
              </a:rPr>
              <a:t>times: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Prepare raw meat, fish, and poultry at different times than ready-to-eat food (when using the same prep table)</a:t>
            </a:r>
          </a:p>
          <a:p>
            <a:pPr marL="0" indent="0" eaLnBrk="1" hangingPunct="1">
              <a:defRPr/>
            </a:pPr>
            <a:r>
              <a:rPr lang="en-US" dirty="0">
                <a:latin typeface="Arial Narrow" charset="0"/>
                <a:cs typeface="+mn-cs"/>
              </a:rPr>
              <a:t>Buy prepared </a:t>
            </a:r>
            <a:r>
              <a:rPr lang="en-US" dirty="0" smtClean="0">
                <a:latin typeface="Arial Narrow" charset="0"/>
                <a:cs typeface="+mn-cs"/>
              </a:rPr>
              <a:t>food:</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Buy food items that </a:t>
            </a:r>
            <a:r>
              <a:rPr lang="en-US" dirty="0" smtClean="0">
                <a:latin typeface="Arial Narrow" charset="0"/>
              </a:rPr>
              <a:t>do not </a:t>
            </a:r>
            <a:r>
              <a:rPr lang="en-US" dirty="0">
                <a:latin typeface="Arial Narrow" charset="0"/>
              </a:rPr>
              <a:t>require much prepping or </a:t>
            </a:r>
            <a:r>
              <a:rPr lang="en-US" dirty="0" smtClean="0">
                <a:latin typeface="Arial Narrow" charset="0"/>
              </a:rPr>
              <a:t>handling</a:t>
            </a:r>
            <a:endParaRPr lang="en-US" dirty="0">
              <a:latin typeface="Arial Narrow" charset="0"/>
            </a:endParaRP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4-4</a:t>
            </a:r>
          </a:p>
        </p:txBody>
      </p:sp>
      <p:sp>
        <p:nvSpPr>
          <p:cNvPr id="111621"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Cross-Contamination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117"/>
            <a:ext cx="2100072" cy="1521791"/>
          </a:xfrm>
          <a:prstGeom prst="rect">
            <a:avLst/>
          </a:prstGeom>
        </p:spPr>
      </p:pic>
    </p:spTree>
    <p:extLst>
      <p:ext uri="{BB962C8B-B14F-4D97-AF65-F5344CB8AC3E}">
        <p14:creationId xmlns:p14="http://schemas.microsoft.com/office/powerpoint/2010/main" val="35198638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a:xfrm>
            <a:off x="393192" y="1143000"/>
            <a:ext cx="5408613" cy="5232400"/>
          </a:xfrm>
        </p:spPr>
        <p:txBody>
          <a:bodyPr/>
          <a:lstStyle/>
          <a:p>
            <a:pPr marL="0" indent="0" eaLnBrk="1" hangingPunct="1">
              <a:defRPr/>
            </a:pPr>
            <a:r>
              <a:rPr lang="en-US" dirty="0" smtClean="0">
                <a:latin typeface="Arial Narrow" charset="0"/>
                <a:cs typeface="+mn-cs"/>
              </a:rPr>
              <a:t>Time-temperature control:</a:t>
            </a:r>
          </a:p>
          <a:p>
            <a:pPr lvl="1" eaLnBrk="1" hangingPunct="1">
              <a:defRPr/>
            </a:pPr>
            <a:r>
              <a:rPr lang="en-US" dirty="0" smtClean="0">
                <a:solidFill>
                  <a:srgbClr val="000000"/>
                </a:solidFill>
                <a:latin typeface="Arial Narrow" charset="0"/>
              </a:rPr>
              <a:t>Food held in the range of </a:t>
            </a:r>
            <a:r>
              <a:rPr lang="en-US" dirty="0" smtClean="0"/>
              <a:t>41ºF</a:t>
            </a:r>
            <a:r>
              <a:rPr lang="en-US" dirty="0" smtClean="0">
                <a:solidFill>
                  <a:srgbClr val="000000"/>
                </a:solidFill>
                <a:latin typeface="Arial Narrow" charset="0"/>
              </a:rPr>
              <a:t> to 135</a:t>
            </a:r>
            <a:r>
              <a:rPr lang="en-US" dirty="0" smtClean="0"/>
              <a:t>º</a:t>
            </a:r>
            <a:r>
              <a:rPr lang="en-US" dirty="0" smtClean="0">
                <a:solidFill>
                  <a:srgbClr val="000000"/>
                </a:solidFill>
                <a:latin typeface="Arial Narrow" charset="0"/>
              </a:rPr>
              <a:t>F (5</a:t>
            </a:r>
            <a:r>
              <a:rPr lang="en-US" dirty="0"/>
              <a:t>º</a:t>
            </a:r>
            <a:r>
              <a:rPr lang="en-US" dirty="0" smtClean="0">
                <a:solidFill>
                  <a:srgbClr val="000000"/>
                </a:solidFill>
                <a:latin typeface="Arial Narrow" charset="0"/>
              </a:rPr>
              <a:t>C to 57</a:t>
            </a:r>
            <a:r>
              <a:rPr lang="en-US" dirty="0" smtClean="0"/>
              <a:t>º</a:t>
            </a:r>
            <a:r>
              <a:rPr lang="en-US" dirty="0" smtClean="0">
                <a:solidFill>
                  <a:srgbClr val="000000"/>
                </a:solidFill>
                <a:latin typeface="Arial Narrow" charset="0"/>
              </a:rPr>
              <a:t>C) has been time-temperature abused </a:t>
            </a:r>
          </a:p>
          <a:p>
            <a:pPr marL="347472" lvl="1" indent="-347472" eaLnBrk="1" hangingPunct="1">
              <a:lnSpc>
                <a:spcPct val="100000"/>
              </a:lnSpc>
              <a:spcBef>
                <a:spcPts val="900"/>
              </a:spcBef>
              <a:defRPr/>
            </a:pPr>
            <a:endParaRPr lang="en-US" dirty="0" smtClean="0">
              <a:solidFill>
                <a:srgbClr val="000000"/>
              </a:solidFill>
              <a:latin typeface="Arial Narrow" charset="0"/>
            </a:endParaRPr>
          </a:p>
          <a:p>
            <a:pPr marL="347472" lvl="1" indent="-347472" eaLnBrk="1" hangingPunct="1">
              <a:lnSpc>
                <a:spcPct val="100000"/>
              </a:lnSpc>
              <a:spcBef>
                <a:spcPts val="900"/>
              </a:spcBef>
              <a:defRPr/>
            </a:pPr>
            <a:r>
              <a:rPr lang="en-US" dirty="0" smtClean="0">
                <a:solidFill>
                  <a:srgbClr val="000000"/>
                </a:solidFill>
                <a:latin typeface="Arial Narrow" charset="0"/>
              </a:rPr>
              <a:t>Food has been time-temperature abused whenever it is handled in the following ways:</a:t>
            </a:r>
          </a:p>
          <a:p>
            <a:pPr marL="694944" lvl="2" indent="-347472" eaLnBrk="1" hangingPunct="1">
              <a:lnSpc>
                <a:spcPct val="100000"/>
              </a:lnSpc>
              <a:spcBef>
                <a:spcPts val="900"/>
              </a:spcBef>
              <a:defRPr/>
            </a:pPr>
            <a:r>
              <a:rPr lang="en-US" dirty="0" smtClean="0">
                <a:solidFill>
                  <a:srgbClr val="000000"/>
                </a:solidFill>
                <a:latin typeface="Arial Narrow" charset="0"/>
              </a:rPr>
              <a:t>Cooked to the wrong internal temperature</a:t>
            </a:r>
          </a:p>
          <a:p>
            <a:pPr marL="694944" lvl="2" indent="-347472" eaLnBrk="1" hangingPunct="1">
              <a:lnSpc>
                <a:spcPct val="100000"/>
              </a:lnSpc>
              <a:spcBef>
                <a:spcPts val="900"/>
              </a:spcBef>
              <a:defRPr/>
            </a:pPr>
            <a:r>
              <a:rPr lang="en-US" dirty="0" smtClean="0">
                <a:solidFill>
                  <a:srgbClr val="000000"/>
                </a:solidFill>
                <a:latin typeface="Arial Narrow" charset="0"/>
              </a:rPr>
              <a:t>Held at the wrong temperature</a:t>
            </a:r>
          </a:p>
          <a:p>
            <a:pPr marL="694944" lvl="2" indent="-347472" eaLnBrk="1" hangingPunct="1">
              <a:lnSpc>
                <a:spcPct val="100000"/>
              </a:lnSpc>
              <a:spcBef>
                <a:spcPts val="900"/>
              </a:spcBef>
              <a:defRPr/>
            </a:pPr>
            <a:r>
              <a:rPr lang="en-US" dirty="0" smtClean="0">
                <a:solidFill>
                  <a:srgbClr val="000000"/>
                </a:solidFill>
                <a:latin typeface="Arial Narrow" charset="0"/>
              </a:rPr>
              <a:t>Cooked or reheated incorrectly</a:t>
            </a:r>
            <a:endParaRPr lang="en-US" dirty="0">
              <a:solidFill>
                <a:srgbClr val="000000"/>
              </a:solidFill>
              <a:latin typeface="Arial Narrow" charset="0"/>
            </a:endParaRPr>
          </a:p>
        </p:txBody>
      </p:sp>
      <p:sp>
        <p:nvSpPr>
          <p:cNvPr id="11264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4-5</a:t>
            </a:r>
          </a:p>
        </p:txBody>
      </p:sp>
      <p:sp>
        <p:nvSpPr>
          <p:cNvPr id="112644" name="Rectangle 10"/>
          <p:cNvSpPr>
            <a:spLocks noGrp="1" noChangeArrowheads="1"/>
          </p:cNvSpPr>
          <p:nvPr>
            <p:ph type="title"/>
          </p:nvPr>
        </p:nvSpPr>
        <p:spPr>
          <a:xfrm>
            <a:off x="393192" y="158750"/>
            <a:ext cx="8240713" cy="519112"/>
          </a:xfrm>
        </p:spPr>
        <p:txBody>
          <a:bodyPr/>
          <a:lstStyle/>
          <a:p>
            <a:pPr eaLnBrk="1" hangingPunct="1">
              <a:defRPr/>
            </a:pPr>
            <a:r>
              <a:rPr lang="en-US" dirty="0" smtClean="0">
                <a:latin typeface="Arial Narrow" charset="0"/>
                <a:cs typeface="+mj-cs"/>
              </a:rPr>
              <a:t>Preventing Time-Temperature Abuse</a:t>
            </a:r>
            <a:endParaRPr lang="en-US" dirty="0">
              <a:latin typeface="Arial Narrow" charset="0"/>
              <a:cs typeface="+mj-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767" y="1243013"/>
            <a:ext cx="2743200" cy="3529584"/>
          </a:xfrm>
          <a:prstGeom prst="rect">
            <a:avLst/>
          </a:prstGeom>
        </p:spPr>
      </p:pic>
    </p:spTree>
    <p:extLst>
      <p:ext uri="{BB962C8B-B14F-4D97-AF65-F5344CB8AC3E}">
        <p14:creationId xmlns:p14="http://schemas.microsoft.com/office/powerpoint/2010/main" val="9934763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393192" y="1143000"/>
            <a:ext cx="5008562" cy="5232400"/>
          </a:xfrm>
        </p:spPr>
        <p:txBody>
          <a:bodyPr/>
          <a:lstStyle/>
          <a:p>
            <a:pPr marL="0" indent="0" eaLnBrk="1" hangingPunct="1">
              <a:defRPr/>
            </a:pPr>
            <a:r>
              <a:rPr lang="en-US" dirty="0">
                <a:latin typeface="Arial Narrow" charset="0"/>
                <a:cs typeface="+mn-cs"/>
              </a:rPr>
              <a:t>Avoid time-temperature </a:t>
            </a:r>
            <a:r>
              <a:rPr lang="en-US" dirty="0" smtClean="0">
                <a:latin typeface="Arial Narrow" charset="0"/>
                <a:cs typeface="+mn-cs"/>
              </a:rPr>
              <a:t>abuse:</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Monitor time and temperature</a:t>
            </a:r>
          </a:p>
          <a:p>
            <a:pPr marL="347472" lvl="1" indent="-347472" eaLnBrk="1" hangingPunct="1">
              <a:lnSpc>
                <a:spcPct val="100000"/>
              </a:lnSpc>
              <a:spcBef>
                <a:spcPts val="900"/>
              </a:spcBef>
              <a:defRPr/>
            </a:pPr>
            <a:r>
              <a:rPr lang="en-US" dirty="0">
                <a:solidFill>
                  <a:srgbClr val="000000"/>
                </a:solidFill>
                <a:latin typeface="Arial Narrow" charset="0"/>
              </a:rPr>
              <a:t>Make sure the correct kinds of thermometers are </a:t>
            </a:r>
            <a:r>
              <a:rPr lang="en-US" dirty="0" smtClean="0">
                <a:solidFill>
                  <a:srgbClr val="000000"/>
                </a:solidFill>
                <a:latin typeface="Arial Narrow" charset="0"/>
              </a:rPr>
              <a:t>available</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Regularly record temperatures and the times they are taken</a:t>
            </a:r>
          </a:p>
          <a:p>
            <a:pPr marL="347472" lvl="1" indent="-347472" eaLnBrk="1" hangingPunct="1">
              <a:lnSpc>
                <a:spcPct val="100000"/>
              </a:lnSpc>
              <a:spcBef>
                <a:spcPts val="900"/>
              </a:spcBef>
              <a:defRPr/>
            </a:pPr>
            <a:r>
              <a:rPr lang="en-US" dirty="0">
                <a:solidFill>
                  <a:srgbClr val="000000"/>
                </a:solidFill>
                <a:latin typeface="Arial Narrow" charset="0"/>
              </a:rPr>
              <a:t>Minimize the time that food spends in the temperature danger zone</a:t>
            </a:r>
          </a:p>
          <a:p>
            <a:pPr marL="347472" lvl="1" indent="-347472" eaLnBrk="1" hangingPunct="1">
              <a:lnSpc>
                <a:spcPct val="100000"/>
              </a:lnSpc>
              <a:spcBef>
                <a:spcPts val="900"/>
              </a:spcBef>
              <a:defRPr/>
            </a:pPr>
            <a:r>
              <a:rPr lang="en-US" dirty="0">
                <a:solidFill>
                  <a:srgbClr val="000000"/>
                </a:solidFill>
                <a:latin typeface="Arial Narrow" charset="0"/>
              </a:rPr>
              <a:t>Take corrective actions if time-temperature standards are not met</a:t>
            </a:r>
          </a:p>
        </p:txBody>
      </p:sp>
      <p:sp>
        <p:nvSpPr>
          <p:cNvPr id="11366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4-6</a:t>
            </a:r>
          </a:p>
        </p:txBody>
      </p:sp>
      <p:sp>
        <p:nvSpPr>
          <p:cNvPr id="113669"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Time-Temperature Abuse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737360"/>
          </a:xfrm>
          <a:prstGeom prst="rect">
            <a:avLst/>
          </a:prstGeom>
        </p:spPr>
      </p:pic>
    </p:spTree>
    <p:extLst>
      <p:ext uri="{BB962C8B-B14F-4D97-AF65-F5344CB8AC3E}">
        <p14:creationId xmlns:p14="http://schemas.microsoft.com/office/powerpoint/2010/main" val="25221568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a:xfrm>
            <a:off x="393192" y="1143000"/>
            <a:ext cx="6400800" cy="431800"/>
          </a:xfrm>
        </p:spPr>
        <p:txBody>
          <a:bodyPr/>
          <a:lstStyle/>
          <a:p>
            <a:pPr eaLnBrk="1" hangingPunct="1">
              <a:defRPr/>
            </a:pPr>
            <a:r>
              <a:rPr lang="en-US" dirty="0">
                <a:latin typeface="Arial Narrow" charset="0"/>
                <a:cs typeface="+mn-cs"/>
              </a:rPr>
              <a:t>Bimetallic </a:t>
            </a:r>
            <a:r>
              <a:rPr lang="en-US" dirty="0" smtClean="0">
                <a:latin typeface="Arial Narrow" charset="0"/>
                <a:cs typeface="+mn-cs"/>
              </a:rPr>
              <a:t>stemmed thermometers</a:t>
            </a:r>
            <a:endParaRPr lang="en-US" dirty="0">
              <a:latin typeface="Arial Narrow" charset="0"/>
              <a:cs typeface="+mn-cs"/>
            </a:endParaRPr>
          </a:p>
        </p:txBody>
      </p:sp>
      <p:sp>
        <p:nvSpPr>
          <p:cNvPr id="114691" name="Rectangle 2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sp>
        <p:nvSpPr>
          <p:cNvPr id="114692" name="Text Box 2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4-7</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846" y="1243013"/>
            <a:ext cx="2743200" cy="4114800"/>
          </a:xfrm>
          <a:prstGeom prst="rect">
            <a:avLst/>
          </a:prstGeom>
        </p:spPr>
      </p:pic>
    </p:spTree>
    <p:extLst>
      <p:ext uri="{BB962C8B-B14F-4D97-AF65-F5344CB8AC3E}">
        <p14:creationId xmlns:p14="http://schemas.microsoft.com/office/powerpoint/2010/main" val="4043813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393192" y="1143000"/>
            <a:ext cx="5944470" cy="4711005"/>
          </a:xfrm>
        </p:spPr>
        <p:txBody>
          <a:bodyPr/>
          <a:lstStyle/>
          <a:p>
            <a:pPr marL="0" indent="0" eaLnBrk="1" hangingPunct="1">
              <a:defRPr/>
            </a:pPr>
            <a:r>
              <a:rPr lang="en-US" dirty="0">
                <a:latin typeface="Arial Narrow" charset="0"/>
                <a:cs typeface="+mn-cs"/>
              </a:rPr>
              <a:t>Thermocouples and </a:t>
            </a:r>
            <a:r>
              <a:rPr lang="en-US" dirty="0" smtClean="0">
                <a:latin typeface="Arial Narrow" charset="0"/>
                <a:cs typeface="+mn-cs"/>
              </a:rPr>
              <a:t>thermistors:</a:t>
            </a:r>
            <a:endParaRPr lang="en-US" sz="20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Measure temperature through a metal probe</a:t>
            </a:r>
          </a:p>
          <a:p>
            <a:pPr marL="347472" lvl="1" indent="-347472" eaLnBrk="1" hangingPunct="1">
              <a:lnSpc>
                <a:spcPct val="100000"/>
              </a:lnSpc>
              <a:spcBef>
                <a:spcPts val="900"/>
              </a:spcBef>
              <a:defRPr/>
            </a:pPr>
            <a:r>
              <a:rPr lang="en-US" dirty="0">
                <a:solidFill>
                  <a:srgbClr val="000000"/>
                </a:solidFill>
                <a:latin typeface="Arial Narrow" charset="0"/>
              </a:rPr>
              <a:t>Display temperatures digitally</a:t>
            </a:r>
          </a:p>
          <a:p>
            <a:pPr marL="347472" lvl="1" indent="-347472" eaLnBrk="1" hangingPunct="1">
              <a:lnSpc>
                <a:spcPct val="100000"/>
              </a:lnSpc>
              <a:spcBef>
                <a:spcPts val="900"/>
              </a:spcBef>
              <a:defRPr/>
            </a:pPr>
            <a:r>
              <a:rPr lang="en-US" dirty="0">
                <a:solidFill>
                  <a:srgbClr val="000000"/>
                </a:solidFill>
                <a:latin typeface="Arial Narrow" charset="0"/>
              </a:rPr>
              <a:t>Come with interchangeable probes</a:t>
            </a:r>
          </a:p>
          <a:p>
            <a:pPr marL="694944" lvl="2" indent="-347472" eaLnBrk="1" hangingPunct="1">
              <a:lnSpc>
                <a:spcPct val="100000"/>
              </a:lnSpc>
              <a:spcBef>
                <a:spcPts val="900"/>
              </a:spcBef>
              <a:defRPr/>
            </a:pPr>
            <a:r>
              <a:rPr lang="en-US" dirty="0">
                <a:solidFill>
                  <a:srgbClr val="000000"/>
                </a:solidFill>
                <a:latin typeface="Arial Narrow" charset="0"/>
              </a:rPr>
              <a:t>Immersion probe</a:t>
            </a:r>
          </a:p>
          <a:p>
            <a:pPr marL="694944" lvl="2" indent="-347472" eaLnBrk="1" hangingPunct="1">
              <a:lnSpc>
                <a:spcPct val="100000"/>
              </a:lnSpc>
              <a:spcBef>
                <a:spcPts val="900"/>
              </a:spcBef>
              <a:defRPr/>
            </a:pPr>
            <a:r>
              <a:rPr lang="en-US" dirty="0">
                <a:solidFill>
                  <a:srgbClr val="000000"/>
                </a:solidFill>
                <a:latin typeface="Arial Narrow" charset="0"/>
              </a:rPr>
              <a:t>Surface probe</a:t>
            </a:r>
          </a:p>
          <a:p>
            <a:pPr marL="694944" lvl="2" indent="-347472" eaLnBrk="1" hangingPunct="1">
              <a:lnSpc>
                <a:spcPct val="100000"/>
              </a:lnSpc>
              <a:spcBef>
                <a:spcPts val="900"/>
              </a:spcBef>
              <a:defRPr/>
            </a:pPr>
            <a:r>
              <a:rPr lang="en-US" dirty="0">
                <a:solidFill>
                  <a:srgbClr val="000000"/>
                </a:solidFill>
                <a:latin typeface="Arial Narrow" charset="0"/>
              </a:rPr>
              <a:t>Penetration probe</a:t>
            </a:r>
          </a:p>
          <a:p>
            <a:pPr marL="694944" lvl="2" indent="-347472" eaLnBrk="1" hangingPunct="1">
              <a:lnSpc>
                <a:spcPct val="100000"/>
              </a:lnSpc>
              <a:spcBef>
                <a:spcPts val="900"/>
              </a:spcBef>
              <a:defRPr/>
            </a:pPr>
            <a:r>
              <a:rPr lang="en-US" dirty="0">
                <a:solidFill>
                  <a:srgbClr val="000000"/>
                </a:solidFill>
                <a:latin typeface="Arial Narrow" charset="0"/>
              </a:rPr>
              <a:t>Air probe</a:t>
            </a:r>
          </a:p>
          <a:p>
            <a:pPr marL="347472" lvl="1" indent="-347472" eaLnBrk="1" hangingPunct="1">
              <a:lnSpc>
                <a:spcPct val="100000"/>
              </a:lnSpc>
              <a:spcBef>
                <a:spcPts val="900"/>
              </a:spcBef>
              <a:defRPr/>
            </a:pPr>
            <a:r>
              <a:rPr lang="en-US" dirty="0">
                <a:solidFill>
                  <a:srgbClr val="000000"/>
                </a:solidFill>
                <a:latin typeface="Arial Narrow" charset="0"/>
              </a:rPr>
              <a:t>Have a sensing area on the tip of their </a:t>
            </a:r>
            <a:r>
              <a:rPr lang="en-US" dirty="0" smtClean="0">
                <a:solidFill>
                  <a:srgbClr val="000000"/>
                </a:solidFill>
                <a:latin typeface="Arial Narrow" charset="0"/>
              </a:rPr>
              <a:t>probes</a:t>
            </a:r>
            <a:endParaRPr lang="en-US" dirty="0">
              <a:solidFill>
                <a:srgbClr val="000000"/>
              </a:solidFill>
              <a:latin typeface="Arial Narrow" charset="0"/>
            </a:endParaRPr>
          </a:p>
        </p:txBody>
      </p:sp>
      <p:sp>
        <p:nvSpPr>
          <p:cNvPr id="11571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4-8</a:t>
            </a:r>
          </a:p>
        </p:txBody>
      </p:sp>
      <p:sp>
        <p:nvSpPr>
          <p:cNvPr id="115717"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334"/>
            <a:ext cx="2100072" cy="1820062"/>
          </a:xfrm>
          <a:prstGeom prst="rect">
            <a:avLst/>
          </a:prstGeom>
        </p:spPr>
      </p:pic>
    </p:spTree>
    <p:extLst>
      <p:ext uri="{BB962C8B-B14F-4D97-AF65-F5344CB8AC3E}">
        <p14:creationId xmlns:p14="http://schemas.microsoft.com/office/powerpoint/2010/main" val="14445817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Infrared </a:t>
            </a:r>
            <a:r>
              <a:rPr lang="en-US" dirty="0" smtClean="0">
                <a:latin typeface="Arial Narrow" charset="0"/>
                <a:cs typeface="+mn-cs"/>
              </a:rPr>
              <a:t>(laser</a:t>
            </a:r>
            <a:r>
              <a:rPr lang="en-US" dirty="0">
                <a:latin typeface="Arial Narrow" charset="0"/>
                <a:cs typeface="+mn-cs"/>
              </a:rPr>
              <a:t>) </a:t>
            </a:r>
            <a:r>
              <a:rPr lang="en-US" dirty="0" smtClean="0">
                <a:latin typeface="Arial Narrow" charset="0"/>
                <a:cs typeface="+mn-cs"/>
              </a:rPr>
              <a:t>thermometers:</a:t>
            </a:r>
            <a:endParaRPr lang="en-US" dirty="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Use them </a:t>
            </a:r>
            <a:r>
              <a:rPr lang="en-US" dirty="0">
                <a:latin typeface="Arial Narrow" charset="0"/>
              </a:rPr>
              <a:t>to measure the surface temperature of food and equipment</a:t>
            </a:r>
          </a:p>
          <a:p>
            <a:pPr marL="347472" lvl="1" indent="-347472" eaLnBrk="1" hangingPunct="1">
              <a:lnSpc>
                <a:spcPct val="100000"/>
              </a:lnSpc>
              <a:spcBef>
                <a:spcPts val="900"/>
              </a:spcBef>
              <a:defRPr/>
            </a:pPr>
            <a:r>
              <a:rPr lang="en-US" dirty="0">
                <a:latin typeface="Arial Narrow" charset="0"/>
              </a:rPr>
              <a:t>Hold </a:t>
            </a:r>
            <a:r>
              <a:rPr lang="en-US" dirty="0" smtClean="0">
                <a:latin typeface="Arial Narrow" charset="0"/>
              </a:rPr>
              <a:t>them as </a:t>
            </a:r>
            <a:r>
              <a:rPr lang="en-US" dirty="0">
                <a:latin typeface="Arial Narrow" charset="0"/>
              </a:rPr>
              <a:t>close to the food or equipment as possible </a:t>
            </a:r>
          </a:p>
          <a:p>
            <a:pPr marL="347472" lvl="1" indent="-347472" eaLnBrk="1" hangingPunct="1">
              <a:lnSpc>
                <a:spcPct val="100000"/>
              </a:lnSpc>
              <a:spcBef>
                <a:spcPts val="900"/>
              </a:spcBef>
              <a:defRPr/>
            </a:pPr>
            <a:r>
              <a:rPr lang="en-US" dirty="0">
                <a:latin typeface="Arial Narrow" charset="0"/>
              </a:rPr>
              <a:t>Remove anything between the thermometer and the food, food package, or equipment</a:t>
            </a:r>
          </a:p>
          <a:p>
            <a:pPr marL="347472" lvl="1" indent="-347472" eaLnBrk="1" hangingPunct="1">
              <a:lnSpc>
                <a:spcPct val="100000"/>
              </a:lnSpc>
              <a:spcBef>
                <a:spcPts val="900"/>
              </a:spcBef>
              <a:defRPr/>
            </a:pPr>
            <a:r>
              <a:rPr lang="en-US" dirty="0">
                <a:latin typeface="Arial Narrow" charset="0"/>
              </a:rPr>
              <a:t>Follow </a:t>
            </a:r>
            <a:r>
              <a:rPr lang="en-US" dirty="0" smtClean="0">
                <a:latin typeface="Arial Narrow" charset="0"/>
              </a:rPr>
              <a:t>the manufacturer’s </a:t>
            </a:r>
            <a:r>
              <a:rPr lang="en-US" dirty="0">
                <a:latin typeface="Arial Narrow" charset="0"/>
              </a:rPr>
              <a:t>guidelines</a:t>
            </a:r>
            <a:r>
              <a:rPr lang="en-US" sz="2000" dirty="0">
                <a:latin typeface="Arial Narrow" charset="0"/>
              </a:rPr>
              <a:t> </a:t>
            </a:r>
          </a:p>
        </p:txBody>
      </p:sp>
      <p:sp>
        <p:nvSpPr>
          <p:cNvPr id="116740"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4-9</a:t>
            </a:r>
          </a:p>
        </p:txBody>
      </p:sp>
      <p:sp>
        <p:nvSpPr>
          <p:cNvPr id="116741"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136650"/>
            <a:ext cx="2103120" cy="1975104"/>
          </a:xfrm>
          <a:prstGeom prst="rect">
            <a:avLst/>
          </a:prstGeom>
        </p:spPr>
      </p:pic>
    </p:spTree>
    <p:extLst>
      <p:ext uri="{BB962C8B-B14F-4D97-AF65-F5344CB8AC3E}">
        <p14:creationId xmlns:p14="http://schemas.microsoft.com/office/powerpoint/2010/main" val="21645404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393192" y="1120140"/>
            <a:ext cx="5724069" cy="4910433"/>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Time-temperature indicators </a:t>
            </a:r>
            <a:r>
              <a:rPr lang="en-US" sz="2400" b="1" dirty="0">
                <a:solidFill>
                  <a:srgbClr val="005CAB"/>
                </a:solidFill>
                <a:ea typeface="+mn-ea"/>
                <a:cs typeface="+mn-cs"/>
              </a:rPr>
              <a:t>(TTI</a:t>
            </a:r>
            <a:r>
              <a:rPr lang="en-US" sz="2400" b="1" dirty="0" smtClean="0">
                <a:solidFill>
                  <a:srgbClr val="005CAB"/>
                </a:solidFill>
                <a:ea typeface="+mn-ea"/>
                <a:cs typeface="+mn-cs"/>
              </a:rPr>
              <a:t>):</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a:t>Monitor both time and temperature</a:t>
            </a:r>
          </a:p>
          <a:p>
            <a:pPr marL="347472" lvl="1" indent="-347472" eaLnBrk="1" hangingPunct="1">
              <a:lnSpc>
                <a:spcPct val="100000"/>
              </a:lnSpc>
              <a:spcBef>
                <a:spcPts val="900"/>
              </a:spcBef>
              <a:buFont typeface="Wingdings" pitchFamily="2" charset="2"/>
              <a:buChar char="l"/>
              <a:defRPr/>
            </a:pPr>
            <a:r>
              <a:rPr lang="en-US" dirty="0"/>
              <a:t>Are attached to packages by the supplier</a:t>
            </a:r>
          </a:p>
          <a:p>
            <a:pPr marL="347472" lvl="1" indent="-347472" eaLnBrk="1" hangingPunct="1">
              <a:lnSpc>
                <a:spcPct val="100000"/>
              </a:lnSpc>
              <a:spcBef>
                <a:spcPts val="900"/>
              </a:spcBef>
              <a:buFont typeface="Wingdings" pitchFamily="2" charset="2"/>
              <a:buChar char="l"/>
              <a:defRPr/>
            </a:pPr>
            <a:r>
              <a:rPr lang="en-US" dirty="0"/>
              <a:t>A color change appears on the device when </a:t>
            </a:r>
            <a:r>
              <a:rPr lang="en-US" dirty="0" smtClean="0"/>
              <a:t/>
            </a:r>
            <a:br>
              <a:rPr lang="en-US" dirty="0" smtClean="0"/>
            </a:br>
            <a:r>
              <a:rPr lang="en-US" dirty="0" smtClean="0"/>
              <a:t>time</a:t>
            </a:r>
            <a:r>
              <a:rPr lang="en-US" dirty="0"/>
              <a:t>-temperature abuse has occurred </a:t>
            </a:r>
          </a:p>
          <a:p>
            <a:pPr marL="0" indent="0" eaLnBrk="1" hangingPunct="1">
              <a:buFont typeface="Wingdings" pitchFamily="2" charset="2"/>
              <a:buNone/>
              <a:defRPr/>
            </a:pPr>
            <a:r>
              <a:rPr lang="en-US" dirty="0" smtClean="0">
                <a:ea typeface="+mn-ea"/>
                <a:cs typeface="+mn-cs"/>
              </a:rPr>
              <a:t>Maximum registering tape:</a:t>
            </a:r>
          </a:p>
          <a:p>
            <a:pPr marL="347472" lvl="1" indent="-347472" eaLnBrk="1" hangingPunct="1">
              <a:lnSpc>
                <a:spcPct val="100000"/>
              </a:lnSpc>
              <a:spcBef>
                <a:spcPts val="900"/>
              </a:spcBef>
              <a:buFont typeface="Wingdings" pitchFamily="2" charset="2"/>
              <a:buChar char="l"/>
              <a:defRPr/>
            </a:pPr>
            <a:r>
              <a:rPr lang="en-US" dirty="0" smtClean="0"/>
              <a:t>Indicates the highest temperature reached </a:t>
            </a:r>
            <a:br>
              <a:rPr lang="en-US" dirty="0" smtClean="0"/>
            </a:br>
            <a:r>
              <a:rPr lang="en-US" dirty="0" smtClean="0"/>
              <a:t>during use </a:t>
            </a:r>
          </a:p>
          <a:p>
            <a:pPr marL="347472" lvl="1" indent="-347472" eaLnBrk="1" hangingPunct="1">
              <a:lnSpc>
                <a:spcPct val="100000"/>
              </a:lnSpc>
              <a:spcBef>
                <a:spcPts val="900"/>
              </a:spcBef>
              <a:buFont typeface="Wingdings" pitchFamily="2" charset="2"/>
              <a:buChar char="l"/>
              <a:defRPr/>
            </a:pPr>
            <a:r>
              <a:rPr lang="en-US" dirty="0" smtClean="0"/>
              <a:t>Used where temperature readings cannot </a:t>
            </a:r>
            <a:br>
              <a:rPr lang="en-US" dirty="0" smtClean="0"/>
            </a:br>
            <a:r>
              <a:rPr lang="en-US" dirty="0" smtClean="0"/>
              <a:t>be continuously observed</a:t>
            </a:r>
          </a:p>
          <a:p>
            <a:pPr marL="571500" lvl="1" indent="-457200" eaLnBrk="1" hangingPunct="1">
              <a:buFont typeface="Wingdings" pitchFamily="2" charset="2"/>
              <a:buChar char="l"/>
              <a:defRPr/>
            </a:pPr>
            <a:endParaRPr lang="en-US" dirty="0" smtClean="0"/>
          </a:p>
        </p:txBody>
      </p:sp>
      <p:sp>
        <p:nvSpPr>
          <p:cNvPr id="117764"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4-10</a:t>
            </a:r>
          </a:p>
        </p:txBody>
      </p:sp>
      <p:sp>
        <p:nvSpPr>
          <p:cNvPr id="117765" name="Rectangle 15"/>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Monitoring Time and Temperature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128" y="1243013"/>
            <a:ext cx="2105352" cy="1661160"/>
          </a:xfrm>
          <a:prstGeom prst="rect">
            <a:avLst/>
          </a:prstGeom>
        </p:spPr>
      </p:pic>
    </p:spTree>
    <p:extLst>
      <p:ext uri="{BB962C8B-B14F-4D97-AF65-F5344CB8AC3E}">
        <p14:creationId xmlns:p14="http://schemas.microsoft.com/office/powerpoint/2010/main" val="194278366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a:xfrm>
            <a:off x="393192" y="1188720"/>
            <a:ext cx="5118100" cy="4148455"/>
          </a:xfrm>
        </p:spPr>
        <p:txBody>
          <a:bodyPr/>
          <a:lstStyle/>
          <a:p>
            <a:pPr eaLnBrk="1" hangingPunct="1">
              <a:lnSpc>
                <a:spcPct val="80000"/>
              </a:lnSpc>
              <a:defRPr/>
            </a:pPr>
            <a:r>
              <a:rPr lang="en-US" dirty="0">
                <a:latin typeface="Arial Narrow" charset="0"/>
                <a:cs typeface="+mn-cs"/>
              </a:rPr>
              <a:t>When using thermometers:</a:t>
            </a:r>
          </a:p>
          <a:p>
            <a:pPr marL="347472" lvl="1" indent="-347472" eaLnBrk="1" hangingPunct="1">
              <a:lnSpc>
                <a:spcPct val="100000"/>
              </a:lnSpc>
              <a:spcBef>
                <a:spcPts val="900"/>
              </a:spcBef>
              <a:defRPr/>
            </a:pPr>
            <a:r>
              <a:rPr lang="en-US" dirty="0">
                <a:latin typeface="Arial Narrow" charset="0"/>
              </a:rPr>
              <a:t>Wash, rinse, sanitize, and air-dry thermometers before and after using them</a:t>
            </a:r>
          </a:p>
          <a:p>
            <a:pPr marL="347472" lvl="1" indent="-347472" eaLnBrk="1" hangingPunct="1">
              <a:lnSpc>
                <a:spcPct val="100000"/>
              </a:lnSpc>
              <a:spcBef>
                <a:spcPts val="900"/>
              </a:spcBef>
              <a:defRPr/>
            </a:pPr>
            <a:r>
              <a:rPr lang="en-US" dirty="0">
                <a:latin typeface="Arial Narrow" charset="0"/>
              </a:rPr>
              <a:t>Calibrate them before each shift to </a:t>
            </a:r>
            <a:r>
              <a:rPr lang="en-US" dirty="0" smtClean="0">
                <a:latin typeface="Arial Narrow" charset="0"/>
              </a:rPr>
              <a:t/>
            </a:r>
            <a:br>
              <a:rPr lang="en-US" dirty="0" smtClean="0">
                <a:latin typeface="Arial Narrow" charset="0"/>
              </a:rPr>
            </a:br>
            <a:r>
              <a:rPr lang="en-US" dirty="0" smtClean="0">
                <a:latin typeface="Arial Narrow" charset="0"/>
              </a:rPr>
              <a:t>ensure </a:t>
            </a:r>
            <a:r>
              <a:rPr lang="en-US" dirty="0">
                <a:latin typeface="Arial Narrow" charset="0"/>
              </a:rPr>
              <a:t>accuracy</a:t>
            </a:r>
          </a:p>
          <a:p>
            <a:pPr marL="347472" lvl="1" indent="-347472" eaLnBrk="1" hangingPunct="1">
              <a:lnSpc>
                <a:spcPct val="100000"/>
              </a:lnSpc>
              <a:spcBef>
                <a:spcPts val="900"/>
              </a:spcBef>
              <a:defRPr/>
            </a:pPr>
            <a:r>
              <a:rPr lang="en-US" dirty="0">
                <a:latin typeface="Arial Narrow" charset="0"/>
              </a:rPr>
              <a:t>Make sure thermometers used to measure the temperature of food are accurate </a:t>
            </a:r>
            <a:r>
              <a:rPr lang="en-US" dirty="0" smtClean="0">
                <a:latin typeface="Arial Narrow" charset="0"/>
              </a:rPr>
              <a:t>to </a:t>
            </a:r>
            <a:br>
              <a:rPr lang="en-US" dirty="0" smtClean="0">
                <a:latin typeface="Arial Narrow" charset="0"/>
              </a:rPr>
            </a:br>
            <a:r>
              <a:rPr lang="en-US" dirty="0" smtClean="0">
                <a:latin typeface="Arial Narrow" charset="0"/>
              </a:rPr>
              <a:t>+</a:t>
            </a:r>
            <a:r>
              <a:rPr lang="en-US" dirty="0">
                <a:latin typeface="Arial Narrow" charset="0"/>
              </a:rPr>
              <a:t>/- </a:t>
            </a:r>
            <a:r>
              <a:rPr lang="en-US" dirty="0" smtClean="0">
                <a:latin typeface="Arial Narrow" charset="0"/>
              </a:rPr>
              <a:t>2ºF </a:t>
            </a:r>
            <a:r>
              <a:rPr lang="en-US" dirty="0">
                <a:latin typeface="Arial Narrow" charset="0"/>
              </a:rPr>
              <a:t>or +/- </a:t>
            </a:r>
            <a:r>
              <a:rPr lang="en-US" dirty="0" smtClean="0">
                <a:latin typeface="Arial Narrow" charset="0"/>
              </a:rPr>
              <a:t>1ºC </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Only use glass thermometers if they are enclosed in a shatterproof casing </a:t>
            </a:r>
          </a:p>
        </p:txBody>
      </p:sp>
      <p:sp>
        <p:nvSpPr>
          <p:cNvPr id="118787" name="Rectangle 4"/>
          <p:cNvSpPr>
            <a:spLocks noChangeArrowheads="1"/>
          </p:cNvSpPr>
          <p:nvPr/>
        </p:nvSpPr>
        <p:spPr bwMode="auto">
          <a:xfrm>
            <a:off x="6400800" y="1625600"/>
            <a:ext cx="914400" cy="889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18789" name="Text Box 6"/>
          <p:cNvSpPr txBox="1">
            <a:spLocks noChangeArrowheads="1"/>
          </p:cNvSpPr>
          <p:nvPr/>
        </p:nvSpPr>
        <p:spPr bwMode="auto">
          <a:xfrm>
            <a:off x="7936" y="6583363"/>
            <a:ext cx="4794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fontAlgn="base" hangingPunct="1">
              <a:spcBef>
                <a:spcPct val="0"/>
              </a:spcBef>
              <a:spcAft>
                <a:spcPct val="0"/>
              </a:spcAft>
              <a:defRPr/>
            </a:pPr>
            <a:r>
              <a:rPr lang="en-US" sz="1200" b="0" dirty="0" smtClean="0">
                <a:solidFill>
                  <a:srgbClr val="000000"/>
                </a:solidFill>
              </a:rPr>
              <a:t>4-11</a:t>
            </a:r>
          </a:p>
        </p:txBody>
      </p:sp>
      <p:sp>
        <p:nvSpPr>
          <p:cNvPr id="118790" name="Rectangle 8"/>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General Thermometer Guidelines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48" y="1243013"/>
            <a:ext cx="2099760" cy="1905000"/>
          </a:xfrm>
          <a:prstGeom prst="rect">
            <a:avLst/>
          </a:prstGeom>
        </p:spPr>
      </p:pic>
    </p:spTree>
    <p:extLst>
      <p:ext uri="{BB962C8B-B14F-4D97-AF65-F5344CB8AC3E}">
        <p14:creationId xmlns:p14="http://schemas.microsoft.com/office/powerpoint/2010/main" val="16762256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a:xfrm>
            <a:off x="393192" y="1188720"/>
            <a:ext cx="5408613" cy="3810000"/>
          </a:xfrm>
        </p:spPr>
        <p:txBody>
          <a:bodyPr/>
          <a:lstStyle/>
          <a:p>
            <a:pPr eaLnBrk="1" hangingPunct="1">
              <a:lnSpc>
                <a:spcPct val="80000"/>
              </a:lnSpc>
              <a:defRPr/>
            </a:pPr>
            <a:r>
              <a:rPr lang="en-US" dirty="0">
                <a:latin typeface="Arial Narrow" charset="0"/>
                <a:cs typeface="+mn-cs"/>
              </a:rPr>
              <a:t>When using thermometers: </a:t>
            </a:r>
            <a:endParaRPr lang="en-US" i="1" dirty="0" smtClean="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Insert the thermometer stem or </a:t>
            </a:r>
            <a:br>
              <a:rPr lang="en-US" dirty="0" smtClean="0">
                <a:latin typeface="Arial Narrow" charset="0"/>
              </a:rPr>
            </a:br>
            <a:r>
              <a:rPr lang="en-US" dirty="0" smtClean="0">
                <a:latin typeface="Arial Narrow" charset="0"/>
              </a:rPr>
              <a:t>probe into the thickest part of the product </a:t>
            </a:r>
            <a:br>
              <a:rPr lang="en-US" dirty="0" smtClean="0">
                <a:latin typeface="Arial Narrow" charset="0"/>
              </a:rPr>
            </a:br>
            <a:r>
              <a:rPr lang="en-US" dirty="0" smtClean="0">
                <a:latin typeface="Arial Narrow" charset="0"/>
              </a:rPr>
              <a:t>(usually the center)</a:t>
            </a:r>
          </a:p>
          <a:p>
            <a:pPr marL="347472" lvl="1" indent="-347472" eaLnBrk="1" hangingPunct="1">
              <a:lnSpc>
                <a:spcPct val="100000"/>
              </a:lnSpc>
              <a:spcBef>
                <a:spcPts val="900"/>
              </a:spcBef>
              <a:defRPr/>
            </a:pPr>
            <a:r>
              <a:rPr lang="en-US" dirty="0" smtClean="0">
                <a:latin typeface="Arial Narrow" charset="0"/>
              </a:rPr>
              <a:t>Take </a:t>
            </a:r>
            <a:r>
              <a:rPr lang="en-US" dirty="0">
                <a:latin typeface="Arial Narrow" charset="0"/>
              </a:rPr>
              <a:t>more than one reading in different spots</a:t>
            </a:r>
          </a:p>
          <a:p>
            <a:pPr marL="347472" lvl="1" indent="-347472" eaLnBrk="1" hangingPunct="1">
              <a:lnSpc>
                <a:spcPct val="100000"/>
              </a:lnSpc>
              <a:spcBef>
                <a:spcPts val="900"/>
              </a:spcBef>
              <a:defRPr/>
            </a:pPr>
            <a:r>
              <a:rPr lang="en-US" dirty="0">
                <a:latin typeface="Arial Narrow" charset="0"/>
              </a:rPr>
              <a:t>Wait for the thermometer reading to steady before recording the temperature</a:t>
            </a:r>
          </a:p>
        </p:txBody>
      </p:sp>
      <p:sp>
        <p:nvSpPr>
          <p:cNvPr id="119811" name="Rectangle 4"/>
          <p:cNvSpPr>
            <a:spLocks noChangeArrowheads="1"/>
          </p:cNvSpPr>
          <p:nvPr/>
        </p:nvSpPr>
        <p:spPr bwMode="auto">
          <a:xfrm>
            <a:off x="6400800" y="1625600"/>
            <a:ext cx="914400" cy="889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fontAlgn="base" hangingPunct="1">
              <a:spcBef>
                <a:spcPct val="0"/>
              </a:spcBef>
              <a:spcAft>
                <a:spcPct val="0"/>
              </a:spcAft>
              <a:defRPr/>
            </a:pPr>
            <a:r>
              <a:rPr lang="en-US" sz="1200" b="0" dirty="0" smtClean="0">
                <a:solidFill>
                  <a:srgbClr val="000000"/>
                </a:solidFill>
              </a:rPr>
              <a:t>4-12</a:t>
            </a:r>
          </a:p>
        </p:txBody>
      </p:sp>
      <p:sp>
        <p:nvSpPr>
          <p:cNvPr id="119814"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Thermometer Guidelines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48" y="1243013"/>
            <a:ext cx="2099760" cy="1905000"/>
          </a:xfrm>
          <a:prstGeom prst="rect">
            <a:avLst/>
          </a:prstGeom>
        </p:spPr>
      </p:pic>
    </p:spTree>
    <p:extLst>
      <p:ext uri="{BB962C8B-B14F-4D97-AF65-F5344CB8AC3E}">
        <p14:creationId xmlns:p14="http://schemas.microsoft.com/office/powerpoint/2010/main" val="1840245422"/>
      </p:ext>
    </p:extLst>
  </p:cSld>
  <p:clrMapOvr>
    <a:masterClrMapping/>
  </p:clrMapOvr>
  <p:timing>
    <p:tnLst>
      <p:par>
        <p:cTn id="1" dur="indefinite" restart="never" nodeType="tmRoot"/>
      </p:par>
    </p:tnLst>
  </p:timing>
</p:sld>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3093</TotalTime>
  <Words>23637</Words>
  <Application>Microsoft Office PowerPoint</Application>
  <PresentationFormat>On-screen Show (4:3)</PresentationFormat>
  <Paragraphs>3032</Paragraphs>
  <Slides>295</Slides>
  <Notes>295</Notes>
  <HiddenSlides>0</HiddenSlides>
  <MMClips>0</MMClips>
  <ScaleCrop>false</ScaleCrop>
  <HeadingPairs>
    <vt:vector size="4" baseType="variant">
      <vt:variant>
        <vt:lpstr>Theme</vt:lpstr>
      </vt:variant>
      <vt:variant>
        <vt:i4>1</vt:i4>
      </vt:variant>
      <vt:variant>
        <vt:lpstr>Slide Titles</vt:lpstr>
      </vt:variant>
      <vt:variant>
        <vt:i4>295</vt:i4>
      </vt:variant>
    </vt:vector>
  </HeadingPairs>
  <TitlesOfParts>
    <vt:vector size="296" baseType="lpstr">
      <vt:lpstr>3_SS5e_08_16hr</vt:lpstr>
      <vt:lpstr>PowerPoint Presentation</vt:lpstr>
      <vt:lpstr>DVD</vt:lpstr>
      <vt:lpstr>Additional Content</vt:lpstr>
      <vt:lpstr>Challenges to Food Safety</vt:lpstr>
      <vt:lpstr>Challenges to Food Safety</vt:lpstr>
      <vt:lpstr>How Food Becomes Unsafe</vt:lpstr>
      <vt:lpstr>How Food Becomes Unsafe </vt:lpstr>
      <vt:lpstr>How Food Becomes Unsafe </vt:lpstr>
      <vt:lpstr>Food Most Likely to Become Unsafe</vt:lpstr>
      <vt:lpstr>Food Most Likely to Become Unsafe</vt:lpstr>
      <vt:lpstr>Ready-to-Eat Food</vt:lpstr>
      <vt:lpstr>Populations at High Risk for Foodborne Illnesses</vt:lpstr>
      <vt:lpstr>Keeping Food Safe</vt:lpstr>
      <vt:lpstr>Keeping Food Safe</vt:lpstr>
      <vt:lpstr>Keeping Food Safe</vt:lpstr>
      <vt:lpstr>Review</vt:lpstr>
      <vt:lpstr>Review</vt:lpstr>
      <vt:lpstr>Review</vt:lpstr>
      <vt:lpstr>Review</vt:lpstr>
      <vt:lpstr>Review</vt:lpstr>
      <vt:lpstr>Review</vt:lpstr>
      <vt:lpstr>Review</vt:lpstr>
      <vt:lpstr>Review</vt:lpstr>
      <vt:lpstr>Review</vt:lpstr>
      <vt:lpstr>Review</vt:lpstr>
      <vt:lpstr>PowerPoint Presentation</vt:lpstr>
      <vt:lpstr>DVD</vt:lpstr>
      <vt:lpstr>Review</vt:lpstr>
      <vt:lpstr>DVD Review</vt:lpstr>
      <vt:lpstr>DVD Review</vt:lpstr>
      <vt:lpstr>DVD Review</vt:lpstr>
      <vt:lpstr>DVD Review</vt:lpstr>
      <vt:lpstr>DVD Review</vt:lpstr>
      <vt:lpstr>DVD Review</vt:lpstr>
      <vt:lpstr>DVD Review</vt:lpstr>
      <vt:lpstr>DVD Review</vt:lpstr>
      <vt:lpstr>DVD Review</vt:lpstr>
      <vt:lpstr>DVD Review</vt:lpstr>
      <vt:lpstr>DVD Review</vt:lpstr>
      <vt:lpstr>DVD Review</vt:lpstr>
      <vt:lpstr>Additional Content</vt:lpstr>
      <vt:lpstr>How Contamination Happens</vt:lpstr>
      <vt:lpstr>How Contamination Happens</vt:lpstr>
      <vt:lpstr>Biological Contamination</vt:lpstr>
      <vt:lpstr>The “Big Six” Pathogens</vt:lpstr>
      <vt:lpstr>Activity</vt:lpstr>
      <vt:lpstr>Biological Toxins</vt:lpstr>
      <vt:lpstr>Biological Toxins</vt:lpstr>
      <vt:lpstr>Deliberate Contamination of Food</vt:lpstr>
      <vt:lpstr>Deliberate Contamination of Food</vt:lpstr>
      <vt:lpstr>Responding to a Foodborne-Illness Outbreak</vt:lpstr>
      <vt:lpstr>Responding to a Foodborne-Illness Outbreak</vt:lpstr>
      <vt:lpstr>Responding to a Foodborne-Illness Outbreak</vt:lpstr>
      <vt:lpstr>Preventing Allergic Reactions</vt:lpstr>
      <vt:lpstr>Avoiding Cross-Contact</vt:lpstr>
      <vt:lpstr>Review</vt:lpstr>
      <vt:lpstr>Review</vt:lpstr>
      <vt:lpstr>Review</vt:lpstr>
      <vt:lpstr>Review</vt:lpstr>
      <vt:lpstr>Review</vt:lpstr>
      <vt:lpstr>Review</vt:lpstr>
      <vt:lpstr>PowerPoint Presentation</vt:lpstr>
      <vt:lpstr>DVD</vt:lpstr>
      <vt:lpstr>Additional Content</vt:lpstr>
      <vt:lpstr>How Food Handlers Can Contaminate Food</vt:lpstr>
      <vt:lpstr>Managing a Personal Hygiene Program</vt:lpstr>
      <vt:lpstr>Infected Wounds or Cuts</vt:lpstr>
      <vt:lpstr>Single-Use Gloves</vt:lpstr>
      <vt:lpstr>Single-Use Gloves</vt:lpstr>
      <vt:lpstr>Bare-Hand Contact with Ready-to-Eat Food</vt:lpstr>
      <vt:lpstr>Handling Staff Illnesses</vt:lpstr>
      <vt:lpstr>Handling Staff Illnesses</vt:lpstr>
      <vt:lpstr>Handling Staff Illnesses</vt:lpstr>
      <vt:lpstr>Handling Staff Illnesses</vt:lpstr>
      <vt:lpstr>Handling Staff Illnesses</vt:lpstr>
      <vt:lpstr>Review</vt:lpstr>
      <vt:lpstr>Review</vt:lpstr>
      <vt:lpstr>Review</vt:lpstr>
      <vt:lpstr>Review</vt:lpstr>
      <vt:lpstr>Review</vt:lpstr>
      <vt:lpstr>Review</vt:lpstr>
      <vt:lpstr>Review</vt:lpstr>
      <vt:lpstr>Review</vt:lpstr>
      <vt:lpstr>Review</vt:lpstr>
      <vt:lpstr>Review</vt:lpstr>
      <vt:lpstr>Review</vt:lpstr>
      <vt:lpstr>Review</vt:lpstr>
      <vt:lpstr>PowerPoint Presentation</vt:lpstr>
      <vt:lpstr>The Flow of Food</vt:lpstr>
      <vt:lpstr>Preventing Cross-Contamination</vt:lpstr>
      <vt:lpstr>Preventing Cross-Contamination</vt:lpstr>
      <vt:lpstr>Preventing Time-Temperature Abuse</vt:lpstr>
      <vt:lpstr>Preventing Time-Temperature Abuse</vt:lpstr>
      <vt:lpstr>Monitoring Time and Temperature</vt:lpstr>
      <vt:lpstr>Monitoring Time and Temperature</vt:lpstr>
      <vt:lpstr>Monitoring Time and Temperature</vt:lpstr>
      <vt:lpstr>Monitoring Time and Temperature</vt:lpstr>
      <vt:lpstr>General Thermometer Guidelines</vt:lpstr>
      <vt:lpstr>General Thermometer Guidelines</vt:lpstr>
      <vt:lpstr>Review</vt:lpstr>
      <vt:lpstr>Review</vt:lpstr>
      <vt:lpstr>Review</vt:lpstr>
      <vt:lpstr>Review</vt:lpstr>
      <vt:lpstr>Review</vt:lpstr>
      <vt:lpstr>Review</vt:lpstr>
      <vt:lpstr>Review</vt:lpstr>
      <vt:lpstr>Review</vt:lpstr>
      <vt:lpstr>Apply Your Knowledge </vt:lpstr>
      <vt:lpstr>PowerPoint Presentation</vt:lpstr>
      <vt:lpstr>PowerPoint Presentation</vt:lpstr>
      <vt:lpstr>General Purchasing and Receiving Principles</vt:lpstr>
      <vt:lpstr>Receiving and Inspecting</vt:lpstr>
      <vt:lpstr>Receiving and Inspecting</vt:lpstr>
      <vt:lpstr>PowerPoint Presentation</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Receiving and Inspecting</vt:lpstr>
      <vt:lpstr>Receiving and Inspecting</vt:lpstr>
      <vt:lpstr>PowerPoint Presentation</vt:lpstr>
      <vt:lpstr>Storage</vt:lpstr>
      <vt:lpstr>Storage</vt:lpstr>
      <vt:lpstr>Storage</vt:lpstr>
      <vt:lpstr>Storage</vt:lpstr>
      <vt:lpstr>Storage</vt:lpstr>
      <vt:lpstr>PowerPoint Presentation</vt:lpstr>
      <vt:lpstr>Correct or Incorrect?</vt:lpstr>
      <vt:lpstr>Correct or Incorrect?</vt:lpstr>
      <vt:lpstr>Correct or Incorrect?</vt:lpstr>
      <vt:lpstr>Correct or Incorrect?</vt:lpstr>
      <vt:lpstr>Correct or Incorrect?</vt:lpstr>
      <vt:lpstr>Correct or Incorrect?</vt:lpstr>
      <vt:lpstr>Correct or Incorrect?</vt:lpstr>
      <vt:lpstr>Storage</vt:lpstr>
      <vt:lpstr>Storage</vt:lpstr>
      <vt:lpstr>PowerPoint Presentation</vt:lpstr>
      <vt:lpstr>DVD </vt:lpstr>
      <vt:lpstr>Additional Content</vt:lpstr>
      <vt:lpstr>Using Additives</vt:lpstr>
      <vt:lpstr>Presenting Food Honestly</vt:lpstr>
      <vt:lpstr>Corrective Actions</vt:lpstr>
      <vt:lpstr>Thawing ROP Fish</vt:lpstr>
      <vt:lpstr>Prepping Produce</vt:lpstr>
      <vt:lpstr>Prepping Ice</vt:lpstr>
      <vt:lpstr>Prepping Ice</vt:lpstr>
      <vt:lpstr>Preparation Practices That Have Special Requirements</vt:lpstr>
      <vt:lpstr>Preparation Practices That Have Special Requirements</vt:lpstr>
      <vt:lpstr>Review</vt:lpstr>
      <vt:lpstr>Review</vt:lpstr>
      <vt:lpstr>Review</vt:lpstr>
      <vt:lpstr>Review</vt:lpstr>
      <vt:lpstr>Review</vt:lpstr>
      <vt:lpstr>Review</vt:lpstr>
      <vt:lpstr>DVD</vt:lpstr>
      <vt:lpstr>Additional Content</vt:lpstr>
      <vt:lpstr>Cooking Requirements for Specific Food</vt:lpstr>
      <vt:lpstr>Cooking Requirements for Specific Food</vt:lpstr>
      <vt:lpstr>Cooking Requirements for Specific Food</vt:lpstr>
      <vt:lpstr>Cooking Requirements for Specific Food</vt:lpstr>
      <vt:lpstr>Cooking Requirements for Specific Food</vt:lpstr>
      <vt:lpstr>Partial Cooking During Preparation</vt:lpstr>
      <vt:lpstr>Consumer Advisories</vt:lpstr>
      <vt:lpstr>Consumer Advisories</vt:lpstr>
      <vt:lpstr>Operations That Mainly Serve High-Risk Populations</vt:lpstr>
      <vt:lpstr>Storing Food for Further Cooling</vt:lpstr>
      <vt:lpstr>Reheating Food</vt:lpstr>
      <vt:lpstr>Review</vt:lpstr>
      <vt:lpstr>Review</vt:lpstr>
      <vt:lpstr>Review</vt:lpstr>
      <vt:lpstr>Review</vt:lpstr>
      <vt:lpstr>Review</vt:lpstr>
      <vt:lpstr>Review</vt:lpstr>
      <vt:lpstr>Review</vt:lpstr>
      <vt:lpstr>Review</vt:lpstr>
      <vt:lpstr>Review</vt:lpstr>
      <vt:lpstr>Review</vt:lpstr>
      <vt:lpstr>PowerPoint Presentation</vt:lpstr>
      <vt:lpstr>DVD</vt:lpstr>
      <vt:lpstr>Additional Content</vt:lpstr>
      <vt:lpstr>Holding Food Without Temperature Control</vt:lpstr>
      <vt:lpstr>Holding Food Without Temperature Control</vt:lpstr>
      <vt:lpstr>Preset Tableware</vt:lpstr>
      <vt:lpstr>Refilling Returnable Take-Home Containers for Food </vt:lpstr>
      <vt:lpstr>Refilling Returnable Take-Home Containers for Beverages </vt:lpstr>
      <vt:lpstr>Re-serving Food</vt:lpstr>
      <vt:lpstr>Labeling Bulk Food in Self-Service Areas</vt:lpstr>
      <vt:lpstr>Labeling Bulk Food in Self-Service Areas</vt:lpstr>
      <vt:lpstr>Off-Site Service</vt:lpstr>
      <vt:lpstr>Off-Site Service</vt:lpstr>
      <vt:lpstr>Vending Machines</vt:lpstr>
      <vt:lpstr>Review</vt:lpstr>
      <vt:lpstr>Activity</vt:lpstr>
      <vt:lpstr>Activity</vt:lpstr>
      <vt:lpstr>Activity</vt:lpstr>
      <vt:lpstr>Activity</vt:lpstr>
      <vt:lpstr>Activity</vt:lpstr>
      <vt:lpstr>PowerPoint Presentation</vt:lpstr>
      <vt:lpstr>Food Safety Management Systems</vt:lpstr>
      <vt:lpstr>Food Safety Programs</vt:lpstr>
      <vt:lpstr>Food Safety Programs</vt:lpstr>
      <vt:lpstr>Active Managerial Control</vt:lpstr>
      <vt:lpstr>Active Managerial Control</vt:lpstr>
      <vt:lpstr>Active Managerial Control</vt:lpstr>
      <vt:lpstr>HACCP</vt:lpstr>
      <vt:lpstr>HACCP</vt:lpstr>
      <vt:lpstr>The 7 HACCP Principles</vt:lpstr>
      <vt:lpstr>Activity</vt:lpstr>
      <vt:lpstr>HACCP Principles Analogy</vt:lpstr>
      <vt:lpstr>HACCP Principles Analogy</vt:lpstr>
      <vt:lpstr>HACCP Principles Analogy</vt:lpstr>
      <vt:lpstr>HACCP Principles Analogy</vt:lpstr>
      <vt:lpstr>HACCP Principles Analogy</vt:lpstr>
      <vt:lpstr>HACCP Principles Analogy</vt:lpstr>
      <vt:lpstr>HACCP Principles Analogy</vt:lpstr>
      <vt:lpstr>HACCP Principles Analogy</vt:lpstr>
      <vt:lpstr>HACCP: The 7 HACCP Principles Analogy</vt:lpstr>
      <vt:lpstr>The 7 HACCP Principles</vt:lpstr>
      <vt:lpstr>The 7 HACCP Principles</vt:lpstr>
      <vt:lpstr>The 7 HACCP Principles</vt:lpstr>
      <vt:lpstr>The 7 HACCP Principles</vt:lpstr>
      <vt:lpstr>The 7 HACCP Principles</vt:lpstr>
      <vt:lpstr>The 7 HACCP Principles</vt:lpstr>
      <vt:lpstr>The 7 HACCP Principles</vt:lpstr>
      <vt:lpstr>HACCP</vt:lpstr>
      <vt:lpstr>HACCP</vt:lpstr>
      <vt:lpstr>Review</vt:lpstr>
      <vt:lpstr>Review</vt:lpstr>
      <vt:lpstr>Review</vt:lpstr>
      <vt:lpstr>Review</vt:lpstr>
      <vt:lpstr>Review</vt:lpstr>
      <vt:lpstr>Review</vt:lpstr>
      <vt:lpstr>Review</vt:lpstr>
      <vt:lpstr>Review</vt:lpstr>
      <vt:lpstr>PowerPoint Presentation</vt:lpstr>
      <vt:lpstr>DVD</vt:lpstr>
      <vt:lpstr>Additional Content</vt:lpstr>
      <vt:lpstr>Interior Requirements for a Safe Operation</vt:lpstr>
      <vt:lpstr>Equipment Selection</vt:lpstr>
      <vt:lpstr>Installing and Maintaining Equipment</vt:lpstr>
      <vt:lpstr>Dishwashing Machines</vt:lpstr>
      <vt:lpstr>Dishwashing Machines</vt:lpstr>
      <vt:lpstr>Three-Compartment Sinks</vt:lpstr>
      <vt:lpstr>Handwashing Stations</vt:lpstr>
      <vt:lpstr>Water and Plumbing</vt:lpstr>
      <vt:lpstr>Water and Plumbing</vt:lpstr>
      <vt:lpstr>Lighting</vt:lpstr>
      <vt:lpstr>Garbage</vt:lpstr>
      <vt:lpstr>Emergencies That Affect the Facility</vt:lpstr>
      <vt:lpstr>Emergencies That Affect the Facility</vt:lpstr>
      <vt:lpstr>Review</vt:lpstr>
      <vt:lpstr>Review</vt:lpstr>
      <vt:lpstr>Review</vt:lpstr>
      <vt:lpstr>Review</vt:lpstr>
      <vt:lpstr>Review</vt:lpstr>
      <vt:lpstr>Review</vt:lpstr>
      <vt:lpstr>Review</vt:lpstr>
      <vt:lpstr>Review</vt:lpstr>
      <vt:lpstr>Review</vt:lpstr>
      <vt:lpstr>Activity</vt:lpstr>
      <vt:lpstr>PowerPoint Presentation</vt:lpstr>
      <vt:lpstr>DVD</vt:lpstr>
      <vt:lpstr>Additional Content</vt:lpstr>
      <vt:lpstr>Guidelines for the Effective Use of Sanitizers</vt:lpstr>
      <vt:lpstr>PowerPoint Presentation</vt:lpstr>
      <vt:lpstr>How and When to Clean and Sanitize</vt:lpstr>
      <vt:lpstr>How and When to Clean and Sanitize</vt:lpstr>
      <vt:lpstr>How and When to Clean and Sanitize</vt:lpstr>
      <vt:lpstr>How and When to Clean and Sanitize</vt:lpstr>
      <vt:lpstr>Manual Dishwashing</vt:lpstr>
      <vt:lpstr>Monitoring High Temperature Dishwashing Machines</vt:lpstr>
      <vt:lpstr>Cleaning and Sanitizing in the Operation</vt:lpstr>
      <vt:lpstr>Cleaning and Sanitizing in the Operation</vt:lpstr>
      <vt:lpstr>Cleaning and Sanitizing in the Operation</vt:lpstr>
      <vt:lpstr>Cleaning and Sanitizing in the Operation</vt:lpstr>
      <vt:lpstr>Review</vt:lpstr>
      <vt:lpstr>Review</vt:lpstr>
      <vt:lpstr>Review</vt:lpstr>
      <vt:lpstr>Review</vt:lpstr>
      <vt:lpstr>Review</vt:lpstr>
      <vt:lpstr>Review</vt:lpstr>
      <vt:lpstr>Review</vt:lpstr>
      <vt:lpstr>Review</vt:lpstr>
      <vt:lpstr>Review</vt:lpstr>
      <vt:lpstr>Review</vt:lpstr>
      <vt:lpstr>Review</vt:lpstr>
      <vt:lpstr>Review</vt:lpstr>
    </vt:vector>
  </TitlesOfParts>
  <Company>nraef.org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Garvey</dc:creator>
  <cp:lastModifiedBy>nra admin</cp:lastModifiedBy>
  <cp:revision>64</cp:revision>
  <dcterms:created xsi:type="dcterms:W3CDTF">2012-06-01T15:28:49Z</dcterms:created>
  <dcterms:modified xsi:type="dcterms:W3CDTF">2014-03-22T15:33:28Z</dcterms:modified>
</cp:coreProperties>
</file>