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12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DD501-077B-4691-9C6B-F91FAB09211B}" type="datetimeFigureOut">
              <a:rPr lang="en-US" smtClean="0"/>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DF4DB-045A-4B35-B9C0-11A709A90CB6}" type="slidenum">
              <a:rPr lang="en-US" smtClean="0"/>
              <a:t>‹#›</a:t>
            </a:fld>
            <a:endParaRPr lang="en-US"/>
          </a:p>
        </p:txBody>
      </p:sp>
    </p:spTree>
    <p:extLst>
      <p:ext uri="{BB962C8B-B14F-4D97-AF65-F5344CB8AC3E}">
        <p14:creationId xmlns:p14="http://schemas.microsoft.com/office/powerpoint/2010/main" val="15608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a:ln/>
        </p:spPr>
      </p:sp>
      <p:sp>
        <p:nvSpPr>
          <p:cNvPr id="41165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
        <p:nvSpPr>
          <p:cNvPr id="41165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60AB162C-47F7-9444-ADB0-62A9D7DE1ECA}" type="slidenum">
              <a:rPr lang="en-US">
                <a:solidFill>
                  <a:prstClr val="black"/>
                </a:solidFill>
                <a:latin typeface="Arial" charset="0"/>
              </a:rPr>
              <a:pPr/>
              <a:t>1</a:t>
            </a:fld>
            <a:endParaRPr lang="en-US" dirty="0">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9DF6BA5E-69A6-F445-9DC7-800FF5F82A78}" type="slidenum">
              <a:rPr lang="en-US">
                <a:solidFill>
                  <a:prstClr val="black"/>
                </a:solidFill>
                <a:latin typeface="Arial" charset="0"/>
                <a:ea typeface="ＭＳ Ｐゴシック" charset="0"/>
                <a:cs typeface="ＭＳ Ｐゴシック" charset="0"/>
              </a:rPr>
              <a:pPr/>
              <a:t>10</a:t>
            </a:fld>
            <a:endParaRPr lang="en-US" dirty="0">
              <a:solidFill>
                <a:prstClr val="black"/>
              </a:solidFill>
              <a:latin typeface="Arial" charset="0"/>
              <a:ea typeface="ＭＳ Ｐゴシック" charset="0"/>
              <a:cs typeface="ＭＳ Ｐゴシック" charset="0"/>
            </a:endParaRPr>
          </a:p>
        </p:txBody>
      </p:sp>
      <p:sp>
        <p:nvSpPr>
          <p:cNvPr id="420867" name="Rectangle 2"/>
          <p:cNvSpPr>
            <a:spLocks noGrp="1" noRot="1" noChangeAspect="1" noChangeArrowheads="1" noTextEdit="1"/>
          </p:cNvSpPr>
          <p:nvPr>
            <p:ph type="sldImg"/>
          </p:nvPr>
        </p:nvSpPr>
        <p:spPr>
          <a:xfrm>
            <a:off x="1143000" y="687388"/>
            <a:ext cx="4572000" cy="3429000"/>
          </a:xfrm>
          <a:ln/>
        </p:spPr>
      </p:sp>
      <p:sp>
        <p:nvSpPr>
          <p:cNvPr id="302084" name="Rectangle 3"/>
          <p:cNvSpPr>
            <a:spLocks noGrp="1" noChangeArrowheads="1"/>
          </p:cNvSpPr>
          <p:nvPr>
            <p:ph type="body" idx="1"/>
          </p:nvPr>
        </p:nvSpPr>
        <p:spPr>
          <a:xfrm>
            <a:off x="745435" y="4572001"/>
            <a:ext cx="5367130"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defRPr/>
            </a:pPr>
            <a:r>
              <a:rPr lang="en-US" dirty="0">
                <a:latin typeface="Times New Roman" charset="0"/>
                <a:ea typeface="+mn-ea"/>
              </a:rPr>
              <a:t> </a:t>
            </a:r>
            <a:r>
              <a:rPr lang="en-US" b="1" dirty="0">
                <a:latin typeface="Times New Roman" charset="0"/>
                <a:ea typeface="+mn-ea"/>
              </a:rPr>
              <a:t>Instructor Notes</a:t>
            </a:r>
          </a:p>
          <a:p>
            <a:pPr marL="112163" indent="-112163">
              <a:buFontTx/>
              <a:buChar char="•"/>
              <a:defRPr/>
            </a:pPr>
            <a:r>
              <a:rPr lang="en-US" dirty="0">
                <a:latin typeface="Times New Roman" charset="0"/>
                <a:ea typeface="+mn-ea"/>
              </a:rPr>
              <a:t>If food is not handled correctly, it can become unsafe. </a:t>
            </a:r>
            <a:r>
              <a:rPr lang="en-US" dirty="0" smtClean="0">
                <a:latin typeface="Times New Roman" charset="0"/>
                <a:ea typeface="+mn-ea"/>
              </a:rPr>
              <a:t>The risk factors identified in the slide are the </a:t>
            </a:r>
            <a:r>
              <a:rPr lang="en-US" dirty="0">
                <a:latin typeface="Times New Roman" charset="0"/>
                <a:ea typeface="+mn-ea"/>
              </a:rPr>
              <a:t>five most common food-handling </a:t>
            </a:r>
            <a:r>
              <a:rPr lang="en-US" dirty="0" smtClean="0">
                <a:latin typeface="Times New Roman" charset="0"/>
                <a:ea typeface="+mn-ea"/>
              </a:rPr>
              <a:t>mistakes that </a:t>
            </a:r>
            <a:r>
              <a:rPr lang="en-US" dirty="0">
                <a:latin typeface="Times New Roman" charset="0"/>
                <a:ea typeface="+mn-ea"/>
              </a:rPr>
              <a:t>can </a:t>
            </a:r>
            <a:r>
              <a:rPr lang="en-US" dirty="0" smtClean="0">
                <a:latin typeface="Times New Roman" charset="0"/>
                <a:ea typeface="+mn-ea"/>
              </a:rPr>
              <a:t>cause </a:t>
            </a:r>
            <a:r>
              <a:rPr lang="en-US" dirty="0">
                <a:latin typeface="Times New Roman" charset="0"/>
                <a:ea typeface="+mn-ea"/>
              </a:rPr>
              <a:t>foodborne illness.</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6117BAA-B714-2846-8ED4-F74E2A538F28}" type="slidenum">
              <a:rPr lang="en-US">
                <a:solidFill>
                  <a:prstClr val="black"/>
                </a:solidFill>
                <a:latin typeface="Arial" charset="0"/>
              </a:rPr>
              <a:pPr/>
              <a:t>100</a:t>
            </a:fld>
            <a:endParaRPr lang="en-US">
              <a:solidFill>
                <a:prstClr val="black"/>
              </a:solidFill>
              <a:latin typeface="Arial" charset="0"/>
            </a:endParaRPr>
          </a:p>
        </p:txBody>
      </p:sp>
      <p:sp>
        <p:nvSpPr>
          <p:cNvPr id="513027"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FC1835A-68BC-A447-BE04-5126089AB427}" type="slidenum">
              <a:rPr lang="en-US">
                <a:solidFill>
                  <a:prstClr val="black"/>
                </a:solidFill>
                <a:latin typeface="Arial" charset="0"/>
              </a:rPr>
              <a:pPr/>
              <a:t>101</a:t>
            </a:fld>
            <a:endParaRPr lang="en-US">
              <a:solidFill>
                <a:prstClr val="black"/>
              </a:solidFill>
              <a:latin typeface="Arial" charset="0"/>
            </a:endParaRPr>
          </a:p>
        </p:txBody>
      </p:sp>
      <p:sp>
        <p:nvSpPr>
          <p:cNvPr id="514051" name="Rectangle 2"/>
          <p:cNvSpPr>
            <a:spLocks noGrp="1" noRot="1" noChangeAspect="1" noChangeArrowheads="1" noTextEdit="1"/>
          </p:cNvSpPr>
          <p:nvPr>
            <p:ph type="sldImg"/>
          </p:nvPr>
        </p:nvSpPr>
        <p:spPr>
          <a:ln/>
        </p:spPr>
      </p:sp>
      <p:sp>
        <p:nvSpPr>
          <p:cNvPr id="514052" name="Rectangle 3"/>
          <p:cNvSpPr>
            <a:spLocks noGrp="1" noChangeArrowheads="1"/>
          </p:cNvSpPr>
          <p:nvPr>
            <p:ph type="body" idx="1"/>
          </p:nvPr>
        </p:nvSpPr>
        <p:spPr>
          <a:xfrm>
            <a:off x="857250" y="4347148"/>
            <a:ext cx="5140394" cy="4281566"/>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Foodborne illnesses linked with mushrooms are almost always caused by eating toxic, wild mushrooms collected by amateur hunters. Most cases happen because toxic mushrooms are mistaken for edible ones. </a:t>
            </a:r>
          </a:p>
          <a:p>
            <a:pPr marL="112163" indent="-112163">
              <a:buFontTx/>
              <a:buChar char="•"/>
            </a:pPr>
            <a:r>
              <a:rPr lang="en-US" dirty="0">
                <a:latin typeface="Times New Roman" charset="0"/>
              </a:rPr>
              <a:t>The symptoms of illness depend on the type of toxic mushrooms eaten.</a:t>
            </a:r>
          </a:p>
          <a:p>
            <a:pPr marL="112163" indent="-112163">
              <a:buFontTx/>
              <a:buChar char="•"/>
            </a:pPr>
            <a:r>
              <a:rPr lang="en-US" dirty="0">
                <a:latin typeface="Times New Roman" charset="0"/>
              </a:rPr>
              <a:t>Mushroom toxins are not destroyed by cooking or freezing. </a:t>
            </a:r>
          </a:p>
          <a:p>
            <a:pPr marL="112163" indent="-112163">
              <a:buFontTx/>
              <a:buChar char="•"/>
            </a:pPr>
            <a:r>
              <a:rPr lang="en-US" dirty="0">
                <a:latin typeface="Times New Roman" charset="0"/>
              </a:rPr>
              <a:t>Do not use mushrooms or mushroom products unless you have purchased them from approved, reputable suppliers.</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3292F36-CEEF-4543-B965-D37127E3423F}" type="slidenum">
              <a:rPr lang="en-US">
                <a:solidFill>
                  <a:prstClr val="black"/>
                </a:solidFill>
                <a:latin typeface="Arial" charset="0"/>
              </a:rPr>
              <a:pPr/>
              <a:t>102</a:t>
            </a:fld>
            <a:endParaRPr lang="en-US">
              <a:solidFill>
                <a:prstClr val="black"/>
              </a:solidFill>
              <a:latin typeface="Arial" charset="0"/>
            </a:endParaRPr>
          </a:p>
        </p:txBody>
      </p:sp>
      <p:sp>
        <p:nvSpPr>
          <p:cNvPr id="515075" name="Rectangle 2"/>
          <p:cNvSpPr>
            <a:spLocks noGrp="1" noRot="1" noChangeAspect="1" noChangeArrowheads="1" noTextEdit="1"/>
          </p:cNvSpPr>
          <p:nvPr>
            <p:ph type="sldImg"/>
          </p:nvPr>
        </p:nvSpPr>
        <p:spPr>
          <a:ln/>
        </p:spPr>
      </p:sp>
      <p:sp>
        <p:nvSpPr>
          <p:cNvPr id="515076" name="Rectangle 3"/>
          <p:cNvSpPr>
            <a:spLocks noGrp="1" noChangeArrowheads="1"/>
          </p:cNvSpPr>
          <p:nvPr>
            <p:ph type="body" idx="1"/>
          </p:nvPr>
        </p:nvSpPr>
        <p:spPr>
          <a:xfrm>
            <a:off x="857250" y="4365885"/>
            <a:ext cx="5140394" cy="436588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Here are some examples of items that can make people sick: toxic plants, such as fool’s parsley or wild turnips, mistaken for the edible version; honey from bees allowed to harvest nectar from toxic plants; and undercooked kidney beans.</a:t>
            </a:r>
          </a:p>
          <a:p>
            <a:pPr marL="112163" indent="-112163">
              <a:buFontTx/>
              <a:buChar char="•"/>
            </a:pPr>
            <a:r>
              <a:rPr lang="en-US" dirty="0">
                <a:latin typeface="Times New Roman" charset="0"/>
              </a:rPr>
              <a:t>Purchase plants and items made with plants only from approved, reputable suppliers. Then cook and hold dishes made from these items correctly. </a:t>
            </a:r>
          </a:p>
          <a:p>
            <a:pPr marL="112163" indent="-112163"/>
            <a:endParaRPr lang="en-US" dirty="0">
              <a:latin typeface="Times New Roman"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Slide Image Placeholder 1"/>
          <p:cNvSpPr>
            <a:spLocks noGrp="1" noRot="1" noChangeAspect="1" noTextEdit="1"/>
          </p:cNvSpPr>
          <p:nvPr>
            <p:ph type="sldImg"/>
          </p:nvPr>
        </p:nvSpPr>
        <p:spPr>
          <a:ln/>
        </p:spPr>
      </p:sp>
      <p:sp>
        <p:nvSpPr>
          <p:cNvPr id="51609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
        <p:nvSpPr>
          <p:cNvPr id="51610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3890756-21F8-6145-99B2-DB6029126FB0}" type="slidenum">
              <a:rPr lang="en-US">
                <a:solidFill>
                  <a:srgbClr val="000000"/>
                </a:solidFill>
                <a:latin typeface="Arial" charset="0"/>
              </a:rPr>
              <a:pPr/>
              <a:t>103</a:t>
            </a:fld>
            <a:endParaRPr lang="en-US">
              <a:solidFill>
                <a:srgbClr val="000000"/>
              </a:solidFill>
              <a:latin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B75B4BD-20F4-8B4A-A514-239BC560E0A8}" type="slidenum">
              <a:rPr lang="en-US">
                <a:solidFill>
                  <a:srgbClr val="000000"/>
                </a:solidFill>
                <a:latin typeface="Arial" charset="0"/>
                <a:ea typeface="ＭＳ Ｐゴシック" charset="0"/>
                <a:cs typeface="ＭＳ Ｐゴシック" charset="0"/>
              </a:rPr>
              <a:pPr/>
              <a:t>104</a:t>
            </a:fld>
            <a:endParaRPr lang="en-US">
              <a:solidFill>
                <a:srgbClr val="000000"/>
              </a:solidFill>
              <a:latin typeface="Arial" charset="0"/>
              <a:ea typeface="ＭＳ Ｐゴシック" charset="0"/>
              <a:cs typeface="ＭＳ Ｐゴシック" charset="0"/>
            </a:endParaRPr>
          </a:p>
        </p:txBody>
      </p:sp>
      <p:sp>
        <p:nvSpPr>
          <p:cNvPr id="517123" name="Rectangle 2"/>
          <p:cNvSpPr>
            <a:spLocks noGrp="1" noRot="1" noChangeAspect="1" noChangeArrowheads="1" noTextEdit="1"/>
          </p:cNvSpPr>
          <p:nvPr>
            <p:ph type="sldImg"/>
          </p:nvPr>
        </p:nvSpPr>
        <p:spPr>
          <a:xfrm>
            <a:off x="1143000" y="687388"/>
            <a:ext cx="4572000" cy="3429000"/>
          </a:xfrm>
          <a:ln/>
        </p:spPr>
      </p:sp>
      <p:sp>
        <p:nvSpPr>
          <p:cNvPr id="517124" name="Notes Placeholder 1"/>
          <p:cNvSpPr>
            <a:spLocks noGrp="1"/>
          </p:cNvSpPr>
          <p:nvPr/>
        </p:nvSpPr>
        <p:spPr bwMode="auto">
          <a:xfrm>
            <a:off x="686421" y="4344025"/>
            <a:ext cx="5486711"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8" tIns="45355" rIns="90708" bIns="45355"/>
          <a:lstStyle/>
          <a:p>
            <a:pPr marL="228999" indent="-228999" eaLnBrk="0" fontAlgn="base" hangingPunct="0">
              <a:spcBef>
                <a:spcPct val="30000"/>
              </a:spcBef>
              <a:spcAft>
                <a:spcPct val="0"/>
              </a:spcAft>
            </a:pPr>
            <a:endParaRPr lang="en-US" sz="1200">
              <a:solidFill>
                <a:srgbClr val="000000"/>
              </a:solidFill>
              <a:latin typeface="Times New Roman" charset="0"/>
            </a:endParaRPr>
          </a:p>
        </p:txBody>
      </p:sp>
      <p:sp>
        <p:nvSpPr>
          <p:cNvPr id="352261"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defRPr/>
            </a:pPr>
            <a:r>
              <a:rPr lang="en-US" b="1" dirty="0">
                <a:latin typeface="Times New Roman" charset="0"/>
                <a:ea typeface="+mn-ea"/>
              </a:rPr>
              <a:t>Instructor Notes</a:t>
            </a:r>
          </a:p>
          <a:p>
            <a:pPr marL="112163" indent="-112163">
              <a:buFontTx/>
              <a:buChar char="•"/>
              <a:defRPr/>
            </a:pPr>
            <a:r>
              <a:rPr lang="en-US" dirty="0">
                <a:latin typeface="Times New Roman" charset="0"/>
                <a:ea typeface="+mn-ea"/>
              </a:rPr>
              <a:t>Food can become contaminated when objects get into it. It can also happen when natural objects are left in food, </a:t>
            </a:r>
            <a:r>
              <a:rPr lang="en-US" dirty="0" smtClean="0">
                <a:latin typeface="Times New Roman" charset="0"/>
                <a:ea typeface="+mn-ea"/>
              </a:rPr>
              <a:t>such as </a:t>
            </a:r>
            <a:r>
              <a:rPr lang="en-US" dirty="0">
                <a:latin typeface="Times New Roman" charset="0"/>
                <a:ea typeface="+mn-ea"/>
              </a:rPr>
              <a:t>bones in a fish fillet.</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E71CAC6-D26B-F043-9BE0-FE3B3D230DDF}" type="slidenum">
              <a:rPr lang="en-US">
                <a:solidFill>
                  <a:srgbClr val="000000"/>
                </a:solidFill>
                <a:latin typeface="Arial" charset="0"/>
                <a:ea typeface="ＭＳ Ｐゴシック" charset="0"/>
                <a:cs typeface="ＭＳ Ｐゴシック" charset="0"/>
              </a:rPr>
              <a:pPr/>
              <a:t>105</a:t>
            </a:fld>
            <a:endParaRPr lang="en-US">
              <a:solidFill>
                <a:srgbClr val="000000"/>
              </a:solidFill>
              <a:latin typeface="Arial" charset="0"/>
              <a:ea typeface="ＭＳ Ｐゴシック" charset="0"/>
              <a:cs typeface="ＭＳ Ｐゴシック" charset="0"/>
            </a:endParaRPr>
          </a:p>
        </p:txBody>
      </p:sp>
      <p:sp>
        <p:nvSpPr>
          <p:cNvPr id="518147" name="Rectangle 2"/>
          <p:cNvSpPr>
            <a:spLocks noGrp="1" noRot="1" noChangeAspect="1" noChangeArrowheads="1" noTextEdit="1"/>
          </p:cNvSpPr>
          <p:nvPr>
            <p:ph type="sldImg"/>
          </p:nvPr>
        </p:nvSpPr>
        <p:spPr>
          <a:xfrm>
            <a:off x="1143000" y="687388"/>
            <a:ext cx="4572000" cy="3429000"/>
          </a:xfrm>
          <a:ln/>
        </p:spPr>
      </p:sp>
      <p:sp>
        <p:nvSpPr>
          <p:cNvPr id="518148" name="Notes Placeholder 1"/>
          <p:cNvSpPr>
            <a:spLocks noGrp="1"/>
          </p:cNvSpPr>
          <p:nvPr/>
        </p:nvSpPr>
        <p:spPr bwMode="auto">
          <a:xfrm>
            <a:off x="686421" y="4344025"/>
            <a:ext cx="5486711"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8" tIns="45355" rIns="90708" bIns="45355"/>
          <a:lstStyle/>
          <a:p>
            <a:pPr marL="228999" indent="-228999" eaLnBrk="0" fontAlgn="base" hangingPunct="0">
              <a:spcBef>
                <a:spcPct val="3000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9D7FB47-1690-6240-A947-D508F38A673A}" type="slidenum">
              <a:rPr lang="en-US">
                <a:solidFill>
                  <a:srgbClr val="000000"/>
                </a:solidFill>
                <a:latin typeface="Arial" charset="0"/>
                <a:ea typeface="ＭＳ Ｐゴシック" charset="0"/>
                <a:cs typeface="ＭＳ Ｐゴシック" charset="0"/>
              </a:rPr>
              <a:pPr/>
              <a:t>106</a:t>
            </a:fld>
            <a:endParaRPr lang="en-US">
              <a:solidFill>
                <a:srgbClr val="000000"/>
              </a:solidFill>
              <a:latin typeface="Arial" charset="0"/>
              <a:ea typeface="ＭＳ Ｐゴシック" charset="0"/>
              <a:cs typeface="ＭＳ Ｐゴシック" charset="0"/>
            </a:endParaRPr>
          </a:p>
        </p:txBody>
      </p:sp>
      <p:sp>
        <p:nvSpPr>
          <p:cNvPr id="519171" name="Rectangle 2"/>
          <p:cNvSpPr>
            <a:spLocks noGrp="1" noRot="1" noChangeAspect="1" noChangeArrowheads="1" noTextEdit="1"/>
          </p:cNvSpPr>
          <p:nvPr>
            <p:ph type="sldImg"/>
          </p:nvPr>
        </p:nvSpPr>
        <p:spPr>
          <a:xfrm>
            <a:off x="1143000" y="687388"/>
            <a:ext cx="4572000" cy="3429000"/>
          </a:xfrm>
          <a:ln/>
        </p:spPr>
      </p:sp>
      <p:sp>
        <p:nvSpPr>
          <p:cNvPr id="348164" name="Rectangle 3"/>
          <p:cNvSpPr>
            <a:spLocks noGrp="1" noChangeArrowheads="1"/>
          </p:cNvSpPr>
          <p:nvPr>
            <p:ph type="body" idx="1"/>
          </p:nvPr>
        </p:nvSpPr>
        <p:spPr>
          <a:xfrm>
            <a:off x="857250" y="4392431"/>
            <a:ext cx="5250657" cy="4114487"/>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Chemicals can contaminate food if they are used or stored the wrong way. </a:t>
            </a:r>
          </a:p>
          <a:p>
            <a:pPr marL="112163" indent="-112163">
              <a:buFontTx/>
              <a:buChar char="•"/>
            </a:pPr>
            <a:r>
              <a:rPr lang="en-US" dirty="0">
                <a:latin typeface="Times New Roman" charset="0"/>
              </a:rPr>
              <a:t>Certain types of kitchenware and equipment can be risks for chemical contamination. These include items made from pewter, copper, zinc, and some types of painted pottery. These materials are not food grade and can contaminate food. This is especially true when acidic food, such as tomato sauce, is held in them, as shown on the slide.</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014D9B0-760A-5C47-B73F-BDAF22D213C5}" type="slidenum">
              <a:rPr lang="en-US">
                <a:solidFill>
                  <a:srgbClr val="000000"/>
                </a:solidFill>
                <a:latin typeface="Arial" charset="0"/>
                <a:ea typeface="ＭＳ Ｐゴシック" charset="0"/>
                <a:cs typeface="ＭＳ Ｐゴシック" charset="0"/>
              </a:rPr>
              <a:pPr/>
              <a:t>107</a:t>
            </a:fld>
            <a:endParaRPr lang="en-US">
              <a:solidFill>
                <a:srgbClr val="000000"/>
              </a:solidFill>
              <a:latin typeface="Arial" charset="0"/>
              <a:ea typeface="ＭＳ Ｐゴシック" charset="0"/>
              <a:cs typeface="ＭＳ Ｐゴシック" charset="0"/>
            </a:endParaRPr>
          </a:p>
        </p:txBody>
      </p:sp>
      <p:sp>
        <p:nvSpPr>
          <p:cNvPr id="520195" name="Rectangle 2"/>
          <p:cNvSpPr>
            <a:spLocks noGrp="1" noRot="1" noChangeAspect="1" noChangeArrowheads="1" noTextEdit="1"/>
          </p:cNvSpPr>
          <p:nvPr>
            <p:ph type="sldImg"/>
          </p:nvPr>
        </p:nvSpPr>
        <p:spPr>
          <a:xfrm>
            <a:off x="1143000" y="687388"/>
            <a:ext cx="4572000" cy="3429000"/>
          </a:xfrm>
          <a:ln/>
        </p:spPr>
      </p:sp>
      <p:sp>
        <p:nvSpPr>
          <p:cNvPr id="520196"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B87F947-099F-F640-A1E6-511DD5DFF094}" type="slidenum">
              <a:rPr lang="en-US">
                <a:solidFill>
                  <a:srgbClr val="000000"/>
                </a:solidFill>
                <a:latin typeface="Arial" charset="0"/>
                <a:ea typeface="ＭＳ Ｐゴシック" charset="0"/>
                <a:cs typeface="ＭＳ Ｐゴシック" charset="0"/>
              </a:rPr>
              <a:pPr/>
              <a:t>108</a:t>
            </a:fld>
            <a:endParaRPr lang="en-US">
              <a:solidFill>
                <a:srgbClr val="000000"/>
              </a:solidFill>
              <a:latin typeface="Arial" charset="0"/>
              <a:ea typeface="ＭＳ Ｐゴシック" charset="0"/>
              <a:cs typeface="ＭＳ Ｐゴシック" charset="0"/>
            </a:endParaRPr>
          </a:p>
        </p:txBody>
      </p:sp>
      <p:sp>
        <p:nvSpPr>
          <p:cNvPr id="521219" name="Rectangle 2"/>
          <p:cNvSpPr>
            <a:spLocks noGrp="1" noRot="1" noChangeAspect="1" noChangeArrowheads="1" noTextEdit="1"/>
          </p:cNvSpPr>
          <p:nvPr>
            <p:ph type="sldImg"/>
          </p:nvPr>
        </p:nvSpPr>
        <p:spPr>
          <a:xfrm>
            <a:off x="1143000" y="687388"/>
            <a:ext cx="4572000" cy="3429000"/>
          </a:xfrm>
          <a:ln/>
        </p:spPr>
      </p:sp>
      <p:sp>
        <p:nvSpPr>
          <p:cNvPr id="521220" name="Notes Placeholder 1"/>
          <p:cNvSpPr>
            <a:spLocks noGrp="1"/>
          </p:cNvSpPr>
          <p:nvPr/>
        </p:nvSpPr>
        <p:spPr bwMode="auto">
          <a:xfrm>
            <a:off x="686421" y="4344025"/>
            <a:ext cx="5486711"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8" tIns="45355" rIns="90708" bIns="45355"/>
          <a:lstStyle/>
          <a:p>
            <a:pPr marL="228999" indent="-228999" eaLnBrk="0" fontAlgn="base" hangingPunct="0">
              <a:spcBef>
                <a:spcPct val="3000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8D2809A-5273-FE44-8DC0-21539CF18755}" type="slidenum">
              <a:rPr lang="en-US">
                <a:solidFill>
                  <a:srgbClr val="000000"/>
                </a:solidFill>
                <a:latin typeface="Arial" charset="0"/>
                <a:ea typeface="ＭＳ Ｐゴシック" charset="0"/>
                <a:cs typeface="ＭＳ Ｐゴシック" charset="0"/>
              </a:rPr>
              <a:pPr/>
              <a:t>109</a:t>
            </a:fld>
            <a:endParaRPr lang="en-US">
              <a:solidFill>
                <a:srgbClr val="000000"/>
              </a:solidFill>
              <a:latin typeface="Arial" charset="0"/>
              <a:ea typeface="ＭＳ Ｐゴシック" charset="0"/>
              <a:cs typeface="ＭＳ Ｐゴシック" charset="0"/>
            </a:endParaRPr>
          </a:p>
        </p:txBody>
      </p:sp>
      <p:sp>
        <p:nvSpPr>
          <p:cNvPr id="522243" name="Rectangle 2"/>
          <p:cNvSpPr>
            <a:spLocks noGrp="1" noRot="1" noChangeAspect="1" noChangeArrowheads="1" noTextEdit="1"/>
          </p:cNvSpPr>
          <p:nvPr>
            <p:ph type="sldImg"/>
          </p:nvPr>
        </p:nvSpPr>
        <p:spPr>
          <a:xfrm>
            <a:off x="1143000" y="687388"/>
            <a:ext cx="4572000" cy="3429000"/>
          </a:xfrm>
          <a:ln/>
        </p:spPr>
      </p:sp>
      <p:sp>
        <p:nvSpPr>
          <p:cNvPr id="522244" name="Notes Placeholder 1"/>
          <p:cNvSpPr>
            <a:spLocks noGrp="1"/>
          </p:cNvSpPr>
          <p:nvPr/>
        </p:nvSpPr>
        <p:spPr bwMode="auto">
          <a:xfrm>
            <a:off x="686421" y="4344025"/>
            <a:ext cx="5486711"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8" tIns="45355" rIns="90708" bIns="45355"/>
          <a:lstStyle/>
          <a:p>
            <a:pPr marL="228999" indent="-228999" eaLnBrk="0" fontAlgn="base" hangingPunct="0">
              <a:spcBef>
                <a:spcPct val="3000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F0B7D2C-28B7-F14A-8EC1-B52AF0E86CD1}" type="slidenum">
              <a:rPr lang="en-US">
                <a:solidFill>
                  <a:prstClr val="black"/>
                </a:solidFill>
                <a:latin typeface="Arial" charset="0"/>
                <a:ea typeface="ＭＳ Ｐゴシック" charset="0"/>
                <a:cs typeface="ＭＳ Ｐゴシック" charset="0"/>
              </a:rPr>
              <a:pPr/>
              <a:t>11</a:t>
            </a:fld>
            <a:endParaRPr lang="en-US" dirty="0">
              <a:solidFill>
                <a:prstClr val="black"/>
              </a:solidFill>
              <a:latin typeface="Arial" charset="0"/>
              <a:ea typeface="ＭＳ Ｐゴシック" charset="0"/>
              <a:cs typeface="ＭＳ Ｐゴシック" charset="0"/>
            </a:endParaRPr>
          </a:p>
        </p:txBody>
      </p:sp>
      <p:sp>
        <p:nvSpPr>
          <p:cNvPr id="421891" name="Rectangle 2"/>
          <p:cNvSpPr>
            <a:spLocks noGrp="1" noRot="1" noChangeAspect="1" noChangeArrowheads="1" noTextEdit="1"/>
          </p:cNvSpPr>
          <p:nvPr>
            <p:ph type="sldImg"/>
          </p:nvPr>
        </p:nvSpPr>
        <p:spPr>
          <a:xfrm>
            <a:off x="1143000" y="687388"/>
            <a:ext cx="4572000" cy="3429000"/>
          </a:xfrm>
          <a:ln/>
        </p:spPr>
      </p:sp>
      <p:sp>
        <p:nvSpPr>
          <p:cNvPr id="289796" name="Rectangle 3"/>
          <p:cNvSpPr>
            <a:spLocks noGrp="1" noChangeArrowheads="1"/>
          </p:cNvSpPr>
          <p:nvPr>
            <p:ph type="body" idx="1"/>
          </p:nvPr>
        </p:nvSpPr>
        <p:spPr>
          <a:xfrm>
            <a:off x="857250" y="4572000"/>
            <a:ext cx="5255315" cy="2023672"/>
          </a:xfrm>
        </p:spPr>
        <p:txBody>
          <a:bodyPr/>
          <a:lstStyle/>
          <a:p>
            <a:pPr defTabSz="112163">
              <a:defRPr/>
            </a:pPr>
            <a:r>
              <a:rPr lang="en-US" b="1" dirty="0" smtClean="0">
                <a:ea typeface="+mn-ea"/>
                <a:cs typeface="Times New Roman" pitchFamily="18" charset="0"/>
              </a:rPr>
              <a:t>Instructor Notes</a:t>
            </a:r>
            <a:endParaRPr lang="en-US" b="1" dirty="0" smtClean="0">
              <a:solidFill>
                <a:srgbClr val="FF3300"/>
              </a:solidFill>
              <a:ea typeface="+mn-ea"/>
            </a:endParaRPr>
          </a:p>
          <a:p>
            <a:pPr marL="112163" indent="-112163">
              <a:buFontTx/>
              <a:buChar char="•"/>
              <a:defRPr/>
            </a:pPr>
            <a:r>
              <a:rPr lang="en-US" dirty="0" smtClean="0">
                <a:ea typeface="+mn-ea"/>
              </a:rPr>
              <a:t>Except for purchasing food from unsafe sources, each risk factor for foodborne illness is related to four main factors: time-temperature abuse, cross-contamination, poor personal hygiene, and poor cleaning and sanitizing.</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5343D812-F494-8C4F-9CA3-DF5C15533691}" type="slidenum">
              <a:rPr lang="en-US">
                <a:solidFill>
                  <a:srgbClr val="000000"/>
                </a:solidFill>
                <a:latin typeface="Arial" charset="0"/>
                <a:ea typeface="ＭＳ Ｐゴシック" charset="0"/>
                <a:cs typeface="ＭＳ Ｐゴシック" charset="0"/>
              </a:rPr>
              <a:pPr/>
              <a:t>110</a:t>
            </a:fld>
            <a:endParaRPr lang="en-US">
              <a:solidFill>
                <a:srgbClr val="000000"/>
              </a:solidFill>
              <a:latin typeface="Arial" charset="0"/>
              <a:ea typeface="ＭＳ Ｐゴシック" charset="0"/>
              <a:cs typeface="ＭＳ Ｐゴシック" charset="0"/>
            </a:endParaRPr>
          </a:p>
        </p:txBody>
      </p:sp>
      <p:sp>
        <p:nvSpPr>
          <p:cNvPr id="523267" name="Rectangle 2"/>
          <p:cNvSpPr>
            <a:spLocks noGrp="1" noRot="1" noChangeAspect="1" noChangeArrowheads="1" noTextEdit="1"/>
          </p:cNvSpPr>
          <p:nvPr>
            <p:ph type="sldImg"/>
          </p:nvPr>
        </p:nvSpPr>
        <p:spPr>
          <a:xfrm>
            <a:off x="1143000" y="687388"/>
            <a:ext cx="4572000" cy="3429000"/>
          </a:xfrm>
          <a:ln/>
        </p:spPr>
      </p:sp>
      <p:sp>
        <p:nvSpPr>
          <p:cNvPr id="523268"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9" tIns="45544" rIns="91089" bIns="45544"/>
          <a:lstStyle/>
          <a:p>
            <a:pPr marL="110605" indent="-110605"/>
            <a:r>
              <a:rPr lang="en-US" b="1" dirty="0">
                <a:latin typeface="Times New Roman" charset="0"/>
              </a:rPr>
              <a:t>Instructor Notes</a:t>
            </a:r>
            <a:endParaRPr lang="en-US" dirty="0">
              <a:latin typeface="Times New Roman" charset="0"/>
            </a:endParaRPr>
          </a:p>
          <a:p>
            <a:pPr marL="110605" indent="-110605">
              <a:buFontTx/>
              <a:buChar char="•"/>
            </a:pPr>
            <a:r>
              <a:rPr lang="en-US" dirty="0">
                <a:latin typeface="Times New Roman" charset="0"/>
              </a:rPr>
              <a:t>People who could try to tamper with your food may use biological, chemical, or physical contaminants. They may even use radioactive materials. Attacks might occur anywhere in the food supply chain. But they are usually focused on a specific food item, process, or business.</a:t>
            </a:r>
          </a:p>
          <a:p>
            <a:pPr marL="110605" indent="-110605">
              <a:buFont typeface="Wingdings" charset="0"/>
              <a:buChar char="§"/>
            </a:pPr>
            <a:r>
              <a:rPr lang="en-US" dirty="0">
                <a:latin typeface="Times New Roman" charset="0"/>
              </a:rPr>
              <a:t>The best way to protect food is to make it as difficult as possible for someone to tamper with it. For this reason, a food defense program should deal with the points in your operation where food is at risk.</a:t>
            </a:r>
          </a:p>
          <a:p>
            <a:pPr marL="110605" indent="-110605">
              <a:buFont typeface="Wingdings" charset="0"/>
              <a:buChar char="§"/>
            </a:pPr>
            <a:r>
              <a:rPr lang="en-US" dirty="0">
                <a:latin typeface="Times New Roman" charset="0"/>
              </a:rPr>
              <a:t>The FDA has created a tool that can be used to develop a food defense program. It is based on the acronym A.L.E.R.T. It can be used to help you identify the points in your operation where food is at risk.</a:t>
            </a:r>
          </a:p>
          <a:p>
            <a:pPr marL="110605" indent="-110605">
              <a:buFontTx/>
              <a:buChar char="•"/>
            </a:pPr>
            <a:endParaRPr lang="en-US" dirty="0">
              <a:latin typeface="Times New Roman" charset="0"/>
            </a:endParaRPr>
          </a:p>
          <a:p>
            <a:pPr marL="110605" indent="-110605">
              <a:buFontTx/>
              <a:buChar char="•"/>
            </a:pPr>
            <a:endParaRPr lang="en-US" dirty="0">
              <a:latin typeface="Times New Roman"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53C983EE-F52E-B345-8F51-8B6E13AE9041}" type="slidenum">
              <a:rPr lang="en-US">
                <a:solidFill>
                  <a:srgbClr val="000000"/>
                </a:solidFill>
                <a:latin typeface="Arial" charset="0"/>
                <a:ea typeface="ＭＳ Ｐゴシック" charset="0"/>
                <a:cs typeface="ＭＳ Ｐゴシック" charset="0"/>
              </a:rPr>
              <a:pPr/>
              <a:t>111</a:t>
            </a:fld>
            <a:endParaRPr lang="en-US">
              <a:solidFill>
                <a:srgbClr val="000000"/>
              </a:solidFill>
              <a:latin typeface="Arial" charset="0"/>
              <a:ea typeface="ＭＳ Ｐゴシック" charset="0"/>
              <a:cs typeface="ＭＳ Ｐゴシック" charset="0"/>
            </a:endParaRPr>
          </a:p>
        </p:txBody>
      </p:sp>
      <p:sp>
        <p:nvSpPr>
          <p:cNvPr id="524291" name="Rectangle 2"/>
          <p:cNvSpPr>
            <a:spLocks noGrp="1" noRot="1" noChangeAspect="1" noChangeArrowheads="1" noTextEdit="1"/>
          </p:cNvSpPr>
          <p:nvPr>
            <p:ph type="sldImg"/>
          </p:nvPr>
        </p:nvSpPr>
        <p:spPr>
          <a:xfrm>
            <a:off x="1143000" y="687388"/>
            <a:ext cx="4572000" cy="3429000"/>
          </a:xfrm>
          <a:ln/>
        </p:spPr>
      </p:sp>
      <p:sp>
        <p:nvSpPr>
          <p:cNvPr id="524292" name="Rectangle 3"/>
          <p:cNvSpPr>
            <a:spLocks noGrp="1" noChangeArrowheads="1"/>
          </p:cNvSpPr>
          <p:nvPr>
            <p:ph type="body" idx="1"/>
          </p:nvPr>
        </p:nvSpPr>
        <p:spPr>
          <a:xfrm>
            <a:off x="857250" y="4392431"/>
            <a:ext cx="5590761" cy="44517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9" tIns="45544" rIns="91089" bIns="45544"/>
          <a:lstStyle/>
          <a:p>
            <a:pPr marL="110605" indent="-110605"/>
            <a:r>
              <a:rPr lang="en-US" b="1" dirty="0">
                <a:latin typeface="Times New Roman" charset="0"/>
              </a:rPr>
              <a:t>Instructor Notes</a:t>
            </a:r>
          </a:p>
          <a:p>
            <a:pPr marL="110605" indent="-110605">
              <a:buFontTx/>
              <a:buChar char="•"/>
            </a:pPr>
            <a:r>
              <a:rPr lang="en-US" b="1" dirty="0">
                <a:latin typeface="Times New Roman" charset="0"/>
              </a:rPr>
              <a:t>Assure</a:t>
            </a:r>
            <a:r>
              <a:rPr lang="en-US" dirty="0">
                <a:latin typeface="Times New Roman" charset="0"/>
              </a:rPr>
              <a:t> Make sure that products you receive are from safe sources. Supervise product deliveries. Use approved suppliers who practice food defense. Request that delivery vehicles are locked or sealed.</a:t>
            </a:r>
          </a:p>
          <a:p>
            <a:pPr marL="110605" indent="-110605">
              <a:buFontTx/>
              <a:buChar char="•"/>
            </a:pPr>
            <a:r>
              <a:rPr lang="en-US" b="1" dirty="0">
                <a:latin typeface="Times New Roman" charset="0"/>
              </a:rPr>
              <a:t>Look</a:t>
            </a:r>
            <a:r>
              <a:rPr lang="en-US" dirty="0">
                <a:latin typeface="Times New Roman" charset="0"/>
              </a:rPr>
              <a:t> Monitor the security of products in the facility. Limit access to prep and storage areas. Locking storage areas is one way to do this. Create a system for handling damaged products. Store chemicals in a secure location. Train staff to spot food defense threats.</a:t>
            </a:r>
          </a:p>
          <a:p>
            <a:pPr marL="110605" indent="-110605">
              <a:buFontTx/>
              <a:buChar char="•"/>
            </a:pPr>
            <a:r>
              <a:rPr lang="en-US" b="1" dirty="0">
                <a:latin typeface="Times New Roman" charset="0"/>
              </a:rPr>
              <a:t>Employees</a:t>
            </a:r>
            <a:r>
              <a:rPr lang="en-US" dirty="0">
                <a:latin typeface="Times New Roman" charset="0"/>
              </a:rPr>
              <a:t> Know who is in your facility. Limit access to prep and storage areas. Identify all visitors, and verify credentials. Conduct background checks on staff.</a:t>
            </a:r>
          </a:p>
          <a:p>
            <a:pPr marL="110605" indent="-110605">
              <a:buFontTx/>
              <a:buChar char="•"/>
            </a:pPr>
            <a:r>
              <a:rPr lang="en-US" b="1" dirty="0">
                <a:latin typeface="Times New Roman" charset="0"/>
              </a:rPr>
              <a:t>Reports</a:t>
            </a:r>
            <a:r>
              <a:rPr lang="en-US" dirty="0">
                <a:latin typeface="Times New Roman" charset="0"/>
              </a:rPr>
              <a:t> Keep information related to food defense accessible: receiving logs, office files and documents, staff files, and random food defense self-inspections.</a:t>
            </a:r>
          </a:p>
          <a:p>
            <a:pPr marL="110605" indent="-110605">
              <a:buFontTx/>
              <a:buChar char="•"/>
            </a:pPr>
            <a:r>
              <a:rPr lang="en-US" b="1" dirty="0">
                <a:latin typeface="Times New Roman" charset="0"/>
              </a:rPr>
              <a:t>Threat</a:t>
            </a:r>
            <a:r>
              <a:rPr lang="en-US" dirty="0">
                <a:latin typeface="Times New Roman" charset="0"/>
              </a:rPr>
              <a:t> Identify what you will do and who you will contact if there is suspicious activity or a threat at your operation</a:t>
            </a:r>
            <a:r>
              <a:rPr lang="en-US" dirty="0" smtClean="0">
                <a:latin typeface="Times New Roman" charset="0"/>
              </a:rPr>
              <a:t>. Hold </a:t>
            </a:r>
            <a:r>
              <a:rPr lang="en-US" dirty="0">
                <a:latin typeface="Times New Roman" charset="0"/>
              </a:rPr>
              <a:t>any product you suspect to be contaminated</a:t>
            </a:r>
            <a:r>
              <a:rPr lang="en-US" dirty="0" smtClean="0">
                <a:latin typeface="Times New Roman" charset="0"/>
              </a:rPr>
              <a:t>. Contact </a:t>
            </a:r>
            <a:r>
              <a:rPr lang="en-US" dirty="0">
                <a:latin typeface="Times New Roman" charset="0"/>
              </a:rPr>
              <a:t>your regulatory authority immediately. Maintain an emergency contact list.</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1723D37-AABF-E54A-8B78-FA9E9640F94D}" type="slidenum">
              <a:rPr lang="en-US">
                <a:solidFill>
                  <a:srgbClr val="000000"/>
                </a:solidFill>
                <a:latin typeface="Arial" charset="0"/>
                <a:ea typeface="ＭＳ Ｐゴシック" charset="0"/>
                <a:cs typeface="ＭＳ Ｐゴシック" charset="0"/>
              </a:rPr>
              <a:pPr/>
              <a:t>112</a:t>
            </a:fld>
            <a:endParaRPr lang="en-US">
              <a:solidFill>
                <a:srgbClr val="000000"/>
              </a:solidFill>
              <a:latin typeface="Arial" charset="0"/>
              <a:ea typeface="ＭＳ Ｐゴシック" charset="0"/>
              <a:cs typeface="ＭＳ Ｐゴシック" charset="0"/>
            </a:endParaRPr>
          </a:p>
        </p:txBody>
      </p:sp>
      <p:sp>
        <p:nvSpPr>
          <p:cNvPr id="525315" name="Rectangle 2"/>
          <p:cNvSpPr>
            <a:spLocks noGrp="1" noRot="1" noChangeAspect="1" noChangeArrowheads="1" noTextEdit="1"/>
          </p:cNvSpPr>
          <p:nvPr>
            <p:ph type="sldImg"/>
          </p:nvPr>
        </p:nvSpPr>
        <p:spPr>
          <a:xfrm>
            <a:off x="1143000" y="687388"/>
            <a:ext cx="4572000" cy="3429000"/>
          </a:xfr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18CA732-6630-7D47-A759-A2B4C794ECDB}" type="slidenum">
              <a:rPr lang="en-US">
                <a:solidFill>
                  <a:srgbClr val="000000"/>
                </a:solidFill>
                <a:latin typeface="Arial" charset="0"/>
                <a:ea typeface="ＭＳ Ｐゴシック" charset="0"/>
                <a:cs typeface="ＭＳ Ｐゴシック" charset="0"/>
              </a:rPr>
              <a:pPr/>
              <a:t>113</a:t>
            </a:fld>
            <a:endParaRPr lang="en-US">
              <a:solidFill>
                <a:srgbClr val="000000"/>
              </a:solidFill>
              <a:latin typeface="Arial" charset="0"/>
              <a:ea typeface="ＭＳ Ｐゴシック" charset="0"/>
              <a:cs typeface="ＭＳ Ｐゴシック" charset="0"/>
            </a:endParaRPr>
          </a:p>
        </p:txBody>
      </p:sp>
      <p:sp>
        <p:nvSpPr>
          <p:cNvPr id="526339" name="Rectangle 2"/>
          <p:cNvSpPr>
            <a:spLocks noGrp="1" noRot="1" noChangeAspect="1" noChangeArrowheads="1" noTextEdit="1"/>
          </p:cNvSpPr>
          <p:nvPr>
            <p:ph type="sldImg"/>
          </p:nvPr>
        </p:nvSpPr>
        <p:spPr>
          <a:xfrm>
            <a:off x="1143000" y="687388"/>
            <a:ext cx="4572000" cy="3429000"/>
          </a:xfrm>
          <a:ln/>
        </p:spPr>
      </p:sp>
      <p:sp>
        <p:nvSpPr>
          <p:cNvPr id="526340"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Depending on the person, an allergic reaction can happen just after the food is eaten or several hours later. This reaction could include some or all of the symptoms identified in the slide.</a:t>
            </a:r>
          </a:p>
          <a:p>
            <a:pPr marL="112163" indent="-112163">
              <a:buFontTx/>
              <a:buChar char="•"/>
            </a:pPr>
            <a:r>
              <a:rPr lang="en-US" dirty="0">
                <a:latin typeface="Times New Roman" charset="0"/>
              </a:rPr>
              <a:t>Initially symptoms may be mild, but they can become serious quickly. In severe cases, anaphylaxis—a severe allergic reaction that can lead to death—may result. </a:t>
            </a:r>
          </a:p>
          <a:p>
            <a:pPr marL="112163" indent="-112163">
              <a:buFontTx/>
              <a:buChar char="•"/>
            </a:pPr>
            <a:r>
              <a:rPr lang="en-US" dirty="0">
                <a:latin typeface="Times New Roman" charset="0"/>
              </a:rPr>
              <a:t>If a customer is having an allergic reaction to food, call the emergency number in your area </a:t>
            </a:r>
            <a:r>
              <a:rPr lang="en-US" b="1" i="1" dirty="0">
                <a:solidFill>
                  <a:srgbClr val="C00000"/>
                </a:solidFill>
                <a:latin typeface="Times New Roman" charset="0"/>
              </a:rPr>
              <a:t>and inform them of the allergic reaction.</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95B0EAC8-535B-1D43-BDB4-8693170E3941}" type="slidenum">
              <a:rPr lang="en-US">
                <a:solidFill>
                  <a:srgbClr val="000000"/>
                </a:solidFill>
                <a:latin typeface="Arial" charset="0"/>
                <a:ea typeface="ＭＳ Ｐゴシック" charset="0"/>
                <a:cs typeface="ＭＳ Ｐゴシック" charset="0"/>
              </a:rPr>
              <a:pPr/>
              <a:t>114</a:t>
            </a:fld>
            <a:endParaRPr lang="en-US">
              <a:solidFill>
                <a:srgbClr val="000000"/>
              </a:solidFill>
              <a:latin typeface="Arial" charset="0"/>
              <a:ea typeface="ＭＳ Ｐゴシック" charset="0"/>
              <a:cs typeface="ＭＳ Ｐゴシック" charset="0"/>
            </a:endParaRPr>
          </a:p>
        </p:txBody>
      </p:sp>
      <p:sp>
        <p:nvSpPr>
          <p:cNvPr id="527363" name="Rectangle 2"/>
          <p:cNvSpPr>
            <a:spLocks noGrp="1" noRot="1" noChangeAspect="1" noChangeArrowheads="1" noTextEdit="1"/>
          </p:cNvSpPr>
          <p:nvPr>
            <p:ph type="sldImg"/>
          </p:nvPr>
        </p:nvSpPr>
        <p:spPr>
          <a:xfrm>
            <a:off x="1143000" y="687388"/>
            <a:ext cx="4572000" cy="3429000"/>
          </a:xfrm>
          <a:ln/>
        </p:spPr>
      </p:sp>
      <p:sp>
        <p:nvSpPr>
          <p:cNvPr id="521220"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latin typeface="Times New Roman" charset="0"/>
                <a:ea typeface="+mn-ea"/>
              </a:rPr>
              <a:t>Instructor Notes</a:t>
            </a:r>
          </a:p>
          <a:p>
            <a:pPr>
              <a:buFont typeface="Arial" panose="020B0604020202020204" pitchFamily="34" charset="0"/>
              <a:buChar char="•"/>
              <a:defRPr/>
            </a:pPr>
            <a:r>
              <a:rPr lang="en-US" b="0" i="0" dirty="0" smtClean="0">
                <a:ea typeface="ＭＳ Ｐゴシック" charset="0"/>
                <a:cs typeface="ＭＳ Ｐゴシック" charset="0"/>
              </a:rPr>
              <a:t>While more than 160 food items can cause allergic reactions, just eight of those account for 90 percent of all reactions. These eight food items are known as the Big Eight. </a:t>
            </a:r>
          </a:p>
          <a:p>
            <a:pPr>
              <a:buFont typeface="Arial" panose="020B0604020202020204" pitchFamily="34" charset="0"/>
              <a:buChar char="•"/>
              <a:defRPr/>
            </a:pPr>
            <a:r>
              <a:rPr lang="en-US" b="0" i="0" dirty="0" smtClean="0">
                <a:latin typeface="Times New Roman" charset="0"/>
                <a:ea typeface="+mn-ea"/>
              </a:rPr>
              <a:t>The slide shows the Big Eight food allergens.</a:t>
            </a:r>
            <a:endParaRPr lang="en-US" b="0" i="0" dirty="0">
              <a:latin typeface="Times New Roman" charset="0"/>
              <a:ea typeface="+mn-ea"/>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Slide Image Placeholder 1"/>
          <p:cNvSpPr>
            <a:spLocks noGrp="1" noRot="1" noChangeAspect="1" noTextEdit="1"/>
          </p:cNvSpPr>
          <p:nvPr>
            <p:ph type="sldImg"/>
          </p:nvPr>
        </p:nvSpPr>
        <p:spPr>
          <a:ln/>
        </p:spPr>
      </p:sp>
      <p:sp>
        <p:nvSpPr>
          <p:cNvPr id="52838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b="1" dirty="0">
                <a:latin typeface="Times New Roman" charset="0"/>
              </a:rPr>
              <a:t>Instructor Notes</a:t>
            </a:r>
          </a:p>
          <a:p>
            <a:pPr>
              <a:buFontTx/>
              <a:buChar char="•"/>
            </a:pPr>
            <a:r>
              <a:rPr lang="en-US" dirty="0">
                <a:latin typeface="Times New Roman" charset="0"/>
                <a:ea typeface="ＭＳ Ｐゴシック" charset="0"/>
                <a:cs typeface="ＭＳ Ｐゴシック" charset="0"/>
              </a:rPr>
              <a:t>Food labels on the products that you purchase are an important tool to identify allergens in the operation. Federal law requires manufactured products containing one or more of the Big Eight allergens to clearly identify them on the ingredient label.</a:t>
            </a:r>
          </a:p>
          <a:p>
            <a:pPr>
              <a:buFontTx/>
              <a:buChar char="•"/>
            </a:pPr>
            <a:r>
              <a:rPr lang="en-US" dirty="0">
                <a:latin typeface="Times New Roman" charset="0"/>
                <a:ea typeface="ＭＳ Ｐゴシック" charset="0"/>
                <a:cs typeface="ＭＳ Ｐゴシック" charset="0"/>
              </a:rPr>
              <a:t>The allergen may be included in the common name of the food, such as “buttermilk”, or it may be shown in parentheses after the ingredient. Often, allergens will be shown in a “contains” statement.</a:t>
            </a:r>
            <a:endParaRPr lang="en-US" dirty="0">
              <a:latin typeface="Times New Roman" charset="0"/>
            </a:endParaRPr>
          </a:p>
        </p:txBody>
      </p:sp>
      <p:sp>
        <p:nvSpPr>
          <p:cNvPr id="52838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97C3F3EC-871E-3645-8F44-119E9C82EE60}" type="slidenum">
              <a:rPr lang="en-US">
                <a:solidFill>
                  <a:prstClr val="black"/>
                </a:solidFill>
                <a:latin typeface="Arial" charset="0"/>
              </a:rPr>
              <a:pPr/>
              <a:t>115</a:t>
            </a:fld>
            <a:endParaRPr lang="en-US">
              <a:solidFill>
                <a:prstClr val="black"/>
              </a:solidFill>
              <a:latin typeface="Arial"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F84F139-41FF-D045-BE4E-807FC43E79B2}" type="slidenum">
              <a:rPr lang="en-US">
                <a:solidFill>
                  <a:srgbClr val="000000"/>
                </a:solidFill>
                <a:latin typeface="Arial" charset="0"/>
                <a:ea typeface="ＭＳ Ｐゴシック" charset="0"/>
                <a:cs typeface="ＭＳ Ｐゴシック" charset="0"/>
              </a:rPr>
              <a:pPr/>
              <a:t>116</a:t>
            </a:fld>
            <a:endParaRPr lang="en-US">
              <a:solidFill>
                <a:srgbClr val="000000"/>
              </a:solidFill>
              <a:latin typeface="Arial" charset="0"/>
              <a:ea typeface="ＭＳ Ｐゴシック" charset="0"/>
              <a:cs typeface="ＭＳ Ｐゴシック" charset="0"/>
            </a:endParaRPr>
          </a:p>
        </p:txBody>
      </p:sp>
      <p:sp>
        <p:nvSpPr>
          <p:cNvPr id="529411" name="Rectangle 2"/>
          <p:cNvSpPr>
            <a:spLocks noGrp="1" noRot="1" noChangeAspect="1" noChangeArrowheads="1" noTextEdit="1"/>
          </p:cNvSpPr>
          <p:nvPr>
            <p:ph type="sldImg"/>
          </p:nvPr>
        </p:nvSpPr>
        <p:spPr>
          <a:xfrm>
            <a:off x="1143000" y="687388"/>
            <a:ext cx="4572000" cy="3429000"/>
          </a:xfrm>
          <a:ln/>
        </p:spPr>
      </p:sp>
      <p:sp>
        <p:nvSpPr>
          <p:cNvPr id="526340"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Your staff should be able to tell customers about menu items that contain potential allergens. At minimum, have one person available per shift to answer customers</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 questions about menu items. When customers say they have a food allergy, your staff should take it seriously.</a:t>
            </a:r>
          </a:p>
          <a:p>
            <a:pPr marL="112163" indent="-112163">
              <a:buFontTx/>
              <a:buChar char="•"/>
            </a:pPr>
            <a:r>
              <a:rPr lang="en-US" dirty="0">
                <a:latin typeface="Times New Roman" charset="0"/>
                <a:ea typeface="ＭＳ Ｐゴシック" charset="0"/>
                <a:cs typeface="ＭＳ Ｐゴシック" charset="0"/>
              </a:rPr>
              <a:t>Tell customers how the item is prepared. Sauces, marinades, and garnishes often contain allergens. For example, peanut butter is sometimes used as a thickener in sauces or marinades. This information is critical to a customer with a peanut allergy.</a:t>
            </a:r>
          </a:p>
          <a:p>
            <a:pPr marL="112163" indent="-112163">
              <a:buFontTx/>
              <a:buChar char="•"/>
            </a:pPr>
            <a:r>
              <a:rPr lang="en-US" dirty="0">
                <a:latin typeface="Times New Roman" charset="0"/>
                <a:ea typeface="ＭＳ Ｐゴシック" charset="0"/>
                <a:cs typeface="ＭＳ Ｐゴシック" charset="0"/>
              </a:rPr>
              <a:t>Tell customers if the food they are allergic to is in the menu item. Identify any </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secret</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 ingredients. For example, your operation may have a house specialty that includes an allergen</a:t>
            </a:r>
            <a:r>
              <a:rPr lang="en-US" dirty="0" smtClean="0">
                <a:latin typeface="Times New Roman" charset="0"/>
                <a:ea typeface="ＭＳ Ｐゴシック" charset="0"/>
                <a:cs typeface="ＭＳ Ｐゴシック" charset="0"/>
              </a:rPr>
              <a:t>. </a:t>
            </a:r>
            <a:endParaRPr lang="en-US" dirty="0">
              <a:latin typeface="Times New Roman" charset="0"/>
              <a:ea typeface="ＭＳ Ｐゴシック" charset="0"/>
              <a:cs typeface="ＭＳ Ｐゴシック" charset="0"/>
            </a:endParaRPr>
          </a:p>
          <a:p>
            <a:pPr marL="112163" indent="-112163">
              <a:buFontTx/>
              <a:buChar char="•"/>
            </a:pPr>
            <a:r>
              <a:rPr lang="en-US" dirty="0">
                <a:latin typeface="Times New Roman" charset="0"/>
                <a:ea typeface="ＭＳ Ｐゴシック" charset="0"/>
                <a:cs typeface="ＭＳ Ｐゴシック" charset="0"/>
              </a:rPr>
              <a:t>Suggest menu items that do not contain the food that the customer is allergic to. </a:t>
            </a:r>
          </a:p>
          <a:p>
            <a:pPr marL="112163" indent="-112163">
              <a:buFontTx/>
              <a:buChar char="•"/>
            </a:pPr>
            <a:r>
              <a:rPr lang="en-US" dirty="0">
                <a:latin typeface="Times New Roman" charset="0"/>
                <a:ea typeface="ＭＳ Ｐゴシック" charset="0"/>
                <a:cs typeface="ＭＳ Ｐゴシック" charset="0"/>
              </a:rPr>
              <a:t>Clearly mark or otherwise indicate the order for the guest with the identified food allergy. This is done to inform the kitchen staff of the guest</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 food allergy. </a:t>
            </a:r>
          </a:p>
          <a:p>
            <a:pPr marL="112163" indent="-112163">
              <a:buFontTx/>
              <a:buChar char="•"/>
            </a:pPr>
            <a:r>
              <a:rPr lang="en-US" dirty="0">
                <a:latin typeface="Times New Roman" charset="0"/>
                <a:ea typeface="ＭＳ Ｐゴシック" charset="0"/>
                <a:cs typeface="ＭＳ Ｐゴシック" charset="0"/>
              </a:rPr>
              <a:t>Confirm the allergen special order with the kitchen staff when picking up the food. Make sure no garnishes or other items containing the allergen touch the plate. Food should be hand-delivered to guests with allergies. Delivering food separately from the other food delivered to a table will help prevent contact with food allergens.</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0E17BF1-D021-DC4A-9712-A7FA66F1FE1C}" type="slidenum">
              <a:rPr lang="en-US">
                <a:solidFill>
                  <a:srgbClr val="000000"/>
                </a:solidFill>
                <a:latin typeface="Arial" charset="0"/>
                <a:ea typeface="ＭＳ Ｐゴシック" charset="0"/>
                <a:cs typeface="ＭＳ Ｐゴシック" charset="0"/>
              </a:rPr>
              <a:pPr/>
              <a:t>117</a:t>
            </a:fld>
            <a:endParaRPr lang="en-US">
              <a:solidFill>
                <a:srgbClr val="000000"/>
              </a:solidFill>
              <a:latin typeface="Arial" charset="0"/>
              <a:ea typeface="ＭＳ Ｐゴシック" charset="0"/>
              <a:cs typeface="ＭＳ Ｐゴシック" charset="0"/>
            </a:endParaRPr>
          </a:p>
        </p:txBody>
      </p:sp>
      <p:sp>
        <p:nvSpPr>
          <p:cNvPr id="530435" name="Rectangle 2"/>
          <p:cNvSpPr>
            <a:spLocks noGrp="1" noRot="1" noChangeAspect="1" noChangeArrowheads="1" noTextEdit="1"/>
          </p:cNvSpPr>
          <p:nvPr>
            <p:ph type="sldImg"/>
          </p:nvPr>
        </p:nvSpPr>
        <p:spPr>
          <a:xfrm>
            <a:off x="1143000" y="687388"/>
            <a:ext cx="4572000" cy="3429000"/>
          </a:xfrm>
          <a:ln/>
        </p:spPr>
      </p:sp>
      <p:sp>
        <p:nvSpPr>
          <p:cNvPr id="530436"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a:latin typeface="Times New Roman" charset="0"/>
              </a:rPr>
              <a:t>Instructor Notes</a:t>
            </a:r>
          </a:p>
          <a:p>
            <a:pPr marL="112163" indent="-112163">
              <a:buFontTx/>
              <a:buChar char="•"/>
            </a:pPr>
            <a:r>
              <a:rPr lang="en-US">
                <a:latin typeface="Times New Roman" charset="0"/>
              </a:rPr>
              <a:t>Staff must make sure that allergens are not transferred from food containing an allergen to the food served to the customer. This is called cross-contact. </a:t>
            </a:r>
          </a:p>
          <a:p>
            <a:pPr marL="112163" indent="-112163">
              <a:buFontTx/>
              <a:buChar char="•"/>
            </a:pPr>
            <a:r>
              <a:rPr lang="en-US">
                <a:latin typeface="Times New Roman" charset="0"/>
              </a:rPr>
              <a:t>Cooking different types of food in the same fryer oil can cause cross-contact. In the photo on the slide, shrimp allergens could be transferred to the chicken being fried in the same oil.</a:t>
            </a:r>
          </a:p>
          <a:p>
            <a:pPr marL="112163" indent="-112163">
              <a:buFontTx/>
              <a:buChar char="•"/>
            </a:pPr>
            <a:r>
              <a:rPr lang="en-US">
                <a:latin typeface="Times New Roman" charset="0"/>
              </a:rPr>
              <a:t>Putting food on surfaces that have touched allergens can cause cross-contact. For example, putting chocolate chip cookies on the same parchment paper that was used for peanut butter cookies can transfer some of the peanut allergen.</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4807B13-DA83-804E-9250-999C209F33D2}" type="slidenum">
              <a:rPr lang="en-US">
                <a:solidFill>
                  <a:srgbClr val="000000"/>
                </a:solidFill>
                <a:latin typeface="Arial" charset="0"/>
                <a:ea typeface="ＭＳ Ｐゴシック" charset="0"/>
                <a:cs typeface="ＭＳ Ｐゴシック" charset="0"/>
              </a:rPr>
              <a:pPr/>
              <a:t>118</a:t>
            </a:fld>
            <a:endParaRPr lang="en-US">
              <a:solidFill>
                <a:srgbClr val="000000"/>
              </a:solidFill>
              <a:latin typeface="Arial" charset="0"/>
              <a:ea typeface="ＭＳ Ｐゴシック" charset="0"/>
              <a:cs typeface="ＭＳ Ｐゴシック" charset="0"/>
            </a:endParaRPr>
          </a:p>
        </p:txBody>
      </p:sp>
      <p:sp>
        <p:nvSpPr>
          <p:cNvPr id="531459" name="Rectangle 2"/>
          <p:cNvSpPr>
            <a:spLocks noGrp="1" noRot="1" noChangeAspect="1" noChangeArrowheads="1" noTextEdit="1"/>
          </p:cNvSpPr>
          <p:nvPr>
            <p:ph type="sldImg"/>
          </p:nvPr>
        </p:nvSpPr>
        <p:spPr>
          <a:xfrm>
            <a:off x="1143000" y="687388"/>
            <a:ext cx="4572000" cy="3429000"/>
          </a:xfrm>
          <a:ln/>
        </p:spPr>
      </p:sp>
      <p:sp>
        <p:nvSpPr>
          <p:cNvPr id="528388"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ea typeface="ＭＳ Ｐゴシック" charset="0"/>
                <a:cs typeface="ＭＳ Ｐゴシック" charset="0"/>
              </a:rPr>
              <a:t>Check recipes and ingredient labels to confirm that the allergen is not present.</a:t>
            </a:r>
          </a:p>
          <a:p>
            <a:pPr marL="112163" indent="-112163"/>
            <a:r>
              <a:rPr lang="en-US" dirty="0">
                <a:latin typeface="Times New Roman" charset="0"/>
                <a:ea typeface="ＭＳ Ｐゴシック" charset="0"/>
                <a:cs typeface="ＭＳ Ｐゴシック" charset="0"/>
              </a:rPr>
              <a:t>• Wash, rinse, and sanitize cookware, utensils, and equipment before prepping food, as shown in the photo at left. This includes food-prep surfaces. Some operations use a separate set of cooking utensils just for allergen special orders.</a:t>
            </a:r>
          </a:p>
          <a:p>
            <a:pPr marL="112163" indent="-112163"/>
            <a:r>
              <a:rPr lang="en-US" dirty="0">
                <a:latin typeface="Times New Roman" charset="0"/>
                <a:ea typeface="ＭＳ Ｐゴシック" charset="0"/>
                <a:cs typeface="ＭＳ Ｐゴシック" charset="0"/>
              </a:rPr>
              <a:t>• Make sure the allergen does not touch anything for customers with food allergies, including food, beverages, utensils, equipment, and gloves.</a:t>
            </a:r>
          </a:p>
          <a:p>
            <a:pPr marL="112163" indent="-112163"/>
            <a:r>
              <a:rPr lang="en-US" dirty="0">
                <a:latin typeface="Times New Roman" charset="0"/>
                <a:ea typeface="ＭＳ Ｐゴシック" charset="0"/>
                <a:cs typeface="ＭＳ Ｐゴシック" charset="0"/>
              </a:rPr>
              <a:t>• Wash your hands and change gloves before prepping food.</a:t>
            </a:r>
          </a:p>
          <a:p>
            <a:pPr marL="112163" indent="-112163"/>
            <a:r>
              <a:rPr lang="en-US" dirty="0">
                <a:latin typeface="Times New Roman" charset="0"/>
                <a:ea typeface="ＭＳ Ｐゴシック" charset="0"/>
                <a:cs typeface="ＭＳ Ｐゴシック" charset="0"/>
              </a:rPr>
              <a:t>• Use separate fryers and cooking oils when frying food </a:t>
            </a:r>
            <a:r>
              <a:rPr lang="en-US" dirty="0" smtClean="0">
                <a:latin typeface="Times New Roman" charset="0"/>
                <a:ea typeface="ＭＳ Ｐゴシック" charset="0"/>
                <a:cs typeface="ＭＳ Ｐゴシック" charset="0"/>
              </a:rPr>
              <a:t>for</a:t>
            </a:r>
            <a:r>
              <a:rPr lang="en-US" baseline="0" dirty="0" smtClean="0">
                <a:latin typeface="Times New Roman" charset="0"/>
                <a:ea typeface="ＭＳ Ｐゴシック" charset="0"/>
                <a:cs typeface="ＭＳ Ｐゴシック" charset="0"/>
              </a:rPr>
              <a:t> </a:t>
            </a:r>
            <a:r>
              <a:rPr lang="en-US" dirty="0" smtClean="0">
                <a:latin typeface="Times New Roman" charset="0"/>
                <a:ea typeface="ＭＳ Ｐゴシック" charset="0"/>
                <a:cs typeface="ＭＳ Ｐゴシック" charset="0"/>
              </a:rPr>
              <a:t>customers </a:t>
            </a:r>
            <a:r>
              <a:rPr lang="en-US" dirty="0">
                <a:latin typeface="Times New Roman" charset="0"/>
                <a:ea typeface="ＭＳ Ｐゴシック" charset="0"/>
                <a:cs typeface="ＭＳ Ｐゴシック" charset="0"/>
              </a:rPr>
              <a:t>with food allergies.</a:t>
            </a:r>
          </a:p>
          <a:p>
            <a:pPr marL="112163" indent="-112163"/>
            <a:r>
              <a:rPr lang="en-US" dirty="0">
                <a:latin typeface="Times New Roman" charset="0"/>
                <a:ea typeface="ＭＳ Ｐゴシック" charset="0"/>
                <a:cs typeface="ＭＳ Ｐゴシック" charset="0"/>
              </a:rPr>
              <a:t>• Label food packaged on-site for retail sale. Name all major </a:t>
            </a:r>
            <a:r>
              <a:rPr lang="en-US" dirty="0" smtClean="0">
                <a:latin typeface="Times New Roman" charset="0"/>
                <a:ea typeface="ＭＳ Ｐゴシック" charset="0"/>
                <a:cs typeface="ＭＳ Ｐゴシック" charset="0"/>
              </a:rPr>
              <a:t>allergens</a:t>
            </a:r>
            <a:r>
              <a:rPr lang="en-US" baseline="0" dirty="0" smtClean="0">
                <a:latin typeface="Times New Roman" charset="0"/>
                <a:ea typeface="ＭＳ Ｐゴシック" charset="0"/>
                <a:cs typeface="ＭＳ Ｐゴシック" charset="0"/>
              </a:rPr>
              <a:t> </a:t>
            </a:r>
            <a:r>
              <a:rPr lang="en-US" dirty="0" smtClean="0">
                <a:latin typeface="Times New Roman" charset="0"/>
                <a:ea typeface="ＭＳ Ｐゴシック" charset="0"/>
                <a:cs typeface="ＭＳ Ｐゴシック" charset="0"/>
              </a:rPr>
              <a:t>on </a:t>
            </a:r>
            <a:r>
              <a:rPr lang="en-US" dirty="0">
                <a:latin typeface="Times New Roman" charset="0"/>
                <a:ea typeface="ＭＳ Ｐゴシック" charset="0"/>
                <a:cs typeface="ＭＳ Ｐゴシック" charset="0"/>
              </a:rPr>
              <a:t>the label and follow any additional labeling requirements.</a:t>
            </a:r>
          </a:p>
          <a:p>
            <a:pPr marL="112163" indent="-112163"/>
            <a:endParaRPr lang="en-US" b="1" dirty="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89F97A5-4CF4-C640-9CF7-1329DC9D2E8F}" type="slidenum">
              <a:rPr lang="en-US">
                <a:solidFill>
                  <a:prstClr val="black"/>
                </a:solidFill>
                <a:latin typeface="Arial" charset="0"/>
                <a:ea typeface="ＭＳ Ｐゴシック" charset="0"/>
                <a:cs typeface="ＭＳ Ｐゴシック" charset="0"/>
              </a:rPr>
              <a:pPr/>
              <a:t>12</a:t>
            </a:fld>
            <a:endParaRPr lang="en-US" dirty="0">
              <a:solidFill>
                <a:prstClr val="black"/>
              </a:solidFill>
              <a:latin typeface="Arial" charset="0"/>
              <a:ea typeface="ＭＳ Ｐゴシック" charset="0"/>
              <a:cs typeface="ＭＳ Ｐゴシック" charset="0"/>
            </a:endParaRPr>
          </a:p>
        </p:txBody>
      </p:sp>
      <p:sp>
        <p:nvSpPr>
          <p:cNvPr id="422915" name="Rectangle 2"/>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52872EA-C7F2-1D4C-8406-73F3CC62A723}" type="slidenum">
              <a:rPr lang="en-US">
                <a:solidFill>
                  <a:prstClr val="black"/>
                </a:solidFill>
                <a:latin typeface="Arial" charset="0"/>
                <a:ea typeface="ＭＳ Ｐゴシック" charset="0"/>
                <a:cs typeface="ＭＳ Ｐゴシック" charset="0"/>
              </a:rPr>
              <a:pPr/>
              <a:t>13</a:t>
            </a:fld>
            <a:endParaRPr lang="en-US" dirty="0">
              <a:solidFill>
                <a:prstClr val="black"/>
              </a:solidFill>
              <a:latin typeface="Arial" charset="0"/>
              <a:ea typeface="ＭＳ Ｐゴシック" charset="0"/>
              <a:cs typeface="ＭＳ Ｐゴシック" charset="0"/>
            </a:endParaRPr>
          </a:p>
        </p:txBody>
      </p:sp>
      <p:sp>
        <p:nvSpPr>
          <p:cNvPr id="423939" name="Rectangle 2"/>
          <p:cNvSpPr>
            <a:spLocks noGrp="1" noRot="1" noChangeAspect="1" noChangeArrowheads="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F408090-8B09-E041-B056-ED121E1A4EA8}" type="slidenum">
              <a:rPr lang="en-US">
                <a:solidFill>
                  <a:prstClr val="black"/>
                </a:solidFill>
                <a:latin typeface="Arial" charset="0"/>
                <a:ea typeface="ＭＳ Ｐゴシック" charset="0"/>
                <a:cs typeface="ＭＳ Ｐゴシック" charset="0"/>
              </a:rPr>
              <a:pPr/>
              <a:t>14</a:t>
            </a:fld>
            <a:endParaRPr lang="en-US" dirty="0">
              <a:solidFill>
                <a:prstClr val="black"/>
              </a:solidFill>
              <a:latin typeface="Arial" charset="0"/>
              <a:ea typeface="ＭＳ Ｐゴシック" charset="0"/>
              <a:cs typeface="ＭＳ Ｐゴシック" charset="0"/>
            </a:endParaRPr>
          </a:p>
        </p:txBody>
      </p:sp>
      <p:sp>
        <p:nvSpPr>
          <p:cNvPr id="424963" name="Rectangle 2"/>
          <p:cNvSpPr>
            <a:spLocks noGrp="1" noRot="1" noChangeAspect="1" noChangeArrowheads="1" noTextEdi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96082876-742F-2A4D-B55C-636925320560}" type="slidenum">
              <a:rPr lang="en-US">
                <a:solidFill>
                  <a:prstClr val="black"/>
                </a:solidFill>
                <a:latin typeface="Arial" charset="0"/>
                <a:ea typeface="ＭＳ Ｐゴシック" charset="0"/>
                <a:cs typeface="ＭＳ Ｐゴシック" charset="0"/>
              </a:rPr>
              <a:pPr/>
              <a:t>15</a:t>
            </a:fld>
            <a:endParaRPr lang="en-US" dirty="0">
              <a:solidFill>
                <a:prstClr val="black"/>
              </a:solidFill>
              <a:latin typeface="Arial" charset="0"/>
              <a:ea typeface="ＭＳ Ｐゴシック" charset="0"/>
              <a:cs typeface="ＭＳ Ｐゴシック" charset="0"/>
            </a:endParaRPr>
          </a:p>
        </p:txBody>
      </p:sp>
      <p:sp>
        <p:nvSpPr>
          <p:cNvPr id="425987" name="Rectangle 2"/>
          <p:cNvSpPr>
            <a:spLocks noGrp="1" noRot="1" noChangeAspec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66A697C-1F79-ED4E-A28E-4E06C770E790}" type="slidenum">
              <a:rPr lang="en-US">
                <a:solidFill>
                  <a:prstClr val="black"/>
                </a:solidFill>
                <a:latin typeface="Arial" charset="0"/>
                <a:ea typeface="ＭＳ Ｐゴシック" charset="0"/>
                <a:cs typeface="ＭＳ Ｐゴシック" charset="0"/>
              </a:rPr>
              <a:pPr/>
              <a:t>16</a:t>
            </a:fld>
            <a:endParaRPr lang="en-US" dirty="0">
              <a:solidFill>
                <a:prstClr val="black"/>
              </a:solidFill>
              <a:latin typeface="Arial" charset="0"/>
              <a:ea typeface="ＭＳ Ｐゴシック" charset="0"/>
              <a:cs typeface="ＭＳ Ｐゴシック" charset="0"/>
            </a:endParaRPr>
          </a:p>
        </p:txBody>
      </p:sp>
      <p:sp>
        <p:nvSpPr>
          <p:cNvPr id="427011" name="Rectangle 2"/>
          <p:cNvSpPr>
            <a:spLocks noGrp="1" noRot="1" noChangeAspect="1" noChangeArrowheads="1" noTextEdit="1"/>
          </p:cNvSpPr>
          <p:nvPr>
            <p:ph type="sldImg"/>
          </p:nvPr>
        </p:nvSpPr>
        <p:spPr>
          <a:ln/>
        </p:spPr>
      </p:sp>
      <p:sp>
        <p:nvSpPr>
          <p:cNvPr id="427012" name="Notes Placeholder 1"/>
          <p:cNvSpPr>
            <a:spLocks noGrp="1"/>
          </p:cNvSpPr>
          <p:nvPr/>
        </p:nvSpPr>
        <p:spPr bwMode="auto">
          <a:xfrm>
            <a:off x="686421" y="4344025"/>
            <a:ext cx="5486711"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8" tIns="45355" rIns="90708" bIns="45355"/>
          <a:lstStyle/>
          <a:p>
            <a:pPr marL="228999" indent="-228999" eaLnBrk="0" fontAlgn="base" hangingPunct="0">
              <a:spcBef>
                <a:spcPct val="30000"/>
              </a:spcBef>
              <a:spcAft>
                <a:spcPct val="0"/>
              </a:spcAft>
            </a:pPr>
            <a:endParaRPr lang="en-US" sz="1200" dirty="0">
              <a:solidFill>
                <a:prstClr val="black"/>
              </a:solidFill>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6D922E7-4DAF-C942-816E-80E0F7BED855}" type="slidenum">
              <a:rPr lang="en-US">
                <a:solidFill>
                  <a:prstClr val="black"/>
                </a:solidFill>
                <a:latin typeface="Arial" charset="0"/>
                <a:ea typeface="ＭＳ Ｐゴシック" charset="0"/>
                <a:cs typeface="ＭＳ Ｐゴシック" charset="0"/>
              </a:rPr>
              <a:pPr/>
              <a:t>17</a:t>
            </a:fld>
            <a:endParaRPr lang="en-US" dirty="0">
              <a:solidFill>
                <a:prstClr val="black"/>
              </a:solidFill>
              <a:latin typeface="Arial" charset="0"/>
              <a:ea typeface="ＭＳ Ｐゴシック" charset="0"/>
              <a:cs typeface="ＭＳ Ｐゴシック" charset="0"/>
            </a:endParaRPr>
          </a:p>
        </p:txBody>
      </p:sp>
      <p:sp>
        <p:nvSpPr>
          <p:cNvPr id="428035" name="Rectangle 2"/>
          <p:cNvSpPr>
            <a:spLocks noGrp="1" noRot="1" noChangeAspect="1" noChangeArrowheads="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469CD5E-88B9-CF48-B650-1C7B7B252C63}" type="slidenum">
              <a:rPr lang="en-US">
                <a:solidFill>
                  <a:prstClr val="black"/>
                </a:solidFill>
                <a:latin typeface="Arial" charset="0"/>
                <a:ea typeface="ＭＳ Ｐゴシック" charset="0"/>
                <a:cs typeface="ＭＳ Ｐゴシック" charset="0"/>
              </a:rPr>
              <a:pPr/>
              <a:t>18</a:t>
            </a:fld>
            <a:endParaRPr lang="en-US" dirty="0">
              <a:solidFill>
                <a:prstClr val="black"/>
              </a:solidFill>
              <a:latin typeface="Arial" charset="0"/>
              <a:ea typeface="ＭＳ Ｐゴシック" charset="0"/>
              <a:cs typeface="ＭＳ Ｐゴシック" charset="0"/>
            </a:endParaRPr>
          </a:p>
        </p:txBody>
      </p:sp>
      <p:sp>
        <p:nvSpPr>
          <p:cNvPr id="429059"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737671" y="4572001"/>
            <a:ext cx="5486710" cy="4114488"/>
          </a:xfrm>
        </p:spPr>
        <p:txBody>
          <a:bodyPr/>
          <a:lstStyle/>
          <a:p>
            <a:pPr eaLnBrk="1" hangingPunct="1">
              <a:defRPr/>
            </a:pPr>
            <a:r>
              <a:rPr lang="en-US" b="1" dirty="0" smtClean="0">
                <a:ea typeface="+mn-ea"/>
              </a:rPr>
              <a:t>Instructor Notes</a:t>
            </a:r>
          </a:p>
          <a:p>
            <a:pPr marL="168244" indent="-168244">
              <a:buFont typeface="Arial" pitchFamily="34" charset="0"/>
              <a:buChar char="•"/>
              <a:defRPr/>
            </a:pPr>
            <a:r>
              <a:rPr lang="en-US" dirty="0" smtClean="0">
                <a:ea typeface="+mn-ea"/>
              </a:rPr>
              <a:t>The list of TCS food includes the following:</a:t>
            </a:r>
          </a:p>
          <a:p>
            <a:pPr marL="616894" lvl="1" indent="-168244">
              <a:buFont typeface="Arial" pitchFamily="34" charset="0"/>
              <a:buChar char="•"/>
              <a:defRPr/>
            </a:pPr>
            <a:r>
              <a:rPr lang="en-US" dirty="0" smtClean="0">
                <a:ea typeface="+mn-ea"/>
              </a:rPr>
              <a:t>Milk and dairy products</a:t>
            </a:r>
          </a:p>
          <a:p>
            <a:pPr marL="605358" lvl="1" indent="-165098">
              <a:buFont typeface="Arial" pitchFamily="34" charset="0"/>
              <a:buChar char="•"/>
              <a:defRPr/>
            </a:pPr>
            <a:r>
              <a:rPr lang="en-US" dirty="0" smtClean="0">
                <a:ea typeface="ＭＳ Ｐゴシック" charset="0"/>
              </a:rPr>
              <a:t>Shell eggs (except those treated to eliminate nontyphoidal </a:t>
            </a:r>
            <a:r>
              <a:rPr lang="en-US" i="1" dirty="0" smtClean="0">
                <a:ea typeface="ＭＳ Ｐゴシック" charset="0"/>
              </a:rPr>
              <a:t>Salmonella</a:t>
            </a:r>
            <a:r>
              <a:rPr lang="en-US" dirty="0" smtClean="0">
                <a:ea typeface="ＭＳ Ｐゴシック" charset="0"/>
              </a:rPr>
              <a:t>)</a:t>
            </a:r>
          </a:p>
          <a:p>
            <a:pPr marL="616894" lvl="1" indent="-168244">
              <a:buFont typeface="Arial" pitchFamily="34" charset="0"/>
              <a:buChar char="•"/>
              <a:defRPr/>
            </a:pPr>
            <a:r>
              <a:rPr lang="en-US" dirty="0" smtClean="0">
                <a:ea typeface="+mn-ea"/>
              </a:rPr>
              <a:t>Meat: beef, pork, and lamb</a:t>
            </a:r>
          </a:p>
          <a:p>
            <a:pPr marL="616894" lvl="1" indent="-168244">
              <a:buFont typeface="Arial" pitchFamily="34" charset="0"/>
              <a:buChar char="•"/>
              <a:defRPr/>
            </a:pPr>
            <a:r>
              <a:rPr lang="en-US" dirty="0" smtClean="0">
                <a:ea typeface="+mn-ea"/>
              </a:rPr>
              <a:t>Poultry</a:t>
            </a:r>
          </a:p>
          <a:p>
            <a:pPr marL="616894" lvl="1" indent="-168244">
              <a:buFont typeface="Arial" pitchFamily="34" charset="0"/>
              <a:buChar char="•"/>
              <a:defRPr/>
            </a:pPr>
            <a:r>
              <a:rPr lang="en-US" dirty="0" smtClean="0">
                <a:ea typeface="+mn-ea"/>
              </a:rPr>
              <a:t>Fish</a:t>
            </a:r>
          </a:p>
          <a:p>
            <a:pPr marL="616894" lvl="1" indent="-168244">
              <a:buFont typeface="Arial" pitchFamily="34" charset="0"/>
              <a:buChar char="•"/>
              <a:defRPr/>
            </a:pPr>
            <a:r>
              <a:rPr lang="en-US" dirty="0" smtClean="0">
                <a:ea typeface="+mn-ea"/>
              </a:rPr>
              <a:t>Shellfish and crustaceans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B5AE1C42-594F-6549-A241-0FD2AB1A2D41}" type="slidenum">
              <a:rPr lang="en-US">
                <a:solidFill>
                  <a:prstClr val="black"/>
                </a:solidFill>
                <a:latin typeface="Arial" charset="0"/>
                <a:ea typeface="ＭＳ Ｐゴシック" charset="0"/>
                <a:cs typeface="ＭＳ Ｐゴシック" charset="0"/>
              </a:rPr>
              <a:pPr/>
              <a:t>19</a:t>
            </a:fld>
            <a:endParaRPr lang="en-US" dirty="0">
              <a:solidFill>
                <a:prstClr val="black"/>
              </a:solidFill>
              <a:latin typeface="Arial" charset="0"/>
              <a:ea typeface="ＭＳ Ｐゴシック" charset="0"/>
              <a:cs typeface="ＭＳ Ｐゴシック" charset="0"/>
            </a:endParaRPr>
          </a:p>
        </p:txBody>
      </p:sp>
      <p:sp>
        <p:nvSpPr>
          <p:cNvPr id="430083"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745435" y="4572001"/>
            <a:ext cx="5486711" cy="4114488"/>
          </a:xfrm>
        </p:spPr>
        <p:txBody>
          <a:bodyPr/>
          <a:lstStyle/>
          <a:p>
            <a:pPr eaLnBrk="1" hangingPunct="1">
              <a:defRPr/>
            </a:pPr>
            <a:r>
              <a:rPr lang="en-US" b="1" dirty="0" smtClean="0">
                <a:ea typeface="+mn-ea"/>
              </a:rPr>
              <a:t>Instructor Notes</a:t>
            </a:r>
          </a:p>
          <a:p>
            <a:pPr marL="168244" indent="-168244">
              <a:buFont typeface="Arial" pitchFamily="34" charset="0"/>
              <a:buChar char="•"/>
              <a:defRPr/>
            </a:pPr>
            <a:r>
              <a:rPr lang="en-US" dirty="0" smtClean="0">
                <a:ea typeface="+mn-ea"/>
              </a:rPr>
              <a:t>The list of TCS food includes the following:</a:t>
            </a:r>
          </a:p>
          <a:p>
            <a:pPr marL="616894" lvl="1" indent="-168244">
              <a:buFont typeface="Arial" pitchFamily="34" charset="0"/>
              <a:buChar char="•"/>
              <a:defRPr/>
            </a:pPr>
            <a:r>
              <a:rPr lang="en-US" dirty="0" smtClean="0">
                <a:ea typeface="+mn-ea"/>
              </a:rPr>
              <a:t>Baked potatoes</a:t>
            </a:r>
          </a:p>
          <a:p>
            <a:pPr marL="616894" lvl="1" indent="-168244">
              <a:buFont typeface="Arial" pitchFamily="34" charset="0"/>
              <a:buChar char="•"/>
              <a:defRPr/>
            </a:pPr>
            <a:r>
              <a:rPr lang="en-US" dirty="0" smtClean="0">
                <a:ea typeface="+mn-ea"/>
              </a:rPr>
              <a:t>Heat-treated plant food such as cooked rice, beans, and vegetables</a:t>
            </a:r>
          </a:p>
          <a:p>
            <a:pPr marL="616894" lvl="1" indent="-168244">
              <a:buFont typeface="Arial" pitchFamily="34" charset="0"/>
              <a:buChar char="•"/>
              <a:defRPr/>
            </a:pPr>
            <a:r>
              <a:rPr lang="en-US" dirty="0" smtClean="0">
                <a:ea typeface="+mn-ea"/>
              </a:rPr>
              <a:t>Tofu or other soy protein; synthetic ingredients, such as textured soy protein in meat alternatives</a:t>
            </a:r>
          </a:p>
          <a:p>
            <a:pPr marL="616894" lvl="1" indent="-168244">
              <a:buFont typeface="Arial" pitchFamily="34" charset="0"/>
              <a:buChar char="•"/>
              <a:defRPr/>
            </a:pPr>
            <a:r>
              <a:rPr lang="en-US" dirty="0" smtClean="0">
                <a:ea typeface="+mn-ea"/>
              </a:rPr>
              <a:t>Sprouts and sprout seeds</a:t>
            </a:r>
          </a:p>
          <a:p>
            <a:pPr marL="616894" lvl="1" indent="-168244">
              <a:buFont typeface="Arial" pitchFamily="34" charset="0"/>
              <a:buChar char="•"/>
              <a:defRPr/>
            </a:pPr>
            <a:r>
              <a:rPr lang="en-US" dirty="0" smtClean="0">
                <a:ea typeface="+mn-ea"/>
              </a:rPr>
              <a:t>Sliced melons; cut tomatoes; cut leafy greens</a:t>
            </a:r>
          </a:p>
          <a:p>
            <a:pPr marL="616894" lvl="1" indent="-168244">
              <a:buFont typeface="Arial" pitchFamily="34" charset="0"/>
              <a:buChar char="•"/>
              <a:defRPr/>
            </a:pPr>
            <a:r>
              <a:rPr lang="en-US" dirty="0" smtClean="0">
                <a:ea typeface="+mn-ea"/>
              </a:rPr>
              <a:t>Untreated garlic-and-oil mixtures</a:t>
            </a:r>
          </a:p>
          <a:p>
            <a:pPr>
              <a:defRPr/>
            </a:pPr>
            <a:endParaRPr lang="en-US" dirty="0" smtClean="0">
              <a:ea typeface="+mn-ea"/>
            </a:endParaRPr>
          </a:p>
          <a:p>
            <a:pPr>
              <a:defRPr/>
            </a:pPr>
            <a:endParaRPr lang="en-US" dirty="0" smtClean="0">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290A207-A54E-464F-989C-62905C46717E}" type="slidenum">
              <a:rPr lang="en-US">
                <a:solidFill>
                  <a:prstClr val="black"/>
                </a:solidFill>
                <a:latin typeface="Arial" charset="0"/>
                <a:ea typeface="ＭＳ Ｐゴシック" charset="0"/>
                <a:cs typeface="ＭＳ Ｐゴシック" charset="0"/>
              </a:rPr>
              <a:pPr/>
              <a:t>2</a:t>
            </a:fld>
            <a:endParaRPr lang="en-US" dirty="0">
              <a:solidFill>
                <a:prstClr val="black"/>
              </a:solidFill>
              <a:latin typeface="Arial" charset="0"/>
              <a:ea typeface="ＭＳ Ｐゴシック" charset="0"/>
              <a:cs typeface="ＭＳ Ｐゴシック" charset="0"/>
            </a:endParaRPr>
          </a:p>
        </p:txBody>
      </p:sp>
      <p:sp>
        <p:nvSpPr>
          <p:cNvPr id="412675" name="Rectangle 2"/>
          <p:cNvSpPr>
            <a:spLocks noGrp="1" noRot="1" noChangeAspect="1" noChangeArrowheads="1" noTextEdit="1"/>
          </p:cNvSpPr>
          <p:nvPr>
            <p:ph type="sldImg"/>
          </p:nvPr>
        </p:nvSpPr>
        <p:spPr>
          <a:xfrm>
            <a:off x="1143000" y="687388"/>
            <a:ext cx="4572000" cy="3429000"/>
          </a:xfr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066FA20-780D-A54B-8F64-472FC163144A}" type="slidenum">
              <a:rPr lang="en-US">
                <a:solidFill>
                  <a:prstClr val="black"/>
                </a:solidFill>
                <a:latin typeface="Arial" charset="0"/>
                <a:ea typeface="ＭＳ Ｐゴシック" charset="0"/>
                <a:cs typeface="ＭＳ Ｐゴシック" charset="0"/>
              </a:rPr>
              <a:pPr/>
              <a:t>20</a:t>
            </a:fld>
            <a:endParaRPr lang="en-US" dirty="0">
              <a:solidFill>
                <a:prstClr val="black"/>
              </a:solidFill>
              <a:latin typeface="Arial" charset="0"/>
              <a:ea typeface="ＭＳ Ｐゴシック" charset="0"/>
              <a:cs typeface="ＭＳ Ｐゴシック" charset="0"/>
            </a:endParaRPr>
          </a:p>
        </p:txBody>
      </p:sp>
      <p:sp>
        <p:nvSpPr>
          <p:cNvPr id="431107" name="Rectangle 2"/>
          <p:cNvSpPr>
            <a:spLocks noGrp="1" noRot="1" noChangeAspect="1" noChangeArrowheads="1" noTextEdit="1"/>
          </p:cNvSpPr>
          <p:nvPr>
            <p:ph type="sldImg"/>
          </p:nvPr>
        </p:nvSpPr>
        <p:spPr>
          <a:xfrm>
            <a:off x="1143000" y="687388"/>
            <a:ext cx="4572000" cy="3429000"/>
          </a:xfrm>
          <a:ln/>
        </p:spPr>
      </p:sp>
      <p:sp>
        <p:nvSpPr>
          <p:cNvPr id="312324" name="Rectangle 3"/>
          <p:cNvSpPr>
            <a:spLocks noGrp="1" noChangeArrowheads="1"/>
          </p:cNvSpPr>
          <p:nvPr>
            <p:ph type="body" idx="1"/>
          </p:nvPr>
        </p:nvSpPr>
        <p:spPr>
          <a:xfrm>
            <a:off x="745435" y="4572000"/>
            <a:ext cx="5367130" cy="422223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spcBef>
                <a:spcPct val="50000"/>
              </a:spcBef>
              <a:defRPr/>
            </a:pPr>
            <a:r>
              <a:rPr lang="en-US" b="1" dirty="0">
                <a:latin typeface="Times New Roman" charset="0"/>
                <a:ea typeface="+mn-ea"/>
                <a:cs typeface="Times New Roman" charset="0"/>
              </a:rPr>
              <a:t>Instructor Notes</a:t>
            </a:r>
          </a:p>
          <a:p>
            <a:pPr marL="112163" indent="-112163">
              <a:spcBef>
                <a:spcPct val="50000"/>
              </a:spcBef>
              <a:buSzPct val="80000"/>
              <a:buFontTx/>
              <a:buChar char="•"/>
              <a:defRPr/>
            </a:pPr>
            <a:r>
              <a:rPr lang="en-US" dirty="0">
                <a:latin typeface="Times New Roman" charset="0"/>
                <a:ea typeface="+mn-ea"/>
                <a:cs typeface="Times New Roman" charset="0"/>
              </a:rPr>
              <a:t>Like TCS food, ready-to-eat food also needs careful handling to prevent contamination. </a:t>
            </a:r>
          </a:p>
          <a:p>
            <a:pPr marL="112163" indent="-112163">
              <a:spcBef>
                <a:spcPct val="50000"/>
              </a:spcBef>
              <a:buSzPct val="80000"/>
              <a:defRPr/>
            </a:pPr>
            <a:endParaRPr lang="en-US" dirty="0">
              <a:latin typeface="Times New Roman" charset="0"/>
              <a:ea typeface="+mn-ea"/>
              <a:cs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4DD7C7F-AC08-A942-91FF-EA8917100572}" type="slidenum">
              <a:rPr lang="en-US">
                <a:solidFill>
                  <a:prstClr val="black"/>
                </a:solidFill>
                <a:latin typeface="Arial" charset="0"/>
                <a:ea typeface="ＭＳ Ｐゴシック" charset="0"/>
                <a:cs typeface="ＭＳ Ｐゴシック" charset="0"/>
              </a:rPr>
              <a:pPr/>
              <a:t>21</a:t>
            </a:fld>
            <a:endParaRPr lang="en-US" dirty="0">
              <a:solidFill>
                <a:prstClr val="black"/>
              </a:solidFill>
              <a:latin typeface="Arial" charset="0"/>
              <a:ea typeface="ＭＳ Ｐゴシック" charset="0"/>
              <a:cs typeface="ＭＳ Ｐゴシック" charset="0"/>
            </a:endParaRPr>
          </a:p>
        </p:txBody>
      </p:sp>
      <p:sp>
        <p:nvSpPr>
          <p:cNvPr id="432131" name="Rectangle 2"/>
          <p:cNvSpPr>
            <a:spLocks noGrp="1" noRot="1" noChangeAspect="1" noChangeArrowheads="1" noTextEdit="1"/>
          </p:cNvSpPr>
          <p:nvPr>
            <p:ph type="sldImg"/>
          </p:nvPr>
        </p:nvSpPr>
        <p:spPr>
          <a:xfrm>
            <a:off x="1143000" y="687388"/>
            <a:ext cx="4572000" cy="3429000"/>
          </a:xfrm>
          <a:ln/>
        </p:spPr>
      </p:sp>
      <p:sp>
        <p:nvSpPr>
          <p:cNvPr id="313348" name="Rectangle 3"/>
          <p:cNvSpPr>
            <a:spLocks noGrp="1" noChangeArrowheads="1"/>
          </p:cNvSpPr>
          <p:nvPr>
            <p:ph type="body" idx="1"/>
          </p:nvPr>
        </p:nvSpPr>
        <p:spPr>
          <a:xfrm>
            <a:off x="745435" y="4284688"/>
            <a:ext cx="5367130" cy="422223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spcBef>
                <a:spcPct val="50000"/>
              </a:spcBef>
            </a:pPr>
            <a:r>
              <a:rPr lang="en-US" b="1" dirty="0">
                <a:latin typeface="Times New Roman" charset="0"/>
                <a:cs typeface="Times New Roman" charset="0"/>
              </a:rPr>
              <a:t>Instructor Notes</a:t>
            </a:r>
          </a:p>
          <a:p>
            <a:pPr marL="112163" indent="-112163">
              <a:spcBef>
                <a:spcPct val="50000"/>
              </a:spcBef>
              <a:buSzPct val="80000"/>
              <a:buFontTx/>
              <a:buChar char="•"/>
            </a:pPr>
            <a:r>
              <a:rPr lang="en-US" dirty="0">
                <a:latin typeface="Times New Roman" charset="0"/>
                <a:cs typeface="Times New Roman" charset="0"/>
              </a:rPr>
              <a:t>Some groups of people have a higher risk of getting a foodborne illness than others. These high-risk populations include preschool-age children, elderly people, and people with compromised immune systems.</a:t>
            </a:r>
          </a:p>
          <a:p>
            <a:pPr marL="560813" lvl="1" indent="-112163">
              <a:spcBef>
                <a:spcPct val="50000"/>
              </a:spcBef>
              <a:buSzPct val="80000"/>
              <a:buFontTx/>
              <a:buChar char="•"/>
            </a:pPr>
            <a:r>
              <a:rPr lang="en-US" dirty="0">
                <a:latin typeface="Times New Roman" charset="0"/>
                <a:cs typeface="Times New Roman" charset="0"/>
              </a:rPr>
              <a:t>Very young children are at a higher risk of getting a foodborne illness because they have not yet built up strong immune systems.</a:t>
            </a:r>
          </a:p>
          <a:p>
            <a:pPr marL="560813" lvl="1" indent="-112163">
              <a:spcBef>
                <a:spcPct val="50000"/>
              </a:spcBef>
              <a:buSzPct val="80000"/>
              <a:buFontTx/>
              <a:buChar char="•"/>
            </a:pPr>
            <a:r>
              <a:rPr lang="en-US" dirty="0">
                <a:latin typeface="Times New Roman" charset="0"/>
                <a:cs typeface="Times New Roman" charset="0"/>
              </a:rPr>
              <a:t>As people age, changes occur in their organs. For example, stomach acid production decreases as people get older. This allows more pathogens that previously may have been eaten to enter the intestines. A change in the stomach and intestinal tract also allows the body to store food for longer periods of time. This gives toxins more time to form. </a:t>
            </a:r>
          </a:p>
          <a:p>
            <a:pPr marL="560813" lvl="1" indent="-112163">
              <a:spcBef>
                <a:spcPct val="50000"/>
              </a:spcBef>
              <a:buSzPct val="80000"/>
              <a:buFontTx/>
              <a:buChar char="•"/>
            </a:pPr>
            <a:r>
              <a:rPr lang="en-US" dirty="0">
                <a:latin typeface="Times New Roman" charset="0"/>
                <a:cs typeface="Times New Roman" charset="0"/>
              </a:rPr>
              <a:t>People with compromised immune systems include: </a:t>
            </a:r>
          </a:p>
          <a:p>
            <a:pPr marL="1009463" lvl="2" indent="-112163">
              <a:spcBef>
                <a:spcPct val="50000"/>
              </a:spcBef>
              <a:buSzPct val="80000"/>
              <a:buFontTx/>
              <a:buChar char="•"/>
            </a:pPr>
            <a:r>
              <a:rPr lang="en-US" dirty="0">
                <a:latin typeface="Times New Roman" charset="0"/>
                <a:cs typeface="Times New Roman" charset="0"/>
              </a:rPr>
              <a:t>People with cancer or on chemotherapy </a:t>
            </a:r>
          </a:p>
          <a:p>
            <a:pPr marL="1009463" lvl="2" indent="-112163">
              <a:spcBef>
                <a:spcPct val="50000"/>
              </a:spcBef>
              <a:buSzPct val="80000"/>
              <a:buFontTx/>
              <a:buChar char="•"/>
            </a:pPr>
            <a:r>
              <a:rPr lang="en-US" dirty="0">
                <a:latin typeface="Times New Roman" charset="0"/>
                <a:cs typeface="Times New Roman" charset="0"/>
              </a:rPr>
              <a:t>People with HIV/AIDS </a:t>
            </a:r>
          </a:p>
          <a:p>
            <a:pPr marL="1009463" lvl="2" indent="-112163">
              <a:spcBef>
                <a:spcPct val="50000"/>
              </a:spcBef>
              <a:buSzPct val="80000"/>
              <a:buFontTx/>
              <a:buChar char="•"/>
            </a:pPr>
            <a:r>
              <a:rPr lang="en-US" dirty="0">
                <a:latin typeface="Times New Roman" charset="0"/>
                <a:cs typeface="Times New Roman" charset="0"/>
              </a:rPr>
              <a:t>Transplant recipients</a:t>
            </a:r>
          </a:p>
          <a:p>
            <a:pPr marL="1009463" lvl="2" indent="-112163">
              <a:spcBef>
                <a:spcPct val="50000"/>
              </a:spcBef>
              <a:buSzPct val="80000"/>
              <a:buFontTx/>
              <a:buChar char="•"/>
            </a:pPr>
            <a:r>
              <a:rPr lang="en-US" dirty="0">
                <a:latin typeface="Times New Roman" charset="0"/>
                <a:cs typeface="Times New Roman" charset="0"/>
              </a:rPr>
              <a:t>People taking certain medications</a:t>
            </a:r>
          </a:p>
          <a:p>
            <a:pPr marL="560813" lvl="1" indent="-112163">
              <a:spcBef>
                <a:spcPct val="50000"/>
              </a:spcBef>
              <a:buSzPct val="80000"/>
              <a:buFontTx/>
              <a:buChar char="•"/>
            </a:pPr>
            <a:r>
              <a:rPr lang="en-US" dirty="0">
                <a:latin typeface="Times New Roman" charset="0"/>
                <a:cs typeface="Times New Roman" charset="0"/>
              </a:rPr>
              <a:t>Chemotherapy and certain medications weaken the immune system. People who have had organ or bone-marrow transplants have suppressed immune systems. That is because they take medication to prevent the body from destroying the new organ or bone marrow.</a:t>
            </a:r>
          </a:p>
          <a:p>
            <a:pPr marL="560813" lvl="1" indent="-112163">
              <a:spcBef>
                <a:spcPct val="50000"/>
              </a:spcBef>
              <a:buSzPct val="80000"/>
              <a:buFontTx/>
              <a:buChar char="•"/>
            </a:pPr>
            <a:endParaRPr lang="en-US" dirty="0">
              <a:latin typeface="Times New Roman" charset="0"/>
              <a:cs typeface="Times New Roman" charset="0"/>
            </a:endParaRPr>
          </a:p>
          <a:p>
            <a:pPr marL="112163" indent="-112163">
              <a:spcBef>
                <a:spcPct val="50000"/>
              </a:spcBef>
              <a:buSzPct val="80000"/>
            </a:pPr>
            <a:endParaRPr lang="en-US" dirty="0">
              <a:latin typeface="Times New Roman" charset="0"/>
              <a:cs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51F1C13-0ACB-F146-92A3-3F4897F7758E}" type="slidenum">
              <a:rPr lang="en-US">
                <a:solidFill>
                  <a:prstClr val="black"/>
                </a:solidFill>
                <a:latin typeface="Arial" charset="0"/>
                <a:ea typeface="ＭＳ Ｐゴシック" charset="0"/>
                <a:cs typeface="ＭＳ Ｐゴシック" charset="0"/>
              </a:rPr>
              <a:pPr/>
              <a:t>22</a:t>
            </a:fld>
            <a:endParaRPr lang="en-US" dirty="0">
              <a:solidFill>
                <a:prstClr val="black"/>
              </a:solidFill>
              <a:latin typeface="Arial" charset="0"/>
              <a:ea typeface="ＭＳ Ｐゴシック" charset="0"/>
              <a:cs typeface="ＭＳ Ｐゴシック" charset="0"/>
            </a:endParaRPr>
          </a:p>
        </p:txBody>
      </p:sp>
      <p:sp>
        <p:nvSpPr>
          <p:cNvPr id="433155"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xfrm>
            <a:off x="857250" y="4392431"/>
            <a:ext cx="5218043" cy="4114487"/>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b="1" dirty="0">
                <a:latin typeface="Times New Roman" charset="0"/>
                <a:ea typeface="+mn-ea"/>
                <a:cs typeface="Times New Roman" charset="0"/>
              </a:rPr>
              <a:t>Instructor Notes</a:t>
            </a:r>
            <a:r>
              <a:rPr lang="en-US" b="1" dirty="0">
                <a:solidFill>
                  <a:srgbClr val="FF3300"/>
                </a:solidFill>
                <a:latin typeface="Times New Roman" charset="0"/>
                <a:ea typeface="+mn-ea"/>
              </a:rPr>
              <a:t> </a:t>
            </a:r>
          </a:p>
          <a:p>
            <a:pPr eaLnBrk="1" hangingPunct="1">
              <a:buFontTx/>
              <a:buChar char="•"/>
              <a:defRPr/>
            </a:pPr>
            <a:r>
              <a:rPr lang="en-US" dirty="0">
                <a:latin typeface="Times New Roman" charset="0"/>
                <a:ea typeface="+mn-ea"/>
              </a:rPr>
              <a:t>Set up standard operating procedures that focus on these areas. The ServSafe program will show you how to design these procedures.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a:ln/>
        </p:spPr>
      </p:sp>
      <p:sp>
        <p:nvSpPr>
          <p:cNvPr id="43417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
        <p:nvSpPr>
          <p:cNvPr id="43418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ACC266E-0CAB-704B-97EA-58C59E85B144}" type="slidenum">
              <a:rPr lang="en-US">
                <a:solidFill>
                  <a:prstClr val="black"/>
                </a:solidFill>
                <a:latin typeface="Arial" charset="0"/>
              </a:rPr>
              <a:pPr/>
              <a:t>23</a:t>
            </a:fld>
            <a:endParaRPr lang="en-US" dirty="0">
              <a:solidFill>
                <a:prstClr val="black"/>
              </a:solidFill>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B272E78E-4F7A-5545-BE07-40CD21142878}" type="slidenum">
              <a:rPr lang="en-US">
                <a:solidFill>
                  <a:prstClr val="black"/>
                </a:solidFill>
                <a:latin typeface="Arial" charset="0"/>
                <a:ea typeface="ＭＳ Ｐゴシック" charset="0"/>
                <a:cs typeface="ＭＳ Ｐゴシック" charset="0"/>
              </a:rPr>
              <a:pPr/>
              <a:t>24</a:t>
            </a:fld>
            <a:endParaRPr lang="en-US" dirty="0">
              <a:solidFill>
                <a:prstClr val="black"/>
              </a:solidFill>
              <a:latin typeface="Arial" charset="0"/>
              <a:ea typeface="ＭＳ Ｐゴシック" charset="0"/>
              <a:cs typeface="ＭＳ Ｐゴシック" charset="0"/>
            </a:endParaRPr>
          </a:p>
        </p:txBody>
      </p:sp>
      <p:sp>
        <p:nvSpPr>
          <p:cNvPr id="435203" name="Rectangle 2"/>
          <p:cNvSpPr>
            <a:spLocks noGrp="1" noRot="1" noChangeAspect="1" noChangeArrowheads="1" noTextEdit="1"/>
          </p:cNvSpPr>
          <p:nvPr>
            <p:ph type="sldImg"/>
          </p:nvPr>
        </p:nvSpPr>
        <p:spPr>
          <a:xfrm>
            <a:off x="1143000" y="687388"/>
            <a:ext cx="4572000" cy="3429000"/>
          </a:xfr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A6EFFDB-C857-2844-8559-CBCAA47ADD50}" type="slidenum">
              <a:rPr lang="en-US">
                <a:solidFill>
                  <a:prstClr val="black"/>
                </a:solidFill>
                <a:latin typeface="Arial" charset="0"/>
                <a:ea typeface="ＭＳ Ｐゴシック" charset="0"/>
                <a:cs typeface="ＭＳ Ｐゴシック" charset="0"/>
              </a:rPr>
              <a:pPr/>
              <a:t>25</a:t>
            </a:fld>
            <a:endParaRPr lang="en-US" dirty="0">
              <a:solidFill>
                <a:prstClr val="black"/>
              </a:solidFill>
              <a:latin typeface="Arial" charset="0"/>
              <a:ea typeface="ＭＳ Ｐゴシック" charset="0"/>
              <a:cs typeface="ＭＳ Ｐゴシック" charset="0"/>
            </a:endParaRPr>
          </a:p>
        </p:txBody>
      </p:sp>
      <p:sp>
        <p:nvSpPr>
          <p:cNvPr id="436227" name="Rectangle 2"/>
          <p:cNvSpPr>
            <a:spLocks noGrp="1" noRot="1" noChangeAspect="1" noChangeArrowheads="1" noTextEdit="1"/>
          </p:cNvSpPr>
          <p:nvPr>
            <p:ph type="sldImg"/>
          </p:nvPr>
        </p:nvSpPr>
        <p:spPr>
          <a:xfrm>
            <a:off x="1143000" y="687388"/>
            <a:ext cx="4572000" cy="3429000"/>
          </a:xfrm>
          <a:ln/>
        </p:spPr>
      </p:sp>
      <p:sp>
        <p:nvSpPr>
          <p:cNvPr id="436228" name="Rectangle 3"/>
          <p:cNvSpPr>
            <a:spLocks noGrp="1" noChangeArrowheads="1"/>
          </p:cNvSpPr>
          <p:nvPr>
            <p:ph type="body" idx="1"/>
          </p:nvPr>
        </p:nvSpPr>
        <p:spPr>
          <a:xfrm>
            <a:off x="857250" y="4392431"/>
            <a:ext cx="524289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Many viruses, bacteria, and parasites can cause an illness but cannot be seen, smelled, or tasted. On the other hand, some fungi, such as mold, can change the look, smell, or taste of food but may not make people sick.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109730A-52AA-D24D-8158-F110813C1DA5}" type="slidenum">
              <a:rPr lang="en-US">
                <a:solidFill>
                  <a:prstClr val="black"/>
                </a:solidFill>
                <a:latin typeface="Arial" charset="0"/>
                <a:ea typeface="ＭＳ Ｐゴシック" charset="0"/>
                <a:cs typeface="ＭＳ Ｐゴシック" charset="0"/>
              </a:rPr>
              <a:pPr/>
              <a:t>26</a:t>
            </a:fld>
            <a:endParaRPr lang="en-US" dirty="0">
              <a:solidFill>
                <a:prstClr val="black"/>
              </a:solidFill>
              <a:latin typeface="Arial" charset="0"/>
              <a:ea typeface="ＭＳ Ｐゴシック" charset="0"/>
              <a:cs typeface="ＭＳ Ｐゴシック" charset="0"/>
            </a:endParaRPr>
          </a:p>
        </p:txBody>
      </p:sp>
      <p:sp>
        <p:nvSpPr>
          <p:cNvPr id="437251" name="Rectangle 2"/>
          <p:cNvSpPr>
            <a:spLocks noGrp="1" noRot="1" noChangeAspect="1" noChangeArrowheads="1" noTextEdit="1"/>
          </p:cNvSpPr>
          <p:nvPr>
            <p:ph type="sldImg"/>
          </p:nvPr>
        </p:nvSpPr>
        <p:spPr>
          <a:xfrm>
            <a:off x="1143000" y="687388"/>
            <a:ext cx="4572000" cy="3429000"/>
          </a:xfrm>
          <a:ln/>
        </p:spPr>
      </p:sp>
      <p:sp>
        <p:nvSpPr>
          <p:cNvPr id="437252"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Most pathogens get into food and onto food-contact surfaces because of the way that people handle them</a:t>
            </a:r>
            <a:r>
              <a:rPr lang="en-US" dirty="0" smtClean="0">
                <a:latin typeface="Times New Roman" charset="0"/>
              </a:rPr>
              <a:t>. </a:t>
            </a:r>
            <a:endParaRPr lang="en-US" dirty="0">
              <a:latin typeface="Times New Roman" charset="0"/>
            </a:endParaRPr>
          </a:p>
          <a:p>
            <a:pPr marL="112163" indent="-112163">
              <a:buFontTx/>
              <a:buChar char="•"/>
            </a:pPr>
            <a:r>
              <a:rPr lang="en-US" dirty="0">
                <a:latin typeface="Times New Roman" charset="0"/>
              </a:rPr>
              <a:t>For example, food handlers who don</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t wash their hands after using the restroom may contaminate food and surfaces with feces from their fingers. Once the food that the food handler touched is eaten, a foodborne illness may result. This is called the fecal-oral route of contamination.</a:t>
            </a:r>
          </a:p>
          <a:p>
            <a:pPr marL="112163" indent="-112163">
              <a:buFontTx/>
              <a:buChar char="•"/>
            </a:pPr>
            <a:endParaRPr lang="en-US"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7C552AF4-6F41-5745-8FE3-350E97F033C6}" type="slidenum">
              <a:rPr lang="en-US">
                <a:solidFill>
                  <a:srgbClr val="000000"/>
                </a:solidFill>
                <a:latin typeface="Arial" charset="0"/>
                <a:ea typeface="ＭＳ Ｐゴシック" charset="0"/>
                <a:cs typeface="ＭＳ Ｐゴシック" charset="0"/>
              </a:rPr>
              <a:pPr/>
              <a:t>27</a:t>
            </a:fld>
            <a:endParaRPr lang="en-US" dirty="0">
              <a:solidFill>
                <a:srgbClr val="000000"/>
              </a:solidFill>
              <a:latin typeface="Arial" charset="0"/>
              <a:ea typeface="ＭＳ Ｐゴシック" charset="0"/>
              <a:cs typeface="ＭＳ Ｐゴシック" charset="0"/>
            </a:endParaRPr>
          </a:p>
        </p:txBody>
      </p:sp>
      <p:sp>
        <p:nvSpPr>
          <p:cNvPr id="438275" name="Rectangle 2"/>
          <p:cNvSpPr>
            <a:spLocks noGrp="1" noRot="1" noChangeAspect="1" noChangeArrowheads="1" noTextEdit="1"/>
          </p:cNvSpPr>
          <p:nvPr>
            <p:ph type="sldImg"/>
          </p:nvPr>
        </p:nvSpPr>
        <p:spPr>
          <a:xfrm>
            <a:off x="1143000" y="687388"/>
            <a:ext cx="4572000" cy="3429000"/>
          </a:xfrm>
          <a:ln/>
        </p:spPr>
      </p:sp>
      <p:sp>
        <p:nvSpPr>
          <p:cNvPr id="438276" name="Rectangle 3"/>
          <p:cNvSpPr>
            <a:spLocks noGrp="1" noChangeArrowheads="1"/>
          </p:cNvSpPr>
          <p:nvPr>
            <p:ph type="body" idx="1"/>
          </p:nvPr>
        </p:nvSpPr>
        <p:spPr>
          <a:xfrm>
            <a:off x="857250" y="4392431"/>
            <a:ext cx="524289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9" tIns="45544" rIns="91089" bIns="45544"/>
          <a:lstStyle/>
          <a:p>
            <a:pPr marL="110605" indent="-110605"/>
            <a:r>
              <a:rPr lang="en-US" b="1" dirty="0">
                <a:latin typeface="Times New Roman" charset="0"/>
              </a:rPr>
              <a:t>Instructor Notes</a:t>
            </a:r>
            <a:endParaRPr lang="en-US" dirty="0">
              <a:latin typeface="Times New Roman" charset="0"/>
            </a:endParaRPr>
          </a:p>
          <a:p>
            <a:pPr marL="110605" indent="-110605">
              <a:buFontTx/>
              <a:buChar char="•"/>
            </a:pPr>
            <a:r>
              <a:rPr lang="en-US" dirty="0">
                <a:latin typeface="Times New Roman" charset="0"/>
              </a:rPr>
              <a:t>The symptoms of a foodborne illness vary depending on which illness a person has. But most victims of foodborne illness share some common symptoms.</a:t>
            </a:r>
          </a:p>
          <a:p>
            <a:pPr marL="110605" indent="-110605">
              <a:buFontTx/>
              <a:buChar char="•"/>
            </a:pPr>
            <a:r>
              <a:rPr lang="en-US" dirty="0">
                <a:latin typeface="Times New Roman" charset="0"/>
              </a:rPr>
              <a:t>Not every person who is sick from a foodborne illness will have all of these symptoms. Nor are the symptoms of a foodborne illness limited to this list.</a:t>
            </a:r>
          </a:p>
          <a:p>
            <a:pPr marL="110605" indent="-110605">
              <a:buFontTx/>
              <a:buChar char="•"/>
            </a:pPr>
            <a:r>
              <a:rPr lang="en-US" dirty="0">
                <a:latin typeface="Times New Roman" charset="0"/>
              </a:rPr>
              <a:t>How quickly foodborne-illness symptoms appear in a person is known as the onset time of the illness. Onset times depend on the type of foodborne illness a person has. They can range from 30 minutes to as long as six weeks. How severe the illness is can also vary, from mild diarrhea to death.</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CF625420-9F6B-EE47-ACDC-66B279273FF3}" type="slidenum">
              <a:rPr lang="en-US">
                <a:solidFill>
                  <a:srgbClr val="000000"/>
                </a:solidFill>
                <a:latin typeface="Arial" charset="0"/>
                <a:ea typeface="ＭＳ Ｐゴシック" charset="0"/>
                <a:cs typeface="ＭＳ Ｐゴシック" charset="0"/>
              </a:rPr>
              <a:pPr/>
              <a:t>28</a:t>
            </a:fld>
            <a:endParaRPr lang="en-US" dirty="0">
              <a:solidFill>
                <a:srgbClr val="000000"/>
              </a:solidFill>
              <a:latin typeface="Arial" charset="0"/>
              <a:ea typeface="ＭＳ Ｐゴシック" charset="0"/>
              <a:cs typeface="ＭＳ Ｐゴシック" charset="0"/>
            </a:endParaRPr>
          </a:p>
        </p:txBody>
      </p:sp>
      <p:sp>
        <p:nvSpPr>
          <p:cNvPr id="439299" name="Rectangle 2"/>
          <p:cNvSpPr>
            <a:spLocks noGrp="1" noRot="1" noChangeAspect="1" noChangeArrowheads="1" noTextEdit="1"/>
          </p:cNvSpPr>
          <p:nvPr>
            <p:ph type="sldImg"/>
          </p:nvPr>
        </p:nvSpPr>
        <p:spPr>
          <a:xfrm>
            <a:off x="1143000" y="687388"/>
            <a:ext cx="4572000" cy="3429000"/>
          </a:xfrm>
          <a:ln/>
        </p:spPr>
      </p:sp>
      <p:sp>
        <p:nvSpPr>
          <p:cNvPr id="333828" name="Rectangle 3"/>
          <p:cNvSpPr>
            <a:spLocks noGrp="1" noChangeArrowheads="1"/>
          </p:cNvSpPr>
          <p:nvPr>
            <p:ph type="body" idx="1"/>
          </p:nvPr>
        </p:nvSpPr>
        <p:spPr>
          <a:xfrm>
            <a:off x="857250" y="4393992"/>
            <a:ext cx="5031685" cy="4112926"/>
          </a:xfrm>
          <a:noFill/>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089" tIns="45544" rIns="91089" bIns="45544"/>
          <a:lstStyle/>
          <a:p>
            <a:pPr marL="112157" indent="-112157">
              <a:defRPr/>
            </a:pPr>
            <a:r>
              <a:rPr lang="en-US" b="1" dirty="0">
                <a:latin typeface="Times New Roman" charset="0"/>
                <a:ea typeface="+mn-ea"/>
              </a:rPr>
              <a:t>Instructor </a:t>
            </a:r>
            <a:r>
              <a:rPr lang="en-US" b="1" dirty="0" smtClean="0">
                <a:latin typeface="Times New Roman" charset="0"/>
                <a:ea typeface="+mn-ea"/>
              </a:rPr>
              <a:t>Notes</a:t>
            </a:r>
            <a:endParaRPr lang="en-US" b="1" dirty="0">
              <a:latin typeface="Times New Roman" charset="0"/>
              <a:ea typeface="+mn-ea"/>
            </a:endParaRPr>
          </a:p>
          <a:p>
            <a:pPr marL="112157" indent="-112157">
              <a:buFontTx/>
              <a:buChar char="•"/>
              <a:defRPr/>
            </a:pPr>
            <a:r>
              <a:rPr lang="en-US" dirty="0" smtClean="0">
                <a:latin typeface="Times New Roman" charset="0"/>
                <a:ea typeface="+mn-ea"/>
                <a:cs typeface="Times New Roman" charset="0"/>
              </a:rPr>
              <a:t>Food </a:t>
            </a:r>
            <a:r>
              <a:rPr lang="en-US" dirty="0">
                <a:latin typeface="Times New Roman" charset="0"/>
                <a:ea typeface="+mn-ea"/>
                <a:cs typeface="Times New Roman" charset="0"/>
              </a:rPr>
              <a:t>handlers with illnesses from these </a:t>
            </a:r>
            <a:r>
              <a:rPr lang="en-US" dirty="0" smtClean="0">
                <a:latin typeface="Times New Roman" charset="0"/>
                <a:ea typeface="+mn-ea"/>
                <a:cs typeface="Times New Roman" charset="0"/>
              </a:rPr>
              <a:t>pathogens cannot work in a foodservice operation while they are sick.</a:t>
            </a:r>
          </a:p>
          <a:p>
            <a:pPr>
              <a:defRPr/>
            </a:pPr>
            <a:endParaRPr lang="en-US" dirty="0">
              <a:latin typeface="Times New Roman" charset="0"/>
              <a:ea typeface="+mn-ea"/>
              <a:cs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BFF3D2A-386A-0D47-8B0B-198C61E2D278}" type="slidenum">
              <a:rPr lang="en-US">
                <a:solidFill>
                  <a:prstClr val="black"/>
                </a:solidFill>
                <a:latin typeface="Arial" charset="0"/>
                <a:ea typeface="ＭＳ Ｐゴシック" charset="0"/>
                <a:cs typeface="ＭＳ Ｐゴシック" charset="0"/>
              </a:rPr>
              <a:pPr/>
              <a:t>29</a:t>
            </a:fld>
            <a:endParaRPr lang="en-US" dirty="0">
              <a:solidFill>
                <a:prstClr val="black"/>
              </a:solidFill>
              <a:latin typeface="Arial" charset="0"/>
              <a:ea typeface="ＭＳ Ｐゴシック" charset="0"/>
              <a:cs typeface="ＭＳ Ｐゴシック" charset="0"/>
            </a:endParaRPr>
          </a:p>
        </p:txBody>
      </p:sp>
      <p:sp>
        <p:nvSpPr>
          <p:cNvPr id="440323" name="Rectangle 2"/>
          <p:cNvSpPr>
            <a:spLocks noGrp="1" noRot="1" noChangeAspect="1" noChangeArrowheads="1" noTextEdit="1"/>
          </p:cNvSpPr>
          <p:nvPr>
            <p:ph type="sldImg"/>
          </p:nvPr>
        </p:nvSpPr>
        <p:spPr>
          <a:xfrm>
            <a:off x="1143000" y="687388"/>
            <a:ext cx="4572000" cy="3429000"/>
          </a:xfrm>
          <a:ln/>
        </p:spPr>
      </p:sp>
      <p:sp>
        <p:nvSpPr>
          <p:cNvPr id="324612" name="Rectangle 3"/>
          <p:cNvSpPr>
            <a:spLocks noGrp="1" noChangeArrowheads="1"/>
          </p:cNvSpPr>
          <p:nvPr>
            <p:ph type="body" idx="1"/>
          </p:nvPr>
        </p:nvSpPr>
        <p:spPr>
          <a:xfrm>
            <a:off x="857250" y="4392431"/>
            <a:ext cx="5250657" cy="4114487"/>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Bacteria are single-celled, living microorganisms that can spoil food and cause foodborne illness.</a:t>
            </a:r>
          </a:p>
          <a:p>
            <a:pPr marL="112163" indent="-112163">
              <a:buFontTx/>
              <a:buChar char="•"/>
            </a:pPr>
            <a:r>
              <a:rPr lang="en-US" dirty="0">
                <a:latin typeface="Times New Roman" charset="0"/>
              </a:rPr>
              <a:t>To keep from dying when they lack nutrients, certain bacteria can change into a form called a spore. Spores can resist heat and survive cooking temperatures. They can also change back into a form that grows. You can prevent this by storing food at the correct temperature. You also need to hold and cool food correctly. </a:t>
            </a:r>
          </a:p>
          <a:p>
            <a:pPr marL="112163" indent="-112163">
              <a:buFontTx/>
              <a:buChar char="•"/>
            </a:pPr>
            <a:endParaRPr lang="en-US" dirty="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560C84B-A7FF-7843-AFDB-1EF50BAA420A}" type="slidenum">
              <a:rPr lang="en-US">
                <a:solidFill>
                  <a:prstClr val="black"/>
                </a:solidFill>
                <a:latin typeface="Arial" charset="0"/>
                <a:ea typeface="ＭＳ Ｐゴシック" charset="0"/>
                <a:cs typeface="ＭＳ Ｐゴシック" charset="0"/>
              </a:rPr>
              <a:pPr/>
              <a:t>3</a:t>
            </a:fld>
            <a:endParaRPr lang="en-US" dirty="0">
              <a:solidFill>
                <a:prstClr val="black"/>
              </a:solidFill>
              <a:latin typeface="Arial" charset="0"/>
              <a:ea typeface="ＭＳ Ｐゴシック" charset="0"/>
              <a:cs typeface="ＭＳ Ｐゴシック" charset="0"/>
            </a:endParaRPr>
          </a:p>
        </p:txBody>
      </p:sp>
      <p:sp>
        <p:nvSpPr>
          <p:cNvPr id="413699" name="Rectangle 2"/>
          <p:cNvSpPr>
            <a:spLocks noGrp="1" noRot="1" noChangeAspect="1" noChangeArrowheads="1" noTextEdit="1"/>
          </p:cNvSpPr>
          <p:nvPr>
            <p:ph type="sldImg"/>
          </p:nvPr>
        </p:nvSpPr>
        <p:spPr>
          <a:xfrm>
            <a:off x="1143000" y="687388"/>
            <a:ext cx="4572000" cy="3429000"/>
          </a:xfrm>
          <a:ln/>
        </p:spPr>
      </p:sp>
      <p:sp>
        <p:nvSpPr>
          <p:cNvPr id="294916" name="Rectangle 3"/>
          <p:cNvSpPr>
            <a:spLocks noGrp="1" noChangeArrowheads="1"/>
          </p:cNvSpPr>
          <p:nvPr>
            <p:ph type="body" idx="1"/>
          </p:nvPr>
        </p:nvSpPr>
        <p:spPr>
          <a:xfrm>
            <a:off x="745435" y="4572001"/>
            <a:ext cx="5367130" cy="4112926"/>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spcBef>
                <a:spcPct val="50000"/>
              </a:spcBef>
              <a:defRPr/>
            </a:pPr>
            <a:r>
              <a:rPr lang="en-US" b="1" dirty="0">
                <a:latin typeface="Times New Roman" charset="0"/>
                <a:ea typeface="+mn-ea"/>
                <a:cs typeface="Times New Roman" charset="0"/>
              </a:rPr>
              <a:t>Instructor Notes</a:t>
            </a:r>
            <a:endParaRPr lang="en-US" dirty="0">
              <a:latin typeface="Times New Roman" charset="0"/>
              <a:ea typeface="+mn-ea"/>
              <a:cs typeface="Times New Roman" charset="0"/>
            </a:endParaRPr>
          </a:p>
          <a:p>
            <a:pPr marL="112163" indent="-112163">
              <a:spcBef>
                <a:spcPct val="50000"/>
              </a:spcBef>
              <a:buSzPct val="80000"/>
              <a:buFontTx/>
              <a:buChar char="•"/>
              <a:defRPr/>
            </a:pPr>
            <a:r>
              <a:rPr lang="en-US" dirty="0">
                <a:latin typeface="Times New Roman" charset="0"/>
                <a:ea typeface="+mn-ea"/>
              </a:rPr>
              <a:t>Pressure to work quickly can make it hard to take the time to follow food safety practices.</a:t>
            </a:r>
          </a:p>
          <a:p>
            <a:pPr marL="112163" indent="-112163">
              <a:spcBef>
                <a:spcPct val="50000"/>
              </a:spcBef>
              <a:buSzPct val="80000"/>
              <a:buFontTx/>
              <a:buChar char="•"/>
              <a:defRPr/>
            </a:pPr>
            <a:r>
              <a:rPr lang="en-US" dirty="0" smtClean="0">
                <a:latin typeface="Times New Roman" charset="0"/>
                <a:ea typeface="+mn-ea"/>
              </a:rPr>
              <a:t>Some staff </a:t>
            </a:r>
            <a:r>
              <a:rPr lang="en-US" dirty="0">
                <a:latin typeface="Times New Roman" charset="0"/>
                <a:ea typeface="+mn-ea"/>
              </a:rPr>
              <a:t>may speak a different language than you </a:t>
            </a:r>
            <a:r>
              <a:rPr lang="en-US" dirty="0" smtClean="0">
                <a:latin typeface="Times New Roman" charset="0"/>
                <a:ea typeface="+mn-ea"/>
              </a:rPr>
              <a:t>do. This can create communication barriers. Cultural </a:t>
            </a:r>
            <a:r>
              <a:rPr lang="en-US" dirty="0">
                <a:latin typeface="Times New Roman" charset="0"/>
                <a:ea typeface="+mn-ea"/>
              </a:rPr>
              <a:t>differences can </a:t>
            </a:r>
            <a:r>
              <a:rPr lang="en-US" dirty="0" smtClean="0">
                <a:latin typeface="Times New Roman" charset="0"/>
                <a:ea typeface="+mn-ea"/>
              </a:rPr>
              <a:t>influence </a:t>
            </a:r>
            <a:r>
              <a:rPr lang="en-US" dirty="0">
                <a:latin typeface="Times New Roman" charset="0"/>
                <a:ea typeface="+mn-ea"/>
              </a:rPr>
              <a:t>how food handlers view food </a:t>
            </a:r>
            <a:r>
              <a:rPr lang="en-US" dirty="0" smtClean="0">
                <a:latin typeface="Times New Roman" charset="0"/>
                <a:ea typeface="+mn-ea"/>
              </a:rPr>
              <a:t>safety as well.</a:t>
            </a:r>
            <a:endParaRPr lang="en-US" dirty="0">
              <a:latin typeface="Times New Roman" charset="0"/>
              <a:ea typeface="+mn-ea"/>
            </a:endParaRPr>
          </a:p>
          <a:p>
            <a:pPr marL="112163" indent="-112163">
              <a:spcBef>
                <a:spcPct val="50000"/>
              </a:spcBef>
              <a:buSzPct val="80000"/>
              <a:buFontTx/>
              <a:buChar char="•"/>
              <a:defRPr/>
            </a:pPr>
            <a:r>
              <a:rPr lang="en-US" dirty="0">
                <a:latin typeface="Times New Roman" charset="0"/>
                <a:ea typeface="+mn-ea"/>
              </a:rPr>
              <a:t>Staff often have </a:t>
            </a:r>
            <a:r>
              <a:rPr lang="en-US" dirty="0" smtClean="0">
                <a:latin typeface="Times New Roman" charset="0"/>
                <a:ea typeface="+mn-ea"/>
              </a:rPr>
              <a:t>varying education levels. This can make teaching food safety to some of them more difficult.</a:t>
            </a:r>
            <a:endParaRPr lang="en-US" dirty="0">
              <a:latin typeface="Times New Roman" charset="0"/>
              <a:ea typeface="+mn-ea"/>
            </a:endParaRPr>
          </a:p>
          <a:p>
            <a:pPr marL="112163" indent="-112163">
              <a:spcBef>
                <a:spcPct val="50000"/>
              </a:spcBef>
              <a:buSzPct val="80000"/>
              <a:buFontTx/>
              <a:buChar char="•"/>
              <a:defRPr/>
            </a:pPr>
            <a:r>
              <a:rPr lang="en-US" dirty="0">
                <a:latin typeface="Times New Roman" charset="0"/>
                <a:ea typeface="+mn-ea"/>
              </a:rPr>
              <a:t>Illness-causing </a:t>
            </a:r>
            <a:r>
              <a:rPr lang="en-US" dirty="0" smtClean="0">
                <a:latin typeface="Times New Roman" charset="0"/>
                <a:ea typeface="+mn-ea"/>
              </a:rPr>
              <a:t>pathogens </a:t>
            </a:r>
            <a:r>
              <a:rPr lang="en-US" dirty="0">
                <a:latin typeface="Times New Roman" charset="0"/>
                <a:ea typeface="+mn-ea"/>
              </a:rPr>
              <a:t>are </a:t>
            </a:r>
            <a:r>
              <a:rPr lang="en-US" dirty="0" smtClean="0">
                <a:latin typeface="Times New Roman" charset="0"/>
                <a:ea typeface="+mn-ea"/>
              </a:rPr>
              <a:t>being found </a:t>
            </a:r>
            <a:r>
              <a:rPr lang="en-US" dirty="0">
                <a:latin typeface="Times New Roman" charset="0"/>
                <a:ea typeface="+mn-ea"/>
              </a:rPr>
              <a:t>on food that once was considered safe. </a:t>
            </a:r>
          </a:p>
          <a:p>
            <a:pPr marL="112163" indent="-112163">
              <a:spcBef>
                <a:spcPct val="50000"/>
              </a:spcBef>
              <a:buSzPct val="80000"/>
              <a:buFontTx/>
              <a:buChar char="•"/>
              <a:defRPr/>
            </a:pPr>
            <a:r>
              <a:rPr lang="en-US" dirty="0">
                <a:latin typeface="Times New Roman" charset="0"/>
                <a:ea typeface="+mn-ea"/>
              </a:rPr>
              <a:t>Food </a:t>
            </a:r>
            <a:r>
              <a:rPr lang="en-US" dirty="0" smtClean="0">
                <a:latin typeface="Times New Roman" charset="0"/>
                <a:ea typeface="+mn-ea"/>
              </a:rPr>
              <a:t>might be received from suppliers that are not practicing food safety. This can </a:t>
            </a:r>
            <a:r>
              <a:rPr lang="en-US" dirty="0">
                <a:latin typeface="Times New Roman" charset="0"/>
                <a:ea typeface="+mn-ea"/>
              </a:rPr>
              <a:t>cause a foodborne-illness outbreak.</a:t>
            </a:r>
          </a:p>
          <a:p>
            <a:pPr marL="112163" indent="-112163">
              <a:spcBef>
                <a:spcPct val="50000"/>
              </a:spcBef>
              <a:buSzPct val="80000"/>
              <a:buFontTx/>
              <a:buChar char="•"/>
              <a:defRPr/>
            </a:pPr>
            <a:r>
              <a:rPr lang="en-US" dirty="0">
                <a:latin typeface="Times New Roman" charset="0"/>
                <a:ea typeface="+mn-ea"/>
              </a:rPr>
              <a:t>The number of customers at high risk for getting a foodborne illness is </a:t>
            </a:r>
            <a:r>
              <a:rPr lang="en-US" dirty="0" smtClean="0">
                <a:latin typeface="Times New Roman" charset="0"/>
                <a:ea typeface="+mn-ea"/>
              </a:rPr>
              <a:t>on the rise. One </a:t>
            </a:r>
            <a:r>
              <a:rPr lang="en-US" dirty="0">
                <a:latin typeface="Times New Roman" charset="0"/>
                <a:ea typeface="+mn-ea"/>
              </a:rPr>
              <a:t>example </a:t>
            </a:r>
            <a:r>
              <a:rPr lang="en-US" dirty="0" smtClean="0">
                <a:latin typeface="Times New Roman" charset="0"/>
                <a:ea typeface="+mn-ea"/>
              </a:rPr>
              <a:t>is </a:t>
            </a:r>
            <a:r>
              <a:rPr lang="en-US" dirty="0">
                <a:latin typeface="Times New Roman" charset="0"/>
                <a:ea typeface="+mn-ea"/>
              </a:rPr>
              <a:t>the growing elderly population.</a:t>
            </a:r>
          </a:p>
          <a:p>
            <a:pPr marL="112163" indent="-112163">
              <a:spcBef>
                <a:spcPct val="50000"/>
              </a:spcBef>
              <a:buSzPct val="80000"/>
              <a:buFontTx/>
              <a:buChar char="•"/>
              <a:defRPr/>
            </a:pPr>
            <a:r>
              <a:rPr lang="en-US" dirty="0">
                <a:latin typeface="Times New Roman" charset="0"/>
                <a:ea typeface="+mn-ea"/>
              </a:rPr>
              <a:t>Training new </a:t>
            </a:r>
            <a:r>
              <a:rPr lang="en-US" dirty="0" smtClean="0">
                <a:latin typeface="Times New Roman" charset="0"/>
                <a:ea typeface="+mn-ea"/>
              </a:rPr>
              <a:t>staff in job tasks </a:t>
            </a:r>
            <a:r>
              <a:rPr lang="en-US" dirty="0">
                <a:latin typeface="Times New Roman" charset="0"/>
                <a:ea typeface="+mn-ea"/>
              </a:rPr>
              <a:t>leaves less time for food safety training.</a:t>
            </a:r>
          </a:p>
          <a:p>
            <a:pPr marL="112163" indent="-112163">
              <a:spcBef>
                <a:spcPct val="50000"/>
              </a:spcBef>
              <a:buSzPct val="80000"/>
              <a:buFontTx/>
              <a:buChar char="•"/>
              <a:defRPr/>
            </a:pPr>
            <a:r>
              <a:rPr lang="en-US" dirty="0">
                <a:latin typeface="Times New Roman" charset="0"/>
                <a:ea typeface="+mn-ea"/>
                <a:cs typeface="Times New Roman" charset="0"/>
              </a:rPr>
              <a:t>The ServSafe program will </a:t>
            </a:r>
            <a:r>
              <a:rPr lang="en-US" dirty="0" smtClean="0">
                <a:latin typeface="Times New Roman" charset="0"/>
                <a:ea typeface="+mn-ea"/>
                <a:cs typeface="Times New Roman" charset="0"/>
              </a:rPr>
              <a:t>help you overcome challenges in managing a good food safety program.</a:t>
            </a:r>
            <a:endParaRPr lang="en-US" dirty="0">
              <a:latin typeface="Times New Roman" charset="0"/>
              <a:ea typeface="+mn-ea"/>
              <a:cs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56090B0-62F2-204A-81EC-773FCA04CD91}" type="slidenum">
              <a:rPr lang="en-US">
                <a:solidFill>
                  <a:prstClr val="black"/>
                </a:solidFill>
                <a:latin typeface="Arial" charset="0"/>
                <a:ea typeface="ＭＳ Ｐゴシック" charset="0"/>
                <a:cs typeface="ＭＳ Ｐゴシック" charset="0"/>
              </a:rPr>
              <a:pPr/>
              <a:t>30</a:t>
            </a:fld>
            <a:endParaRPr lang="en-US" dirty="0">
              <a:solidFill>
                <a:prstClr val="black"/>
              </a:solidFill>
              <a:latin typeface="Arial" charset="0"/>
              <a:ea typeface="ＭＳ Ｐゴシック" charset="0"/>
              <a:cs typeface="ＭＳ Ｐゴシック" charset="0"/>
            </a:endParaRPr>
          </a:p>
        </p:txBody>
      </p:sp>
      <p:sp>
        <p:nvSpPr>
          <p:cNvPr id="441347" name="Rectangle 2"/>
          <p:cNvSpPr>
            <a:spLocks noGrp="1" noRot="1" noChangeAspect="1" noChangeArrowheads="1" noTextEdit="1"/>
          </p:cNvSpPr>
          <p:nvPr>
            <p:ph type="sldImg"/>
          </p:nvPr>
        </p:nvSpPr>
        <p:spPr>
          <a:xfrm>
            <a:off x="1143000" y="687388"/>
            <a:ext cx="4572000" cy="3429000"/>
          </a:xfrm>
          <a:ln/>
        </p:spPr>
      </p:sp>
      <p:sp>
        <p:nvSpPr>
          <p:cNvPr id="305156" name="Rectangle 3"/>
          <p:cNvSpPr>
            <a:spLocks noGrp="1" noChangeArrowheads="1"/>
          </p:cNvSpPr>
          <p:nvPr>
            <p:ph type="body" idx="1"/>
          </p:nvPr>
        </p:nvSpPr>
        <p:spPr>
          <a:xfrm>
            <a:off x="857251" y="4392431"/>
            <a:ext cx="5179219" cy="4114487"/>
          </a:xfrm>
        </p:spPr>
        <p:txBody>
          <a:bodyPr lIns="91094" tIns="45547" rIns="91094" bIns="45547"/>
          <a:lstStyle/>
          <a:p>
            <a:pPr marL="112163" indent="-112163">
              <a:defRPr/>
            </a:pPr>
            <a:r>
              <a:rPr lang="en-US" b="1" dirty="0" smtClean="0">
                <a:ea typeface="+mn-ea"/>
              </a:rPr>
              <a:t>Instructor Notes</a:t>
            </a:r>
          </a:p>
          <a:p>
            <a:pPr marL="112163" indent="-112163">
              <a:buFontTx/>
              <a:buChar char="•"/>
              <a:defRPr/>
            </a:pPr>
            <a:r>
              <a:rPr lang="en-US" dirty="0" smtClean="0">
                <a:ea typeface="+mn-ea"/>
              </a:rPr>
              <a:t>Bacteria need six conditions to grow. You can remember these conditions by thinking of the words FAT TOM.</a:t>
            </a:r>
          </a:p>
          <a:p>
            <a:pPr>
              <a:defRPr/>
            </a:pPr>
            <a:endParaRPr lang="en-US" dirty="0" smtClean="0">
              <a:ea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65498B6E-C306-B149-B278-BCA26F0185F4}" type="slidenum">
              <a:rPr lang="en-US">
                <a:solidFill>
                  <a:prstClr val="black"/>
                </a:solidFill>
                <a:latin typeface="Arial" charset="0"/>
                <a:ea typeface="ＭＳ Ｐゴシック" charset="0"/>
                <a:cs typeface="ＭＳ Ｐゴシック" charset="0"/>
              </a:rPr>
              <a:pPr/>
              <a:t>31</a:t>
            </a:fld>
            <a:endParaRPr lang="en-US" dirty="0">
              <a:solidFill>
                <a:prstClr val="black"/>
              </a:solidFill>
              <a:latin typeface="Arial" charset="0"/>
              <a:ea typeface="ＭＳ Ｐゴシック" charset="0"/>
              <a:cs typeface="ＭＳ Ｐゴシック" charset="0"/>
            </a:endParaRPr>
          </a:p>
        </p:txBody>
      </p:sp>
      <p:sp>
        <p:nvSpPr>
          <p:cNvPr id="442371" name="Rectangle 2"/>
          <p:cNvSpPr>
            <a:spLocks noGrp="1" noRot="1" noChangeAspect="1" noChangeArrowheads="1" noTextEdit="1"/>
          </p:cNvSpPr>
          <p:nvPr>
            <p:ph type="sldImg"/>
          </p:nvPr>
        </p:nvSpPr>
        <p:spPr>
          <a:xfrm>
            <a:off x="1143000" y="687388"/>
            <a:ext cx="4572000" cy="3429000"/>
          </a:xfrm>
          <a:ln/>
        </p:spPr>
      </p:sp>
      <p:sp>
        <p:nvSpPr>
          <p:cNvPr id="4" name="Rectangle 3"/>
          <p:cNvSpPr>
            <a:spLocks noGrp="1" noChangeArrowheads="1"/>
          </p:cNvSpPr>
          <p:nvPr>
            <p:ph type="body" idx="3"/>
          </p:nvPr>
        </p:nvSpPr>
        <p:spPr>
          <a:xfrm>
            <a:off x="857250" y="4393992"/>
            <a:ext cx="5031685" cy="4112926"/>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spcBef>
                <a:spcPct val="50000"/>
              </a:spcBef>
              <a:defRPr/>
            </a:pPr>
            <a:r>
              <a:rPr lang="en-US" b="1" dirty="0" smtClean="0">
                <a:latin typeface="Times New Roman" charset="0"/>
                <a:ea typeface="+mn-ea"/>
                <a:cs typeface="Times New Roman" charset="0"/>
              </a:rPr>
              <a:t>Instructor Notes</a:t>
            </a:r>
          </a:p>
          <a:p>
            <a:pPr marL="168244" indent="-168244">
              <a:spcBef>
                <a:spcPct val="50000"/>
              </a:spcBef>
              <a:buFont typeface="Arial" pitchFamily="34" charset="0"/>
              <a:buChar char="•"/>
              <a:defRPr/>
            </a:pPr>
            <a:r>
              <a:rPr lang="en-US" dirty="0" smtClean="0">
                <a:ea typeface="+mn-ea"/>
              </a:rPr>
              <a:t>Most bacteria need nutrients such as carbohydrates or proteins to survive.</a:t>
            </a:r>
            <a:endParaRPr lang="en-US" dirty="0">
              <a:ea typeface="+mn-ea"/>
            </a:endParaRPr>
          </a:p>
          <a:p>
            <a:pPr marL="112163" indent="-112163">
              <a:spcBef>
                <a:spcPct val="50000"/>
              </a:spcBef>
              <a:defRPr/>
            </a:pPr>
            <a:endParaRPr lang="en-US" b="1" dirty="0">
              <a:latin typeface="Times New Roman" charset="0"/>
              <a:ea typeface="+mn-ea"/>
              <a:cs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0B0EDE1-61BD-D547-A237-8EEF1FEBE0C8}" type="slidenum">
              <a:rPr lang="en-US">
                <a:solidFill>
                  <a:prstClr val="black"/>
                </a:solidFill>
                <a:latin typeface="Arial" charset="0"/>
                <a:ea typeface="ＭＳ Ｐゴシック" charset="0"/>
                <a:cs typeface="ＭＳ Ｐゴシック" charset="0"/>
              </a:rPr>
              <a:pPr/>
              <a:t>32</a:t>
            </a:fld>
            <a:endParaRPr lang="en-US" dirty="0">
              <a:solidFill>
                <a:prstClr val="black"/>
              </a:solidFill>
              <a:latin typeface="Arial" charset="0"/>
              <a:ea typeface="ＭＳ Ｐゴシック" charset="0"/>
              <a:cs typeface="ＭＳ Ｐゴシック" charset="0"/>
            </a:endParaRPr>
          </a:p>
        </p:txBody>
      </p:sp>
      <p:sp>
        <p:nvSpPr>
          <p:cNvPr id="443395" name="Rectangle 2"/>
          <p:cNvSpPr>
            <a:spLocks noGrp="1" noRot="1" noChangeAspect="1" noChangeArrowheads="1" noTextEdit="1"/>
          </p:cNvSpPr>
          <p:nvPr>
            <p:ph type="sldImg"/>
          </p:nvPr>
        </p:nvSpPr>
        <p:spPr>
          <a:xfrm>
            <a:off x="1143000" y="687388"/>
            <a:ext cx="4572000" cy="3429000"/>
          </a:xfrm>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Times New Roman" pitchFamily="18" charset="0"/>
              </a:rPr>
              <a:t>Instructor Notes</a:t>
            </a:r>
          </a:p>
          <a:p>
            <a:pPr marL="168244" indent="-168244">
              <a:buFont typeface="Arial" pitchFamily="34" charset="0"/>
              <a:buChar char="•"/>
              <a:defRPr/>
            </a:pPr>
            <a:r>
              <a:rPr lang="en-US" dirty="0" smtClean="0">
                <a:ea typeface="+mn-ea"/>
                <a:cs typeface="Times New Roman" pitchFamily="18" charset="0"/>
              </a:rPr>
              <a:t>pH is the measure of acidity. The pH scale ranges from 0 to 14.0. </a:t>
            </a:r>
          </a:p>
          <a:p>
            <a:pPr marL="168244" indent="-168244">
              <a:buFont typeface="Arial" pitchFamily="34" charset="0"/>
              <a:buChar char="•"/>
              <a:defRPr/>
            </a:pPr>
            <a:r>
              <a:rPr lang="en-US" dirty="0" smtClean="0">
                <a:ea typeface="+mn-ea"/>
                <a:cs typeface="Times New Roman" pitchFamily="18" charset="0"/>
              </a:rPr>
              <a:t>A value of 0 is highly acidic, while a value of 14 is highly alkaline.</a:t>
            </a:r>
          </a:p>
          <a:p>
            <a:pPr marL="168244" indent="-168244">
              <a:buFont typeface="Arial" pitchFamily="34" charset="0"/>
              <a:buChar char="•"/>
              <a:defRPr/>
            </a:pPr>
            <a:r>
              <a:rPr lang="en-US" dirty="0" smtClean="0">
                <a:ea typeface="+mn-ea"/>
                <a:cs typeface="Times New Roman" pitchFamily="18" charset="0"/>
              </a:rPr>
              <a:t>A pH of 7 is neutral.</a:t>
            </a:r>
          </a:p>
          <a:p>
            <a:pPr marL="168244" indent="-168244">
              <a:buFont typeface="Arial" pitchFamily="34" charset="0"/>
              <a:buChar char="•"/>
              <a:defRPr/>
            </a:pPr>
            <a:r>
              <a:rPr lang="en-US" dirty="0" smtClean="0">
                <a:ea typeface="+mn-ea"/>
                <a:cs typeface="Times New Roman" pitchFamily="18" charset="0"/>
              </a:rPr>
              <a:t>Bacteria grow best in food that is neutral to slightly acidic.</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DEDCE4A-BB4C-534F-8510-A84F730E5087}" type="slidenum">
              <a:rPr lang="en-US">
                <a:solidFill>
                  <a:prstClr val="black"/>
                </a:solidFill>
                <a:latin typeface="Arial" charset="0"/>
                <a:ea typeface="ＭＳ Ｐゴシック" charset="0"/>
                <a:cs typeface="ＭＳ Ｐゴシック" charset="0"/>
              </a:rPr>
              <a:pPr/>
              <a:t>33</a:t>
            </a:fld>
            <a:endParaRPr lang="en-US" dirty="0">
              <a:solidFill>
                <a:prstClr val="black"/>
              </a:solidFill>
              <a:latin typeface="Arial" charset="0"/>
              <a:ea typeface="ＭＳ Ｐゴシック" charset="0"/>
              <a:cs typeface="ＭＳ Ｐゴシック" charset="0"/>
            </a:endParaRPr>
          </a:p>
        </p:txBody>
      </p:sp>
      <p:sp>
        <p:nvSpPr>
          <p:cNvPr id="444419" name="Rectangle 2"/>
          <p:cNvSpPr>
            <a:spLocks noGrp="1" noRot="1" noChangeAspect="1" noChangeArrowheads="1" noTextEdit="1"/>
          </p:cNvSpPr>
          <p:nvPr>
            <p:ph type="sldImg"/>
          </p:nvPr>
        </p:nvSpPr>
        <p:spPr>
          <a:xfrm>
            <a:off x="1143000" y="687388"/>
            <a:ext cx="4572000" cy="3429000"/>
          </a:xfr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0B4C7F76-A38A-2E4F-A222-E844EDCA158B}" type="slidenum">
              <a:rPr lang="en-US">
                <a:solidFill>
                  <a:prstClr val="black"/>
                </a:solidFill>
                <a:latin typeface="Arial" charset="0"/>
                <a:ea typeface="ＭＳ Ｐゴシック" charset="0"/>
                <a:cs typeface="ＭＳ Ｐゴシック" charset="0"/>
              </a:rPr>
              <a:pPr/>
              <a:t>34</a:t>
            </a:fld>
            <a:endParaRPr lang="en-US" dirty="0">
              <a:solidFill>
                <a:prstClr val="black"/>
              </a:solidFill>
              <a:latin typeface="Arial" charset="0"/>
              <a:ea typeface="ＭＳ Ｐゴシック" charset="0"/>
              <a:cs typeface="ＭＳ Ｐゴシック" charset="0"/>
            </a:endParaRPr>
          </a:p>
        </p:txBody>
      </p:sp>
      <p:sp>
        <p:nvSpPr>
          <p:cNvPr id="445443" name="Rectangle 2"/>
          <p:cNvSpPr>
            <a:spLocks noGrp="1" noRot="1" noChangeAspect="1" noChangeArrowheads="1" noTextEdit="1"/>
          </p:cNvSpPr>
          <p:nvPr>
            <p:ph type="sldImg"/>
          </p:nvPr>
        </p:nvSpPr>
        <p:spPr>
          <a:xfrm>
            <a:off x="1143000" y="687388"/>
            <a:ext cx="4572000" cy="3429000"/>
          </a:xfrm>
          <a:ln/>
        </p:spPr>
      </p:sp>
      <p:sp>
        <p:nvSpPr>
          <p:cNvPr id="445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endParaRPr lang="en-US" dirty="0">
              <a:latin typeface="Times New Roman" charset="0"/>
            </a:endParaRPr>
          </a:p>
          <a:p>
            <a:pPr marL="112163" indent="-112163"/>
            <a:endParaRPr lang="en-US" dirty="0">
              <a:latin typeface="Times New Roman" charset="0"/>
              <a:cs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B060856-1DD6-7B4F-98A3-6C8CF527DDE5}" type="slidenum">
              <a:rPr lang="en-US">
                <a:solidFill>
                  <a:prstClr val="black"/>
                </a:solidFill>
                <a:latin typeface="Arial" charset="0"/>
                <a:ea typeface="ＭＳ Ｐゴシック" charset="0"/>
                <a:cs typeface="ＭＳ Ｐゴシック" charset="0"/>
              </a:rPr>
              <a:pPr/>
              <a:t>35</a:t>
            </a:fld>
            <a:endParaRPr lang="en-US" dirty="0">
              <a:solidFill>
                <a:prstClr val="black"/>
              </a:solidFill>
              <a:latin typeface="Arial" charset="0"/>
              <a:ea typeface="ＭＳ Ｐゴシック" charset="0"/>
              <a:cs typeface="ＭＳ Ｐゴシック" charset="0"/>
            </a:endParaRPr>
          </a:p>
        </p:txBody>
      </p:sp>
      <p:sp>
        <p:nvSpPr>
          <p:cNvPr id="446467" name="Rectangle 2"/>
          <p:cNvSpPr>
            <a:spLocks noGrp="1" noRot="1" noChangeAspect="1" noChangeArrowheads="1" noTextEdit="1"/>
          </p:cNvSpPr>
          <p:nvPr>
            <p:ph type="sldImg"/>
          </p:nvPr>
        </p:nvSpPr>
        <p:spPr>
          <a:xfrm>
            <a:off x="1143000" y="687388"/>
            <a:ext cx="4572000" cy="3429000"/>
          </a:xfrm>
          <a:ln/>
        </p:spPr>
      </p:sp>
      <p:sp>
        <p:nvSpPr>
          <p:cNvPr id="4" name="Rectangle 3"/>
          <p:cNvSpPr>
            <a:spLocks noGrp="1" noChangeArrowheads="1"/>
          </p:cNvSpPr>
          <p:nvPr>
            <p:ph type="body" idx="3"/>
          </p:nvPr>
        </p:nvSpPr>
        <p:spPr>
          <a:xfrm>
            <a:off x="857250" y="4393992"/>
            <a:ext cx="5031685" cy="4112926"/>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spcBef>
                <a:spcPct val="50000"/>
              </a:spcBef>
              <a:defRPr/>
            </a:pPr>
            <a:r>
              <a:rPr lang="en-US" b="1" dirty="0" smtClean="0">
                <a:latin typeface="Times New Roman" charset="0"/>
                <a:ea typeface="+mn-ea"/>
                <a:cs typeface="Times New Roman" charset="0"/>
              </a:rPr>
              <a:t>Instructor Notes</a:t>
            </a:r>
          </a:p>
          <a:p>
            <a:pPr marL="168244" indent="-168244">
              <a:spcBef>
                <a:spcPct val="50000"/>
              </a:spcBef>
              <a:buFont typeface="Arial" pitchFamily="34" charset="0"/>
              <a:buChar char="•"/>
              <a:defRPr/>
            </a:pPr>
            <a:r>
              <a:rPr lang="en-US" dirty="0" smtClean="0">
                <a:latin typeface="Times New Roman" charset="0"/>
                <a:ea typeface="+mn-ea"/>
                <a:cs typeface="Times New Roman" charset="0"/>
              </a:rPr>
              <a:t>Bacteria that grow without oxygen can occur in cooked rice, untreated garlic- and-oil mixtures, and temperature-abused baked potatoes.</a:t>
            </a:r>
            <a:endParaRPr lang="en-US" dirty="0">
              <a:latin typeface="Times New Roman" charset="0"/>
              <a:ea typeface="+mn-ea"/>
              <a:cs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700F1BF-95D0-D841-B244-24C1992B144C}" type="slidenum">
              <a:rPr lang="en-US">
                <a:solidFill>
                  <a:prstClr val="black"/>
                </a:solidFill>
                <a:latin typeface="Arial" charset="0"/>
                <a:ea typeface="ＭＳ Ｐゴシック" charset="0"/>
                <a:cs typeface="ＭＳ Ｐゴシック" charset="0"/>
              </a:rPr>
              <a:pPr/>
              <a:t>36</a:t>
            </a:fld>
            <a:endParaRPr lang="en-US" dirty="0">
              <a:solidFill>
                <a:prstClr val="black"/>
              </a:solidFill>
              <a:latin typeface="Arial" charset="0"/>
              <a:ea typeface="ＭＳ Ｐゴシック" charset="0"/>
              <a:cs typeface="ＭＳ Ｐゴシック" charset="0"/>
            </a:endParaRPr>
          </a:p>
        </p:txBody>
      </p:sp>
      <p:sp>
        <p:nvSpPr>
          <p:cNvPr id="447491" name="Rectangle 2"/>
          <p:cNvSpPr>
            <a:spLocks noGrp="1" noRot="1" noChangeAspect="1" noChangeArrowheads="1" noTextEdit="1"/>
          </p:cNvSpPr>
          <p:nvPr>
            <p:ph type="sldImg"/>
          </p:nvPr>
        </p:nvSpPr>
        <p:spPr>
          <a:xfrm>
            <a:off x="1143000" y="687388"/>
            <a:ext cx="4572000" cy="3429000"/>
          </a:xfrm>
          <a:ln/>
        </p:spPr>
      </p:sp>
      <p:sp>
        <p:nvSpPr>
          <p:cNvPr id="5" name="Rectangle 3"/>
          <p:cNvSpPr>
            <a:spLocks noGrp="1" noChangeArrowheads="1"/>
          </p:cNvSpPr>
          <p:nvPr>
            <p:ph type="body" idx="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Times New Roman" pitchFamily="18" charset="0"/>
              </a:rPr>
              <a:t>Instructor Notes</a:t>
            </a:r>
          </a:p>
          <a:p>
            <a:pPr marL="168244" indent="-168244">
              <a:buFont typeface="Arial" pitchFamily="34" charset="0"/>
              <a:buChar char="•"/>
              <a:defRPr/>
            </a:pPr>
            <a:r>
              <a:rPr lang="en-US" dirty="0" smtClean="0">
                <a:ea typeface="+mn-ea"/>
                <a:cs typeface="Times New Roman" pitchFamily="18" charset="0"/>
              </a:rPr>
              <a:t>The amount of moisture available in food is called water activity (a</a:t>
            </a:r>
            <a:r>
              <a:rPr lang="en-US" sz="800" dirty="0">
                <a:cs typeface="Times New Roman" pitchFamily="18" charset="0"/>
              </a:rPr>
              <a:t>w</a:t>
            </a:r>
            <a:r>
              <a:rPr lang="en-US" sz="900" dirty="0">
                <a:cs typeface="Times New Roman" pitchFamily="18" charset="0"/>
              </a:rPr>
              <a:t>). </a:t>
            </a:r>
            <a:r>
              <a:rPr lang="en-US" dirty="0" smtClean="0">
                <a:ea typeface="+mn-ea"/>
                <a:cs typeface="Times New Roman" pitchFamily="18" charset="0"/>
              </a:rPr>
              <a:t>The a</a:t>
            </a:r>
            <a:r>
              <a:rPr lang="en-US" sz="800" dirty="0">
                <a:cs typeface="Times New Roman" pitchFamily="18" charset="0"/>
              </a:rPr>
              <a:t>w</a:t>
            </a:r>
            <a:r>
              <a:rPr lang="en-US" dirty="0" smtClean="0">
                <a:ea typeface="+mn-ea"/>
                <a:cs typeface="Times New Roman" pitchFamily="18" charset="0"/>
              </a:rPr>
              <a:t> scale ranges from 0.0 to 1.0. </a:t>
            </a:r>
          </a:p>
          <a:p>
            <a:pPr marL="168244" indent="-168244">
              <a:buFont typeface="Arial" pitchFamily="34" charset="0"/>
              <a:buChar char="•"/>
              <a:defRPr/>
            </a:pPr>
            <a:r>
              <a:rPr lang="en-US" dirty="0" smtClean="0">
                <a:ea typeface="+mn-ea"/>
                <a:cs typeface="Times New Roman" pitchFamily="18" charset="0"/>
              </a:rPr>
              <a:t>The higher the value, the more available moisture in the food.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06D2B82-915A-8E49-B522-28CBD68F8976}" type="slidenum">
              <a:rPr lang="en-US">
                <a:solidFill>
                  <a:prstClr val="black"/>
                </a:solidFill>
                <a:latin typeface="Arial" charset="0"/>
              </a:rPr>
              <a:pPr/>
              <a:t>37</a:t>
            </a:fld>
            <a:endParaRPr lang="en-US" dirty="0">
              <a:solidFill>
                <a:prstClr val="black"/>
              </a:solidFill>
              <a:latin typeface="Arial" charset="0"/>
            </a:endParaRPr>
          </a:p>
        </p:txBody>
      </p:sp>
      <p:sp>
        <p:nvSpPr>
          <p:cNvPr id="448515" name="Rectangle 2"/>
          <p:cNvSpPr>
            <a:spLocks noGrp="1" noRot="1" noChangeAspect="1" noChangeArrowheads="1" noTextEdit="1"/>
          </p:cNvSpPr>
          <p:nvPr>
            <p:ph type="sldImg"/>
          </p:nvPr>
        </p:nvSpPr>
        <p:spPr>
          <a:xfrm>
            <a:off x="1143000" y="687388"/>
            <a:ext cx="4572000" cy="3429000"/>
          </a:xfrm>
          <a:ln/>
        </p:spPr>
      </p:sp>
      <p:sp>
        <p:nvSpPr>
          <p:cNvPr id="403460" name="Rectangle 3"/>
          <p:cNvSpPr>
            <a:spLocks noGrp="1" noChangeArrowheads="1"/>
          </p:cNvSpPr>
          <p:nvPr>
            <p:ph type="body" idx="1"/>
          </p:nvPr>
        </p:nvSpPr>
        <p:spPr>
          <a:xfrm>
            <a:off x="857250" y="4392431"/>
            <a:ext cx="5218043" cy="4114487"/>
          </a:xfrm>
        </p:spPr>
        <p:txBody>
          <a:bodyPr lIns="91094" tIns="45547" rIns="91094" bIns="45547"/>
          <a:lstStyle/>
          <a:p>
            <a:pPr marL="112163" indent="-112163">
              <a:defRPr/>
            </a:pPr>
            <a:r>
              <a:rPr lang="en-US" b="1" dirty="0" smtClean="0">
                <a:ea typeface="+mn-ea"/>
              </a:rPr>
              <a:t>Instructor Notes</a:t>
            </a:r>
          </a:p>
          <a:p>
            <a:pPr marL="112163" indent="-112163">
              <a:buFontTx/>
              <a:buChar char="•"/>
              <a:defRPr/>
            </a:pPr>
            <a:r>
              <a:rPr lang="en-US" dirty="0" smtClean="0">
                <a:ea typeface="+mn-ea"/>
              </a:rPr>
              <a:t> You can help keep food safe by controlling FAT TOM. In your operation, however, you will most likely be able to control only time and temperature.</a:t>
            </a:r>
          </a:p>
          <a:p>
            <a:pPr>
              <a:defRPr/>
            </a:pPr>
            <a:endParaRPr lang="en-US" dirty="0" smtClean="0">
              <a:ea typeface="+mn-ea"/>
            </a:endParaRPr>
          </a:p>
          <a:p>
            <a:pPr marL="112163" indent="-112163">
              <a:defRPr/>
            </a:pPr>
            <a:endParaRPr lang="en-US" dirty="0" smtClean="0">
              <a:ea typeface="+mn-ea"/>
            </a:endParaRPr>
          </a:p>
          <a:p>
            <a:pPr marL="112163" indent="-112163">
              <a:defRPr/>
            </a:pPr>
            <a:r>
              <a:rPr lang="en-US" dirty="0" smtClean="0">
                <a:ea typeface="+mn-ea"/>
              </a:rPr>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C495A80-2D1F-EE4C-BCF2-91F02857B91F}" type="slidenum">
              <a:rPr lang="en-US">
                <a:solidFill>
                  <a:prstClr val="black"/>
                </a:solidFill>
                <a:latin typeface="Arial" charset="0"/>
              </a:rPr>
              <a:pPr/>
              <a:t>38</a:t>
            </a:fld>
            <a:endParaRPr lang="en-US" dirty="0">
              <a:solidFill>
                <a:prstClr val="black"/>
              </a:solidFill>
              <a:latin typeface="Arial" charset="0"/>
            </a:endParaRPr>
          </a:p>
        </p:txBody>
      </p:sp>
      <p:sp>
        <p:nvSpPr>
          <p:cNvPr id="449539" name="Rectangle 2"/>
          <p:cNvSpPr>
            <a:spLocks noGrp="1" noRot="1" noChangeAspect="1" noChangeArrowheads="1" noTextEdit="1"/>
          </p:cNvSpPr>
          <p:nvPr>
            <p:ph type="sldImg"/>
          </p:nvPr>
        </p:nvSpPr>
        <p:spPr>
          <a:xfrm>
            <a:off x="1143000" y="687388"/>
            <a:ext cx="4572000" cy="3429000"/>
          </a:xfrm>
          <a:ln/>
        </p:spPr>
      </p:sp>
      <p:sp>
        <p:nvSpPr>
          <p:cNvPr id="449540" name="Rectangle 3"/>
          <p:cNvSpPr>
            <a:spLocks noGrp="1" noChangeArrowheads="1"/>
          </p:cNvSpPr>
          <p:nvPr>
            <p:ph type="body" idx="1"/>
          </p:nvPr>
        </p:nvSpPr>
        <p:spPr>
          <a:xfrm>
            <a:off x="857250" y="4393992"/>
            <a:ext cx="5031685" cy="4112926"/>
          </a:xfrm>
          <a:noFill/>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lnSpc>
                <a:spcPct val="80000"/>
              </a:lnSpc>
              <a:spcBef>
                <a:spcPct val="50000"/>
              </a:spcBef>
              <a:buSzPct val="80000"/>
            </a:pPr>
            <a:r>
              <a:rPr lang="en-US" b="1" dirty="0">
                <a:latin typeface="Times New Roman" charset="0"/>
                <a:cs typeface="Times New Roman" charset="0"/>
              </a:rPr>
              <a:t>Instructor Notes</a:t>
            </a:r>
          </a:p>
          <a:p>
            <a:pPr marL="112163" indent="-112163">
              <a:lnSpc>
                <a:spcPct val="80000"/>
              </a:lnSpc>
              <a:spcBef>
                <a:spcPct val="50000"/>
              </a:spcBef>
              <a:buSzPct val="80000"/>
              <a:buFontTx/>
              <a:buChar char="•"/>
            </a:pPr>
            <a:r>
              <a:rPr lang="en-US" dirty="0">
                <a:latin typeface="Times New Roman" charset="0"/>
                <a:cs typeface="Times New Roman" charset="0"/>
              </a:rPr>
              <a:t>This slide identifies the major foodborne bacteria.</a:t>
            </a:r>
          </a:p>
          <a:p>
            <a:pPr marL="112163" indent="-112163">
              <a:lnSpc>
                <a:spcPct val="80000"/>
              </a:lnSpc>
              <a:spcBef>
                <a:spcPct val="50000"/>
              </a:spcBef>
              <a:buSzPct val="80000"/>
            </a:pPr>
            <a:endParaRPr lang="en-US" dirty="0">
              <a:latin typeface="Times New Roman" charset="0"/>
              <a:cs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6877B302-A1D0-0341-8F1A-DD97DCDD4CB8}" type="slidenum">
              <a:rPr lang="en-US">
                <a:solidFill>
                  <a:prstClr val="black"/>
                </a:solidFill>
                <a:latin typeface="Arial" charset="0"/>
              </a:rPr>
              <a:pPr/>
              <a:t>39</a:t>
            </a:fld>
            <a:endParaRPr lang="en-US" dirty="0">
              <a:solidFill>
                <a:prstClr val="black"/>
              </a:solidFill>
              <a:latin typeface="Arial" charset="0"/>
            </a:endParaRPr>
          </a:p>
        </p:txBody>
      </p:sp>
      <p:sp>
        <p:nvSpPr>
          <p:cNvPr id="450563" name="Rectangle 2"/>
          <p:cNvSpPr>
            <a:spLocks noGrp="1" noRot="1" noChangeAspect="1" noChangeArrowheads="1" noTextEdit="1"/>
          </p:cNvSpPr>
          <p:nvPr>
            <p:ph type="sldImg"/>
          </p:nvPr>
        </p:nvSpPr>
        <p:spPr>
          <a:xfrm>
            <a:off x="1144588" y="685800"/>
            <a:ext cx="4572000" cy="3429000"/>
          </a:xfrm>
          <a:ln/>
        </p:spPr>
      </p:sp>
      <p:sp>
        <p:nvSpPr>
          <p:cNvPr id="408580" name="Rectangle 4"/>
          <p:cNvSpPr>
            <a:spLocks noGrp="1" noChangeArrowheads="1"/>
          </p:cNvSpPr>
          <p:nvPr>
            <p:ph type="body" idx="1"/>
          </p:nvPr>
        </p:nvSpPr>
        <p:spPr>
          <a:xfrm>
            <a:off x="857250" y="4392431"/>
            <a:ext cx="5486711" cy="4114487"/>
          </a:xfrm>
        </p:spPr>
        <p:txBody>
          <a:bodyPr/>
          <a:lstStyle/>
          <a:p>
            <a:pPr eaLnBrk="1" hangingPunct="1"/>
            <a:r>
              <a:rPr lang="en-US" b="1" dirty="0">
                <a:latin typeface="Times New Roman" charset="0"/>
              </a:rPr>
              <a:t>Instructor Notes</a:t>
            </a:r>
            <a:endParaRPr lang="en-US" dirty="0">
              <a:latin typeface="Times New Roman" charset="0"/>
            </a:endParaRPr>
          </a:p>
          <a:p>
            <a:pPr eaLnBrk="1" hangingPunct="1">
              <a:buFontTx/>
              <a:buChar char="•"/>
            </a:pPr>
            <a:r>
              <a:rPr lang="en-US" dirty="0">
                <a:latin typeface="Times New Roman" charset="0"/>
              </a:rPr>
              <a:t>The most important prevention measure for the bacteria listed on this slide is controlling time and temperature.</a:t>
            </a:r>
          </a:p>
          <a:p>
            <a:pPr eaLnBrk="1" hangingPunct="1">
              <a:buFontTx/>
              <a:buChar char="•"/>
            </a:pPr>
            <a:r>
              <a:rPr lang="en-US" dirty="0">
                <a:latin typeface="Times New Roman" charset="0"/>
              </a:rPr>
              <a:t>For each type of bacteria, you should understand the common source and food commonly linked with it. You should also be able to identify the most common symptoms associated with the illness caused by the bacteria. Finally, you should be able to determine the most important prevention measures.</a:t>
            </a:r>
          </a:p>
          <a:p>
            <a:pPr eaLnBrk="1" hangingPunct="1"/>
            <a:endParaRPr lang="en-US" dirty="0">
              <a:latin typeface="Times New Roman" charset="0"/>
            </a:endParaRPr>
          </a:p>
          <a:p>
            <a:pPr eaLnBrk="1" hangingPunct="1"/>
            <a:endParaRPr lang="en-US" dirty="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F4DBFC7-6F37-2E41-916B-EE954EB21FCC}" type="slidenum">
              <a:rPr lang="en-US">
                <a:solidFill>
                  <a:prstClr val="black"/>
                </a:solidFill>
                <a:latin typeface="Arial" charset="0"/>
                <a:ea typeface="ＭＳ Ｐゴシック" charset="0"/>
                <a:cs typeface="ＭＳ Ｐゴシック" charset="0"/>
              </a:rPr>
              <a:pPr/>
              <a:t>4</a:t>
            </a:fld>
            <a:endParaRPr lang="en-US" dirty="0">
              <a:solidFill>
                <a:prstClr val="black"/>
              </a:solidFill>
              <a:latin typeface="Arial" charset="0"/>
              <a:ea typeface="ＭＳ Ｐゴシック" charset="0"/>
              <a:cs typeface="ＭＳ Ｐゴシック" charset="0"/>
            </a:endParaRPr>
          </a:p>
        </p:txBody>
      </p:sp>
      <p:sp>
        <p:nvSpPr>
          <p:cNvPr id="414723" name="Rectangle 2"/>
          <p:cNvSpPr>
            <a:spLocks noGrp="1" noRot="1" noChangeAspect="1" noChangeArrowheads="1" noTextEdit="1"/>
          </p:cNvSpPr>
          <p:nvPr>
            <p:ph type="sldImg"/>
          </p:nvPr>
        </p:nvSpPr>
        <p:spPr>
          <a:xfrm>
            <a:off x="1143000" y="687388"/>
            <a:ext cx="4572000" cy="3429000"/>
          </a:xfrm>
          <a:ln/>
        </p:spPr>
      </p:sp>
      <p:sp>
        <p:nvSpPr>
          <p:cNvPr id="295940" name="Rectangle 3"/>
          <p:cNvSpPr>
            <a:spLocks noGrp="1" noChangeArrowheads="1"/>
          </p:cNvSpPr>
          <p:nvPr>
            <p:ph type="body" idx="1"/>
          </p:nvPr>
        </p:nvSpPr>
        <p:spPr>
          <a:xfrm>
            <a:off x="745435" y="4572001"/>
            <a:ext cx="5255315" cy="4112926"/>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lnSpc>
                <a:spcPct val="80000"/>
              </a:lnSpc>
              <a:spcBef>
                <a:spcPct val="50000"/>
              </a:spcBef>
            </a:pPr>
            <a:r>
              <a:rPr lang="en-US" b="1" dirty="0">
                <a:latin typeface="Times New Roman" charset="0"/>
                <a:cs typeface="Times New Roman" charset="0"/>
              </a:rPr>
              <a:t>Instructor Notes</a:t>
            </a:r>
          </a:p>
          <a:p>
            <a:pPr marL="112163" indent="-112163">
              <a:lnSpc>
                <a:spcPct val="80000"/>
              </a:lnSpc>
              <a:spcBef>
                <a:spcPct val="50000"/>
              </a:spcBef>
              <a:buSzPct val="80000"/>
              <a:buFontTx/>
              <a:buChar char="•"/>
            </a:pPr>
            <a:r>
              <a:rPr lang="en-US" dirty="0">
                <a:latin typeface="Times New Roman" charset="0"/>
                <a:cs typeface="Times New Roman" charset="0"/>
              </a:rPr>
              <a:t>National Restaurant Association figures show that a foodborne-illness outbreak can cost an operation thousands of dollars. </a:t>
            </a:r>
          </a:p>
          <a:p>
            <a:pPr marL="112163" indent="-112163">
              <a:lnSpc>
                <a:spcPct val="80000"/>
              </a:lnSpc>
              <a:spcBef>
                <a:spcPct val="50000"/>
              </a:spcBef>
              <a:buSzPct val="80000"/>
              <a:buFontTx/>
              <a:buChar char="•"/>
            </a:pPr>
            <a:r>
              <a:rPr lang="en-US" dirty="0">
                <a:latin typeface="Times New Roman" charset="0"/>
                <a:cs typeface="Times New Roman" charset="0"/>
              </a:rPr>
              <a:t>Most important are the human costs. Victims of foodborne illnesses may experience lost work, medical costs and long-term disability, and death</a:t>
            </a:r>
            <a:r>
              <a:rPr lang="en-US" dirty="0" smtClean="0">
                <a:latin typeface="Times New Roman" charset="0"/>
                <a:cs typeface="Times New Roman" charset="0"/>
              </a:rPr>
              <a:t>. </a:t>
            </a:r>
            <a:r>
              <a:rPr lang="en-US" dirty="0">
                <a:latin typeface="Times New Roman" charset="0"/>
                <a:cs typeface="Times New Roman" charset="0"/>
              </a:rPr>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63AA5570-BA58-0644-974D-AB1A287A940F}" type="slidenum">
              <a:rPr lang="en-US">
                <a:solidFill>
                  <a:prstClr val="black"/>
                </a:solidFill>
                <a:latin typeface="Arial" charset="0"/>
              </a:rPr>
              <a:pPr/>
              <a:t>40</a:t>
            </a:fld>
            <a:endParaRPr lang="en-US" dirty="0">
              <a:solidFill>
                <a:prstClr val="black"/>
              </a:solidFill>
              <a:latin typeface="Arial" charset="0"/>
            </a:endParaRPr>
          </a:p>
        </p:txBody>
      </p:sp>
      <p:sp>
        <p:nvSpPr>
          <p:cNvPr id="451587" name="Rectangle 2"/>
          <p:cNvSpPr>
            <a:spLocks noGrp="1" noRot="1" noChangeAspect="1" noChangeArrowheads="1" noTextEdit="1"/>
          </p:cNvSpPr>
          <p:nvPr>
            <p:ph type="sldImg"/>
          </p:nvPr>
        </p:nvSpPr>
        <p:spPr>
          <a:xfrm>
            <a:off x="1144588" y="685800"/>
            <a:ext cx="4572000" cy="3429000"/>
          </a:xfrm>
          <a:ln/>
        </p:spPr>
      </p:sp>
      <p:sp>
        <p:nvSpPr>
          <p:cNvPr id="451588" name="Rectangle 4"/>
          <p:cNvSpPr>
            <a:spLocks noGrp="1" noChangeArrowheads="1"/>
          </p:cNvSpPr>
          <p:nvPr>
            <p:ph type="body" idx="1"/>
          </p:nvPr>
        </p:nvSpPr>
        <p:spPr>
          <a:xfrm>
            <a:off x="857250" y="4395555"/>
            <a:ext cx="5155924"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50000"/>
              </a:spcBef>
            </a:pPr>
            <a:r>
              <a:rPr lang="en-US" b="1" dirty="0">
                <a:latin typeface="Times" charset="0"/>
              </a:rPr>
              <a:t>Instructor Notes</a:t>
            </a:r>
          </a:p>
          <a:p>
            <a:pPr>
              <a:spcBef>
                <a:spcPct val="50000"/>
              </a:spcBef>
              <a:buFontTx/>
              <a:buChar char="•"/>
            </a:pPr>
            <a:r>
              <a:rPr lang="en-US" dirty="0">
                <a:latin typeface="Times New Roman" charset="0"/>
                <a:cs typeface="Times New Roman" charset="0"/>
              </a:rPr>
              <a:t>The bacteria is pronounced: </a:t>
            </a:r>
            <a:r>
              <a:rPr lang="en-US" i="1" dirty="0" smtClean="0">
                <a:latin typeface="Times New Roman" charset="0"/>
                <a:cs typeface="Times New Roman" charset="0"/>
              </a:rPr>
              <a:t>ba-CIL-us SEER-ee-us</a:t>
            </a:r>
            <a:r>
              <a:rPr lang="en-US" i="1" dirty="0">
                <a:latin typeface="Times New Roman" charset="0"/>
                <a:cs typeface="Times New Roman" charset="0"/>
              </a:rPr>
              <a:t>. </a:t>
            </a:r>
          </a:p>
          <a:p>
            <a:pPr>
              <a:spcBef>
                <a:spcPct val="50000"/>
              </a:spcBef>
              <a:buFontTx/>
              <a:buChar char="•"/>
            </a:pPr>
            <a:r>
              <a:rPr lang="en-US" dirty="0">
                <a:latin typeface="Times New Roman" charset="0"/>
                <a:cs typeface="Times New Roman" charset="0"/>
              </a:rPr>
              <a:t>The illness is pronounced: </a:t>
            </a:r>
            <a:r>
              <a:rPr lang="en-US" i="1" dirty="0" smtClean="0">
                <a:latin typeface="Times New Roman" charset="0"/>
                <a:cs typeface="Times New Roman" charset="0"/>
              </a:rPr>
              <a:t>ba-CIL-us SEER-ee-us GAS-tro-EN-ter-I-</a:t>
            </a:r>
            <a:r>
              <a:rPr lang="en-US" i="1" dirty="0" err="1" smtClean="0">
                <a:latin typeface="Times New Roman" charset="0"/>
                <a:cs typeface="Times New Roman" charset="0"/>
              </a:rPr>
              <a:t>tiss</a:t>
            </a:r>
            <a:r>
              <a:rPr lang="en-US" i="1" dirty="0">
                <a:latin typeface="Times New Roman" charset="0"/>
                <a:cs typeface="Times New Roman" charset="0"/>
              </a:rPr>
              <a:t>.</a:t>
            </a:r>
            <a:r>
              <a:rPr lang="en-US" b="1" dirty="0">
                <a:solidFill>
                  <a:srgbClr val="C42357"/>
                </a:solidFill>
                <a:latin typeface="Times" charset="0"/>
              </a:rPr>
              <a:t> </a:t>
            </a:r>
          </a:p>
          <a:p>
            <a:pPr>
              <a:spcBef>
                <a:spcPct val="50000"/>
              </a:spcBef>
              <a:buFontTx/>
              <a:buChar char="•"/>
            </a:pPr>
            <a:r>
              <a:rPr lang="en-US" i="1" dirty="0">
                <a:latin typeface="Times New Roman" charset="0"/>
                <a:cs typeface="Times New Roman" charset="0"/>
              </a:rPr>
              <a:t>Bacillus cereus</a:t>
            </a:r>
            <a:r>
              <a:rPr lang="en-US" dirty="0">
                <a:latin typeface="Times New Roman" charset="0"/>
                <a:cs typeface="Times New Roman" charset="0"/>
              </a:rPr>
              <a:t> is a spore-forming bacteria found in dirt. </a:t>
            </a:r>
          </a:p>
          <a:p>
            <a:pPr>
              <a:spcBef>
                <a:spcPct val="50000"/>
              </a:spcBef>
              <a:buFontTx/>
              <a:buChar char="•"/>
            </a:pPr>
            <a:r>
              <a:rPr lang="en-US" dirty="0">
                <a:latin typeface="Times New Roman" charset="0"/>
                <a:cs typeface="Times New Roman" charset="0"/>
              </a:rPr>
              <a:t>The bacteria can produce two different toxins when allowed to grow to high levels. Each causes a different type of illness. The diarrheal toxin is covered in this slide.</a:t>
            </a:r>
          </a:p>
          <a:p>
            <a:pPr eaLnBrk="1" hangingPunct="1"/>
            <a:endParaRPr lang="en-US" dirty="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BCC8E4E3-1AD0-2E4F-AAD6-454B934B56CE}" type="slidenum">
              <a:rPr lang="en-US">
                <a:solidFill>
                  <a:prstClr val="black"/>
                </a:solidFill>
                <a:latin typeface="Arial" charset="0"/>
              </a:rPr>
              <a:pPr/>
              <a:t>41</a:t>
            </a:fld>
            <a:endParaRPr lang="en-US">
              <a:solidFill>
                <a:prstClr val="black"/>
              </a:solidFill>
              <a:latin typeface="Arial" charset="0"/>
            </a:endParaRPr>
          </a:p>
        </p:txBody>
      </p:sp>
      <p:sp>
        <p:nvSpPr>
          <p:cNvPr id="452611" name="Rectangle 2"/>
          <p:cNvSpPr>
            <a:spLocks noGrp="1" noRot="1" noChangeAspect="1" noChangeArrowheads="1" noTextEdit="1"/>
          </p:cNvSpPr>
          <p:nvPr>
            <p:ph type="sldImg"/>
          </p:nvPr>
        </p:nvSpPr>
        <p:spPr>
          <a:xfrm>
            <a:off x="1144588" y="685800"/>
            <a:ext cx="4572000" cy="3429000"/>
          </a:xfrm>
          <a:ln/>
        </p:spPr>
      </p:sp>
      <p:sp>
        <p:nvSpPr>
          <p:cNvPr id="452612" name="Rectangle 3"/>
          <p:cNvSpPr>
            <a:spLocks noChangeArrowheads="1"/>
          </p:cNvSpPr>
          <p:nvPr/>
        </p:nvSpPr>
        <p:spPr bwMode="auto">
          <a:xfrm>
            <a:off x="857250" y="4392431"/>
            <a:ext cx="5190090" cy="41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fontAlgn="base">
              <a:spcBef>
                <a:spcPct val="30000"/>
              </a:spcBef>
              <a:spcAft>
                <a:spcPct val="0"/>
              </a:spcAft>
            </a:pPr>
            <a:r>
              <a:rPr lang="en-US" sz="1200" b="1" dirty="0">
                <a:solidFill>
                  <a:prstClr val="black"/>
                </a:solidFill>
                <a:latin typeface="Times New Roman" charset="0"/>
              </a:rPr>
              <a:t>Instructor Notes</a:t>
            </a:r>
          </a:p>
          <a:p>
            <a:pPr marL="112163" indent="-112163" eaLnBrk="0" fontAlgn="base" hangingPunct="0">
              <a:spcBef>
                <a:spcPct val="50000"/>
              </a:spcBef>
              <a:spcAft>
                <a:spcPct val="0"/>
              </a:spcAft>
              <a:buFontTx/>
              <a:buChar char="•"/>
            </a:pPr>
            <a:r>
              <a:rPr lang="en-US" sz="1200" dirty="0">
                <a:solidFill>
                  <a:prstClr val="black"/>
                </a:solidFill>
                <a:latin typeface="Times New Roman" charset="0"/>
                <a:cs typeface="Times New Roman" charset="0"/>
              </a:rPr>
              <a:t>The bacteria is pronounced: </a:t>
            </a:r>
            <a:r>
              <a:rPr lang="en-US" sz="1200" i="1" dirty="0" err="1">
                <a:solidFill>
                  <a:prstClr val="black"/>
                </a:solidFill>
                <a:latin typeface="Times New Roman" charset="0"/>
                <a:cs typeface="Times New Roman" charset="0"/>
              </a:rPr>
              <a:t>ba</a:t>
            </a:r>
            <a:r>
              <a:rPr lang="en-US" sz="1200" i="1" dirty="0">
                <a:solidFill>
                  <a:prstClr val="black"/>
                </a:solidFill>
                <a:latin typeface="Times New Roman" charset="0"/>
                <a:cs typeface="Times New Roman" charset="0"/>
              </a:rPr>
              <a:t>-CIL-us SEER-</a:t>
            </a:r>
            <a:r>
              <a:rPr lang="en-US" sz="1200" i="1" dirty="0" err="1">
                <a:solidFill>
                  <a:prstClr val="black"/>
                </a:solidFill>
                <a:latin typeface="Times New Roman" charset="0"/>
                <a:cs typeface="Times New Roman" charset="0"/>
              </a:rPr>
              <a:t>ee</a:t>
            </a:r>
            <a:r>
              <a:rPr lang="en-US" sz="1200" i="1" dirty="0">
                <a:solidFill>
                  <a:prstClr val="black"/>
                </a:solidFill>
                <a:latin typeface="Times New Roman" charset="0"/>
                <a:cs typeface="Times New Roman" charset="0"/>
              </a:rPr>
              <a:t>-us</a:t>
            </a:r>
            <a:r>
              <a:rPr lang="en-US" sz="1200" i="1" dirty="0">
                <a:solidFill>
                  <a:prstClr val="black"/>
                </a:solidFill>
                <a:latin typeface="Times New Roman" charset="0"/>
                <a:cs typeface="Times New Roman" charset="0"/>
              </a:rPr>
              <a:t>. </a:t>
            </a:r>
          </a:p>
          <a:p>
            <a:pPr marL="112163" indent="-112163" eaLnBrk="0" fontAlgn="base" hangingPunct="0">
              <a:spcBef>
                <a:spcPct val="50000"/>
              </a:spcBef>
              <a:spcAft>
                <a:spcPct val="0"/>
              </a:spcAft>
              <a:buFontTx/>
              <a:buChar char="•"/>
            </a:pPr>
            <a:r>
              <a:rPr lang="en-US" sz="1200" dirty="0">
                <a:solidFill>
                  <a:prstClr val="black"/>
                </a:solidFill>
                <a:latin typeface="Times New Roman" charset="0"/>
                <a:cs typeface="Times New Roman" charset="0"/>
              </a:rPr>
              <a:t>The illness is pronounced: </a:t>
            </a:r>
            <a:r>
              <a:rPr lang="en-US" sz="1200" i="1" dirty="0" err="1">
                <a:solidFill>
                  <a:prstClr val="black"/>
                </a:solidFill>
                <a:latin typeface="Times New Roman" charset="0"/>
                <a:cs typeface="Times New Roman" charset="0"/>
              </a:rPr>
              <a:t>ba</a:t>
            </a:r>
            <a:r>
              <a:rPr lang="en-US" sz="1200" i="1" dirty="0">
                <a:solidFill>
                  <a:prstClr val="black"/>
                </a:solidFill>
                <a:latin typeface="Times New Roman" charset="0"/>
                <a:cs typeface="Times New Roman" charset="0"/>
              </a:rPr>
              <a:t>-CIL-us SEER-</a:t>
            </a:r>
            <a:r>
              <a:rPr lang="en-US" sz="1200" i="1" dirty="0" err="1">
                <a:solidFill>
                  <a:prstClr val="black"/>
                </a:solidFill>
                <a:latin typeface="Times New Roman" charset="0"/>
                <a:cs typeface="Times New Roman" charset="0"/>
              </a:rPr>
              <a:t>ee</a:t>
            </a:r>
            <a:r>
              <a:rPr lang="en-US" sz="1200" i="1" dirty="0">
                <a:solidFill>
                  <a:prstClr val="black"/>
                </a:solidFill>
                <a:latin typeface="Times New Roman" charset="0"/>
                <a:cs typeface="Times New Roman" charset="0"/>
              </a:rPr>
              <a:t>-us GAS-</a:t>
            </a:r>
            <a:r>
              <a:rPr lang="en-US" sz="1200" i="1" dirty="0" err="1">
                <a:solidFill>
                  <a:prstClr val="black"/>
                </a:solidFill>
                <a:latin typeface="Times New Roman" charset="0"/>
                <a:cs typeface="Times New Roman" charset="0"/>
              </a:rPr>
              <a:t>tro</a:t>
            </a:r>
            <a:r>
              <a:rPr lang="en-US" sz="1200" i="1" dirty="0">
                <a:solidFill>
                  <a:prstClr val="black"/>
                </a:solidFill>
                <a:latin typeface="Times New Roman" charset="0"/>
                <a:cs typeface="Times New Roman" charset="0"/>
              </a:rPr>
              <a:t>-EN-</a:t>
            </a:r>
            <a:r>
              <a:rPr lang="en-US" sz="1200" i="1" dirty="0" err="1">
                <a:solidFill>
                  <a:prstClr val="black"/>
                </a:solidFill>
                <a:latin typeface="Times New Roman" charset="0"/>
                <a:cs typeface="Times New Roman" charset="0"/>
              </a:rPr>
              <a:t>ter</a:t>
            </a:r>
            <a:r>
              <a:rPr lang="en-US" sz="1200" i="1" dirty="0">
                <a:solidFill>
                  <a:prstClr val="black"/>
                </a:solidFill>
                <a:latin typeface="Times New Roman" charset="0"/>
                <a:cs typeface="Times New Roman" charset="0"/>
              </a:rPr>
              <a:t>-I-</a:t>
            </a:r>
            <a:r>
              <a:rPr lang="en-US" sz="1200" i="1" dirty="0" err="1">
                <a:solidFill>
                  <a:prstClr val="black"/>
                </a:solidFill>
                <a:latin typeface="Times New Roman" charset="0"/>
                <a:cs typeface="Times New Roman" charset="0"/>
              </a:rPr>
              <a:t>tiss</a:t>
            </a:r>
            <a:r>
              <a:rPr lang="en-US" sz="1200" i="1" dirty="0">
                <a:solidFill>
                  <a:prstClr val="black"/>
                </a:solidFill>
                <a:latin typeface="Times New Roman" charset="0"/>
                <a:cs typeface="Times New Roman" charset="0"/>
              </a:rPr>
              <a:t>.</a:t>
            </a:r>
            <a:r>
              <a:rPr lang="en-US" sz="1200" b="1" dirty="0">
                <a:solidFill>
                  <a:srgbClr val="C42357"/>
                </a:solidFill>
                <a:latin typeface="Times" charset="0"/>
              </a:rPr>
              <a:t> </a:t>
            </a:r>
          </a:p>
          <a:p>
            <a:pPr marL="112163" indent="-112163" eaLnBrk="0" fontAlgn="base" hangingPunct="0">
              <a:spcBef>
                <a:spcPct val="50000"/>
              </a:spcBef>
              <a:spcAft>
                <a:spcPct val="0"/>
              </a:spcAft>
              <a:buFontTx/>
              <a:buChar char="•"/>
            </a:pPr>
            <a:r>
              <a:rPr lang="en-US" sz="1200" i="1" dirty="0">
                <a:solidFill>
                  <a:prstClr val="black"/>
                </a:solidFill>
                <a:latin typeface="Times New Roman" charset="0"/>
                <a:cs typeface="Times New Roman" charset="0"/>
              </a:rPr>
              <a:t>Bacillus cereus</a:t>
            </a:r>
            <a:r>
              <a:rPr lang="en-US" sz="1200" dirty="0">
                <a:solidFill>
                  <a:prstClr val="black"/>
                </a:solidFill>
                <a:latin typeface="Times New Roman" charset="0"/>
                <a:cs typeface="Times New Roman" charset="0"/>
              </a:rPr>
              <a:t> is a spore-forming bacteria found in dirt. </a:t>
            </a:r>
          </a:p>
          <a:p>
            <a:pPr marL="112163" indent="-112163" eaLnBrk="0" fontAlgn="base" hangingPunct="0">
              <a:spcBef>
                <a:spcPct val="50000"/>
              </a:spcBef>
              <a:spcAft>
                <a:spcPct val="0"/>
              </a:spcAft>
              <a:buFontTx/>
              <a:buChar char="•"/>
            </a:pPr>
            <a:r>
              <a:rPr lang="en-US" sz="1200" dirty="0">
                <a:solidFill>
                  <a:prstClr val="black"/>
                </a:solidFill>
                <a:latin typeface="Times New Roman" charset="0"/>
                <a:cs typeface="Times New Roman" charset="0"/>
              </a:rPr>
              <a:t>The bacteria can produce two different toxins when allowed to grow to high levels. Each causes a different type of illness. The vomiting toxin is covered in this slide.</a:t>
            </a:r>
            <a:endParaRPr lang="en-US" sz="1200" dirty="0">
              <a:solidFill>
                <a:prstClr val="black"/>
              </a:solidFill>
              <a:latin typeface="Times New Roman" charset="0"/>
            </a:endParaRPr>
          </a:p>
          <a:p>
            <a:pPr marL="112163" indent="-112163" fontAlgn="base">
              <a:spcBef>
                <a:spcPct val="0"/>
              </a:spcBef>
              <a:spcAft>
                <a:spcPct val="0"/>
              </a:spcAft>
              <a:buFontTx/>
              <a:buChar char="•"/>
            </a:pPr>
            <a:endParaRPr lang="en-US" sz="1200" dirty="0">
              <a:solidFill>
                <a:prstClr val="black"/>
              </a:solidFill>
              <a:latin typeface="Times New Roman" charset="0"/>
            </a:endParaRPr>
          </a:p>
          <a:p>
            <a:pPr marL="112163" indent="-112163" fontAlgn="base">
              <a:spcBef>
                <a:spcPct val="0"/>
              </a:spcBef>
              <a:spcAft>
                <a:spcPct val="0"/>
              </a:spcAft>
              <a:buFontTx/>
              <a:buChar char="•"/>
            </a:pPr>
            <a:endParaRPr lang="en-US" sz="1200" dirty="0">
              <a:solidFill>
                <a:prstClr val="black"/>
              </a:solidFill>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B4E9EF8-FDD3-EB4B-8925-C09D76FC1962}" type="slidenum">
              <a:rPr lang="en-US">
                <a:solidFill>
                  <a:prstClr val="black"/>
                </a:solidFill>
                <a:latin typeface="Arial" charset="0"/>
              </a:rPr>
              <a:pPr/>
              <a:t>42</a:t>
            </a:fld>
            <a:endParaRPr lang="en-US">
              <a:solidFill>
                <a:prstClr val="black"/>
              </a:solidFill>
              <a:latin typeface="Arial" charset="0"/>
            </a:endParaRPr>
          </a:p>
        </p:txBody>
      </p:sp>
      <p:sp>
        <p:nvSpPr>
          <p:cNvPr id="453635" name="Rectangle 2"/>
          <p:cNvSpPr>
            <a:spLocks noGrp="1" noRot="1" noChangeAspect="1" noChangeArrowheads="1" noTextEdit="1"/>
          </p:cNvSpPr>
          <p:nvPr>
            <p:ph type="sldImg"/>
          </p:nvPr>
        </p:nvSpPr>
        <p:spPr>
          <a:xfrm>
            <a:off x="1144588" y="685800"/>
            <a:ext cx="4572000" cy="3429000"/>
          </a:xfrm>
          <a:ln/>
        </p:spPr>
      </p:sp>
      <p:sp>
        <p:nvSpPr>
          <p:cNvPr id="45363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endParaRPr lang="en-US">
              <a:latin typeface="Times New Roman" charset="0"/>
            </a:endParaRPr>
          </a:p>
          <a:p>
            <a:pPr eaLnBrk="1" hangingPunct="1"/>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E682AC5-C8B6-DD4E-A86C-48F0C7E6A0F9}" type="slidenum">
              <a:rPr lang="en-US">
                <a:solidFill>
                  <a:prstClr val="black"/>
                </a:solidFill>
                <a:latin typeface="Arial" charset="0"/>
              </a:rPr>
              <a:pPr/>
              <a:t>43</a:t>
            </a:fld>
            <a:endParaRPr lang="en-US">
              <a:solidFill>
                <a:prstClr val="black"/>
              </a:solidFill>
              <a:latin typeface="Arial" charset="0"/>
            </a:endParaRPr>
          </a:p>
        </p:txBody>
      </p:sp>
      <p:sp>
        <p:nvSpPr>
          <p:cNvPr id="454659" name="Rectangle 2"/>
          <p:cNvSpPr>
            <a:spLocks noGrp="1" noRot="1" noChangeAspect="1" noChangeArrowheads="1" noTextEdit="1"/>
          </p:cNvSpPr>
          <p:nvPr>
            <p:ph type="sldImg"/>
          </p:nvPr>
        </p:nvSpPr>
        <p:spPr>
          <a:xfrm>
            <a:off x="1144588" y="685800"/>
            <a:ext cx="4572000" cy="3429000"/>
          </a:xfrm>
          <a:ln/>
        </p:spPr>
      </p:sp>
      <p:sp>
        <p:nvSpPr>
          <p:cNvPr id="454660" name="Rectangle 4"/>
          <p:cNvSpPr>
            <a:spLocks noGrp="1" noChangeArrowheads="1"/>
          </p:cNvSpPr>
          <p:nvPr>
            <p:ph type="body" idx="1"/>
          </p:nvPr>
        </p:nvSpPr>
        <p:spPr>
          <a:xfrm>
            <a:off x="869674" y="4425222"/>
            <a:ext cx="5242891" cy="441897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p>
          <a:p>
            <a:pPr eaLnBrk="1" hangingPunct="1">
              <a:buFontTx/>
              <a:buChar char="•"/>
            </a:pPr>
            <a:r>
              <a:rPr lang="en-US" dirty="0">
                <a:latin typeface="Times New Roman" charset="0"/>
              </a:rPr>
              <a:t>The bacteria is pronounced: </a:t>
            </a:r>
            <a:r>
              <a:rPr lang="en-US" i="1" dirty="0">
                <a:latin typeface="Times New Roman" charset="0"/>
              </a:rPr>
              <a:t>(</a:t>
            </a:r>
            <a:r>
              <a:rPr lang="en-US" i="1" dirty="0" err="1">
                <a:latin typeface="Times New Roman" charset="0"/>
              </a:rPr>
              <a:t>liss</a:t>
            </a:r>
            <a:r>
              <a:rPr lang="en-US" i="1" dirty="0">
                <a:latin typeface="Times New Roman" charset="0"/>
              </a:rPr>
              <a:t>-TEER-</a:t>
            </a:r>
            <a:r>
              <a:rPr lang="en-US" i="1" dirty="0" err="1">
                <a:latin typeface="Times New Roman" charset="0"/>
              </a:rPr>
              <a:t>ee</a:t>
            </a:r>
            <a:r>
              <a:rPr lang="en-US" i="1" dirty="0">
                <a:latin typeface="Times New Roman" charset="0"/>
              </a:rPr>
              <a:t>-uh MON-o-SI-TAHJ-uh-</a:t>
            </a:r>
            <a:r>
              <a:rPr lang="en-US" i="1" dirty="0" err="1">
                <a:latin typeface="Times New Roman" charset="0"/>
              </a:rPr>
              <a:t>neez</a:t>
            </a:r>
            <a:r>
              <a:rPr lang="en-US" i="1" dirty="0">
                <a:latin typeface="Times New Roman" charset="0"/>
              </a:rPr>
              <a:t>).</a:t>
            </a:r>
          </a:p>
          <a:p>
            <a:pPr eaLnBrk="1" hangingPunct="1">
              <a:buFontTx/>
              <a:buChar char="•"/>
            </a:pPr>
            <a:r>
              <a:rPr lang="en-US" dirty="0">
                <a:latin typeface="Times New Roman" charset="0"/>
              </a:rPr>
              <a:t>The illness is pronounced: </a:t>
            </a:r>
            <a:r>
              <a:rPr lang="en-US" i="1" dirty="0" err="1">
                <a:latin typeface="Times New Roman" charset="0"/>
              </a:rPr>
              <a:t>liss</a:t>
            </a:r>
            <a:r>
              <a:rPr lang="en-US" i="1" dirty="0">
                <a:latin typeface="Times New Roman" charset="0"/>
              </a:rPr>
              <a:t>-TEER-</a:t>
            </a:r>
            <a:r>
              <a:rPr lang="en-US" i="1" dirty="0" err="1">
                <a:latin typeface="Times New Roman" charset="0"/>
              </a:rPr>
              <a:t>ee</a:t>
            </a:r>
            <a:r>
              <a:rPr lang="en-US" i="1" dirty="0">
                <a:latin typeface="Times New Roman" charset="0"/>
              </a:rPr>
              <a:t>-O-sis.</a:t>
            </a:r>
            <a:endParaRPr lang="en-US" dirty="0">
              <a:latin typeface="Times New Roman" charset="0"/>
            </a:endParaRPr>
          </a:p>
          <a:p>
            <a:pPr eaLnBrk="1" hangingPunct="1">
              <a:buFontTx/>
              <a:buChar char="•"/>
            </a:pPr>
            <a:r>
              <a:rPr lang="en-US" i="1" dirty="0">
                <a:latin typeface="Times New Roman" charset="0"/>
              </a:rPr>
              <a:t>Listeria </a:t>
            </a:r>
            <a:r>
              <a:rPr lang="en-US" i="1" dirty="0" err="1">
                <a:latin typeface="Times New Roman" charset="0"/>
              </a:rPr>
              <a:t>monocytogenes</a:t>
            </a:r>
            <a:r>
              <a:rPr lang="en-US" i="1" dirty="0">
                <a:latin typeface="Times New Roman" charset="0"/>
              </a:rPr>
              <a:t> </a:t>
            </a:r>
            <a:r>
              <a:rPr lang="en-US" dirty="0">
                <a:latin typeface="Times New Roman" charset="0"/>
              </a:rPr>
              <a:t>is found in dirt, water, and plants. Unlike other bacteria, it grows in cool, moist environments. The illness is uncommon in healthy people, but high-risk populations are especially vulnerable as are pregnant women.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E13CA02-7EA2-6F45-99FB-CAAF622EB267}" type="slidenum">
              <a:rPr lang="en-US">
                <a:solidFill>
                  <a:prstClr val="black"/>
                </a:solidFill>
                <a:latin typeface="Arial" charset="0"/>
              </a:rPr>
              <a:pPr/>
              <a:t>44</a:t>
            </a:fld>
            <a:endParaRPr lang="en-US">
              <a:solidFill>
                <a:prstClr val="black"/>
              </a:solidFill>
              <a:latin typeface="Arial" charset="0"/>
            </a:endParaRPr>
          </a:p>
        </p:txBody>
      </p:sp>
      <p:sp>
        <p:nvSpPr>
          <p:cNvPr id="455683"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5C16664-3340-7C4F-9F25-87077B1C61DA}" type="slidenum">
              <a:rPr lang="en-US">
                <a:solidFill>
                  <a:prstClr val="black"/>
                </a:solidFill>
                <a:latin typeface="Arial" charset="0"/>
              </a:rPr>
              <a:pPr/>
              <a:t>45</a:t>
            </a:fld>
            <a:endParaRPr lang="en-US">
              <a:solidFill>
                <a:prstClr val="black"/>
              </a:solidFill>
              <a:latin typeface="Arial" charset="0"/>
            </a:endParaRPr>
          </a:p>
        </p:txBody>
      </p:sp>
      <p:sp>
        <p:nvSpPr>
          <p:cNvPr id="456707" name="Rectangle 2"/>
          <p:cNvSpPr>
            <a:spLocks noGrp="1" noRot="1" noChangeAspect="1" noChangeArrowheads="1" noTextEdit="1"/>
          </p:cNvSpPr>
          <p:nvPr>
            <p:ph type="sldImg"/>
          </p:nvPr>
        </p:nvSpPr>
        <p:spPr>
          <a:xfrm>
            <a:off x="1144588" y="685800"/>
            <a:ext cx="4572000" cy="3429000"/>
          </a:xfrm>
          <a:ln/>
        </p:spPr>
      </p:sp>
      <p:sp>
        <p:nvSpPr>
          <p:cNvPr id="456708" name="Rectangle 3"/>
          <p:cNvSpPr>
            <a:spLocks noGrp="1" noChangeArrowheads="1"/>
          </p:cNvSpPr>
          <p:nvPr>
            <p:ph type="body" idx="1"/>
          </p:nvPr>
        </p:nvSpPr>
        <p:spPr>
          <a:xfrm>
            <a:off x="857250" y="4395555"/>
            <a:ext cx="5202514"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The bacteria is pronounced: </a:t>
            </a:r>
            <a:r>
              <a:rPr lang="en-US" i="1" dirty="0" err="1">
                <a:latin typeface="Times New Roman" charset="0"/>
              </a:rPr>
              <a:t>ess</a:t>
            </a:r>
            <a:r>
              <a:rPr lang="en-US" i="1" dirty="0">
                <a:latin typeface="Times New Roman" charset="0"/>
              </a:rPr>
              <a:t>-</a:t>
            </a:r>
            <a:r>
              <a:rPr lang="en-US" i="1" dirty="0" err="1">
                <a:latin typeface="Times New Roman" charset="0"/>
              </a:rPr>
              <a:t>chur</a:t>
            </a:r>
            <a:r>
              <a:rPr lang="en-US" i="1" dirty="0">
                <a:latin typeface="Times New Roman" charset="0"/>
              </a:rPr>
              <a:t>-EE-</a:t>
            </a:r>
            <a:r>
              <a:rPr lang="en-US" i="1" dirty="0" err="1">
                <a:latin typeface="Times New Roman" charset="0"/>
              </a:rPr>
              <a:t>kee</a:t>
            </a:r>
            <a:r>
              <a:rPr lang="en-US" i="1" dirty="0">
                <a:latin typeface="Times New Roman" charset="0"/>
              </a:rPr>
              <a:t>-UH KO-LI.</a:t>
            </a:r>
          </a:p>
          <a:p>
            <a:pPr marL="112163" indent="-112163">
              <a:buFontTx/>
              <a:buChar char="•"/>
            </a:pPr>
            <a:r>
              <a:rPr lang="en-US" dirty="0">
                <a:latin typeface="Times New Roman" charset="0"/>
              </a:rPr>
              <a:t>The illness is pronounced: </a:t>
            </a:r>
            <a:r>
              <a:rPr lang="en-US" i="1" dirty="0">
                <a:latin typeface="Times New Roman" charset="0"/>
              </a:rPr>
              <a:t>hem-or-RA-</a:t>
            </a:r>
            <a:r>
              <a:rPr lang="en-US" i="1" dirty="0" err="1">
                <a:latin typeface="Times New Roman" charset="0"/>
              </a:rPr>
              <a:t>jik</a:t>
            </a:r>
            <a:r>
              <a:rPr lang="en-US" i="1" dirty="0">
                <a:latin typeface="Times New Roman" charset="0"/>
              </a:rPr>
              <a:t> </a:t>
            </a:r>
            <a:r>
              <a:rPr lang="en-US" i="1" dirty="0" err="1">
                <a:latin typeface="Times New Roman" charset="0"/>
              </a:rPr>
              <a:t>ko</a:t>
            </a:r>
            <a:r>
              <a:rPr lang="en-US" i="1" dirty="0">
                <a:latin typeface="Times New Roman" charset="0"/>
              </a:rPr>
              <a:t>-LI-</a:t>
            </a:r>
            <a:r>
              <a:rPr lang="en-US" i="1" dirty="0" err="1">
                <a:latin typeface="Times New Roman" charset="0"/>
              </a:rPr>
              <a:t>tiss</a:t>
            </a:r>
            <a:r>
              <a:rPr lang="en-US" i="1" dirty="0">
                <a:latin typeface="Times New Roman" charset="0"/>
              </a:rPr>
              <a:t>.</a:t>
            </a:r>
            <a:endParaRPr lang="en-US" dirty="0">
              <a:latin typeface="Times New Roman" charset="0"/>
            </a:endParaRPr>
          </a:p>
          <a:p>
            <a:pPr marL="112163" indent="-112163">
              <a:buFontTx/>
              <a:buChar char="•"/>
            </a:pPr>
            <a:r>
              <a:rPr lang="en-US" dirty="0" smtClean="0">
                <a:latin typeface="Times New Roman" charset="0"/>
              </a:rPr>
              <a:t>Shiga toxin-producing </a:t>
            </a:r>
            <a:r>
              <a:rPr lang="en-US" i="1" dirty="0">
                <a:latin typeface="Times New Roman" charset="0"/>
              </a:rPr>
              <a:t>E. coli </a:t>
            </a:r>
            <a:r>
              <a:rPr lang="en-US" dirty="0">
                <a:latin typeface="Times New Roman" charset="0"/>
              </a:rPr>
              <a:t>can be found in the intestines of cattle. It is also found in infected people. The bacteria can contaminate meat during slaughtering. Eating only a small amount of the bacteria can make a person sick. Once eaten, it produces toxins in the intestines, which cause the illness. The bacteria are often in a person’s feces for weeks after symptoms have ended.</a:t>
            </a:r>
          </a:p>
          <a:p>
            <a:pPr marL="112163" indent="-112163"/>
            <a:endParaRPr lang="en-US" dirty="0">
              <a:latin typeface="Times New Roman" charset="0"/>
            </a:endParaRPr>
          </a:p>
          <a:p>
            <a:pPr marL="112163" indent="-112163"/>
            <a:endParaRPr lang="en-US" dirty="0">
              <a:latin typeface="Times New Roman" charset="0"/>
            </a:endParaRPr>
          </a:p>
          <a:p>
            <a:pPr marL="112163" indent="-112163"/>
            <a:endParaRPr lang="en-US" dirty="0">
              <a:latin typeface="Times New Roman" charset="0"/>
            </a:endParaRPr>
          </a:p>
          <a:p>
            <a:pPr marL="112163" indent="-112163">
              <a:spcBef>
                <a:spcPct val="0"/>
              </a:spcBef>
              <a:buFontTx/>
              <a:buChar char="•"/>
            </a:pPr>
            <a:endParaRPr lang="en-US" dirty="0">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C596FC7-36E5-E449-9129-3E3B76C227CC}" type="slidenum">
              <a:rPr lang="en-US">
                <a:solidFill>
                  <a:prstClr val="black"/>
                </a:solidFill>
                <a:latin typeface="Arial" charset="0"/>
              </a:rPr>
              <a:pPr/>
              <a:t>46</a:t>
            </a:fld>
            <a:endParaRPr lang="en-US">
              <a:solidFill>
                <a:prstClr val="black"/>
              </a:solidFill>
              <a:latin typeface="Arial" charset="0"/>
            </a:endParaRPr>
          </a:p>
        </p:txBody>
      </p:sp>
      <p:sp>
        <p:nvSpPr>
          <p:cNvPr id="457731" name="Rectangle 2"/>
          <p:cNvSpPr>
            <a:spLocks noGrp="1" noRot="1" noChangeAspect="1" noChangeArrowheads="1" noTextEdit="1"/>
          </p:cNvSpPr>
          <p:nvPr>
            <p:ph type="sldImg"/>
          </p:nvPr>
        </p:nvSpPr>
        <p:spPr>
          <a:xfrm>
            <a:off x="1144588" y="685800"/>
            <a:ext cx="4572000" cy="3429000"/>
          </a:xfrm>
          <a:ln/>
        </p:spPr>
      </p:sp>
      <p:sp>
        <p:nvSpPr>
          <p:cNvPr id="457732"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B1C8AFEB-4D6C-ED48-B20B-ADDD5B1F361B}" type="slidenum">
              <a:rPr lang="en-US">
                <a:solidFill>
                  <a:prstClr val="black"/>
                </a:solidFill>
                <a:latin typeface="Arial" charset="0"/>
              </a:rPr>
              <a:pPr/>
              <a:t>47</a:t>
            </a:fld>
            <a:endParaRPr lang="en-US">
              <a:solidFill>
                <a:prstClr val="black"/>
              </a:solidFill>
              <a:latin typeface="Arial" charset="0"/>
            </a:endParaRPr>
          </a:p>
        </p:txBody>
      </p:sp>
      <p:sp>
        <p:nvSpPr>
          <p:cNvPr id="458755" name="Rectangle 2"/>
          <p:cNvSpPr>
            <a:spLocks noGrp="1" noRot="1" noChangeAspect="1" noChangeArrowheads="1" noTextEdit="1"/>
          </p:cNvSpPr>
          <p:nvPr>
            <p:ph type="sldImg"/>
          </p:nvPr>
        </p:nvSpPr>
        <p:spPr>
          <a:xfrm>
            <a:off x="1144588" y="685800"/>
            <a:ext cx="4572000" cy="3429000"/>
          </a:xfrm>
          <a:ln/>
        </p:spPr>
      </p:sp>
      <p:sp>
        <p:nvSpPr>
          <p:cNvPr id="458756" name="Rectangle 3"/>
          <p:cNvSpPr>
            <a:spLocks noGrp="1" noChangeArrowheads="1"/>
          </p:cNvSpPr>
          <p:nvPr>
            <p:ph type="body" idx="1"/>
          </p:nvPr>
        </p:nvSpPr>
        <p:spPr>
          <a:xfrm>
            <a:off x="874334" y="4395555"/>
            <a:ext cx="5297245"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a:spcBef>
                <a:spcPct val="50000"/>
              </a:spcBef>
            </a:pPr>
            <a:r>
              <a:rPr lang="en-US" b="1" dirty="0">
                <a:latin typeface="Times" charset="0"/>
              </a:rPr>
              <a:t>Instructor Notes</a:t>
            </a:r>
          </a:p>
          <a:p>
            <a:pPr marL="112163" indent="-112163">
              <a:spcBef>
                <a:spcPct val="50000"/>
              </a:spcBef>
              <a:buFontTx/>
              <a:buChar char="•"/>
            </a:pPr>
            <a:r>
              <a:rPr lang="en-US" dirty="0">
                <a:latin typeface="Times New Roman" charset="0"/>
                <a:cs typeface="Times New Roman" charset="0"/>
              </a:rPr>
              <a:t>The bacteria is pronounced: </a:t>
            </a:r>
            <a:r>
              <a:rPr lang="en-US" i="1" dirty="0">
                <a:latin typeface="Times New Roman" charset="0"/>
                <a:cs typeface="Times New Roman" charset="0"/>
              </a:rPr>
              <a:t>Camp-</a:t>
            </a:r>
            <a:r>
              <a:rPr lang="en-US" i="1" dirty="0" err="1">
                <a:latin typeface="Times New Roman" charset="0"/>
                <a:cs typeface="Times New Roman" charset="0"/>
              </a:rPr>
              <a:t>ee</a:t>
            </a:r>
            <a:r>
              <a:rPr lang="en-US" i="1" dirty="0">
                <a:latin typeface="Times New Roman" charset="0"/>
                <a:cs typeface="Times New Roman" charset="0"/>
              </a:rPr>
              <a:t>-lo-BAK-</a:t>
            </a:r>
            <a:r>
              <a:rPr lang="en-US" i="1" dirty="0" err="1">
                <a:latin typeface="Times New Roman" charset="0"/>
                <a:cs typeface="Times New Roman" charset="0"/>
              </a:rPr>
              <a:t>ter</a:t>
            </a:r>
            <a:r>
              <a:rPr lang="en-US" i="1" dirty="0">
                <a:latin typeface="Times New Roman" charset="0"/>
                <a:cs typeface="Times New Roman" charset="0"/>
              </a:rPr>
              <a:t> jay-JUNE-</a:t>
            </a:r>
            <a:r>
              <a:rPr lang="en-US" i="1" dirty="0" err="1">
                <a:latin typeface="Times New Roman" charset="0"/>
                <a:cs typeface="Times New Roman" charset="0"/>
              </a:rPr>
              <a:t>ee</a:t>
            </a:r>
            <a:r>
              <a:rPr lang="en-US" i="1" dirty="0">
                <a:latin typeface="Times New Roman" charset="0"/>
                <a:cs typeface="Times New Roman" charset="0"/>
              </a:rPr>
              <a:t>. </a:t>
            </a:r>
            <a:endParaRPr lang="en-US" dirty="0">
              <a:latin typeface="Times New Roman" charset="0"/>
              <a:cs typeface="Times New Roman" charset="0"/>
            </a:endParaRPr>
          </a:p>
          <a:p>
            <a:pPr marL="112163" indent="-112163">
              <a:spcBef>
                <a:spcPct val="50000"/>
              </a:spcBef>
              <a:buFontTx/>
              <a:buChar char="•"/>
            </a:pPr>
            <a:r>
              <a:rPr lang="en-US" dirty="0">
                <a:latin typeface="Times New Roman" charset="0"/>
                <a:cs typeface="Times New Roman" charset="0"/>
              </a:rPr>
              <a:t>The illness is pronounced: </a:t>
            </a:r>
            <a:r>
              <a:rPr lang="en-US" i="1" dirty="0">
                <a:latin typeface="Times New Roman" charset="0"/>
                <a:cs typeface="Times New Roman" charset="0"/>
              </a:rPr>
              <a:t>CAMP-</a:t>
            </a:r>
            <a:r>
              <a:rPr lang="en-US" i="1" dirty="0" err="1">
                <a:latin typeface="Times New Roman" charset="0"/>
                <a:cs typeface="Times New Roman" charset="0"/>
              </a:rPr>
              <a:t>ee</a:t>
            </a:r>
            <a:r>
              <a:rPr lang="en-US" i="1" dirty="0">
                <a:latin typeface="Times New Roman" charset="0"/>
                <a:cs typeface="Times New Roman" charset="0"/>
              </a:rPr>
              <a:t>-lo-BAK-</a:t>
            </a:r>
            <a:r>
              <a:rPr lang="en-US" i="1" dirty="0" err="1">
                <a:latin typeface="Times New Roman" charset="0"/>
                <a:cs typeface="Times New Roman" charset="0"/>
              </a:rPr>
              <a:t>teer</a:t>
            </a:r>
            <a:r>
              <a:rPr lang="en-US" i="1" dirty="0">
                <a:latin typeface="Times New Roman" charset="0"/>
                <a:cs typeface="Times New Roman" charset="0"/>
              </a:rPr>
              <a:t>-</a:t>
            </a:r>
            <a:r>
              <a:rPr lang="en-US" i="1" dirty="0" err="1">
                <a:latin typeface="Times New Roman" charset="0"/>
                <a:cs typeface="Times New Roman" charset="0"/>
              </a:rPr>
              <a:t>ee</a:t>
            </a:r>
            <a:r>
              <a:rPr lang="en-US" i="1" dirty="0">
                <a:latin typeface="Times New Roman" charset="0"/>
                <a:cs typeface="Times New Roman" charset="0"/>
              </a:rPr>
              <a:t>-O-sis. </a:t>
            </a:r>
          </a:p>
          <a:p>
            <a:pPr marL="112163" indent="-112163">
              <a:spcBef>
                <a:spcPct val="50000"/>
              </a:spcBef>
              <a:buFontTx/>
              <a:buChar char="•"/>
            </a:pPr>
            <a:r>
              <a:rPr lang="en-US" dirty="0">
                <a:latin typeface="Times New Roman" charset="0"/>
                <a:cs typeface="Times New Roman" charset="0"/>
              </a:rPr>
              <a:t>Though</a:t>
            </a:r>
            <a:r>
              <a:rPr lang="en-US" i="1" dirty="0">
                <a:latin typeface="Times New Roman" charset="0"/>
                <a:cs typeface="Times New Roman" charset="0"/>
              </a:rPr>
              <a:t> Campylobacter </a:t>
            </a:r>
            <a:r>
              <a:rPr lang="en-US" i="1" dirty="0" err="1">
                <a:latin typeface="Times New Roman" charset="0"/>
                <a:cs typeface="Times New Roman" charset="0"/>
              </a:rPr>
              <a:t>jejuni</a:t>
            </a:r>
            <a:r>
              <a:rPr lang="en-US" i="1" dirty="0">
                <a:latin typeface="Times New Roman" charset="0"/>
                <a:cs typeface="Times New Roman" charset="0"/>
              </a:rPr>
              <a:t> </a:t>
            </a:r>
            <a:r>
              <a:rPr lang="en-US" dirty="0">
                <a:latin typeface="Times New Roman" charset="0"/>
                <a:cs typeface="Times New Roman" charset="0"/>
              </a:rPr>
              <a:t>is commonly associated with poultry, it has been known to contaminate water. </a:t>
            </a:r>
          </a:p>
          <a:p>
            <a:pPr marL="112163" indent="-112163">
              <a:spcBef>
                <a:spcPct val="50000"/>
              </a:spcBef>
              <a:buFontTx/>
              <a:buChar char="•"/>
            </a:pPr>
            <a:r>
              <a:rPr lang="en-US" dirty="0">
                <a:latin typeface="Times New Roman" charset="0"/>
                <a:cs typeface="Times New Roman" charset="0"/>
              </a:rPr>
              <a:t>Illnesses often occurs when poultry is incorrectly cooked and when raw poultry has been allowed to cross-contaminate other food and food contact surfaces. </a:t>
            </a:r>
          </a:p>
          <a:p>
            <a:pPr marL="112163" indent="-112163">
              <a:spcBef>
                <a:spcPct val="50000"/>
              </a:spcBef>
              <a:buFontTx/>
              <a:buChar char="•"/>
            </a:pPr>
            <a:r>
              <a:rPr lang="en-US" dirty="0">
                <a:latin typeface="Times New Roman" charset="0"/>
                <a:cs typeface="Times New Roman" charset="0"/>
              </a:rPr>
              <a:t>The pathogen is best controlled through correct cooking and the prevention of cross-contamination.</a:t>
            </a:r>
          </a:p>
          <a:p>
            <a:pPr marL="112163" indent="-112163"/>
            <a:endParaRPr lang="en-US" dirty="0">
              <a:latin typeface="Times New Roman" charset="0"/>
            </a:endParaRPr>
          </a:p>
          <a:p>
            <a:pPr marL="112163" indent="-112163"/>
            <a:endParaRPr lang="en-US" dirty="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5DDEF78-E848-404F-B349-17E0099B7A84}" type="slidenum">
              <a:rPr lang="en-US">
                <a:solidFill>
                  <a:prstClr val="black"/>
                </a:solidFill>
                <a:latin typeface="Arial" charset="0"/>
              </a:rPr>
              <a:pPr/>
              <a:t>48</a:t>
            </a:fld>
            <a:endParaRPr lang="en-US">
              <a:solidFill>
                <a:prstClr val="black"/>
              </a:solidFill>
              <a:latin typeface="Arial" charset="0"/>
            </a:endParaRPr>
          </a:p>
        </p:txBody>
      </p:sp>
      <p:sp>
        <p:nvSpPr>
          <p:cNvPr id="459779"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6C2823B4-0CA5-2042-A6C0-69B1E4B63BE3}" type="slidenum">
              <a:rPr lang="en-US">
                <a:solidFill>
                  <a:prstClr val="black"/>
                </a:solidFill>
                <a:latin typeface="Arial" charset="0"/>
              </a:rPr>
              <a:pPr/>
              <a:t>49</a:t>
            </a:fld>
            <a:endParaRPr lang="en-US">
              <a:solidFill>
                <a:prstClr val="black"/>
              </a:solidFill>
              <a:latin typeface="Arial" charset="0"/>
            </a:endParaRPr>
          </a:p>
        </p:txBody>
      </p:sp>
      <p:sp>
        <p:nvSpPr>
          <p:cNvPr id="460803" name="Rectangle 2"/>
          <p:cNvSpPr>
            <a:spLocks noGrp="1" noRot="1" noChangeAspect="1" noChangeArrowheads="1" noTextEdit="1"/>
          </p:cNvSpPr>
          <p:nvPr>
            <p:ph type="sldImg"/>
          </p:nvPr>
        </p:nvSpPr>
        <p:spPr>
          <a:xfrm>
            <a:off x="1144588" y="685800"/>
            <a:ext cx="4572000" cy="3429000"/>
          </a:xfrm>
          <a:ln/>
        </p:spPr>
      </p:sp>
      <p:sp>
        <p:nvSpPr>
          <p:cNvPr id="460804" name="Rectangle 3"/>
          <p:cNvSpPr>
            <a:spLocks noGrp="1" noChangeArrowheads="1"/>
          </p:cNvSpPr>
          <p:nvPr>
            <p:ph type="body" idx="1"/>
          </p:nvPr>
        </p:nvSpPr>
        <p:spPr>
          <a:xfrm>
            <a:off x="874334" y="4395555"/>
            <a:ext cx="5297245"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a:spcBef>
                <a:spcPct val="50000"/>
              </a:spcBef>
            </a:pPr>
            <a:r>
              <a:rPr lang="en-US" b="1" dirty="0">
                <a:latin typeface="Times" charset="0"/>
              </a:rPr>
              <a:t>Instructor Notes</a:t>
            </a:r>
          </a:p>
          <a:p>
            <a:pPr marL="112163" indent="-112163">
              <a:spcBef>
                <a:spcPct val="50000"/>
              </a:spcBef>
              <a:buFontTx/>
              <a:buChar char="•"/>
            </a:pPr>
            <a:r>
              <a:rPr lang="en-US" dirty="0">
                <a:latin typeface="Times New Roman" charset="0"/>
                <a:cs typeface="Times New Roman" charset="0"/>
              </a:rPr>
              <a:t>The bacteria is pronounced: </a:t>
            </a:r>
            <a:r>
              <a:rPr lang="en-US" i="1" dirty="0" err="1" smtClean="0">
                <a:latin typeface="Times New Roman" charset="0"/>
                <a:cs typeface="Times New Roman" charset="0"/>
              </a:rPr>
              <a:t>klos</a:t>
            </a:r>
            <a:r>
              <a:rPr lang="en-US" i="1" dirty="0" smtClean="0">
                <a:latin typeface="Times New Roman" charset="0"/>
                <a:cs typeface="Times New Roman" charset="0"/>
              </a:rPr>
              <a:t>-TRID-</a:t>
            </a:r>
            <a:r>
              <a:rPr lang="en-US" i="1" dirty="0" err="1" smtClean="0">
                <a:latin typeface="Times New Roman" charset="0"/>
                <a:cs typeface="Times New Roman" charset="0"/>
              </a:rPr>
              <a:t>ee</a:t>
            </a:r>
            <a:r>
              <a:rPr lang="en-US" i="1" dirty="0" smtClean="0">
                <a:latin typeface="Times New Roman" charset="0"/>
                <a:cs typeface="Times New Roman" charset="0"/>
              </a:rPr>
              <a:t>-um per-FRIN-</a:t>
            </a:r>
            <a:r>
              <a:rPr lang="en-US" i="1" dirty="0" err="1" smtClean="0">
                <a:latin typeface="Times New Roman" charset="0"/>
                <a:cs typeface="Times New Roman" charset="0"/>
              </a:rPr>
              <a:t>jins</a:t>
            </a:r>
            <a:endParaRPr lang="en-US" i="1" dirty="0">
              <a:latin typeface="Times New Roman" charset="0"/>
              <a:cs typeface="Times New Roman" charset="0"/>
            </a:endParaRPr>
          </a:p>
          <a:p>
            <a:pPr marL="112163" indent="-112163">
              <a:spcBef>
                <a:spcPct val="50000"/>
              </a:spcBef>
              <a:buFontTx/>
              <a:buChar char="•"/>
            </a:pPr>
            <a:r>
              <a:rPr lang="en-US" dirty="0">
                <a:latin typeface="Times New Roman" charset="0"/>
                <a:cs typeface="Times New Roman" charset="0"/>
              </a:rPr>
              <a:t>The illness is pronounced: </a:t>
            </a:r>
            <a:r>
              <a:rPr lang="en-US" i="1" dirty="0" err="1" smtClean="0">
                <a:latin typeface="Times New Roman" charset="0"/>
                <a:cs typeface="Times New Roman" charset="0"/>
              </a:rPr>
              <a:t>klos</a:t>
            </a:r>
            <a:r>
              <a:rPr lang="en-US" i="1" dirty="0" smtClean="0">
                <a:latin typeface="Times New Roman" charset="0"/>
                <a:cs typeface="Times New Roman" charset="0"/>
              </a:rPr>
              <a:t>-TRID-</a:t>
            </a:r>
            <a:r>
              <a:rPr lang="en-US" i="1" dirty="0" err="1" smtClean="0">
                <a:latin typeface="Times New Roman" charset="0"/>
                <a:cs typeface="Times New Roman" charset="0"/>
              </a:rPr>
              <a:t>ee</a:t>
            </a:r>
            <a:r>
              <a:rPr lang="en-US" i="1" dirty="0" smtClean="0">
                <a:latin typeface="Times New Roman" charset="0"/>
                <a:cs typeface="Times New Roman" charset="0"/>
              </a:rPr>
              <a:t>-um per-FRIN-</a:t>
            </a:r>
            <a:r>
              <a:rPr lang="en-US" i="1" dirty="0" err="1" smtClean="0">
                <a:latin typeface="Times New Roman" charset="0"/>
                <a:cs typeface="Times New Roman" charset="0"/>
              </a:rPr>
              <a:t>jins</a:t>
            </a:r>
            <a:r>
              <a:rPr lang="en-US" i="1" dirty="0" smtClean="0">
                <a:latin typeface="Times New Roman" charset="0"/>
                <a:cs typeface="Times New Roman" charset="0"/>
              </a:rPr>
              <a:t> </a:t>
            </a:r>
            <a:r>
              <a:rPr lang="en-US" i="1" dirty="0">
                <a:latin typeface="Times New Roman" charset="0"/>
                <a:cs typeface="Times New Roman" charset="0"/>
              </a:rPr>
              <a:t>GAS-</a:t>
            </a:r>
            <a:r>
              <a:rPr lang="en-US" i="1" dirty="0" err="1">
                <a:latin typeface="Times New Roman" charset="0"/>
                <a:cs typeface="Times New Roman" charset="0"/>
              </a:rPr>
              <a:t>tro</a:t>
            </a:r>
            <a:r>
              <a:rPr lang="en-US" i="1" dirty="0">
                <a:latin typeface="Times New Roman" charset="0"/>
                <a:cs typeface="Times New Roman" charset="0"/>
              </a:rPr>
              <a:t>-EN-</a:t>
            </a:r>
            <a:r>
              <a:rPr lang="en-US" i="1" dirty="0" err="1">
                <a:latin typeface="Times New Roman" charset="0"/>
                <a:cs typeface="Times New Roman" charset="0"/>
              </a:rPr>
              <a:t>ter</a:t>
            </a:r>
            <a:r>
              <a:rPr lang="en-US" i="1" dirty="0">
                <a:latin typeface="Times New Roman" charset="0"/>
                <a:cs typeface="Times New Roman" charset="0"/>
              </a:rPr>
              <a:t>-I-</a:t>
            </a:r>
            <a:r>
              <a:rPr lang="en-US" i="1" dirty="0" err="1">
                <a:latin typeface="Times New Roman" charset="0"/>
                <a:cs typeface="Times New Roman" charset="0"/>
              </a:rPr>
              <a:t>tiss</a:t>
            </a:r>
            <a:r>
              <a:rPr lang="en-US" i="1" dirty="0">
                <a:latin typeface="Times New Roman" charset="0"/>
                <a:cs typeface="Times New Roman" charset="0"/>
              </a:rPr>
              <a:t>.</a:t>
            </a:r>
            <a:endParaRPr lang="en-US" dirty="0">
              <a:latin typeface="Times New Roman" charset="0"/>
              <a:cs typeface="Times New Roman" charset="0"/>
            </a:endParaRPr>
          </a:p>
          <a:p>
            <a:pPr marL="112163" indent="-112163">
              <a:spcBef>
                <a:spcPct val="50000"/>
              </a:spcBef>
              <a:buFontTx/>
              <a:buChar char="•"/>
            </a:pPr>
            <a:r>
              <a:rPr lang="en-US" i="1" dirty="0">
                <a:latin typeface="Times New Roman" charset="0"/>
                <a:cs typeface="Times New Roman" charset="0"/>
              </a:rPr>
              <a:t>Clostridium </a:t>
            </a:r>
            <a:r>
              <a:rPr lang="en-US" i="1" dirty="0" err="1">
                <a:latin typeface="Times New Roman" charset="0"/>
                <a:cs typeface="Times New Roman" charset="0"/>
              </a:rPr>
              <a:t>perfringens</a:t>
            </a:r>
            <a:r>
              <a:rPr lang="en-US" dirty="0">
                <a:latin typeface="Times New Roman" charset="0"/>
                <a:cs typeface="Times New Roman" charset="0"/>
              </a:rPr>
              <a:t> is found in dirt, where it forms spores that allow it to survive. It is also carried in the intestines of both animals and humans.</a:t>
            </a:r>
          </a:p>
          <a:p>
            <a:pPr marL="112163" indent="-112163">
              <a:spcBef>
                <a:spcPct val="50000"/>
              </a:spcBef>
              <a:buFontTx/>
              <a:buChar char="•"/>
            </a:pPr>
            <a:r>
              <a:rPr lang="en-US" i="1" dirty="0">
                <a:latin typeface="Times New Roman" charset="0"/>
                <a:cs typeface="Times New Roman" charset="0"/>
              </a:rPr>
              <a:t>Clostridium </a:t>
            </a:r>
            <a:r>
              <a:rPr lang="en-US" i="1" dirty="0" err="1">
                <a:latin typeface="Times New Roman" charset="0"/>
                <a:cs typeface="Times New Roman" charset="0"/>
              </a:rPr>
              <a:t>perfringens</a:t>
            </a:r>
            <a:r>
              <a:rPr lang="en-US" i="1" dirty="0">
                <a:latin typeface="Times New Roman" charset="0"/>
                <a:cs typeface="Times New Roman" charset="0"/>
              </a:rPr>
              <a:t> </a:t>
            </a:r>
            <a:r>
              <a:rPr lang="en-US" dirty="0">
                <a:latin typeface="Times New Roman" charset="0"/>
                <a:cs typeface="Times New Roman" charset="0"/>
              </a:rPr>
              <a:t>does not grow at refrigeration temperatures. It does grow rapidly in food in the temperature danger zone. </a:t>
            </a:r>
          </a:p>
          <a:p>
            <a:pPr marL="112163" indent="-112163">
              <a:spcBef>
                <a:spcPct val="50000"/>
              </a:spcBef>
              <a:buFontTx/>
              <a:buChar char="•"/>
            </a:pPr>
            <a:r>
              <a:rPr lang="en-US" dirty="0">
                <a:latin typeface="Times New Roman" charset="0"/>
                <a:cs typeface="Times New Roman" charset="0"/>
              </a:rPr>
              <a:t>Commercially prepared food is not often involved in outbreaks.</a:t>
            </a:r>
          </a:p>
          <a:p>
            <a:pPr marL="112163" indent="-112163">
              <a:spcBef>
                <a:spcPct val="50000"/>
              </a:spcBef>
              <a:buFontTx/>
              <a:buChar char="•"/>
            </a:pPr>
            <a:r>
              <a:rPr lang="en-US" dirty="0">
                <a:latin typeface="Times New Roman" charset="0"/>
                <a:cs typeface="Times New Roman" charset="0"/>
              </a:rPr>
              <a:t>People who get sick usually do not have nausea, fever, or vomiting. </a:t>
            </a:r>
          </a:p>
          <a:p>
            <a:pPr marL="112163" indent="-112163"/>
            <a:endParaRPr lang="en-US" dirty="0">
              <a:latin typeface="Times New Roman" charset="0"/>
            </a:endParaRPr>
          </a:p>
          <a:p>
            <a:pPr marL="112163" indent="-112163"/>
            <a:endParaRPr lang="en-US" dirty="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C38286D-F1B5-314B-9A25-1C70550D824B}" type="slidenum">
              <a:rPr lang="en-US">
                <a:solidFill>
                  <a:prstClr val="black"/>
                </a:solidFill>
                <a:latin typeface="Arial" charset="0"/>
                <a:ea typeface="ＭＳ Ｐゴシック" charset="0"/>
                <a:cs typeface="ＭＳ Ｐゴシック" charset="0"/>
              </a:rPr>
              <a:pPr/>
              <a:t>5</a:t>
            </a:fld>
            <a:endParaRPr lang="en-US" dirty="0">
              <a:solidFill>
                <a:prstClr val="black"/>
              </a:solidFill>
              <a:latin typeface="Arial" charset="0"/>
              <a:ea typeface="ＭＳ Ｐゴシック" charset="0"/>
              <a:cs typeface="ＭＳ Ｐゴシック" charset="0"/>
            </a:endParaRPr>
          </a:p>
        </p:txBody>
      </p:sp>
      <p:sp>
        <p:nvSpPr>
          <p:cNvPr id="415747" name="Rectangle 2"/>
          <p:cNvSpPr>
            <a:spLocks noGrp="1" noRot="1" noChangeAspect="1" noChangeArrowheads="1" noTextEdit="1"/>
          </p:cNvSpPr>
          <p:nvPr>
            <p:ph type="sldImg"/>
          </p:nvPr>
        </p:nvSpPr>
        <p:spPr>
          <a:xfrm>
            <a:off x="1143000" y="687388"/>
            <a:ext cx="4572000" cy="3429000"/>
          </a:xfrm>
          <a:ln/>
        </p:spPr>
      </p:sp>
      <p:sp>
        <p:nvSpPr>
          <p:cNvPr id="6" name="Rectangle 3"/>
          <p:cNvSpPr>
            <a:spLocks noGrp="1" noChangeArrowheads="1"/>
          </p:cNvSpPr>
          <p:nvPr>
            <p:ph type="body" idx="3"/>
          </p:nvPr>
        </p:nvSpPr>
        <p:spPr>
          <a:xfrm>
            <a:off x="745435" y="4572001"/>
            <a:ext cx="5255315" cy="4112926"/>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lnSpc>
                <a:spcPct val="80000"/>
              </a:lnSpc>
              <a:spcBef>
                <a:spcPct val="50000"/>
              </a:spcBef>
            </a:pPr>
            <a:r>
              <a:rPr lang="en-US" b="1" dirty="0">
                <a:latin typeface="Times New Roman" charset="0"/>
                <a:cs typeface="Times New Roman" charset="0"/>
              </a:rPr>
              <a:t>Instructor Notes</a:t>
            </a:r>
          </a:p>
          <a:p>
            <a:pPr marL="112163" indent="-112163">
              <a:lnSpc>
                <a:spcPct val="80000"/>
              </a:lnSpc>
              <a:spcBef>
                <a:spcPct val="50000"/>
              </a:spcBef>
              <a:buSzPct val="80000"/>
              <a:buFontTx/>
              <a:buChar char="•"/>
            </a:pPr>
            <a:r>
              <a:rPr lang="en-US" dirty="0">
                <a:latin typeface="Times New Roman" charset="0"/>
                <a:cs typeface="Times New Roman" charset="0"/>
              </a:rPr>
              <a:t>National Restaurant Association figures show that a foodborne-illness outbreak can cost an operation thousands of dollars. </a:t>
            </a:r>
          </a:p>
          <a:p>
            <a:pPr marL="112163" indent="-112163">
              <a:lnSpc>
                <a:spcPct val="80000"/>
              </a:lnSpc>
              <a:spcBef>
                <a:spcPct val="50000"/>
              </a:spcBef>
              <a:buSzPct val="80000"/>
              <a:buFontTx/>
              <a:buChar char="•"/>
            </a:pPr>
            <a:r>
              <a:rPr lang="en-US" dirty="0">
                <a:latin typeface="Times New Roman" charset="0"/>
                <a:cs typeface="Times New Roman" charset="0"/>
              </a:rPr>
              <a:t>Most important are the human costs. Victims of foodborne illnesses may experience lost work, medical costs and long-term disability, and death</a:t>
            </a:r>
            <a:r>
              <a:rPr lang="en-US" dirty="0" smtClean="0">
                <a:latin typeface="Times New Roman" charset="0"/>
                <a:cs typeface="Times New Roman" charset="0"/>
              </a:rPr>
              <a:t>. </a:t>
            </a:r>
            <a:r>
              <a:rPr lang="en-US" dirty="0">
                <a:latin typeface="Times New Roman" charset="0"/>
                <a:cs typeface="Times New Roman" charset="0"/>
              </a:rPr>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3490011-EA7C-8A4D-9930-1B16EABE9515}" type="slidenum">
              <a:rPr lang="en-US">
                <a:solidFill>
                  <a:prstClr val="black"/>
                </a:solidFill>
                <a:latin typeface="Arial" charset="0"/>
              </a:rPr>
              <a:pPr/>
              <a:t>50</a:t>
            </a:fld>
            <a:endParaRPr lang="en-US">
              <a:solidFill>
                <a:prstClr val="black"/>
              </a:solidFill>
              <a:latin typeface="Arial" charset="0"/>
            </a:endParaRPr>
          </a:p>
        </p:txBody>
      </p:sp>
      <p:sp>
        <p:nvSpPr>
          <p:cNvPr id="461827" name="Rectangle 2"/>
          <p:cNvSpPr>
            <a:spLocks noGrp="1" noRot="1" noChangeAspect="1" noChangeArrowheads="1" noTextEdit="1"/>
          </p:cNvSpPr>
          <p:nvPr>
            <p:ph type="sldImg"/>
          </p:nvPr>
        </p:nvSpPr>
        <p:spPr>
          <a:xfrm>
            <a:off x="1144588" y="685800"/>
            <a:ext cx="4572000" cy="3429000"/>
          </a:xfrm>
          <a:ln/>
        </p:spPr>
      </p:sp>
      <p:sp>
        <p:nvSpPr>
          <p:cNvPr id="461828"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D0A7AF3-D695-FF47-BD36-94B664CA4703}" type="slidenum">
              <a:rPr lang="en-US">
                <a:solidFill>
                  <a:prstClr val="black"/>
                </a:solidFill>
                <a:latin typeface="Arial" charset="0"/>
              </a:rPr>
              <a:pPr/>
              <a:t>51</a:t>
            </a:fld>
            <a:endParaRPr lang="en-US">
              <a:solidFill>
                <a:prstClr val="black"/>
              </a:solidFill>
              <a:latin typeface="Arial" charset="0"/>
            </a:endParaRPr>
          </a:p>
        </p:txBody>
      </p:sp>
      <p:sp>
        <p:nvSpPr>
          <p:cNvPr id="462851" name="Rectangle 2"/>
          <p:cNvSpPr>
            <a:spLocks noGrp="1" noRot="1" noChangeAspect="1" noChangeArrowheads="1" noTextEdit="1"/>
          </p:cNvSpPr>
          <p:nvPr>
            <p:ph type="sldImg"/>
          </p:nvPr>
        </p:nvSpPr>
        <p:spPr>
          <a:xfrm>
            <a:off x="1144588" y="685800"/>
            <a:ext cx="4572000" cy="3429000"/>
          </a:xfrm>
          <a:ln/>
        </p:spPr>
      </p:sp>
      <p:sp>
        <p:nvSpPr>
          <p:cNvPr id="462852" name="Rectangle 3"/>
          <p:cNvSpPr>
            <a:spLocks noGrp="1" noChangeArrowheads="1"/>
          </p:cNvSpPr>
          <p:nvPr>
            <p:ph type="body" idx="1"/>
          </p:nvPr>
        </p:nvSpPr>
        <p:spPr>
          <a:xfrm>
            <a:off x="857250" y="4395555"/>
            <a:ext cx="5202514"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a:spcBef>
                <a:spcPct val="50000"/>
              </a:spcBef>
            </a:pPr>
            <a:r>
              <a:rPr lang="en-US" b="1" dirty="0">
                <a:latin typeface="Times" charset="0"/>
              </a:rPr>
              <a:t>Instructor Notes</a:t>
            </a:r>
          </a:p>
          <a:p>
            <a:pPr marL="112163" indent="-112163">
              <a:spcBef>
                <a:spcPct val="50000"/>
              </a:spcBef>
              <a:buFontTx/>
              <a:buChar char="•"/>
            </a:pPr>
            <a:r>
              <a:rPr lang="en-US" dirty="0">
                <a:latin typeface="Times New Roman" charset="0"/>
                <a:cs typeface="Times New Roman" charset="0"/>
              </a:rPr>
              <a:t>The bacteria is pronounced: </a:t>
            </a:r>
            <a:r>
              <a:rPr lang="en-US" i="1" dirty="0" err="1" smtClean="0">
                <a:latin typeface="Times New Roman" charset="0"/>
                <a:cs typeface="Times New Roman" charset="0"/>
              </a:rPr>
              <a:t>klos</a:t>
            </a:r>
            <a:r>
              <a:rPr lang="en-US" i="1" dirty="0" smtClean="0">
                <a:latin typeface="Times New Roman" charset="0"/>
                <a:cs typeface="Times New Roman" charset="0"/>
              </a:rPr>
              <a:t>-TRID-</a:t>
            </a:r>
            <a:r>
              <a:rPr lang="en-US" i="1" dirty="0" err="1" smtClean="0">
                <a:latin typeface="Times New Roman" charset="0"/>
                <a:cs typeface="Times New Roman" charset="0"/>
              </a:rPr>
              <a:t>ee</a:t>
            </a:r>
            <a:r>
              <a:rPr lang="en-US" i="1" dirty="0" smtClean="0">
                <a:latin typeface="Times New Roman" charset="0"/>
                <a:cs typeface="Times New Roman" charset="0"/>
              </a:rPr>
              <a:t>-um</a:t>
            </a:r>
            <a:r>
              <a:rPr lang="en-US" b="1" dirty="0" smtClean="0">
                <a:solidFill>
                  <a:srgbClr val="C42357"/>
                </a:solidFill>
                <a:latin typeface="Times" charset="0"/>
              </a:rPr>
              <a:t> </a:t>
            </a:r>
            <a:r>
              <a:rPr lang="en-US" i="1" dirty="0" smtClean="0">
                <a:latin typeface="Times New Roman" charset="0"/>
                <a:cs typeface="Times New Roman" charset="0"/>
              </a:rPr>
              <a:t>BOT-chew-LINE-um</a:t>
            </a:r>
            <a:r>
              <a:rPr lang="en-US" i="1" dirty="0">
                <a:latin typeface="Times New Roman" charset="0"/>
                <a:cs typeface="Times New Roman" charset="0"/>
              </a:rPr>
              <a:t>.</a:t>
            </a:r>
          </a:p>
          <a:p>
            <a:pPr marL="112163" indent="-112163">
              <a:spcBef>
                <a:spcPct val="50000"/>
              </a:spcBef>
              <a:buFontTx/>
              <a:buChar char="•"/>
            </a:pPr>
            <a:r>
              <a:rPr lang="en-US" dirty="0">
                <a:latin typeface="Times New Roman" charset="0"/>
                <a:cs typeface="Times New Roman" charset="0"/>
              </a:rPr>
              <a:t>The illness is pronounced: </a:t>
            </a:r>
            <a:r>
              <a:rPr lang="en-US" i="1" dirty="0">
                <a:latin typeface="Times New Roman" charset="0"/>
                <a:cs typeface="Times New Roman" charset="0"/>
              </a:rPr>
              <a:t>BOT-chew-</a:t>
            </a:r>
            <a:r>
              <a:rPr lang="en-US" i="1" dirty="0" err="1">
                <a:latin typeface="Times New Roman" charset="0"/>
                <a:cs typeface="Times New Roman" charset="0"/>
              </a:rPr>
              <a:t>liz</a:t>
            </a:r>
            <a:r>
              <a:rPr lang="en-US" i="1" dirty="0">
                <a:latin typeface="Times New Roman" charset="0"/>
                <a:cs typeface="Times New Roman" charset="0"/>
              </a:rPr>
              <a:t>-um.</a:t>
            </a:r>
          </a:p>
          <a:p>
            <a:pPr marL="112163" indent="-112163">
              <a:spcBef>
                <a:spcPct val="50000"/>
              </a:spcBef>
              <a:buFontTx/>
              <a:buChar char="•"/>
            </a:pPr>
            <a:r>
              <a:rPr lang="en-US" i="1" dirty="0">
                <a:latin typeface="Times New Roman" charset="0"/>
              </a:rPr>
              <a:t>Clostridium botulinum </a:t>
            </a:r>
            <a:r>
              <a:rPr lang="en-US" dirty="0">
                <a:latin typeface="Times New Roman" charset="0"/>
              </a:rPr>
              <a:t>forms spores that are commonly found in water and dirt. These spores can contaminate almost any food. </a:t>
            </a:r>
          </a:p>
          <a:p>
            <a:pPr marL="112163" indent="-112163">
              <a:spcBef>
                <a:spcPct val="50000"/>
              </a:spcBef>
              <a:buFontTx/>
              <a:buChar char="•"/>
            </a:pPr>
            <a:r>
              <a:rPr lang="en-US" dirty="0">
                <a:latin typeface="Times New Roman" charset="0"/>
              </a:rPr>
              <a:t>The bacteria do not grow well in refrigerated or highly acidic food or in food with low moisture. However,</a:t>
            </a:r>
            <a:r>
              <a:rPr lang="en-US" i="1" dirty="0">
                <a:latin typeface="Times New Roman" charset="0"/>
              </a:rPr>
              <a:t> Clostridium botulinum </a:t>
            </a:r>
            <a:r>
              <a:rPr lang="en-US" dirty="0">
                <a:latin typeface="Times New Roman" charset="0"/>
              </a:rPr>
              <a:t>grows without oxygen and can produce a lethal toxin when food is time-temperature abused. Without medical treatment, death is likely.</a:t>
            </a:r>
            <a:endParaRPr lang="en-US" dirty="0">
              <a:latin typeface="Times New Roman" charset="0"/>
              <a:cs typeface="Times New Roman" charset="0"/>
            </a:endParaRPr>
          </a:p>
          <a:p>
            <a:pPr marL="112163" indent="-112163"/>
            <a:endParaRPr lang="en-US" dirty="0">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F5D9768-6549-2C4C-84F2-A6CCD6BD6299}" type="slidenum">
              <a:rPr lang="en-US">
                <a:solidFill>
                  <a:prstClr val="black"/>
                </a:solidFill>
                <a:latin typeface="Arial" charset="0"/>
              </a:rPr>
              <a:pPr/>
              <a:t>52</a:t>
            </a:fld>
            <a:endParaRPr lang="en-US">
              <a:solidFill>
                <a:prstClr val="black"/>
              </a:solidFill>
              <a:latin typeface="Arial" charset="0"/>
            </a:endParaRPr>
          </a:p>
        </p:txBody>
      </p:sp>
      <p:sp>
        <p:nvSpPr>
          <p:cNvPr id="463875" name="Rectangle 2"/>
          <p:cNvSpPr>
            <a:spLocks noGrp="1" noRot="1" noChangeAspect="1" noChangeArrowheads="1" noTextEdit="1"/>
          </p:cNvSpPr>
          <p:nvPr>
            <p:ph type="sldImg"/>
          </p:nvPr>
        </p:nvSpPr>
        <p:spPr>
          <a:xfrm>
            <a:off x="1144588" y="685800"/>
            <a:ext cx="4572000" cy="3429000"/>
          </a:xfrm>
          <a:ln/>
        </p:spPr>
      </p:sp>
      <p:sp>
        <p:nvSpPr>
          <p:cNvPr id="463876"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02AFF34-76C2-A049-BF2A-9FBA23EE0D24}" type="slidenum">
              <a:rPr lang="en-US">
                <a:solidFill>
                  <a:prstClr val="black"/>
                </a:solidFill>
                <a:latin typeface="Arial" charset="0"/>
              </a:rPr>
              <a:pPr/>
              <a:t>53</a:t>
            </a:fld>
            <a:endParaRPr lang="en-US">
              <a:solidFill>
                <a:prstClr val="black"/>
              </a:solidFill>
              <a:latin typeface="Arial" charset="0"/>
            </a:endParaRPr>
          </a:p>
        </p:txBody>
      </p:sp>
      <p:sp>
        <p:nvSpPr>
          <p:cNvPr id="464899" name="Rectangle 2"/>
          <p:cNvSpPr>
            <a:spLocks noGrp="1" noRot="1" noChangeAspect="1" noChangeArrowheads="1" noTextEdit="1"/>
          </p:cNvSpPr>
          <p:nvPr>
            <p:ph type="sldImg"/>
          </p:nvPr>
        </p:nvSpPr>
        <p:spPr>
          <a:xfrm>
            <a:off x="1144588" y="685800"/>
            <a:ext cx="4572000" cy="3429000"/>
          </a:xfrm>
          <a:ln/>
        </p:spPr>
      </p:sp>
      <p:sp>
        <p:nvSpPr>
          <p:cNvPr id="464900" name="Rectangle 4"/>
          <p:cNvSpPr>
            <a:spLocks noGrp="1" noChangeArrowheads="1"/>
          </p:cNvSpPr>
          <p:nvPr>
            <p:ph type="body" idx="1"/>
          </p:nvPr>
        </p:nvSpPr>
        <p:spPr>
          <a:xfrm>
            <a:off x="908499" y="4459574"/>
            <a:ext cx="5204066" cy="4497049"/>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a:latin typeface="Times New Roman" charset="0"/>
              </a:rPr>
              <a:t>Instructor Notes</a:t>
            </a:r>
          </a:p>
          <a:p>
            <a:pPr eaLnBrk="1" hangingPunct="1">
              <a:buFontTx/>
              <a:buChar char="•"/>
            </a:pPr>
            <a:r>
              <a:rPr lang="en-US">
                <a:latin typeface="Times New Roman" charset="0"/>
              </a:rPr>
              <a:t>For each type of bacteria, you must understand the common source, food commonly linked with them, most common symptoms, and most important prevention measures. </a:t>
            </a:r>
          </a:p>
          <a:p>
            <a:pPr eaLnBrk="1" hangingPunct="1">
              <a:buFontTx/>
              <a:buChar char="•"/>
            </a:pPr>
            <a:r>
              <a:rPr lang="en-US">
                <a:latin typeface="Times New Roman" charset="0"/>
              </a:rPr>
              <a:t>Preventing cross-contamination is the most important prevention measure to keep these bacteria from causing a foodborne illness.</a:t>
            </a:r>
          </a:p>
          <a:p>
            <a:pPr eaLnBrk="1" hangingPunct="1">
              <a:buFontTx/>
              <a:buChar char="•"/>
            </a:pPr>
            <a:endParaRPr lang="en-US">
              <a:latin typeface="Times New Roman" charset="0"/>
            </a:endParaRPr>
          </a:p>
          <a:p>
            <a:pPr eaLnBrk="1" hangingPunct="1"/>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97F6506-F11F-4047-946B-865AE7F9205D}" type="slidenum">
              <a:rPr lang="en-US">
                <a:solidFill>
                  <a:prstClr val="black"/>
                </a:solidFill>
                <a:latin typeface="Arial" charset="0"/>
              </a:rPr>
              <a:pPr/>
              <a:t>54</a:t>
            </a:fld>
            <a:endParaRPr lang="en-US">
              <a:solidFill>
                <a:prstClr val="black"/>
              </a:solidFill>
              <a:latin typeface="Arial" charset="0"/>
            </a:endParaRPr>
          </a:p>
        </p:txBody>
      </p:sp>
      <p:sp>
        <p:nvSpPr>
          <p:cNvPr id="465923" name="Rectangle 2"/>
          <p:cNvSpPr>
            <a:spLocks noGrp="1" noRot="1" noChangeAspect="1" noChangeArrowheads="1" noTextEdit="1"/>
          </p:cNvSpPr>
          <p:nvPr>
            <p:ph type="sldImg"/>
          </p:nvPr>
        </p:nvSpPr>
        <p:spPr>
          <a:xfrm>
            <a:off x="1144588" y="685800"/>
            <a:ext cx="4572000" cy="3429000"/>
          </a:xfrm>
          <a:ln/>
        </p:spPr>
      </p:sp>
      <p:sp>
        <p:nvSpPr>
          <p:cNvPr id="465924" name="Rectangle 3"/>
          <p:cNvSpPr>
            <a:spLocks noGrp="1" noChangeArrowheads="1"/>
          </p:cNvSpPr>
          <p:nvPr>
            <p:ph type="body" idx="1"/>
          </p:nvPr>
        </p:nvSpPr>
        <p:spPr>
          <a:xfrm>
            <a:off x="857250" y="4395555"/>
            <a:ext cx="5314329"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The bacteria is pronounced: </a:t>
            </a:r>
            <a:r>
              <a:rPr lang="en-US" i="1" dirty="0">
                <a:latin typeface="Times New Roman" charset="0"/>
              </a:rPr>
              <a:t>SAL-me-NEL-uh.</a:t>
            </a:r>
          </a:p>
          <a:p>
            <a:pPr marL="112163" indent="-112163">
              <a:buFontTx/>
              <a:buChar char="•"/>
            </a:pPr>
            <a:r>
              <a:rPr lang="en-US" dirty="0">
                <a:latin typeface="Times New Roman" charset="0"/>
              </a:rPr>
              <a:t>The illness is pronounced: </a:t>
            </a:r>
            <a:r>
              <a:rPr lang="en-US" i="1" dirty="0">
                <a:latin typeface="Times New Roman" charset="0"/>
              </a:rPr>
              <a:t>SAL-men-uh-LO-sis.</a:t>
            </a:r>
          </a:p>
          <a:p>
            <a:pPr marL="112163" indent="-112163">
              <a:buFontTx/>
              <a:buChar char="•"/>
            </a:pPr>
            <a:r>
              <a:rPr lang="en-US" dirty="0">
                <a:latin typeface="Times New Roman" charset="0"/>
              </a:rPr>
              <a:t>Many farm animals carry n</a:t>
            </a:r>
            <a:r>
              <a:rPr lang="en-US" dirty="0" smtClean="0">
                <a:latin typeface="Times New Roman" charset="0"/>
              </a:rPr>
              <a:t>ontyphoidal </a:t>
            </a:r>
            <a:r>
              <a:rPr lang="en-US" i="1" dirty="0" smtClean="0">
                <a:latin typeface="Times New Roman" charset="0"/>
              </a:rPr>
              <a:t>Salmonella</a:t>
            </a:r>
            <a:r>
              <a:rPr lang="en-US" dirty="0" smtClean="0">
                <a:latin typeface="Times New Roman" charset="0"/>
              </a:rPr>
              <a:t>. </a:t>
            </a:r>
            <a:r>
              <a:rPr lang="en-US" dirty="0">
                <a:latin typeface="Times New Roman" charset="0"/>
              </a:rPr>
              <a:t>naturally. Eating only a small amount of these bacteria can make a person sick. How severe symptoms are depends on the health of the person and the amount of bacteria eaten. The bacteria are often in a person’s feces for weeks after symptoms have ended.</a:t>
            </a:r>
          </a:p>
          <a:p>
            <a:pPr marL="112163" indent="-112163"/>
            <a:endParaRPr lang="en-US" dirty="0">
              <a:latin typeface="Times New Roman" charset="0"/>
            </a:endParaRPr>
          </a:p>
          <a:p>
            <a:pPr marL="112163" indent="-112163">
              <a:spcBef>
                <a:spcPct val="0"/>
              </a:spcBef>
              <a:buFontTx/>
              <a:buChar char="•"/>
            </a:pPr>
            <a:endParaRPr lang="en-US" dirty="0">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93DE16AC-3EE0-9941-A6C6-52161686FBF5}" type="slidenum">
              <a:rPr lang="en-US">
                <a:solidFill>
                  <a:prstClr val="black"/>
                </a:solidFill>
                <a:latin typeface="Arial" charset="0"/>
              </a:rPr>
              <a:pPr/>
              <a:t>55</a:t>
            </a:fld>
            <a:endParaRPr lang="en-US">
              <a:solidFill>
                <a:prstClr val="black"/>
              </a:solidFill>
              <a:latin typeface="Arial" charset="0"/>
            </a:endParaRPr>
          </a:p>
        </p:txBody>
      </p:sp>
      <p:sp>
        <p:nvSpPr>
          <p:cNvPr id="466947" name="Rectangle 2"/>
          <p:cNvSpPr>
            <a:spLocks noGrp="1" noRot="1" noChangeAspect="1" noChangeArrowheads="1" noTextEdit="1"/>
          </p:cNvSpPr>
          <p:nvPr>
            <p:ph type="sldImg"/>
          </p:nvPr>
        </p:nvSpPr>
        <p:spPr>
          <a:xfrm>
            <a:off x="1144588" y="685800"/>
            <a:ext cx="4572000" cy="3429000"/>
          </a:xfrm>
          <a:ln/>
        </p:spPr>
      </p:sp>
      <p:sp>
        <p:nvSpPr>
          <p:cNvPr id="466948"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02633937-D859-044D-AD12-CAE46C5F1B6F}" type="slidenum">
              <a:rPr lang="en-US">
                <a:solidFill>
                  <a:srgbClr val="000000"/>
                </a:solidFill>
                <a:latin typeface="Arial" charset="0"/>
                <a:ea typeface="ＭＳ Ｐゴシック" charset="0"/>
                <a:cs typeface="ＭＳ Ｐゴシック" charset="0"/>
              </a:rPr>
              <a:pPr/>
              <a:t>56</a:t>
            </a:fld>
            <a:endParaRPr lang="en-US">
              <a:solidFill>
                <a:srgbClr val="000000"/>
              </a:solidFill>
              <a:latin typeface="Arial" charset="0"/>
              <a:ea typeface="ＭＳ Ｐゴシック" charset="0"/>
              <a:cs typeface="ＭＳ Ｐゴシック" charset="0"/>
            </a:endParaRPr>
          </a:p>
        </p:txBody>
      </p:sp>
      <p:sp>
        <p:nvSpPr>
          <p:cNvPr id="467971" name="Rectangle 2"/>
          <p:cNvSpPr>
            <a:spLocks noGrp="1" noRot="1" noChangeAspect="1" noChangeArrowheads="1" noTextEdit="1"/>
          </p:cNvSpPr>
          <p:nvPr>
            <p:ph type="sldImg"/>
          </p:nvPr>
        </p:nvSpPr>
        <p:spPr>
          <a:xfrm>
            <a:off x="1144588" y="685800"/>
            <a:ext cx="4572000" cy="3429000"/>
          </a:xfrm>
          <a:ln/>
        </p:spPr>
      </p:sp>
      <p:sp>
        <p:nvSpPr>
          <p:cNvPr id="334852" name="Rectangle 3"/>
          <p:cNvSpPr>
            <a:spLocks noGrp="1" noChangeArrowheads="1"/>
          </p:cNvSpPr>
          <p:nvPr>
            <p:ph type="body" idx="1"/>
          </p:nvPr>
        </p:nvSpPr>
        <p:spPr>
          <a:xfrm>
            <a:off x="857250" y="4395555"/>
            <a:ext cx="5314329"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02" tIns="45900" rIns="91802" bIns="45900"/>
          <a:lstStyle/>
          <a:p>
            <a:pPr marL="110605" indent="-110605"/>
            <a:r>
              <a:rPr lang="en-US" b="1" dirty="0">
                <a:latin typeface="Times New Roman" charset="0"/>
              </a:rPr>
              <a:t>Instructor Notes</a:t>
            </a:r>
          </a:p>
          <a:p>
            <a:pPr marL="110605" indent="-110605">
              <a:buFontTx/>
              <a:buChar char="•"/>
            </a:pPr>
            <a:r>
              <a:rPr lang="en-US" dirty="0">
                <a:latin typeface="Times New Roman" charset="0"/>
              </a:rPr>
              <a:t>The bacteria is pronounced: </a:t>
            </a:r>
            <a:r>
              <a:rPr lang="en-US" i="1" dirty="0">
                <a:latin typeface="Times New Roman" charset="0"/>
              </a:rPr>
              <a:t>SAL-me-NEL-uh Ti-fee.</a:t>
            </a:r>
          </a:p>
          <a:p>
            <a:pPr marL="110605" indent="-110605">
              <a:buFontTx/>
              <a:buChar char="•"/>
            </a:pPr>
            <a:r>
              <a:rPr lang="en-US" i="1" dirty="0">
                <a:latin typeface="Times New Roman" charset="0"/>
              </a:rPr>
              <a:t>Salmonella</a:t>
            </a:r>
            <a:r>
              <a:rPr lang="en-US" dirty="0">
                <a:latin typeface="Times New Roman" charset="0"/>
              </a:rPr>
              <a:t> Typhi lives only in humans.</a:t>
            </a:r>
          </a:p>
          <a:p>
            <a:pPr marL="110605" indent="-110605">
              <a:buFontTx/>
              <a:buChar char="•"/>
            </a:pPr>
            <a:r>
              <a:rPr lang="en-US" dirty="0">
                <a:latin typeface="Times New Roman" charset="0"/>
              </a:rPr>
              <a:t>People with typhoid fever carry the bacteria in their bloodstream and intestinal tract. </a:t>
            </a:r>
          </a:p>
          <a:p>
            <a:pPr marL="110605" indent="-110605">
              <a:buFontTx/>
              <a:buChar char="•"/>
            </a:pPr>
            <a:r>
              <a:rPr lang="en-US" dirty="0">
                <a:latin typeface="Times New Roman" charset="0"/>
              </a:rPr>
              <a:t>Eating only a small amount of these bacteria can make a person sick. </a:t>
            </a:r>
          </a:p>
          <a:p>
            <a:pPr marL="110605" indent="-110605">
              <a:buFontTx/>
              <a:buChar char="•"/>
            </a:pPr>
            <a:r>
              <a:rPr lang="en-US" dirty="0">
                <a:latin typeface="Times New Roman" charset="0"/>
              </a:rPr>
              <a:t>The severity of symptoms depends on the health of the person and the amount of bacteria eaten. The bacteria are often in a person</a:t>
            </a:r>
            <a:r>
              <a:rPr lang="ja-JP" altLang="en-US" dirty="0">
                <a:latin typeface="Times New Roman" charset="0"/>
                <a:ea typeface="ＭＳ Ｐゴシック" charset="0"/>
                <a:cs typeface="ＭＳ Ｐゴシック" charset="0"/>
              </a:rPr>
              <a:t>’</a:t>
            </a:r>
            <a:r>
              <a:rPr lang="en-US" dirty="0">
                <a:latin typeface="Times New Roman" charset="0"/>
              </a:rPr>
              <a:t>s feces for weeks after symptoms have ended.</a:t>
            </a:r>
          </a:p>
          <a:p>
            <a:pPr marL="110605" indent="-110605">
              <a:spcBef>
                <a:spcPct val="0"/>
              </a:spcBef>
              <a:buFontTx/>
              <a:buChar char="•"/>
            </a:pPr>
            <a:endParaRPr lang="en-US" dirty="0">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C0C9FBA-461B-7649-845F-0E7D61FF1EB0}" type="slidenum">
              <a:rPr lang="en-US">
                <a:solidFill>
                  <a:prstClr val="black"/>
                </a:solidFill>
                <a:latin typeface="Arial" charset="0"/>
              </a:rPr>
              <a:pPr/>
              <a:t>57</a:t>
            </a:fld>
            <a:endParaRPr lang="en-US">
              <a:solidFill>
                <a:prstClr val="black"/>
              </a:solidFill>
              <a:latin typeface="Arial" charset="0"/>
            </a:endParaRPr>
          </a:p>
        </p:txBody>
      </p:sp>
      <p:sp>
        <p:nvSpPr>
          <p:cNvPr id="468995" name="Rectangle 2"/>
          <p:cNvSpPr>
            <a:spLocks noGrp="1" noRot="1" noChangeAspect="1" noChangeArrowheads="1" noTextEdit="1"/>
          </p:cNvSpPr>
          <p:nvPr>
            <p:ph type="sldImg"/>
          </p:nvPr>
        </p:nvSpPr>
        <p:spPr>
          <a:xfrm>
            <a:off x="1144588" y="685800"/>
            <a:ext cx="4572000" cy="3429000"/>
          </a:xfrm>
          <a:ln/>
        </p:spPr>
      </p:sp>
      <p:sp>
        <p:nvSpPr>
          <p:cNvPr id="468996"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6DCE7FFD-E882-134A-BCD0-5B61523A287A}" type="slidenum">
              <a:rPr lang="en-US">
                <a:solidFill>
                  <a:prstClr val="black"/>
                </a:solidFill>
                <a:latin typeface="Arial" charset="0"/>
              </a:rPr>
              <a:pPr/>
              <a:t>58</a:t>
            </a:fld>
            <a:endParaRPr lang="en-US">
              <a:solidFill>
                <a:prstClr val="black"/>
              </a:solidFill>
              <a:latin typeface="Arial" charset="0"/>
            </a:endParaRPr>
          </a:p>
        </p:txBody>
      </p:sp>
      <p:sp>
        <p:nvSpPr>
          <p:cNvPr id="470019" name="Rectangle 2"/>
          <p:cNvSpPr>
            <a:spLocks noGrp="1" noRot="1" noChangeAspect="1" noChangeArrowheads="1" noTextEdit="1"/>
          </p:cNvSpPr>
          <p:nvPr>
            <p:ph type="sldImg"/>
          </p:nvPr>
        </p:nvSpPr>
        <p:spPr>
          <a:xfrm>
            <a:off x="1144588" y="685800"/>
            <a:ext cx="4572000" cy="3429000"/>
          </a:xfrm>
          <a:ln/>
        </p:spPr>
      </p:sp>
      <p:sp>
        <p:nvSpPr>
          <p:cNvPr id="470020" name="Rectangle 4"/>
          <p:cNvSpPr>
            <a:spLocks noGrp="1" noChangeArrowheads="1"/>
          </p:cNvSpPr>
          <p:nvPr>
            <p:ph type="body" idx="1"/>
          </p:nvPr>
        </p:nvSpPr>
        <p:spPr>
          <a:xfrm>
            <a:off x="857251" y="4395555"/>
            <a:ext cx="5204067"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a:latin typeface="Times New Roman" charset="0"/>
              </a:rPr>
              <a:t>Instructor Notes</a:t>
            </a:r>
          </a:p>
          <a:p>
            <a:pPr eaLnBrk="1" hangingPunct="1">
              <a:buFontTx/>
              <a:buChar char="•"/>
            </a:pPr>
            <a:r>
              <a:rPr lang="en-US">
                <a:latin typeface="Times New Roman" charset="0"/>
              </a:rPr>
              <a:t>For each type of bacteria, you must understand the common source, food commonly linked with it, most common symptoms, and most important prevention measures.</a:t>
            </a:r>
          </a:p>
          <a:p>
            <a:pPr eaLnBrk="1" hangingPunct="1">
              <a:buFontTx/>
              <a:buChar char="•"/>
            </a:pPr>
            <a:r>
              <a:rPr lang="en-US">
                <a:latin typeface="Times New Roman" charset="0"/>
              </a:rPr>
              <a:t>Practicing personal hygiene is the most important prevention measure to keep these bacteria from causing a foodborne illness.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B82231E-C444-7D4D-A577-513A6585766C}" type="slidenum">
              <a:rPr lang="en-US">
                <a:solidFill>
                  <a:prstClr val="black"/>
                </a:solidFill>
                <a:latin typeface="Arial" charset="0"/>
              </a:rPr>
              <a:pPr/>
              <a:t>59</a:t>
            </a:fld>
            <a:endParaRPr lang="en-US">
              <a:solidFill>
                <a:prstClr val="black"/>
              </a:solidFill>
              <a:latin typeface="Arial" charset="0"/>
            </a:endParaRPr>
          </a:p>
        </p:txBody>
      </p:sp>
      <p:sp>
        <p:nvSpPr>
          <p:cNvPr id="471043" name="Rectangle 2"/>
          <p:cNvSpPr>
            <a:spLocks noGrp="1" noRot="1" noChangeAspect="1" noChangeArrowheads="1" noTextEdit="1"/>
          </p:cNvSpPr>
          <p:nvPr>
            <p:ph type="sldImg"/>
          </p:nvPr>
        </p:nvSpPr>
        <p:spPr>
          <a:xfrm>
            <a:off x="1144588" y="685800"/>
            <a:ext cx="4572000" cy="3429000"/>
          </a:xfrm>
          <a:ln/>
        </p:spPr>
      </p:sp>
      <p:sp>
        <p:nvSpPr>
          <p:cNvPr id="471044" name="Rectangle 3"/>
          <p:cNvSpPr>
            <a:spLocks noGrp="1" noChangeArrowheads="1"/>
          </p:cNvSpPr>
          <p:nvPr>
            <p:ph type="body" idx="1"/>
          </p:nvPr>
        </p:nvSpPr>
        <p:spPr>
          <a:xfrm>
            <a:off x="857250" y="4395555"/>
            <a:ext cx="5202514"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The bacteria is pronounced: </a:t>
            </a:r>
            <a:r>
              <a:rPr lang="en-US" i="1" dirty="0" err="1">
                <a:latin typeface="Times New Roman" charset="0"/>
              </a:rPr>
              <a:t>shi</a:t>
            </a:r>
            <a:r>
              <a:rPr lang="en-US" i="1" dirty="0">
                <a:latin typeface="Times New Roman" charset="0"/>
              </a:rPr>
              <a:t>-GEL-uh.</a:t>
            </a:r>
          </a:p>
          <a:p>
            <a:pPr marL="112163" indent="-112163">
              <a:buFontTx/>
              <a:buChar char="•"/>
            </a:pPr>
            <a:r>
              <a:rPr lang="en-US" dirty="0">
                <a:latin typeface="Times New Roman" charset="0"/>
              </a:rPr>
              <a:t>The illness is pronounced: </a:t>
            </a:r>
            <a:r>
              <a:rPr lang="en-US" i="1" dirty="0">
                <a:latin typeface="Times New Roman" charset="0"/>
              </a:rPr>
              <a:t>SHIG-uh-LO-sis.</a:t>
            </a:r>
          </a:p>
          <a:p>
            <a:pPr marL="112163" indent="-112163">
              <a:buFontTx/>
              <a:buChar char="•"/>
            </a:pPr>
            <a:r>
              <a:rPr lang="en-US" i="1" dirty="0">
                <a:latin typeface="Times New Roman" charset="0"/>
              </a:rPr>
              <a:t>Shigella </a:t>
            </a:r>
            <a:r>
              <a:rPr lang="en-US" dirty="0">
                <a:latin typeface="Times New Roman" charset="0"/>
              </a:rPr>
              <a:t>spp. is found in the feces of humans with the illness. Most illnesses occur when people eat contaminated food or water. Flies can also transfer the bacteria from feces to food. Eating only a small amount of these bacteria can make a person sick. High levels of the bacteria are often in a person’s feces for weeks after symptoms have ended.</a:t>
            </a:r>
          </a:p>
          <a:p>
            <a:pPr marL="112163" indent="-112163">
              <a:spcBef>
                <a:spcPct val="0"/>
              </a:spcBef>
              <a:buFontTx/>
              <a:buChar char="•"/>
            </a:pPr>
            <a:endParaRPr lang="en-US" dirty="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9F18C01-5696-D547-AF4D-13EA765E90E4}" type="slidenum">
              <a:rPr lang="en-US">
                <a:solidFill>
                  <a:prstClr val="black"/>
                </a:solidFill>
                <a:latin typeface="Arial" charset="0"/>
                <a:ea typeface="ＭＳ Ｐゴシック" charset="0"/>
                <a:cs typeface="ＭＳ Ｐゴシック" charset="0"/>
              </a:rPr>
              <a:pPr/>
              <a:t>6</a:t>
            </a:fld>
            <a:endParaRPr lang="en-US" dirty="0">
              <a:solidFill>
                <a:prstClr val="black"/>
              </a:solidFill>
              <a:latin typeface="Arial" charset="0"/>
              <a:ea typeface="ＭＳ Ｐゴシック" charset="0"/>
              <a:cs typeface="ＭＳ Ｐゴシック" charset="0"/>
            </a:endParaRPr>
          </a:p>
        </p:txBody>
      </p:sp>
      <p:sp>
        <p:nvSpPr>
          <p:cNvPr id="416771" name="Rectangle 2"/>
          <p:cNvSpPr>
            <a:spLocks noGrp="1" noRot="1" noChangeAspect="1" noChangeArrowheads="1" noTextEdit="1"/>
          </p:cNvSpPr>
          <p:nvPr>
            <p:ph type="sldImg"/>
          </p:nvPr>
        </p:nvSpPr>
        <p:spPr>
          <a:xfrm>
            <a:off x="1143000" y="687388"/>
            <a:ext cx="4572000" cy="3429000"/>
          </a:xfrm>
          <a:ln/>
        </p:spPr>
      </p:sp>
      <p:sp>
        <p:nvSpPr>
          <p:cNvPr id="297988" name="Rectangle 3"/>
          <p:cNvSpPr>
            <a:spLocks noGrp="1" noChangeArrowheads="1"/>
          </p:cNvSpPr>
          <p:nvPr>
            <p:ph type="body" idx="1"/>
          </p:nvPr>
        </p:nvSpPr>
        <p:spPr>
          <a:xfrm>
            <a:off x="745435" y="4572001"/>
            <a:ext cx="5367130"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defRPr/>
            </a:pPr>
            <a:r>
              <a:rPr lang="en-US" b="1" dirty="0">
                <a:latin typeface="Times New Roman" charset="0"/>
                <a:ea typeface="+mn-ea"/>
              </a:rPr>
              <a:t>Instructor Notes</a:t>
            </a:r>
          </a:p>
          <a:p>
            <a:pPr marL="112163" indent="-112163">
              <a:buFontTx/>
              <a:buChar char="•"/>
              <a:defRPr/>
            </a:pPr>
            <a:r>
              <a:rPr lang="en-US" dirty="0">
                <a:latin typeface="Times New Roman" charset="0"/>
                <a:ea typeface="+mn-ea"/>
              </a:rPr>
              <a:t>Unsafe food is usually the result of contamination, which is the presence of harmful substances in the food. </a:t>
            </a:r>
          </a:p>
          <a:p>
            <a:pPr marL="112163" indent="-112163">
              <a:buFontTx/>
              <a:buChar char="•"/>
              <a:defRPr/>
            </a:pPr>
            <a:r>
              <a:rPr lang="en-US" dirty="0">
                <a:latin typeface="Times New Roman" charset="0"/>
                <a:ea typeface="+mn-ea"/>
              </a:rPr>
              <a:t>Contaminants can come from pathogens, chemicals, or physical objects. They might also come from certain unsafe practices in your operation.</a:t>
            </a:r>
          </a:p>
          <a:p>
            <a:pPr marL="112163" indent="-112163">
              <a:buFontTx/>
              <a:buChar char="•"/>
              <a:defRPr/>
            </a:pPr>
            <a:r>
              <a:rPr lang="en-US" dirty="0">
                <a:latin typeface="Times New Roman" charset="0"/>
                <a:ea typeface="+mn-ea"/>
              </a:rPr>
              <a:t>Each of the contaminants listed </a:t>
            </a:r>
            <a:r>
              <a:rPr lang="en-US" dirty="0" smtClean="0">
                <a:latin typeface="Times New Roman" charset="0"/>
                <a:ea typeface="+mn-ea"/>
              </a:rPr>
              <a:t>in the slide </a:t>
            </a:r>
            <a:r>
              <a:rPr lang="en-US" dirty="0">
                <a:latin typeface="Times New Roman" charset="0"/>
                <a:ea typeface="+mn-ea"/>
              </a:rPr>
              <a:t>is a danger to food safety. But biological contaminants are responsible for most foodborne illness.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1C94F90-BB92-E04F-9C17-6CF7170B49CE}" type="slidenum">
              <a:rPr lang="en-US">
                <a:solidFill>
                  <a:prstClr val="black"/>
                </a:solidFill>
                <a:latin typeface="Arial" charset="0"/>
              </a:rPr>
              <a:pPr/>
              <a:t>60</a:t>
            </a:fld>
            <a:endParaRPr lang="en-US">
              <a:solidFill>
                <a:prstClr val="black"/>
              </a:solidFill>
              <a:latin typeface="Arial" charset="0"/>
            </a:endParaRPr>
          </a:p>
        </p:txBody>
      </p:sp>
      <p:sp>
        <p:nvSpPr>
          <p:cNvPr id="472067" name="Rectangle 2"/>
          <p:cNvSpPr>
            <a:spLocks noGrp="1" noRot="1" noChangeAspect="1" noChangeArrowheads="1" noTextEdit="1"/>
          </p:cNvSpPr>
          <p:nvPr>
            <p:ph type="sldImg"/>
          </p:nvPr>
        </p:nvSpPr>
        <p:spPr>
          <a:xfrm>
            <a:off x="1144588" y="685800"/>
            <a:ext cx="4572000" cy="3429000"/>
          </a:xfrm>
          <a:ln/>
        </p:spPr>
      </p:sp>
      <p:sp>
        <p:nvSpPr>
          <p:cNvPr id="472068"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749DBBC-08AF-2442-8890-B02F6C56EA2D}" type="slidenum">
              <a:rPr lang="en-US">
                <a:solidFill>
                  <a:prstClr val="black"/>
                </a:solidFill>
                <a:latin typeface="Arial" charset="0"/>
              </a:rPr>
              <a:pPr/>
              <a:t>61</a:t>
            </a:fld>
            <a:endParaRPr lang="en-US">
              <a:solidFill>
                <a:prstClr val="black"/>
              </a:solidFill>
              <a:latin typeface="Arial" charset="0"/>
            </a:endParaRPr>
          </a:p>
        </p:txBody>
      </p:sp>
      <p:sp>
        <p:nvSpPr>
          <p:cNvPr id="473091" name="Rectangle 2"/>
          <p:cNvSpPr>
            <a:spLocks noGrp="1" noRot="1" noChangeAspect="1" noChangeArrowheads="1" noTextEdit="1"/>
          </p:cNvSpPr>
          <p:nvPr>
            <p:ph type="sldImg"/>
          </p:nvPr>
        </p:nvSpPr>
        <p:spPr>
          <a:xfrm>
            <a:off x="1144588" y="685800"/>
            <a:ext cx="4572000" cy="3429000"/>
          </a:xfrm>
          <a:ln/>
        </p:spPr>
      </p:sp>
      <p:sp>
        <p:nvSpPr>
          <p:cNvPr id="473092" name="Rectangle 3"/>
          <p:cNvSpPr>
            <a:spLocks noGrp="1" noChangeArrowheads="1"/>
          </p:cNvSpPr>
          <p:nvPr>
            <p:ph type="body" idx="1"/>
          </p:nvPr>
        </p:nvSpPr>
        <p:spPr>
          <a:xfrm>
            <a:off x="857250" y="4395555"/>
            <a:ext cx="5202514"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The bacteria is pronounced: </a:t>
            </a:r>
            <a:r>
              <a:rPr lang="en-US" i="1" dirty="0">
                <a:latin typeface="Times New Roman" charset="0"/>
              </a:rPr>
              <a:t>STAF-uh-lo-KOK-us OR-</a:t>
            </a:r>
            <a:r>
              <a:rPr lang="en-US" i="1" dirty="0" err="1">
                <a:latin typeface="Times New Roman" charset="0"/>
              </a:rPr>
              <a:t>ee</a:t>
            </a:r>
            <a:r>
              <a:rPr lang="en-US" i="1" dirty="0">
                <a:latin typeface="Times New Roman" charset="0"/>
              </a:rPr>
              <a:t>-us.</a:t>
            </a:r>
          </a:p>
          <a:p>
            <a:pPr marL="112163" indent="-112163">
              <a:buFontTx/>
              <a:buChar char="•"/>
            </a:pPr>
            <a:r>
              <a:rPr lang="en-US" dirty="0">
                <a:latin typeface="Times New Roman" charset="0"/>
              </a:rPr>
              <a:t>The illness is pronounced: </a:t>
            </a:r>
            <a:r>
              <a:rPr lang="en-US" i="1" dirty="0">
                <a:latin typeface="Times New Roman" charset="0"/>
              </a:rPr>
              <a:t>STAF-</a:t>
            </a:r>
            <a:r>
              <a:rPr lang="en-US" i="1" dirty="0" err="1">
                <a:latin typeface="Times New Roman" charset="0"/>
              </a:rPr>
              <a:t>ul</a:t>
            </a:r>
            <a:r>
              <a:rPr lang="en-US" i="1" dirty="0">
                <a:latin typeface="Times New Roman" charset="0"/>
              </a:rPr>
              <a:t>-lo-KOK-al GAS-</a:t>
            </a:r>
            <a:r>
              <a:rPr lang="en-US" i="1" dirty="0" err="1">
                <a:latin typeface="Times New Roman" charset="0"/>
              </a:rPr>
              <a:t>tro</a:t>
            </a:r>
            <a:r>
              <a:rPr lang="en-US" i="1" dirty="0">
                <a:latin typeface="Times New Roman" charset="0"/>
              </a:rPr>
              <a:t>-EN-</a:t>
            </a:r>
            <a:r>
              <a:rPr lang="en-US" i="1" dirty="0" err="1">
                <a:latin typeface="Times New Roman" charset="0"/>
              </a:rPr>
              <a:t>ter</a:t>
            </a:r>
            <a:r>
              <a:rPr lang="en-US" i="1" dirty="0">
                <a:latin typeface="Times New Roman" charset="0"/>
              </a:rPr>
              <a:t>-I-</a:t>
            </a:r>
            <a:r>
              <a:rPr lang="en-US" i="1" dirty="0" err="1">
                <a:latin typeface="Times New Roman" charset="0"/>
              </a:rPr>
              <a:t>tiss</a:t>
            </a:r>
            <a:r>
              <a:rPr lang="en-US" i="1" dirty="0">
                <a:latin typeface="Times New Roman" charset="0"/>
              </a:rPr>
              <a:t>.</a:t>
            </a:r>
          </a:p>
          <a:p>
            <a:pPr marL="112163" indent="-112163">
              <a:buFontTx/>
              <a:buChar char="•"/>
            </a:pPr>
            <a:r>
              <a:rPr lang="en-US" i="1" dirty="0">
                <a:latin typeface="Times New Roman" charset="0"/>
              </a:rPr>
              <a:t>Staphylococcus </a:t>
            </a:r>
            <a:r>
              <a:rPr lang="en-US" i="1" dirty="0" err="1">
                <a:latin typeface="Times New Roman" charset="0"/>
              </a:rPr>
              <a:t>aureus</a:t>
            </a:r>
            <a:r>
              <a:rPr lang="en-US" i="1" dirty="0">
                <a:latin typeface="Times New Roman" charset="0"/>
              </a:rPr>
              <a:t> </a:t>
            </a:r>
            <a:r>
              <a:rPr lang="en-US" dirty="0">
                <a:latin typeface="Times New Roman" charset="0"/>
              </a:rPr>
              <a:t>can be found in humans—particularly in the hair, nose, throat, and in infected wounds. It is often transferred to food when people carrying it touch these areas on their bodies and then handle food without washing their hands. If allowed to grow to large numbers in food, the bacteria can produce toxins that cause the illness when eaten. Cooking cannot destroy these toxins, so preventing bacterial growth is critical.</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2487F09-A5BD-FA40-956B-EB61F8FD8505}" type="slidenum">
              <a:rPr lang="en-US">
                <a:solidFill>
                  <a:prstClr val="black"/>
                </a:solidFill>
                <a:latin typeface="Arial" charset="0"/>
              </a:rPr>
              <a:pPr/>
              <a:t>62</a:t>
            </a:fld>
            <a:endParaRPr lang="en-US">
              <a:solidFill>
                <a:prstClr val="black"/>
              </a:solidFill>
              <a:latin typeface="Arial" charset="0"/>
            </a:endParaRPr>
          </a:p>
        </p:txBody>
      </p:sp>
      <p:sp>
        <p:nvSpPr>
          <p:cNvPr id="474115" name="Rectangle 2"/>
          <p:cNvSpPr>
            <a:spLocks noGrp="1" noRot="1" noChangeAspect="1" noChangeArrowheads="1" noTextEdit="1"/>
          </p:cNvSpPr>
          <p:nvPr>
            <p:ph type="sldImg"/>
          </p:nvPr>
        </p:nvSpPr>
        <p:spPr>
          <a:xfrm>
            <a:off x="1144588" y="685800"/>
            <a:ext cx="4572000" cy="3429000"/>
          </a:xfrm>
          <a:ln/>
        </p:spPr>
      </p:sp>
      <p:sp>
        <p:nvSpPr>
          <p:cNvPr id="474116"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D211879-0C42-5846-A758-FC22BDBB65FE}" type="slidenum">
              <a:rPr lang="en-US">
                <a:solidFill>
                  <a:prstClr val="black"/>
                </a:solidFill>
                <a:latin typeface="Arial" charset="0"/>
              </a:rPr>
              <a:pPr/>
              <a:t>63</a:t>
            </a:fld>
            <a:endParaRPr lang="en-US">
              <a:solidFill>
                <a:prstClr val="black"/>
              </a:solidFill>
              <a:latin typeface="Arial" charset="0"/>
            </a:endParaRPr>
          </a:p>
        </p:txBody>
      </p:sp>
      <p:sp>
        <p:nvSpPr>
          <p:cNvPr id="475139" name="Rectangle 2"/>
          <p:cNvSpPr>
            <a:spLocks noGrp="1" noRot="1" noChangeAspect="1" noChangeArrowheads="1" noTextEdit="1"/>
          </p:cNvSpPr>
          <p:nvPr>
            <p:ph type="sldImg"/>
          </p:nvPr>
        </p:nvSpPr>
        <p:spPr>
          <a:xfrm>
            <a:off x="1144588" y="685800"/>
            <a:ext cx="4572000" cy="3429000"/>
          </a:xfrm>
          <a:ln/>
        </p:spPr>
      </p:sp>
      <p:sp>
        <p:nvSpPr>
          <p:cNvPr id="475140" name="Rectangle 4"/>
          <p:cNvSpPr>
            <a:spLocks noGrp="1" noChangeArrowheads="1"/>
          </p:cNvSpPr>
          <p:nvPr>
            <p:ph type="body" idx="1"/>
          </p:nvPr>
        </p:nvSpPr>
        <p:spPr>
          <a:xfrm>
            <a:off x="869674" y="4347148"/>
            <a:ext cx="5242891" cy="3719434"/>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a:latin typeface="Times New Roman" charset="0"/>
              </a:rPr>
              <a:t>Instructor Notes</a:t>
            </a:r>
          </a:p>
          <a:p>
            <a:pPr eaLnBrk="1" hangingPunct="1">
              <a:buFontTx/>
              <a:buChar char="•"/>
            </a:pPr>
            <a:r>
              <a:rPr lang="en-US">
                <a:latin typeface="Times New Roman" charset="0"/>
              </a:rPr>
              <a:t>For these types of bacteria, you must understand the common source, food commonly linked with them, most common symptoms, and most important prevention measures. </a:t>
            </a:r>
          </a:p>
          <a:p>
            <a:pPr eaLnBrk="1" hangingPunct="1">
              <a:buFontTx/>
              <a:buChar char="•"/>
            </a:pPr>
            <a:r>
              <a:rPr lang="en-US">
                <a:latin typeface="Times New Roman" charset="0"/>
              </a:rPr>
              <a:t>Purchasing from approved, reputable suppliers is the most important prevention measure for these bacteria. </a:t>
            </a:r>
          </a:p>
          <a:p>
            <a:pPr eaLnBrk="1" hangingPunct="1"/>
            <a:endParaRPr lang="en-US">
              <a:latin typeface="Times New Roman" charset="0"/>
            </a:endParaRPr>
          </a:p>
          <a:p>
            <a:pPr eaLnBrk="1" hangingPunct="1"/>
            <a:endParaRPr lang="en-US">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28F89B5-DB33-ED4A-A7B4-AA428DED2F8F}" type="slidenum">
              <a:rPr lang="en-US">
                <a:solidFill>
                  <a:prstClr val="black"/>
                </a:solidFill>
                <a:latin typeface="Arial" charset="0"/>
              </a:rPr>
              <a:pPr/>
              <a:t>64</a:t>
            </a:fld>
            <a:endParaRPr lang="en-US">
              <a:solidFill>
                <a:prstClr val="black"/>
              </a:solidFill>
              <a:latin typeface="Arial" charset="0"/>
            </a:endParaRPr>
          </a:p>
        </p:txBody>
      </p:sp>
      <p:sp>
        <p:nvSpPr>
          <p:cNvPr id="476163" name="Rectangle 2"/>
          <p:cNvSpPr>
            <a:spLocks noGrp="1" noRot="1" noChangeAspect="1" noChangeArrowheads="1" noTextEdit="1"/>
          </p:cNvSpPr>
          <p:nvPr>
            <p:ph type="sldImg"/>
          </p:nvPr>
        </p:nvSpPr>
        <p:spPr>
          <a:xfrm>
            <a:off x="1144588" y="685800"/>
            <a:ext cx="4572000" cy="3429000"/>
          </a:xfrm>
          <a:ln/>
        </p:spPr>
      </p:sp>
      <p:sp>
        <p:nvSpPr>
          <p:cNvPr id="476164" name="Rectangle 3"/>
          <p:cNvSpPr>
            <a:spLocks noGrp="1" noChangeArrowheads="1"/>
          </p:cNvSpPr>
          <p:nvPr>
            <p:ph type="body" idx="1"/>
          </p:nvPr>
        </p:nvSpPr>
        <p:spPr>
          <a:xfrm>
            <a:off x="857250" y="4392431"/>
            <a:ext cx="5485158" cy="4114487"/>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The bacteria is pronounced: </a:t>
            </a:r>
            <a:r>
              <a:rPr lang="en-US" i="1" dirty="0">
                <a:latin typeface="Times New Roman" charset="0"/>
              </a:rPr>
              <a:t>VIB-</a:t>
            </a:r>
            <a:r>
              <a:rPr lang="en-US" i="1" dirty="0" err="1">
                <a:latin typeface="Times New Roman" charset="0"/>
              </a:rPr>
              <a:t>ree</a:t>
            </a:r>
            <a:r>
              <a:rPr lang="en-US" i="1" dirty="0">
                <a:latin typeface="Times New Roman" charset="0"/>
              </a:rPr>
              <a:t>-o </a:t>
            </a:r>
            <a:r>
              <a:rPr lang="en-US" i="1" dirty="0" err="1" smtClean="0">
                <a:latin typeface="Times New Roman" charset="0"/>
              </a:rPr>
              <a:t>vul</a:t>
            </a:r>
            <a:r>
              <a:rPr lang="en-US" i="1" dirty="0" smtClean="0">
                <a:latin typeface="Times New Roman" charset="0"/>
              </a:rPr>
              <a:t>-NIF-</a:t>
            </a:r>
            <a:r>
              <a:rPr lang="en-US" i="1" dirty="0" err="1" smtClean="0">
                <a:latin typeface="Times New Roman" charset="0"/>
              </a:rPr>
              <a:t>ih</a:t>
            </a:r>
            <a:r>
              <a:rPr lang="en-US" i="1" dirty="0" smtClean="0">
                <a:latin typeface="Times New Roman" charset="0"/>
              </a:rPr>
              <a:t>-</a:t>
            </a:r>
            <a:r>
              <a:rPr lang="en-US" i="1" dirty="0" err="1" smtClean="0">
                <a:latin typeface="Times New Roman" charset="0"/>
              </a:rPr>
              <a:t>kus</a:t>
            </a:r>
            <a:r>
              <a:rPr lang="en-US" i="1" dirty="0" smtClean="0">
                <a:latin typeface="Times New Roman" charset="0"/>
              </a:rPr>
              <a:t>                 </a:t>
            </a:r>
            <a:endParaRPr lang="en-US" i="1" dirty="0">
              <a:latin typeface="Times New Roman" charset="0"/>
            </a:endParaRPr>
          </a:p>
          <a:p>
            <a:pPr marL="112163" indent="-112163">
              <a:buFontTx/>
              <a:buChar char="•"/>
            </a:pPr>
            <a:r>
              <a:rPr lang="en-US" dirty="0">
                <a:latin typeface="Times New Roman" charset="0"/>
              </a:rPr>
              <a:t>The illness is pronounced: </a:t>
            </a:r>
            <a:r>
              <a:rPr lang="en-US" i="1" dirty="0">
                <a:latin typeface="Times New Roman" charset="0"/>
              </a:rPr>
              <a:t>VIB-</a:t>
            </a:r>
            <a:r>
              <a:rPr lang="en-US" i="1" dirty="0" err="1">
                <a:latin typeface="Times New Roman" charset="0"/>
              </a:rPr>
              <a:t>ree</a:t>
            </a:r>
            <a:r>
              <a:rPr lang="en-US" i="1" dirty="0">
                <a:latin typeface="Times New Roman" charset="0"/>
              </a:rPr>
              <a:t>-o GAS-</a:t>
            </a:r>
            <a:r>
              <a:rPr lang="en-US" i="1" dirty="0" err="1">
                <a:latin typeface="Times New Roman" charset="0"/>
              </a:rPr>
              <a:t>tro</a:t>
            </a:r>
            <a:r>
              <a:rPr lang="en-US" i="1" dirty="0">
                <a:latin typeface="Times New Roman" charset="0"/>
              </a:rPr>
              <a:t>-EN-</a:t>
            </a:r>
            <a:r>
              <a:rPr lang="en-US" i="1" dirty="0" err="1">
                <a:latin typeface="Times New Roman" charset="0"/>
              </a:rPr>
              <a:t>ter</a:t>
            </a:r>
            <a:r>
              <a:rPr lang="en-US" i="1" dirty="0">
                <a:latin typeface="Times New Roman" charset="0"/>
              </a:rPr>
              <a:t>-I-</a:t>
            </a:r>
            <a:r>
              <a:rPr lang="en-US" i="1" dirty="0" err="1">
                <a:latin typeface="Times New Roman" charset="0"/>
              </a:rPr>
              <a:t>tiss</a:t>
            </a:r>
            <a:r>
              <a:rPr lang="en-US" i="1" dirty="0">
                <a:latin typeface="Times New Roman" charset="0"/>
              </a:rPr>
              <a:t> </a:t>
            </a:r>
            <a:r>
              <a:rPr lang="en-US" dirty="0">
                <a:latin typeface="Times New Roman" charset="0"/>
              </a:rPr>
              <a:t>or</a:t>
            </a:r>
            <a:r>
              <a:rPr lang="en-US" i="1" dirty="0">
                <a:latin typeface="Times New Roman" charset="0"/>
              </a:rPr>
              <a:t> VIB-</a:t>
            </a:r>
            <a:r>
              <a:rPr lang="en-US" i="1" dirty="0" err="1">
                <a:latin typeface="Times New Roman" charset="0"/>
              </a:rPr>
              <a:t>ree</a:t>
            </a:r>
            <a:r>
              <a:rPr lang="en-US" i="1" dirty="0">
                <a:latin typeface="Times New Roman" charset="0"/>
              </a:rPr>
              <a:t>-o </a:t>
            </a:r>
            <a:r>
              <a:rPr lang="en-US" i="1" dirty="0" err="1">
                <a:latin typeface="Times New Roman" charset="0"/>
              </a:rPr>
              <a:t>vul</a:t>
            </a:r>
            <a:r>
              <a:rPr lang="en-US" i="1" dirty="0">
                <a:latin typeface="Times New Roman" charset="0"/>
              </a:rPr>
              <a:t>-NIF-</a:t>
            </a:r>
            <a:r>
              <a:rPr lang="en-US" i="1" dirty="0" err="1">
                <a:latin typeface="Times New Roman" charset="0"/>
              </a:rPr>
              <a:t>ih</a:t>
            </a:r>
            <a:r>
              <a:rPr lang="en-US" i="1" dirty="0">
                <a:latin typeface="Times New Roman" charset="0"/>
              </a:rPr>
              <a:t>-</a:t>
            </a:r>
            <a:r>
              <a:rPr lang="en-US" i="1" dirty="0" err="1">
                <a:latin typeface="Times New Roman" charset="0"/>
              </a:rPr>
              <a:t>kus</a:t>
            </a:r>
            <a:r>
              <a:rPr lang="en-US" i="1" dirty="0">
                <a:latin typeface="Times New Roman" charset="0"/>
              </a:rPr>
              <a:t> SEP-ti-SEE-</a:t>
            </a:r>
            <a:r>
              <a:rPr lang="en-US" i="1" dirty="0" err="1">
                <a:latin typeface="Times New Roman" charset="0"/>
              </a:rPr>
              <a:t>mee</a:t>
            </a:r>
            <a:r>
              <a:rPr lang="en-US" i="1" dirty="0">
                <a:latin typeface="Times New Roman" charset="0"/>
              </a:rPr>
              <a:t>-uh.</a:t>
            </a:r>
          </a:p>
          <a:p>
            <a:pPr marL="112163" indent="-112163">
              <a:buFontTx/>
              <a:buChar char="•"/>
            </a:pPr>
            <a:r>
              <a:rPr lang="en-US" dirty="0">
                <a:latin typeface="Times New Roman" charset="0"/>
              </a:rPr>
              <a:t>These bacteria are found in the waters where shellfish are harvested. They can grow very rapidly at temperatures in the middle of the temperature danger zone. People with chronic conditions (such as diabetes or cirrhosis) who get sick from these bacteria may get primary septicemia. This severe illness can lead to death.</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7F9A533-EF31-3C4E-A88B-4E861EED9B78}" type="slidenum">
              <a:rPr lang="en-US">
                <a:solidFill>
                  <a:prstClr val="black"/>
                </a:solidFill>
                <a:latin typeface="Arial" charset="0"/>
              </a:rPr>
              <a:pPr/>
              <a:t>65</a:t>
            </a:fld>
            <a:endParaRPr lang="en-US">
              <a:solidFill>
                <a:prstClr val="black"/>
              </a:solidFill>
              <a:latin typeface="Arial" charset="0"/>
            </a:endParaRPr>
          </a:p>
        </p:txBody>
      </p:sp>
      <p:sp>
        <p:nvSpPr>
          <p:cNvPr id="477187" name="Rectangle 2"/>
          <p:cNvSpPr>
            <a:spLocks noGrp="1" noRot="1" noChangeAspect="1" noChangeArrowheads="1" noTextEdit="1"/>
          </p:cNvSpPr>
          <p:nvPr>
            <p:ph type="sldImg"/>
          </p:nvPr>
        </p:nvSpPr>
        <p:spPr>
          <a:xfrm>
            <a:off x="1144588" y="685800"/>
            <a:ext cx="4572000" cy="3429000"/>
          </a:xfrm>
          <a:ln/>
        </p:spPr>
      </p:sp>
      <p:sp>
        <p:nvSpPr>
          <p:cNvPr id="477188"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AA4139B-EF7D-3D4B-B606-75B0AEBE8A44}" type="slidenum">
              <a:rPr lang="en-US">
                <a:solidFill>
                  <a:prstClr val="black"/>
                </a:solidFill>
                <a:latin typeface="Arial" charset="0"/>
                <a:ea typeface="ＭＳ Ｐゴシック" charset="0"/>
                <a:cs typeface="ＭＳ Ｐゴシック" charset="0"/>
              </a:rPr>
              <a:pPr/>
              <a:t>66</a:t>
            </a:fld>
            <a:endParaRPr lang="en-US">
              <a:solidFill>
                <a:prstClr val="black"/>
              </a:solidFill>
              <a:latin typeface="Arial" charset="0"/>
              <a:ea typeface="ＭＳ Ｐゴシック" charset="0"/>
              <a:cs typeface="ＭＳ Ｐゴシック" charset="0"/>
            </a:endParaRPr>
          </a:p>
        </p:txBody>
      </p:sp>
      <p:sp>
        <p:nvSpPr>
          <p:cNvPr id="478211" name="Rectangle 2"/>
          <p:cNvSpPr>
            <a:spLocks noGrp="1" noRot="1" noChangeAspect="1" noChangeArrowheads="1" noTextEdit="1"/>
          </p:cNvSpPr>
          <p:nvPr>
            <p:ph type="sldImg"/>
          </p:nvPr>
        </p:nvSpPr>
        <p:spPr>
          <a:xfrm>
            <a:off x="1143000" y="687388"/>
            <a:ext cx="4572000" cy="3429000"/>
          </a:xfrm>
          <a:ln/>
        </p:spPr>
      </p:sp>
      <p:sp>
        <p:nvSpPr>
          <p:cNvPr id="478212"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7387379-8487-6B42-A36E-D19E0517E87B}" type="slidenum">
              <a:rPr lang="en-US">
                <a:solidFill>
                  <a:prstClr val="black"/>
                </a:solidFill>
                <a:latin typeface="Arial" charset="0"/>
                <a:ea typeface="ＭＳ Ｐゴシック" charset="0"/>
                <a:cs typeface="ＭＳ Ｐゴシック" charset="0"/>
              </a:rPr>
              <a:pPr/>
              <a:t>67</a:t>
            </a:fld>
            <a:endParaRPr lang="en-US">
              <a:solidFill>
                <a:prstClr val="black"/>
              </a:solidFill>
              <a:latin typeface="Arial" charset="0"/>
              <a:ea typeface="ＭＳ Ｐゴシック" charset="0"/>
              <a:cs typeface="ＭＳ Ｐゴシック" charset="0"/>
            </a:endParaRPr>
          </a:p>
        </p:txBody>
      </p:sp>
      <p:sp>
        <p:nvSpPr>
          <p:cNvPr id="479235" name="Rectangle 2"/>
          <p:cNvSpPr>
            <a:spLocks noGrp="1" noRot="1" noChangeAspect="1" noChangeArrowheads="1" noTextEdit="1"/>
          </p:cNvSpPr>
          <p:nvPr>
            <p:ph type="sldImg"/>
          </p:nvPr>
        </p:nvSpPr>
        <p:spPr>
          <a:xfrm>
            <a:off x="1143000" y="687388"/>
            <a:ext cx="4572000" cy="3429000"/>
          </a:xfrm>
          <a:ln/>
        </p:spPr>
      </p:sp>
      <p:sp>
        <p:nvSpPr>
          <p:cNvPr id="479236"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845D509-625A-7B4C-AC9E-15CF66A70E2B}" type="slidenum">
              <a:rPr lang="en-US">
                <a:solidFill>
                  <a:prstClr val="black"/>
                </a:solidFill>
                <a:latin typeface="Arial" charset="0"/>
                <a:ea typeface="ＭＳ Ｐゴシック" charset="0"/>
                <a:cs typeface="ＭＳ Ｐゴシック" charset="0"/>
              </a:rPr>
              <a:pPr/>
              <a:t>68</a:t>
            </a:fld>
            <a:endParaRPr lang="en-US">
              <a:solidFill>
                <a:prstClr val="black"/>
              </a:solidFill>
              <a:latin typeface="Arial" charset="0"/>
              <a:ea typeface="ＭＳ Ｐゴシック" charset="0"/>
              <a:cs typeface="ＭＳ Ｐゴシック" charset="0"/>
            </a:endParaRPr>
          </a:p>
        </p:txBody>
      </p:sp>
      <p:sp>
        <p:nvSpPr>
          <p:cNvPr id="480259" name="Rectangle 2"/>
          <p:cNvSpPr>
            <a:spLocks noGrp="1" noRot="1" noChangeAspect="1" noChangeArrowheads="1" noTextEdit="1"/>
          </p:cNvSpPr>
          <p:nvPr>
            <p:ph type="sldImg"/>
          </p:nvPr>
        </p:nvSpPr>
        <p:spPr>
          <a:xfrm>
            <a:off x="1143000" y="687388"/>
            <a:ext cx="4572000" cy="3429000"/>
          </a:xfrm>
          <a:ln/>
        </p:spPr>
      </p:sp>
      <p:sp>
        <p:nvSpPr>
          <p:cNvPr id="480260" name="Rectangle 3"/>
          <p:cNvSpPr>
            <a:spLocks noGrp="1" noChangeArrowheads="1"/>
          </p:cNvSpPr>
          <p:nvPr>
            <p:ph type="body" idx="3"/>
          </p:nvPr>
        </p:nvSpPr>
        <p:spPr>
          <a:xfrm>
            <a:off x="857250" y="4392431"/>
            <a:ext cx="5485158" cy="4114487"/>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To prevent the spread of viruses in your operation:</a:t>
            </a:r>
          </a:p>
          <a:p>
            <a:pPr marL="560813" lvl="1" indent="-112163">
              <a:buFontTx/>
              <a:buChar char="•"/>
            </a:pPr>
            <a:r>
              <a:rPr lang="en-US" dirty="0">
                <a:latin typeface="Times New Roman" charset="0"/>
              </a:rPr>
              <a:t>Prohibit food handlers who are vomiting or who have diarrhea or jaundice from working</a:t>
            </a:r>
          </a:p>
          <a:p>
            <a:pPr marL="560813" lvl="1" indent="-112163">
              <a:buFontTx/>
              <a:buChar char="•"/>
            </a:pPr>
            <a:r>
              <a:rPr lang="en-US" dirty="0">
                <a:latin typeface="Times New Roman" charset="0"/>
              </a:rPr>
              <a:t>Make sure food handlers wash their hands regularly and correctly</a:t>
            </a:r>
          </a:p>
          <a:p>
            <a:pPr marL="560813" lvl="1" indent="-112163">
              <a:buFontTx/>
              <a:buChar char="•"/>
            </a:pPr>
            <a:r>
              <a:rPr lang="en-US" dirty="0">
                <a:latin typeface="Times New Roman" charset="0"/>
              </a:rPr>
              <a:t>Avoid bare-hand contact with ready-to-eat food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00AF649-EBEE-0547-A7D4-84CD7E776A55}" type="slidenum">
              <a:rPr lang="en-US">
                <a:solidFill>
                  <a:prstClr val="black"/>
                </a:solidFill>
                <a:latin typeface="Arial" charset="0"/>
              </a:rPr>
              <a:pPr/>
              <a:t>69</a:t>
            </a:fld>
            <a:endParaRPr lang="en-US">
              <a:solidFill>
                <a:prstClr val="black"/>
              </a:solidFill>
              <a:latin typeface="Arial" charset="0"/>
            </a:endParaRPr>
          </a:p>
        </p:txBody>
      </p:sp>
      <p:sp>
        <p:nvSpPr>
          <p:cNvPr id="481283" name="Rectangle 2"/>
          <p:cNvSpPr>
            <a:spLocks noGrp="1" noRot="1" noChangeAspect="1" noChangeArrowheads="1" noTextEdit="1"/>
          </p:cNvSpPr>
          <p:nvPr>
            <p:ph type="sldImg"/>
          </p:nvPr>
        </p:nvSpPr>
        <p:spPr>
          <a:xfrm>
            <a:off x="1144588" y="685800"/>
            <a:ext cx="4572000" cy="3429000"/>
          </a:xfrm>
          <a:ln/>
        </p:spPr>
      </p:sp>
      <p:sp>
        <p:nvSpPr>
          <p:cNvPr id="481284" name="Rectangle 4"/>
          <p:cNvSpPr>
            <a:spLocks noGrp="1" noChangeArrowheads="1"/>
          </p:cNvSpPr>
          <p:nvPr>
            <p:ph type="body" idx="1"/>
          </p:nvPr>
        </p:nvSpPr>
        <p:spPr>
          <a:xfrm>
            <a:off x="857251" y="4395555"/>
            <a:ext cx="5204067"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a:latin typeface="Times New Roman" charset="0"/>
              </a:rPr>
              <a:t>Instructor Notes</a:t>
            </a:r>
          </a:p>
          <a:p>
            <a:pPr eaLnBrk="1" hangingPunct="1">
              <a:buFontTx/>
              <a:buChar char="•"/>
            </a:pPr>
            <a:r>
              <a:rPr lang="en-US">
                <a:latin typeface="Times New Roman" charset="0"/>
              </a:rPr>
              <a:t>For each type of virus, you must understand the common source, food commonly linked with it, most common symptoms, and most important prevention measures.</a:t>
            </a:r>
          </a:p>
          <a:p>
            <a:pPr eaLnBrk="1" hangingPunct="1">
              <a:buFontTx/>
              <a:buChar char="•"/>
            </a:pPr>
            <a:r>
              <a:rPr lang="en-US">
                <a:latin typeface="Times New Roman" charset="0"/>
              </a:rPr>
              <a:t>Practicing personal hygiene is the most important prevention measure to keep these viruses from causing a foodborne illness.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A066716-063B-7F4A-8272-82F657387074}" type="slidenum">
              <a:rPr lang="en-US">
                <a:solidFill>
                  <a:prstClr val="black"/>
                </a:solidFill>
                <a:latin typeface="Arial" charset="0"/>
                <a:ea typeface="ＭＳ Ｐゴシック" charset="0"/>
                <a:cs typeface="ＭＳ Ｐゴシック" charset="0"/>
              </a:rPr>
              <a:pPr/>
              <a:t>7</a:t>
            </a:fld>
            <a:endParaRPr lang="en-US" dirty="0">
              <a:solidFill>
                <a:prstClr val="black"/>
              </a:solidFill>
              <a:latin typeface="Arial" charset="0"/>
              <a:ea typeface="ＭＳ Ｐゴシック" charset="0"/>
              <a:cs typeface="ＭＳ Ｐゴシック" charset="0"/>
            </a:endParaRPr>
          </a:p>
        </p:txBody>
      </p:sp>
      <p:sp>
        <p:nvSpPr>
          <p:cNvPr id="417795" name="Rectangle 2"/>
          <p:cNvSpPr>
            <a:spLocks noGrp="1" noRot="1" noChangeAspect="1" noChangeArrowheads="1" noTextEdit="1"/>
          </p:cNvSpPr>
          <p:nvPr>
            <p:ph type="sldImg"/>
          </p:nvPr>
        </p:nvSpPr>
        <p:spPr>
          <a:xfrm>
            <a:off x="1143000" y="687388"/>
            <a:ext cx="4572000" cy="3429000"/>
          </a:xfrm>
          <a:ln/>
        </p:spPr>
      </p:sp>
      <p:sp>
        <p:nvSpPr>
          <p:cNvPr id="299012" name="Rectangle 3"/>
          <p:cNvSpPr>
            <a:spLocks noGrp="1" noChangeArrowheads="1"/>
          </p:cNvSpPr>
          <p:nvPr>
            <p:ph type="body" idx="1"/>
          </p:nvPr>
        </p:nvSpPr>
        <p:spPr>
          <a:xfrm>
            <a:off x="745435" y="4572001"/>
            <a:ext cx="5367130"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defRPr/>
            </a:pPr>
            <a:r>
              <a:rPr lang="en-US" b="1" dirty="0">
                <a:latin typeface="Times New Roman" charset="0"/>
                <a:ea typeface="+mn-ea"/>
              </a:rPr>
              <a:t>Instructor Notes</a:t>
            </a:r>
          </a:p>
          <a:p>
            <a:pPr marL="112163" indent="-112163">
              <a:buFontTx/>
              <a:buChar char="•"/>
              <a:defRPr/>
            </a:pPr>
            <a:r>
              <a:rPr lang="en-US" dirty="0">
                <a:latin typeface="Times New Roman" charset="0"/>
                <a:ea typeface="+mn-ea"/>
              </a:rPr>
              <a:t>Pathogens are the greatest threat to food safety. They include certain viruses, parasites, fungi, and bacteria. Some plants, mushrooms, and seafood that carry harmful toxins (poisons) are also included in this group.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5B157D6-9B6D-734C-8F71-9C5C1E89A208}" type="slidenum">
              <a:rPr lang="en-US">
                <a:solidFill>
                  <a:prstClr val="black"/>
                </a:solidFill>
                <a:latin typeface="Arial" charset="0"/>
                <a:ea typeface="ＭＳ Ｐゴシック" charset="0"/>
                <a:cs typeface="ＭＳ Ｐゴシック" charset="0"/>
              </a:rPr>
              <a:pPr/>
              <a:t>70</a:t>
            </a:fld>
            <a:endParaRPr lang="en-US">
              <a:solidFill>
                <a:prstClr val="black"/>
              </a:solidFill>
              <a:latin typeface="Arial" charset="0"/>
              <a:ea typeface="ＭＳ Ｐゴシック" charset="0"/>
              <a:cs typeface="ＭＳ Ｐゴシック" charset="0"/>
            </a:endParaRPr>
          </a:p>
        </p:txBody>
      </p:sp>
      <p:sp>
        <p:nvSpPr>
          <p:cNvPr id="482307" name="Rectangle 2"/>
          <p:cNvSpPr>
            <a:spLocks noGrp="1" noRot="1" noChangeAspect="1" noChangeArrowheads="1" noTextEdit="1"/>
          </p:cNvSpPr>
          <p:nvPr>
            <p:ph type="sldImg"/>
          </p:nvPr>
        </p:nvSpPr>
        <p:spPr>
          <a:xfrm>
            <a:off x="1144588" y="685800"/>
            <a:ext cx="4572000" cy="3429000"/>
          </a:xfrm>
          <a:ln/>
        </p:spPr>
      </p:sp>
      <p:sp>
        <p:nvSpPr>
          <p:cNvPr id="332804" name="Rectangle 3"/>
          <p:cNvSpPr>
            <a:spLocks noGrp="1" noChangeArrowheads="1"/>
          </p:cNvSpPr>
          <p:nvPr>
            <p:ph type="body" idx="1"/>
          </p:nvPr>
        </p:nvSpPr>
        <p:spPr>
          <a:xfrm>
            <a:off x="857250" y="4395555"/>
            <a:ext cx="5314329" cy="4223790"/>
          </a:xfrm>
        </p:spPr>
        <p:txBody>
          <a:bodyPr lIns="91807" tIns="45903" rIns="91807" bIns="45903"/>
          <a:lstStyle/>
          <a:p>
            <a:pPr>
              <a:defRPr/>
            </a:pPr>
            <a:r>
              <a:rPr lang="en-US" b="1" dirty="0" smtClean="0">
                <a:ea typeface="+mn-ea"/>
              </a:rPr>
              <a:t>Instructor Notes</a:t>
            </a:r>
          </a:p>
          <a:p>
            <a:pPr>
              <a:buFontTx/>
              <a:buChar char="•"/>
              <a:defRPr/>
            </a:pPr>
            <a:r>
              <a:rPr lang="en-US" dirty="0" smtClean="0">
                <a:ea typeface="+mn-ea"/>
              </a:rPr>
              <a:t>Hepatitis A is mainly found in the feces of people infected with it. </a:t>
            </a:r>
          </a:p>
          <a:p>
            <a:pPr>
              <a:buFontTx/>
              <a:buChar char="•"/>
              <a:defRPr/>
            </a:pPr>
            <a:r>
              <a:rPr lang="en-US" dirty="0" smtClean="0">
                <a:ea typeface="+mn-ea"/>
              </a:rPr>
              <a:t>The virus can contaminate water and many types of food. </a:t>
            </a:r>
          </a:p>
          <a:p>
            <a:pPr>
              <a:buFontTx/>
              <a:buChar char="•"/>
              <a:defRPr/>
            </a:pPr>
            <a:r>
              <a:rPr lang="en-US" dirty="0" smtClean="0">
                <a:ea typeface="+mn-ea"/>
              </a:rPr>
              <a:t>It is commonly linked with ready-to-eat food. However, it has also been linked with shellfish from contaminated water.</a:t>
            </a:r>
          </a:p>
          <a:p>
            <a:pPr>
              <a:buFontTx/>
              <a:buChar char="•"/>
              <a:defRPr/>
            </a:pPr>
            <a:r>
              <a:rPr lang="en-US" dirty="0" smtClean="0">
                <a:ea typeface="+mn-ea"/>
              </a:rPr>
              <a:t>The virus is often transferred to food when infected food handlers touch food or equipment with fingers that have feces on them. </a:t>
            </a:r>
          </a:p>
          <a:p>
            <a:pPr>
              <a:buFontTx/>
              <a:buChar char="•"/>
              <a:defRPr/>
            </a:pPr>
            <a:r>
              <a:rPr lang="en-US" dirty="0" smtClean="0">
                <a:ea typeface="+mn-ea"/>
              </a:rPr>
              <a:t>Eating only a small amount of the virus can make a person sick. </a:t>
            </a:r>
          </a:p>
          <a:p>
            <a:pPr>
              <a:buFontTx/>
              <a:buChar char="•"/>
              <a:defRPr/>
            </a:pPr>
            <a:r>
              <a:rPr lang="en-US" dirty="0" smtClean="0">
                <a:ea typeface="+mn-ea"/>
              </a:rPr>
              <a:t>An infected person may not show symptoms for weeks but can be very infectious. </a:t>
            </a:r>
          </a:p>
          <a:p>
            <a:pPr>
              <a:buFontTx/>
              <a:buChar char="•"/>
              <a:defRPr/>
            </a:pPr>
            <a:r>
              <a:rPr lang="en-US" dirty="0" smtClean="0">
                <a:ea typeface="+mn-ea"/>
              </a:rPr>
              <a:t>Cooking does not destroy hepatitis A.</a:t>
            </a:r>
          </a:p>
          <a:p>
            <a:pPr>
              <a:spcBef>
                <a:spcPct val="0"/>
              </a:spcBef>
              <a:defRPr/>
            </a:pPr>
            <a:endParaRPr lang="en-US" dirty="0" smtClean="0">
              <a:ea typeface="+mn-ea"/>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4D96B62-8E32-AE41-9AC9-CCDD860C6291}" type="slidenum">
              <a:rPr lang="en-US">
                <a:solidFill>
                  <a:prstClr val="black"/>
                </a:solidFill>
                <a:latin typeface="Arial" charset="0"/>
              </a:rPr>
              <a:pPr/>
              <a:t>71</a:t>
            </a:fld>
            <a:endParaRPr lang="en-US">
              <a:solidFill>
                <a:prstClr val="black"/>
              </a:solidFill>
              <a:latin typeface="Arial" charset="0"/>
            </a:endParaRPr>
          </a:p>
        </p:txBody>
      </p:sp>
      <p:sp>
        <p:nvSpPr>
          <p:cNvPr id="483331" name="Rectangle 2"/>
          <p:cNvSpPr>
            <a:spLocks noGrp="1" noRot="1" noChangeAspect="1" noChangeArrowheads="1" noTextEdit="1"/>
          </p:cNvSpPr>
          <p:nvPr>
            <p:ph type="sldImg"/>
          </p:nvPr>
        </p:nvSpPr>
        <p:spPr>
          <a:xfrm>
            <a:off x="1144588" y="685800"/>
            <a:ext cx="4572000" cy="3429000"/>
          </a:xfrm>
          <a:ln/>
        </p:spPr>
      </p:sp>
      <p:sp>
        <p:nvSpPr>
          <p:cNvPr id="483332"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96ECC06-5813-624B-99FA-DD03CDF49D8B}" type="slidenum">
              <a:rPr lang="en-US">
                <a:solidFill>
                  <a:prstClr val="black"/>
                </a:solidFill>
                <a:latin typeface="Arial" charset="0"/>
                <a:ea typeface="ＭＳ Ｐゴシック" charset="0"/>
                <a:cs typeface="ＭＳ Ｐゴシック" charset="0"/>
              </a:rPr>
              <a:pPr/>
              <a:t>72</a:t>
            </a:fld>
            <a:endParaRPr lang="en-US">
              <a:solidFill>
                <a:prstClr val="black"/>
              </a:solidFill>
              <a:latin typeface="Arial" charset="0"/>
              <a:ea typeface="ＭＳ Ｐゴシック" charset="0"/>
              <a:cs typeface="ＭＳ Ｐゴシック" charset="0"/>
            </a:endParaRPr>
          </a:p>
        </p:txBody>
      </p:sp>
      <p:sp>
        <p:nvSpPr>
          <p:cNvPr id="484355" name="Rectangle 2"/>
          <p:cNvSpPr>
            <a:spLocks noGrp="1" noRot="1" noChangeAspect="1" noChangeArrowheads="1" noTextEdit="1"/>
          </p:cNvSpPr>
          <p:nvPr>
            <p:ph type="sldImg"/>
          </p:nvPr>
        </p:nvSpPr>
        <p:spPr>
          <a:xfrm>
            <a:off x="1144588" y="685800"/>
            <a:ext cx="4572000" cy="3429000"/>
          </a:xfrm>
          <a:ln/>
        </p:spPr>
      </p:sp>
      <p:sp>
        <p:nvSpPr>
          <p:cNvPr id="484356" name="Rectangle 3"/>
          <p:cNvSpPr>
            <a:spLocks noGrp="1" noChangeArrowheads="1"/>
          </p:cNvSpPr>
          <p:nvPr>
            <p:ph type="body" idx="3"/>
          </p:nvPr>
        </p:nvSpPr>
        <p:spPr>
          <a:xfrm>
            <a:off x="857250" y="4395555"/>
            <a:ext cx="5314329"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3721" indent="-113721"/>
            <a:r>
              <a:rPr lang="en-US" b="1" dirty="0">
                <a:latin typeface="Times New Roman" charset="0"/>
              </a:rPr>
              <a:t>Instructor Notes</a:t>
            </a:r>
          </a:p>
          <a:p>
            <a:pPr marL="113721" indent="-113721">
              <a:buFontTx/>
              <a:buChar char="•"/>
            </a:pPr>
            <a:r>
              <a:rPr lang="en-US" dirty="0">
                <a:latin typeface="Times New Roman" charset="0"/>
              </a:rPr>
              <a:t>Like hepatitis A, Norovirus is commonly linked with ready-to-eat food. </a:t>
            </a:r>
          </a:p>
          <a:p>
            <a:pPr marL="113721" indent="-113721">
              <a:buFontTx/>
              <a:buChar char="•"/>
            </a:pPr>
            <a:r>
              <a:rPr lang="en-US" dirty="0">
                <a:latin typeface="Times New Roman" charset="0"/>
              </a:rPr>
              <a:t>It has also been linked with contaminated water. </a:t>
            </a:r>
          </a:p>
          <a:p>
            <a:pPr marL="113721" indent="-113721">
              <a:buFontTx/>
              <a:buChar char="•"/>
            </a:pPr>
            <a:r>
              <a:rPr lang="en-US" dirty="0">
                <a:latin typeface="Times New Roman" charset="0"/>
              </a:rPr>
              <a:t>Norovirus is often transferred to food when infected food handlers touch food or equipment with fingers that have feces on them.</a:t>
            </a:r>
          </a:p>
          <a:p>
            <a:pPr marL="113721" indent="-113721">
              <a:buFontTx/>
              <a:buChar char="•"/>
            </a:pPr>
            <a:r>
              <a:rPr lang="en-US" dirty="0">
                <a:latin typeface="Times New Roman" charset="0"/>
              </a:rPr>
              <a:t>Eating only a small amount of Norovirus can make a person sick. It is also very contagious. </a:t>
            </a:r>
          </a:p>
          <a:p>
            <a:pPr marL="113721" indent="-113721">
              <a:buFontTx/>
              <a:buChar char="•"/>
            </a:pPr>
            <a:r>
              <a:rPr lang="en-US" dirty="0">
                <a:latin typeface="Times New Roman" charset="0"/>
              </a:rPr>
              <a:t>People become contagious within a few hours after eating it. </a:t>
            </a:r>
          </a:p>
          <a:p>
            <a:pPr marL="113721" indent="-113721">
              <a:buFontTx/>
              <a:buChar char="•"/>
            </a:pPr>
            <a:r>
              <a:rPr lang="en-US" dirty="0">
                <a:latin typeface="Times New Roman" charset="0"/>
              </a:rPr>
              <a:t>The virus is often in a person</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feces for days after symptoms have ended.</a:t>
            </a:r>
          </a:p>
          <a:p>
            <a:pPr marL="113721" indent="-113721">
              <a:spcBef>
                <a:spcPct val="0"/>
              </a:spcBef>
            </a:pPr>
            <a:endParaRPr lang="en-US" dirty="0">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594DFDC-6EA8-7643-A6E3-88157DEDE616}" type="slidenum">
              <a:rPr lang="en-US">
                <a:solidFill>
                  <a:prstClr val="black"/>
                </a:solidFill>
                <a:latin typeface="Arial" charset="0"/>
              </a:rPr>
              <a:pPr/>
              <a:t>73</a:t>
            </a:fld>
            <a:endParaRPr lang="en-US">
              <a:solidFill>
                <a:prstClr val="black"/>
              </a:solidFill>
              <a:latin typeface="Arial" charset="0"/>
            </a:endParaRPr>
          </a:p>
        </p:txBody>
      </p:sp>
      <p:sp>
        <p:nvSpPr>
          <p:cNvPr id="485379" name="Rectangle 2"/>
          <p:cNvSpPr>
            <a:spLocks noGrp="1" noRot="1" noChangeAspect="1" noChangeArrowheads="1" noTextEdit="1"/>
          </p:cNvSpPr>
          <p:nvPr>
            <p:ph type="sldImg"/>
          </p:nvPr>
        </p:nvSpPr>
        <p:spPr>
          <a:xfrm>
            <a:off x="1144588" y="685800"/>
            <a:ext cx="4572000" cy="3429000"/>
          </a:xfrm>
          <a:ln/>
        </p:spPr>
      </p:sp>
      <p:sp>
        <p:nvSpPr>
          <p:cNvPr id="485380"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9935F703-F8E2-434F-A91B-6CEB222879D3}" type="slidenum">
              <a:rPr lang="en-US">
                <a:solidFill>
                  <a:prstClr val="black"/>
                </a:solidFill>
                <a:latin typeface="Arial" charset="0"/>
                <a:ea typeface="ＭＳ Ｐゴシック" charset="0"/>
                <a:cs typeface="ＭＳ Ｐゴシック" charset="0"/>
              </a:rPr>
              <a:pPr/>
              <a:t>74</a:t>
            </a:fld>
            <a:endParaRPr lang="en-US">
              <a:solidFill>
                <a:prstClr val="black"/>
              </a:solidFill>
              <a:latin typeface="Arial" charset="0"/>
              <a:ea typeface="ＭＳ Ｐゴシック" charset="0"/>
              <a:cs typeface="ＭＳ Ｐゴシック" charset="0"/>
            </a:endParaRPr>
          </a:p>
        </p:txBody>
      </p:sp>
      <p:sp>
        <p:nvSpPr>
          <p:cNvPr id="486403" name="Rectangle 2"/>
          <p:cNvSpPr>
            <a:spLocks noGrp="1" noRot="1" noChangeAspect="1" noChangeArrowheads="1" noTextEdit="1"/>
          </p:cNvSpPr>
          <p:nvPr>
            <p:ph type="sldImg"/>
          </p:nvPr>
        </p:nvSpPr>
        <p:spPr>
          <a:xfrm>
            <a:off x="1143000" y="687388"/>
            <a:ext cx="4572000" cy="3429000"/>
          </a:xfr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00612E1A-4A59-AB43-8B9B-AD3C848996A5}" type="slidenum">
              <a:rPr lang="en-US">
                <a:solidFill>
                  <a:prstClr val="black"/>
                </a:solidFill>
                <a:latin typeface="Arial" charset="0"/>
                <a:ea typeface="ＭＳ Ｐゴシック" charset="0"/>
                <a:cs typeface="ＭＳ Ｐゴシック" charset="0"/>
              </a:rPr>
              <a:pPr/>
              <a:t>75</a:t>
            </a:fld>
            <a:endParaRPr lang="en-US">
              <a:solidFill>
                <a:prstClr val="black"/>
              </a:solidFill>
              <a:latin typeface="Arial" charset="0"/>
              <a:ea typeface="ＭＳ Ｐゴシック" charset="0"/>
              <a:cs typeface="ＭＳ Ｐゴシック" charset="0"/>
            </a:endParaRPr>
          </a:p>
        </p:txBody>
      </p:sp>
      <p:sp>
        <p:nvSpPr>
          <p:cNvPr id="487427" name="Rectangle 2"/>
          <p:cNvSpPr>
            <a:spLocks noGrp="1" noRot="1" noChangeAspect="1" noChangeArrowheads="1" noTextEdit="1"/>
          </p:cNvSpPr>
          <p:nvPr>
            <p:ph type="sldImg"/>
          </p:nvPr>
        </p:nvSpPr>
        <p:spPr>
          <a:xfrm>
            <a:off x="1143000" y="687388"/>
            <a:ext cx="4572000" cy="3429000"/>
          </a:xfrm>
          <a:ln/>
        </p:spPr>
      </p:sp>
      <p:sp>
        <p:nvSpPr>
          <p:cNvPr id="4" name="Rectangle 3"/>
          <p:cNvSpPr/>
          <p:nvPr/>
        </p:nvSpPr>
        <p:spPr>
          <a:xfrm>
            <a:off x="745435" y="4347148"/>
            <a:ext cx="5367130" cy="1198602"/>
          </a:xfrm>
          <a:prstGeom prst="rect">
            <a:avLst/>
          </a:prstGeom>
        </p:spPr>
        <p:txBody>
          <a:bodyPr lIns="89730" tIns="44865" rIns="89730" bIns="44865">
            <a:spAutoFit/>
          </a:bodyPr>
          <a:lstStyle/>
          <a:p>
            <a:pPr fontAlgn="base">
              <a:spcBef>
                <a:spcPct val="0"/>
              </a:spcBef>
              <a:spcAft>
                <a:spcPct val="0"/>
              </a:spcAft>
              <a:defRPr/>
            </a:pPr>
            <a:r>
              <a:rPr lang="en-US" sz="1200" b="1" dirty="0">
                <a:solidFill>
                  <a:prstClr val="black"/>
                </a:solidFill>
                <a:latin typeface="Times New Roman" pitchFamily="18" charset="0"/>
                <a:cs typeface="Times New Roman" pitchFamily="18" charset="0"/>
              </a:rPr>
              <a:t>Instructor Notes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The most important way to prevent foodborne illnesses from parasites is to purchase food from approved, reputable suppliers. </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Cooking food to required minimum internal temperatures is also important. </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Make sure that fish that will be served raw or undercooked has been correctly frozen by the manufacturer.</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016E68D-6128-C545-942F-0BECAA3845DE}" type="slidenum">
              <a:rPr lang="en-US">
                <a:solidFill>
                  <a:prstClr val="black"/>
                </a:solidFill>
                <a:latin typeface="Arial" charset="0"/>
              </a:rPr>
              <a:pPr/>
              <a:t>76</a:t>
            </a:fld>
            <a:endParaRPr lang="en-US">
              <a:solidFill>
                <a:prstClr val="black"/>
              </a:solidFill>
              <a:latin typeface="Arial" charset="0"/>
            </a:endParaRPr>
          </a:p>
        </p:txBody>
      </p:sp>
      <p:sp>
        <p:nvSpPr>
          <p:cNvPr id="488451" name="Rectangle 2"/>
          <p:cNvSpPr>
            <a:spLocks noGrp="1" noRot="1" noChangeAspect="1" noChangeArrowheads="1" noTextEdit="1"/>
          </p:cNvSpPr>
          <p:nvPr>
            <p:ph type="sldImg"/>
          </p:nvPr>
        </p:nvSpPr>
        <p:spPr>
          <a:xfrm>
            <a:off x="1144588" y="685800"/>
            <a:ext cx="4572000" cy="3429000"/>
          </a:xfrm>
          <a:ln/>
        </p:spPr>
      </p:sp>
      <p:sp>
        <p:nvSpPr>
          <p:cNvPr id="488452" name="Rectangle 9"/>
          <p:cNvSpPr>
            <a:spLocks noGrp="1" noChangeArrowheads="1"/>
          </p:cNvSpPr>
          <p:nvPr>
            <p:ph type="body" idx="1"/>
          </p:nvPr>
        </p:nvSpPr>
        <p:spPr>
          <a:xfrm>
            <a:off x="857251" y="4383063"/>
            <a:ext cx="5204067" cy="3786577"/>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a:latin typeface="Times New Roman" charset="0"/>
              </a:rPr>
              <a:t>Instructor Notes</a:t>
            </a:r>
          </a:p>
          <a:p>
            <a:pPr eaLnBrk="1" hangingPunct="1">
              <a:buFontTx/>
              <a:buChar char="•"/>
            </a:pPr>
            <a:r>
              <a:rPr lang="en-US">
                <a:latin typeface="Times New Roman" charset="0"/>
              </a:rPr>
              <a:t>For each type of parasite, you must understand the common source, food commonly linked with it, most common symptoms, and most important prevention measures. </a:t>
            </a:r>
          </a:p>
          <a:p>
            <a:pPr eaLnBrk="1" hangingPunct="1">
              <a:buFontTx/>
              <a:buChar char="•"/>
            </a:pPr>
            <a:r>
              <a:rPr lang="en-US">
                <a:latin typeface="Times New Roman" charset="0"/>
              </a:rPr>
              <a:t>Purchasing from approved, reputable suppliers is the most important prevention measure for these parasites.</a:t>
            </a:r>
          </a:p>
          <a:p>
            <a:pPr eaLnBrk="1" hangingPunct="1"/>
            <a:endParaRPr lang="en-US">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CB9AD8F-A0BF-3C40-AC30-FBA14A3778BF}" type="slidenum">
              <a:rPr lang="en-US">
                <a:solidFill>
                  <a:prstClr val="black"/>
                </a:solidFill>
                <a:latin typeface="Arial" charset="0"/>
              </a:rPr>
              <a:pPr/>
              <a:t>77</a:t>
            </a:fld>
            <a:endParaRPr lang="en-US">
              <a:solidFill>
                <a:prstClr val="black"/>
              </a:solidFill>
              <a:latin typeface="Arial" charset="0"/>
            </a:endParaRPr>
          </a:p>
        </p:txBody>
      </p:sp>
      <p:sp>
        <p:nvSpPr>
          <p:cNvPr id="489475" name="Rectangle 2"/>
          <p:cNvSpPr>
            <a:spLocks noGrp="1" noRot="1" noChangeAspect="1" noChangeArrowheads="1" noTextEdit="1"/>
          </p:cNvSpPr>
          <p:nvPr>
            <p:ph type="sldImg"/>
          </p:nvPr>
        </p:nvSpPr>
        <p:spPr>
          <a:xfrm>
            <a:off x="1144588" y="685800"/>
            <a:ext cx="4572000" cy="3429000"/>
          </a:xfrm>
          <a:ln/>
        </p:spPr>
      </p:sp>
      <p:sp>
        <p:nvSpPr>
          <p:cNvPr id="489476" name="Rectangle 3"/>
          <p:cNvSpPr>
            <a:spLocks noGrp="1" noChangeArrowheads="1"/>
          </p:cNvSpPr>
          <p:nvPr>
            <p:ph type="body" idx="1"/>
          </p:nvPr>
        </p:nvSpPr>
        <p:spPr>
          <a:xfrm>
            <a:off x="857250" y="4395555"/>
            <a:ext cx="5202514"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a:r>
              <a:rPr lang="en-US" b="1">
                <a:latin typeface="Times New Roman" charset="0"/>
              </a:rPr>
              <a:t>Instructor Notes</a:t>
            </a:r>
          </a:p>
          <a:p>
            <a:pPr marL="112163" indent="-112163">
              <a:buFontTx/>
              <a:buChar char="•"/>
            </a:pPr>
            <a:r>
              <a:rPr lang="en-US">
                <a:latin typeface="Times New Roman" charset="0"/>
              </a:rPr>
              <a:t>The parasite is pronounced: </a:t>
            </a:r>
            <a:r>
              <a:rPr lang="en-US" i="1">
                <a:latin typeface="Times New Roman" charset="0"/>
              </a:rPr>
              <a:t>ANN-ih-SAHK-iss SIM-plex.</a:t>
            </a:r>
          </a:p>
          <a:p>
            <a:pPr marL="112163" indent="-112163">
              <a:buFontTx/>
              <a:buChar char="•"/>
            </a:pPr>
            <a:r>
              <a:rPr lang="en-US">
                <a:latin typeface="Times New Roman" charset="0"/>
              </a:rPr>
              <a:t>The illness is pronounced: </a:t>
            </a:r>
            <a:r>
              <a:rPr lang="en-US" i="1">
                <a:latin typeface="Times New Roman" charset="0"/>
              </a:rPr>
              <a:t>ANN-ih-SAH-KYE-ah-sis.</a:t>
            </a:r>
          </a:p>
          <a:p>
            <a:pPr marL="112163" indent="-112163">
              <a:buFontTx/>
              <a:buChar char="•"/>
            </a:pPr>
            <a:r>
              <a:rPr lang="en-US">
                <a:latin typeface="Times New Roman" charset="0"/>
              </a:rPr>
              <a:t>People can get sick when they eat raw or undercooked fish containing this parasite.</a:t>
            </a:r>
            <a:endParaRPr lang="en-US" i="1">
              <a:latin typeface="Times New Roman" charset="0"/>
            </a:endParaRPr>
          </a:p>
          <a:p>
            <a:pPr marL="112163" indent="-112163"/>
            <a:endParaRPr lang="en-US">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88BCE0A-FEC5-5149-905E-B94BE89FE11E}" type="slidenum">
              <a:rPr lang="en-US">
                <a:solidFill>
                  <a:prstClr val="black"/>
                </a:solidFill>
                <a:latin typeface="Arial" charset="0"/>
              </a:rPr>
              <a:pPr/>
              <a:t>78</a:t>
            </a:fld>
            <a:endParaRPr lang="en-US">
              <a:solidFill>
                <a:prstClr val="black"/>
              </a:solidFill>
              <a:latin typeface="Arial" charset="0"/>
            </a:endParaRPr>
          </a:p>
        </p:txBody>
      </p:sp>
      <p:sp>
        <p:nvSpPr>
          <p:cNvPr id="490499"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F7E3A43-40A1-6641-BB11-19B977F284DA}" type="slidenum">
              <a:rPr lang="en-US">
                <a:solidFill>
                  <a:prstClr val="black"/>
                </a:solidFill>
                <a:latin typeface="Arial" charset="0"/>
              </a:rPr>
              <a:pPr/>
              <a:t>79</a:t>
            </a:fld>
            <a:endParaRPr lang="en-US">
              <a:solidFill>
                <a:prstClr val="black"/>
              </a:solidFill>
              <a:latin typeface="Arial" charset="0"/>
            </a:endParaRPr>
          </a:p>
        </p:txBody>
      </p:sp>
      <p:sp>
        <p:nvSpPr>
          <p:cNvPr id="491523" name="Rectangle 2"/>
          <p:cNvSpPr>
            <a:spLocks noGrp="1" noRot="1" noChangeAspect="1" noChangeArrowheads="1" noTextEdit="1"/>
          </p:cNvSpPr>
          <p:nvPr>
            <p:ph type="sldImg"/>
          </p:nvPr>
        </p:nvSpPr>
        <p:spPr>
          <a:xfrm>
            <a:off x="1144588" y="685800"/>
            <a:ext cx="4572000" cy="3429000"/>
          </a:xfrm>
          <a:ln/>
        </p:spPr>
      </p:sp>
      <p:sp>
        <p:nvSpPr>
          <p:cNvPr id="491524" name="Rectangle 3"/>
          <p:cNvSpPr>
            <a:spLocks noGrp="1" noChangeArrowheads="1"/>
          </p:cNvSpPr>
          <p:nvPr>
            <p:ph type="body" idx="1"/>
          </p:nvPr>
        </p:nvSpPr>
        <p:spPr>
          <a:xfrm>
            <a:off x="857250" y="4395555"/>
            <a:ext cx="5202514"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a:r>
              <a:rPr lang="en-US" b="1">
                <a:latin typeface="Times New Roman" charset="0"/>
              </a:rPr>
              <a:t>Instructor Notes</a:t>
            </a:r>
          </a:p>
          <a:p>
            <a:pPr marL="112163" indent="-112163">
              <a:buFontTx/>
              <a:buChar char="•"/>
            </a:pPr>
            <a:r>
              <a:rPr lang="en-US">
                <a:latin typeface="Times New Roman" charset="0"/>
              </a:rPr>
              <a:t>The parasite is pronounced: </a:t>
            </a:r>
            <a:r>
              <a:rPr lang="en-US" i="1">
                <a:latin typeface="Times New Roman" charset="0"/>
              </a:rPr>
              <a:t>KRIP-TOH-spor-ID-ee-um PAR-vum</a:t>
            </a:r>
            <a:r>
              <a:rPr lang="en-US">
                <a:latin typeface="Times New Roman" charset="0"/>
              </a:rPr>
              <a:t>.</a:t>
            </a:r>
          </a:p>
          <a:p>
            <a:pPr marL="112163" indent="-112163">
              <a:buFontTx/>
              <a:buChar char="•"/>
            </a:pPr>
            <a:r>
              <a:rPr lang="en-US">
                <a:latin typeface="Times New Roman" charset="0"/>
              </a:rPr>
              <a:t>The illness is pronounced: </a:t>
            </a:r>
            <a:r>
              <a:rPr lang="en-US" i="1">
                <a:latin typeface="Times New Roman" charset="0"/>
              </a:rPr>
              <a:t>KRIP-TOH-spor-id-ee-O-sis</a:t>
            </a:r>
            <a:r>
              <a:rPr lang="en-US">
                <a:latin typeface="Times New Roman" charset="0"/>
              </a:rPr>
              <a:t>.</a:t>
            </a:r>
          </a:p>
          <a:p>
            <a:pPr marL="112163" indent="-112163">
              <a:buFontTx/>
              <a:buChar char="•"/>
            </a:pPr>
            <a:r>
              <a:rPr lang="en-US" i="1">
                <a:latin typeface="Times New Roman" charset="0"/>
              </a:rPr>
              <a:t>Cryptosporidium parvum </a:t>
            </a:r>
            <a:r>
              <a:rPr lang="en-US">
                <a:latin typeface="Times New Roman" charset="0"/>
              </a:rPr>
              <a:t>can be found in the feces of infected people. Food handlers can transfer it to food when they touch food with fingers that have feces on them. Day-care and medical communities have been frequent locations of person-to-person spread of this parasite. Symptoms will be more severe in people with weakened immune systems.</a:t>
            </a:r>
            <a:endParaRPr lang="en-US" i="1">
              <a:latin typeface="Times New Roman" charset="0"/>
            </a:endParaRPr>
          </a:p>
          <a:p>
            <a:pPr marL="112163" indent="-112163"/>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E4D0022-E16D-D04F-8E8B-216821880980}" type="slidenum">
              <a:rPr lang="en-US">
                <a:solidFill>
                  <a:prstClr val="black"/>
                </a:solidFill>
                <a:latin typeface="Arial" charset="0"/>
                <a:ea typeface="ＭＳ Ｐゴシック" charset="0"/>
                <a:cs typeface="ＭＳ Ｐゴシック" charset="0"/>
              </a:rPr>
              <a:pPr/>
              <a:t>8</a:t>
            </a:fld>
            <a:endParaRPr lang="en-US" dirty="0">
              <a:solidFill>
                <a:prstClr val="black"/>
              </a:solidFill>
              <a:latin typeface="Arial" charset="0"/>
              <a:ea typeface="ＭＳ Ｐゴシック" charset="0"/>
              <a:cs typeface="ＭＳ Ｐゴシック" charset="0"/>
            </a:endParaRPr>
          </a:p>
        </p:txBody>
      </p:sp>
      <p:sp>
        <p:nvSpPr>
          <p:cNvPr id="418819" name="Rectangle 2"/>
          <p:cNvSpPr>
            <a:spLocks noGrp="1" noRot="1" noChangeAspect="1" noChangeArrowheads="1" noTextEdit="1"/>
          </p:cNvSpPr>
          <p:nvPr>
            <p:ph type="sldImg"/>
          </p:nvPr>
        </p:nvSpPr>
        <p:spPr>
          <a:xfrm>
            <a:off x="1143000" y="687388"/>
            <a:ext cx="4572000" cy="3429000"/>
          </a:xfrm>
          <a:ln/>
        </p:spPr>
      </p:sp>
      <p:sp>
        <p:nvSpPr>
          <p:cNvPr id="286724" name="Rectangle 3"/>
          <p:cNvSpPr>
            <a:spLocks noGrp="1" noChangeArrowheads="1"/>
          </p:cNvSpPr>
          <p:nvPr>
            <p:ph type="body" idx="1"/>
          </p:nvPr>
        </p:nvSpPr>
        <p:spPr>
          <a:xfrm>
            <a:off x="745435" y="4572001"/>
            <a:ext cx="5367130" cy="4114488"/>
          </a:xfrm>
        </p:spPr>
        <p:txBody>
          <a:bodyPr/>
          <a:lstStyle/>
          <a:p>
            <a:pPr marL="112163" indent="-112163">
              <a:defRPr/>
            </a:pPr>
            <a:r>
              <a:rPr lang="en-US" b="1" dirty="0" smtClean="0">
                <a:ea typeface="+mn-ea"/>
              </a:rPr>
              <a:t>Instructor Notes</a:t>
            </a:r>
          </a:p>
          <a:p>
            <a:pPr marL="112163" indent="-112163">
              <a:buFontTx/>
              <a:buChar char="•"/>
              <a:defRPr/>
            </a:pPr>
            <a:r>
              <a:rPr lang="en-US" dirty="0" smtClean="0">
                <a:ea typeface="+mn-ea"/>
              </a:rPr>
              <a:t>Foodservice chemicals can contaminate food if they are used incorrectly. </a:t>
            </a:r>
          </a:p>
          <a:p>
            <a:pPr>
              <a:defRPr/>
            </a:pPr>
            <a:endParaRPr lang="en-US" dirty="0" smtClean="0">
              <a:ea typeface="+mn-ea"/>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6BAA212-4E3F-0A43-B023-12AB7D750342}" type="slidenum">
              <a:rPr lang="en-US">
                <a:solidFill>
                  <a:prstClr val="black"/>
                </a:solidFill>
                <a:latin typeface="Arial" charset="0"/>
              </a:rPr>
              <a:pPr/>
              <a:t>80</a:t>
            </a:fld>
            <a:endParaRPr lang="en-US">
              <a:solidFill>
                <a:prstClr val="black"/>
              </a:solidFill>
              <a:latin typeface="Arial" charset="0"/>
            </a:endParaRPr>
          </a:p>
        </p:txBody>
      </p:sp>
      <p:sp>
        <p:nvSpPr>
          <p:cNvPr id="492547" name="Rectangle 2"/>
          <p:cNvSpPr>
            <a:spLocks noGrp="1" noRot="1" noChangeAspect="1" noChangeArrowheads="1" noTextEdit="1"/>
          </p:cNvSpPr>
          <p:nvPr>
            <p:ph type="sldImg"/>
          </p:nvPr>
        </p:nvSpPr>
        <p:spPr>
          <a:xfrm>
            <a:off x="1144588" y="685800"/>
            <a:ext cx="4572000" cy="3429000"/>
          </a:xfrm>
          <a:ln/>
        </p:spPr>
      </p:sp>
      <p:sp>
        <p:nvSpPr>
          <p:cNvPr id="492548"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E303716-B920-5D48-899A-DEBC708D8163}" type="slidenum">
              <a:rPr lang="en-US">
                <a:solidFill>
                  <a:prstClr val="black"/>
                </a:solidFill>
                <a:latin typeface="Arial" charset="0"/>
              </a:rPr>
              <a:pPr/>
              <a:t>81</a:t>
            </a:fld>
            <a:endParaRPr lang="en-US">
              <a:solidFill>
                <a:prstClr val="black"/>
              </a:solidFill>
              <a:latin typeface="Arial" charset="0"/>
            </a:endParaRPr>
          </a:p>
        </p:txBody>
      </p:sp>
      <p:sp>
        <p:nvSpPr>
          <p:cNvPr id="493571" name="Rectangle 2"/>
          <p:cNvSpPr>
            <a:spLocks noGrp="1" noRot="1" noChangeAspect="1" noChangeArrowheads="1" noTextEdit="1"/>
          </p:cNvSpPr>
          <p:nvPr>
            <p:ph type="sldImg"/>
          </p:nvPr>
        </p:nvSpPr>
        <p:spPr>
          <a:xfrm>
            <a:off x="1144588" y="685800"/>
            <a:ext cx="4572000" cy="3429000"/>
          </a:xfrm>
          <a:ln/>
        </p:spPr>
      </p:sp>
      <p:sp>
        <p:nvSpPr>
          <p:cNvPr id="493572" name="Rectangle 3"/>
          <p:cNvSpPr>
            <a:spLocks noGrp="1" noChangeArrowheads="1"/>
          </p:cNvSpPr>
          <p:nvPr>
            <p:ph type="body" idx="1"/>
          </p:nvPr>
        </p:nvSpPr>
        <p:spPr>
          <a:xfrm>
            <a:off x="857250" y="4395555"/>
            <a:ext cx="5202514"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a:r>
              <a:rPr lang="en-US" b="1">
                <a:latin typeface="Times New Roman" charset="0"/>
              </a:rPr>
              <a:t>Instructor Notes</a:t>
            </a:r>
          </a:p>
          <a:p>
            <a:pPr marL="112163" indent="-112163">
              <a:buFontTx/>
              <a:buChar char="•"/>
            </a:pPr>
            <a:r>
              <a:rPr lang="en-US">
                <a:latin typeface="Times New Roman" charset="0"/>
              </a:rPr>
              <a:t>The parasite is pronounced: </a:t>
            </a:r>
            <a:r>
              <a:rPr lang="en-US" i="1">
                <a:latin typeface="Times New Roman" charset="0"/>
              </a:rPr>
              <a:t>jee-ARE-dee-uh do-WAH-den-AL-is.</a:t>
            </a:r>
          </a:p>
          <a:p>
            <a:pPr marL="112163" indent="-112163">
              <a:buFontTx/>
              <a:buChar char="•"/>
            </a:pPr>
            <a:r>
              <a:rPr lang="en-US">
                <a:latin typeface="Times New Roman" charset="0"/>
              </a:rPr>
              <a:t>The illness is pronounced: </a:t>
            </a:r>
            <a:r>
              <a:rPr lang="en-US" i="1">
                <a:latin typeface="Times New Roman" charset="0"/>
              </a:rPr>
              <a:t>JEE-are-DYE-uh-sis.</a:t>
            </a:r>
          </a:p>
          <a:p>
            <a:pPr marL="112163" indent="-112163">
              <a:buFontTx/>
              <a:buChar char="•"/>
            </a:pPr>
            <a:r>
              <a:rPr lang="en-US" i="1">
                <a:latin typeface="Times New Roman" charset="0"/>
              </a:rPr>
              <a:t>Giardia duodenalis </a:t>
            </a:r>
            <a:r>
              <a:rPr lang="en-US">
                <a:latin typeface="Times New Roman" charset="0"/>
              </a:rPr>
              <a:t>can be found in the feces of infected people. Food handlers can transfer the parasite to food when they touch food with fingers that have feces on them.</a:t>
            </a:r>
            <a:endParaRPr lang="en-US" i="1">
              <a:latin typeface="Times New Roman" charset="0"/>
            </a:endParaRPr>
          </a:p>
          <a:p>
            <a:pPr marL="112163" indent="-112163"/>
            <a:endParaRPr lang="en-US" i="1">
              <a:latin typeface="Times New Roman" charset="0"/>
            </a:endParaRPr>
          </a:p>
          <a:p>
            <a:pPr marL="112163" indent="-112163"/>
            <a:endParaRPr lang="en-US">
              <a:latin typeface="Times New Roman"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C279465-ADB1-4F4C-85B7-84BA27432FE7}" type="slidenum">
              <a:rPr lang="en-US">
                <a:solidFill>
                  <a:prstClr val="black"/>
                </a:solidFill>
                <a:latin typeface="Arial" charset="0"/>
              </a:rPr>
              <a:pPr/>
              <a:t>82</a:t>
            </a:fld>
            <a:endParaRPr lang="en-US">
              <a:solidFill>
                <a:prstClr val="black"/>
              </a:solidFill>
              <a:latin typeface="Arial" charset="0"/>
            </a:endParaRPr>
          </a:p>
        </p:txBody>
      </p:sp>
      <p:sp>
        <p:nvSpPr>
          <p:cNvPr id="494595" name="Rectangle 2"/>
          <p:cNvSpPr>
            <a:spLocks noGrp="1" noRot="1" noChangeAspect="1" noChangeArrowheads="1" noTextEdit="1"/>
          </p:cNvSpPr>
          <p:nvPr>
            <p:ph type="sldImg"/>
          </p:nvPr>
        </p:nvSpPr>
        <p:spPr>
          <a:xfrm>
            <a:off x="1144588" y="685800"/>
            <a:ext cx="4572000" cy="3429000"/>
          </a:xfrm>
          <a:ln/>
        </p:spPr>
      </p:sp>
      <p:sp>
        <p:nvSpPr>
          <p:cNvPr id="494596"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B554224-FE7C-EE46-A14A-49B496C941A5}" type="slidenum">
              <a:rPr lang="en-US">
                <a:solidFill>
                  <a:prstClr val="black"/>
                </a:solidFill>
                <a:latin typeface="Arial" charset="0"/>
              </a:rPr>
              <a:pPr/>
              <a:t>83</a:t>
            </a:fld>
            <a:endParaRPr lang="en-US">
              <a:solidFill>
                <a:prstClr val="black"/>
              </a:solidFill>
              <a:latin typeface="Arial" charset="0"/>
            </a:endParaRPr>
          </a:p>
        </p:txBody>
      </p:sp>
      <p:sp>
        <p:nvSpPr>
          <p:cNvPr id="495619" name="Rectangle 2"/>
          <p:cNvSpPr>
            <a:spLocks noGrp="1" noRot="1" noChangeAspect="1" noChangeArrowheads="1" noTextEdit="1"/>
          </p:cNvSpPr>
          <p:nvPr>
            <p:ph type="sldImg"/>
          </p:nvPr>
        </p:nvSpPr>
        <p:spPr>
          <a:xfrm>
            <a:off x="1144588" y="685800"/>
            <a:ext cx="4572000" cy="3429000"/>
          </a:xfrm>
          <a:ln/>
        </p:spPr>
      </p:sp>
      <p:sp>
        <p:nvSpPr>
          <p:cNvPr id="495620" name="Rectangle 3"/>
          <p:cNvSpPr>
            <a:spLocks noGrp="1" noChangeArrowheads="1"/>
          </p:cNvSpPr>
          <p:nvPr>
            <p:ph type="body" idx="1"/>
          </p:nvPr>
        </p:nvSpPr>
        <p:spPr>
          <a:xfrm>
            <a:off x="857250" y="4395555"/>
            <a:ext cx="5202514"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The parasite is pronounced: </a:t>
            </a:r>
            <a:r>
              <a:rPr lang="en-US" i="1" dirty="0">
                <a:latin typeface="Times New Roman" charset="0"/>
              </a:rPr>
              <a:t>SI-</a:t>
            </a:r>
            <a:r>
              <a:rPr lang="en-US" i="1" dirty="0" err="1">
                <a:latin typeface="Times New Roman" charset="0"/>
              </a:rPr>
              <a:t>klo</a:t>
            </a:r>
            <a:r>
              <a:rPr lang="en-US" i="1" dirty="0">
                <a:latin typeface="Times New Roman" charset="0"/>
              </a:rPr>
              <a:t>-</a:t>
            </a:r>
            <a:r>
              <a:rPr lang="en-US" i="1" dirty="0" err="1">
                <a:latin typeface="Times New Roman" charset="0"/>
              </a:rPr>
              <a:t>spor</a:t>
            </a:r>
            <a:r>
              <a:rPr lang="en-US" i="1" dirty="0">
                <a:latin typeface="Times New Roman" charset="0"/>
              </a:rPr>
              <a:t>-uh KI-uh-</a:t>
            </a:r>
            <a:r>
              <a:rPr lang="en-US" i="1" dirty="0" err="1">
                <a:latin typeface="Times New Roman" charset="0"/>
              </a:rPr>
              <a:t>te</a:t>
            </a:r>
            <a:r>
              <a:rPr lang="en-US" i="1" dirty="0">
                <a:latin typeface="Times New Roman" charset="0"/>
              </a:rPr>
              <a:t>-NEN-sis.</a:t>
            </a:r>
          </a:p>
          <a:p>
            <a:pPr marL="112163" indent="-112163">
              <a:buFontTx/>
              <a:buChar char="•"/>
            </a:pPr>
            <a:r>
              <a:rPr lang="en-US" dirty="0">
                <a:latin typeface="Times New Roman" charset="0"/>
              </a:rPr>
              <a:t>The illness is pronounced: </a:t>
            </a:r>
            <a:r>
              <a:rPr lang="en-US" i="1" dirty="0">
                <a:latin typeface="Times New Roman" charset="0"/>
              </a:rPr>
              <a:t>SI-</a:t>
            </a:r>
            <a:r>
              <a:rPr lang="en-US" i="1" dirty="0" err="1">
                <a:latin typeface="Times New Roman" charset="0"/>
              </a:rPr>
              <a:t>klo</a:t>
            </a:r>
            <a:r>
              <a:rPr lang="en-US" i="1" dirty="0">
                <a:latin typeface="Times New Roman" charset="0"/>
              </a:rPr>
              <a:t>-</a:t>
            </a:r>
            <a:r>
              <a:rPr lang="en-US" i="1" dirty="0" err="1">
                <a:latin typeface="Times New Roman" charset="0"/>
              </a:rPr>
              <a:t>spor</a:t>
            </a:r>
            <a:r>
              <a:rPr lang="en-US" i="1" dirty="0">
                <a:latin typeface="Times New Roman" charset="0"/>
              </a:rPr>
              <a:t>-I-uh-sis.</a:t>
            </a:r>
          </a:p>
          <a:p>
            <a:pPr marL="112163" indent="-112163">
              <a:buFontTx/>
              <a:buChar char="•"/>
            </a:pPr>
            <a:r>
              <a:rPr lang="en-US" i="1" dirty="0" err="1">
                <a:latin typeface="Times New Roman" charset="0"/>
              </a:rPr>
              <a:t>Cyclospora</a:t>
            </a:r>
            <a:r>
              <a:rPr lang="en-US" i="1" dirty="0">
                <a:latin typeface="Times New Roman" charset="0"/>
              </a:rPr>
              <a:t> </a:t>
            </a:r>
            <a:r>
              <a:rPr lang="en-US" i="1" dirty="0" err="1">
                <a:latin typeface="Times New Roman" charset="0"/>
              </a:rPr>
              <a:t>cayetanensis</a:t>
            </a:r>
            <a:r>
              <a:rPr lang="en-US" i="1" dirty="0">
                <a:latin typeface="Times New Roman" charset="0"/>
              </a:rPr>
              <a:t> </a:t>
            </a:r>
            <a:r>
              <a:rPr lang="en-US" dirty="0">
                <a:latin typeface="Times New Roman" charset="0"/>
              </a:rPr>
              <a:t>is a parasite that has been found in contaminated water and has been associated with produce irrigated or washed with contaminated water. It can also be found in the feces of infected people. Food handlers can transfer the parasite to food when they touch it with fingers containing feces. For this reason, food handlers with diarrhea must be excluded from the operation. It is also critical to purchase produce from approved, reputable suppliers.</a:t>
            </a:r>
            <a:endParaRPr lang="en-US" i="1" dirty="0">
              <a:latin typeface="Times New Roman" charset="0"/>
            </a:endParaRPr>
          </a:p>
          <a:p>
            <a:pPr marL="112163" indent="-112163"/>
            <a:endParaRPr lang="en-US" i="1" dirty="0">
              <a:latin typeface="Times New Roman" charset="0"/>
            </a:endParaRPr>
          </a:p>
          <a:p>
            <a:pPr marL="112163" indent="-112163"/>
            <a:endParaRPr lang="en-US" dirty="0">
              <a:latin typeface="Times New Roman"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7222BF8-F83C-2844-B2B3-AF62B2833816}" type="slidenum">
              <a:rPr lang="en-US">
                <a:solidFill>
                  <a:prstClr val="black"/>
                </a:solidFill>
                <a:latin typeface="Arial" charset="0"/>
              </a:rPr>
              <a:pPr/>
              <a:t>84</a:t>
            </a:fld>
            <a:endParaRPr lang="en-US">
              <a:solidFill>
                <a:prstClr val="black"/>
              </a:solidFill>
              <a:latin typeface="Arial" charset="0"/>
            </a:endParaRPr>
          </a:p>
        </p:txBody>
      </p:sp>
      <p:sp>
        <p:nvSpPr>
          <p:cNvPr id="496643" name="Rectangle 2"/>
          <p:cNvSpPr>
            <a:spLocks noGrp="1" noRot="1" noChangeAspect="1" noChangeArrowheads="1" noTextEdit="1"/>
          </p:cNvSpPr>
          <p:nvPr>
            <p:ph type="sldImg"/>
          </p:nvPr>
        </p:nvSpPr>
        <p:spPr>
          <a:xfrm>
            <a:off x="1144588" y="685800"/>
            <a:ext cx="4572000" cy="3429000"/>
          </a:xfrm>
          <a:ln/>
        </p:spPr>
      </p:sp>
      <p:sp>
        <p:nvSpPr>
          <p:cNvPr id="496644"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109FD03-E787-154D-A4A6-31AFCB364245}" type="slidenum">
              <a:rPr lang="en-US">
                <a:solidFill>
                  <a:prstClr val="black"/>
                </a:solidFill>
                <a:latin typeface="Arial" charset="0"/>
              </a:rPr>
              <a:pPr/>
              <a:t>85</a:t>
            </a:fld>
            <a:endParaRPr lang="en-US">
              <a:solidFill>
                <a:prstClr val="black"/>
              </a:solidFill>
              <a:latin typeface="Arial" charset="0"/>
            </a:endParaRPr>
          </a:p>
        </p:txBody>
      </p:sp>
      <p:sp>
        <p:nvSpPr>
          <p:cNvPr id="497667" name="Rectangle 2"/>
          <p:cNvSpPr>
            <a:spLocks noGrp="1" noRot="1" noChangeAspect="1" noChangeArrowheads="1" noTextEdit="1"/>
          </p:cNvSpPr>
          <p:nvPr>
            <p:ph type="sldImg"/>
          </p:nvPr>
        </p:nvSpPr>
        <p:spPr>
          <a:xfrm>
            <a:off x="1143000" y="687388"/>
            <a:ext cx="4572000" cy="3429000"/>
          </a:xfrm>
          <a:ln/>
        </p:spPr>
      </p:sp>
      <p:sp>
        <p:nvSpPr>
          <p:cNvPr id="497668" name="Rectangle 3"/>
          <p:cNvSpPr>
            <a:spLocks noGrp="1" noChangeArrowheads="1"/>
          </p:cNvSpPr>
          <p:nvPr>
            <p:ph type="body" idx="1"/>
          </p:nvPr>
        </p:nvSpPr>
        <p:spPr>
          <a:xfrm>
            <a:off x="857250" y="4395555"/>
            <a:ext cx="4974225"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r>
              <a:rPr lang="en-US" b="1" dirty="0">
                <a:latin typeface="Times New Roman" charset="0"/>
              </a:rPr>
              <a:t>Instructor Notes</a:t>
            </a:r>
          </a:p>
          <a:p>
            <a:pPr marL="112163" indent="-112163">
              <a:buFontTx/>
              <a:buChar char="•"/>
            </a:pPr>
            <a:r>
              <a:rPr lang="en-US" dirty="0">
                <a:latin typeface="Times New Roman" charset="0"/>
              </a:rPr>
              <a:t>Fungi are found in air, dirt, plants, water, and some food.</a:t>
            </a:r>
          </a:p>
          <a:p>
            <a:pPr marL="112163" indent="-112163">
              <a:buFontTx/>
              <a:buChar char="•"/>
            </a:pPr>
            <a:r>
              <a:rPr lang="en-US" dirty="0">
                <a:latin typeface="Times New Roman" charset="0"/>
              </a:rPr>
              <a:t>Mold and yeast are examples.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3D56308-0012-0144-BAC1-E328E8A3DFA5}" type="slidenum">
              <a:rPr lang="en-US">
                <a:solidFill>
                  <a:prstClr val="black"/>
                </a:solidFill>
                <a:latin typeface="Arial" charset="0"/>
              </a:rPr>
              <a:pPr/>
              <a:t>86</a:t>
            </a:fld>
            <a:endParaRPr lang="en-US">
              <a:solidFill>
                <a:prstClr val="black"/>
              </a:solidFill>
              <a:latin typeface="Arial" charset="0"/>
            </a:endParaRPr>
          </a:p>
        </p:txBody>
      </p:sp>
      <p:sp>
        <p:nvSpPr>
          <p:cNvPr id="498691" name="Rectangle 2"/>
          <p:cNvSpPr>
            <a:spLocks noGrp="1" noRot="1" noChangeAspect="1" noChangeArrowheads="1" noTextEdit="1"/>
          </p:cNvSpPr>
          <p:nvPr>
            <p:ph type="sldImg"/>
          </p:nvPr>
        </p:nvSpPr>
        <p:spPr>
          <a:xfrm>
            <a:off x="1143000" y="687388"/>
            <a:ext cx="4572000" cy="3429000"/>
          </a:xfrm>
          <a:ln/>
        </p:spPr>
      </p:sp>
      <p:sp>
        <p:nvSpPr>
          <p:cNvPr id="498692" name="Rectangle 3"/>
          <p:cNvSpPr>
            <a:spLocks noGrp="1" noChangeArrowheads="1"/>
          </p:cNvSpPr>
          <p:nvPr>
            <p:ph type="body" idx="1"/>
          </p:nvPr>
        </p:nvSpPr>
        <p:spPr>
          <a:xfrm>
            <a:off x="857250" y="4395555"/>
            <a:ext cx="4974225"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r>
              <a:rPr lang="en-US" b="1" dirty="0">
                <a:latin typeface="Times New Roman" charset="0"/>
              </a:rPr>
              <a:t>Instructor Notes</a:t>
            </a:r>
          </a:p>
          <a:p>
            <a:pPr marL="112163" indent="-112163">
              <a:buFontTx/>
              <a:buChar char="•"/>
            </a:pPr>
            <a:r>
              <a:rPr lang="en-US" dirty="0">
                <a:latin typeface="Times New Roman" charset="0"/>
              </a:rPr>
              <a:t>Cooler or freezer temperatures may slow the growth of molds, but they don’t kill them.</a:t>
            </a:r>
          </a:p>
          <a:p>
            <a:pPr marL="112163" indent="-112163">
              <a:buFontTx/>
              <a:buChar char="•"/>
            </a:pPr>
            <a:r>
              <a:rPr lang="en-US" dirty="0">
                <a:latin typeface="Times New Roman" charset="0"/>
              </a:rPr>
              <a:t>Molds grow under almost any condition. But they grow well in acidic food with little moisture. Examples are jams, jellies, and cured, salty meat such as ham, bacon, and salami.</a:t>
            </a:r>
          </a:p>
          <a:p>
            <a:pPr marL="112163" indent="-112163">
              <a:buFontTx/>
              <a:buChar char="•"/>
            </a:pPr>
            <a:r>
              <a:rPr lang="en-US" dirty="0">
                <a:latin typeface="Times New Roman" charset="0"/>
              </a:rPr>
              <a:t>Throw out all moldy food, unless the mold is a</a:t>
            </a:r>
            <a:r>
              <a:rPr lang="en-US" b="1" dirty="0">
                <a:latin typeface="Times New Roman" charset="0"/>
              </a:rPr>
              <a:t> </a:t>
            </a:r>
            <a:r>
              <a:rPr lang="en-US" dirty="0">
                <a:latin typeface="Times New Roman" charset="0"/>
              </a:rPr>
              <a:t>natural part of the product (e.g., cheese such as Brie, Camembert, and Gorgonzola). The Food and Drug Administration (FDA) recommends cutting away moldy areas in hard cheese—at least one inch (2.5 centimeters) around them</a:t>
            </a:r>
            <a:r>
              <a:rPr lang="en-US" b="1" dirty="0">
                <a:latin typeface="Times New Roman" charset="0"/>
              </a:rPr>
              <a:t>. </a:t>
            </a:r>
            <a:r>
              <a:rPr lang="en-US" dirty="0">
                <a:latin typeface="Times New Roman" charset="0"/>
              </a:rPr>
              <a:t>You can also use this procedure on food such as salami and firm fruit and vegetables.</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18BF9A0-D548-5644-B696-02B239B7753C}" type="slidenum">
              <a:rPr lang="en-US">
                <a:solidFill>
                  <a:prstClr val="black"/>
                </a:solidFill>
                <a:latin typeface="Arial" charset="0"/>
              </a:rPr>
              <a:pPr/>
              <a:t>87</a:t>
            </a:fld>
            <a:endParaRPr lang="en-US">
              <a:solidFill>
                <a:prstClr val="black"/>
              </a:solidFill>
              <a:latin typeface="Arial" charset="0"/>
            </a:endParaRPr>
          </a:p>
        </p:txBody>
      </p:sp>
      <p:sp>
        <p:nvSpPr>
          <p:cNvPr id="499715" name="Rectangle 2"/>
          <p:cNvSpPr>
            <a:spLocks noGrp="1" noRot="1" noChangeAspect="1" noChangeArrowheads="1" noTextEdit="1"/>
          </p:cNvSpPr>
          <p:nvPr>
            <p:ph type="sldImg"/>
          </p:nvPr>
        </p:nvSpPr>
        <p:spPr>
          <a:xfrm>
            <a:off x="1143000" y="687388"/>
            <a:ext cx="4572000" cy="3429000"/>
          </a:xfrm>
          <a:ln/>
        </p:spPr>
      </p:sp>
      <p:sp>
        <p:nvSpPr>
          <p:cNvPr id="499716" name="Rectangle 3"/>
          <p:cNvSpPr>
            <a:spLocks noGrp="1" noChangeArrowheads="1"/>
          </p:cNvSpPr>
          <p:nvPr>
            <p:ph type="body" idx="1"/>
          </p:nvPr>
        </p:nvSpPr>
        <p:spPr>
          <a:xfrm>
            <a:off x="857250" y="4395555"/>
            <a:ext cx="5028579"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r>
              <a:rPr lang="en-US" b="1">
                <a:latin typeface="Times New Roman" charset="0"/>
              </a:rPr>
              <a:t>Instructor Notes</a:t>
            </a:r>
            <a:endParaRPr lang="en-US">
              <a:latin typeface="Times New Roman" charset="0"/>
            </a:endParaRPr>
          </a:p>
          <a:p>
            <a:pPr marL="112163" indent="-112163">
              <a:buFontTx/>
              <a:buChar char="•"/>
            </a:pPr>
            <a:r>
              <a:rPr lang="en-US">
                <a:latin typeface="Times New Roman" charset="0"/>
              </a:rPr>
              <a:t>Yeasts are similar to molds in that they grow well in acidic food with little moisture, such as jellies, jams, syrup, honey, and fruit or fruit juice.</a:t>
            </a:r>
          </a:p>
          <a:p>
            <a:pPr marL="112163" indent="-112163">
              <a:buFontTx/>
              <a:buChar char="•"/>
            </a:pPr>
            <a:r>
              <a:rPr lang="en-US">
                <a:latin typeface="Times New Roman" charset="0"/>
              </a:rPr>
              <a:t>Throw out any food that has been spoiled by yeast.</a:t>
            </a:r>
          </a:p>
          <a:p>
            <a:pPr marL="112163" indent="-112163">
              <a:lnSpc>
                <a:spcPct val="80000"/>
              </a:lnSpc>
              <a:spcBef>
                <a:spcPct val="50000"/>
              </a:spcBef>
            </a:pPr>
            <a:endParaRPr lang="en-US">
              <a:latin typeface="Times" charset="0"/>
              <a:cs typeface="Times New Roman"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6363A4B-A8A1-074E-A950-5AA15D5F4962}" type="slidenum">
              <a:rPr lang="en-US">
                <a:solidFill>
                  <a:prstClr val="black"/>
                </a:solidFill>
                <a:latin typeface="Arial" charset="0"/>
                <a:ea typeface="ＭＳ Ｐゴシック" charset="0"/>
                <a:cs typeface="ＭＳ Ｐゴシック" charset="0"/>
              </a:rPr>
              <a:pPr/>
              <a:t>88</a:t>
            </a:fld>
            <a:endParaRPr lang="en-US">
              <a:solidFill>
                <a:prstClr val="black"/>
              </a:solidFill>
              <a:latin typeface="Arial" charset="0"/>
              <a:ea typeface="ＭＳ Ｐゴシック" charset="0"/>
              <a:cs typeface="ＭＳ Ｐゴシック" charset="0"/>
            </a:endParaRPr>
          </a:p>
        </p:txBody>
      </p:sp>
      <p:sp>
        <p:nvSpPr>
          <p:cNvPr id="500739" name="Rectangle 2"/>
          <p:cNvSpPr>
            <a:spLocks noGrp="1" noRot="1" noChangeAspect="1" noChangeArrowheads="1" noTextEdit="1"/>
          </p:cNvSpPr>
          <p:nvPr>
            <p:ph type="sldImg"/>
          </p:nvPr>
        </p:nvSpPr>
        <p:spPr>
          <a:xfrm>
            <a:off x="1144588" y="685800"/>
            <a:ext cx="4572000" cy="3429000"/>
          </a:xfrm>
          <a:ln/>
        </p:spPr>
      </p:sp>
      <p:sp>
        <p:nvSpPr>
          <p:cNvPr id="500740" name="Rectangle 3"/>
          <p:cNvSpPr>
            <a:spLocks noGrp="1" noChangeArrowheads="1"/>
          </p:cNvSpPr>
          <p:nvPr>
            <p:ph type="body" idx="1"/>
          </p:nvPr>
        </p:nvSpPr>
        <p:spPr>
          <a:xfrm>
            <a:off x="857250" y="4395555"/>
            <a:ext cx="5202514"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a:r>
              <a:rPr lang="en-US" b="1">
                <a:latin typeface="Times New Roman" charset="0"/>
              </a:rPr>
              <a:t>Instructor Notes</a:t>
            </a:r>
          </a:p>
          <a:p>
            <a:pPr marL="112163" indent="-112163">
              <a:buFontTx/>
              <a:buChar char="•"/>
            </a:pPr>
            <a:r>
              <a:rPr lang="en-US">
                <a:latin typeface="Times New Roman" charset="0"/>
              </a:rPr>
              <a:t>Some toxins are naturally associated with certain plants, mushrooms, and seafood. Toxins are a natural part of some fish.</a:t>
            </a:r>
          </a:p>
          <a:p>
            <a:pPr marL="112163" indent="-112163">
              <a:buFontTx/>
              <a:buChar char="•"/>
            </a:pPr>
            <a:r>
              <a:rPr lang="en-US">
                <a:latin typeface="Times New Roman" charset="0"/>
              </a:rPr>
              <a:t>Other toxins are made by pathogens on the fish when it is time-temperature abused.</a:t>
            </a:r>
          </a:p>
          <a:p>
            <a:pPr marL="112163" indent="-112163">
              <a:buFontTx/>
              <a:buChar char="•"/>
            </a:pPr>
            <a:r>
              <a:rPr lang="en-US">
                <a:latin typeface="Times New Roman" charset="0"/>
              </a:rPr>
              <a:t>Some fish become contaminated when they eat smaller fish that have eaten a toxin. Shellfish, such as oysters, can be contaminated when they eat marine algae that have a toxin.</a:t>
            </a:r>
          </a:p>
          <a:p>
            <a:pPr marL="112163" indent="-112163"/>
            <a:endParaRPr lang="en-US">
              <a:latin typeface="Times New Roman" charset="0"/>
            </a:endParaRPr>
          </a:p>
          <a:p>
            <a:pPr marL="112163" indent="-112163"/>
            <a:endParaRPr lang="en-US">
              <a:latin typeface="Times New Roman" charset="0"/>
            </a:endParaRPr>
          </a:p>
          <a:p>
            <a:pPr marL="112163" indent="-112163">
              <a:spcBef>
                <a:spcPct val="0"/>
              </a:spcBef>
              <a:buFontTx/>
              <a:buChar char="•"/>
            </a:pPr>
            <a:endParaRPr lang="en-US">
              <a:latin typeface="Times New Roman"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FE717BB-A0AC-F443-8E23-62B6FB421641}" type="slidenum">
              <a:rPr lang="en-US">
                <a:solidFill>
                  <a:prstClr val="black"/>
                </a:solidFill>
                <a:latin typeface="Arial" charset="0"/>
              </a:rPr>
              <a:pPr/>
              <a:t>89</a:t>
            </a:fld>
            <a:endParaRPr lang="en-US">
              <a:solidFill>
                <a:prstClr val="black"/>
              </a:solidFill>
              <a:latin typeface="Arial" charset="0"/>
            </a:endParaRPr>
          </a:p>
        </p:txBody>
      </p:sp>
      <p:sp>
        <p:nvSpPr>
          <p:cNvPr id="501763" name="Rectangle 2"/>
          <p:cNvSpPr>
            <a:spLocks noGrp="1" noRot="1" noChangeAspect="1" noChangeArrowheads="1" noTextEdit="1"/>
          </p:cNvSpPr>
          <p:nvPr>
            <p:ph type="sldImg"/>
          </p:nvPr>
        </p:nvSpPr>
        <p:spPr>
          <a:ln/>
        </p:spPr>
      </p:sp>
      <p:sp>
        <p:nvSpPr>
          <p:cNvPr id="501764" name="Rectangle 6"/>
          <p:cNvSpPr>
            <a:spLocks noGrp="1" noChangeArrowheads="1"/>
          </p:cNvSpPr>
          <p:nvPr>
            <p:ph type="body" idx="1"/>
          </p:nvPr>
        </p:nvSpPr>
        <p:spPr>
          <a:xfrm>
            <a:off x="857250" y="4383063"/>
            <a:ext cx="5235127" cy="3786577"/>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a:latin typeface="Times New Roman" charset="0"/>
              </a:rPr>
              <a:t>Instructor Notes</a:t>
            </a:r>
          </a:p>
          <a:p>
            <a:pPr eaLnBrk="1" hangingPunct="1">
              <a:buFontTx/>
              <a:buChar char="•"/>
            </a:pPr>
            <a:r>
              <a:rPr lang="en-US">
                <a:latin typeface="Times New Roman" charset="0"/>
              </a:rPr>
              <a:t>Some fish toxins are a natural part of the fish. Others are made by pathogens on it. Some fish become contaminated when they eat smaller fish that have eaten a toxin. These toxins can’t be smelled or tasted. They also can’t be destroyed by freezing or cooking once they form in food.</a:t>
            </a:r>
          </a:p>
          <a:p>
            <a:pPr eaLnBrk="1" hangingPunct="1">
              <a:buFontTx/>
              <a:buChar char="•"/>
            </a:pPr>
            <a:r>
              <a:rPr lang="en-US">
                <a:latin typeface="Times New Roman" charset="0"/>
              </a:rPr>
              <a:t>For each fish toxin, you must understand the common source, food commonly linked with it, most common symptoms, and most important prevention measures.</a:t>
            </a:r>
          </a:p>
          <a:p>
            <a:pPr eaLnBrk="1" hangingPunct="1">
              <a:buFontTx/>
              <a:buChar char="•"/>
            </a:pPr>
            <a:r>
              <a:rPr lang="en-US">
                <a:latin typeface="Times New Roman" charset="0"/>
              </a:rPr>
              <a:t>Purchasing from approved, reputable suppliers is the most important prevention measure for these toxins.</a:t>
            </a:r>
          </a:p>
          <a:p>
            <a:pPr eaLnBrk="1" hangingPunct="1"/>
            <a:endParaRPr lang="en-US">
              <a:latin typeface="Times New Roman" charset="0"/>
            </a:endParaRPr>
          </a:p>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BCF9C3BE-F72A-0D42-8F46-4DFCAED1EF96}" type="slidenum">
              <a:rPr lang="en-US">
                <a:solidFill>
                  <a:prstClr val="black"/>
                </a:solidFill>
                <a:latin typeface="Arial" charset="0"/>
                <a:ea typeface="ＭＳ Ｐゴシック" charset="0"/>
                <a:cs typeface="ＭＳ Ｐゴシック" charset="0"/>
              </a:rPr>
              <a:pPr/>
              <a:t>9</a:t>
            </a:fld>
            <a:endParaRPr lang="en-US" dirty="0">
              <a:solidFill>
                <a:prstClr val="black"/>
              </a:solidFill>
              <a:latin typeface="Arial" charset="0"/>
              <a:ea typeface="ＭＳ Ｐゴシック" charset="0"/>
              <a:cs typeface="ＭＳ Ｐゴシック" charset="0"/>
            </a:endParaRPr>
          </a:p>
        </p:txBody>
      </p:sp>
      <p:sp>
        <p:nvSpPr>
          <p:cNvPr id="419843" name="Rectangle 2"/>
          <p:cNvSpPr>
            <a:spLocks noGrp="1" noRot="1" noChangeAspect="1" noChangeArrowheads="1" noTextEdit="1"/>
          </p:cNvSpPr>
          <p:nvPr>
            <p:ph type="sldImg"/>
          </p:nvPr>
        </p:nvSpPr>
        <p:spPr>
          <a:xfrm>
            <a:off x="1143000" y="687388"/>
            <a:ext cx="4572000" cy="3429000"/>
          </a:xfrm>
          <a:ln/>
        </p:spPr>
      </p:sp>
      <p:sp>
        <p:nvSpPr>
          <p:cNvPr id="301060" name="Rectangle 3"/>
          <p:cNvSpPr>
            <a:spLocks noGrp="1" noChangeArrowheads="1"/>
          </p:cNvSpPr>
          <p:nvPr>
            <p:ph type="body" idx="1"/>
          </p:nvPr>
        </p:nvSpPr>
        <p:spPr>
          <a:xfrm>
            <a:off x="914711" y="4344025"/>
            <a:ext cx="5028579"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defRPr/>
            </a:pPr>
            <a:r>
              <a:rPr lang="en-US" dirty="0">
                <a:latin typeface="Times New Roman" charset="0"/>
                <a:ea typeface="+mn-ea"/>
              </a:rPr>
              <a:t> </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19C4D44-BE36-8D4A-A675-F2BAAA96F739}" type="slidenum">
              <a:rPr lang="en-US">
                <a:solidFill>
                  <a:prstClr val="black"/>
                </a:solidFill>
                <a:latin typeface="Arial" charset="0"/>
              </a:rPr>
              <a:pPr/>
              <a:t>90</a:t>
            </a:fld>
            <a:endParaRPr lang="en-US">
              <a:solidFill>
                <a:prstClr val="black"/>
              </a:solidFill>
              <a:latin typeface="Arial" charset="0"/>
            </a:endParaRPr>
          </a:p>
        </p:txBody>
      </p:sp>
      <p:sp>
        <p:nvSpPr>
          <p:cNvPr id="502787" name="Rectangle 2"/>
          <p:cNvSpPr>
            <a:spLocks noGrp="1" noRot="1" noChangeAspect="1" noChangeArrowheads="1" noTextEdit="1"/>
          </p:cNvSpPr>
          <p:nvPr>
            <p:ph type="sldImg"/>
          </p:nvPr>
        </p:nvSpPr>
        <p:spPr>
          <a:xfrm>
            <a:off x="1144588" y="685800"/>
            <a:ext cx="4572000" cy="3429000"/>
          </a:xfrm>
          <a:ln/>
        </p:spPr>
      </p:sp>
      <p:sp>
        <p:nvSpPr>
          <p:cNvPr id="502788" name="Rectangle 3"/>
          <p:cNvSpPr>
            <a:spLocks noChangeArrowheads="1"/>
          </p:cNvSpPr>
          <p:nvPr/>
        </p:nvSpPr>
        <p:spPr bwMode="auto">
          <a:xfrm>
            <a:off x="857251" y="4392431"/>
            <a:ext cx="5197855" cy="41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fontAlgn="base">
              <a:spcBef>
                <a:spcPct val="30000"/>
              </a:spcBef>
              <a:spcAft>
                <a:spcPct val="0"/>
              </a:spcAft>
            </a:pPr>
            <a:r>
              <a:rPr lang="en-US" sz="1200" b="1">
                <a:solidFill>
                  <a:prstClr val="black"/>
                </a:solidFill>
                <a:latin typeface="Times New Roman" charset="0"/>
              </a:rPr>
              <a:t>Instructor Notes</a:t>
            </a:r>
          </a:p>
          <a:p>
            <a:pPr marL="112163" indent="-112163" fontAlgn="base">
              <a:spcBef>
                <a:spcPct val="30000"/>
              </a:spcBef>
              <a:spcAft>
                <a:spcPct val="0"/>
              </a:spcAft>
              <a:buFontTx/>
              <a:buChar char="•"/>
            </a:pPr>
            <a:r>
              <a:rPr lang="en-US" sz="1200">
                <a:solidFill>
                  <a:prstClr val="black"/>
                </a:solidFill>
                <a:latin typeface="Times New Roman" charset="0"/>
              </a:rPr>
              <a:t>The toxin is pronounced: </a:t>
            </a:r>
            <a:r>
              <a:rPr lang="en-US" sz="1200" i="1">
                <a:solidFill>
                  <a:prstClr val="black"/>
                </a:solidFill>
                <a:latin typeface="Times New Roman" charset="0"/>
              </a:rPr>
              <a:t>HISS-ta-meen.</a:t>
            </a:r>
          </a:p>
          <a:p>
            <a:pPr marL="112163" indent="-112163" fontAlgn="base">
              <a:spcBef>
                <a:spcPct val="30000"/>
              </a:spcBef>
              <a:spcAft>
                <a:spcPct val="0"/>
              </a:spcAft>
              <a:buFontTx/>
              <a:buChar char="•"/>
            </a:pPr>
            <a:r>
              <a:rPr lang="en-US" sz="1200">
                <a:solidFill>
                  <a:prstClr val="black"/>
                </a:solidFill>
                <a:latin typeface="Times New Roman" charset="0"/>
              </a:rPr>
              <a:t>The illness is pronounced: </a:t>
            </a:r>
            <a:r>
              <a:rPr lang="en-US" sz="1200" i="1">
                <a:solidFill>
                  <a:prstClr val="black"/>
                </a:solidFill>
                <a:latin typeface="Times New Roman" charset="0"/>
              </a:rPr>
              <a:t>SKOM-broyd.</a:t>
            </a:r>
          </a:p>
          <a:p>
            <a:pPr marL="112163" indent="-112163" fontAlgn="base">
              <a:spcBef>
                <a:spcPct val="30000"/>
              </a:spcBef>
              <a:spcAft>
                <a:spcPct val="0"/>
              </a:spcAft>
              <a:buFontTx/>
              <a:buChar char="•"/>
            </a:pPr>
            <a:r>
              <a:rPr lang="en-US" sz="1200">
                <a:solidFill>
                  <a:prstClr val="black"/>
                </a:solidFill>
                <a:latin typeface="Times New Roman" charset="0"/>
              </a:rPr>
              <a:t>Histamine poisoning can occur when high levels of histamine in scombroid and other species of fish are eaten. When the fish are time-temperature abused, bacteria on the fish make the toxin. It cannot be destroyed by freezing, cooking, smoking, or curing.</a:t>
            </a:r>
          </a:p>
          <a:p>
            <a:pPr marL="112163" indent="-112163" fontAlgn="base">
              <a:spcBef>
                <a:spcPct val="0"/>
              </a:spcBef>
              <a:spcAft>
                <a:spcPct val="0"/>
              </a:spcAft>
              <a:buFontTx/>
              <a:buChar char="•"/>
            </a:pPr>
            <a:endParaRPr lang="en-US" sz="1200">
              <a:solidFill>
                <a:prstClr val="black"/>
              </a:solidFill>
              <a:latin typeface="Times New Roman"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97E4F650-AC2B-3B47-A625-9388BD79B944}" type="slidenum">
              <a:rPr lang="en-US">
                <a:solidFill>
                  <a:prstClr val="black"/>
                </a:solidFill>
                <a:latin typeface="Arial" charset="0"/>
              </a:rPr>
              <a:pPr/>
              <a:t>91</a:t>
            </a:fld>
            <a:endParaRPr lang="en-US">
              <a:solidFill>
                <a:prstClr val="black"/>
              </a:solidFill>
              <a:latin typeface="Arial" charset="0"/>
            </a:endParaRPr>
          </a:p>
        </p:txBody>
      </p:sp>
      <p:sp>
        <p:nvSpPr>
          <p:cNvPr id="503811" name="Rectangle 2"/>
          <p:cNvSpPr>
            <a:spLocks noGrp="1" noRot="1" noChangeAspect="1" noChangeArrowheads="1" noTextEdit="1"/>
          </p:cNvSpPr>
          <p:nvPr>
            <p:ph type="sldImg"/>
          </p:nvPr>
        </p:nvSpPr>
        <p:spPr>
          <a:xfrm>
            <a:off x="1144588" y="685800"/>
            <a:ext cx="4572000" cy="3429000"/>
          </a:xfrm>
          <a:ln/>
        </p:spPr>
      </p:sp>
      <p:sp>
        <p:nvSpPr>
          <p:cNvPr id="503812"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BC0B89B7-0473-3D41-B501-13CFDDF49312}" type="slidenum">
              <a:rPr lang="en-US">
                <a:solidFill>
                  <a:prstClr val="black"/>
                </a:solidFill>
                <a:latin typeface="Arial" charset="0"/>
              </a:rPr>
              <a:pPr/>
              <a:t>92</a:t>
            </a:fld>
            <a:endParaRPr lang="en-US">
              <a:solidFill>
                <a:prstClr val="black"/>
              </a:solidFill>
              <a:latin typeface="Arial" charset="0"/>
            </a:endParaRPr>
          </a:p>
        </p:txBody>
      </p:sp>
      <p:sp>
        <p:nvSpPr>
          <p:cNvPr id="504835" name="Rectangle 2"/>
          <p:cNvSpPr>
            <a:spLocks noGrp="1" noRot="1" noChangeAspect="1" noChangeArrowheads="1" noTextEdit="1"/>
          </p:cNvSpPr>
          <p:nvPr>
            <p:ph type="sldImg"/>
          </p:nvPr>
        </p:nvSpPr>
        <p:spPr>
          <a:xfrm>
            <a:off x="1144588" y="685800"/>
            <a:ext cx="4572000" cy="3429000"/>
          </a:xfrm>
          <a:ln/>
        </p:spPr>
      </p:sp>
      <p:sp>
        <p:nvSpPr>
          <p:cNvPr id="504836" name="Rectangle 3"/>
          <p:cNvSpPr>
            <a:spLocks noChangeArrowheads="1"/>
          </p:cNvSpPr>
          <p:nvPr/>
        </p:nvSpPr>
        <p:spPr bwMode="auto">
          <a:xfrm>
            <a:off x="857250" y="4392431"/>
            <a:ext cx="5207173" cy="41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fontAlgn="base">
              <a:spcBef>
                <a:spcPct val="30000"/>
              </a:spcBef>
              <a:spcAft>
                <a:spcPct val="0"/>
              </a:spcAft>
            </a:pPr>
            <a:r>
              <a:rPr lang="en-US" sz="1200" b="1">
                <a:solidFill>
                  <a:prstClr val="black"/>
                </a:solidFill>
                <a:latin typeface="Times New Roman" charset="0"/>
              </a:rPr>
              <a:t>Instructor Notes</a:t>
            </a:r>
          </a:p>
          <a:p>
            <a:pPr marL="112163" indent="-112163" fontAlgn="base">
              <a:spcBef>
                <a:spcPct val="30000"/>
              </a:spcBef>
              <a:spcAft>
                <a:spcPct val="0"/>
              </a:spcAft>
              <a:buFontTx/>
              <a:buChar char="•"/>
            </a:pPr>
            <a:r>
              <a:rPr lang="en-US" sz="1200">
                <a:solidFill>
                  <a:prstClr val="black"/>
                </a:solidFill>
                <a:latin typeface="Times New Roman" charset="0"/>
              </a:rPr>
              <a:t>The toxin is pronounced: </a:t>
            </a:r>
            <a:r>
              <a:rPr lang="en-US" sz="1200" i="1">
                <a:solidFill>
                  <a:prstClr val="black"/>
                </a:solidFill>
                <a:latin typeface="Times New Roman" charset="0"/>
              </a:rPr>
              <a:t>SIG-wa-TOX-in</a:t>
            </a:r>
          </a:p>
          <a:p>
            <a:pPr marL="112163" indent="-112163" fontAlgn="base">
              <a:spcBef>
                <a:spcPct val="30000"/>
              </a:spcBef>
              <a:spcAft>
                <a:spcPct val="0"/>
              </a:spcAft>
              <a:buFontTx/>
              <a:buChar char="•"/>
            </a:pPr>
            <a:r>
              <a:rPr lang="en-US" sz="1200">
                <a:solidFill>
                  <a:prstClr val="black"/>
                </a:solidFill>
                <a:latin typeface="Times New Roman" charset="0"/>
              </a:rPr>
              <a:t>The illness is pronounced: </a:t>
            </a:r>
            <a:r>
              <a:rPr lang="en-US" sz="1200" i="1">
                <a:solidFill>
                  <a:prstClr val="black"/>
                </a:solidFill>
                <a:latin typeface="Times New Roman" charset="0"/>
              </a:rPr>
              <a:t>SIG-wa-TAIR-uh.</a:t>
            </a:r>
          </a:p>
          <a:p>
            <a:pPr marL="112163" indent="-112163" fontAlgn="base">
              <a:spcBef>
                <a:spcPct val="30000"/>
              </a:spcBef>
              <a:spcAft>
                <a:spcPct val="0"/>
              </a:spcAft>
              <a:buFontTx/>
              <a:buChar char="•"/>
            </a:pPr>
            <a:r>
              <a:rPr lang="en-US" sz="1200">
                <a:solidFill>
                  <a:prstClr val="black"/>
                </a:solidFill>
                <a:latin typeface="Times New Roman" charset="0"/>
              </a:rPr>
              <a:t>Ciguatoxin is found in some marine algae. The toxin builds up in certain fish when they eat smaller fish that have eaten the toxic algae. Ciguatoxin cannot be detected by smell or taste. It is not eliminated by cooking or freezing the fish. Symptoms may last months or years depending on how severe the illness is.</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276A46B-C9CB-4142-99D6-33326E93DE2A}" type="slidenum">
              <a:rPr lang="en-US">
                <a:solidFill>
                  <a:prstClr val="black"/>
                </a:solidFill>
                <a:latin typeface="Arial" charset="0"/>
              </a:rPr>
              <a:pPr/>
              <a:t>93</a:t>
            </a:fld>
            <a:endParaRPr lang="en-US">
              <a:solidFill>
                <a:prstClr val="black"/>
              </a:solidFill>
              <a:latin typeface="Arial" charset="0"/>
            </a:endParaRPr>
          </a:p>
        </p:txBody>
      </p:sp>
      <p:sp>
        <p:nvSpPr>
          <p:cNvPr id="505859"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9B5A3F7-2995-2849-A8F7-185F316ED2AA}" type="slidenum">
              <a:rPr lang="en-US">
                <a:solidFill>
                  <a:prstClr val="black"/>
                </a:solidFill>
                <a:latin typeface="Arial" charset="0"/>
              </a:rPr>
              <a:pPr/>
              <a:t>94</a:t>
            </a:fld>
            <a:endParaRPr lang="en-US">
              <a:solidFill>
                <a:prstClr val="black"/>
              </a:solidFill>
              <a:latin typeface="Arial" charset="0"/>
            </a:endParaRPr>
          </a:p>
        </p:txBody>
      </p:sp>
      <p:sp>
        <p:nvSpPr>
          <p:cNvPr id="506883" name="Rectangle 2"/>
          <p:cNvSpPr>
            <a:spLocks noGrp="1" noRot="1" noChangeAspect="1" noChangeArrowheads="1" noTextEdit="1"/>
          </p:cNvSpPr>
          <p:nvPr>
            <p:ph type="sldImg"/>
          </p:nvPr>
        </p:nvSpPr>
        <p:spPr>
          <a:ln/>
        </p:spPr>
      </p:sp>
      <p:sp>
        <p:nvSpPr>
          <p:cNvPr id="506884" name="Rectangle 6"/>
          <p:cNvSpPr>
            <a:spLocks noGrp="1" noChangeArrowheads="1"/>
          </p:cNvSpPr>
          <p:nvPr>
            <p:ph type="body" idx="1"/>
          </p:nvPr>
        </p:nvSpPr>
        <p:spPr>
          <a:xfrm>
            <a:off x="857250" y="4383063"/>
            <a:ext cx="5235127" cy="3786577"/>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p>
          <a:p>
            <a:pPr eaLnBrk="1" hangingPunct="1">
              <a:buFontTx/>
              <a:buChar char="•"/>
            </a:pPr>
            <a:r>
              <a:rPr lang="en-US" dirty="0">
                <a:latin typeface="Times New Roman" charset="0"/>
              </a:rPr>
              <a:t>Shellfish can be contaminated when they eat marine algae that have a toxin.</a:t>
            </a:r>
          </a:p>
          <a:p>
            <a:pPr eaLnBrk="1" hangingPunct="1">
              <a:buFontTx/>
              <a:buChar char="•"/>
            </a:pPr>
            <a:r>
              <a:rPr lang="en-US" dirty="0">
                <a:latin typeface="Times New Roman" charset="0"/>
              </a:rPr>
              <a:t>These toxins can’t be smelled or tasted. They also can’t be destroyed by freezing or cooking once they form in food.</a:t>
            </a:r>
          </a:p>
          <a:p>
            <a:pPr eaLnBrk="1" hangingPunct="1">
              <a:buFontTx/>
              <a:buChar char="•"/>
            </a:pPr>
            <a:r>
              <a:rPr lang="en-US" dirty="0">
                <a:latin typeface="Times New Roman" charset="0"/>
              </a:rPr>
              <a:t>For each shellfish toxin, you must understand the common source, food commonly linked with it, most common symptoms, and most important prevention measures.</a:t>
            </a:r>
          </a:p>
          <a:p>
            <a:pPr eaLnBrk="1" hangingPunct="1">
              <a:buFontTx/>
              <a:buChar char="•"/>
            </a:pPr>
            <a:r>
              <a:rPr lang="en-US" dirty="0">
                <a:latin typeface="Times New Roman" charset="0"/>
              </a:rPr>
              <a:t>Purchasing from approved, reputable suppliers is the most important prevention measure for these toxins.</a:t>
            </a:r>
          </a:p>
          <a:p>
            <a:pPr eaLnBrk="1" hangingPunct="1"/>
            <a:endParaRPr lang="en-US" dirty="0">
              <a:latin typeface="Times New Roman" charset="0"/>
            </a:endParaRPr>
          </a:p>
          <a:p>
            <a:pPr eaLnBrk="1" hangingPunct="1"/>
            <a:endParaRPr lang="en-US" dirty="0">
              <a:latin typeface="Times New Roman"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01EEC810-92FC-9C45-AFCE-E598A7E0D81D}" type="slidenum">
              <a:rPr lang="en-US">
                <a:solidFill>
                  <a:prstClr val="black"/>
                </a:solidFill>
                <a:latin typeface="Arial" charset="0"/>
              </a:rPr>
              <a:pPr/>
              <a:t>95</a:t>
            </a:fld>
            <a:endParaRPr lang="en-US">
              <a:solidFill>
                <a:prstClr val="black"/>
              </a:solidFill>
              <a:latin typeface="Arial" charset="0"/>
            </a:endParaRPr>
          </a:p>
        </p:txBody>
      </p:sp>
      <p:sp>
        <p:nvSpPr>
          <p:cNvPr id="507907" name="Rectangle 2"/>
          <p:cNvSpPr>
            <a:spLocks noGrp="1" noRot="1" noChangeAspect="1" noChangeArrowheads="1" noTextEdit="1"/>
          </p:cNvSpPr>
          <p:nvPr>
            <p:ph type="sldImg"/>
          </p:nvPr>
        </p:nvSpPr>
        <p:spPr>
          <a:xfrm>
            <a:off x="1144588" y="685800"/>
            <a:ext cx="4572000" cy="3429000"/>
          </a:xfrm>
          <a:ln/>
        </p:spPr>
      </p:sp>
      <p:sp>
        <p:nvSpPr>
          <p:cNvPr id="507908" name="Rectangle 3"/>
          <p:cNvSpPr>
            <a:spLocks noChangeArrowheads="1"/>
          </p:cNvSpPr>
          <p:nvPr/>
        </p:nvSpPr>
        <p:spPr bwMode="auto">
          <a:xfrm>
            <a:off x="857250" y="4392431"/>
            <a:ext cx="5263081" cy="41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fontAlgn="base">
              <a:spcBef>
                <a:spcPct val="30000"/>
              </a:spcBef>
              <a:spcAft>
                <a:spcPct val="0"/>
              </a:spcAft>
            </a:pPr>
            <a:r>
              <a:rPr lang="en-US" sz="1200" b="1">
                <a:solidFill>
                  <a:prstClr val="black"/>
                </a:solidFill>
                <a:latin typeface="Times New Roman" charset="0"/>
              </a:rPr>
              <a:t>Instructor Notes</a:t>
            </a:r>
          </a:p>
          <a:p>
            <a:pPr marL="112163" indent="-112163" fontAlgn="base">
              <a:spcBef>
                <a:spcPct val="30000"/>
              </a:spcBef>
              <a:spcAft>
                <a:spcPct val="0"/>
              </a:spcAft>
              <a:buFontTx/>
              <a:buChar char="•"/>
            </a:pPr>
            <a:r>
              <a:rPr lang="en-US" sz="1200">
                <a:solidFill>
                  <a:prstClr val="black"/>
                </a:solidFill>
                <a:latin typeface="Times New Roman" charset="0"/>
              </a:rPr>
              <a:t>The toxin is pronounced: </a:t>
            </a:r>
            <a:r>
              <a:rPr lang="en-US" sz="1200" i="1">
                <a:solidFill>
                  <a:prstClr val="black"/>
                </a:solidFill>
                <a:latin typeface="Times New Roman" charset="0"/>
              </a:rPr>
              <a:t>SAX-ih-TOX-in.</a:t>
            </a:r>
          </a:p>
          <a:p>
            <a:pPr marL="112163" indent="-112163" fontAlgn="base">
              <a:spcBef>
                <a:spcPct val="30000"/>
              </a:spcBef>
              <a:spcAft>
                <a:spcPct val="0"/>
              </a:spcAft>
              <a:buFontTx/>
              <a:buChar char="•"/>
            </a:pPr>
            <a:r>
              <a:rPr lang="en-US" sz="1200">
                <a:solidFill>
                  <a:prstClr val="black"/>
                </a:solidFill>
                <a:latin typeface="Times New Roman" charset="0"/>
              </a:rPr>
              <a:t>The illness is pronounced: </a:t>
            </a:r>
            <a:r>
              <a:rPr lang="en-US" sz="1200" i="1">
                <a:solidFill>
                  <a:prstClr val="black"/>
                </a:solidFill>
                <a:latin typeface="Times New Roman" charset="0"/>
              </a:rPr>
              <a:t>PAIR-ah-LIT-ik.</a:t>
            </a:r>
          </a:p>
          <a:p>
            <a:pPr marL="112163" indent="-112163" fontAlgn="base">
              <a:spcBef>
                <a:spcPct val="30000"/>
              </a:spcBef>
              <a:spcAft>
                <a:spcPct val="0"/>
              </a:spcAft>
              <a:buFontTx/>
              <a:buChar char="•"/>
            </a:pPr>
            <a:r>
              <a:rPr lang="en-US" sz="1200">
                <a:solidFill>
                  <a:prstClr val="black"/>
                </a:solidFill>
                <a:latin typeface="Times New Roman" charset="0"/>
              </a:rPr>
              <a:t>Some types of shellfish can become contaminated as they filter toxic algae from the water. People can get sick with paralytic shellfish poisoning (PSP) when they eat these shellfish. Saxitoxin cannot be smelled or tasted. It is not destroyed by cooking or freezing. Death from paralysis may result if high levels of the toxin are eaten.</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BEEEEC68-DDA6-E845-8761-672A22458E47}" type="slidenum">
              <a:rPr lang="en-US">
                <a:solidFill>
                  <a:prstClr val="black"/>
                </a:solidFill>
                <a:latin typeface="Arial" charset="0"/>
              </a:rPr>
              <a:pPr/>
              <a:t>96</a:t>
            </a:fld>
            <a:endParaRPr lang="en-US">
              <a:solidFill>
                <a:prstClr val="black"/>
              </a:solidFill>
              <a:latin typeface="Arial" charset="0"/>
            </a:endParaRPr>
          </a:p>
        </p:txBody>
      </p:sp>
      <p:sp>
        <p:nvSpPr>
          <p:cNvPr id="508931" name="Rectangle 2"/>
          <p:cNvSpPr>
            <a:spLocks noGrp="1" noRot="1" noChangeAspect="1" noChangeArrowheads="1" noTextEdit="1"/>
          </p:cNvSpPr>
          <p:nvPr>
            <p:ph type="sldImg"/>
          </p:nvPr>
        </p:nvSpPr>
        <p:spPr>
          <a:xfrm>
            <a:off x="1144588" y="685800"/>
            <a:ext cx="4572000" cy="3429000"/>
          </a:xfrm>
          <a:ln/>
        </p:spPr>
      </p:sp>
      <p:sp>
        <p:nvSpPr>
          <p:cNvPr id="508932"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E9EA922-C462-BE49-91CB-C8613C388682}" type="slidenum">
              <a:rPr lang="en-US">
                <a:solidFill>
                  <a:prstClr val="black"/>
                </a:solidFill>
                <a:latin typeface="Arial" charset="0"/>
              </a:rPr>
              <a:pPr/>
              <a:t>97</a:t>
            </a:fld>
            <a:endParaRPr lang="en-US">
              <a:solidFill>
                <a:prstClr val="black"/>
              </a:solidFill>
              <a:latin typeface="Arial" charset="0"/>
            </a:endParaRPr>
          </a:p>
        </p:txBody>
      </p:sp>
      <p:sp>
        <p:nvSpPr>
          <p:cNvPr id="509955" name="Rectangle 2"/>
          <p:cNvSpPr>
            <a:spLocks noGrp="1" noRot="1" noChangeAspect="1" noChangeArrowheads="1" noTextEdit="1"/>
          </p:cNvSpPr>
          <p:nvPr>
            <p:ph type="sldImg"/>
          </p:nvPr>
        </p:nvSpPr>
        <p:spPr>
          <a:xfrm>
            <a:off x="1144588" y="685800"/>
            <a:ext cx="4572000" cy="3429000"/>
          </a:xfrm>
          <a:ln/>
        </p:spPr>
      </p:sp>
      <p:sp>
        <p:nvSpPr>
          <p:cNvPr id="509956" name="Rectangle 3"/>
          <p:cNvSpPr>
            <a:spLocks noChangeArrowheads="1"/>
          </p:cNvSpPr>
          <p:nvPr/>
        </p:nvSpPr>
        <p:spPr bwMode="auto">
          <a:xfrm>
            <a:off x="857251" y="4392431"/>
            <a:ext cx="5239785" cy="41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fontAlgn="base">
              <a:spcBef>
                <a:spcPct val="30000"/>
              </a:spcBef>
              <a:spcAft>
                <a:spcPct val="0"/>
              </a:spcAft>
            </a:pPr>
            <a:r>
              <a:rPr lang="en-US" sz="1200" b="1">
                <a:solidFill>
                  <a:prstClr val="black"/>
                </a:solidFill>
                <a:latin typeface="Times New Roman" charset="0"/>
              </a:rPr>
              <a:t>Instructor Notes</a:t>
            </a:r>
          </a:p>
          <a:p>
            <a:pPr marL="112163" indent="-112163" fontAlgn="base">
              <a:spcBef>
                <a:spcPct val="30000"/>
              </a:spcBef>
              <a:spcAft>
                <a:spcPct val="0"/>
              </a:spcAft>
              <a:buFontTx/>
              <a:buChar char="•"/>
            </a:pPr>
            <a:r>
              <a:rPr lang="en-US" sz="1200">
                <a:solidFill>
                  <a:prstClr val="black"/>
                </a:solidFill>
                <a:latin typeface="Times New Roman" charset="0"/>
              </a:rPr>
              <a:t>The toxin is pronounced: </a:t>
            </a:r>
            <a:r>
              <a:rPr lang="en-US" sz="1200" i="1">
                <a:solidFill>
                  <a:prstClr val="black"/>
                </a:solidFill>
                <a:latin typeface="Times New Roman" charset="0"/>
              </a:rPr>
              <a:t>BREV-ih-TOX-in.</a:t>
            </a:r>
          </a:p>
          <a:p>
            <a:pPr marL="112163" indent="-112163" fontAlgn="base">
              <a:spcBef>
                <a:spcPct val="30000"/>
              </a:spcBef>
              <a:spcAft>
                <a:spcPct val="0"/>
              </a:spcAft>
              <a:buFontTx/>
              <a:buChar char="•"/>
            </a:pPr>
            <a:r>
              <a:rPr lang="en-US" sz="1200">
                <a:solidFill>
                  <a:prstClr val="black"/>
                </a:solidFill>
                <a:latin typeface="Times New Roman" charset="0"/>
              </a:rPr>
              <a:t>The illness is pronounced: </a:t>
            </a:r>
            <a:r>
              <a:rPr lang="en-US" sz="1200" i="1">
                <a:solidFill>
                  <a:prstClr val="black"/>
                </a:solidFill>
                <a:latin typeface="Times New Roman" charset="0"/>
              </a:rPr>
              <a:t>NUR-o-TOX-ik.</a:t>
            </a:r>
          </a:p>
          <a:p>
            <a:pPr marL="112163" indent="-112163" fontAlgn="base">
              <a:spcBef>
                <a:spcPct val="30000"/>
              </a:spcBef>
              <a:spcAft>
                <a:spcPct val="0"/>
              </a:spcAft>
              <a:buFontTx/>
              <a:buChar char="•"/>
            </a:pPr>
            <a:r>
              <a:rPr lang="en-US" sz="1200">
                <a:solidFill>
                  <a:prstClr val="black"/>
                </a:solidFill>
                <a:latin typeface="Times New Roman" charset="0"/>
              </a:rPr>
              <a:t>Some types of shellfish can become contaminated as they filter toxic algae from the water. People can get sick with neurotoxic shellfish poisoning (NSP) when they eat these shellfish. Brevetoxin cannot be smelled or tasted. It is not destroyed by cooking or freezing.</a:t>
            </a:r>
          </a:p>
          <a:p>
            <a:pPr marL="112163" indent="-112163" fontAlgn="base">
              <a:spcBef>
                <a:spcPct val="30000"/>
              </a:spcBef>
              <a:spcAft>
                <a:spcPct val="0"/>
              </a:spcAft>
            </a:pPr>
            <a:endParaRPr lang="en-US" sz="1200">
              <a:solidFill>
                <a:prstClr val="black"/>
              </a:solidFill>
              <a:latin typeface="Times New Roman"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7350DC4-E74E-C34A-B0CE-0BD1DF9C5719}" type="slidenum">
              <a:rPr lang="en-US">
                <a:solidFill>
                  <a:prstClr val="black"/>
                </a:solidFill>
                <a:latin typeface="Arial" charset="0"/>
              </a:rPr>
              <a:pPr/>
              <a:t>98</a:t>
            </a:fld>
            <a:endParaRPr lang="en-US">
              <a:solidFill>
                <a:prstClr val="black"/>
              </a:solidFill>
              <a:latin typeface="Arial" charset="0"/>
            </a:endParaRPr>
          </a:p>
        </p:txBody>
      </p:sp>
      <p:sp>
        <p:nvSpPr>
          <p:cNvPr id="510979" name="Rectangle 2"/>
          <p:cNvSpPr>
            <a:spLocks noGrp="1" noRot="1" noChangeAspect="1" noChangeArrowheads="1" noTextEdit="1"/>
          </p:cNvSpPr>
          <p:nvPr>
            <p:ph type="sldImg"/>
          </p:nvPr>
        </p:nvSpPr>
        <p:spPr>
          <a:xfrm>
            <a:off x="1144588" y="685800"/>
            <a:ext cx="4572000" cy="3429000"/>
          </a:xfrm>
          <a:ln/>
        </p:spPr>
      </p:sp>
      <p:sp>
        <p:nvSpPr>
          <p:cNvPr id="510980"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4CC0BDD-31D3-5D40-83C0-1C989E4BC50C}" type="slidenum">
              <a:rPr lang="en-US">
                <a:solidFill>
                  <a:prstClr val="black"/>
                </a:solidFill>
                <a:latin typeface="Arial" charset="0"/>
              </a:rPr>
              <a:pPr/>
              <a:t>99</a:t>
            </a:fld>
            <a:endParaRPr lang="en-US">
              <a:solidFill>
                <a:prstClr val="black"/>
              </a:solidFill>
              <a:latin typeface="Arial" charset="0"/>
            </a:endParaRPr>
          </a:p>
        </p:txBody>
      </p:sp>
      <p:sp>
        <p:nvSpPr>
          <p:cNvPr id="512003" name="Rectangle 2"/>
          <p:cNvSpPr>
            <a:spLocks noGrp="1" noRot="1" noChangeAspect="1" noChangeArrowheads="1" noTextEdit="1"/>
          </p:cNvSpPr>
          <p:nvPr>
            <p:ph type="sldImg"/>
          </p:nvPr>
        </p:nvSpPr>
        <p:spPr>
          <a:xfrm>
            <a:off x="1144588" y="685800"/>
            <a:ext cx="4572000" cy="3429000"/>
          </a:xfrm>
          <a:ln/>
        </p:spPr>
      </p:sp>
      <p:sp>
        <p:nvSpPr>
          <p:cNvPr id="512004" name="Rectangle 3"/>
          <p:cNvSpPr>
            <a:spLocks noChangeArrowheads="1"/>
          </p:cNvSpPr>
          <p:nvPr/>
        </p:nvSpPr>
        <p:spPr bwMode="auto">
          <a:xfrm>
            <a:off x="857251" y="4392431"/>
            <a:ext cx="5191643" cy="41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fontAlgn="base">
              <a:spcBef>
                <a:spcPct val="30000"/>
              </a:spcBef>
              <a:spcAft>
                <a:spcPct val="0"/>
              </a:spcAft>
            </a:pPr>
            <a:r>
              <a:rPr lang="en-US" sz="1200" b="1">
                <a:solidFill>
                  <a:prstClr val="black"/>
                </a:solidFill>
                <a:latin typeface="Times New Roman" charset="0"/>
              </a:rPr>
              <a:t>Instructor Notes</a:t>
            </a:r>
          </a:p>
          <a:p>
            <a:pPr marL="112163" indent="-112163" fontAlgn="base">
              <a:spcBef>
                <a:spcPct val="30000"/>
              </a:spcBef>
              <a:spcAft>
                <a:spcPct val="0"/>
              </a:spcAft>
              <a:buFontTx/>
              <a:buChar char="•"/>
            </a:pPr>
            <a:r>
              <a:rPr lang="en-US" sz="1200">
                <a:solidFill>
                  <a:prstClr val="black"/>
                </a:solidFill>
                <a:latin typeface="Times New Roman" charset="0"/>
              </a:rPr>
              <a:t>The toxin is pronounced: </a:t>
            </a:r>
            <a:r>
              <a:rPr lang="en-US" sz="1200" i="1">
                <a:solidFill>
                  <a:prstClr val="black"/>
                </a:solidFill>
                <a:latin typeface="Times New Roman" charset="0"/>
              </a:rPr>
              <a:t>duh-MO-ik.</a:t>
            </a:r>
          </a:p>
          <a:p>
            <a:pPr marL="112163" indent="-112163" fontAlgn="base">
              <a:spcBef>
                <a:spcPct val="30000"/>
              </a:spcBef>
              <a:spcAft>
                <a:spcPct val="0"/>
              </a:spcAft>
              <a:buFontTx/>
              <a:buChar char="•"/>
            </a:pPr>
            <a:r>
              <a:rPr lang="en-US" sz="1200">
                <a:solidFill>
                  <a:prstClr val="black"/>
                </a:solidFill>
                <a:latin typeface="Times New Roman" charset="0"/>
              </a:rPr>
              <a:t>The illness is pronounced: </a:t>
            </a:r>
            <a:r>
              <a:rPr lang="en-US" sz="1200" i="1">
                <a:solidFill>
                  <a:prstClr val="black"/>
                </a:solidFill>
                <a:latin typeface="Times New Roman" charset="0"/>
              </a:rPr>
              <a:t>am-NEE-zik.</a:t>
            </a:r>
          </a:p>
          <a:p>
            <a:pPr marL="112163" indent="-112163" fontAlgn="base">
              <a:spcBef>
                <a:spcPct val="30000"/>
              </a:spcBef>
              <a:spcAft>
                <a:spcPct val="0"/>
              </a:spcAft>
              <a:buFontTx/>
              <a:buChar char="•"/>
            </a:pPr>
            <a:r>
              <a:rPr lang="en-US" sz="1200">
                <a:solidFill>
                  <a:prstClr val="black"/>
                </a:solidFill>
                <a:latin typeface="Times New Roman" charset="0"/>
              </a:rPr>
              <a:t>Some types of shellfish can become contaminated as they filter toxic algae from the water. People can get sick with amnesic shellfish poisoning (ASP) when they eat these shellfish. The severity of symptoms depends on the amount of toxin eaten and the health of the person. Domoic acid cannot be smelled or tasted. It is not destroyed by cooking or freezing.</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3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3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25" y="1357313"/>
            <a:ext cx="531495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49688" y="1357313"/>
            <a:ext cx="5297487"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41750" y="3814763"/>
            <a:ext cx="53054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59213"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62075"/>
            <a:ext cx="3862388"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9925" y="2106613"/>
            <a:ext cx="178117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00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75" y="1357313"/>
            <a:ext cx="532130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1"/>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3" y="1352550"/>
            <a:ext cx="38576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43375" y="2106613"/>
            <a:ext cx="40989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75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75" y="1357313"/>
            <a:ext cx="532130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1"/>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1358900"/>
            <a:ext cx="3856037"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33850" y="2106613"/>
            <a:ext cx="29019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1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_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288" y="1357313"/>
            <a:ext cx="5319712"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4138"/>
            <a:ext cx="3862388"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08450" y="2100263"/>
            <a:ext cx="28241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196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 y="1355725"/>
            <a:ext cx="386715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7350" y="2098675"/>
            <a:ext cx="34829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42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 y="1355725"/>
            <a:ext cx="386715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78300" y="2109788"/>
            <a:ext cx="41751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34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 y="1355725"/>
            <a:ext cx="38671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06863" y="2106613"/>
            <a:ext cx="306705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701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9DDC"/>
              </a:buClr>
              <a:defRPr/>
            </a:lvl2pPr>
            <a:lvl3pPr>
              <a:buClr>
                <a:srgbClr val="009DDC"/>
              </a:buClr>
              <a:defRPr/>
            </a:lvl3pPr>
            <a:lvl4pPr>
              <a:buClr>
                <a:srgbClr val="009DDC"/>
              </a:buClr>
              <a:defRPr/>
            </a:lvl4pPr>
            <a:lvl5pPr>
              <a:buClr>
                <a:srgbClr val="009DDC"/>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fld id="{D9505F09-6955-9649-8D47-1796D169B819}" type="slidenum">
              <a:rPr lang="en-US"/>
              <a:pPr/>
              <a:t>‹#›</a:t>
            </a:fld>
            <a:endParaRPr lang="en-US" dirty="0"/>
          </a:p>
        </p:txBody>
      </p:sp>
    </p:spTree>
    <p:extLst>
      <p:ext uri="{BB962C8B-B14F-4D97-AF65-F5344CB8AC3E}">
        <p14:creationId xmlns:p14="http://schemas.microsoft.com/office/powerpoint/2010/main" val="3704126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fld id="{C9AAB1AC-1FFD-DB45-AFF5-9744FE75D498}" type="slidenum">
              <a:rPr lang="en-US"/>
              <a:pPr/>
              <a:t>‹#›</a:t>
            </a:fld>
            <a:endParaRPr lang="en-US" dirty="0"/>
          </a:p>
        </p:txBody>
      </p:sp>
    </p:spTree>
    <p:extLst>
      <p:ext uri="{BB962C8B-B14F-4D97-AF65-F5344CB8AC3E}">
        <p14:creationId xmlns:p14="http://schemas.microsoft.com/office/powerpoint/2010/main" val="4150015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fld id="{F7CC0B5D-368A-B840-8C4E-59E7A38F77FE}" type="slidenum">
              <a:rPr lang="en-US"/>
              <a:pPr/>
              <a:t>‹#›</a:t>
            </a:fld>
            <a:endParaRPr lang="en-US" dirty="0"/>
          </a:p>
        </p:txBody>
      </p:sp>
    </p:spTree>
    <p:extLst>
      <p:ext uri="{BB962C8B-B14F-4D97-AF65-F5344CB8AC3E}">
        <p14:creationId xmlns:p14="http://schemas.microsoft.com/office/powerpoint/2010/main" val="2786333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8" name="Slide Number Placeholder 2"/>
          <p:cNvSpPr>
            <a:spLocks noGrp="1"/>
          </p:cNvSpPr>
          <p:nvPr>
            <p:ph type="sldNum" sz="quarter" idx="11"/>
          </p:nvPr>
        </p:nvSpPr>
        <p:spPr/>
        <p:txBody>
          <a:bodyPr/>
          <a:lstStyle>
            <a:lvl1pPr>
              <a:defRPr/>
            </a:lvl1pPr>
          </a:lstStyle>
          <a:p>
            <a:fld id="{BAA072A5-0833-D94E-92C4-C6CDF3892208}" type="slidenum">
              <a:rPr lang="en-US"/>
              <a:pPr/>
              <a:t>‹#›</a:t>
            </a:fld>
            <a:endParaRPr lang="en-US" dirty="0"/>
          </a:p>
        </p:txBody>
      </p:sp>
    </p:spTree>
    <p:extLst>
      <p:ext uri="{BB962C8B-B14F-4D97-AF65-F5344CB8AC3E}">
        <p14:creationId xmlns:p14="http://schemas.microsoft.com/office/powerpoint/2010/main" val="1391538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488" y="1357313"/>
            <a:ext cx="537845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41750" y="1357313"/>
            <a:ext cx="5307013"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1275" y="3814763"/>
            <a:ext cx="5297488"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46513"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1357313"/>
            <a:ext cx="385127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5163" y="2106613"/>
            <a:ext cx="27654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325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fld id="{879329A9-94F5-5C4E-AE70-6646CA817800}" type="slidenum">
              <a:rPr lang="en-US"/>
              <a:pPr/>
              <a:t>‹#›</a:t>
            </a:fld>
            <a:endParaRPr lang="en-US" dirty="0"/>
          </a:p>
        </p:txBody>
      </p:sp>
    </p:spTree>
    <p:extLst>
      <p:ext uri="{BB962C8B-B14F-4D97-AF65-F5344CB8AC3E}">
        <p14:creationId xmlns:p14="http://schemas.microsoft.com/office/powerpoint/2010/main" val="1938919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fld id="{0EBB5B8B-F94A-F74D-8310-2DCCE379B9D5}" type="slidenum">
              <a:rPr lang="en-US"/>
              <a:pPr/>
              <a:t>‹#›</a:t>
            </a:fld>
            <a:endParaRPr lang="en-US" dirty="0"/>
          </a:p>
        </p:txBody>
      </p:sp>
    </p:spTree>
    <p:extLst>
      <p:ext uri="{BB962C8B-B14F-4D97-AF65-F5344CB8AC3E}">
        <p14:creationId xmlns:p14="http://schemas.microsoft.com/office/powerpoint/2010/main" val="3659136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fld id="{53F0672D-6346-CF4D-8A23-C57751CFA7BE}" type="slidenum">
              <a:rPr lang="en-US"/>
              <a:pPr/>
              <a:t>‹#›</a:t>
            </a:fld>
            <a:endParaRPr lang="en-US" dirty="0"/>
          </a:p>
        </p:txBody>
      </p:sp>
    </p:spTree>
    <p:extLst>
      <p:ext uri="{BB962C8B-B14F-4D97-AF65-F5344CB8AC3E}">
        <p14:creationId xmlns:p14="http://schemas.microsoft.com/office/powerpoint/2010/main" val="1156428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fld id="{7F85C7C0-361D-2F48-8400-10FE732EBAD7}" type="slidenum">
              <a:rPr lang="en-US"/>
              <a:pPr/>
              <a:t>‹#›</a:t>
            </a:fld>
            <a:endParaRPr lang="en-US" dirty="0"/>
          </a:p>
        </p:txBody>
      </p:sp>
    </p:spTree>
    <p:extLst>
      <p:ext uri="{BB962C8B-B14F-4D97-AF65-F5344CB8AC3E}">
        <p14:creationId xmlns:p14="http://schemas.microsoft.com/office/powerpoint/2010/main" val="2818910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fld id="{ECF162DE-4320-DD4D-9590-C25762A36D11}" type="slidenum">
              <a:rPr lang="en-US"/>
              <a:pPr/>
              <a:t>‹#›</a:t>
            </a:fld>
            <a:endParaRPr lang="en-US" dirty="0"/>
          </a:p>
        </p:txBody>
      </p:sp>
    </p:spTree>
    <p:extLst>
      <p:ext uri="{BB962C8B-B14F-4D97-AF65-F5344CB8AC3E}">
        <p14:creationId xmlns:p14="http://schemas.microsoft.com/office/powerpoint/2010/main" val="3028506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fld id="{EDEB15FA-C288-9245-BBCD-41126E7B0281}" type="slidenum">
              <a:rPr lang="en-US"/>
              <a:pPr/>
              <a:t>‹#›</a:t>
            </a:fld>
            <a:endParaRPr lang="en-US" dirty="0"/>
          </a:p>
        </p:txBody>
      </p:sp>
    </p:spTree>
    <p:extLst>
      <p:ext uri="{BB962C8B-B14F-4D97-AF65-F5344CB8AC3E}">
        <p14:creationId xmlns:p14="http://schemas.microsoft.com/office/powerpoint/2010/main" val="3634664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fld id="{23A896A2-E95E-E84F-A440-2E3A5159D96C}" type="slidenum">
              <a:rPr lang="en-US"/>
              <a:pPr/>
              <a:t>‹#›</a:t>
            </a:fld>
            <a:endParaRPr lang="en-US" dirty="0"/>
          </a:p>
        </p:txBody>
      </p:sp>
    </p:spTree>
    <p:extLst>
      <p:ext uri="{BB962C8B-B14F-4D97-AF65-F5344CB8AC3E}">
        <p14:creationId xmlns:p14="http://schemas.microsoft.com/office/powerpoint/2010/main" val="3337521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fld id="{B3CC328C-8D84-9343-92F6-30398602065F}" type="slidenum">
              <a:rPr lang="en-US"/>
              <a:pPr/>
              <a:t>‹#›</a:t>
            </a:fld>
            <a:endParaRPr lang="en-US" dirty="0"/>
          </a:p>
        </p:txBody>
      </p:sp>
    </p:spTree>
    <p:extLst>
      <p:ext uri="{BB962C8B-B14F-4D97-AF65-F5344CB8AC3E}">
        <p14:creationId xmlns:p14="http://schemas.microsoft.com/office/powerpoint/2010/main" val="3876880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7" name="Slide Number Placeholder 2"/>
          <p:cNvSpPr>
            <a:spLocks noGrp="1"/>
          </p:cNvSpPr>
          <p:nvPr>
            <p:ph type="sldNum" sz="quarter" idx="11"/>
          </p:nvPr>
        </p:nvSpPr>
        <p:spPr/>
        <p:txBody>
          <a:bodyPr/>
          <a:lstStyle>
            <a:lvl1pPr>
              <a:defRPr/>
            </a:lvl1pPr>
          </a:lstStyle>
          <a:p>
            <a:fld id="{6FE71F3D-D94E-2744-A90A-A24AA9046028}" type="slidenum">
              <a:rPr lang="en-US"/>
              <a:pPr/>
              <a:t>‹#›</a:t>
            </a:fld>
            <a:endParaRPr lang="en-US" dirty="0"/>
          </a:p>
        </p:txBody>
      </p:sp>
    </p:spTree>
    <p:extLst>
      <p:ext uri="{BB962C8B-B14F-4D97-AF65-F5344CB8AC3E}">
        <p14:creationId xmlns:p14="http://schemas.microsoft.com/office/powerpoint/2010/main" val="1206377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25" y="1357313"/>
            <a:ext cx="531495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49688" y="1357313"/>
            <a:ext cx="5297487"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41750" y="3814763"/>
            <a:ext cx="53054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59213"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62075"/>
            <a:ext cx="3862388"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9925" y="2106613"/>
            <a:ext cx="178117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02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763" y="1357313"/>
            <a:ext cx="5338762"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6038" y="1357313"/>
            <a:ext cx="5297487"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5900"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90975" y="2111375"/>
            <a:ext cx="504348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415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488" y="1357313"/>
            <a:ext cx="537845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41750" y="1357313"/>
            <a:ext cx="5307013"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1275" y="3814763"/>
            <a:ext cx="5297488"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46513"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1357313"/>
            <a:ext cx="385127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5163" y="2106613"/>
            <a:ext cx="27654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391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763" y="1357313"/>
            <a:ext cx="5338762"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6038" y="1357313"/>
            <a:ext cx="5297487"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5900"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90975" y="2111375"/>
            <a:ext cx="504348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560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288" y="1357313"/>
            <a:ext cx="544830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51275" y="1357313"/>
            <a:ext cx="5291138"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5" name="Rectangle 11"/>
          <p:cNvSpPr>
            <a:spLocks noChangeArrowheads="1"/>
          </p:cNvSpPr>
          <p:nvPr/>
        </p:nvSpPr>
        <p:spPr bwMode="auto">
          <a:xfrm>
            <a:off x="3846513"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3" y="1357313"/>
            <a:ext cx="3856037"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37063" y="2106613"/>
            <a:ext cx="24606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237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1612"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49688" y="1357313"/>
            <a:ext cx="5292725"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7625" y="3814763"/>
            <a:ext cx="5281613"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4138"/>
            <a:ext cx="3863975"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79913" y="2106613"/>
            <a:ext cx="31781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947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600" y="1357313"/>
            <a:ext cx="5370513"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2863" y="1357313"/>
            <a:ext cx="53022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43338" y="3814763"/>
            <a:ext cx="5308600"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70388" y="2108200"/>
            <a:ext cx="432593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640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525" y="1357313"/>
            <a:ext cx="5329238"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2863" y="3814763"/>
            <a:ext cx="52974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3975"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5725"/>
            <a:ext cx="3862388"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6750" y="2106613"/>
            <a:ext cx="30099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70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350" y="1357313"/>
            <a:ext cx="5330825"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2388" y="1357313"/>
            <a:ext cx="5284787"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7962"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3975"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7313"/>
            <a:ext cx="3860800"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5163" y="2106613"/>
            <a:ext cx="30607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610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50" y="1355725"/>
            <a:ext cx="38671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5163" y="2106613"/>
            <a:ext cx="3062287"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124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75" y="1357313"/>
            <a:ext cx="532130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1"/>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3" y="1352550"/>
            <a:ext cx="38576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43375" y="2106613"/>
            <a:ext cx="40989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328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75" y="1357313"/>
            <a:ext cx="532130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1"/>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1358900"/>
            <a:ext cx="3856037"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33850" y="2106613"/>
            <a:ext cx="29019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99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288" y="1357313"/>
            <a:ext cx="544830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51275" y="1357313"/>
            <a:ext cx="5291138"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5" name="Rectangle 11"/>
          <p:cNvSpPr>
            <a:spLocks noChangeArrowheads="1"/>
          </p:cNvSpPr>
          <p:nvPr/>
        </p:nvSpPr>
        <p:spPr bwMode="auto">
          <a:xfrm>
            <a:off x="3846513"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3" y="1357313"/>
            <a:ext cx="3856037"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37063" y="2106613"/>
            <a:ext cx="24606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159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2_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288" y="1357313"/>
            <a:ext cx="5319712"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4138"/>
            <a:ext cx="3862388"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08450" y="2100263"/>
            <a:ext cx="28241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939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1_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 y="1355725"/>
            <a:ext cx="386715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7350" y="2098675"/>
            <a:ext cx="34829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289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2_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 y="1355725"/>
            <a:ext cx="386715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78300" y="2109788"/>
            <a:ext cx="41751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8576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3_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 y="1355725"/>
            <a:ext cx="38671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06863" y="2106613"/>
            <a:ext cx="306705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4884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9DDC"/>
              </a:buClr>
              <a:defRPr/>
            </a:lvl2pPr>
            <a:lvl3pPr>
              <a:buClr>
                <a:srgbClr val="009DDC"/>
              </a:buClr>
              <a:defRPr/>
            </a:lvl3pPr>
            <a:lvl4pPr>
              <a:buClr>
                <a:srgbClr val="009DDC"/>
              </a:buClr>
              <a:defRPr/>
            </a:lvl4pPr>
            <a:lvl5pPr>
              <a:buClr>
                <a:srgbClr val="009DDC"/>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B9ABA70D-E27E-234F-87B6-729779E0AC2B}" type="slidenum">
              <a:rPr lang="en-US"/>
              <a:pPr/>
              <a:t>‹#›</a:t>
            </a:fld>
            <a:endParaRPr lang="en-US" dirty="0"/>
          </a:p>
        </p:txBody>
      </p:sp>
    </p:spTree>
    <p:extLst>
      <p:ext uri="{BB962C8B-B14F-4D97-AF65-F5344CB8AC3E}">
        <p14:creationId xmlns:p14="http://schemas.microsoft.com/office/powerpoint/2010/main" val="24370444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B4CE7D76-62EF-1043-AE61-356B6F0072E6}" type="slidenum">
              <a:rPr lang="en-US"/>
              <a:pPr/>
              <a:t>‹#›</a:t>
            </a:fld>
            <a:endParaRPr lang="en-US" dirty="0"/>
          </a:p>
        </p:txBody>
      </p:sp>
    </p:spTree>
    <p:extLst>
      <p:ext uri="{BB962C8B-B14F-4D97-AF65-F5344CB8AC3E}">
        <p14:creationId xmlns:p14="http://schemas.microsoft.com/office/powerpoint/2010/main" val="4285679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4DDEA1A8-ED94-FB45-A5DE-E450495E86A9}" type="slidenum">
              <a:rPr lang="en-US"/>
              <a:pPr/>
              <a:t>‹#›</a:t>
            </a:fld>
            <a:endParaRPr lang="en-US" dirty="0"/>
          </a:p>
        </p:txBody>
      </p:sp>
    </p:spTree>
    <p:extLst>
      <p:ext uri="{BB962C8B-B14F-4D97-AF65-F5344CB8AC3E}">
        <p14:creationId xmlns:p14="http://schemas.microsoft.com/office/powerpoint/2010/main" val="2600223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fld id="{4BAF7536-E73E-B646-B165-2ECA376BBF46}" type="slidenum">
              <a:rPr lang="en-US"/>
              <a:pPr/>
              <a:t>‹#›</a:t>
            </a:fld>
            <a:endParaRPr lang="en-US" dirty="0"/>
          </a:p>
        </p:txBody>
      </p:sp>
    </p:spTree>
    <p:extLst>
      <p:ext uri="{BB962C8B-B14F-4D97-AF65-F5344CB8AC3E}">
        <p14:creationId xmlns:p14="http://schemas.microsoft.com/office/powerpoint/2010/main" val="27045165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fld id="{8C3A8E77-AC52-9048-B267-2F32DAB7C29F}" type="slidenum">
              <a:rPr lang="en-US"/>
              <a:pPr/>
              <a:t>‹#›</a:t>
            </a:fld>
            <a:endParaRPr lang="en-US" dirty="0"/>
          </a:p>
        </p:txBody>
      </p:sp>
    </p:spTree>
    <p:extLst>
      <p:ext uri="{BB962C8B-B14F-4D97-AF65-F5344CB8AC3E}">
        <p14:creationId xmlns:p14="http://schemas.microsoft.com/office/powerpoint/2010/main" val="736688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fld id="{0FCB8F12-59C6-6449-AC80-3773B936AA4B}" type="slidenum">
              <a:rPr lang="en-US"/>
              <a:pPr/>
              <a:t>‹#›</a:t>
            </a:fld>
            <a:endParaRPr lang="en-US" dirty="0"/>
          </a:p>
        </p:txBody>
      </p:sp>
    </p:spTree>
    <p:extLst>
      <p:ext uri="{BB962C8B-B14F-4D97-AF65-F5344CB8AC3E}">
        <p14:creationId xmlns:p14="http://schemas.microsoft.com/office/powerpoint/2010/main" val="278820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1612"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49688" y="1357313"/>
            <a:ext cx="5292725"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7625" y="3814763"/>
            <a:ext cx="5281613"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4138"/>
            <a:ext cx="3863975"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79913" y="2106613"/>
            <a:ext cx="31781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9128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9D88C0E1-3D8C-6740-846A-A5DDB0F3D728}" type="slidenum">
              <a:rPr lang="en-US"/>
              <a:pPr/>
              <a:t>‹#›</a:t>
            </a:fld>
            <a:endParaRPr lang="en-US" dirty="0"/>
          </a:p>
        </p:txBody>
      </p:sp>
    </p:spTree>
    <p:extLst>
      <p:ext uri="{BB962C8B-B14F-4D97-AF65-F5344CB8AC3E}">
        <p14:creationId xmlns:p14="http://schemas.microsoft.com/office/powerpoint/2010/main" val="22967109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9E401C22-AD70-4E48-9568-C57B338DB64B}" type="slidenum">
              <a:rPr lang="en-US"/>
              <a:pPr/>
              <a:t>‹#›</a:t>
            </a:fld>
            <a:endParaRPr lang="en-US" dirty="0"/>
          </a:p>
        </p:txBody>
      </p:sp>
    </p:spTree>
    <p:extLst>
      <p:ext uri="{BB962C8B-B14F-4D97-AF65-F5344CB8AC3E}">
        <p14:creationId xmlns:p14="http://schemas.microsoft.com/office/powerpoint/2010/main" val="2710333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760DB70C-D1F7-4D41-80DC-4DDBE2F7009C}" type="slidenum">
              <a:rPr lang="en-US"/>
              <a:pPr/>
              <a:t>‹#›</a:t>
            </a:fld>
            <a:endParaRPr lang="en-US" dirty="0"/>
          </a:p>
        </p:txBody>
      </p:sp>
    </p:spTree>
    <p:extLst>
      <p:ext uri="{BB962C8B-B14F-4D97-AF65-F5344CB8AC3E}">
        <p14:creationId xmlns:p14="http://schemas.microsoft.com/office/powerpoint/2010/main" val="387551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55D40356-2B37-A243-9CC2-AF24D6AD8149}" type="slidenum">
              <a:rPr lang="en-US"/>
              <a:pPr/>
              <a:t>‹#›</a:t>
            </a:fld>
            <a:endParaRPr lang="en-US" dirty="0"/>
          </a:p>
        </p:txBody>
      </p:sp>
    </p:spTree>
    <p:extLst>
      <p:ext uri="{BB962C8B-B14F-4D97-AF65-F5344CB8AC3E}">
        <p14:creationId xmlns:p14="http://schemas.microsoft.com/office/powerpoint/2010/main" val="2815435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5BF6D6A3-E9B5-C64B-8EFE-BEA13912754B}" type="slidenum">
              <a:rPr lang="en-US"/>
              <a:pPr/>
              <a:t>‹#›</a:t>
            </a:fld>
            <a:endParaRPr lang="en-US" dirty="0"/>
          </a:p>
        </p:txBody>
      </p:sp>
    </p:spTree>
    <p:extLst>
      <p:ext uri="{BB962C8B-B14F-4D97-AF65-F5344CB8AC3E}">
        <p14:creationId xmlns:p14="http://schemas.microsoft.com/office/powerpoint/2010/main" val="19620023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CF51CE6C-B18F-FB4F-9E76-1F78AACF6B4D}" type="slidenum">
              <a:rPr lang="en-US"/>
              <a:pPr/>
              <a:t>‹#›</a:t>
            </a:fld>
            <a:endParaRPr lang="en-US" dirty="0"/>
          </a:p>
        </p:txBody>
      </p:sp>
    </p:spTree>
    <p:extLst>
      <p:ext uri="{BB962C8B-B14F-4D97-AF65-F5344CB8AC3E}">
        <p14:creationId xmlns:p14="http://schemas.microsoft.com/office/powerpoint/2010/main" val="2098691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fld id="{0FD0AE8E-0B84-584D-ABC2-6EF8A6B23651}" type="slidenum">
              <a:rPr lang="en-US"/>
              <a:pPr/>
              <a:t>‹#›</a:t>
            </a:fld>
            <a:endParaRPr lang="en-US" dirty="0"/>
          </a:p>
        </p:txBody>
      </p:sp>
    </p:spTree>
    <p:extLst>
      <p:ext uri="{BB962C8B-B14F-4D97-AF65-F5344CB8AC3E}">
        <p14:creationId xmlns:p14="http://schemas.microsoft.com/office/powerpoint/2010/main" val="423582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600" y="1357313"/>
            <a:ext cx="5370513"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2863" y="1357313"/>
            <a:ext cx="53022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43338" y="3814763"/>
            <a:ext cx="5308600"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70388" y="2108200"/>
            <a:ext cx="432593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525" y="1357313"/>
            <a:ext cx="5329238"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2863" y="3814763"/>
            <a:ext cx="52974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3975"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5725"/>
            <a:ext cx="3862388"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6750" y="2106613"/>
            <a:ext cx="30099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12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350" y="1357313"/>
            <a:ext cx="5330825"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2388" y="1357313"/>
            <a:ext cx="5284787"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7962"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3975"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7313"/>
            <a:ext cx="3860800"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5163" y="2106613"/>
            <a:ext cx="30607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22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50" y="1355725"/>
            <a:ext cx="38671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5163" y="2106613"/>
            <a:ext cx="3062287"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2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endParaRPr lang="en-US"/>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A0CF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A0CF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A0CF67"/>
                </a:solidFill>
                <a:latin typeface="Arial Narrow" charset="0"/>
              </a:defRPr>
            </a:lvl1pPr>
          </a:lstStyle>
          <a:p>
            <a:pPr fontAlgn="base">
              <a:spcBef>
                <a:spcPct val="0"/>
              </a:spcBef>
              <a:spcAft>
                <a:spcPct val="0"/>
              </a:spcAft>
            </a:pPr>
            <a:fld id="{0A24849D-543A-A143-A0B3-4D733F4824CD}" type="slidenum">
              <a:rPr lang="en-US" b="1"/>
              <a:pPr fontAlgn="base">
                <a:spcBef>
                  <a:spcPct val="0"/>
                </a:spcBef>
                <a:spcAft>
                  <a:spcPct val="0"/>
                </a:spcAft>
              </a:pPr>
              <a:t>‹#›</a:t>
            </a:fld>
            <a:endParaRPr lang="en-US" b="1" dirty="0"/>
          </a:p>
        </p:txBody>
      </p:sp>
      <p:pic>
        <p:nvPicPr>
          <p:cNvPr id="12" name="Picture 3"/>
          <p:cNvPicPr>
            <a:picLocks noChangeAspect="1"/>
          </p:cNvPicPr>
          <p:nvPr userDrawn="1"/>
        </p:nvPicPr>
        <p:blipFill>
          <a:blip r:embed="rId31"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739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DDC"/>
          </a:solidFill>
          <a:latin typeface="+mj-lt"/>
          <a:ea typeface="ＭＳ Ｐゴシック" charset="0"/>
          <a:cs typeface="ＭＳ Ｐゴシック" charset="0"/>
        </a:defRPr>
      </a:lvl1pPr>
      <a:lvl2pPr marL="346075" indent="-346075" algn="l" rtl="0" eaLnBrk="0" fontAlgn="base" hangingPunct="0">
        <a:spcBef>
          <a:spcPts val="900"/>
        </a:spcBef>
        <a:spcAft>
          <a:spcPct val="0"/>
        </a:spcAft>
        <a:buClr>
          <a:srgbClr val="009DDC"/>
        </a:buClr>
        <a:buSzPct val="75000"/>
        <a:buFont typeface="Wingdings" charset="0"/>
        <a:buChar char="l"/>
        <a:defRPr sz="2200">
          <a:solidFill>
            <a:srgbClr val="231F20"/>
          </a:solidFill>
          <a:latin typeface="+mj-lt"/>
          <a:ea typeface="ＭＳ Ｐゴシック" charset="0"/>
          <a:cs typeface="ＭＳ Ｐゴシック" charset="0"/>
        </a:defRPr>
      </a:lvl2pPr>
      <a:lvl3pPr marL="693738" indent="-346075" algn="l" rtl="0" eaLnBrk="0" fontAlgn="base" hangingPunct="0">
        <a:spcBef>
          <a:spcPts val="900"/>
        </a:spcBef>
        <a:spcAft>
          <a:spcPct val="0"/>
        </a:spcAft>
        <a:buClr>
          <a:srgbClr val="009DDC"/>
        </a:buClr>
        <a:buSzPct val="75000"/>
        <a:buFont typeface="Courier New" charset="0"/>
        <a:buChar char="o"/>
        <a:defRPr sz="2000">
          <a:solidFill>
            <a:srgbClr val="231F20"/>
          </a:solidFill>
          <a:latin typeface="+mj-lt"/>
          <a:ea typeface="ＭＳ Ｐゴシック" charset="0"/>
          <a:cs typeface="ＭＳ Ｐゴシック" charset="0"/>
        </a:defRPr>
      </a:lvl3pPr>
      <a:lvl4pPr marL="1041400" indent="-346075" algn="l" rtl="0" eaLnBrk="0" fontAlgn="base" hangingPunct="0">
        <a:spcBef>
          <a:spcPts val="900"/>
        </a:spcBef>
        <a:spcAft>
          <a:spcPct val="0"/>
        </a:spcAft>
        <a:buClr>
          <a:srgbClr val="009DDC"/>
        </a:buClr>
        <a:buSzPct val="75000"/>
        <a:buFont typeface="Wingdings" charset="0"/>
        <a:buChar char="§"/>
        <a:defRPr>
          <a:solidFill>
            <a:srgbClr val="231F20"/>
          </a:solidFill>
          <a:latin typeface="+mj-lt"/>
          <a:ea typeface="ＭＳ Ｐゴシック" charset="0"/>
          <a:cs typeface="ＭＳ Ｐゴシック" charset="0"/>
        </a:defRPr>
      </a:lvl4pPr>
      <a:lvl5pPr marL="1389063" indent="-346075" algn="l" rtl="0" eaLnBrk="0" fontAlgn="base" hangingPunct="0">
        <a:spcBef>
          <a:spcPts val="900"/>
        </a:spcBef>
        <a:spcAft>
          <a:spcPct val="0"/>
        </a:spcAft>
        <a:buClr>
          <a:srgbClr val="009DDC"/>
        </a:buClr>
        <a:buSzPct val="75000"/>
        <a:buFont typeface="Arial" charset="0"/>
        <a:buChar char="•"/>
        <a:defRPr sz="1600">
          <a:solidFill>
            <a:srgbClr val="231F20"/>
          </a:solidFill>
          <a:latin typeface="+mj-lt"/>
          <a:ea typeface="ＭＳ Ｐゴシック" charset="0"/>
          <a:cs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descr="headbar_0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endParaRPr lang="en-US"/>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A0CF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A0CF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tint val="75000"/>
                  </a:srgbClr>
                </a:solidFill>
                <a:latin typeface="Arial" pitchFamily="34" charset="0"/>
                <a:ea typeface="+mn-ea"/>
                <a:cs typeface="+mn-cs"/>
              </a:defRPr>
            </a:lvl1pPr>
          </a:lstStyle>
          <a:p>
            <a:pPr fontAlgn="base">
              <a:spcBef>
                <a:spcPct val="0"/>
              </a:spcBef>
              <a:spcAft>
                <a:spcPct val="0"/>
              </a:spcAft>
              <a:defRPr/>
            </a:pPr>
            <a:endParaRPr lang="en-US" b="1"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A0CF67"/>
                </a:solidFill>
                <a:latin typeface="Arial Narrow" charset="0"/>
              </a:defRPr>
            </a:lvl1pPr>
          </a:lstStyle>
          <a:p>
            <a:pPr fontAlgn="base">
              <a:spcBef>
                <a:spcPct val="0"/>
              </a:spcBef>
              <a:spcAft>
                <a:spcPct val="0"/>
              </a:spcAft>
            </a:pPr>
            <a:fld id="{D016738F-D4C1-934A-93F8-0AAF53DEA23D}" type="slidenum">
              <a:rPr lang="en-US" b="1"/>
              <a:pPr fontAlgn="base">
                <a:spcBef>
                  <a:spcPct val="0"/>
                </a:spcBef>
                <a:spcAft>
                  <a:spcPct val="0"/>
                </a:spcAft>
              </a:pPr>
              <a:t>‹#›</a:t>
            </a:fld>
            <a:endParaRPr lang="en-US" b="1" dirty="0"/>
          </a:p>
        </p:txBody>
      </p:sp>
      <p:pic>
        <p:nvPicPr>
          <p:cNvPr id="12" name="Picture 3"/>
          <p:cNvPicPr>
            <a:picLocks noChangeAspect="1"/>
          </p:cNvPicPr>
          <p:nvPr userDrawn="1"/>
        </p:nvPicPr>
        <p:blipFill>
          <a:blip r:embed="rId31"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37974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DDC"/>
          </a:solidFill>
          <a:latin typeface="+mj-lt"/>
          <a:ea typeface="ＭＳ Ｐゴシック" charset="0"/>
          <a:cs typeface="ＭＳ Ｐゴシック" charset="0"/>
        </a:defRPr>
      </a:lvl1pPr>
      <a:lvl2pPr marL="346075" indent="-346075" algn="l" rtl="0" eaLnBrk="0" fontAlgn="base" hangingPunct="0">
        <a:spcBef>
          <a:spcPts val="900"/>
        </a:spcBef>
        <a:spcAft>
          <a:spcPct val="0"/>
        </a:spcAft>
        <a:buClr>
          <a:srgbClr val="009DDC"/>
        </a:buClr>
        <a:buSzPct val="75000"/>
        <a:buFont typeface="Wingdings" charset="0"/>
        <a:buChar char="l"/>
        <a:defRPr sz="2200">
          <a:solidFill>
            <a:srgbClr val="231F20"/>
          </a:solidFill>
          <a:latin typeface="+mj-lt"/>
          <a:ea typeface="ＭＳ Ｐゴシック" charset="0"/>
          <a:cs typeface="ＭＳ Ｐゴシック" charset="0"/>
        </a:defRPr>
      </a:lvl2pPr>
      <a:lvl3pPr marL="693738" indent="-346075" algn="l" rtl="0" eaLnBrk="0" fontAlgn="base" hangingPunct="0">
        <a:spcBef>
          <a:spcPts val="900"/>
        </a:spcBef>
        <a:spcAft>
          <a:spcPct val="0"/>
        </a:spcAft>
        <a:buClr>
          <a:srgbClr val="009DDC"/>
        </a:buClr>
        <a:buSzPct val="75000"/>
        <a:buFont typeface="Courier New" charset="0"/>
        <a:buChar char="o"/>
        <a:defRPr sz="2000">
          <a:solidFill>
            <a:srgbClr val="231F20"/>
          </a:solidFill>
          <a:latin typeface="+mj-lt"/>
          <a:ea typeface="ＭＳ Ｐゴシック" charset="0"/>
          <a:cs typeface="ＭＳ Ｐゴシック" charset="0"/>
        </a:defRPr>
      </a:lvl3pPr>
      <a:lvl4pPr marL="1041400" indent="-346075" algn="l" rtl="0" eaLnBrk="0" fontAlgn="base" hangingPunct="0">
        <a:spcBef>
          <a:spcPts val="900"/>
        </a:spcBef>
        <a:spcAft>
          <a:spcPct val="0"/>
        </a:spcAft>
        <a:buClr>
          <a:srgbClr val="009DDC"/>
        </a:buClr>
        <a:buSzPct val="75000"/>
        <a:buFont typeface="Wingdings" charset="0"/>
        <a:buChar char="§"/>
        <a:defRPr>
          <a:solidFill>
            <a:srgbClr val="231F20"/>
          </a:solidFill>
          <a:latin typeface="+mj-lt"/>
          <a:ea typeface="ＭＳ Ｐゴシック" charset="0"/>
          <a:cs typeface="ＭＳ Ｐゴシック" charset="0"/>
        </a:defRPr>
      </a:lvl4pPr>
      <a:lvl5pPr marL="1389063" indent="-346075" algn="l" rtl="0" eaLnBrk="0" fontAlgn="base" hangingPunct="0">
        <a:spcBef>
          <a:spcPts val="900"/>
        </a:spcBef>
        <a:spcAft>
          <a:spcPct val="0"/>
        </a:spcAft>
        <a:buClr>
          <a:srgbClr val="009DDC"/>
        </a:buClr>
        <a:buSzPct val="75000"/>
        <a:buFont typeface="Arial" charset="0"/>
        <a:buChar char="•"/>
        <a:defRPr sz="1600">
          <a:solidFill>
            <a:srgbClr val="231F20"/>
          </a:solidFill>
          <a:latin typeface="+mj-lt"/>
          <a:ea typeface="ＭＳ Ｐゴシック" charset="0"/>
          <a:cs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01.xml"/><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1.xml"/></Relationships>
</file>

<file path=ppt/slides/_rels/slide10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04.xml"/><Relationship Id="rId1" Type="http://schemas.openxmlformats.org/officeDocument/2006/relationships/slideLayout" Target="../slideLayouts/slideLayout4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4.xml"/></Relationships>
</file>

<file path=ppt/slides/_rels/slide10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06.xml"/><Relationship Id="rId1" Type="http://schemas.openxmlformats.org/officeDocument/2006/relationships/slideLayout" Target="../slideLayouts/slideLayout4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4.xml"/></Relationships>
</file>

<file path=ppt/slides/_rels/slide108.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08.xml"/><Relationship Id="rId1" Type="http://schemas.openxmlformats.org/officeDocument/2006/relationships/slideLayout" Target="../slideLayouts/slideLayout44.xml"/></Relationships>
</file>

<file path=ppt/slides/_rels/slide10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09.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4.xml"/></Relationships>
</file>

<file path=ppt/slides/_rels/slide11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112.xml"/><Relationship Id="rId1" Type="http://schemas.openxmlformats.org/officeDocument/2006/relationships/slideLayout" Target="../slideLayouts/slideLayout4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4.xml"/></Relationships>
</file>

<file path=ppt/slides/_rels/slide114.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14.xml"/><Relationship Id="rId1" Type="http://schemas.openxmlformats.org/officeDocument/2006/relationships/slideLayout" Target="../slideLayouts/slideLayout44.xml"/></Relationships>
</file>

<file path=ppt/slides/_rels/slide115.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15.xml"/><Relationship Id="rId1" Type="http://schemas.openxmlformats.org/officeDocument/2006/relationships/slideLayout" Target="../slideLayouts/slideLayout44.xml"/></Relationships>
</file>

<file path=ppt/slides/_rels/slide11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16.xml"/><Relationship Id="rId1" Type="http://schemas.openxmlformats.org/officeDocument/2006/relationships/slideLayout" Target="../slideLayouts/slideLayout44.xml"/></Relationships>
</file>

<file path=ppt/slides/_rels/slide117.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17.xml"/><Relationship Id="rId1" Type="http://schemas.openxmlformats.org/officeDocument/2006/relationships/slideLayout" Target="../slideLayouts/slideLayout44.xml"/><Relationship Id="rId4" Type="http://schemas.openxmlformats.org/officeDocument/2006/relationships/image" Target="../media/image123.jpeg"/></Relationships>
</file>

<file path=ppt/slides/_rels/slide118.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18.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65.jpeg"/><Relationship Id="rId4" Type="http://schemas.openxmlformats.org/officeDocument/2006/relationships/image" Target="../media/image64.jpeg"/></Relationships>
</file>

<file path=ppt/slides/_rels/slide2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3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8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45.jpeg"/><Relationship Id="rId4" Type="http://schemas.openxmlformats.org/officeDocument/2006/relationships/image" Target="../media/image4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70.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72.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77.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79.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81.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3.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106.jpeg"/><Relationship Id="rId5" Type="http://schemas.openxmlformats.org/officeDocument/2006/relationships/image" Target="../media/image105.png"/><Relationship Id="rId4" Type="http://schemas.openxmlformats.org/officeDocument/2006/relationships/oleObject" Target="../embeddings/oleObject1.bin"/></Relationships>
</file>

<file path=ppt/slides/_rels/slide8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88.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90.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92.xml"/><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95.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97.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9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931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How Food Becomes Unsafe</a:t>
            </a:r>
          </a:p>
        </p:txBody>
      </p:sp>
      <p:sp>
        <p:nvSpPr>
          <p:cNvPr id="23555" name="Rectangle 3"/>
          <p:cNvSpPr>
            <a:spLocks noGrp="1" noChangeArrowheads="1"/>
          </p:cNvSpPr>
          <p:nvPr>
            <p:ph idx="1"/>
          </p:nvPr>
        </p:nvSpPr>
        <p:spPr>
          <a:xfrm>
            <a:off x="390525" y="1143000"/>
            <a:ext cx="5167313" cy="4953000"/>
          </a:xfrm>
        </p:spPr>
        <p:txBody>
          <a:bodyPr/>
          <a:lstStyle/>
          <a:p>
            <a:pPr marL="0" indent="0" eaLnBrk="1" hangingPunct="1">
              <a:defRPr/>
            </a:pPr>
            <a:r>
              <a:rPr lang="en-US" dirty="0">
                <a:cs typeface="+mn-cs"/>
              </a:rPr>
              <a:t>Five </a:t>
            </a:r>
            <a:r>
              <a:rPr lang="en-US" dirty="0" smtClean="0">
                <a:cs typeface="+mn-cs"/>
              </a:rPr>
              <a:t>risk </a:t>
            </a:r>
            <a:r>
              <a:rPr lang="en-US" dirty="0">
                <a:cs typeface="+mn-cs"/>
              </a:rPr>
              <a:t>f</a:t>
            </a:r>
            <a:r>
              <a:rPr lang="en-US" dirty="0" smtClean="0">
                <a:cs typeface="+mn-cs"/>
              </a:rPr>
              <a:t>actors </a:t>
            </a:r>
            <a:r>
              <a:rPr lang="en-US" dirty="0">
                <a:cs typeface="+mn-cs"/>
              </a:rPr>
              <a:t>for </a:t>
            </a:r>
            <a:r>
              <a:rPr lang="en-US" dirty="0" smtClean="0">
                <a:cs typeface="+mn-cs"/>
              </a:rPr>
              <a:t>foodborne illness:</a:t>
            </a:r>
            <a:endParaRPr lang="en-US" dirty="0">
              <a:cs typeface="+mn-cs"/>
            </a:endParaRPr>
          </a:p>
          <a:p>
            <a:pPr marL="347472" lvl="1" indent="-347472" eaLnBrk="1" hangingPunct="1">
              <a:buSzPct val="100000"/>
              <a:buFont typeface="Arial Narrow" charset="0"/>
              <a:buAutoNum type="arabicPeriod"/>
              <a:defRPr/>
            </a:pPr>
            <a:r>
              <a:rPr lang="en-US" dirty="0"/>
              <a:t>Purchasing food from unsafe sources</a:t>
            </a:r>
          </a:p>
          <a:p>
            <a:pPr marL="347472" lvl="1" indent="-347472" eaLnBrk="1" hangingPunct="1">
              <a:buSzPct val="100000"/>
              <a:buFont typeface="Arial Narrow" charset="0"/>
              <a:buAutoNum type="arabicPeriod"/>
              <a:defRPr/>
            </a:pPr>
            <a:r>
              <a:rPr lang="en-US" dirty="0"/>
              <a:t>Failing to cook food correctly</a:t>
            </a:r>
          </a:p>
          <a:p>
            <a:pPr marL="347472" lvl="1" indent="-347472" eaLnBrk="1" hangingPunct="1">
              <a:buSzPct val="100000"/>
              <a:buFont typeface="Arial Narrow" charset="0"/>
              <a:buAutoNum type="arabicPeriod"/>
              <a:defRPr/>
            </a:pPr>
            <a:r>
              <a:rPr lang="en-US" dirty="0"/>
              <a:t>Holding food at incorrect temperatures</a:t>
            </a:r>
          </a:p>
          <a:p>
            <a:pPr marL="347472" lvl="1" indent="-347472" eaLnBrk="1" hangingPunct="1">
              <a:buSzPct val="100000"/>
              <a:buFont typeface="Arial Narrow" charset="0"/>
              <a:buAutoNum type="arabicPeriod"/>
              <a:defRPr/>
            </a:pPr>
            <a:r>
              <a:rPr lang="en-US" dirty="0"/>
              <a:t>Using contaminated equipment</a:t>
            </a:r>
          </a:p>
          <a:p>
            <a:pPr marL="347472" lvl="1" indent="-347472" eaLnBrk="1" hangingPunct="1">
              <a:buSzPct val="100000"/>
              <a:buFont typeface="Arial Narrow" charset="0"/>
              <a:buAutoNum type="arabicPeriod"/>
              <a:defRPr/>
            </a:pPr>
            <a:r>
              <a:rPr lang="en-US" dirty="0"/>
              <a:t>Practicing poor personal hygiene</a:t>
            </a:r>
          </a:p>
          <a:p>
            <a:pPr marL="571500" lvl="1" indent="-457200" eaLnBrk="1" hangingPunct="1">
              <a:buFont typeface="Wingdings" charset="0"/>
              <a:buNone/>
              <a:defRPr/>
            </a:pPr>
            <a:endParaRPr lang="en-US" dirty="0"/>
          </a:p>
        </p:txBody>
      </p:sp>
      <p:sp>
        <p:nvSpPr>
          <p:cNvPr id="2355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1-10</a:t>
            </a:r>
          </a:p>
        </p:txBody>
      </p:sp>
    </p:spTree>
    <p:extLst>
      <p:ext uri="{BB962C8B-B14F-4D97-AF65-F5344CB8AC3E}">
        <p14:creationId xmlns:p14="http://schemas.microsoft.com/office/powerpoint/2010/main" val="11539311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7"/>
          <p:cNvSpPr>
            <a:spLocks noGrp="1" noChangeArrowheads="1"/>
          </p:cNvSpPr>
          <p:nvPr>
            <p:ph type="title"/>
          </p:nvPr>
        </p:nvSpPr>
        <p:spPr>
          <a:xfrm>
            <a:off x="228600" y="160338"/>
            <a:ext cx="8307388" cy="519112"/>
          </a:xfrm>
        </p:spPr>
        <p:txBody>
          <a:bodyPr/>
          <a:lstStyle/>
          <a:p>
            <a:pPr eaLnBrk="1" hangingPunct="1">
              <a:defRPr/>
            </a:pPr>
            <a:r>
              <a:rPr lang="en-US" dirty="0" smtClean="0"/>
              <a:t>Domoic acid</a:t>
            </a:r>
            <a:endParaRPr lang="en-US" dirty="0"/>
          </a:p>
        </p:txBody>
      </p:sp>
      <p:sp>
        <p:nvSpPr>
          <p:cNvPr id="955395" name="Rectangle 3"/>
          <p:cNvSpPr>
            <a:spLocks noGrp="1" noChangeArrowheads="1"/>
          </p:cNvSpPr>
          <p:nvPr>
            <p:ph idx="1"/>
          </p:nvPr>
        </p:nvSpPr>
        <p:spPr>
          <a:xfrm>
            <a:off x="493713" y="1122363"/>
            <a:ext cx="8307387" cy="4983162"/>
          </a:xfrm>
        </p:spPr>
        <p:txBody>
          <a:bodyPr/>
          <a:lstStyle/>
          <a:p>
            <a:pPr eaLnBrk="1" hangingPunct="1">
              <a:defRPr/>
            </a:pPr>
            <a:r>
              <a:rPr lang="en-US" dirty="0"/>
              <a:t>Most </a:t>
            </a:r>
            <a:r>
              <a:rPr lang="en-US" dirty="0" smtClean="0"/>
              <a:t>important prevention measure:</a:t>
            </a:r>
            <a:endParaRPr lang="en-US" dirty="0"/>
          </a:p>
          <a:p>
            <a:pPr marL="347472" lvl="1" indent="-347472" eaLnBrk="1" hangingPunct="1">
              <a:defRPr/>
            </a:pPr>
            <a:r>
              <a:rPr lang="en-US" dirty="0"/>
              <a:t>Purchase shellfish from approved, reputable suppliers</a:t>
            </a:r>
          </a:p>
          <a:p>
            <a:pPr marL="347472" lvl="1" indent="-347472" eaLnBrk="1" hangingPunct="1">
              <a:buFont typeface="Wingdings" pitchFamily="2" charset="2"/>
              <a:buNone/>
              <a:defRPr/>
            </a:pPr>
            <a:endParaRPr lang="en-US" dirty="0"/>
          </a:p>
        </p:txBody>
      </p:sp>
      <p:sp>
        <p:nvSpPr>
          <p:cNvPr id="14746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2-78</a:t>
            </a:r>
          </a:p>
        </p:txBody>
      </p:sp>
    </p:spTree>
    <p:extLst>
      <p:ext uri="{BB962C8B-B14F-4D97-AF65-F5344CB8AC3E}">
        <p14:creationId xmlns:p14="http://schemas.microsoft.com/office/powerpoint/2010/main" val="425108677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mushrooms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741613"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1" name="Rectangle 3"/>
          <p:cNvSpPr>
            <a:spLocks noGrp="1" noChangeArrowheads="1"/>
          </p:cNvSpPr>
          <p:nvPr>
            <p:ph type="title"/>
          </p:nvPr>
        </p:nvSpPr>
        <p:spPr>
          <a:xfrm>
            <a:off x="228600" y="160338"/>
            <a:ext cx="8307388" cy="519112"/>
          </a:xfrm>
        </p:spPr>
        <p:txBody>
          <a:bodyPr/>
          <a:lstStyle/>
          <a:p>
            <a:pPr eaLnBrk="1" hangingPunct="1">
              <a:defRPr/>
            </a:pPr>
            <a:r>
              <a:rPr lang="en-US" dirty="0"/>
              <a:t>Mushroom Toxins</a:t>
            </a:r>
          </a:p>
        </p:txBody>
      </p:sp>
      <p:sp>
        <p:nvSpPr>
          <p:cNvPr id="268292" name="Rectangle 4"/>
          <p:cNvSpPr>
            <a:spLocks noGrp="1" noChangeArrowheads="1"/>
          </p:cNvSpPr>
          <p:nvPr>
            <p:ph idx="1"/>
          </p:nvPr>
        </p:nvSpPr>
        <p:spPr>
          <a:xfrm>
            <a:off x="514350" y="1143000"/>
            <a:ext cx="4972050" cy="4953000"/>
          </a:xfrm>
        </p:spPr>
        <p:txBody>
          <a:bodyPr/>
          <a:lstStyle/>
          <a:p>
            <a:pPr marL="0" indent="0" eaLnBrk="1" hangingPunct="1">
              <a:defRPr/>
            </a:pPr>
            <a:r>
              <a:rPr lang="en-US" dirty="0"/>
              <a:t>Foodborne illnesses linked with mushrooms:</a:t>
            </a:r>
          </a:p>
          <a:p>
            <a:pPr marL="520700" lvl="1" indent="-406400" eaLnBrk="1" hangingPunct="1">
              <a:defRPr/>
            </a:pPr>
            <a:r>
              <a:rPr lang="en-US" dirty="0">
                <a:solidFill>
                  <a:srgbClr val="000000"/>
                </a:solidFill>
              </a:rPr>
              <a:t>Are caused by eating toxic wild mushrooms</a:t>
            </a:r>
            <a:r>
              <a:rPr lang="en-US" dirty="0"/>
              <a:t> </a:t>
            </a:r>
          </a:p>
          <a:p>
            <a:pPr marL="520700" lvl="1" indent="-406400" eaLnBrk="1" hangingPunct="1">
              <a:defRPr/>
            </a:pPr>
            <a:r>
              <a:rPr lang="en-US" dirty="0">
                <a:solidFill>
                  <a:srgbClr val="000000"/>
                </a:solidFill>
              </a:rPr>
              <a:t>Occur when toxic mushrooms are mistaken for edible ones</a:t>
            </a:r>
          </a:p>
          <a:p>
            <a:pPr marL="520700" lvl="1" indent="-406400" eaLnBrk="1" hangingPunct="1">
              <a:defRPr/>
            </a:pPr>
            <a:r>
              <a:rPr lang="en-US" dirty="0">
                <a:solidFill>
                  <a:srgbClr val="000000"/>
                </a:solidFill>
              </a:rPr>
              <a:t>Can be prevented by purchasing from approved, reputable suppliers</a:t>
            </a:r>
            <a:endParaRPr lang="en-US" dirty="0"/>
          </a:p>
          <a:p>
            <a:pPr marL="0" indent="0" eaLnBrk="1" hangingPunct="1">
              <a:defRPr/>
            </a:pPr>
            <a:endParaRPr lang="en-US" dirty="0">
              <a:solidFill>
                <a:srgbClr val="000000"/>
              </a:solidFill>
            </a:endParaRPr>
          </a:p>
        </p:txBody>
      </p:sp>
      <p:sp>
        <p:nvSpPr>
          <p:cNvPr id="14848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2-79</a:t>
            </a:r>
          </a:p>
        </p:txBody>
      </p:sp>
    </p:spTree>
    <p:extLst>
      <p:ext uri="{BB962C8B-B14F-4D97-AF65-F5344CB8AC3E}">
        <p14:creationId xmlns:p14="http://schemas.microsoft.com/office/powerpoint/2010/main" val="382104316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7" name="Rectangle 3"/>
          <p:cNvSpPr>
            <a:spLocks noGrp="1" noChangeArrowheads="1"/>
          </p:cNvSpPr>
          <p:nvPr>
            <p:ph type="title"/>
          </p:nvPr>
        </p:nvSpPr>
        <p:spPr>
          <a:xfrm>
            <a:off x="228600" y="160338"/>
            <a:ext cx="8307388" cy="519112"/>
          </a:xfrm>
        </p:spPr>
        <p:txBody>
          <a:bodyPr/>
          <a:lstStyle/>
          <a:p>
            <a:pPr eaLnBrk="1" hangingPunct="1">
              <a:defRPr/>
            </a:pPr>
            <a:r>
              <a:rPr lang="en-US" dirty="0"/>
              <a:t>Plant Toxins</a:t>
            </a:r>
          </a:p>
        </p:txBody>
      </p:sp>
      <p:sp>
        <p:nvSpPr>
          <p:cNvPr id="1188868" name="Rectangle 4"/>
          <p:cNvSpPr>
            <a:spLocks noGrp="1" noChangeArrowheads="1"/>
          </p:cNvSpPr>
          <p:nvPr>
            <p:ph idx="1"/>
          </p:nvPr>
        </p:nvSpPr>
        <p:spPr>
          <a:xfrm>
            <a:off x="514350" y="1143000"/>
            <a:ext cx="4972050" cy="4953000"/>
          </a:xfrm>
        </p:spPr>
        <p:txBody>
          <a:bodyPr/>
          <a:lstStyle/>
          <a:p>
            <a:pPr marL="0" indent="0" eaLnBrk="1" hangingPunct="1"/>
            <a:r>
              <a:rPr lang="en-US" dirty="0">
                <a:latin typeface="Arial Narrow" charset="0"/>
              </a:rPr>
              <a:t>Foodborne illnesses linked with plant toxins:</a:t>
            </a:r>
          </a:p>
          <a:p>
            <a:pPr marL="520700" lvl="1" indent="-406400" eaLnBrk="1" hangingPunct="1"/>
            <a:r>
              <a:rPr lang="en-US" dirty="0">
                <a:latin typeface="Arial Narrow" charset="0"/>
              </a:rPr>
              <a:t>Usually happen when plants are purchased from unapproved suppliers</a:t>
            </a:r>
          </a:p>
          <a:p>
            <a:pPr marL="520700" lvl="1" indent="-406400" eaLnBrk="1" hangingPunct="1"/>
            <a:r>
              <a:rPr lang="en-US" dirty="0">
                <a:solidFill>
                  <a:srgbClr val="000000"/>
                </a:solidFill>
                <a:latin typeface="Arial Narrow" charset="0"/>
              </a:rPr>
              <a:t>Can happen when certain plants </a:t>
            </a:r>
            <a:r>
              <a:rPr lang="en-US" dirty="0" smtClean="0">
                <a:solidFill>
                  <a:srgbClr val="000000"/>
                </a:solidFill>
                <a:latin typeface="Arial Narrow" charset="0"/>
              </a:rPr>
              <a:t>aren’t </a:t>
            </a:r>
            <a:r>
              <a:rPr lang="en-US" dirty="0">
                <a:solidFill>
                  <a:srgbClr val="000000"/>
                </a:solidFill>
                <a:latin typeface="Arial Narrow" charset="0"/>
              </a:rPr>
              <a:t>cooked correctly (i.e., undercooked kidney beans)</a:t>
            </a:r>
          </a:p>
          <a:p>
            <a:pPr marL="520700" lvl="1" indent="-406400" eaLnBrk="1" hangingPunct="1"/>
            <a:r>
              <a:rPr lang="en-US" dirty="0">
                <a:solidFill>
                  <a:srgbClr val="000000"/>
                </a:solidFill>
                <a:latin typeface="Arial Narrow" charset="0"/>
              </a:rPr>
              <a:t>Can be prevented by purchasing plants from approved, reputable suppliers</a:t>
            </a:r>
          </a:p>
          <a:p>
            <a:pPr marL="520700" lvl="1" indent="-406400" eaLnBrk="1" hangingPunct="1"/>
            <a:endParaRPr lang="en-US" dirty="0">
              <a:latin typeface="Arial Narrow" charset="0"/>
            </a:endParaRPr>
          </a:p>
          <a:p>
            <a:pPr marL="0" indent="0" eaLnBrk="1" hangingPunct="1"/>
            <a:endParaRPr lang="en-US" dirty="0">
              <a:latin typeface="Arial Narrow" charset="0"/>
            </a:endParaRPr>
          </a:p>
        </p:txBody>
      </p:sp>
      <p:sp>
        <p:nvSpPr>
          <p:cNvPr id="149508"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2-80</a:t>
            </a:r>
          </a:p>
        </p:txBody>
      </p:sp>
    </p:spTree>
    <p:extLst>
      <p:ext uri="{BB962C8B-B14F-4D97-AF65-F5344CB8AC3E}">
        <p14:creationId xmlns:p14="http://schemas.microsoft.com/office/powerpoint/2010/main" val="15634051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91136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Physical Contaminants</a:t>
            </a:r>
          </a:p>
        </p:txBody>
      </p:sp>
      <p:sp>
        <p:nvSpPr>
          <p:cNvPr id="72707" name="Rectangle 3"/>
          <p:cNvSpPr>
            <a:spLocks noGrp="1" noChangeArrowheads="1"/>
          </p:cNvSpPr>
          <p:nvPr>
            <p:ph idx="1"/>
          </p:nvPr>
        </p:nvSpPr>
        <p:spPr>
          <a:xfrm>
            <a:off x="390525" y="1143000"/>
            <a:ext cx="5172075" cy="5122863"/>
          </a:xfrm>
        </p:spPr>
        <p:txBody>
          <a:bodyPr/>
          <a:lstStyle/>
          <a:p>
            <a:pPr marL="0" indent="0" eaLnBrk="1" hangingPunct="1">
              <a:defRPr/>
            </a:pPr>
            <a:r>
              <a:rPr lang="en-US" dirty="0" smtClean="0">
                <a:cs typeface="+mn-cs"/>
              </a:rPr>
              <a:t>Sources:</a:t>
            </a:r>
            <a:endParaRPr lang="en-US" dirty="0">
              <a:cs typeface="+mn-cs"/>
            </a:endParaRPr>
          </a:p>
          <a:p>
            <a:pPr marL="347472" lvl="1" indent="-347472" eaLnBrk="1" hangingPunct="1">
              <a:defRPr/>
            </a:pPr>
            <a:r>
              <a:rPr lang="en-US" dirty="0"/>
              <a:t>Common objects that get into food</a:t>
            </a:r>
          </a:p>
          <a:p>
            <a:pPr marL="694944" lvl="2" indent="-347472" eaLnBrk="1" hangingPunct="1">
              <a:defRPr/>
            </a:pPr>
            <a:r>
              <a:rPr lang="en-US" dirty="0"/>
              <a:t>Metal shavings from cans </a:t>
            </a:r>
          </a:p>
          <a:p>
            <a:pPr marL="694944" lvl="2" indent="-347472" eaLnBrk="1" hangingPunct="1">
              <a:defRPr/>
            </a:pPr>
            <a:r>
              <a:rPr lang="en-US" dirty="0"/>
              <a:t>Wood</a:t>
            </a:r>
          </a:p>
          <a:p>
            <a:pPr marL="694944" lvl="2" indent="-347472" eaLnBrk="1" hangingPunct="1">
              <a:defRPr/>
            </a:pPr>
            <a:r>
              <a:rPr lang="en-US" dirty="0"/>
              <a:t>Fingernails </a:t>
            </a:r>
          </a:p>
          <a:p>
            <a:pPr marL="694944" lvl="2" indent="-347472" eaLnBrk="1" hangingPunct="1">
              <a:defRPr/>
            </a:pPr>
            <a:r>
              <a:rPr lang="en-US" dirty="0"/>
              <a:t>Staples</a:t>
            </a:r>
          </a:p>
          <a:p>
            <a:pPr marL="694944" lvl="2" indent="-347472" eaLnBrk="1" hangingPunct="1">
              <a:defRPr/>
            </a:pPr>
            <a:r>
              <a:rPr lang="en-US" dirty="0"/>
              <a:t>Bandages </a:t>
            </a:r>
          </a:p>
          <a:p>
            <a:pPr marL="694944" lvl="2" indent="-347472" eaLnBrk="1" hangingPunct="1">
              <a:defRPr/>
            </a:pPr>
            <a:r>
              <a:rPr lang="en-US" dirty="0"/>
              <a:t>Glass</a:t>
            </a:r>
          </a:p>
          <a:p>
            <a:pPr marL="694944" lvl="2" indent="-347472" eaLnBrk="1" hangingPunct="1">
              <a:defRPr/>
            </a:pPr>
            <a:r>
              <a:rPr lang="en-US" dirty="0"/>
              <a:t>Jewelry </a:t>
            </a:r>
          </a:p>
          <a:p>
            <a:pPr marL="694944" lvl="2" indent="-347472" eaLnBrk="1" hangingPunct="1">
              <a:defRPr/>
            </a:pPr>
            <a:r>
              <a:rPr lang="en-US" dirty="0"/>
              <a:t>Dirt</a:t>
            </a:r>
          </a:p>
          <a:p>
            <a:pPr marL="347472" lvl="1" indent="-347472" eaLnBrk="1" hangingPunct="1">
              <a:defRPr/>
            </a:pPr>
            <a:r>
              <a:rPr lang="en-US" dirty="0"/>
              <a:t>Naturally occurring objects such as fruit pits and bones</a:t>
            </a:r>
          </a:p>
        </p:txBody>
      </p:sp>
      <p:sp>
        <p:nvSpPr>
          <p:cNvPr id="72708"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a:t>
            </a:r>
          </a:p>
        </p:txBody>
      </p:sp>
      <p:pic>
        <p:nvPicPr>
          <p:cNvPr id="150533" name="Picture 1" descr="6e_c02_10_ChineseTakeOu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49777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Physical Contaminants</a:t>
            </a:r>
          </a:p>
        </p:txBody>
      </p:sp>
      <p:sp>
        <p:nvSpPr>
          <p:cNvPr id="73731" name="Rectangle 3"/>
          <p:cNvSpPr>
            <a:spLocks noGrp="1" noChangeArrowheads="1"/>
          </p:cNvSpPr>
          <p:nvPr>
            <p:ph idx="1"/>
          </p:nvPr>
        </p:nvSpPr>
        <p:spPr>
          <a:xfrm>
            <a:off x="390525" y="1143000"/>
            <a:ext cx="8235950" cy="4983163"/>
          </a:xfrm>
        </p:spPr>
        <p:txBody>
          <a:bodyPr/>
          <a:lstStyle/>
          <a:p>
            <a:pPr marL="0" indent="0" eaLnBrk="1" hangingPunct="1">
              <a:defRPr/>
            </a:pPr>
            <a:r>
              <a:rPr lang="en-US" dirty="0" smtClean="0">
                <a:cs typeface="+mn-cs"/>
              </a:rPr>
              <a:t>Symptoms:</a:t>
            </a:r>
            <a:endParaRPr lang="en-US" dirty="0">
              <a:cs typeface="+mn-cs"/>
            </a:endParaRPr>
          </a:p>
          <a:p>
            <a:pPr marL="347472" lvl="1" indent="-347472" eaLnBrk="1" hangingPunct="1">
              <a:defRPr/>
            </a:pPr>
            <a:r>
              <a:rPr lang="en-US" dirty="0"/>
              <a:t>Mild to fatal injuries are possible </a:t>
            </a:r>
          </a:p>
          <a:p>
            <a:pPr marL="347472" lvl="1" indent="-347472" eaLnBrk="1" hangingPunct="1">
              <a:defRPr/>
            </a:pPr>
            <a:r>
              <a:rPr lang="en-US" dirty="0"/>
              <a:t>Cuts, dental damage, and choking</a:t>
            </a:r>
          </a:p>
          <a:p>
            <a:pPr marL="347472" lvl="1" indent="-347472" eaLnBrk="1" hangingPunct="1">
              <a:defRPr/>
            </a:pPr>
            <a:r>
              <a:rPr lang="en-US" dirty="0"/>
              <a:t>Bleeding and pain</a:t>
            </a:r>
          </a:p>
          <a:p>
            <a:pPr marL="0" indent="0" eaLnBrk="1" hangingPunct="1">
              <a:defRPr/>
            </a:pPr>
            <a:r>
              <a:rPr lang="en-US" dirty="0" smtClean="0">
                <a:cs typeface="+mn-cs"/>
              </a:rPr>
              <a:t>Prevention:</a:t>
            </a:r>
            <a:endParaRPr lang="en-US" dirty="0">
              <a:cs typeface="+mn-cs"/>
            </a:endParaRPr>
          </a:p>
          <a:p>
            <a:pPr marL="347472" lvl="1" indent="-347472" eaLnBrk="1" hangingPunct="1">
              <a:defRPr/>
            </a:pPr>
            <a:r>
              <a:rPr lang="en-US" dirty="0"/>
              <a:t>Purchase food from approved, reputable suppliers</a:t>
            </a:r>
          </a:p>
          <a:p>
            <a:pPr marL="347472" lvl="1" indent="-347472" eaLnBrk="1" hangingPunct="1">
              <a:defRPr/>
            </a:pPr>
            <a:r>
              <a:rPr lang="en-US" dirty="0"/>
              <a:t>Closely inspect food received</a:t>
            </a:r>
          </a:p>
          <a:p>
            <a:pPr marL="347472" lvl="1" indent="-347472" eaLnBrk="1" hangingPunct="1">
              <a:defRPr/>
            </a:pPr>
            <a:r>
              <a:rPr lang="en-US" dirty="0"/>
              <a:t>Take steps to prevent physical contamination, </a:t>
            </a:r>
            <a:r>
              <a:rPr lang="en-US" dirty="0" smtClean="0"/>
              <a:t/>
            </a:r>
            <a:br>
              <a:rPr lang="en-US" dirty="0" smtClean="0"/>
            </a:br>
            <a:r>
              <a:rPr lang="en-US" dirty="0" smtClean="0"/>
              <a:t>including </a:t>
            </a:r>
            <a:r>
              <a:rPr lang="en-US" dirty="0"/>
              <a:t>practicing good personal hygiene</a:t>
            </a:r>
          </a:p>
          <a:p>
            <a:pPr marL="571500" lvl="1" indent="-457200" eaLnBrk="1" hangingPunct="1">
              <a:defRPr/>
            </a:pPr>
            <a:endParaRPr lang="en-US" dirty="0"/>
          </a:p>
        </p:txBody>
      </p:sp>
      <p:sp>
        <p:nvSpPr>
          <p:cNvPr id="73732"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3-3</a:t>
            </a:r>
          </a:p>
        </p:txBody>
      </p:sp>
    </p:spTree>
    <p:extLst>
      <p:ext uri="{BB962C8B-B14F-4D97-AF65-F5344CB8AC3E}">
        <p14:creationId xmlns:p14="http://schemas.microsoft.com/office/powerpoint/2010/main" val="51331576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Chemical Contaminants</a:t>
            </a:r>
          </a:p>
        </p:txBody>
      </p:sp>
      <p:sp>
        <p:nvSpPr>
          <p:cNvPr id="68611" name="Rectangle 3"/>
          <p:cNvSpPr>
            <a:spLocks noGrp="1" noChangeArrowheads="1"/>
          </p:cNvSpPr>
          <p:nvPr>
            <p:ph idx="1"/>
          </p:nvPr>
        </p:nvSpPr>
        <p:spPr>
          <a:xfrm>
            <a:off x="390525" y="1143000"/>
            <a:ext cx="5402263" cy="3789363"/>
          </a:xfrm>
        </p:spPr>
        <p:txBody>
          <a:bodyPr/>
          <a:lstStyle/>
          <a:p>
            <a:pPr marL="0" indent="0" eaLnBrk="1" hangingPunct="1">
              <a:defRPr/>
            </a:pPr>
            <a:r>
              <a:rPr lang="en-US" dirty="0" smtClean="0">
                <a:cs typeface="+mn-cs"/>
              </a:rPr>
              <a:t>Sources:</a:t>
            </a:r>
            <a:endParaRPr lang="en-US" dirty="0">
              <a:cs typeface="+mn-cs"/>
            </a:endParaRPr>
          </a:p>
          <a:p>
            <a:pPr marL="347472" lvl="1" indent="-347472" eaLnBrk="1" hangingPunct="1">
              <a:defRPr/>
            </a:pPr>
            <a:r>
              <a:rPr lang="en-US" dirty="0"/>
              <a:t>Cleaners, sanitizers, polishes, machine lubricants, and pesticides</a:t>
            </a:r>
          </a:p>
          <a:p>
            <a:pPr marL="347472" lvl="1" indent="-347472" eaLnBrk="1" hangingPunct="1">
              <a:defRPr/>
            </a:pPr>
            <a:r>
              <a:rPr lang="en-US" dirty="0" smtClean="0"/>
              <a:t>Certain </a:t>
            </a:r>
            <a:r>
              <a:rPr lang="en-US" dirty="0"/>
              <a:t>types of kitchenware and equipment (items made </a:t>
            </a:r>
            <a:r>
              <a:rPr lang="en-US" dirty="0" smtClean="0"/>
              <a:t>from </a:t>
            </a:r>
            <a:r>
              <a:rPr lang="en-US" dirty="0"/>
              <a:t>pewter, copper, zinc, and some types of painted </a:t>
            </a:r>
            <a:r>
              <a:rPr lang="en-US" dirty="0" smtClean="0"/>
              <a:t>pottery)</a:t>
            </a:r>
            <a:endParaRPr lang="en-US" dirty="0"/>
          </a:p>
          <a:p>
            <a:pPr marL="347472" lvl="1" indent="-347472" eaLnBrk="1" hangingPunct="1">
              <a:defRPr/>
            </a:pPr>
            <a:r>
              <a:rPr lang="en-US" dirty="0" smtClean="0"/>
              <a:t>Deodorizers</a:t>
            </a:r>
            <a:r>
              <a:rPr lang="en-US" dirty="0"/>
              <a:t>, </a:t>
            </a:r>
            <a:r>
              <a:rPr lang="en-US" dirty="0" smtClean="0"/>
              <a:t>first-aid </a:t>
            </a:r>
            <a:r>
              <a:rPr lang="en-US" dirty="0"/>
              <a:t>products, and </a:t>
            </a:r>
            <a:r>
              <a:rPr lang="en-US" dirty="0" smtClean="0"/>
              <a:t/>
            </a:r>
            <a:br>
              <a:rPr lang="en-US" dirty="0" smtClean="0"/>
            </a:br>
            <a:r>
              <a:rPr lang="en-US" dirty="0" smtClean="0"/>
              <a:t>health </a:t>
            </a:r>
            <a:r>
              <a:rPr lang="en-US" dirty="0"/>
              <a:t>and beauty products (hand lotions, hairsprays, etc.)</a:t>
            </a:r>
          </a:p>
        </p:txBody>
      </p:sp>
      <p:sp>
        <p:nvSpPr>
          <p:cNvPr id="68612"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3-4</a:t>
            </a:r>
          </a:p>
        </p:txBody>
      </p:sp>
      <p:pic>
        <p:nvPicPr>
          <p:cNvPr id="152581" name="Picture 1" descr="6e_c02_9_copp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16688" y="1243013"/>
            <a:ext cx="2109787"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67131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Chemical Contaminants</a:t>
            </a:r>
          </a:p>
        </p:txBody>
      </p:sp>
      <p:sp>
        <p:nvSpPr>
          <p:cNvPr id="69635" name="Rectangle 3"/>
          <p:cNvSpPr>
            <a:spLocks noGrp="1" noChangeArrowheads="1"/>
          </p:cNvSpPr>
          <p:nvPr>
            <p:ph idx="1"/>
          </p:nvPr>
        </p:nvSpPr>
        <p:spPr>
          <a:xfrm>
            <a:off x="390525" y="1143000"/>
            <a:ext cx="7316788" cy="3789363"/>
          </a:xfrm>
        </p:spPr>
        <p:txBody>
          <a:bodyPr/>
          <a:lstStyle/>
          <a:p>
            <a:pPr marL="0" indent="0" eaLnBrk="1" hangingPunct="1"/>
            <a:r>
              <a:rPr lang="en-US" dirty="0">
                <a:latin typeface="Arial Narrow" charset="0"/>
              </a:rPr>
              <a:t>Symptoms:</a:t>
            </a:r>
          </a:p>
          <a:p>
            <a:pPr lvl="1" eaLnBrk="1" hangingPunct="1"/>
            <a:r>
              <a:rPr lang="en-US" dirty="0">
                <a:latin typeface="Arial Narrow" charset="0"/>
              </a:rPr>
              <a:t>Vary depending on chemical consumed</a:t>
            </a:r>
          </a:p>
          <a:p>
            <a:pPr lvl="1" eaLnBrk="1" hangingPunct="1"/>
            <a:r>
              <a:rPr lang="en-US" dirty="0">
                <a:latin typeface="Arial Narrow" charset="0"/>
              </a:rPr>
              <a:t>Most illnesses occur within minutes</a:t>
            </a:r>
          </a:p>
          <a:p>
            <a:pPr lvl="1" eaLnBrk="1" hangingPunct="1"/>
            <a:r>
              <a:rPr lang="en-US" dirty="0">
                <a:latin typeface="Arial Narrow" charset="0"/>
              </a:rPr>
              <a:t>Vomiting and diarrhea are typical</a:t>
            </a:r>
          </a:p>
          <a:p>
            <a:pPr marL="0" indent="0" eaLnBrk="1" hangingPunct="1"/>
            <a:r>
              <a:rPr lang="en-US" dirty="0">
                <a:latin typeface="Arial Narrow" charset="0"/>
              </a:rPr>
              <a:t>If an illness is suspected:</a:t>
            </a:r>
          </a:p>
          <a:p>
            <a:pPr lvl="1" eaLnBrk="1" hangingPunct="1"/>
            <a:r>
              <a:rPr lang="en-US" dirty="0">
                <a:latin typeface="Arial Narrow" charset="0"/>
              </a:rPr>
              <a:t>Call the emergency number in your area</a:t>
            </a:r>
          </a:p>
          <a:p>
            <a:pPr lvl="1" eaLnBrk="1" hangingPunct="1"/>
            <a:r>
              <a:rPr lang="en-US" dirty="0">
                <a:latin typeface="Arial Narrow" charset="0"/>
              </a:rPr>
              <a:t>Call the Poison Control number</a:t>
            </a:r>
          </a:p>
          <a:p>
            <a:pPr lvl="1" eaLnBrk="1" hangingPunct="1"/>
            <a:r>
              <a:rPr lang="en-US" dirty="0">
                <a:latin typeface="Arial Narrow" charset="0"/>
              </a:rPr>
              <a:t>Consult the </a:t>
            </a:r>
            <a:r>
              <a:rPr lang="en-US" dirty="0" smtClean="0">
                <a:latin typeface="Arial Narrow" charset="0"/>
              </a:rPr>
              <a:t>chemical’s </a:t>
            </a:r>
            <a:r>
              <a:rPr lang="en-US" dirty="0">
                <a:latin typeface="Arial Narrow" charset="0"/>
              </a:rPr>
              <a:t>MSDS</a:t>
            </a:r>
          </a:p>
          <a:p>
            <a:pPr marL="0" indent="0" eaLnBrk="1" hangingPunct="1"/>
            <a:endParaRPr lang="en-US" dirty="0">
              <a:latin typeface="Arial Narrow" charset="0"/>
            </a:endParaRPr>
          </a:p>
        </p:txBody>
      </p:sp>
      <p:sp>
        <p:nvSpPr>
          <p:cNvPr id="69636"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3-5</a:t>
            </a:r>
          </a:p>
        </p:txBody>
      </p:sp>
    </p:spTree>
    <p:extLst>
      <p:ext uri="{BB962C8B-B14F-4D97-AF65-F5344CB8AC3E}">
        <p14:creationId xmlns:p14="http://schemas.microsoft.com/office/powerpoint/2010/main" val="353335787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Chemical Contaminants</a:t>
            </a:r>
          </a:p>
        </p:txBody>
      </p:sp>
      <p:sp>
        <p:nvSpPr>
          <p:cNvPr id="70659" name="Rectangle 3"/>
          <p:cNvSpPr>
            <a:spLocks noGrp="1" noChangeArrowheads="1"/>
          </p:cNvSpPr>
          <p:nvPr>
            <p:ph idx="1"/>
          </p:nvPr>
        </p:nvSpPr>
        <p:spPr>
          <a:xfrm>
            <a:off x="390525" y="1143000"/>
            <a:ext cx="5653088" cy="5461000"/>
          </a:xfrm>
        </p:spPr>
        <p:txBody>
          <a:bodyPr/>
          <a:lstStyle/>
          <a:p>
            <a:pPr marL="0" indent="0" eaLnBrk="1" hangingPunct="1"/>
            <a:r>
              <a:rPr lang="en-US" dirty="0">
                <a:latin typeface="Arial Narrow" charset="0"/>
              </a:rPr>
              <a:t>Prevention:</a:t>
            </a:r>
          </a:p>
          <a:p>
            <a:pPr lvl="1" eaLnBrk="1" hangingPunct="1"/>
            <a:r>
              <a:rPr lang="en-US" dirty="0">
                <a:latin typeface="Arial Narrow" charset="0"/>
              </a:rPr>
              <a:t>Only use chemicals approved for use </a:t>
            </a:r>
            <a:br>
              <a:rPr lang="en-US" dirty="0">
                <a:latin typeface="Arial Narrow" charset="0"/>
              </a:rPr>
            </a:br>
            <a:r>
              <a:rPr lang="en-US" dirty="0">
                <a:latin typeface="Arial Narrow" charset="0"/>
              </a:rPr>
              <a:t>in foodservice operations</a:t>
            </a:r>
          </a:p>
          <a:p>
            <a:pPr lvl="1" eaLnBrk="1" hangingPunct="1"/>
            <a:r>
              <a:rPr lang="en-US" dirty="0">
                <a:latin typeface="Arial Narrow" charset="0"/>
              </a:rPr>
              <a:t>Purchase chemicals from approved, </a:t>
            </a:r>
            <a:br>
              <a:rPr lang="en-US" dirty="0">
                <a:latin typeface="Arial Narrow" charset="0"/>
              </a:rPr>
            </a:br>
            <a:r>
              <a:rPr lang="en-US" dirty="0">
                <a:latin typeface="Arial Narrow" charset="0"/>
              </a:rPr>
              <a:t>reputable suppliers</a:t>
            </a:r>
          </a:p>
          <a:p>
            <a:pPr lvl="1" eaLnBrk="1" hangingPunct="1"/>
            <a:r>
              <a:rPr lang="en-US" dirty="0">
                <a:latin typeface="Arial Narrow" charset="0"/>
              </a:rPr>
              <a:t>Store chemicals away from prep areas, </a:t>
            </a:r>
            <a:br>
              <a:rPr lang="en-US" dirty="0">
                <a:latin typeface="Arial Narrow" charset="0"/>
              </a:rPr>
            </a:br>
            <a:r>
              <a:rPr lang="en-US" dirty="0">
                <a:latin typeface="Arial Narrow" charset="0"/>
              </a:rPr>
              <a:t>food-storage areas, and service areas</a:t>
            </a:r>
          </a:p>
          <a:p>
            <a:pPr lvl="2" eaLnBrk="1" hangingPunct="1"/>
            <a:r>
              <a:rPr lang="en-US" dirty="0">
                <a:latin typeface="Arial Narrow" charset="0"/>
              </a:rPr>
              <a:t>Chemicals must be separated from food and </a:t>
            </a:r>
            <a:br>
              <a:rPr lang="en-US" dirty="0">
                <a:latin typeface="Arial Narrow" charset="0"/>
              </a:rPr>
            </a:br>
            <a:r>
              <a:rPr lang="en-US" dirty="0">
                <a:latin typeface="Arial Narrow" charset="0"/>
              </a:rPr>
              <a:t>food-contact surfaces by spacing and partitioning</a:t>
            </a:r>
          </a:p>
          <a:p>
            <a:pPr lvl="1" eaLnBrk="1" hangingPunct="1"/>
            <a:r>
              <a:rPr lang="en-US" dirty="0">
                <a:latin typeface="Arial Narrow" charset="0"/>
              </a:rPr>
              <a:t>Chemicals must </a:t>
            </a:r>
            <a:r>
              <a:rPr lang="en-US" dirty="0">
                <a:solidFill>
                  <a:srgbClr val="FF0000"/>
                </a:solidFill>
                <a:latin typeface="Arial Narrow" charset="0"/>
              </a:rPr>
              <a:t>NEVER</a:t>
            </a:r>
            <a:r>
              <a:rPr lang="en-US" dirty="0">
                <a:latin typeface="Arial Narrow" charset="0"/>
              </a:rPr>
              <a:t> be stored above food or food-contact surfaces</a:t>
            </a:r>
          </a:p>
          <a:p>
            <a:pPr lvl="1" eaLnBrk="1" hangingPunct="1"/>
            <a:r>
              <a:rPr lang="en-US" dirty="0">
                <a:latin typeface="Arial Narrow" charset="0"/>
              </a:rPr>
              <a:t>Use chemicals for their intended use and follow </a:t>
            </a:r>
            <a:r>
              <a:rPr lang="en-US" dirty="0" smtClean="0">
                <a:latin typeface="Arial Narrow" charset="0"/>
              </a:rPr>
              <a:t>manufacturer’s </a:t>
            </a:r>
            <a:r>
              <a:rPr lang="en-US" dirty="0">
                <a:latin typeface="Arial Narrow" charset="0"/>
              </a:rPr>
              <a:t>directions</a:t>
            </a:r>
          </a:p>
          <a:p>
            <a:pPr lvl="1" eaLnBrk="1" hangingPunct="1">
              <a:buFont typeface="Wingdings" charset="0"/>
              <a:buNone/>
            </a:pPr>
            <a:endParaRPr lang="en-US" dirty="0">
              <a:latin typeface="Arial Narrow" charset="0"/>
            </a:endParaRPr>
          </a:p>
          <a:p>
            <a:pPr lvl="1" eaLnBrk="1" hangingPunct="1"/>
            <a:endParaRPr lang="en-US" dirty="0">
              <a:latin typeface="Arial Narrow" charset="0"/>
            </a:endParaRPr>
          </a:p>
          <a:p>
            <a:pPr lvl="1" eaLnBrk="1" hangingPunct="1"/>
            <a:endParaRPr lang="en-US" dirty="0">
              <a:latin typeface="Arial Narrow" charset="0"/>
            </a:endParaRPr>
          </a:p>
        </p:txBody>
      </p:sp>
      <p:sp>
        <p:nvSpPr>
          <p:cNvPr id="70660"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3-6</a:t>
            </a:r>
          </a:p>
        </p:txBody>
      </p:sp>
      <p:pic>
        <p:nvPicPr>
          <p:cNvPr id="154629" name="Picture 5" descr="6e_c02_9_chemroom.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05630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Chemical Contaminants</a:t>
            </a:r>
          </a:p>
        </p:txBody>
      </p:sp>
      <p:sp>
        <p:nvSpPr>
          <p:cNvPr id="71683" name="Rectangle 3"/>
          <p:cNvSpPr>
            <a:spLocks noGrp="1" noChangeArrowheads="1"/>
          </p:cNvSpPr>
          <p:nvPr>
            <p:ph idx="1"/>
          </p:nvPr>
        </p:nvSpPr>
        <p:spPr>
          <a:xfrm>
            <a:off x="390525" y="1143000"/>
            <a:ext cx="5402263" cy="5440363"/>
          </a:xfrm>
        </p:spPr>
        <p:txBody>
          <a:bodyPr/>
          <a:lstStyle/>
          <a:p>
            <a:pPr marL="0" indent="0" eaLnBrk="1" hangingPunct="1"/>
            <a:r>
              <a:rPr lang="en-US" dirty="0">
                <a:latin typeface="Arial Narrow" charset="0"/>
              </a:rPr>
              <a:t>Prevention:</a:t>
            </a:r>
          </a:p>
          <a:p>
            <a:pPr lvl="1" eaLnBrk="1" hangingPunct="1"/>
            <a:r>
              <a:rPr lang="en-US" dirty="0">
                <a:latin typeface="Arial Narrow" charset="0"/>
              </a:rPr>
              <a:t>Only handle food with equipment and utensils approved for foodservice use</a:t>
            </a:r>
          </a:p>
          <a:p>
            <a:pPr lvl="1" eaLnBrk="1" hangingPunct="1"/>
            <a:r>
              <a:rPr lang="en-US" dirty="0">
                <a:latin typeface="Arial Narrow" charset="0"/>
              </a:rPr>
              <a:t>Make sure the </a:t>
            </a:r>
            <a:r>
              <a:rPr lang="en-US" dirty="0" smtClean="0">
                <a:latin typeface="Arial Narrow" charset="0"/>
              </a:rPr>
              <a:t>manufacturers’ </a:t>
            </a:r>
            <a:r>
              <a:rPr lang="en-US" dirty="0">
                <a:latin typeface="Arial Narrow" charset="0"/>
              </a:rPr>
              <a:t>labels on original chemical containers are readable</a:t>
            </a:r>
          </a:p>
          <a:p>
            <a:pPr lvl="1" eaLnBrk="1" hangingPunct="1"/>
            <a:r>
              <a:rPr lang="en-US" dirty="0">
                <a:latin typeface="Arial Narrow" charset="0"/>
              </a:rPr>
              <a:t>Keep MSDS current, and make sure they are accessible to staff at all times</a:t>
            </a:r>
          </a:p>
          <a:p>
            <a:pPr lvl="1" eaLnBrk="1" hangingPunct="1"/>
            <a:r>
              <a:rPr lang="en-US" dirty="0">
                <a:latin typeface="Arial Narrow" charset="0"/>
              </a:rPr>
              <a:t>Follow the </a:t>
            </a:r>
            <a:r>
              <a:rPr lang="en-US" dirty="0" smtClean="0">
                <a:latin typeface="Arial Narrow" charset="0"/>
              </a:rPr>
              <a:t>manufacturer’s </a:t>
            </a:r>
            <a:r>
              <a:rPr lang="en-US" dirty="0">
                <a:latin typeface="Arial Narrow" charset="0"/>
              </a:rPr>
              <a:t>directions and </a:t>
            </a:r>
            <a:br>
              <a:rPr lang="en-US" dirty="0">
                <a:latin typeface="Arial Narrow" charset="0"/>
              </a:rPr>
            </a:br>
            <a:r>
              <a:rPr lang="en-US" dirty="0">
                <a:latin typeface="Arial Narrow" charset="0"/>
              </a:rPr>
              <a:t>local regulatory requirements when throwing out chemicals</a:t>
            </a:r>
          </a:p>
        </p:txBody>
      </p:sp>
      <p:sp>
        <p:nvSpPr>
          <p:cNvPr id="71684"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3-7</a:t>
            </a:r>
          </a:p>
        </p:txBody>
      </p:sp>
      <p:pic>
        <p:nvPicPr>
          <p:cNvPr id="155653" name="Picture 1" descr="6e_c02_9_chemroom.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706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8"/>
          <p:cNvSpPr>
            <a:spLocks noGrp="1" noChangeArrowheads="1"/>
          </p:cNvSpPr>
          <p:nvPr>
            <p:ph type="title"/>
          </p:nvPr>
        </p:nvSpPr>
        <p:spPr>
          <a:xfrm>
            <a:off x="390525" y="158750"/>
            <a:ext cx="8235950" cy="519113"/>
          </a:xfrm>
        </p:spPr>
        <p:txBody>
          <a:bodyPr/>
          <a:lstStyle/>
          <a:p>
            <a:pPr eaLnBrk="1" hangingPunct="1">
              <a:defRPr/>
            </a:pPr>
            <a:r>
              <a:rPr lang="en-US" dirty="0">
                <a:cs typeface="+mj-cs"/>
              </a:rPr>
              <a:t>How Food Becomes Unsafe </a:t>
            </a:r>
          </a:p>
        </p:txBody>
      </p:sp>
      <p:sp>
        <p:nvSpPr>
          <p:cNvPr id="20483" name="Rectangle 20"/>
          <p:cNvSpPr>
            <a:spLocks noGrp="1" noChangeArrowheads="1"/>
          </p:cNvSpPr>
          <p:nvPr>
            <p:ph idx="1"/>
          </p:nvPr>
        </p:nvSpPr>
        <p:spPr>
          <a:xfrm>
            <a:off x="-6057900" y="2400300"/>
            <a:ext cx="5051425" cy="498316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0" indent="0" eaLnBrk="1" hangingPunct="1">
              <a:spcBef>
                <a:spcPct val="50000"/>
              </a:spcBef>
              <a:buClr>
                <a:srgbClr val="0093D3"/>
              </a:buClr>
              <a:defRPr/>
            </a:pPr>
            <a:endParaRPr lang="en-US" sz="2200" dirty="0" smtClean="0">
              <a:solidFill>
                <a:srgbClr val="231F20"/>
              </a:solidFill>
              <a:ea typeface="+mn-ea"/>
              <a:cs typeface="+mn-cs"/>
            </a:endParaRPr>
          </a:p>
          <a:p>
            <a:pPr marL="571500" indent="-571500" eaLnBrk="1" hangingPunct="1">
              <a:spcBef>
                <a:spcPct val="50000"/>
              </a:spcBef>
              <a:buClr>
                <a:srgbClr val="0093D3"/>
              </a:buClr>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defRPr/>
            </a:pPr>
            <a:endParaRPr lang="en-US" dirty="0">
              <a:ea typeface="+mn-ea"/>
              <a:cs typeface="+mn-cs"/>
            </a:endParaRPr>
          </a:p>
          <a:p>
            <a:pPr marL="571500" indent="-571500" eaLnBrk="1" hangingPunct="1">
              <a:spcBef>
                <a:spcPct val="50000"/>
              </a:spcBef>
              <a:buClr>
                <a:srgbClr val="0093D3"/>
              </a:buClr>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p:txBody>
      </p:sp>
      <p:sp>
        <p:nvSpPr>
          <p:cNvPr id="24580"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1-11</a:t>
            </a:r>
          </a:p>
        </p:txBody>
      </p:sp>
      <p:sp>
        <p:nvSpPr>
          <p:cNvPr id="4" name="Rectangle 3"/>
          <p:cNvSpPr/>
          <p:nvPr/>
        </p:nvSpPr>
        <p:spPr>
          <a:xfrm>
            <a:off x="611188" y="2728913"/>
            <a:ext cx="3419475" cy="346075"/>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b="1" kern="0" dirty="0">
                <a:solidFill>
                  <a:srgbClr val="00AEEF"/>
                </a:solidFill>
                <a:latin typeface="Arial Narrow"/>
              </a:rPr>
              <a:t>Time-temperature abuse</a:t>
            </a:r>
          </a:p>
        </p:txBody>
      </p:sp>
      <p:sp>
        <p:nvSpPr>
          <p:cNvPr id="5" name="Rectangle 4"/>
          <p:cNvSpPr/>
          <p:nvPr/>
        </p:nvSpPr>
        <p:spPr>
          <a:xfrm>
            <a:off x="5194300" y="2728913"/>
            <a:ext cx="2908300" cy="346075"/>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b="1" kern="0" dirty="0">
                <a:solidFill>
                  <a:srgbClr val="00AEEF"/>
                </a:solidFill>
                <a:latin typeface="Arial Narrow"/>
              </a:rPr>
              <a:t>Cross-contamination</a:t>
            </a:r>
          </a:p>
        </p:txBody>
      </p:sp>
      <p:sp>
        <p:nvSpPr>
          <p:cNvPr id="6" name="Rectangle 5"/>
          <p:cNvSpPr/>
          <p:nvPr/>
        </p:nvSpPr>
        <p:spPr>
          <a:xfrm>
            <a:off x="814388" y="5243513"/>
            <a:ext cx="3014662" cy="346075"/>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b="1" kern="0" dirty="0">
                <a:solidFill>
                  <a:srgbClr val="00AEEF"/>
                </a:solidFill>
                <a:latin typeface="Arial Narrow"/>
              </a:rPr>
              <a:t>Poor personal hygiene</a:t>
            </a:r>
          </a:p>
        </p:txBody>
      </p:sp>
      <p:sp>
        <p:nvSpPr>
          <p:cNvPr id="7" name="Rectangle 6"/>
          <p:cNvSpPr/>
          <p:nvPr/>
        </p:nvSpPr>
        <p:spPr>
          <a:xfrm>
            <a:off x="4762500" y="5243513"/>
            <a:ext cx="3771900" cy="346075"/>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b="1" kern="0" dirty="0">
                <a:solidFill>
                  <a:srgbClr val="00AEEF"/>
                </a:solidFill>
                <a:latin typeface="Arial Narrow"/>
              </a:rPr>
              <a:t>Poor cleaning and sanitizing</a:t>
            </a:r>
          </a:p>
        </p:txBody>
      </p:sp>
      <p:pic>
        <p:nvPicPr>
          <p:cNvPr id="57353" name="Picture 1" descr="6e_c01_5_cross contaminan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99113" y="1243013"/>
            <a:ext cx="209708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2" descr="6e_c01_5_personalhygiene.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71588" y="3605213"/>
            <a:ext cx="2100262"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7" descr="6e_c01_5_poorcleaning.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95938" y="3605213"/>
            <a:ext cx="210343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8" descr="6e_c01_5_PotatoSalad_TempChck.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73175" y="1225550"/>
            <a:ext cx="20970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46229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0525" y="158750"/>
            <a:ext cx="8235950" cy="519113"/>
          </a:xfrm>
        </p:spPr>
        <p:txBody>
          <a:bodyPr/>
          <a:lstStyle/>
          <a:p>
            <a:pPr eaLnBrk="1" hangingPunct="1">
              <a:defRPr/>
            </a:pPr>
            <a:r>
              <a:rPr lang="en-US" dirty="0" smtClean="0">
                <a:cs typeface="+mj-cs"/>
              </a:rPr>
              <a:t>The Deliberate </a:t>
            </a:r>
            <a:r>
              <a:rPr lang="en-US" dirty="0">
                <a:cs typeface="+mj-cs"/>
              </a:rPr>
              <a:t>Contamination of Food</a:t>
            </a:r>
          </a:p>
        </p:txBody>
      </p:sp>
      <p:sp>
        <p:nvSpPr>
          <p:cNvPr id="74755" name="Rectangle 3"/>
          <p:cNvSpPr>
            <a:spLocks noGrp="1" noChangeArrowheads="1"/>
          </p:cNvSpPr>
          <p:nvPr>
            <p:ph idx="1"/>
          </p:nvPr>
        </p:nvSpPr>
        <p:spPr>
          <a:xfrm>
            <a:off x="398463" y="1143000"/>
            <a:ext cx="8228012" cy="3789363"/>
          </a:xfrm>
        </p:spPr>
        <p:txBody>
          <a:bodyPr/>
          <a:lstStyle/>
          <a:p>
            <a:pPr marL="0" indent="0" eaLnBrk="1" hangingPunct="1">
              <a:defRPr/>
            </a:pPr>
            <a:r>
              <a:rPr lang="en-US" dirty="0">
                <a:cs typeface="+mn-cs"/>
              </a:rPr>
              <a:t>Groups who may attempt to contaminate </a:t>
            </a:r>
            <a:r>
              <a:rPr lang="en-US" dirty="0" smtClean="0">
                <a:cs typeface="+mn-cs"/>
              </a:rPr>
              <a:t>food:</a:t>
            </a:r>
            <a:endParaRPr lang="en-US" dirty="0">
              <a:cs typeface="+mn-cs"/>
            </a:endParaRPr>
          </a:p>
          <a:p>
            <a:pPr marL="347472" lvl="1" indent="-347472" eaLnBrk="1" hangingPunct="1">
              <a:defRPr/>
            </a:pPr>
            <a:r>
              <a:rPr lang="en-US" dirty="0"/>
              <a:t>Terrorists or activists</a:t>
            </a:r>
          </a:p>
          <a:p>
            <a:pPr marL="347472" lvl="1" indent="-347472" eaLnBrk="1" hangingPunct="1">
              <a:defRPr/>
            </a:pPr>
            <a:r>
              <a:rPr lang="en-US" dirty="0"/>
              <a:t>Disgruntled current or former staff</a:t>
            </a:r>
          </a:p>
          <a:p>
            <a:pPr marL="347472" lvl="1" indent="-347472" eaLnBrk="1" hangingPunct="1">
              <a:defRPr/>
            </a:pPr>
            <a:r>
              <a:rPr lang="en-US" dirty="0"/>
              <a:t>Vendors</a:t>
            </a:r>
          </a:p>
          <a:p>
            <a:pPr marL="347472" lvl="1" indent="-347472" eaLnBrk="1" hangingPunct="1">
              <a:defRPr/>
            </a:pPr>
            <a:r>
              <a:rPr lang="en-US" dirty="0"/>
              <a:t>Competitors</a:t>
            </a:r>
          </a:p>
          <a:p>
            <a:pPr marL="0" indent="0" eaLnBrk="1" hangingPunct="1">
              <a:defRPr/>
            </a:pPr>
            <a:r>
              <a:rPr lang="en-US" dirty="0">
                <a:cs typeface="+mn-cs"/>
              </a:rPr>
              <a:t>FDA d</a:t>
            </a:r>
            <a:r>
              <a:rPr lang="en-US" dirty="0" smtClean="0">
                <a:cs typeface="+mn-cs"/>
              </a:rPr>
              <a:t>efense tool:</a:t>
            </a:r>
            <a:endParaRPr lang="en-US" dirty="0">
              <a:cs typeface="+mn-cs"/>
            </a:endParaRPr>
          </a:p>
          <a:p>
            <a:pPr marL="347472" lvl="1" indent="-347472" eaLnBrk="1" hangingPunct="1">
              <a:defRPr/>
            </a:pPr>
            <a:r>
              <a:rPr lang="en-US" dirty="0" smtClean="0"/>
              <a:t>A.L.E.R.T.</a:t>
            </a:r>
            <a:endParaRPr lang="en-US" dirty="0"/>
          </a:p>
          <a:p>
            <a:pPr marL="571500" lvl="1" indent="-457200" eaLnBrk="1" hangingPunct="1">
              <a:defRPr/>
            </a:pPr>
            <a:endParaRPr lang="en-US" dirty="0"/>
          </a:p>
        </p:txBody>
      </p:sp>
      <p:sp>
        <p:nvSpPr>
          <p:cNvPr id="7475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3-8</a:t>
            </a:r>
          </a:p>
        </p:txBody>
      </p:sp>
    </p:spTree>
    <p:extLst>
      <p:ext uri="{BB962C8B-B14F-4D97-AF65-F5344CB8AC3E}">
        <p14:creationId xmlns:p14="http://schemas.microsoft.com/office/powerpoint/2010/main" val="323243441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90525" y="158750"/>
            <a:ext cx="8235950" cy="519113"/>
          </a:xfrm>
        </p:spPr>
        <p:txBody>
          <a:bodyPr/>
          <a:lstStyle/>
          <a:p>
            <a:pPr eaLnBrk="1" hangingPunct="1">
              <a:defRPr/>
            </a:pPr>
            <a:r>
              <a:rPr lang="en-US" dirty="0" smtClean="0">
                <a:cs typeface="+mj-cs"/>
              </a:rPr>
              <a:t>The Deliberate </a:t>
            </a:r>
            <a:r>
              <a:rPr lang="en-US" dirty="0">
                <a:cs typeface="+mj-cs"/>
              </a:rPr>
              <a:t>Contamination of Food</a:t>
            </a:r>
          </a:p>
        </p:txBody>
      </p:sp>
      <p:sp>
        <p:nvSpPr>
          <p:cNvPr id="5123" name="Rectangle 3"/>
          <p:cNvSpPr>
            <a:spLocks noGrp="1" noChangeArrowheads="1"/>
          </p:cNvSpPr>
          <p:nvPr>
            <p:ph idx="1"/>
          </p:nvPr>
        </p:nvSpPr>
        <p:spPr>
          <a:xfrm>
            <a:off x="398463" y="1143000"/>
            <a:ext cx="8228012" cy="4983163"/>
          </a:xfrm>
        </p:spPr>
        <p:txBody>
          <a:bodyPr/>
          <a:lstStyle/>
          <a:p>
            <a:pPr marL="1544638" indent="-1544638" eaLnBrk="1" hangingPunct="1">
              <a:lnSpc>
                <a:spcPct val="100000"/>
              </a:lnSpc>
              <a:spcBef>
                <a:spcPts val="900"/>
              </a:spcBef>
              <a:defRPr/>
            </a:pPr>
            <a:r>
              <a:rPr lang="en-US" sz="3200" dirty="0" smtClean="0">
                <a:ea typeface="+mn-ea"/>
                <a:cs typeface="+mn-cs"/>
              </a:rPr>
              <a:t>A</a:t>
            </a:r>
            <a:r>
              <a:rPr lang="en-US" dirty="0">
                <a:ea typeface="+mn-ea"/>
                <a:cs typeface="+mn-cs"/>
              </a:rPr>
              <a:t>ssure </a:t>
            </a:r>
            <a:r>
              <a:rPr lang="en-US" dirty="0" smtClean="0">
                <a:ea typeface="+mn-ea"/>
                <a:cs typeface="+mn-cs"/>
              </a:rPr>
              <a:t>	</a:t>
            </a:r>
            <a:r>
              <a:rPr lang="en-US" sz="2200" b="0" dirty="0" smtClean="0">
                <a:solidFill>
                  <a:schemeClr val="tx1"/>
                </a:solidFill>
                <a:ea typeface="+mn-ea"/>
                <a:cs typeface="+mn-cs"/>
              </a:rPr>
              <a:t>Make sure products received are from safe sources</a:t>
            </a:r>
          </a:p>
          <a:p>
            <a:pPr marL="1544638" indent="-1544638" eaLnBrk="1" hangingPunct="1">
              <a:lnSpc>
                <a:spcPct val="100000"/>
              </a:lnSpc>
              <a:spcBef>
                <a:spcPts val="900"/>
              </a:spcBef>
              <a:defRPr/>
            </a:pPr>
            <a:r>
              <a:rPr lang="en-US" sz="3200" dirty="0" smtClean="0">
                <a:ea typeface="+mn-ea"/>
                <a:cs typeface="+mn-cs"/>
              </a:rPr>
              <a:t>L</a:t>
            </a:r>
            <a:r>
              <a:rPr lang="en-US" dirty="0" smtClean="0">
                <a:ea typeface="+mn-ea"/>
                <a:cs typeface="+mn-cs"/>
              </a:rPr>
              <a:t>ook	</a:t>
            </a:r>
            <a:r>
              <a:rPr lang="en-US" sz="2200" b="0" dirty="0" smtClean="0">
                <a:solidFill>
                  <a:schemeClr val="tx1"/>
                </a:solidFill>
                <a:ea typeface="+mn-ea"/>
                <a:cs typeface="+mn-cs"/>
              </a:rPr>
              <a:t>Monitor the security of products in the facility</a:t>
            </a:r>
            <a:r>
              <a:rPr lang="en-US" dirty="0" smtClean="0">
                <a:ea typeface="+mn-ea"/>
                <a:cs typeface="+mn-cs"/>
              </a:rPr>
              <a:t>	</a:t>
            </a:r>
          </a:p>
          <a:p>
            <a:pPr marL="1544638" indent="-1544638" eaLnBrk="1" hangingPunct="1">
              <a:lnSpc>
                <a:spcPct val="100000"/>
              </a:lnSpc>
              <a:spcBef>
                <a:spcPts val="900"/>
              </a:spcBef>
              <a:defRPr/>
            </a:pPr>
            <a:r>
              <a:rPr lang="en-US" sz="3200" dirty="0" smtClean="0">
                <a:ea typeface="+mn-ea"/>
                <a:cs typeface="+mn-cs"/>
              </a:rPr>
              <a:t>E</a:t>
            </a:r>
            <a:r>
              <a:rPr lang="en-US" dirty="0" smtClean="0">
                <a:ea typeface="+mn-ea"/>
                <a:cs typeface="+mn-cs"/>
              </a:rPr>
              <a:t>mployees	</a:t>
            </a:r>
            <a:r>
              <a:rPr lang="en-US" sz="2200" b="0" dirty="0" smtClean="0">
                <a:solidFill>
                  <a:schemeClr val="tx1"/>
                </a:solidFill>
                <a:ea typeface="+mn-ea"/>
                <a:cs typeface="+mn-cs"/>
              </a:rPr>
              <a:t>Know who is in your facility</a:t>
            </a:r>
            <a:endParaRPr lang="en-US" b="0" dirty="0" smtClean="0">
              <a:ea typeface="+mn-ea"/>
              <a:cs typeface="+mn-cs"/>
            </a:endParaRPr>
          </a:p>
          <a:p>
            <a:pPr marL="1544638" indent="-1544638" eaLnBrk="1" hangingPunct="1">
              <a:lnSpc>
                <a:spcPct val="100000"/>
              </a:lnSpc>
              <a:spcBef>
                <a:spcPts val="900"/>
              </a:spcBef>
              <a:defRPr/>
            </a:pPr>
            <a:r>
              <a:rPr lang="en-US" sz="3200" dirty="0" smtClean="0">
                <a:ea typeface="+mn-ea"/>
                <a:cs typeface="+mn-cs"/>
              </a:rPr>
              <a:t>R</a:t>
            </a:r>
            <a:r>
              <a:rPr lang="en-US" dirty="0" smtClean="0">
                <a:ea typeface="+mn-ea"/>
                <a:cs typeface="+mn-cs"/>
              </a:rPr>
              <a:t>eports </a:t>
            </a:r>
            <a:r>
              <a:rPr lang="en-US" dirty="0" smtClean="0">
                <a:ea typeface="+mn-ea"/>
                <a:cs typeface="+mn-cs"/>
              </a:rPr>
              <a:t>	</a:t>
            </a:r>
            <a:r>
              <a:rPr lang="en-US" sz="2200" b="0" dirty="0" smtClean="0">
                <a:solidFill>
                  <a:schemeClr val="tx1"/>
                </a:solidFill>
                <a:ea typeface="+mn-ea"/>
                <a:cs typeface="+mn-cs"/>
              </a:rPr>
              <a:t>Keep information related to food defense accessible</a:t>
            </a:r>
            <a:r>
              <a:rPr lang="en-US" dirty="0" smtClean="0">
                <a:ea typeface="+mn-ea"/>
                <a:cs typeface="+mn-cs"/>
              </a:rPr>
              <a:t>	</a:t>
            </a:r>
          </a:p>
          <a:p>
            <a:pPr marL="1544638" indent="-1544638" eaLnBrk="1" hangingPunct="1">
              <a:lnSpc>
                <a:spcPct val="100000"/>
              </a:lnSpc>
              <a:spcBef>
                <a:spcPts val="900"/>
              </a:spcBef>
              <a:defRPr/>
            </a:pPr>
            <a:r>
              <a:rPr lang="en-US" sz="3200" dirty="0" smtClean="0">
                <a:ea typeface="+mn-ea"/>
                <a:cs typeface="+mn-cs"/>
              </a:rPr>
              <a:t>T</a:t>
            </a:r>
            <a:r>
              <a:rPr lang="en-US" dirty="0" smtClean="0">
                <a:ea typeface="+mn-ea"/>
                <a:cs typeface="+mn-cs"/>
              </a:rPr>
              <a:t>hreat </a:t>
            </a:r>
            <a:r>
              <a:rPr lang="en-US" dirty="0" smtClean="0">
                <a:ea typeface="+mn-ea"/>
                <a:cs typeface="+mn-cs"/>
              </a:rPr>
              <a:t>	</a:t>
            </a:r>
            <a:r>
              <a:rPr lang="en-US" sz="2200" b="0" dirty="0" smtClean="0">
                <a:solidFill>
                  <a:schemeClr val="tx1"/>
                </a:solidFill>
                <a:ea typeface="+mn-ea"/>
                <a:cs typeface="+mn-cs"/>
              </a:rPr>
              <a:t>Develop a plan for responding to suspicious activity or </a:t>
            </a:r>
            <a:br>
              <a:rPr lang="en-US" sz="2200" b="0" dirty="0" smtClean="0">
                <a:solidFill>
                  <a:schemeClr val="tx1"/>
                </a:solidFill>
                <a:ea typeface="+mn-ea"/>
                <a:cs typeface="+mn-cs"/>
              </a:rPr>
            </a:br>
            <a:r>
              <a:rPr lang="en-US" sz="2200" b="0" dirty="0" smtClean="0">
                <a:solidFill>
                  <a:schemeClr val="tx1"/>
                </a:solidFill>
                <a:ea typeface="+mn-ea"/>
                <a:cs typeface="+mn-cs"/>
              </a:rPr>
              <a:t>a threat to the operation</a:t>
            </a:r>
            <a:endParaRPr lang="en-US" b="0" dirty="0" smtClean="0">
              <a:ea typeface="+mn-ea"/>
              <a:cs typeface="+mn-cs"/>
            </a:endParaRPr>
          </a:p>
          <a:p>
            <a:pPr marL="1544638" lvl="1" indent="-1544638" eaLnBrk="1" hangingPunct="1">
              <a:buFont typeface="Wingdings" pitchFamily="2" charset="2"/>
              <a:buNone/>
              <a:defRPr/>
            </a:pPr>
            <a:endParaRPr lang="en-US" dirty="0" smtClean="0"/>
          </a:p>
        </p:txBody>
      </p:sp>
      <p:sp>
        <p:nvSpPr>
          <p:cNvPr id="75779"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3-9</a:t>
            </a:r>
          </a:p>
        </p:txBody>
      </p:sp>
    </p:spTree>
    <p:extLst>
      <p:ext uri="{BB962C8B-B14F-4D97-AF65-F5344CB8AC3E}">
        <p14:creationId xmlns:p14="http://schemas.microsoft.com/office/powerpoint/2010/main" val="9738347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Food Allergens</a:t>
            </a:r>
          </a:p>
        </p:txBody>
      </p:sp>
      <p:sp>
        <p:nvSpPr>
          <p:cNvPr id="79875" name="Rectangle 3"/>
          <p:cNvSpPr>
            <a:spLocks noGrp="1" noChangeArrowheads="1"/>
          </p:cNvSpPr>
          <p:nvPr>
            <p:ph idx="1"/>
          </p:nvPr>
        </p:nvSpPr>
        <p:spPr>
          <a:xfrm>
            <a:off x="390525" y="1143000"/>
            <a:ext cx="5257800" cy="3789363"/>
          </a:xfrm>
        </p:spPr>
        <p:txBody>
          <a:bodyPr/>
          <a:lstStyle/>
          <a:p>
            <a:pPr marL="0" indent="0" eaLnBrk="1" hangingPunct="1">
              <a:defRPr/>
            </a:pPr>
            <a:r>
              <a:rPr lang="en-US" dirty="0" smtClean="0">
                <a:ea typeface="+mn-ea"/>
                <a:cs typeface="+mn-cs"/>
              </a:rPr>
              <a:t>Food allergen:</a:t>
            </a:r>
          </a:p>
          <a:p>
            <a:pPr marL="347472" lvl="1" indent="-347472" eaLnBrk="1" hangingPunct="1">
              <a:defRPr/>
            </a:pPr>
            <a:r>
              <a:rPr lang="en-US" dirty="0" smtClean="0"/>
              <a:t>A protein in a food or ingredient some people are sensitive to</a:t>
            </a:r>
          </a:p>
          <a:p>
            <a:pPr marL="347472" lvl="1" indent="-347472" eaLnBrk="1" hangingPunct="1">
              <a:defRPr/>
            </a:pPr>
            <a:r>
              <a:rPr lang="en-US" dirty="0" smtClean="0"/>
              <a:t>These proteins occur naturally</a:t>
            </a:r>
          </a:p>
          <a:p>
            <a:pPr marL="347472" lvl="1" indent="-347472" eaLnBrk="1" hangingPunct="1">
              <a:defRPr/>
            </a:pPr>
            <a:r>
              <a:rPr lang="en-US" dirty="0" smtClean="0"/>
              <a:t>When an enough of an allergen is eaten, an allergic reaction can occur</a:t>
            </a:r>
          </a:p>
          <a:p>
            <a:pPr marL="114300" lvl="1" indent="0" eaLnBrk="1" hangingPunct="1">
              <a:buFont typeface="Wingdings" pitchFamily="2" charset="2"/>
              <a:buNone/>
              <a:defRPr/>
            </a:pPr>
            <a:endParaRPr lang="en-US" dirty="0" smtClean="0"/>
          </a:p>
        </p:txBody>
      </p:sp>
      <p:sp>
        <p:nvSpPr>
          <p:cNvPr id="8090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3-10</a:t>
            </a:r>
          </a:p>
        </p:txBody>
      </p:sp>
      <p:pic>
        <p:nvPicPr>
          <p:cNvPr id="158725" name="Picture 1" descr="6e_c02_17_hives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6213" y="1243013"/>
            <a:ext cx="210026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9481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90525" y="158750"/>
            <a:ext cx="8235950" cy="519113"/>
          </a:xfrm>
        </p:spPr>
        <p:txBody>
          <a:bodyPr/>
          <a:lstStyle/>
          <a:p>
            <a:pPr eaLnBrk="1" hangingPunct="1">
              <a:defRPr/>
            </a:pPr>
            <a:r>
              <a:rPr lang="en-US" dirty="0" smtClean="0">
                <a:cs typeface="+mj-cs"/>
              </a:rPr>
              <a:t>Allergy Symptoms</a:t>
            </a:r>
            <a:endParaRPr lang="en-US" dirty="0">
              <a:cs typeface="+mj-cs"/>
            </a:endParaRPr>
          </a:p>
        </p:txBody>
      </p:sp>
      <p:sp>
        <p:nvSpPr>
          <p:cNvPr id="79875" name="Rectangle 3"/>
          <p:cNvSpPr>
            <a:spLocks noGrp="1" noChangeArrowheads="1"/>
          </p:cNvSpPr>
          <p:nvPr>
            <p:ph idx="1"/>
          </p:nvPr>
        </p:nvSpPr>
        <p:spPr>
          <a:xfrm>
            <a:off x="390525" y="1143000"/>
            <a:ext cx="7316788" cy="4983163"/>
          </a:xfrm>
        </p:spPr>
        <p:txBody>
          <a:bodyPr/>
          <a:lstStyle/>
          <a:p>
            <a:pPr marL="0" indent="0" eaLnBrk="1" hangingPunct="1">
              <a:defRPr/>
            </a:pPr>
            <a:r>
              <a:rPr lang="en-US" dirty="0" smtClean="0">
                <a:ea typeface="+mn-ea"/>
                <a:cs typeface="+mn-cs"/>
              </a:rPr>
              <a:t>Allergy symptoms:</a:t>
            </a:r>
          </a:p>
          <a:p>
            <a:pPr marL="347472" lvl="1" indent="-347472" eaLnBrk="1" hangingPunct="1">
              <a:defRPr/>
            </a:pPr>
            <a:r>
              <a:rPr lang="en-US" dirty="0" smtClean="0"/>
              <a:t>Nausea</a:t>
            </a:r>
          </a:p>
          <a:p>
            <a:pPr marL="347472" lvl="1" indent="-347472" eaLnBrk="1" hangingPunct="1">
              <a:defRPr/>
            </a:pPr>
            <a:r>
              <a:rPr lang="en-US" dirty="0" smtClean="0"/>
              <a:t>Wheezing or shortness of breath</a:t>
            </a:r>
          </a:p>
          <a:p>
            <a:pPr marL="347472" lvl="1" indent="-347472" eaLnBrk="1" hangingPunct="1">
              <a:defRPr/>
            </a:pPr>
            <a:r>
              <a:rPr lang="en-US" dirty="0" smtClean="0"/>
              <a:t>Hives or itchy rashes</a:t>
            </a:r>
          </a:p>
          <a:p>
            <a:pPr marL="347472" lvl="1" indent="-347472" eaLnBrk="1" hangingPunct="1">
              <a:defRPr/>
            </a:pPr>
            <a:r>
              <a:rPr lang="en-US" dirty="0" smtClean="0">
                <a:solidFill>
                  <a:schemeClr val="tx1"/>
                </a:solidFill>
              </a:rPr>
              <a:t>Swelling of various parts of the body, including </a:t>
            </a:r>
            <a:r>
              <a:rPr lang="en-US" dirty="0" smtClean="0"/>
              <a:t>the face, eyes, hands, or feet</a:t>
            </a:r>
          </a:p>
          <a:p>
            <a:pPr marL="347472" lvl="1" indent="-347472" eaLnBrk="1" hangingPunct="1">
              <a:defRPr/>
            </a:pPr>
            <a:r>
              <a:rPr lang="en-US" dirty="0" smtClean="0"/>
              <a:t>Vomiting and/or diarrhea</a:t>
            </a:r>
          </a:p>
          <a:p>
            <a:pPr marL="347472" lvl="1" indent="-347472" eaLnBrk="1" hangingPunct="1">
              <a:defRPr/>
            </a:pPr>
            <a:r>
              <a:rPr lang="en-US" dirty="0" smtClean="0"/>
              <a:t>Abdominal pain</a:t>
            </a:r>
          </a:p>
          <a:p>
            <a:pPr marL="0" indent="0" eaLnBrk="1" hangingPunct="1">
              <a:defRPr/>
            </a:pPr>
            <a:r>
              <a:rPr lang="en-US" dirty="0" smtClean="0">
                <a:ea typeface="+mn-ea"/>
                <a:cs typeface="+mn-cs"/>
              </a:rPr>
              <a:t>Allergic reactions:</a:t>
            </a:r>
          </a:p>
          <a:p>
            <a:pPr marL="347472" lvl="1" indent="-347472" eaLnBrk="1" hangingPunct="1">
              <a:defRPr/>
            </a:pPr>
            <a:r>
              <a:rPr lang="en-US" dirty="0" smtClean="0"/>
              <a:t>Symptoms can become serious quickly</a:t>
            </a:r>
          </a:p>
          <a:p>
            <a:pPr marL="347472" lvl="1" indent="-347472" eaLnBrk="1" hangingPunct="1">
              <a:defRPr/>
            </a:pPr>
            <a:r>
              <a:rPr lang="en-US" dirty="0" smtClean="0"/>
              <a:t>A severe reaction, called anaphylaxis, can lead to death</a:t>
            </a:r>
            <a:endParaRPr lang="en-US" dirty="0"/>
          </a:p>
          <a:p>
            <a:pPr marL="114300" lvl="1" indent="0" eaLnBrk="1" hangingPunct="1">
              <a:buFont typeface="Wingdings" pitchFamily="2" charset="2"/>
              <a:buNone/>
              <a:defRPr/>
            </a:pPr>
            <a:endParaRPr lang="en-US" sz="2400" b="1" dirty="0" smtClean="0">
              <a:solidFill>
                <a:srgbClr val="005CAB"/>
              </a:solidFill>
              <a:ea typeface="+mn-ea"/>
              <a:cs typeface="+mn-cs"/>
            </a:endParaRPr>
          </a:p>
          <a:p>
            <a:pPr marL="114300" lvl="1" indent="0" eaLnBrk="1" hangingPunct="1">
              <a:buFont typeface="Wingdings" pitchFamily="2" charset="2"/>
              <a:buNone/>
              <a:defRPr/>
            </a:pPr>
            <a:r>
              <a:rPr lang="en-US" sz="2400" b="1" dirty="0" smtClean="0">
                <a:solidFill>
                  <a:srgbClr val="005CAB"/>
                </a:solidFill>
                <a:ea typeface="+mn-ea"/>
                <a:cs typeface="+mn-cs"/>
              </a:rPr>
              <a:t> </a:t>
            </a:r>
            <a:endParaRPr lang="en-US" sz="2400" b="1" dirty="0">
              <a:solidFill>
                <a:srgbClr val="005CAB"/>
              </a:solidFill>
              <a:ea typeface="+mn-ea"/>
              <a:cs typeface="+mn-cs"/>
            </a:endParaRPr>
          </a:p>
          <a:p>
            <a:pPr marL="114300" lvl="1" indent="0" eaLnBrk="1" hangingPunct="1">
              <a:buFont typeface="Wingdings" pitchFamily="2" charset="2"/>
              <a:buNone/>
              <a:defRPr/>
            </a:pPr>
            <a:endParaRPr lang="en-US" dirty="0" smtClean="0"/>
          </a:p>
        </p:txBody>
      </p:sp>
      <p:sp>
        <p:nvSpPr>
          <p:cNvPr id="8192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3-11</a:t>
            </a:r>
          </a:p>
        </p:txBody>
      </p:sp>
    </p:spTree>
    <p:extLst>
      <p:ext uri="{BB962C8B-B14F-4D97-AF65-F5344CB8AC3E}">
        <p14:creationId xmlns:p14="http://schemas.microsoft.com/office/powerpoint/2010/main" val="256512977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90525" y="158750"/>
            <a:ext cx="8235950" cy="519113"/>
          </a:xfrm>
        </p:spPr>
        <p:txBody>
          <a:bodyPr/>
          <a:lstStyle/>
          <a:p>
            <a:pPr eaLnBrk="1" hangingPunct="1">
              <a:defRPr/>
            </a:pPr>
            <a:r>
              <a:rPr lang="en-US" dirty="0" smtClean="0">
                <a:cs typeface="+mj-cs"/>
              </a:rPr>
              <a:t>Food </a:t>
            </a:r>
            <a:r>
              <a:rPr lang="en-US" dirty="0">
                <a:cs typeface="+mj-cs"/>
              </a:rPr>
              <a:t>Allergens</a:t>
            </a:r>
          </a:p>
        </p:txBody>
      </p:sp>
      <p:sp>
        <p:nvSpPr>
          <p:cNvPr id="80899" name="Rectangle 3"/>
          <p:cNvSpPr>
            <a:spLocks noGrp="1" noChangeArrowheads="1"/>
          </p:cNvSpPr>
          <p:nvPr>
            <p:ph idx="1"/>
          </p:nvPr>
        </p:nvSpPr>
        <p:spPr>
          <a:xfrm>
            <a:off x="390525" y="1143000"/>
            <a:ext cx="6040438" cy="4443413"/>
          </a:xfrm>
        </p:spPr>
        <p:txBody>
          <a:bodyPr/>
          <a:lstStyle/>
          <a:p>
            <a:pPr marL="0" indent="0" eaLnBrk="1" hangingPunct="1">
              <a:defRPr/>
            </a:pPr>
            <a:r>
              <a:rPr lang="en-US" dirty="0" smtClean="0">
                <a:solidFill>
                  <a:srgbClr val="0093D3"/>
                </a:solidFill>
                <a:ea typeface="+mn-ea"/>
                <a:cs typeface="+mn-cs"/>
              </a:rPr>
              <a:t>The Big Eight </a:t>
            </a:r>
            <a:r>
              <a:rPr lang="en-US" dirty="0" smtClean="0">
                <a:ea typeface="+mn-ea"/>
                <a:cs typeface="+mn-cs"/>
              </a:rPr>
              <a:t>food allergens:</a:t>
            </a:r>
          </a:p>
          <a:p>
            <a:pPr marL="347472" lvl="1" indent="-347472" eaLnBrk="1" hangingPunct="1">
              <a:spcAft>
                <a:spcPts val="0"/>
              </a:spcAft>
              <a:defRPr/>
            </a:pPr>
            <a:r>
              <a:rPr lang="en-US" dirty="0" smtClean="0"/>
              <a:t>Milk</a:t>
            </a:r>
          </a:p>
          <a:p>
            <a:pPr marL="347472" lvl="1" indent="-347472" eaLnBrk="1" hangingPunct="1">
              <a:spcAft>
                <a:spcPts val="0"/>
              </a:spcAft>
              <a:defRPr/>
            </a:pPr>
            <a:r>
              <a:rPr lang="en-US" dirty="0" smtClean="0"/>
              <a:t>Eggs</a:t>
            </a:r>
          </a:p>
          <a:p>
            <a:pPr marL="347472" lvl="1" indent="-347472" eaLnBrk="1" hangingPunct="1">
              <a:spcAft>
                <a:spcPts val="0"/>
              </a:spcAft>
              <a:defRPr/>
            </a:pPr>
            <a:r>
              <a:rPr lang="en-US" dirty="0" smtClean="0"/>
              <a:t>Fish</a:t>
            </a:r>
          </a:p>
          <a:p>
            <a:pPr marL="347472" lvl="1" indent="-347472" eaLnBrk="1" hangingPunct="1">
              <a:spcAft>
                <a:spcPts val="0"/>
              </a:spcAft>
              <a:defRPr/>
            </a:pPr>
            <a:r>
              <a:rPr lang="en-US" dirty="0" smtClean="0">
                <a:solidFill>
                  <a:schemeClr val="tx1"/>
                </a:solidFill>
              </a:rPr>
              <a:t>Crustacean shellfish</a:t>
            </a:r>
            <a:r>
              <a:rPr lang="en-US" dirty="0" smtClean="0"/>
              <a:t>, including lobster, shrimp, </a:t>
            </a:r>
            <a:br>
              <a:rPr lang="en-US" dirty="0" smtClean="0"/>
            </a:br>
            <a:r>
              <a:rPr lang="en-US" dirty="0" smtClean="0"/>
              <a:t>and crab</a:t>
            </a:r>
          </a:p>
          <a:p>
            <a:pPr marL="347472" lvl="1" indent="-347472" eaLnBrk="1" hangingPunct="1">
              <a:spcAft>
                <a:spcPts val="0"/>
              </a:spcAft>
              <a:defRPr/>
            </a:pPr>
            <a:r>
              <a:rPr lang="en-US" dirty="0" smtClean="0"/>
              <a:t>Wheat</a:t>
            </a:r>
          </a:p>
          <a:p>
            <a:pPr marL="347472" lvl="1" indent="-347472" eaLnBrk="1" hangingPunct="1">
              <a:spcAft>
                <a:spcPts val="0"/>
              </a:spcAft>
              <a:defRPr/>
            </a:pPr>
            <a:r>
              <a:rPr lang="en-US" dirty="0" smtClean="0"/>
              <a:t>Soy</a:t>
            </a:r>
          </a:p>
          <a:p>
            <a:pPr marL="347472" lvl="1" indent="-347472" eaLnBrk="1" hangingPunct="1">
              <a:spcAft>
                <a:spcPts val="0"/>
              </a:spcAft>
              <a:defRPr/>
            </a:pPr>
            <a:r>
              <a:rPr lang="en-US" dirty="0" smtClean="0"/>
              <a:t>Peanuts</a:t>
            </a:r>
          </a:p>
          <a:p>
            <a:pPr marL="347472" lvl="1" indent="-347472" eaLnBrk="1" hangingPunct="1">
              <a:spcAft>
                <a:spcPts val="0"/>
              </a:spcAft>
              <a:defRPr/>
            </a:pPr>
            <a:r>
              <a:rPr lang="en-US" dirty="0" smtClean="0"/>
              <a:t>Tree nuts, such as almonds, walnuts, and pecans</a:t>
            </a:r>
          </a:p>
          <a:p>
            <a:pPr marL="571500" lvl="1" indent="-457200" eaLnBrk="1" hangingPunct="1">
              <a:defRPr/>
            </a:pPr>
            <a:endParaRPr lang="en-US" dirty="0" smtClean="0"/>
          </a:p>
        </p:txBody>
      </p:sp>
      <p:sp>
        <p:nvSpPr>
          <p:cNvPr id="8294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3-12</a:t>
            </a:r>
          </a:p>
        </p:txBody>
      </p:sp>
      <p:pic>
        <p:nvPicPr>
          <p:cNvPr id="160773" name="Picture 1" descr="6e_c02_45.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97929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Food Allergens</a:t>
            </a:r>
          </a:p>
        </p:txBody>
      </p:sp>
      <p:sp>
        <p:nvSpPr>
          <p:cNvPr id="3" name="Content Placeholder 2"/>
          <p:cNvSpPr>
            <a:spLocks noGrp="1"/>
          </p:cNvSpPr>
          <p:nvPr>
            <p:ph idx="1"/>
          </p:nvPr>
        </p:nvSpPr>
        <p:spPr/>
        <p:txBody>
          <a:bodyPr/>
          <a:lstStyle/>
          <a:p>
            <a:pPr>
              <a:buFont typeface="Wingdings" pitchFamily="2" charset="2"/>
              <a:buNone/>
              <a:defRPr/>
            </a:pPr>
            <a:r>
              <a:rPr lang="en-US" dirty="0" smtClean="0">
                <a:solidFill>
                  <a:srgbClr val="0093D3"/>
                </a:solidFill>
              </a:rPr>
              <a:t>Know How to Read Food Labels</a:t>
            </a:r>
          </a:p>
          <a:p>
            <a:pPr marL="347472" lvl="1" indent="-347472" eaLnBrk="1" hangingPunct="1">
              <a:spcAft>
                <a:spcPts val="0"/>
              </a:spcAft>
              <a:defRPr/>
            </a:pPr>
            <a:r>
              <a:rPr lang="en-US" dirty="0"/>
              <a:t>C</a:t>
            </a:r>
            <a:r>
              <a:rPr lang="en-US" dirty="0" smtClean="0"/>
              <a:t>heck food labels for allergens</a:t>
            </a:r>
            <a:endParaRPr lang="en-US" dirty="0"/>
          </a:p>
        </p:txBody>
      </p:sp>
      <p:pic>
        <p:nvPicPr>
          <p:cNvPr id="5"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6531395" y="1243013"/>
            <a:ext cx="2093073" cy="1905000"/>
          </a:xfrm>
          <a:prstGeom prst="roundRect">
            <a:avLst>
              <a:gd name="adj" fmla="val 8594"/>
            </a:avLst>
          </a:prstGeom>
          <a:noFill/>
          <a:ln w="9525">
            <a:noFill/>
            <a:miter lim="800000"/>
            <a:headEnd/>
            <a:tailEnd/>
          </a:ln>
          <a:effectLst/>
          <a:extLst/>
        </p:spPr>
      </p:pic>
      <p:sp>
        <p:nvSpPr>
          <p:cNvPr id="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3-13</a:t>
            </a:r>
          </a:p>
        </p:txBody>
      </p:sp>
    </p:spTree>
    <p:extLst>
      <p:ext uri="{BB962C8B-B14F-4D97-AF65-F5344CB8AC3E}">
        <p14:creationId xmlns:p14="http://schemas.microsoft.com/office/powerpoint/2010/main" val="20285899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0525" y="158750"/>
            <a:ext cx="8307388" cy="519113"/>
          </a:xfrm>
        </p:spPr>
        <p:txBody>
          <a:bodyPr/>
          <a:lstStyle/>
          <a:p>
            <a:pPr eaLnBrk="1" hangingPunct="1">
              <a:defRPr/>
            </a:pPr>
            <a:r>
              <a:rPr lang="en-US" dirty="0" smtClean="0">
                <a:cs typeface="+mj-cs"/>
              </a:rPr>
              <a:t>Preventing </a:t>
            </a:r>
            <a:r>
              <a:rPr lang="en-US" dirty="0">
                <a:cs typeface="+mj-cs"/>
              </a:rPr>
              <a:t>Allergic Reactions</a:t>
            </a:r>
          </a:p>
        </p:txBody>
      </p:sp>
      <p:sp>
        <p:nvSpPr>
          <p:cNvPr id="83971" name="Rectangle 3"/>
          <p:cNvSpPr>
            <a:spLocks noGrp="1" noChangeArrowheads="1"/>
          </p:cNvSpPr>
          <p:nvPr>
            <p:ph idx="1"/>
          </p:nvPr>
        </p:nvSpPr>
        <p:spPr>
          <a:xfrm>
            <a:off x="390525" y="1143000"/>
            <a:ext cx="4294188" cy="3789363"/>
          </a:xfrm>
        </p:spPr>
        <p:txBody>
          <a:bodyPr/>
          <a:lstStyle/>
          <a:p>
            <a:pPr marL="0" indent="0" eaLnBrk="1" hangingPunct="1"/>
            <a:r>
              <a:rPr lang="en-US" dirty="0">
                <a:latin typeface="Arial Narrow" charset="0"/>
              </a:rPr>
              <a:t>Service staff:</a:t>
            </a:r>
          </a:p>
          <a:p>
            <a:pPr lvl="1" eaLnBrk="1" hangingPunct="1"/>
            <a:r>
              <a:rPr lang="en-US" dirty="0">
                <a:solidFill>
                  <a:schemeClr val="tx1"/>
                </a:solidFill>
                <a:latin typeface="Arial Narrow" charset="0"/>
              </a:rPr>
              <a:t>Describe menu items to guests and identify any allergens in the item</a:t>
            </a:r>
          </a:p>
          <a:p>
            <a:pPr lvl="1" eaLnBrk="1" hangingPunct="1"/>
            <a:r>
              <a:rPr lang="en-US" dirty="0">
                <a:solidFill>
                  <a:schemeClr val="tx1"/>
                </a:solidFill>
                <a:latin typeface="Arial Narrow" charset="0"/>
              </a:rPr>
              <a:t>Suggest menu items without the allergens</a:t>
            </a:r>
          </a:p>
          <a:p>
            <a:pPr lvl="1" eaLnBrk="1" hangingPunct="1"/>
            <a:r>
              <a:rPr lang="en-US" dirty="0">
                <a:solidFill>
                  <a:schemeClr val="tx1"/>
                </a:solidFill>
                <a:latin typeface="Arial Narrow" charset="0"/>
              </a:rPr>
              <a:t>Clearly mark the </a:t>
            </a:r>
            <a:r>
              <a:rPr lang="en-US" dirty="0" smtClean="0">
                <a:solidFill>
                  <a:schemeClr val="tx1"/>
                </a:solidFill>
                <a:latin typeface="Arial Narrow" charset="0"/>
              </a:rPr>
              <a:t>guest’s </a:t>
            </a:r>
            <a:r>
              <a:rPr lang="en-US" dirty="0">
                <a:solidFill>
                  <a:schemeClr val="tx1"/>
                </a:solidFill>
                <a:latin typeface="Arial Narrow" charset="0"/>
              </a:rPr>
              <a:t>order for kitchen and service staff</a:t>
            </a:r>
          </a:p>
          <a:p>
            <a:pPr lvl="1" eaLnBrk="1" hangingPunct="1"/>
            <a:r>
              <a:rPr lang="en-US" dirty="0">
                <a:solidFill>
                  <a:schemeClr val="tx1"/>
                </a:solidFill>
                <a:latin typeface="Arial Narrow" charset="0"/>
              </a:rPr>
              <a:t>Deliver food separately to prevent cross-contact</a:t>
            </a:r>
          </a:p>
          <a:p>
            <a:pPr lvl="1" eaLnBrk="1" hangingPunct="1"/>
            <a:endParaRPr lang="en-US" dirty="0">
              <a:latin typeface="Arial Narrow" charset="0"/>
            </a:endParaRPr>
          </a:p>
        </p:txBody>
      </p:sp>
      <p:sp>
        <p:nvSpPr>
          <p:cNvPr id="8397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3-14</a:t>
            </a:r>
          </a:p>
        </p:txBody>
      </p:sp>
      <p:pic>
        <p:nvPicPr>
          <p:cNvPr id="162821" name="Picture 1" descr="6e_c02_18_tableservSW.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9388" y="1243013"/>
            <a:ext cx="20970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30892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390525" y="158750"/>
            <a:ext cx="8307388" cy="519113"/>
          </a:xfrm>
        </p:spPr>
        <p:txBody>
          <a:bodyPr/>
          <a:lstStyle/>
          <a:p>
            <a:pPr eaLnBrk="1" hangingPunct="1">
              <a:defRPr/>
            </a:pPr>
            <a:r>
              <a:rPr lang="en-US" dirty="0" smtClean="0">
                <a:cs typeface="+mj-cs"/>
              </a:rPr>
              <a:t>Preventing </a:t>
            </a:r>
            <a:r>
              <a:rPr lang="en-US" dirty="0">
                <a:cs typeface="+mj-cs"/>
              </a:rPr>
              <a:t>Allergic Reactions</a:t>
            </a:r>
          </a:p>
        </p:txBody>
      </p:sp>
      <p:sp>
        <p:nvSpPr>
          <p:cNvPr id="84995" name="Rectangle 3"/>
          <p:cNvSpPr>
            <a:spLocks noGrp="1" noChangeArrowheads="1"/>
          </p:cNvSpPr>
          <p:nvPr>
            <p:ph idx="1"/>
          </p:nvPr>
        </p:nvSpPr>
        <p:spPr>
          <a:xfrm>
            <a:off x="390525" y="1143000"/>
            <a:ext cx="4371975" cy="3789363"/>
          </a:xfrm>
        </p:spPr>
        <p:txBody>
          <a:bodyPr/>
          <a:lstStyle/>
          <a:p>
            <a:pPr marL="0" indent="0" eaLnBrk="1" hangingPunct="1">
              <a:defRPr/>
            </a:pPr>
            <a:r>
              <a:rPr lang="en-US" dirty="0">
                <a:cs typeface="+mn-cs"/>
              </a:rPr>
              <a:t>Kitchen </a:t>
            </a:r>
            <a:r>
              <a:rPr lang="en-US" dirty="0" smtClean="0">
                <a:cs typeface="+mn-cs"/>
              </a:rPr>
              <a:t>staff:</a:t>
            </a:r>
            <a:endParaRPr lang="en-US" dirty="0">
              <a:cs typeface="+mn-cs"/>
            </a:endParaRPr>
          </a:p>
          <a:p>
            <a:pPr marL="347472" lvl="1" indent="-347472" eaLnBrk="1" hangingPunct="1">
              <a:defRPr/>
            </a:pPr>
            <a:r>
              <a:rPr lang="en-US" dirty="0"/>
              <a:t>Avoid cross-contact </a:t>
            </a:r>
          </a:p>
          <a:p>
            <a:pPr marL="694944" lvl="2" indent="-347472" eaLnBrk="1" hangingPunct="1">
              <a:defRPr/>
            </a:pPr>
            <a:r>
              <a:rPr lang="en-US" dirty="0" smtClean="0">
                <a:solidFill>
                  <a:schemeClr val="tx1"/>
                </a:solidFill>
              </a:rPr>
              <a:t>Do</a:t>
            </a:r>
            <a:r>
              <a:rPr lang="en-US" dirty="0" smtClean="0">
                <a:solidFill>
                  <a:srgbClr val="FF0000"/>
                </a:solidFill>
              </a:rPr>
              <a:t> </a:t>
            </a:r>
            <a:r>
              <a:rPr lang="en-US" dirty="0">
                <a:solidFill>
                  <a:srgbClr val="FF0000"/>
                </a:solidFill>
              </a:rPr>
              <a:t>NOT </a:t>
            </a:r>
            <a:r>
              <a:rPr lang="en-US" dirty="0"/>
              <a:t>cook different types of food in the same fryer oil</a:t>
            </a:r>
          </a:p>
          <a:p>
            <a:pPr marL="694944" lvl="2" indent="-347472" eaLnBrk="1" hangingPunct="1">
              <a:defRPr/>
            </a:pPr>
            <a:r>
              <a:rPr lang="en-US" dirty="0" smtClean="0">
                <a:solidFill>
                  <a:schemeClr val="tx1"/>
                </a:solidFill>
              </a:rPr>
              <a:t>Do</a:t>
            </a:r>
            <a:r>
              <a:rPr lang="en-US" dirty="0" smtClean="0">
                <a:solidFill>
                  <a:srgbClr val="FF0000"/>
                </a:solidFill>
              </a:rPr>
              <a:t> </a:t>
            </a:r>
            <a:r>
              <a:rPr lang="en-US" dirty="0">
                <a:solidFill>
                  <a:srgbClr val="FF0000"/>
                </a:solidFill>
              </a:rPr>
              <a:t>NOT </a:t>
            </a:r>
            <a:r>
              <a:rPr lang="en-US" dirty="0"/>
              <a:t>put food on surfaces that have touched allergens</a:t>
            </a:r>
          </a:p>
          <a:p>
            <a:pPr marL="571500" lvl="1" indent="-457200" eaLnBrk="1" hangingPunct="1">
              <a:defRPr/>
            </a:pPr>
            <a:endParaRPr lang="en-US" dirty="0"/>
          </a:p>
        </p:txBody>
      </p:sp>
      <p:sp>
        <p:nvSpPr>
          <p:cNvPr id="8499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3-15</a:t>
            </a:r>
          </a:p>
        </p:txBody>
      </p:sp>
      <p:pic>
        <p:nvPicPr>
          <p:cNvPr id="163845" name="Picture 3" descr="6e_c02_47A.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6" name="Picture 4" descr="6e_c02_47B.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21450" y="3470275"/>
            <a:ext cx="2103438"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00103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0525" y="158750"/>
            <a:ext cx="8307388" cy="519113"/>
          </a:xfrm>
        </p:spPr>
        <p:txBody>
          <a:bodyPr/>
          <a:lstStyle/>
          <a:p>
            <a:pPr eaLnBrk="1" hangingPunct="1">
              <a:defRPr/>
            </a:pPr>
            <a:r>
              <a:rPr lang="en-US" dirty="0" smtClean="0">
                <a:cs typeface="+mj-cs"/>
              </a:rPr>
              <a:t>Preventing </a:t>
            </a:r>
            <a:r>
              <a:rPr lang="en-US" dirty="0">
                <a:cs typeface="+mj-cs"/>
              </a:rPr>
              <a:t>Allergic Reactions</a:t>
            </a:r>
          </a:p>
        </p:txBody>
      </p:sp>
      <p:sp>
        <p:nvSpPr>
          <p:cNvPr id="86019" name="Rectangle 3"/>
          <p:cNvSpPr>
            <a:spLocks noGrp="1" noChangeArrowheads="1"/>
          </p:cNvSpPr>
          <p:nvPr>
            <p:ph idx="1"/>
          </p:nvPr>
        </p:nvSpPr>
        <p:spPr>
          <a:xfrm>
            <a:off x="390525" y="1143000"/>
            <a:ext cx="5429250" cy="4983163"/>
          </a:xfrm>
        </p:spPr>
        <p:txBody>
          <a:bodyPr/>
          <a:lstStyle/>
          <a:p>
            <a:pPr marL="0" indent="0" eaLnBrk="1" hangingPunct="1"/>
            <a:r>
              <a:rPr lang="en-US" dirty="0">
                <a:latin typeface="Arial Narrow" charset="0"/>
              </a:rPr>
              <a:t>Kitchen staff:</a:t>
            </a:r>
          </a:p>
          <a:p>
            <a:pPr lvl="1" eaLnBrk="1" hangingPunct="1"/>
            <a:r>
              <a:rPr lang="en-US" dirty="0">
                <a:latin typeface="Arial Narrow" charset="0"/>
              </a:rPr>
              <a:t>Avoid cross-contact </a:t>
            </a:r>
          </a:p>
          <a:p>
            <a:pPr lvl="2" eaLnBrk="1" hangingPunct="1"/>
            <a:r>
              <a:rPr lang="en-US" dirty="0">
                <a:solidFill>
                  <a:srgbClr val="000000"/>
                </a:solidFill>
                <a:latin typeface="Arial Narrow" charset="0"/>
              </a:rPr>
              <a:t>Check recipes and ingredient labels</a:t>
            </a:r>
          </a:p>
          <a:p>
            <a:pPr lvl="2" eaLnBrk="1" hangingPunct="1"/>
            <a:r>
              <a:rPr lang="en-US" dirty="0">
                <a:latin typeface="Arial Narrow" charset="0"/>
              </a:rPr>
              <a:t>Wash, rinse, and sanitize cookware, utensils, and equipment before preparing an allergen special order</a:t>
            </a:r>
          </a:p>
          <a:p>
            <a:pPr lvl="2" eaLnBrk="1" hangingPunct="1"/>
            <a:r>
              <a:rPr lang="en-US" dirty="0">
                <a:solidFill>
                  <a:srgbClr val="000000"/>
                </a:solidFill>
                <a:latin typeface="Arial Narrow" charset="0"/>
              </a:rPr>
              <a:t>Make sure the allergen </a:t>
            </a:r>
            <a:r>
              <a:rPr lang="en-US" dirty="0" smtClean="0">
                <a:solidFill>
                  <a:srgbClr val="000000"/>
                </a:solidFill>
                <a:latin typeface="Arial Narrow" charset="0"/>
              </a:rPr>
              <a:t>doesn’t </a:t>
            </a:r>
            <a:r>
              <a:rPr lang="en-US" dirty="0">
                <a:solidFill>
                  <a:srgbClr val="000000"/>
                </a:solidFill>
                <a:latin typeface="Arial Narrow" charset="0"/>
              </a:rPr>
              <a:t>touch anything for customers with food allergies (food, beverages, utensils, etc.)</a:t>
            </a:r>
          </a:p>
          <a:p>
            <a:pPr lvl="2" eaLnBrk="1" hangingPunct="1"/>
            <a:r>
              <a:rPr lang="en-US" dirty="0">
                <a:latin typeface="Arial Narrow" charset="0"/>
              </a:rPr>
              <a:t>Wash your hands and change gloves before prepping food</a:t>
            </a:r>
          </a:p>
          <a:p>
            <a:pPr lvl="2" eaLnBrk="1" hangingPunct="1"/>
            <a:r>
              <a:rPr lang="en-US" dirty="0">
                <a:latin typeface="Arial Narrow" charset="0"/>
              </a:rPr>
              <a:t>Label food packaged on-site for retail use</a:t>
            </a:r>
          </a:p>
          <a:p>
            <a:pPr lvl="1" eaLnBrk="1" hangingPunct="1"/>
            <a:endParaRPr lang="en-US" dirty="0">
              <a:latin typeface="Arial Narrow" charset="0"/>
            </a:endParaRPr>
          </a:p>
        </p:txBody>
      </p:sp>
      <p:sp>
        <p:nvSpPr>
          <p:cNvPr id="8602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3-16</a:t>
            </a:r>
          </a:p>
        </p:txBody>
      </p:sp>
      <p:pic>
        <p:nvPicPr>
          <p:cNvPr id="164869" name="Picture 5" descr="6e_c02_19_pantongs_r_Sink.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6213" y="1243013"/>
            <a:ext cx="2100262"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494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42"/>
          <p:cNvSpPr>
            <a:spLocks noGrp="1" noChangeArrowheads="1"/>
          </p:cNvSpPr>
          <p:nvPr>
            <p:ph type="title"/>
          </p:nvPr>
        </p:nvSpPr>
        <p:spPr>
          <a:xfrm>
            <a:off x="390525" y="158750"/>
            <a:ext cx="8235950" cy="519113"/>
          </a:xfrm>
        </p:spPr>
        <p:txBody>
          <a:bodyPr/>
          <a:lstStyle/>
          <a:p>
            <a:pPr eaLnBrk="1" hangingPunct="1">
              <a:defRPr/>
            </a:pPr>
            <a:r>
              <a:rPr lang="en-US" dirty="0">
                <a:cs typeface="+mj-cs"/>
              </a:rPr>
              <a:t>How Food Becomes Unsafe </a:t>
            </a:r>
          </a:p>
        </p:txBody>
      </p:sp>
      <p:sp>
        <p:nvSpPr>
          <p:cNvPr id="25604" name="Rectangle 3"/>
          <p:cNvSpPr>
            <a:spLocks noGrp="1" noChangeArrowheads="1"/>
          </p:cNvSpPr>
          <p:nvPr>
            <p:ph idx="1"/>
          </p:nvPr>
        </p:nvSpPr>
        <p:spPr>
          <a:xfrm>
            <a:off x="390525" y="1143000"/>
            <a:ext cx="5167313" cy="2444750"/>
          </a:xfrm>
        </p:spPr>
        <p:txBody>
          <a:bodyPr/>
          <a:lstStyle/>
          <a:p>
            <a:pPr marL="0" indent="0" eaLnBrk="1" hangingPunct="1">
              <a:defRPr/>
            </a:pPr>
            <a:r>
              <a:rPr lang="en-US" dirty="0">
                <a:ea typeface="+mn-ea"/>
                <a:cs typeface="+mn-cs"/>
              </a:rPr>
              <a:t>T</a:t>
            </a:r>
            <a:r>
              <a:rPr lang="en-US" dirty="0" smtClean="0">
                <a:ea typeface="+mn-ea"/>
                <a:cs typeface="+mn-cs"/>
              </a:rPr>
              <a:t>ime-temperature abuse:</a:t>
            </a:r>
          </a:p>
          <a:p>
            <a:pPr marL="347472" lvl="1" indent="-347472" eaLnBrk="1" hangingPunct="1">
              <a:defRPr/>
            </a:pPr>
            <a:r>
              <a:rPr lang="en-US" dirty="0" smtClean="0"/>
              <a:t>When food has stayed too long at temperatures good for pathogen growth</a:t>
            </a:r>
            <a:endParaRPr lang="en-US" dirty="0"/>
          </a:p>
          <a:p>
            <a:pPr marL="114300" lvl="1" indent="0" eaLnBrk="1" hangingPunct="1">
              <a:buFont typeface="Wingdings" pitchFamily="2" charset="2"/>
              <a:buNone/>
              <a:defRPr/>
            </a:pPr>
            <a:endParaRPr lang="en-US" dirty="0" smtClean="0"/>
          </a:p>
        </p:txBody>
      </p:sp>
      <p:sp>
        <p:nvSpPr>
          <p:cNvPr id="2" name="Text Box 104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1-12</a:t>
            </a:r>
          </a:p>
        </p:txBody>
      </p:sp>
      <p:pic>
        <p:nvPicPr>
          <p:cNvPr id="58373" name="Picture 6" descr="6e_c01_5_PotatoSalad_TempChck.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9388" y="1243013"/>
            <a:ext cx="2097087"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411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42"/>
          <p:cNvSpPr>
            <a:spLocks noGrp="1" noChangeArrowheads="1"/>
          </p:cNvSpPr>
          <p:nvPr>
            <p:ph type="title"/>
          </p:nvPr>
        </p:nvSpPr>
        <p:spPr>
          <a:xfrm>
            <a:off x="390525" y="158750"/>
            <a:ext cx="8235950" cy="519113"/>
          </a:xfrm>
        </p:spPr>
        <p:txBody>
          <a:bodyPr/>
          <a:lstStyle/>
          <a:p>
            <a:pPr eaLnBrk="1" hangingPunct="1">
              <a:defRPr/>
            </a:pPr>
            <a:r>
              <a:rPr lang="en-US" dirty="0">
                <a:cs typeface="+mj-cs"/>
              </a:rPr>
              <a:t>How Food Becomes Unsafe </a:t>
            </a:r>
          </a:p>
        </p:txBody>
      </p:sp>
      <p:sp>
        <p:nvSpPr>
          <p:cNvPr id="25604" name="Rectangle 3"/>
          <p:cNvSpPr>
            <a:spLocks noGrp="1" noChangeArrowheads="1"/>
          </p:cNvSpPr>
          <p:nvPr>
            <p:ph idx="1"/>
          </p:nvPr>
        </p:nvSpPr>
        <p:spPr>
          <a:xfrm>
            <a:off x="390525" y="1143000"/>
            <a:ext cx="4294188" cy="4983163"/>
          </a:xfrm>
        </p:spPr>
        <p:txBody>
          <a:bodyPr/>
          <a:lstStyle/>
          <a:p>
            <a:pPr marL="0" lvl="1" indent="0" eaLnBrk="1" hangingPunct="1">
              <a:lnSpc>
                <a:spcPct val="90000"/>
              </a:lnSpc>
              <a:spcBef>
                <a:spcPct val="100000"/>
              </a:spcBef>
              <a:buFont typeface="Wingdings" pitchFamily="2" charset="2"/>
              <a:buNone/>
              <a:defRPr/>
            </a:pPr>
            <a:r>
              <a:rPr lang="en-US" sz="2400" b="1" dirty="0">
                <a:solidFill>
                  <a:srgbClr val="009DDC"/>
                </a:solidFill>
                <a:ea typeface="+mn-ea"/>
                <a:cs typeface="+mn-cs"/>
              </a:rPr>
              <a:t>Food has been time-temperature abused when: </a:t>
            </a:r>
          </a:p>
          <a:p>
            <a:pPr marL="347472" lvl="1" indent="-347472" eaLnBrk="1" hangingPunct="1">
              <a:defRPr/>
            </a:pPr>
            <a:r>
              <a:rPr lang="en-US" dirty="0" smtClean="0"/>
              <a:t>It has not been held or stored at correct temperatures</a:t>
            </a:r>
          </a:p>
          <a:p>
            <a:pPr marL="347472" lvl="1" indent="-347472" eaLnBrk="1" hangingPunct="1">
              <a:defRPr/>
            </a:pPr>
            <a:r>
              <a:rPr lang="en-US" dirty="0" smtClean="0"/>
              <a:t>It is not cooked or reheated enough to kill pathogens</a:t>
            </a:r>
          </a:p>
          <a:p>
            <a:pPr marL="347472" lvl="1" indent="-347472" eaLnBrk="1" hangingPunct="1">
              <a:defRPr/>
            </a:pPr>
            <a:r>
              <a:rPr lang="en-US" dirty="0" smtClean="0"/>
              <a:t>It is not cooled correctly</a:t>
            </a:r>
            <a:endParaRPr lang="en-US" dirty="0"/>
          </a:p>
          <a:p>
            <a:pPr marL="114300" lvl="1" indent="0" eaLnBrk="1" hangingPunct="1">
              <a:buFont typeface="Wingdings" pitchFamily="2" charset="2"/>
              <a:buNone/>
              <a:defRPr/>
            </a:pPr>
            <a:endParaRPr lang="en-US" dirty="0"/>
          </a:p>
          <a:p>
            <a:pPr marL="114300" lvl="1" indent="0" eaLnBrk="1" hangingPunct="1">
              <a:buFont typeface="Wingdings" pitchFamily="2" charset="2"/>
              <a:buNone/>
              <a:defRPr/>
            </a:pPr>
            <a:endParaRPr lang="en-US" dirty="0" smtClean="0"/>
          </a:p>
        </p:txBody>
      </p:sp>
      <p:sp>
        <p:nvSpPr>
          <p:cNvPr id="26628" name="Text Box 104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1-13</a:t>
            </a:r>
          </a:p>
        </p:txBody>
      </p:sp>
      <p:sp>
        <p:nvSpPr>
          <p:cNvPr id="59397" name="TextBox 6"/>
          <p:cNvSpPr txBox="1">
            <a:spLocks noChangeArrowheads="1"/>
          </p:cNvSpPr>
          <p:nvPr/>
        </p:nvSpPr>
        <p:spPr bwMode="auto">
          <a:xfrm>
            <a:off x="6948488" y="24003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0"/>
              </a:spcBef>
              <a:spcAft>
                <a:spcPct val="0"/>
              </a:spcAft>
            </a:pPr>
            <a:r>
              <a:rPr lang="en-US" sz="1200" dirty="0" smtClean="0">
                <a:solidFill>
                  <a:srgbClr val="FFFFFF"/>
                </a:solidFill>
                <a:latin typeface="Arial" charset="0"/>
              </a:rPr>
              <a:t>Pg 1.5 </a:t>
            </a:r>
            <a:r>
              <a:rPr lang="en-US" sz="1200" dirty="0">
                <a:solidFill>
                  <a:srgbClr val="FFFFFF"/>
                </a:solidFill>
                <a:latin typeface="Arial" charset="0"/>
              </a:rPr>
              <a:t>SSF 6e</a:t>
            </a:r>
          </a:p>
        </p:txBody>
      </p:sp>
      <p:sp>
        <p:nvSpPr>
          <p:cNvPr id="59398" name="TextBox 7"/>
          <p:cNvSpPr txBox="1">
            <a:spLocks noChangeArrowheads="1"/>
          </p:cNvSpPr>
          <p:nvPr/>
        </p:nvSpPr>
        <p:spPr bwMode="auto">
          <a:xfrm>
            <a:off x="6629400" y="269557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0"/>
              </a:spcBef>
              <a:spcAft>
                <a:spcPct val="0"/>
              </a:spcAft>
            </a:pPr>
            <a:r>
              <a:rPr lang="en-US" sz="1200" dirty="0" smtClean="0">
                <a:solidFill>
                  <a:srgbClr val="FFFFFF"/>
                </a:solidFill>
                <a:latin typeface="Arial" charset="0"/>
              </a:rPr>
              <a:t>Pg 1.5 </a:t>
            </a:r>
            <a:r>
              <a:rPr lang="en-US" sz="1200" dirty="0">
                <a:solidFill>
                  <a:srgbClr val="FFFFFF"/>
                </a:solidFill>
                <a:latin typeface="Arial" charset="0"/>
              </a:rPr>
              <a:t>SSF 6e</a:t>
            </a:r>
          </a:p>
        </p:txBody>
      </p:sp>
      <p:sp>
        <p:nvSpPr>
          <p:cNvPr id="59399" name="TextBox 9"/>
          <p:cNvSpPr txBox="1">
            <a:spLocks noChangeArrowheads="1"/>
          </p:cNvSpPr>
          <p:nvPr/>
        </p:nvSpPr>
        <p:spPr bwMode="auto">
          <a:xfrm>
            <a:off x="6670675" y="2555875"/>
            <a:ext cx="1714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0"/>
              </a:spcBef>
              <a:spcAft>
                <a:spcPct val="0"/>
              </a:spcAft>
            </a:pPr>
            <a:r>
              <a:rPr lang="en-US" sz="1200" dirty="0" smtClean="0">
                <a:solidFill>
                  <a:srgbClr val="FFFFFF"/>
                </a:solidFill>
                <a:latin typeface="Arial" charset="0"/>
              </a:rPr>
              <a:t>Pg 1.5 </a:t>
            </a:r>
            <a:r>
              <a:rPr lang="en-US" sz="1200" dirty="0">
                <a:solidFill>
                  <a:srgbClr val="FFFFFF"/>
                </a:solidFill>
                <a:latin typeface="Arial" charset="0"/>
              </a:rPr>
              <a:t>SSF 6e</a:t>
            </a:r>
          </a:p>
        </p:txBody>
      </p:sp>
      <p:pic>
        <p:nvPicPr>
          <p:cNvPr id="59400" name="Picture 9" descr="6e_c01_5_PotatoSalad_TempChck.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9388" y="1243013"/>
            <a:ext cx="2097087"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682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
          <p:cNvSpPr>
            <a:spLocks noGrp="1" noChangeArrowheads="1"/>
          </p:cNvSpPr>
          <p:nvPr>
            <p:ph type="title"/>
          </p:nvPr>
        </p:nvSpPr>
        <p:spPr>
          <a:xfrm>
            <a:off x="390525" y="158750"/>
            <a:ext cx="8235950" cy="519113"/>
          </a:xfrm>
        </p:spPr>
        <p:txBody>
          <a:bodyPr/>
          <a:lstStyle/>
          <a:p>
            <a:pPr eaLnBrk="1" hangingPunct="1">
              <a:defRPr/>
            </a:pPr>
            <a:r>
              <a:rPr lang="en-US" dirty="0">
                <a:cs typeface="+mj-cs"/>
              </a:rPr>
              <a:t>How Food Becomes Unsafe </a:t>
            </a:r>
          </a:p>
        </p:txBody>
      </p:sp>
      <p:sp>
        <p:nvSpPr>
          <p:cNvPr id="26627" name="Rectangle 3"/>
          <p:cNvSpPr>
            <a:spLocks noGrp="1" noChangeArrowheads="1"/>
          </p:cNvSpPr>
          <p:nvPr>
            <p:ph idx="1"/>
          </p:nvPr>
        </p:nvSpPr>
        <p:spPr>
          <a:xfrm>
            <a:off x="390525" y="1143000"/>
            <a:ext cx="5167313" cy="3789363"/>
          </a:xfrm>
        </p:spPr>
        <p:txBody>
          <a:bodyPr/>
          <a:lstStyle/>
          <a:p>
            <a:pPr marL="0" indent="0" eaLnBrk="1" hangingPunct="1">
              <a:defRPr/>
            </a:pPr>
            <a:r>
              <a:rPr lang="en-US" dirty="0" smtClean="0">
                <a:ea typeface="+mn-ea"/>
                <a:cs typeface="+mn-cs"/>
              </a:rPr>
              <a:t>Cross-contamination: </a:t>
            </a:r>
          </a:p>
          <a:p>
            <a:pPr marL="347472" lvl="1" indent="-347472" eaLnBrk="1" hangingPunct="1">
              <a:defRPr/>
            </a:pPr>
            <a:r>
              <a:rPr lang="en-US" dirty="0" smtClean="0"/>
              <a:t>When pathogens are transferred from one surface or food to another</a:t>
            </a:r>
          </a:p>
          <a:p>
            <a:pPr marL="114300" lvl="1" indent="0" eaLnBrk="1" hangingPunct="1">
              <a:buFont typeface="Wingdings" pitchFamily="2" charset="2"/>
              <a:buNone/>
              <a:defRPr/>
            </a:pPr>
            <a:endParaRPr lang="en-US" dirty="0" smtClean="0"/>
          </a:p>
        </p:txBody>
      </p:sp>
      <p:sp>
        <p:nvSpPr>
          <p:cNvPr id="27652"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1-14</a:t>
            </a:r>
          </a:p>
        </p:txBody>
      </p:sp>
      <p:sp>
        <p:nvSpPr>
          <p:cNvPr id="60421" name="TextBox 8"/>
          <p:cNvSpPr txBox="1">
            <a:spLocks noChangeArrowheads="1"/>
          </p:cNvSpPr>
          <p:nvPr/>
        </p:nvSpPr>
        <p:spPr bwMode="auto">
          <a:xfrm>
            <a:off x="6354763" y="29718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0"/>
              </a:spcBef>
              <a:spcAft>
                <a:spcPct val="0"/>
              </a:spcAft>
            </a:pPr>
            <a:r>
              <a:rPr lang="en-US" sz="1200" dirty="0" smtClean="0">
                <a:solidFill>
                  <a:srgbClr val="FFFFFF"/>
                </a:solidFill>
                <a:latin typeface="Arial" charset="0"/>
              </a:rPr>
              <a:t>Pg 1.5 </a:t>
            </a:r>
            <a:r>
              <a:rPr lang="en-US" sz="1200" dirty="0">
                <a:solidFill>
                  <a:srgbClr val="FFFFFF"/>
                </a:solidFill>
                <a:latin typeface="Arial" charset="0"/>
              </a:rPr>
              <a:t>SSF 6e</a:t>
            </a:r>
          </a:p>
        </p:txBody>
      </p:sp>
      <p:pic>
        <p:nvPicPr>
          <p:cNvPr id="60422" name="Picture 7" descr="6e_c01_5_cross contaminan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9388" y="1243013"/>
            <a:ext cx="209708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040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
          <p:cNvSpPr>
            <a:spLocks noGrp="1" noChangeArrowheads="1"/>
          </p:cNvSpPr>
          <p:nvPr>
            <p:ph type="title"/>
          </p:nvPr>
        </p:nvSpPr>
        <p:spPr>
          <a:xfrm>
            <a:off x="390525" y="158750"/>
            <a:ext cx="8235950" cy="519113"/>
          </a:xfrm>
        </p:spPr>
        <p:txBody>
          <a:bodyPr/>
          <a:lstStyle/>
          <a:p>
            <a:pPr eaLnBrk="1" hangingPunct="1">
              <a:defRPr/>
            </a:pPr>
            <a:r>
              <a:rPr lang="en-US" dirty="0">
                <a:cs typeface="+mj-cs"/>
              </a:rPr>
              <a:t>How Food Becomes Unsafe </a:t>
            </a:r>
          </a:p>
        </p:txBody>
      </p:sp>
      <p:sp>
        <p:nvSpPr>
          <p:cNvPr id="26627" name="Rectangle 3"/>
          <p:cNvSpPr>
            <a:spLocks noGrp="1" noChangeArrowheads="1"/>
          </p:cNvSpPr>
          <p:nvPr>
            <p:ph idx="1"/>
          </p:nvPr>
        </p:nvSpPr>
        <p:spPr>
          <a:xfrm>
            <a:off x="390525" y="1143000"/>
            <a:ext cx="4710113" cy="5057775"/>
          </a:xfrm>
        </p:spPr>
        <p:txBody>
          <a:bodyPr/>
          <a:lstStyle/>
          <a:p>
            <a:pPr marL="0" lvl="1" indent="0" eaLnBrk="1" hangingPunct="1">
              <a:lnSpc>
                <a:spcPct val="90000"/>
              </a:lnSpc>
              <a:spcBef>
                <a:spcPct val="100000"/>
              </a:spcBef>
              <a:buFont typeface="Wingdings" pitchFamily="2" charset="2"/>
              <a:buNone/>
              <a:defRPr/>
            </a:pPr>
            <a:r>
              <a:rPr lang="en-US" sz="2400" b="1" dirty="0">
                <a:solidFill>
                  <a:srgbClr val="009DDC"/>
                </a:solidFill>
                <a:ea typeface="+mn-ea"/>
                <a:cs typeface="+mn-cs"/>
              </a:rPr>
              <a:t>Cross-contamination can cause a foodborne illness when: </a:t>
            </a:r>
          </a:p>
          <a:p>
            <a:pPr marL="347472" lvl="1" indent="-347472" eaLnBrk="1" hangingPunct="1">
              <a:defRPr/>
            </a:pPr>
            <a:r>
              <a:rPr lang="en-US" dirty="0" smtClean="0"/>
              <a:t>Contaminated ingredients are added to food that receives no further cooking</a:t>
            </a:r>
            <a:endParaRPr lang="en-US" dirty="0"/>
          </a:p>
          <a:p>
            <a:pPr marL="347472" lvl="1" indent="-347472" eaLnBrk="1" hangingPunct="1">
              <a:defRPr/>
            </a:pPr>
            <a:r>
              <a:rPr lang="en-US" dirty="0" smtClean="0"/>
              <a:t>Ready-to-eat food touches contaminated surfaces</a:t>
            </a:r>
          </a:p>
          <a:p>
            <a:pPr marL="347472" lvl="1" indent="-347472" eaLnBrk="1" hangingPunct="1">
              <a:defRPr/>
            </a:pPr>
            <a:r>
              <a:rPr lang="en-US" dirty="0" smtClean="0"/>
              <a:t>Contaminated food touches or drips fluids onto cooked or ready-to-eat food</a:t>
            </a:r>
            <a:endParaRPr lang="en-US" dirty="0"/>
          </a:p>
          <a:p>
            <a:pPr marL="347472" lvl="1" indent="-347472" eaLnBrk="1" hangingPunct="1">
              <a:defRPr/>
            </a:pPr>
            <a:r>
              <a:rPr lang="en-US" dirty="0" smtClean="0"/>
              <a:t>A food handler touches contaminated food and then touches ready-to-eat food</a:t>
            </a:r>
          </a:p>
          <a:p>
            <a:pPr marL="347472" lvl="1" indent="-347472" eaLnBrk="1" hangingPunct="1">
              <a:defRPr/>
            </a:pPr>
            <a:r>
              <a:rPr lang="en-US" dirty="0" smtClean="0"/>
              <a:t>Contaminated wiping cloths touch </a:t>
            </a:r>
            <a:br>
              <a:rPr lang="en-US" dirty="0" smtClean="0"/>
            </a:br>
            <a:r>
              <a:rPr lang="en-US" dirty="0" smtClean="0"/>
              <a:t>food-contact surfaces</a:t>
            </a:r>
            <a:endParaRPr lang="en-US" dirty="0"/>
          </a:p>
          <a:p>
            <a:pPr marL="114300" lvl="1" indent="0" eaLnBrk="1" hangingPunct="1">
              <a:buFont typeface="Wingdings" pitchFamily="2" charset="2"/>
              <a:buNone/>
              <a:defRPr/>
            </a:pPr>
            <a:endParaRPr lang="en-US" dirty="0" smtClean="0"/>
          </a:p>
        </p:txBody>
      </p:sp>
      <p:sp>
        <p:nvSpPr>
          <p:cNvPr id="28676"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1-15</a:t>
            </a:r>
          </a:p>
        </p:txBody>
      </p:sp>
      <p:sp>
        <p:nvSpPr>
          <p:cNvPr id="61445" name="TextBox 8"/>
          <p:cNvSpPr txBox="1">
            <a:spLocks noChangeArrowheads="1"/>
          </p:cNvSpPr>
          <p:nvPr/>
        </p:nvSpPr>
        <p:spPr bwMode="auto">
          <a:xfrm>
            <a:off x="6354763" y="29718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0"/>
              </a:spcBef>
              <a:spcAft>
                <a:spcPct val="0"/>
              </a:spcAft>
            </a:pPr>
            <a:r>
              <a:rPr lang="en-US" sz="1200" dirty="0" smtClean="0">
                <a:solidFill>
                  <a:srgbClr val="FFFFFF"/>
                </a:solidFill>
                <a:latin typeface="Arial" charset="0"/>
              </a:rPr>
              <a:t>Pg 1.5 </a:t>
            </a:r>
            <a:r>
              <a:rPr lang="en-US" sz="1200" dirty="0">
                <a:solidFill>
                  <a:srgbClr val="FFFFFF"/>
                </a:solidFill>
                <a:latin typeface="Arial" charset="0"/>
              </a:rPr>
              <a:t>SSF 6e</a:t>
            </a:r>
          </a:p>
        </p:txBody>
      </p:sp>
      <p:pic>
        <p:nvPicPr>
          <p:cNvPr id="61446" name="Picture 7" descr="6e_c01_5_cross contaminan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9388" y="1243013"/>
            <a:ext cx="209708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401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title"/>
          </p:nvPr>
        </p:nvSpPr>
        <p:spPr>
          <a:xfrm>
            <a:off x="390525" y="158750"/>
            <a:ext cx="8237538" cy="519113"/>
          </a:xfrm>
        </p:spPr>
        <p:txBody>
          <a:bodyPr/>
          <a:lstStyle/>
          <a:p>
            <a:pPr eaLnBrk="1" hangingPunct="1">
              <a:defRPr/>
            </a:pPr>
            <a:r>
              <a:rPr lang="en-US" dirty="0">
                <a:cs typeface="+mj-cs"/>
              </a:rPr>
              <a:t>How Food Becomes Unsafe </a:t>
            </a:r>
          </a:p>
        </p:txBody>
      </p:sp>
      <p:sp>
        <p:nvSpPr>
          <p:cNvPr id="27651" name="Rectangle 3"/>
          <p:cNvSpPr>
            <a:spLocks noGrp="1" noChangeArrowheads="1"/>
          </p:cNvSpPr>
          <p:nvPr>
            <p:ph idx="1"/>
          </p:nvPr>
        </p:nvSpPr>
        <p:spPr>
          <a:xfrm>
            <a:off x="390525" y="1143000"/>
            <a:ext cx="5167313" cy="3789363"/>
          </a:xfrm>
        </p:spPr>
        <p:txBody>
          <a:bodyPr/>
          <a:lstStyle/>
          <a:p>
            <a:pPr marL="0" lvl="1" indent="0" eaLnBrk="1" hangingPunct="1">
              <a:lnSpc>
                <a:spcPct val="90000"/>
              </a:lnSpc>
              <a:spcBef>
                <a:spcPct val="100000"/>
              </a:spcBef>
              <a:buFont typeface="Wingdings" pitchFamily="2" charset="2"/>
              <a:buNone/>
              <a:defRPr/>
            </a:pPr>
            <a:r>
              <a:rPr lang="en-US" sz="2400" b="1" dirty="0">
                <a:solidFill>
                  <a:srgbClr val="009DDC"/>
                </a:solidFill>
                <a:ea typeface="+mn-ea"/>
                <a:cs typeface="+mn-cs"/>
              </a:rPr>
              <a:t>Poor personal hygiene can cause a foodborne illness when food handlers: </a:t>
            </a:r>
          </a:p>
          <a:p>
            <a:pPr marL="347472" lvl="1" indent="-347472" eaLnBrk="1" hangingPunct="1">
              <a:defRPr/>
            </a:pPr>
            <a:r>
              <a:rPr lang="en-US" dirty="0"/>
              <a:t>F</a:t>
            </a:r>
            <a:r>
              <a:rPr lang="en-US" dirty="0" smtClean="0"/>
              <a:t>ail to wash their hands correctly after using the restroom </a:t>
            </a:r>
          </a:p>
          <a:p>
            <a:pPr marL="347472" lvl="1" indent="-347472" eaLnBrk="1" hangingPunct="1">
              <a:defRPr/>
            </a:pPr>
            <a:r>
              <a:rPr lang="en-US" dirty="0" smtClean="0"/>
              <a:t>Cough or sneeze on food</a:t>
            </a:r>
          </a:p>
          <a:p>
            <a:pPr marL="347472" lvl="1" indent="-347472" eaLnBrk="1" hangingPunct="1">
              <a:defRPr/>
            </a:pPr>
            <a:r>
              <a:rPr lang="en-US" dirty="0" smtClean="0"/>
              <a:t>Touch or scratch wounds and then touch food</a:t>
            </a:r>
          </a:p>
          <a:p>
            <a:pPr marL="347472" lvl="1" indent="-347472" eaLnBrk="1" hangingPunct="1">
              <a:defRPr/>
            </a:pPr>
            <a:r>
              <a:rPr lang="en-US" dirty="0" smtClean="0"/>
              <a:t>Work while sick</a:t>
            </a:r>
          </a:p>
        </p:txBody>
      </p:sp>
      <p:sp>
        <p:nvSpPr>
          <p:cNvPr id="29700"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1-16</a:t>
            </a:r>
          </a:p>
        </p:txBody>
      </p:sp>
      <p:sp>
        <p:nvSpPr>
          <p:cNvPr id="62469" name="TextBox 6"/>
          <p:cNvSpPr txBox="1">
            <a:spLocks noChangeArrowheads="1"/>
          </p:cNvSpPr>
          <p:nvPr/>
        </p:nvSpPr>
        <p:spPr bwMode="auto">
          <a:xfrm>
            <a:off x="6507163" y="2690813"/>
            <a:ext cx="1714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0"/>
              </a:spcBef>
              <a:spcAft>
                <a:spcPct val="0"/>
              </a:spcAft>
            </a:pPr>
            <a:r>
              <a:rPr lang="en-US" sz="1200" dirty="0" smtClean="0">
                <a:solidFill>
                  <a:srgbClr val="FFFFFF"/>
                </a:solidFill>
                <a:latin typeface="Arial" charset="0"/>
              </a:rPr>
              <a:t>Pg 1.5 </a:t>
            </a:r>
            <a:r>
              <a:rPr lang="en-US" sz="1200" dirty="0">
                <a:solidFill>
                  <a:srgbClr val="FFFFFF"/>
                </a:solidFill>
                <a:latin typeface="Arial" charset="0"/>
              </a:rPr>
              <a:t>SSF 6e</a:t>
            </a:r>
          </a:p>
        </p:txBody>
      </p:sp>
      <p:pic>
        <p:nvPicPr>
          <p:cNvPr id="62470" name="Picture 7" descr="6e_c01_5_personalhygien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6213" y="1243013"/>
            <a:ext cx="2100262"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444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a:xfrm>
            <a:off x="390525" y="158750"/>
            <a:ext cx="8245475" cy="519113"/>
          </a:xfrm>
        </p:spPr>
        <p:txBody>
          <a:bodyPr/>
          <a:lstStyle/>
          <a:p>
            <a:pPr eaLnBrk="1" hangingPunct="1">
              <a:defRPr/>
            </a:pPr>
            <a:r>
              <a:rPr lang="en-US" dirty="0">
                <a:cs typeface="+mj-cs"/>
              </a:rPr>
              <a:t>How Food Becomes Unsafe </a:t>
            </a:r>
          </a:p>
        </p:txBody>
      </p:sp>
      <p:sp>
        <p:nvSpPr>
          <p:cNvPr id="15362" name="Rectangle 3"/>
          <p:cNvSpPr>
            <a:spLocks noGrp="1" noChangeArrowheads="1"/>
          </p:cNvSpPr>
          <p:nvPr>
            <p:ph idx="1"/>
          </p:nvPr>
        </p:nvSpPr>
        <p:spPr>
          <a:xfrm>
            <a:off x="390525" y="1143000"/>
            <a:ext cx="5402263" cy="4983163"/>
          </a:xfrm>
        </p:spPr>
        <p:txBody>
          <a:bodyPr/>
          <a:lstStyle/>
          <a:p>
            <a:pPr marL="0" indent="0" eaLnBrk="1" hangingPunct="1">
              <a:defRPr/>
            </a:pPr>
            <a:r>
              <a:rPr lang="en-US" dirty="0" smtClean="0">
                <a:ea typeface="+mn-ea"/>
                <a:cs typeface="+mn-cs"/>
              </a:rPr>
              <a:t>Poor </a:t>
            </a:r>
            <a:r>
              <a:rPr lang="en-US" dirty="0">
                <a:ea typeface="+mn-ea"/>
                <a:cs typeface="+mn-cs"/>
              </a:rPr>
              <a:t>c</a:t>
            </a:r>
            <a:r>
              <a:rPr lang="en-US" dirty="0" smtClean="0">
                <a:ea typeface="+mn-ea"/>
                <a:cs typeface="+mn-cs"/>
              </a:rPr>
              <a:t>leaning and sanitizing: </a:t>
            </a:r>
          </a:p>
          <a:p>
            <a:pPr marL="347472" lvl="1" indent="-347472" eaLnBrk="1" hangingPunct="1">
              <a:defRPr/>
            </a:pPr>
            <a:r>
              <a:rPr lang="en-US" dirty="0" smtClean="0"/>
              <a:t>Equipment and utensils are not washed, rinsed, and sanitized between uses</a:t>
            </a:r>
          </a:p>
          <a:p>
            <a:pPr marL="347472" lvl="1" indent="-347472" eaLnBrk="1" hangingPunct="1">
              <a:defRPr/>
            </a:pPr>
            <a:r>
              <a:rPr lang="en-US" dirty="0" smtClean="0"/>
              <a:t>Food-contact surfaces are wiped clean instead of being washed, rinsed, and sanitized</a:t>
            </a:r>
          </a:p>
          <a:p>
            <a:pPr marL="347472" lvl="1" indent="-347472" eaLnBrk="1" hangingPunct="1">
              <a:defRPr/>
            </a:pPr>
            <a:r>
              <a:rPr lang="en-US" dirty="0" smtClean="0"/>
              <a:t>Wiping cloths are not stored in a sanitizer solution between uses</a:t>
            </a:r>
          </a:p>
          <a:p>
            <a:pPr marL="347472" lvl="1" indent="-347472" eaLnBrk="1" hangingPunct="1">
              <a:defRPr/>
            </a:pPr>
            <a:r>
              <a:rPr lang="en-US" dirty="0" smtClean="0"/>
              <a:t>Sanitizer solutions are not at the required levels to sanitize objects</a:t>
            </a:r>
          </a:p>
          <a:p>
            <a:pPr marL="114300" lvl="1" indent="0" eaLnBrk="1" hangingPunct="1">
              <a:buFont typeface="Wingdings" pitchFamily="2" charset="2"/>
              <a:buNone/>
              <a:defRPr/>
            </a:pPr>
            <a:endParaRPr lang="en-US" dirty="0" smtClean="0"/>
          </a:p>
        </p:txBody>
      </p:sp>
      <p:sp>
        <p:nvSpPr>
          <p:cNvPr id="307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1-17</a:t>
            </a:r>
          </a:p>
        </p:txBody>
      </p:sp>
      <p:sp>
        <p:nvSpPr>
          <p:cNvPr id="63493" name="TextBox 6"/>
          <p:cNvSpPr txBox="1">
            <a:spLocks noChangeArrowheads="1"/>
          </p:cNvSpPr>
          <p:nvPr/>
        </p:nvSpPr>
        <p:spPr bwMode="auto">
          <a:xfrm>
            <a:off x="6629400" y="303847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0"/>
              </a:spcBef>
              <a:spcAft>
                <a:spcPct val="0"/>
              </a:spcAft>
            </a:pPr>
            <a:r>
              <a:rPr lang="en-US" sz="1200" dirty="0" smtClean="0">
                <a:solidFill>
                  <a:srgbClr val="FFFFFF"/>
                </a:solidFill>
                <a:latin typeface="Arial" charset="0"/>
              </a:rPr>
              <a:t>Pg 1.5 </a:t>
            </a:r>
            <a:r>
              <a:rPr lang="en-US" sz="1200" dirty="0">
                <a:solidFill>
                  <a:srgbClr val="FFFFFF"/>
                </a:solidFill>
                <a:latin typeface="Arial" charset="0"/>
              </a:rPr>
              <a:t>SSF 6e</a:t>
            </a:r>
          </a:p>
        </p:txBody>
      </p:sp>
      <p:pic>
        <p:nvPicPr>
          <p:cNvPr id="63494" name="Picture 7" descr="6e_c01_5_poorclean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253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a:xfrm>
            <a:off x="390525" y="158750"/>
            <a:ext cx="8258175" cy="519113"/>
          </a:xfrm>
        </p:spPr>
        <p:txBody>
          <a:bodyPr/>
          <a:lstStyle/>
          <a:p>
            <a:pPr eaLnBrk="1" hangingPunct="1">
              <a:defRPr/>
            </a:pPr>
            <a:r>
              <a:rPr lang="en-US" dirty="0">
                <a:cs typeface="+mj-cs"/>
              </a:rPr>
              <a:t>Food Most Likely to Become Unsafe</a:t>
            </a:r>
          </a:p>
        </p:txBody>
      </p:sp>
      <p:sp>
        <p:nvSpPr>
          <p:cNvPr id="31747" name="Rectangle 3"/>
          <p:cNvSpPr>
            <a:spLocks noGrp="1" noChangeArrowheads="1"/>
          </p:cNvSpPr>
          <p:nvPr>
            <p:ph idx="1"/>
          </p:nvPr>
        </p:nvSpPr>
        <p:spPr>
          <a:xfrm>
            <a:off x="390525" y="1143000"/>
            <a:ext cx="8258175" cy="495300"/>
          </a:xfrm>
        </p:spPr>
        <p:txBody>
          <a:bodyPr/>
          <a:lstStyle/>
          <a:p>
            <a:pPr marL="0" indent="0" eaLnBrk="1" hangingPunct="1">
              <a:buFont typeface="Wingdings" pitchFamily="2" charset="2"/>
              <a:buNone/>
              <a:defRPr/>
            </a:pPr>
            <a:r>
              <a:rPr lang="en-US" dirty="0">
                <a:ea typeface="+mn-ea"/>
                <a:cs typeface="+mn-cs"/>
              </a:rPr>
              <a:t>TCS food:</a:t>
            </a:r>
          </a:p>
        </p:txBody>
      </p:sp>
      <p:sp>
        <p:nvSpPr>
          <p:cNvPr id="3174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1-18</a:t>
            </a:r>
          </a:p>
        </p:txBody>
      </p:sp>
      <p:pic>
        <p:nvPicPr>
          <p:cNvPr id="31749"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58913" y="2057400"/>
            <a:ext cx="1931987"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1750" name="Picture 1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95688" y="2057400"/>
            <a:ext cx="19685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1751" name="Picture 1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2788" y="2057400"/>
            <a:ext cx="189865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1752" name="Picture 1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63675" y="3584575"/>
            <a:ext cx="1905000"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1753" name="Picture 1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95688" y="3584575"/>
            <a:ext cx="196532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1754" name="Picture 1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797550" y="3584575"/>
            <a:ext cx="1905000"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092766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title"/>
          </p:nvPr>
        </p:nvSpPr>
        <p:spPr>
          <a:xfrm>
            <a:off x="390525" y="158750"/>
            <a:ext cx="8258175" cy="519113"/>
          </a:xfrm>
        </p:spPr>
        <p:txBody>
          <a:bodyPr/>
          <a:lstStyle/>
          <a:p>
            <a:pPr eaLnBrk="1" hangingPunct="1">
              <a:defRPr/>
            </a:pPr>
            <a:r>
              <a:rPr lang="en-US" dirty="0">
                <a:cs typeface="+mj-cs"/>
              </a:rPr>
              <a:t>Food Most Likely to Become Unsafe</a:t>
            </a:r>
          </a:p>
        </p:txBody>
      </p:sp>
      <p:sp>
        <p:nvSpPr>
          <p:cNvPr id="32771" name="Rectangle 3"/>
          <p:cNvSpPr>
            <a:spLocks noGrp="1" noChangeArrowheads="1"/>
          </p:cNvSpPr>
          <p:nvPr>
            <p:ph idx="1"/>
          </p:nvPr>
        </p:nvSpPr>
        <p:spPr>
          <a:xfrm>
            <a:off x="390525" y="1143000"/>
            <a:ext cx="8258175" cy="533400"/>
          </a:xfrm>
        </p:spPr>
        <p:txBody>
          <a:bodyPr/>
          <a:lstStyle/>
          <a:p>
            <a:pPr marL="0" indent="0" eaLnBrk="1" hangingPunct="1">
              <a:buFont typeface="Wingdings" pitchFamily="2" charset="2"/>
              <a:buNone/>
              <a:defRPr/>
            </a:pPr>
            <a:r>
              <a:rPr lang="en-US" dirty="0">
                <a:ea typeface="+mn-ea"/>
                <a:cs typeface="+mn-cs"/>
              </a:rPr>
              <a:t>TCS food: </a:t>
            </a:r>
          </a:p>
        </p:txBody>
      </p:sp>
      <p:sp>
        <p:nvSpPr>
          <p:cNvPr id="3277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1-19</a:t>
            </a:r>
          </a:p>
        </p:txBody>
      </p:sp>
      <p:pic>
        <p:nvPicPr>
          <p:cNvPr id="32773"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58913" y="2057400"/>
            <a:ext cx="1908175"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2774" name="Picture 1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92513" y="2057400"/>
            <a:ext cx="1965325"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2775" name="Picture 1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2788" y="2057400"/>
            <a:ext cx="19145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2776" name="Picture 2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58913" y="3587750"/>
            <a:ext cx="1908175"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2777" name="Picture 2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92513" y="3587750"/>
            <a:ext cx="196532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2778" name="Picture 2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792788" y="3587750"/>
            <a:ext cx="1914525"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429074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8938" y="158750"/>
            <a:ext cx="8237537" cy="519113"/>
          </a:xfrm>
        </p:spPr>
        <p:txBody>
          <a:bodyPr/>
          <a:lstStyle/>
          <a:p>
            <a:pPr eaLnBrk="1" hangingPunct="1">
              <a:defRPr/>
            </a:pPr>
            <a:r>
              <a:rPr lang="en-US" dirty="0" smtClean="0">
                <a:cs typeface="+mj-cs"/>
              </a:rPr>
              <a:t>Foodborne Illnesses</a:t>
            </a:r>
            <a:endParaRPr lang="en-US" dirty="0">
              <a:cs typeface="+mj-cs"/>
            </a:endParaRPr>
          </a:p>
        </p:txBody>
      </p:sp>
      <p:sp>
        <p:nvSpPr>
          <p:cNvPr id="15363" name="Rectangle 3"/>
          <p:cNvSpPr>
            <a:spLocks noGrp="1" noChangeArrowheads="1"/>
          </p:cNvSpPr>
          <p:nvPr>
            <p:ph idx="1"/>
          </p:nvPr>
        </p:nvSpPr>
        <p:spPr>
          <a:xfrm>
            <a:off x="388938" y="1143000"/>
            <a:ext cx="5727700" cy="4983163"/>
          </a:xfrm>
        </p:spPr>
        <p:txBody>
          <a:bodyPr/>
          <a:lstStyle/>
          <a:p>
            <a:pPr marL="0" indent="0" eaLnBrk="1" hangingPunct="1">
              <a:defRPr/>
            </a:pPr>
            <a:r>
              <a:rPr lang="en-US" dirty="0">
                <a:cs typeface="+mn-cs"/>
              </a:rPr>
              <a:t>A foodborne illness is a disease transmitted to people through </a:t>
            </a:r>
            <a:r>
              <a:rPr lang="en-US" dirty="0" smtClean="0">
                <a:cs typeface="+mn-cs"/>
              </a:rPr>
              <a:t>food.</a:t>
            </a:r>
            <a:endParaRPr lang="en-US" dirty="0">
              <a:cs typeface="+mn-cs"/>
            </a:endParaRPr>
          </a:p>
          <a:p>
            <a:pPr marL="0" indent="0" eaLnBrk="1" hangingPunct="1">
              <a:defRPr/>
            </a:pPr>
            <a:r>
              <a:rPr lang="en-US" dirty="0">
                <a:cs typeface="+mn-cs"/>
              </a:rPr>
              <a:t>An illness is considered an outbreak when:</a:t>
            </a:r>
          </a:p>
          <a:p>
            <a:pPr marL="347472" lvl="1" indent="-347472" eaLnBrk="1" hangingPunct="1">
              <a:defRPr/>
            </a:pPr>
            <a:r>
              <a:rPr lang="en-US" dirty="0"/>
              <a:t>Two or more people have the same symptoms after eating the same food</a:t>
            </a:r>
          </a:p>
          <a:p>
            <a:pPr marL="347472" lvl="1" indent="-347472" eaLnBrk="1" hangingPunct="1">
              <a:defRPr/>
            </a:pPr>
            <a:r>
              <a:rPr lang="en-US" dirty="0"/>
              <a:t>An investigation is conducted by state and local regulatory authorities</a:t>
            </a:r>
          </a:p>
          <a:p>
            <a:pPr marL="347472" lvl="1" indent="-347472" eaLnBrk="1" hangingPunct="1">
              <a:defRPr/>
            </a:pPr>
            <a:r>
              <a:rPr lang="en-US" dirty="0"/>
              <a:t>The outbreak is confirmed by laboratory analysis</a:t>
            </a:r>
          </a:p>
        </p:txBody>
      </p:sp>
      <p:sp>
        <p:nvSpPr>
          <p:cNvPr id="153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a:t>
            </a:r>
          </a:p>
        </p:txBody>
      </p:sp>
      <p:sp>
        <p:nvSpPr>
          <p:cNvPr id="15365"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
        <p:nvSpPr>
          <p:cNvPr id="15366"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Tree>
    <p:extLst>
      <p:ext uri="{BB962C8B-B14F-4D97-AF65-F5344CB8AC3E}">
        <p14:creationId xmlns:p14="http://schemas.microsoft.com/office/powerpoint/2010/main" val="2378872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title"/>
          </p:nvPr>
        </p:nvSpPr>
        <p:spPr>
          <a:xfrm>
            <a:off x="390525" y="158750"/>
            <a:ext cx="8258175" cy="519113"/>
          </a:xfrm>
        </p:spPr>
        <p:txBody>
          <a:bodyPr/>
          <a:lstStyle/>
          <a:p>
            <a:pPr eaLnBrk="1" hangingPunct="1">
              <a:defRPr/>
            </a:pPr>
            <a:r>
              <a:rPr lang="en-US" dirty="0">
                <a:cs typeface="+mj-cs"/>
              </a:rPr>
              <a:t>Ready-to-Eat Food</a:t>
            </a:r>
          </a:p>
        </p:txBody>
      </p:sp>
      <p:sp>
        <p:nvSpPr>
          <p:cNvPr id="30724" name="Rectangle 10"/>
          <p:cNvSpPr>
            <a:spLocks noGrp="1" noChangeArrowheads="1"/>
          </p:cNvSpPr>
          <p:nvPr>
            <p:ph idx="1"/>
          </p:nvPr>
        </p:nvSpPr>
        <p:spPr>
          <a:xfrm>
            <a:off x="390525" y="1143000"/>
            <a:ext cx="7316788" cy="5257800"/>
          </a:xfrm>
        </p:spPr>
        <p:txBody>
          <a:bodyPr/>
          <a:lstStyle/>
          <a:p>
            <a:pPr marL="0" lvl="1" indent="0" eaLnBrk="1" hangingPunct="1">
              <a:lnSpc>
                <a:spcPct val="90000"/>
              </a:lnSpc>
              <a:spcBef>
                <a:spcPct val="100000"/>
              </a:spcBef>
              <a:buFont typeface="Wingdings" pitchFamily="2" charset="2"/>
              <a:buNone/>
              <a:defRPr/>
            </a:pPr>
            <a:r>
              <a:rPr lang="en-US" sz="2400" b="1" dirty="0">
                <a:solidFill>
                  <a:srgbClr val="009DDC"/>
                </a:solidFill>
                <a:ea typeface="+mn-ea"/>
                <a:cs typeface="+mn-cs"/>
              </a:rPr>
              <a:t>Ready-to-eat food is food that can be eaten without further:</a:t>
            </a:r>
          </a:p>
          <a:p>
            <a:pPr marL="347472" lvl="1" indent="-347472" eaLnBrk="1" hangingPunct="1">
              <a:defRPr/>
            </a:pPr>
            <a:r>
              <a:rPr lang="en-US" dirty="0" smtClean="0"/>
              <a:t>Preparation</a:t>
            </a:r>
          </a:p>
          <a:p>
            <a:pPr marL="347472" lvl="1" indent="-347472" eaLnBrk="1" hangingPunct="1">
              <a:defRPr/>
            </a:pPr>
            <a:r>
              <a:rPr lang="en-US" dirty="0" smtClean="0"/>
              <a:t>Washing</a:t>
            </a:r>
          </a:p>
          <a:p>
            <a:pPr marL="347472" lvl="1" indent="-347472" eaLnBrk="1" hangingPunct="1">
              <a:defRPr/>
            </a:pPr>
            <a:r>
              <a:rPr lang="en-US" dirty="0" smtClean="0"/>
              <a:t>Cooking</a:t>
            </a:r>
          </a:p>
          <a:p>
            <a:pPr marL="0" indent="0" eaLnBrk="1" hangingPunct="1">
              <a:defRPr/>
            </a:pPr>
            <a:r>
              <a:rPr lang="en-US" dirty="0" smtClean="0">
                <a:ea typeface="+mn-ea"/>
                <a:cs typeface="+mn-cs"/>
              </a:rPr>
              <a:t>Ready-to-eat food includes:</a:t>
            </a:r>
          </a:p>
          <a:p>
            <a:pPr marL="347472" lvl="1" indent="-347472" eaLnBrk="1" hangingPunct="1">
              <a:defRPr/>
            </a:pPr>
            <a:r>
              <a:rPr lang="en-US" dirty="0" smtClean="0"/>
              <a:t>Cooked food</a:t>
            </a:r>
          </a:p>
          <a:p>
            <a:pPr marL="347472" lvl="1" indent="-347472" eaLnBrk="1" hangingPunct="1">
              <a:defRPr/>
            </a:pPr>
            <a:r>
              <a:rPr lang="en-US" dirty="0" smtClean="0"/>
              <a:t>Washed fruit and vegetables (whole and cut)</a:t>
            </a:r>
          </a:p>
          <a:p>
            <a:pPr marL="347472" lvl="1" indent="-347472" eaLnBrk="1" hangingPunct="1">
              <a:defRPr/>
            </a:pPr>
            <a:r>
              <a:rPr lang="en-US" dirty="0" smtClean="0"/>
              <a:t>Deli meat</a:t>
            </a:r>
          </a:p>
          <a:p>
            <a:pPr marL="347472" lvl="1" indent="-347472" eaLnBrk="1" hangingPunct="1">
              <a:defRPr/>
            </a:pPr>
            <a:r>
              <a:rPr lang="en-US" dirty="0" smtClean="0"/>
              <a:t>Bakery items</a:t>
            </a:r>
          </a:p>
          <a:p>
            <a:pPr marL="347472" lvl="1" indent="-347472" eaLnBrk="1" hangingPunct="1">
              <a:defRPr/>
            </a:pPr>
            <a:r>
              <a:rPr lang="en-US" dirty="0" smtClean="0"/>
              <a:t>Sugar, spices, and seasonings</a:t>
            </a:r>
          </a:p>
          <a:p>
            <a:pPr marL="571500" lvl="1" indent="-457200" eaLnBrk="1" hangingPunct="1">
              <a:defRPr/>
            </a:pPr>
            <a:endParaRPr lang="en-US" dirty="0" smtClean="0"/>
          </a:p>
        </p:txBody>
      </p:sp>
      <p:sp>
        <p:nvSpPr>
          <p:cNvPr id="33796"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1-20</a:t>
            </a:r>
          </a:p>
        </p:txBody>
      </p:sp>
    </p:spTree>
    <p:extLst>
      <p:ext uri="{BB962C8B-B14F-4D97-AF65-F5344CB8AC3E}">
        <p14:creationId xmlns:p14="http://schemas.microsoft.com/office/powerpoint/2010/main" val="1668917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4"/>
          <p:cNvSpPr>
            <a:spLocks noChangeArrowheads="1"/>
          </p:cNvSpPr>
          <p:nvPr/>
        </p:nvSpPr>
        <p:spPr bwMode="auto">
          <a:xfrm>
            <a:off x="6297613" y="1198563"/>
            <a:ext cx="1706562" cy="1101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34819" name="Rectangle 9"/>
          <p:cNvSpPr>
            <a:spLocks noGrp="1" noChangeArrowheads="1"/>
          </p:cNvSpPr>
          <p:nvPr>
            <p:ph type="title"/>
          </p:nvPr>
        </p:nvSpPr>
        <p:spPr>
          <a:xfrm>
            <a:off x="390525" y="158750"/>
            <a:ext cx="8235950" cy="519113"/>
          </a:xfrm>
        </p:spPr>
        <p:txBody>
          <a:bodyPr/>
          <a:lstStyle/>
          <a:p>
            <a:pPr eaLnBrk="1" hangingPunct="1">
              <a:defRPr/>
            </a:pPr>
            <a:r>
              <a:rPr lang="en-US" dirty="0">
                <a:cs typeface="+mj-cs"/>
              </a:rPr>
              <a:t>Populations at High Risk for Foodborne Illnesses</a:t>
            </a:r>
          </a:p>
        </p:txBody>
      </p:sp>
      <p:sp>
        <p:nvSpPr>
          <p:cNvPr id="30724" name="Rectangle 10"/>
          <p:cNvSpPr>
            <a:spLocks noGrp="1" noChangeArrowheads="1"/>
          </p:cNvSpPr>
          <p:nvPr>
            <p:ph idx="1"/>
          </p:nvPr>
        </p:nvSpPr>
        <p:spPr>
          <a:xfrm>
            <a:off x="390525" y="1143000"/>
            <a:ext cx="5211763" cy="3789363"/>
          </a:xfrm>
        </p:spPr>
        <p:txBody>
          <a:bodyPr/>
          <a:lstStyle/>
          <a:p>
            <a:pPr marL="0" indent="0" eaLnBrk="1" hangingPunct="1">
              <a:defRPr/>
            </a:pPr>
            <a:r>
              <a:rPr lang="en-US" dirty="0" smtClean="0">
                <a:ea typeface="+mn-ea"/>
                <a:cs typeface="+mn-cs"/>
              </a:rPr>
              <a:t>These people have a higher risk of getting a foodborne illness:</a:t>
            </a:r>
          </a:p>
          <a:p>
            <a:pPr marL="347472" lvl="1" indent="-347472" eaLnBrk="1" hangingPunct="1">
              <a:defRPr/>
            </a:pPr>
            <a:r>
              <a:rPr lang="en-US" dirty="0"/>
              <a:t>Preschool-age children</a:t>
            </a:r>
          </a:p>
          <a:p>
            <a:pPr marL="347472" lvl="1" indent="-347472" eaLnBrk="1" hangingPunct="1">
              <a:defRPr/>
            </a:pPr>
            <a:r>
              <a:rPr lang="en-US" dirty="0" smtClean="0"/>
              <a:t>Elderly people</a:t>
            </a:r>
          </a:p>
          <a:p>
            <a:pPr marL="347472" lvl="1" indent="-347472" eaLnBrk="1" hangingPunct="1">
              <a:defRPr/>
            </a:pPr>
            <a:r>
              <a:rPr lang="en-US" dirty="0" smtClean="0"/>
              <a:t>People with compromised immune systems </a:t>
            </a:r>
          </a:p>
          <a:p>
            <a:pPr marL="114300" lvl="1" indent="0" eaLnBrk="1" hangingPunct="1">
              <a:buFont typeface="Wingdings" pitchFamily="2" charset="2"/>
              <a:buNone/>
              <a:defRPr/>
            </a:pPr>
            <a:endParaRPr lang="en-US" dirty="0" smtClean="0"/>
          </a:p>
        </p:txBody>
      </p:sp>
      <p:sp>
        <p:nvSpPr>
          <p:cNvPr id="34822"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a:t>
            </a:r>
          </a:p>
        </p:txBody>
      </p:sp>
      <p:pic>
        <p:nvPicPr>
          <p:cNvPr id="67590" name="Picture 4" descr="6e_c01_7_child_r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01738"/>
            <a:ext cx="2103437"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5" descr="6e_c01_7_RxCapInHand_r2SW.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23038" y="3657600"/>
            <a:ext cx="210343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6" descr="6e_c01_7_elderly_r.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00813" y="2400300"/>
            <a:ext cx="210343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302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Keeping Food Safe</a:t>
            </a:r>
          </a:p>
        </p:txBody>
      </p:sp>
      <p:sp>
        <p:nvSpPr>
          <p:cNvPr id="35845"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a:t>
            </a:r>
          </a:p>
        </p:txBody>
      </p:sp>
      <p:sp>
        <p:nvSpPr>
          <p:cNvPr id="6" name="Rectangle 3"/>
          <p:cNvSpPr txBox="1">
            <a:spLocks noChangeArrowheads="1"/>
          </p:cNvSpPr>
          <p:nvPr/>
        </p:nvSpPr>
        <p:spPr bwMode="auto">
          <a:xfrm>
            <a:off x="285750" y="1143000"/>
            <a:ext cx="6629400"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995363" indent="-419100" algn="l" rtl="0" eaLnBrk="0" fontAlgn="base" hangingPunct="0">
              <a:lnSpc>
                <a:spcPct val="90000"/>
              </a:lnSpc>
              <a:spcBef>
                <a:spcPct val="500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447800" indent="-419100" algn="l" rtl="0" eaLnBrk="0" fontAlgn="base" hangingPunct="0">
              <a:lnSpc>
                <a:spcPct val="90000"/>
              </a:lnSpc>
              <a:spcBef>
                <a:spcPct val="500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spcBef>
                <a:spcPct val="100000"/>
              </a:spcBef>
              <a:buClr>
                <a:srgbClr val="009DDC"/>
              </a:buClr>
              <a:buFont typeface="Wingdings" charset="0"/>
              <a:buNone/>
              <a:defRPr/>
            </a:pPr>
            <a:r>
              <a:rPr lang="en-US" sz="2400" b="1" dirty="0">
                <a:solidFill>
                  <a:srgbClr val="009DDC"/>
                </a:solidFill>
                <a:ea typeface="+mn-ea"/>
              </a:rPr>
              <a:t>Focus on these measures: </a:t>
            </a:r>
          </a:p>
          <a:p>
            <a:pPr marL="347472" lvl="1" indent="-347472" eaLnBrk="1" hangingPunct="1">
              <a:lnSpc>
                <a:spcPct val="100000"/>
              </a:lnSpc>
              <a:spcBef>
                <a:spcPts val="900"/>
              </a:spcBef>
              <a:buClr>
                <a:srgbClr val="009DDC"/>
              </a:buClr>
              <a:defRPr/>
            </a:pPr>
            <a:r>
              <a:rPr lang="en-US" dirty="0"/>
              <a:t>Purchasing from approved, reputable suppliers</a:t>
            </a:r>
          </a:p>
          <a:p>
            <a:pPr marL="347472" lvl="1" indent="-347472" eaLnBrk="1" hangingPunct="1">
              <a:lnSpc>
                <a:spcPct val="100000"/>
              </a:lnSpc>
              <a:spcBef>
                <a:spcPts val="900"/>
              </a:spcBef>
              <a:buClr>
                <a:srgbClr val="009DDC"/>
              </a:buClr>
              <a:defRPr/>
            </a:pPr>
            <a:r>
              <a:rPr lang="en-US" dirty="0"/>
              <a:t>Controlling time and temperature</a:t>
            </a:r>
          </a:p>
          <a:p>
            <a:pPr marL="347472" lvl="1" indent="-347472" eaLnBrk="1" hangingPunct="1">
              <a:lnSpc>
                <a:spcPct val="100000"/>
              </a:lnSpc>
              <a:spcBef>
                <a:spcPts val="900"/>
              </a:spcBef>
              <a:buClr>
                <a:srgbClr val="009DDC"/>
              </a:buClr>
              <a:defRPr/>
            </a:pPr>
            <a:r>
              <a:rPr lang="en-US" dirty="0"/>
              <a:t>Preventing cross-contamination</a:t>
            </a:r>
          </a:p>
          <a:p>
            <a:pPr marL="347472" lvl="1" indent="-347472" eaLnBrk="1" hangingPunct="1">
              <a:lnSpc>
                <a:spcPct val="100000"/>
              </a:lnSpc>
              <a:spcBef>
                <a:spcPts val="900"/>
              </a:spcBef>
              <a:buClr>
                <a:srgbClr val="009DDC"/>
              </a:buClr>
              <a:defRPr/>
            </a:pPr>
            <a:r>
              <a:rPr lang="en-US" dirty="0"/>
              <a:t>Practicing personal hygiene</a:t>
            </a:r>
          </a:p>
          <a:p>
            <a:pPr marL="347472" lvl="1" indent="-347472" eaLnBrk="1" hangingPunct="1">
              <a:lnSpc>
                <a:spcPct val="100000"/>
              </a:lnSpc>
              <a:spcBef>
                <a:spcPts val="900"/>
              </a:spcBef>
              <a:buClr>
                <a:srgbClr val="009DDC"/>
              </a:buClr>
              <a:defRPr/>
            </a:pPr>
            <a:r>
              <a:rPr lang="en-US" dirty="0"/>
              <a:t>Cleaning and sanitizing</a:t>
            </a:r>
          </a:p>
        </p:txBody>
      </p:sp>
      <p:pic>
        <p:nvPicPr>
          <p:cNvPr id="68613" name="Picture 1" descr="6e_c01_2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255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050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0525" y="158750"/>
            <a:ext cx="8307388" cy="519113"/>
          </a:xfrm>
        </p:spPr>
        <p:txBody>
          <a:bodyPr/>
          <a:lstStyle/>
          <a:p>
            <a:pPr eaLnBrk="1" hangingPunct="1">
              <a:defRPr/>
            </a:pPr>
            <a:r>
              <a:rPr lang="en-US" dirty="0">
                <a:cs typeface="+mj-cs"/>
              </a:rPr>
              <a:t>Biological Contamination</a:t>
            </a:r>
          </a:p>
        </p:txBody>
      </p:sp>
      <p:sp>
        <p:nvSpPr>
          <p:cNvPr id="41987"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a:t>
            </a:r>
          </a:p>
        </p:txBody>
      </p:sp>
      <p:sp>
        <p:nvSpPr>
          <p:cNvPr id="36868" name="Rectangle 3"/>
          <p:cNvSpPr txBox="1">
            <a:spLocks noChangeArrowheads="1"/>
          </p:cNvSpPr>
          <p:nvPr/>
        </p:nvSpPr>
        <p:spPr bwMode="auto">
          <a:xfrm>
            <a:off x="390525" y="1143000"/>
            <a:ext cx="8235950"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200" b="1">
                <a:solidFill>
                  <a:srgbClr val="FFFFFF"/>
                </a:solidFill>
                <a:latin typeface="Arial" charset="0"/>
              </a:defRPr>
            </a:lvl1pPr>
            <a:lvl2pPr marL="571500" indent="-45720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marL="0" lvl="1" indent="0" eaLnBrk="1" fontAlgn="base" hangingPunct="1">
              <a:lnSpc>
                <a:spcPct val="90000"/>
              </a:lnSpc>
              <a:spcBef>
                <a:spcPct val="100000"/>
              </a:spcBef>
              <a:spcAft>
                <a:spcPct val="0"/>
              </a:spcAft>
              <a:buClr>
                <a:srgbClr val="009DDC"/>
              </a:buClr>
              <a:buSzPct val="75000"/>
              <a:defRPr/>
            </a:pPr>
            <a:r>
              <a:rPr lang="en-US" sz="2400" dirty="0">
                <a:solidFill>
                  <a:srgbClr val="009DDC"/>
                </a:solidFill>
                <a:latin typeface="Arial Narrow"/>
              </a:rPr>
              <a:t>Microorganism:</a:t>
            </a:r>
          </a:p>
          <a:p>
            <a:pPr marL="347472" lvl="1" indent="-347472" eaLnBrk="1" fontAlgn="base" hangingPunct="1">
              <a:spcBef>
                <a:spcPts val="900"/>
              </a:spcBef>
              <a:spcAft>
                <a:spcPct val="0"/>
              </a:spcAft>
              <a:buClr>
                <a:srgbClr val="009DDC"/>
              </a:buClr>
              <a:buSzPct val="75000"/>
              <a:buFont typeface="Wingdings" charset="0"/>
              <a:buChar char="l"/>
              <a:defRPr/>
            </a:pPr>
            <a:r>
              <a:rPr lang="en-US" sz="2200" b="0" dirty="0">
                <a:solidFill>
                  <a:srgbClr val="231F20"/>
                </a:solidFill>
                <a:latin typeface="Arial Narrow"/>
                <a:ea typeface="ＭＳ Ｐゴシック" charset="0"/>
              </a:rPr>
              <a:t>Small, living organism that can be seen only with a microscope</a:t>
            </a:r>
          </a:p>
          <a:p>
            <a:pPr marL="0" lvl="1" indent="0" eaLnBrk="1" fontAlgn="base" hangingPunct="1">
              <a:lnSpc>
                <a:spcPct val="90000"/>
              </a:lnSpc>
              <a:spcBef>
                <a:spcPct val="100000"/>
              </a:spcBef>
              <a:spcAft>
                <a:spcPct val="0"/>
              </a:spcAft>
              <a:buClr>
                <a:srgbClr val="009DDC"/>
              </a:buClr>
              <a:buSzPct val="75000"/>
              <a:defRPr/>
            </a:pPr>
            <a:r>
              <a:rPr lang="en-US" sz="2400" dirty="0">
                <a:solidFill>
                  <a:srgbClr val="009DDC"/>
                </a:solidFill>
                <a:latin typeface="Arial Narrow"/>
              </a:rPr>
              <a:t>Pathogen: </a:t>
            </a:r>
          </a:p>
          <a:p>
            <a:pPr marL="347472" lvl="1" indent="-347472" eaLnBrk="1" fontAlgn="base" hangingPunct="1">
              <a:spcBef>
                <a:spcPts val="900"/>
              </a:spcBef>
              <a:spcAft>
                <a:spcPct val="0"/>
              </a:spcAft>
              <a:buClr>
                <a:srgbClr val="009DDC"/>
              </a:buClr>
              <a:buSzPct val="75000"/>
              <a:buFont typeface="Wingdings" charset="0"/>
              <a:buChar char="l"/>
              <a:defRPr/>
            </a:pPr>
            <a:r>
              <a:rPr lang="en-US" sz="2200" b="0" dirty="0">
                <a:solidFill>
                  <a:srgbClr val="231F20"/>
                </a:solidFill>
                <a:latin typeface="Arial Narrow"/>
                <a:ea typeface="ＭＳ Ｐゴシック" charset="0"/>
              </a:rPr>
              <a:t>Harmful microorganism</a:t>
            </a:r>
          </a:p>
          <a:p>
            <a:pPr marL="347472" lvl="1" indent="-347472" eaLnBrk="1" fontAlgn="base" hangingPunct="1">
              <a:spcBef>
                <a:spcPts val="900"/>
              </a:spcBef>
              <a:spcAft>
                <a:spcPct val="0"/>
              </a:spcAft>
              <a:buClr>
                <a:srgbClr val="009DDC"/>
              </a:buClr>
              <a:buSzPct val="75000"/>
              <a:buFont typeface="Wingdings" charset="0"/>
              <a:buChar char="l"/>
              <a:defRPr/>
            </a:pPr>
            <a:r>
              <a:rPr lang="en-US" sz="2200" b="0" dirty="0">
                <a:solidFill>
                  <a:srgbClr val="231F20"/>
                </a:solidFill>
                <a:latin typeface="Arial Narrow"/>
                <a:ea typeface="ＭＳ Ｐゴシック" charset="0"/>
              </a:rPr>
              <a:t>Makes people sick when eaten or produces toxins that cause illness</a:t>
            </a:r>
          </a:p>
          <a:p>
            <a:pPr marL="0" lvl="1" indent="0" eaLnBrk="1" fontAlgn="base" hangingPunct="1">
              <a:lnSpc>
                <a:spcPct val="90000"/>
              </a:lnSpc>
              <a:spcBef>
                <a:spcPct val="100000"/>
              </a:spcBef>
              <a:spcAft>
                <a:spcPct val="0"/>
              </a:spcAft>
              <a:buClr>
                <a:srgbClr val="009DDC"/>
              </a:buClr>
              <a:buSzPct val="75000"/>
              <a:buFont typeface="Wingdings" pitchFamily="2" charset="2"/>
              <a:buNone/>
              <a:defRPr/>
            </a:pPr>
            <a:r>
              <a:rPr lang="en-US" sz="2400" dirty="0">
                <a:solidFill>
                  <a:srgbClr val="009DDC"/>
                </a:solidFill>
                <a:latin typeface="Arial Narrow"/>
              </a:rPr>
              <a:t>Toxin: </a:t>
            </a:r>
          </a:p>
          <a:p>
            <a:pPr marL="347472" lvl="1" indent="-347472" eaLnBrk="1" fontAlgn="base" hangingPunct="1">
              <a:spcBef>
                <a:spcPts val="900"/>
              </a:spcBef>
              <a:spcAft>
                <a:spcPct val="0"/>
              </a:spcAft>
              <a:buClr>
                <a:srgbClr val="009DDC"/>
              </a:buClr>
              <a:buSzPct val="75000"/>
              <a:buFont typeface="Wingdings" charset="0"/>
              <a:buChar char="l"/>
              <a:defRPr/>
            </a:pPr>
            <a:r>
              <a:rPr lang="en-US" sz="2200" b="0" dirty="0">
                <a:solidFill>
                  <a:srgbClr val="231F20"/>
                </a:solidFill>
                <a:latin typeface="Arial Narrow"/>
                <a:ea typeface="ＭＳ Ｐゴシック" charset="0"/>
              </a:rPr>
              <a:t>Poison</a:t>
            </a:r>
          </a:p>
        </p:txBody>
      </p:sp>
    </p:spTree>
    <p:extLst>
      <p:ext uri="{BB962C8B-B14F-4D97-AF65-F5344CB8AC3E}">
        <p14:creationId xmlns:p14="http://schemas.microsoft.com/office/powerpoint/2010/main" val="3685658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Biological Contamination</a:t>
            </a:r>
          </a:p>
        </p:txBody>
      </p:sp>
      <p:sp>
        <p:nvSpPr>
          <p:cNvPr id="37891" name="Rectangle 3"/>
          <p:cNvSpPr>
            <a:spLocks noGrp="1" noChangeArrowheads="1"/>
          </p:cNvSpPr>
          <p:nvPr>
            <p:ph idx="1"/>
          </p:nvPr>
        </p:nvSpPr>
        <p:spPr>
          <a:xfrm>
            <a:off x="390525" y="1143000"/>
            <a:ext cx="8235950" cy="922338"/>
          </a:xfrm>
        </p:spPr>
        <p:txBody>
          <a:bodyPr/>
          <a:lstStyle/>
          <a:p>
            <a:pPr marL="0" indent="0" eaLnBrk="1" hangingPunct="1">
              <a:defRPr/>
            </a:pPr>
            <a:r>
              <a:rPr lang="en-US" kern="1200" dirty="0">
                <a:ea typeface="+mn-ea"/>
                <a:cs typeface="+mn-cs"/>
              </a:rPr>
              <a:t>Four types of pathogens can contaminate food and cause foodborne illness</a:t>
            </a:r>
            <a:r>
              <a:rPr lang="en-US" kern="1200" dirty="0" smtClean="0">
                <a:ea typeface="+mn-ea"/>
                <a:cs typeface="+mn-cs"/>
              </a:rPr>
              <a:t>:</a:t>
            </a:r>
            <a:endParaRPr lang="en-US" kern="1200" dirty="0">
              <a:ea typeface="+mn-ea"/>
              <a:cs typeface="+mn-cs"/>
            </a:endParaRPr>
          </a:p>
        </p:txBody>
      </p:sp>
      <p:sp>
        <p:nvSpPr>
          <p:cNvPr id="37892" name="Text Box 7"/>
          <p:cNvSpPr txBox="1">
            <a:spLocks noChangeArrowheads="1"/>
          </p:cNvSpPr>
          <p:nvPr/>
        </p:nvSpPr>
        <p:spPr bwMode="auto">
          <a:xfrm>
            <a:off x="3398838" y="4057650"/>
            <a:ext cx="8651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smtClean="0">
                <a:solidFill>
                  <a:srgbClr val="00AEEF"/>
                </a:solidFill>
                <a:latin typeface="Arial Narrow"/>
              </a:rPr>
              <a:t>Viruses</a:t>
            </a:r>
          </a:p>
        </p:txBody>
      </p:sp>
      <p:sp>
        <p:nvSpPr>
          <p:cNvPr id="37894" name="Text Box 9"/>
          <p:cNvSpPr txBox="1">
            <a:spLocks noChangeArrowheads="1"/>
          </p:cNvSpPr>
          <p:nvPr/>
        </p:nvSpPr>
        <p:spPr bwMode="auto">
          <a:xfrm>
            <a:off x="4895850" y="4057650"/>
            <a:ext cx="10271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smtClean="0">
                <a:solidFill>
                  <a:srgbClr val="00AEEF"/>
                </a:solidFill>
                <a:latin typeface="Arial Narrow"/>
              </a:rPr>
              <a:t>Parasites</a:t>
            </a:r>
          </a:p>
        </p:txBody>
      </p:sp>
      <p:sp>
        <p:nvSpPr>
          <p:cNvPr id="37895" name="Text Box 10"/>
          <p:cNvSpPr txBox="1">
            <a:spLocks noChangeArrowheads="1"/>
          </p:cNvSpPr>
          <p:nvPr/>
        </p:nvSpPr>
        <p:spPr bwMode="auto">
          <a:xfrm>
            <a:off x="6526213" y="4057650"/>
            <a:ext cx="7000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smtClean="0">
                <a:solidFill>
                  <a:srgbClr val="00AEEF"/>
                </a:solidFill>
                <a:latin typeface="Arial Narrow"/>
              </a:rPr>
              <a:t>Fungi</a:t>
            </a:r>
          </a:p>
        </p:txBody>
      </p:sp>
      <p:sp>
        <p:nvSpPr>
          <p:cNvPr id="43020"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a:t>
            </a:r>
          </a:p>
        </p:txBody>
      </p:sp>
      <p:sp>
        <p:nvSpPr>
          <p:cNvPr id="37914" name="Text Box 8"/>
          <p:cNvSpPr txBox="1">
            <a:spLocks noChangeArrowheads="1"/>
          </p:cNvSpPr>
          <p:nvPr/>
        </p:nvSpPr>
        <p:spPr bwMode="auto">
          <a:xfrm>
            <a:off x="1784350" y="4057650"/>
            <a:ext cx="9302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a:solidFill>
                  <a:srgbClr val="00AEEF"/>
                </a:solidFill>
                <a:latin typeface="Arial Narrow"/>
              </a:rPr>
              <a:t>Bacteria</a:t>
            </a:r>
          </a:p>
        </p:txBody>
      </p:sp>
      <p:pic>
        <p:nvPicPr>
          <p:cNvPr id="70665" name="Picture 1" descr="6e_c02_06B.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6900" y="2716213"/>
            <a:ext cx="13192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Picture 1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90675" y="2717800"/>
            <a:ext cx="1319213"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Picture 19"/>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84713" y="2717800"/>
            <a:ext cx="1319212"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8" name="Picture 20"/>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18238" y="2716213"/>
            <a:ext cx="13192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681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How Contamination Happens</a:t>
            </a:r>
          </a:p>
        </p:txBody>
      </p:sp>
      <p:sp>
        <p:nvSpPr>
          <p:cNvPr id="40963" name="Rectangle 3"/>
          <p:cNvSpPr>
            <a:spLocks noGrp="1" noChangeArrowheads="1"/>
          </p:cNvSpPr>
          <p:nvPr>
            <p:ph idx="1"/>
          </p:nvPr>
        </p:nvSpPr>
        <p:spPr>
          <a:xfrm>
            <a:off x="390525" y="1143000"/>
            <a:ext cx="5029200" cy="4983163"/>
          </a:xfrm>
        </p:spPr>
        <p:txBody>
          <a:bodyPr/>
          <a:lstStyle/>
          <a:p>
            <a:pPr marL="0" indent="0" eaLnBrk="1" hangingPunct="1"/>
            <a:r>
              <a:rPr lang="en-US" dirty="0">
                <a:latin typeface="Arial Narrow" charset="0"/>
              </a:rPr>
              <a:t>People can contaminate food when: </a:t>
            </a:r>
          </a:p>
          <a:p>
            <a:pPr lvl="1" eaLnBrk="1" hangingPunct="1"/>
            <a:r>
              <a:rPr lang="en-US" dirty="0">
                <a:latin typeface="Arial Narrow" charset="0"/>
              </a:rPr>
              <a:t>They </a:t>
            </a:r>
            <a:r>
              <a:rPr lang="en-US" dirty="0" smtClean="0">
                <a:latin typeface="Arial Narrow" charset="0"/>
              </a:rPr>
              <a:t>don’t </a:t>
            </a:r>
            <a:r>
              <a:rPr lang="en-US" dirty="0">
                <a:latin typeface="Arial Narrow" charset="0"/>
              </a:rPr>
              <a:t>wash their hands after using </a:t>
            </a:r>
            <a:br>
              <a:rPr lang="en-US" dirty="0">
                <a:latin typeface="Arial Narrow" charset="0"/>
              </a:rPr>
            </a:br>
            <a:r>
              <a:rPr lang="en-US" dirty="0">
                <a:latin typeface="Arial Narrow" charset="0"/>
              </a:rPr>
              <a:t>the restroom</a:t>
            </a:r>
          </a:p>
          <a:p>
            <a:pPr lvl="1" eaLnBrk="1" hangingPunct="1"/>
            <a:r>
              <a:rPr lang="en-US" dirty="0">
                <a:latin typeface="Arial Narrow" charset="0"/>
              </a:rPr>
              <a:t>They are in contact with a person who is sick</a:t>
            </a:r>
          </a:p>
          <a:p>
            <a:pPr lvl="1" eaLnBrk="1" hangingPunct="1"/>
            <a:r>
              <a:rPr lang="en-US" dirty="0">
                <a:latin typeface="Arial Narrow" charset="0"/>
              </a:rPr>
              <a:t>They allow ready-to-eat food to touch surfaces that have come in contact with raw meat, seafood, and poultry</a:t>
            </a:r>
          </a:p>
          <a:p>
            <a:pPr lvl="1" eaLnBrk="1" hangingPunct="1"/>
            <a:r>
              <a:rPr lang="en-US" dirty="0">
                <a:latin typeface="Arial Narrow" charset="0"/>
              </a:rPr>
              <a:t>They sneeze or vomit onto food or food-contact surfaces</a:t>
            </a:r>
          </a:p>
          <a:p>
            <a:pPr lvl="1" eaLnBrk="1" hangingPunct="1"/>
            <a:r>
              <a:rPr lang="en-US" dirty="0">
                <a:latin typeface="Arial Narrow" charset="0"/>
              </a:rPr>
              <a:t>They touch dirty food-contact surfaces and equipment and then touch food</a:t>
            </a:r>
          </a:p>
          <a:p>
            <a:pPr lvl="1" eaLnBrk="1" hangingPunct="1"/>
            <a:r>
              <a:rPr lang="en-US" dirty="0">
                <a:latin typeface="Arial Narrow" charset="0"/>
              </a:rPr>
              <a:t>They store food incorrectly</a:t>
            </a:r>
          </a:p>
          <a:p>
            <a:pPr lvl="1" eaLnBrk="1" hangingPunct="1"/>
            <a:endParaRPr lang="en-US" dirty="0">
              <a:latin typeface="Arial Narrow" charset="0"/>
            </a:endParaRPr>
          </a:p>
          <a:p>
            <a:pPr lvl="1" eaLnBrk="1" hangingPunct="1"/>
            <a:endParaRPr lang="en-US" dirty="0">
              <a:latin typeface="Arial Narrow" charset="0"/>
            </a:endParaRPr>
          </a:p>
        </p:txBody>
      </p:sp>
      <p:sp>
        <p:nvSpPr>
          <p:cNvPr id="4096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a:t>
            </a:r>
          </a:p>
        </p:txBody>
      </p:sp>
      <p:pic>
        <p:nvPicPr>
          <p:cNvPr id="71685" name="Picture 1" descr="6e_c02_0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048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0525" y="158750"/>
            <a:ext cx="8307388" cy="519113"/>
          </a:xfrm>
        </p:spPr>
        <p:txBody>
          <a:bodyPr/>
          <a:lstStyle/>
          <a:p>
            <a:pPr eaLnBrk="1" hangingPunct="1">
              <a:defRPr/>
            </a:pPr>
            <a:r>
              <a:rPr lang="en-US" dirty="0" smtClean="0">
                <a:cs typeface="+mj-cs"/>
              </a:rPr>
              <a:t>Symptoms of a Foodborne Illness</a:t>
            </a:r>
            <a:endParaRPr lang="en-US" dirty="0">
              <a:cs typeface="+mj-cs"/>
            </a:endParaRPr>
          </a:p>
        </p:txBody>
      </p:sp>
      <p:sp>
        <p:nvSpPr>
          <p:cNvPr id="44035"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2-5</a:t>
            </a:r>
          </a:p>
        </p:txBody>
      </p:sp>
      <p:sp>
        <p:nvSpPr>
          <p:cNvPr id="15" name="Rectangle 3"/>
          <p:cNvSpPr txBox="1">
            <a:spLocks noChangeArrowheads="1"/>
          </p:cNvSpPr>
          <p:nvPr/>
        </p:nvSpPr>
        <p:spPr bwMode="auto">
          <a:xfrm>
            <a:off x="390525" y="1143000"/>
            <a:ext cx="5402263"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fontAlgn="base">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fontAlgn="base">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fontAlgn="base">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fontAlgn="base">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fontAlgn="base">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buClr>
                <a:srgbClr val="009DDC"/>
              </a:buClr>
              <a:buFont typeface="Wingdings" charset="0"/>
              <a:buNone/>
              <a:defRPr/>
            </a:pPr>
            <a:r>
              <a:rPr lang="en-US" sz="2400" b="1" dirty="0">
                <a:solidFill>
                  <a:srgbClr val="009DDC"/>
                </a:solidFill>
                <a:ea typeface="ＭＳ Ｐゴシック" charset="0"/>
              </a:rPr>
              <a:t>Common symptoms of foodborne illness:</a:t>
            </a:r>
          </a:p>
          <a:p>
            <a:pPr marL="347472" lvl="1" indent="-347472">
              <a:lnSpc>
                <a:spcPct val="100000"/>
              </a:lnSpc>
              <a:spcBef>
                <a:spcPts val="900"/>
              </a:spcBef>
              <a:buClr>
                <a:srgbClr val="009DDC"/>
              </a:buClr>
              <a:buFont typeface="Wingdings" charset="0"/>
              <a:buChar char="l"/>
              <a:defRPr/>
            </a:pPr>
            <a:r>
              <a:rPr lang="en-US" dirty="0">
                <a:ea typeface="ＭＳ Ｐゴシック" charset="0"/>
              </a:rPr>
              <a:t>Diarrhea</a:t>
            </a:r>
          </a:p>
          <a:p>
            <a:pPr marL="347472" lvl="1" indent="-347472">
              <a:lnSpc>
                <a:spcPct val="100000"/>
              </a:lnSpc>
              <a:spcBef>
                <a:spcPts val="900"/>
              </a:spcBef>
              <a:buClr>
                <a:srgbClr val="009DDC"/>
              </a:buClr>
              <a:buFont typeface="Wingdings" charset="0"/>
              <a:buChar char="l"/>
              <a:defRPr/>
            </a:pPr>
            <a:r>
              <a:rPr lang="en-US" dirty="0">
                <a:ea typeface="ＭＳ Ｐゴシック" charset="0"/>
              </a:rPr>
              <a:t>Vomiting</a:t>
            </a:r>
          </a:p>
          <a:p>
            <a:pPr marL="347472" lvl="1" indent="-347472">
              <a:lnSpc>
                <a:spcPct val="100000"/>
              </a:lnSpc>
              <a:spcBef>
                <a:spcPts val="900"/>
              </a:spcBef>
              <a:buClr>
                <a:srgbClr val="009DDC"/>
              </a:buClr>
              <a:buFont typeface="Wingdings" charset="0"/>
              <a:buChar char="l"/>
              <a:defRPr/>
            </a:pPr>
            <a:r>
              <a:rPr lang="en-US" dirty="0">
                <a:ea typeface="ＭＳ Ｐゴシック" charset="0"/>
              </a:rPr>
              <a:t>Fever</a:t>
            </a:r>
          </a:p>
          <a:p>
            <a:pPr marL="347472" lvl="1" indent="-347472">
              <a:lnSpc>
                <a:spcPct val="100000"/>
              </a:lnSpc>
              <a:spcBef>
                <a:spcPts val="900"/>
              </a:spcBef>
              <a:buClr>
                <a:srgbClr val="009DDC"/>
              </a:buClr>
              <a:buFont typeface="Wingdings" charset="0"/>
              <a:buChar char="l"/>
              <a:defRPr/>
            </a:pPr>
            <a:r>
              <a:rPr lang="en-US" dirty="0">
                <a:ea typeface="ＭＳ Ｐゴシック" charset="0"/>
              </a:rPr>
              <a:t>Nausea</a:t>
            </a:r>
          </a:p>
          <a:p>
            <a:pPr marL="347472" lvl="1" indent="-347472">
              <a:lnSpc>
                <a:spcPct val="100000"/>
              </a:lnSpc>
              <a:spcBef>
                <a:spcPts val="900"/>
              </a:spcBef>
              <a:buClr>
                <a:srgbClr val="009DDC"/>
              </a:buClr>
              <a:buFont typeface="Wingdings" charset="0"/>
              <a:buChar char="l"/>
              <a:defRPr/>
            </a:pPr>
            <a:r>
              <a:rPr lang="en-US" dirty="0">
                <a:ea typeface="ＭＳ Ｐゴシック" charset="0"/>
              </a:rPr>
              <a:t>Abdominal cramps</a:t>
            </a:r>
          </a:p>
          <a:p>
            <a:pPr marL="347472" lvl="1" indent="-347472">
              <a:lnSpc>
                <a:spcPct val="100000"/>
              </a:lnSpc>
              <a:spcBef>
                <a:spcPts val="900"/>
              </a:spcBef>
              <a:buClr>
                <a:srgbClr val="009DDC"/>
              </a:buClr>
              <a:buFont typeface="Wingdings" charset="0"/>
              <a:buChar char="l"/>
              <a:defRPr/>
            </a:pPr>
            <a:r>
              <a:rPr lang="en-US" dirty="0">
                <a:ea typeface="ＭＳ Ｐゴシック" charset="0"/>
              </a:rPr>
              <a:t>Jaundice (yellowing of skin and eyes</a:t>
            </a:r>
            <a:r>
              <a:rPr lang="en-US" dirty="0" smtClean="0">
                <a:ea typeface="ＭＳ Ｐゴシック" charset="0"/>
              </a:rPr>
              <a:t>)</a:t>
            </a:r>
            <a:endParaRPr lang="en-US" sz="2400" b="1" dirty="0">
              <a:solidFill>
                <a:srgbClr val="009DDC"/>
              </a:solidFill>
              <a:ea typeface="ＭＳ Ｐゴシック" charset="0"/>
            </a:endParaRPr>
          </a:p>
          <a:p>
            <a:pPr marL="0" lvl="1" indent="0">
              <a:buClr>
                <a:srgbClr val="009DDC"/>
              </a:buClr>
              <a:buFont typeface="Wingdings" charset="0"/>
              <a:buNone/>
              <a:defRPr/>
            </a:pPr>
            <a:r>
              <a:rPr lang="en-US" sz="2400" b="1" dirty="0">
                <a:solidFill>
                  <a:srgbClr val="009DDC"/>
                </a:solidFill>
                <a:ea typeface="ＭＳ Ｐゴシック" charset="0"/>
              </a:rPr>
              <a:t>Onset times: </a:t>
            </a:r>
          </a:p>
          <a:p>
            <a:pPr marL="347472" lvl="1" indent="-347472">
              <a:lnSpc>
                <a:spcPct val="100000"/>
              </a:lnSpc>
              <a:spcBef>
                <a:spcPts val="900"/>
              </a:spcBef>
              <a:buClr>
                <a:srgbClr val="009DDC"/>
              </a:buClr>
              <a:buFont typeface="Wingdings" charset="0"/>
              <a:buChar char="l"/>
              <a:defRPr/>
            </a:pPr>
            <a:r>
              <a:rPr lang="en-US" dirty="0">
                <a:ea typeface="ＭＳ Ｐゴシック" charset="0"/>
              </a:rPr>
              <a:t>Depend on the type of foodborne illness</a:t>
            </a:r>
          </a:p>
          <a:p>
            <a:pPr marL="347472" lvl="1" indent="-347472">
              <a:lnSpc>
                <a:spcPct val="100000"/>
              </a:lnSpc>
              <a:spcBef>
                <a:spcPts val="900"/>
              </a:spcBef>
              <a:buClr>
                <a:srgbClr val="009DDC"/>
              </a:buClr>
              <a:buFont typeface="Wingdings" charset="0"/>
              <a:buChar char="l"/>
              <a:defRPr/>
            </a:pPr>
            <a:r>
              <a:rPr lang="en-US" dirty="0">
                <a:ea typeface="ＭＳ Ｐゴシック" charset="0"/>
              </a:rPr>
              <a:t>Can range from 30 minutes to six weeks</a:t>
            </a:r>
          </a:p>
          <a:p>
            <a:pPr marL="114300" lvl="1" indent="0">
              <a:buFont typeface="Wingdings" pitchFamily="2" charset="2"/>
              <a:buNone/>
              <a:defRPr/>
            </a:pPr>
            <a:endParaRPr lang="en-US" sz="2000" b="1" dirty="0">
              <a:solidFill>
                <a:srgbClr val="005CAB"/>
              </a:solidFill>
            </a:endParaRPr>
          </a:p>
          <a:p>
            <a:pPr marL="114300" lvl="1" indent="0">
              <a:buFont typeface="Wingdings" pitchFamily="2" charset="2"/>
              <a:buNone/>
              <a:defRPr/>
            </a:pPr>
            <a:endParaRPr lang="en-US" b="1" dirty="0" smtClean="0"/>
          </a:p>
        </p:txBody>
      </p:sp>
      <p:pic>
        <p:nvPicPr>
          <p:cNvPr id="72709" name="Picture 1" descr="6e_c02_07.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585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060"/>
          <p:cNvSpPr>
            <a:spLocks noGrp="1" noChangeArrowheads="1"/>
          </p:cNvSpPr>
          <p:nvPr>
            <p:ph type="title"/>
          </p:nvPr>
        </p:nvSpPr>
        <p:spPr>
          <a:xfrm>
            <a:off x="390525" y="158750"/>
            <a:ext cx="8307388" cy="523875"/>
          </a:xfrm>
        </p:spPr>
        <p:txBody>
          <a:bodyPr/>
          <a:lstStyle/>
          <a:p>
            <a:pPr eaLnBrk="1" hangingPunct="1">
              <a:defRPr/>
            </a:pPr>
            <a:r>
              <a:rPr lang="en-US" dirty="0" smtClean="0">
                <a:solidFill>
                  <a:srgbClr val="FFFFFF"/>
                </a:solidFill>
                <a:cs typeface="+mj-cs"/>
              </a:rPr>
              <a:t>The Big Six</a:t>
            </a:r>
            <a:endParaRPr lang="en-US" dirty="0">
              <a:solidFill>
                <a:srgbClr val="FFFFFF"/>
              </a:solidFill>
              <a:cs typeface="+mj-cs"/>
            </a:endParaRPr>
          </a:p>
        </p:txBody>
      </p:sp>
      <p:sp>
        <p:nvSpPr>
          <p:cNvPr id="54274" name="Rectangle 3"/>
          <p:cNvSpPr>
            <a:spLocks noGrp="1" noChangeArrowheads="1"/>
          </p:cNvSpPr>
          <p:nvPr>
            <p:ph idx="1"/>
          </p:nvPr>
        </p:nvSpPr>
        <p:spPr>
          <a:xfrm>
            <a:off x="390525" y="1143000"/>
            <a:ext cx="8235950" cy="4983163"/>
          </a:xfrm>
        </p:spPr>
        <p:txBody>
          <a:bodyPr/>
          <a:lstStyle/>
          <a:p>
            <a:pPr marL="0" indent="0" eaLnBrk="1" hangingPunct="1">
              <a:lnSpc>
                <a:spcPct val="80000"/>
              </a:lnSpc>
            </a:pPr>
            <a:r>
              <a:rPr lang="en-US" dirty="0">
                <a:latin typeface="Arial Narrow" charset="0"/>
              </a:rPr>
              <a:t>These pathogens are highly infectious and can cause severe illness:</a:t>
            </a:r>
          </a:p>
          <a:p>
            <a:pPr lvl="1" eaLnBrk="1" hangingPunct="1"/>
            <a:r>
              <a:rPr lang="en-US" i="1" dirty="0">
                <a:latin typeface="Arial Narrow" charset="0"/>
              </a:rPr>
              <a:t>Salmonella</a:t>
            </a:r>
            <a:r>
              <a:rPr lang="en-US" dirty="0">
                <a:latin typeface="Arial Narrow" charset="0"/>
              </a:rPr>
              <a:t> Typhi</a:t>
            </a:r>
          </a:p>
          <a:p>
            <a:pPr lvl="1" eaLnBrk="1" hangingPunct="1"/>
            <a:r>
              <a:rPr lang="en-US" i="1" dirty="0">
                <a:latin typeface="Arial Narrow" charset="0"/>
              </a:rPr>
              <a:t>Shigella</a:t>
            </a:r>
            <a:r>
              <a:rPr lang="en-US" dirty="0">
                <a:latin typeface="Arial Narrow" charset="0"/>
              </a:rPr>
              <a:t> spp.</a:t>
            </a:r>
          </a:p>
          <a:p>
            <a:pPr lvl="1" eaLnBrk="1" hangingPunct="1"/>
            <a:r>
              <a:rPr lang="en-US" dirty="0">
                <a:latin typeface="Arial Narrow" charset="0"/>
              </a:rPr>
              <a:t>Nontyphoidal </a:t>
            </a:r>
            <a:r>
              <a:rPr lang="en-US" i="1" dirty="0">
                <a:latin typeface="Arial Narrow" charset="0"/>
              </a:rPr>
              <a:t>Salmonella</a:t>
            </a:r>
            <a:r>
              <a:rPr lang="en-US" dirty="0">
                <a:latin typeface="Arial Narrow" charset="0"/>
              </a:rPr>
              <a:t> (NTS)</a:t>
            </a:r>
          </a:p>
          <a:p>
            <a:pPr lvl="1" eaLnBrk="1" hangingPunct="1"/>
            <a:r>
              <a:rPr lang="en-US" dirty="0">
                <a:latin typeface="Arial Narrow" charset="0"/>
              </a:rPr>
              <a:t>Shiga toxin-producing </a:t>
            </a:r>
            <a:r>
              <a:rPr lang="en-US" i="1" dirty="0">
                <a:latin typeface="Arial Narrow" charset="0"/>
              </a:rPr>
              <a:t>Escherichia coli</a:t>
            </a:r>
            <a:r>
              <a:rPr lang="en-US" dirty="0">
                <a:latin typeface="Arial Narrow" charset="0"/>
              </a:rPr>
              <a:t> (STEC), also knows as </a:t>
            </a:r>
            <a:r>
              <a:rPr lang="en-US" i="1" dirty="0">
                <a:latin typeface="Arial Narrow" charset="0"/>
              </a:rPr>
              <a:t>E.coli</a:t>
            </a:r>
          </a:p>
          <a:p>
            <a:pPr lvl="1" eaLnBrk="1" hangingPunct="1"/>
            <a:r>
              <a:rPr lang="en-US" dirty="0">
                <a:latin typeface="Arial Narrow" charset="0"/>
              </a:rPr>
              <a:t>Hepatitis A </a:t>
            </a:r>
          </a:p>
          <a:p>
            <a:pPr lvl="1" eaLnBrk="1" hangingPunct="1"/>
            <a:r>
              <a:rPr lang="en-US" dirty="0">
                <a:latin typeface="Arial Narrow" charset="0"/>
              </a:rPr>
              <a:t>Norovirus</a:t>
            </a:r>
            <a:endParaRPr lang="en-US" sz="2400" b="1" dirty="0">
              <a:solidFill>
                <a:srgbClr val="005CAB"/>
              </a:solidFill>
              <a:latin typeface="Arial Narrow" charset="0"/>
            </a:endParaRPr>
          </a:p>
          <a:p>
            <a:pPr lvl="1" eaLnBrk="1" hangingPunct="1">
              <a:lnSpc>
                <a:spcPct val="80000"/>
              </a:lnSpc>
              <a:spcBef>
                <a:spcPct val="100000"/>
              </a:spcBef>
              <a:buFont typeface="Wingdings" charset="0"/>
              <a:buNone/>
            </a:pPr>
            <a:r>
              <a:rPr lang="en-US" sz="2400" b="1" dirty="0">
                <a:solidFill>
                  <a:srgbClr val="009DDC"/>
                </a:solidFill>
                <a:latin typeface="Arial Narrow" charset="0"/>
              </a:rPr>
              <a:t>The </a:t>
            </a:r>
            <a:r>
              <a:rPr lang="ja-JP" altLang="en-US" sz="2400" b="1" dirty="0">
                <a:solidFill>
                  <a:srgbClr val="009DDC"/>
                </a:solidFill>
                <a:latin typeface="Arial Narrow" charset="0"/>
              </a:rPr>
              <a:t>“</a:t>
            </a:r>
            <a:r>
              <a:rPr lang="en-US" sz="2400" b="1" dirty="0">
                <a:solidFill>
                  <a:srgbClr val="009DDC"/>
                </a:solidFill>
                <a:latin typeface="Arial Narrow" charset="0"/>
              </a:rPr>
              <a:t>Big Six</a:t>
            </a:r>
            <a:r>
              <a:rPr lang="ja-JP" altLang="en-US" sz="2400" b="1" dirty="0">
                <a:solidFill>
                  <a:srgbClr val="009DDC"/>
                </a:solidFill>
                <a:latin typeface="Arial Narrow" charset="0"/>
              </a:rPr>
              <a:t>”</a:t>
            </a:r>
            <a:r>
              <a:rPr lang="en-US" sz="2400" b="1" dirty="0">
                <a:solidFill>
                  <a:srgbClr val="009DDC"/>
                </a:solidFill>
                <a:latin typeface="Arial Narrow" charset="0"/>
              </a:rPr>
              <a:t>:</a:t>
            </a:r>
          </a:p>
          <a:p>
            <a:pPr lvl="1" eaLnBrk="1" hangingPunct="1"/>
            <a:r>
              <a:rPr lang="en-US" dirty="0">
                <a:latin typeface="Arial Narrow" charset="0"/>
              </a:rPr>
              <a:t>Are often found in very high numbers in an infected </a:t>
            </a:r>
            <a:r>
              <a:rPr lang="en-US" dirty="0" smtClean="0">
                <a:latin typeface="Arial Narrow" charset="0"/>
              </a:rPr>
              <a:t>person’s </a:t>
            </a:r>
            <a:r>
              <a:rPr lang="en-US" dirty="0">
                <a:latin typeface="Arial Narrow" charset="0"/>
              </a:rPr>
              <a:t>feces</a:t>
            </a:r>
          </a:p>
          <a:p>
            <a:pPr lvl="1" eaLnBrk="1" hangingPunct="1"/>
            <a:r>
              <a:rPr lang="en-US" dirty="0">
                <a:latin typeface="Arial Narrow" charset="0"/>
              </a:rPr>
              <a:t>Can be transferred to food easily</a:t>
            </a:r>
          </a:p>
          <a:p>
            <a:pPr lvl="1" eaLnBrk="1" hangingPunct="1"/>
            <a:r>
              <a:rPr lang="en-US" dirty="0">
                <a:latin typeface="Arial Narrow" charset="0"/>
              </a:rPr>
              <a:t>Can make a person sick in small doses</a:t>
            </a:r>
          </a:p>
          <a:p>
            <a:pPr lvl="1" eaLnBrk="1" hangingPunct="1">
              <a:buFont typeface="Wingdings" charset="0"/>
              <a:buNone/>
            </a:pPr>
            <a:endParaRPr lang="en-US" dirty="0">
              <a:latin typeface="Arial Narrow" charset="0"/>
            </a:endParaRPr>
          </a:p>
          <a:p>
            <a:pPr lvl="1" eaLnBrk="1" hangingPunct="1"/>
            <a:endParaRPr lang="en-US" dirty="0">
              <a:latin typeface="Arial Narrow" charset="0"/>
            </a:endParaRPr>
          </a:p>
          <a:p>
            <a:pPr lvl="1" eaLnBrk="1" hangingPunct="1">
              <a:buFont typeface="Wingdings" charset="0"/>
              <a:buNone/>
            </a:pPr>
            <a:endParaRPr lang="en-US" b="1" i="1" dirty="0">
              <a:latin typeface="Arial Narrow" charset="0"/>
            </a:endParaRPr>
          </a:p>
        </p:txBody>
      </p:sp>
      <p:sp>
        <p:nvSpPr>
          <p:cNvPr id="54275" name="Text Box 205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2-6</a:t>
            </a:r>
          </a:p>
        </p:txBody>
      </p:sp>
    </p:spTree>
    <p:extLst>
      <p:ext uri="{BB962C8B-B14F-4D97-AF65-F5344CB8AC3E}">
        <p14:creationId xmlns:p14="http://schemas.microsoft.com/office/powerpoint/2010/main" val="2984845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0525" y="158750"/>
            <a:ext cx="8307388" cy="519113"/>
          </a:xfrm>
        </p:spPr>
        <p:txBody>
          <a:bodyPr/>
          <a:lstStyle/>
          <a:p>
            <a:pPr eaLnBrk="1" hangingPunct="1">
              <a:defRPr/>
            </a:pPr>
            <a:r>
              <a:rPr lang="en-US" dirty="0" smtClean="0">
                <a:cs typeface="+mj-cs"/>
              </a:rPr>
              <a:t>General Information about Bacteria</a:t>
            </a:r>
            <a:endParaRPr lang="en-US" dirty="0">
              <a:cs typeface="+mj-cs"/>
            </a:endParaRPr>
          </a:p>
        </p:txBody>
      </p:sp>
      <p:sp>
        <p:nvSpPr>
          <p:cNvPr id="45059" name="Rectangle 3"/>
          <p:cNvSpPr>
            <a:spLocks noGrp="1" noChangeArrowheads="1"/>
          </p:cNvSpPr>
          <p:nvPr>
            <p:ph idx="1"/>
          </p:nvPr>
        </p:nvSpPr>
        <p:spPr>
          <a:xfrm>
            <a:off x="390525" y="1143000"/>
            <a:ext cx="5895975" cy="4983163"/>
          </a:xfrm>
        </p:spPr>
        <p:txBody>
          <a:bodyPr/>
          <a:lstStyle/>
          <a:p>
            <a:pPr marL="0" indent="0" eaLnBrk="1" hangingPunct="1"/>
            <a:r>
              <a:rPr lang="en-US" dirty="0">
                <a:latin typeface="Arial Narrow" charset="0"/>
              </a:rPr>
              <a:t>Detection:</a:t>
            </a:r>
          </a:p>
          <a:p>
            <a:pPr lvl="1" eaLnBrk="1" hangingPunct="1"/>
            <a:r>
              <a:rPr lang="en-US" dirty="0">
                <a:latin typeface="Arial Narrow" charset="0"/>
              </a:rPr>
              <a:t>Cannot be seen, smelled, or tasted</a:t>
            </a:r>
          </a:p>
          <a:p>
            <a:pPr marL="0" indent="0" eaLnBrk="1" hangingPunct="1"/>
            <a:r>
              <a:rPr lang="en-US" dirty="0">
                <a:latin typeface="Arial Narrow" charset="0"/>
              </a:rPr>
              <a:t>Growth:</a:t>
            </a:r>
          </a:p>
          <a:p>
            <a:pPr lvl="1" eaLnBrk="1" hangingPunct="1"/>
            <a:r>
              <a:rPr lang="en-US" dirty="0">
                <a:latin typeface="Arial Narrow" charset="0"/>
              </a:rPr>
              <a:t>Will grow rapidly if conditions are correct</a:t>
            </a:r>
          </a:p>
          <a:p>
            <a:pPr lvl="1" eaLnBrk="1" hangingPunct="1"/>
            <a:r>
              <a:rPr lang="en-US" dirty="0">
                <a:latin typeface="Arial Narrow" charset="0"/>
              </a:rPr>
              <a:t>Some can change into spores to keep from dying when they </a:t>
            </a:r>
            <a:r>
              <a:rPr lang="en-US" dirty="0" smtClean="0">
                <a:latin typeface="Arial Narrow" charset="0"/>
              </a:rPr>
              <a:t>don</a:t>
            </a:r>
            <a:r>
              <a:rPr lang="en-US" altLang="ja-JP" dirty="0" smtClean="0">
                <a:latin typeface="Arial Narrow" charset="0"/>
              </a:rPr>
              <a:t>’</a:t>
            </a:r>
            <a:r>
              <a:rPr lang="en-US" dirty="0" smtClean="0">
                <a:latin typeface="Arial Narrow" charset="0"/>
              </a:rPr>
              <a:t>t </a:t>
            </a:r>
            <a:r>
              <a:rPr lang="en-US" dirty="0">
                <a:latin typeface="Arial Narrow" charset="0"/>
              </a:rPr>
              <a:t>have enough food</a:t>
            </a:r>
          </a:p>
          <a:p>
            <a:pPr lvl="1" eaLnBrk="1" hangingPunct="1"/>
            <a:r>
              <a:rPr lang="en-US" dirty="0">
                <a:latin typeface="Arial Narrow" charset="0"/>
              </a:rPr>
              <a:t>Some make toxins in food as they grow and die</a:t>
            </a:r>
          </a:p>
          <a:p>
            <a:pPr marL="0" indent="0" eaLnBrk="1" hangingPunct="1"/>
            <a:r>
              <a:rPr lang="en-US" dirty="0">
                <a:latin typeface="Arial Narrow" charset="0"/>
              </a:rPr>
              <a:t>Prevention:</a:t>
            </a:r>
          </a:p>
          <a:p>
            <a:pPr lvl="1" eaLnBrk="1" hangingPunct="1"/>
            <a:r>
              <a:rPr lang="en-US" dirty="0">
                <a:latin typeface="Arial Narrow" charset="0"/>
              </a:rPr>
              <a:t>Control time and temperature</a:t>
            </a:r>
          </a:p>
          <a:p>
            <a:pPr lvl="1" eaLnBrk="1" hangingPunct="1">
              <a:buFont typeface="Wingdings" charset="0"/>
              <a:buNone/>
            </a:pPr>
            <a:endParaRPr lang="en-US" dirty="0">
              <a:latin typeface="Arial Narrow" charset="0"/>
            </a:endParaRPr>
          </a:p>
        </p:txBody>
      </p:sp>
      <p:sp>
        <p:nvSpPr>
          <p:cNvPr id="45061"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2-7</a:t>
            </a:r>
          </a:p>
        </p:txBody>
      </p:sp>
      <p:pic>
        <p:nvPicPr>
          <p:cNvPr id="74757" name="Picture 1" descr="6e_c02_06A.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622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8938" y="158750"/>
            <a:ext cx="8237537" cy="519113"/>
          </a:xfrm>
        </p:spPr>
        <p:txBody>
          <a:bodyPr/>
          <a:lstStyle/>
          <a:p>
            <a:pPr eaLnBrk="1" hangingPunct="1">
              <a:defRPr/>
            </a:pPr>
            <a:r>
              <a:rPr lang="en-US" dirty="0">
                <a:cs typeface="+mj-cs"/>
              </a:rPr>
              <a:t>Challenges to Food Safety</a:t>
            </a:r>
          </a:p>
        </p:txBody>
      </p:sp>
      <p:sp>
        <p:nvSpPr>
          <p:cNvPr id="16387" name="Rectangle 3"/>
          <p:cNvSpPr>
            <a:spLocks noGrp="1" noChangeArrowheads="1"/>
          </p:cNvSpPr>
          <p:nvPr>
            <p:ph idx="1"/>
          </p:nvPr>
        </p:nvSpPr>
        <p:spPr>
          <a:xfrm>
            <a:off x="388938" y="1143000"/>
            <a:ext cx="5051425" cy="4983163"/>
          </a:xfrm>
        </p:spPr>
        <p:txBody>
          <a:bodyPr/>
          <a:lstStyle/>
          <a:p>
            <a:pPr marL="0" indent="0" eaLnBrk="1" hangingPunct="1">
              <a:defRPr/>
            </a:pPr>
            <a:r>
              <a:rPr lang="en-US" dirty="0">
                <a:cs typeface="+mn-cs"/>
              </a:rPr>
              <a:t>Challenges include:</a:t>
            </a:r>
          </a:p>
          <a:p>
            <a:pPr marL="347472" lvl="1" indent="-347472" eaLnBrk="1" hangingPunct="1">
              <a:defRPr/>
            </a:pPr>
            <a:r>
              <a:rPr lang="en-US" dirty="0" smtClean="0"/>
              <a:t>Time</a:t>
            </a:r>
            <a:endParaRPr lang="en-US" dirty="0"/>
          </a:p>
          <a:p>
            <a:pPr marL="347472" lvl="1" indent="-347472" eaLnBrk="1" hangingPunct="1">
              <a:defRPr/>
            </a:pPr>
            <a:r>
              <a:rPr lang="en-US" dirty="0"/>
              <a:t>Language and culture</a:t>
            </a:r>
          </a:p>
          <a:p>
            <a:pPr marL="347472" lvl="1" indent="-347472" eaLnBrk="1" hangingPunct="1">
              <a:defRPr/>
            </a:pPr>
            <a:r>
              <a:rPr lang="en-US" dirty="0"/>
              <a:t>Literacy and education</a:t>
            </a:r>
          </a:p>
          <a:p>
            <a:pPr marL="347472" lvl="1" indent="-347472" eaLnBrk="1" hangingPunct="1">
              <a:defRPr/>
            </a:pPr>
            <a:r>
              <a:rPr lang="en-US" dirty="0"/>
              <a:t>Pathogens</a:t>
            </a:r>
          </a:p>
          <a:p>
            <a:pPr marL="347472" lvl="1" indent="-347472" eaLnBrk="1" hangingPunct="1">
              <a:defRPr/>
            </a:pPr>
            <a:r>
              <a:rPr lang="en-US" dirty="0"/>
              <a:t>Unapproved suppliers</a:t>
            </a:r>
          </a:p>
          <a:p>
            <a:pPr marL="347472" lvl="1" indent="-347472" eaLnBrk="1" hangingPunct="1">
              <a:defRPr/>
            </a:pPr>
            <a:r>
              <a:rPr lang="en-US" dirty="0"/>
              <a:t>High-risk customers</a:t>
            </a:r>
          </a:p>
          <a:p>
            <a:pPr marL="347472" lvl="1" indent="-347472" eaLnBrk="1" hangingPunct="1">
              <a:defRPr/>
            </a:pPr>
            <a:r>
              <a:rPr lang="en-US" dirty="0"/>
              <a:t>Staff turnover</a:t>
            </a:r>
          </a:p>
        </p:txBody>
      </p:sp>
      <p:sp>
        <p:nvSpPr>
          <p:cNvPr id="163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1-3</a:t>
            </a:r>
          </a:p>
        </p:txBody>
      </p:sp>
      <p:sp>
        <p:nvSpPr>
          <p:cNvPr id="16389"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
        <p:nvSpPr>
          <p:cNvPr id="16390"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pic>
        <p:nvPicPr>
          <p:cNvPr id="49159" name="Picture 1" descr="6e_c01_0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946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5"/>
          <p:cNvSpPr>
            <a:spLocks noChangeArrowheads="1"/>
          </p:cNvSpPr>
          <p:nvPr/>
        </p:nvSpPr>
        <p:spPr bwMode="auto">
          <a:xfrm>
            <a:off x="1338263" y="3570288"/>
            <a:ext cx="1541462" cy="952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46083" name="Rectangle 27"/>
          <p:cNvSpPr>
            <a:spLocks noChangeArrowheads="1"/>
          </p:cNvSpPr>
          <p:nvPr/>
        </p:nvSpPr>
        <p:spPr bwMode="auto">
          <a:xfrm>
            <a:off x="6375400" y="1155700"/>
            <a:ext cx="1541463" cy="1027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46084"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What Bacteria Need to Grow</a:t>
            </a:r>
          </a:p>
        </p:txBody>
      </p:sp>
      <p:sp>
        <p:nvSpPr>
          <p:cNvPr id="46086" name="Text Box 5"/>
          <p:cNvSpPr txBox="1">
            <a:spLocks noChangeArrowheads="1"/>
          </p:cNvSpPr>
          <p:nvPr/>
        </p:nvSpPr>
        <p:spPr bwMode="auto">
          <a:xfrm>
            <a:off x="1800225" y="2244725"/>
            <a:ext cx="69691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F</a:t>
            </a:r>
          </a:p>
          <a:p>
            <a:pPr algn="ctr" fontAlgn="base">
              <a:lnSpc>
                <a:spcPct val="80000"/>
              </a:lnSpc>
              <a:spcBef>
                <a:spcPct val="0"/>
              </a:spcBef>
              <a:spcAft>
                <a:spcPct val="0"/>
              </a:spcAft>
              <a:defRPr/>
            </a:pPr>
            <a:r>
              <a:rPr lang="en-US" sz="1400" dirty="0" smtClean="0">
                <a:solidFill>
                  <a:srgbClr val="000000"/>
                </a:solidFill>
              </a:rPr>
              <a:t>Food</a:t>
            </a:r>
            <a:endParaRPr lang="en-US" sz="2400" b="0" dirty="0" smtClean="0">
              <a:solidFill>
                <a:srgbClr val="000000"/>
              </a:solidFill>
              <a:latin typeface="Times" charset="0"/>
            </a:endParaRPr>
          </a:p>
        </p:txBody>
      </p:sp>
      <p:sp>
        <p:nvSpPr>
          <p:cNvPr id="46097" name="Rectangle 28"/>
          <p:cNvSpPr>
            <a:spLocks noChangeArrowheads="1"/>
          </p:cNvSpPr>
          <p:nvPr/>
        </p:nvSpPr>
        <p:spPr bwMode="auto">
          <a:xfrm>
            <a:off x="3825875" y="1201738"/>
            <a:ext cx="1541463" cy="846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4609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2-8</a:t>
            </a:r>
          </a:p>
        </p:txBody>
      </p:sp>
      <p:pic>
        <p:nvPicPr>
          <p:cNvPr id="75784" name="Picture 1" descr="6e_c02_4_Foo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58913" y="1243013"/>
            <a:ext cx="1371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2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97313" y="1244600"/>
            <a:ext cx="13716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Picture 2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35713" y="1243013"/>
            <a:ext cx="1371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5"/>
          <p:cNvSpPr txBox="1">
            <a:spLocks noChangeArrowheads="1"/>
          </p:cNvSpPr>
          <p:nvPr/>
        </p:nvSpPr>
        <p:spPr bwMode="auto">
          <a:xfrm>
            <a:off x="4181475" y="2284413"/>
            <a:ext cx="8001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A</a:t>
            </a:r>
          </a:p>
          <a:p>
            <a:pPr algn="ctr" fontAlgn="base">
              <a:lnSpc>
                <a:spcPct val="80000"/>
              </a:lnSpc>
              <a:spcBef>
                <a:spcPct val="0"/>
              </a:spcBef>
              <a:spcAft>
                <a:spcPct val="0"/>
              </a:spcAft>
              <a:defRPr/>
            </a:pPr>
            <a:r>
              <a:rPr lang="en-US" sz="1400" dirty="0" smtClean="0">
                <a:solidFill>
                  <a:srgbClr val="000000"/>
                </a:solidFill>
              </a:rPr>
              <a:t>Acidity</a:t>
            </a:r>
            <a:endParaRPr lang="en-US" sz="2400" b="0" dirty="0" smtClean="0">
              <a:solidFill>
                <a:srgbClr val="000000"/>
              </a:solidFill>
              <a:latin typeface="Times" charset="0"/>
            </a:endParaRPr>
          </a:p>
        </p:txBody>
      </p:sp>
      <p:sp>
        <p:nvSpPr>
          <p:cNvPr id="29" name="Text Box 5"/>
          <p:cNvSpPr txBox="1">
            <a:spLocks noChangeArrowheads="1"/>
          </p:cNvSpPr>
          <p:nvPr/>
        </p:nvSpPr>
        <p:spPr bwMode="auto">
          <a:xfrm>
            <a:off x="6384925" y="2284413"/>
            <a:ext cx="12620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T</a:t>
            </a:r>
          </a:p>
          <a:p>
            <a:pPr algn="ctr" fontAlgn="base">
              <a:lnSpc>
                <a:spcPct val="80000"/>
              </a:lnSpc>
              <a:spcBef>
                <a:spcPct val="0"/>
              </a:spcBef>
              <a:spcAft>
                <a:spcPct val="0"/>
              </a:spcAft>
              <a:defRPr/>
            </a:pPr>
            <a:r>
              <a:rPr lang="en-US" sz="1400" dirty="0" smtClean="0">
                <a:solidFill>
                  <a:srgbClr val="000000"/>
                </a:solidFill>
              </a:rPr>
              <a:t>Temperature</a:t>
            </a:r>
            <a:endParaRPr lang="en-US" sz="2400" b="0" dirty="0" smtClean="0">
              <a:solidFill>
                <a:srgbClr val="000000"/>
              </a:solidFill>
              <a:latin typeface="Times" charset="0"/>
            </a:endParaRPr>
          </a:p>
        </p:txBody>
      </p:sp>
      <p:sp>
        <p:nvSpPr>
          <p:cNvPr id="30" name="Text Box 5"/>
          <p:cNvSpPr txBox="1">
            <a:spLocks noChangeArrowheads="1"/>
          </p:cNvSpPr>
          <p:nvPr/>
        </p:nvSpPr>
        <p:spPr bwMode="auto">
          <a:xfrm>
            <a:off x="1778000" y="4584700"/>
            <a:ext cx="74136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T</a:t>
            </a:r>
          </a:p>
          <a:p>
            <a:pPr algn="ctr" fontAlgn="base">
              <a:lnSpc>
                <a:spcPct val="80000"/>
              </a:lnSpc>
              <a:spcBef>
                <a:spcPct val="0"/>
              </a:spcBef>
              <a:spcAft>
                <a:spcPct val="0"/>
              </a:spcAft>
              <a:defRPr/>
            </a:pPr>
            <a:r>
              <a:rPr lang="en-US" sz="1400" dirty="0" smtClean="0">
                <a:solidFill>
                  <a:srgbClr val="000000"/>
                </a:solidFill>
              </a:rPr>
              <a:t>Time</a:t>
            </a:r>
            <a:endParaRPr lang="en-US" sz="2400" b="0" dirty="0" smtClean="0">
              <a:solidFill>
                <a:srgbClr val="000000"/>
              </a:solidFill>
              <a:latin typeface="Times" charset="0"/>
            </a:endParaRPr>
          </a:p>
        </p:txBody>
      </p:sp>
      <p:pic>
        <p:nvPicPr>
          <p:cNvPr id="75790" name="Picture 30"/>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58913" y="3582988"/>
            <a:ext cx="1371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1" name="Picture 31"/>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97313" y="3584575"/>
            <a:ext cx="13716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2" name="Picture 32"/>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335713" y="3584575"/>
            <a:ext cx="13716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5"/>
          <p:cNvSpPr txBox="1">
            <a:spLocks noChangeArrowheads="1"/>
          </p:cNvSpPr>
          <p:nvPr/>
        </p:nvSpPr>
        <p:spPr bwMode="auto">
          <a:xfrm>
            <a:off x="4160838" y="4584700"/>
            <a:ext cx="842962"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O</a:t>
            </a:r>
          </a:p>
          <a:p>
            <a:pPr algn="ctr" fontAlgn="base">
              <a:lnSpc>
                <a:spcPct val="80000"/>
              </a:lnSpc>
              <a:spcBef>
                <a:spcPct val="0"/>
              </a:spcBef>
              <a:spcAft>
                <a:spcPct val="0"/>
              </a:spcAft>
              <a:defRPr/>
            </a:pPr>
            <a:r>
              <a:rPr lang="en-US" sz="1400" dirty="0" smtClean="0">
                <a:solidFill>
                  <a:srgbClr val="000000"/>
                </a:solidFill>
              </a:rPr>
              <a:t>Oxygen</a:t>
            </a:r>
            <a:endParaRPr lang="en-US" sz="2400" b="0" dirty="0" smtClean="0">
              <a:solidFill>
                <a:srgbClr val="000000"/>
              </a:solidFill>
              <a:latin typeface="Times" charset="0"/>
            </a:endParaRPr>
          </a:p>
        </p:txBody>
      </p:sp>
      <p:sp>
        <p:nvSpPr>
          <p:cNvPr id="35" name="Text Box 5"/>
          <p:cNvSpPr txBox="1">
            <a:spLocks noChangeArrowheads="1"/>
          </p:cNvSpPr>
          <p:nvPr/>
        </p:nvSpPr>
        <p:spPr bwMode="auto">
          <a:xfrm>
            <a:off x="6545263" y="4584700"/>
            <a:ext cx="9413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M</a:t>
            </a:r>
          </a:p>
          <a:p>
            <a:pPr algn="ctr" fontAlgn="base">
              <a:lnSpc>
                <a:spcPct val="80000"/>
              </a:lnSpc>
              <a:spcBef>
                <a:spcPct val="0"/>
              </a:spcBef>
              <a:spcAft>
                <a:spcPct val="0"/>
              </a:spcAft>
              <a:defRPr/>
            </a:pPr>
            <a:r>
              <a:rPr lang="en-US" sz="1400" dirty="0" smtClean="0">
                <a:solidFill>
                  <a:srgbClr val="000000"/>
                </a:solidFill>
              </a:rPr>
              <a:t>Moisture</a:t>
            </a:r>
            <a:endParaRPr lang="en-US" sz="2400" b="0" dirty="0" smtClean="0">
              <a:solidFill>
                <a:srgbClr val="000000"/>
              </a:solidFill>
              <a:latin typeface="Times" charset="0"/>
            </a:endParaRPr>
          </a:p>
        </p:txBody>
      </p:sp>
    </p:spTree>
    <p:extLst>
      <p:ext uri="{BB962C8B-B14F-4D97-AF65-F5344CB8AC3E}">
        <p14:creationId xmlns:p14="http://schemas.microsoft.com/office/powerpoint/2010/main" val="2869698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
          <p:cNvSpPr>
            <a:spLocks noChangeArrowheads="1"/>
          </p:cNvSpPr>
          <p:nvPr/>
        </p:nvSpPr>
        <p:spPr bwMode="auto">
          <a:xfrm>
            <a:off x="6116638" y="1620838"/>
            <a:ext cx="2341562" cy="1465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47110" name="Rectangle 18"/>
          <p:cNvSpPr>
            <a:spLocks noGrp="1" noChangeArrowheads="1"/>
          </p:cNvSpPr>
          <p:nvPr>
            <p:ph type="title"/>
          </p:nvPr>
        </p:nvSpPr>
        <p:spPr>
          <a:xfrm>
            <a:off x="390525" y="158750"/>
            <a:ext cx="8307388" cy="519113"/>
          </a:xfrm>
        </p:spPr>
        <p:txBody>
          <a:bodyPr/>
          <a:lstStyle/>
          <a:p>
            <a:pPr eaLnBrk="1" hangingPunct="1">
              <a:defRPr/>
            </a:pPr>
            <a:r>
              <a:rPr lang="en-US" dirty="0">
                <a:cs typeface="+mj-cs"/>
              </a:rPr>
              <a:t>What Bacteria Need to Grow</a:t>
            </a:r>
          </a:p>
        </p:txBody>
      </p:sp>
      <p:sp>
        <p:nvSpPr>
          <p:cNvPr id="47107" name="Rectangle 3"/>
          <p:cNvSpPr>
            <a:spLocks noGrp="1" noChangeArrowheads="1"/>
          </p:cNvSpPr>
          <p:nvPr>
            <p:ph idx="1"/>
          </p:nvPr>
        </p:nvSpPr>
        <p:spPr>
          <a:xfrm>
            <a:off x="390525" y="1143000"/>
            <a:ext cx="4937125" cy="4983163"/>
          </a:xfrm>
        </p:spPr>
        <p:txBody>
          <a:bodyPr/>
          <a:lstStyle/>
          <a:p>
            <a:pPr marL="0" indent="0" eaLnBrk="1" hangingPunct="1">
              <a:defRPr/>
            </a:pPr>
            <a:r>
              <a:rPr lang="en-US" dirty="0" smtClean="0">
                <a:cs typeface="+mn-cs"/>
              </a:rPr>
              <a:t>Food:</a:t>
            </a:r>
            <a:endParaRPr lang="en-US" dirty="0">
              <a:cs typeface="+mn-cs"/>
            </a:endParaRPr>
          </a:p>
          <a:p>
            <a:pPr marL="347472" lvl="1" indent="-347472" eaLnBrk="1" hangingPunct="1">
              <a:defRPr/>
            </a:pPr>
            <a:r>
              <a:rPr lang="en-US" dirty="0"/>
              <a:t>Most bacteria need nutrients to </a:t>
            </a:r>
            <a:r>
              <a:rPr lang="en-US" dirty="0" smtClean="0"/>
              <a:t>survive</a:t>
            </a:r>
            <a:endParaRPr lang="en-US" dirty="0"/>
          </a:p>
          <a:p>
            <a:pPr marL="347472" lvl="1" indent="-347472" eaLnBrk="1" hangingPunct="1">
              <a:defRPr/>
            </a:pPr>
            <a:r>
              <a:rPr lang="en-US" dirty="0"/>
              <a:t>TCS food supports the growth of bacteria better than other types of </a:t>
            </a:r>
            <a:r>
              <a:rPr lang="en-US" dirty="0" smtClean="0"/>
              <a:t>food</a:t>
            </a:r>
          </a:p>
          <a:p>
            <a:pPr marL="695135" lvl="2" indent="-347472" eaLnBrk="1" hangingPunct="1">
              <a:defRPr/>
            </a:pPr>
            <a:r>
              <a:rPr lang="en-US" dirty="0" smtClean="0"/>
              <a:t>This includes meat, poultry, dairy products, and eggs</a:t>
            </a:r>
            <a:endParaRPr lang="en-US" dirty="0"/>
          </a:p>
          <a:p>
            <a:pPr marL="1409700" lvl="2" indent="-347472" eaLnBrk="1" hangingPunct="1">
              <a:buFont typeface="Wingdings" charset="0"/>
              <a:buNone/>
              <a:defRPr/>
            </a:pPr>
            <a:endParaRPr lang="en-US" dirty="0"/>
          </a:p>
        </p:txBody>
      </p:sp>
      <p:sp>
        <p:nvSpPr>
          <p:cNvPr id="47111" name="Text Box 1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2-9</a:t>
            </a:r>
          </a:p>
        </p:txBody>
      </p:sp>
      <p:sp>
        <p:nvSpPr>
          <p:cNvPr id="9" name="Text Box 5"/>
          <p:cNvSpPr txBox="1">
            <a:spLocks noChangeArrowheads="1"/>
          </p:cNvSpPr>
          <p:nvPr/>
        </p:nvSpPr>
        <p:spPr bwMode="auto">
          <a:xfrm>
            <a:off x="7226300" y="2879725"/>
            <a:ext cx="69691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F</a:t>
            </a:r>
          </a:p>
          <a:p>
            <a:pPr algn="ctr" fontAlgn="base">
              <a:lnSpc>
                <a:spcPct val="80000"/>
              </a:lnSpc>
              <a:spcBef>
                <a:spcPct val="0"/>
              </a:spcBef>
              <a:spcAft>
                <a:spcPct val="0"/>
              </a:spcAft>
              <a:defRPr/>
            </a:pPr>
            <a:r>
              <a:rPr lang="en-US" sz="1400" dirty="0" smtClean="0">
                <a:solidFill>
                  <a:srgbClr val="000000"/>
                </a:solidFill>
              </a:rPr>
              <a:t>Food</a:t>
            </a:r>
            <a:endParaRPr lang="en-US" sz="2400" b="0" dirty="0" smtClean="0">
              <a:solidFill>
                <a:srgbClr val="000000"/>
              </a:solidFill>
              <a:latin typeface="Times" charset="0"/>
            </a:endParaRPr>
          </a:p>
        </p:txBody>
      </p:sp>
      <p:pic>
        <p:nvPicPr>
          <p:cNvPr id="76807" name="Picture 9" descr="6e_c02_4_Foo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55713"/>
            <a:ext cx="21034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31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1031"/>
          <p:cNvSpPr>
            <a:spLocks noGrp="1" noChangeArrowheads="1"/>
          </p:cNvSpPr>
          <p:nvPr>
            <p:ph type="title"/>
          </p:nvPr>
        </p:nvSpPr>
        <p:spPr>
          <a:xfrm>
            <a:off x="390525" y="158750"/>
            <a:ext cx="8307388" cy="519113"/>
          </a:xfrm>
        </p:spPr>
        <p:txBody>
          <a:bodyPr/>
          <a:lstStyle/>
          <a:p>
            <a:pPr eaLnBrk="1" hangingPunct="1">
              <a:defRPr/>
            </a:pPr>
            <a:r>
              <a:rPr lang="en-US" dirty="0">
                <a:cs typeface="+mj-cs"/>
              </a:rPr>
              <a:t>What Bacteria Need to Grow</a:t>
            </a:r>
          </a:p>
        </p:txBody>
      </p:sp>
      <p:sp>
        <p:nvSpPr>
          <p:cNvPr id="48130" name="Rectangle 3"/>
          <p:cNvSpPr>
            <a:spLocks noGrp="1" noChangeArrowheads="1"/>
          </p:cNvSpPr>
          <p:nvPr>
            <p:ph idx="1"/>
          </p:nvPr>
        </p:nvSpPr>
        <p:spPr>
          <a:xfrm>
            <a:off x="390525" y="1143000"/>
            <a:ext cx="5086350" cy="3789363"/>
          </a:xfrm>
        </p:spPr>
        <p:txBody>
          <a:bodyPr/>
          <a:lstStyle/>
          <a:p>
            <a:pPr marL="0" indent="0" eaLnBrk="1" hangingPunct="1">
              <a:defRPr/>
            </a:pPr>
            <a:r>
              <a:rPr lang="en-US" dirty="0" smtClean="0">
                <a:cs typeface="+mn-cs"/>
              </a:rPr>
              <a:t>Acidity:</a:t>
            </a:r>
            <a:endParaRPr lang="en-US" dirty="0">
              <a:cs typeface="+mn-cs"/>
            </a:endParaRPr>
          </a:p>
          <a:p>
            <a:pPr marL="347472" lvl="1" indent="-347472" eaLnBrk="1" hangingPunct="1">
              <a:defRPr/>
            </a:pPr>
            <a:r>
              <a:rPr lang="en-US" dirty="0"/>
              <a:t>Bacteria grow best in </a:t>
            </a:r>
            <a:r>
              <a:rPr lang="en-US" dirty="0" smtClean="0"/>
              <a:t>food that </a:t>
            </a:r>
            <a:br>
              <a:rPr lang="en-US" dirty="0" smtClean="0"/>
            </a:br>
            <a:r>
              <a:rPr lang="en-US" dirty="0" smtClean="0"/>
              <a:t>contains </a:t>
            </a:r>
            <a:r>
              <a:rPr lang="en-US" dirty="0"/>
              <a:t>little or no </a:t>
            </a:r>
            <a:r>
              <a:rPr lang="en-US" dirty="0" smtClean="0"/>
              <a:t>acid </a:t>
            </a:r>
            <a:endParaRPr lang="en-US" dirty="0"/>
          </a:p>
          <a:p>
            <a:pPr marL="571500" lvl="1" indent="-457200" eaLnBrk="1" hangingPunct="1">
              <a:buFont typeface="Wingdings" charset="0"/>
              <a:buNone/>
              <a:defRPr/>
            </a:pPr>
            <a:endParaRPr lang="en-US" dirty="0"/>
          </a:p>
          <a:p>
            <a:pPr marL="1473200" lvl="2" indent="-347472" eaLnBrk="1" hangingPunct="1">
              <a:defRPr/>
            </a:pPr>
            <a:endParaRPr lang="en-US" dirty="0"/>
          </a:p>
        </p:txBody>
      </p:sp>
      <p:sp>
        <p:nvSpPr>
          <p:cNvPr id="48134" name="Text Box 103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2-10</a:t>
            </a:r>
          </a:p>
        </p:txBody>
      </p:sp>
      <p:sp>
        <p:nvSpPr>
          <p:cNvPr id="8" name="Text Box 5"/>
          <p:cNvSpPr txBox="1">
            <a:spLocks noChangeArrowheads="1"/>
          </p:cNvSpPr>
          <p:nvPr/>
        </p:nvSpPr>
        <p:spPr bwMode="auto">
          <a:xfrm>
            <a:off x="7173913" y="2879725"/>
            <a:ext cx="800100"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A</a:t>
            </a:r>
          </a:p>
          <a:p>
            <a:pPr algn="ctr" fontAlgn="base">
              <a:lnSpc>
                <a:spcPct val="80000"/>
              </a:lnSpc>
              <a:spcBef>
                <a:spcPct val="0"/>
              </a:spcBef>
              <a:spcAft>
                <a:spcPct val="0"/>
              </a:spcAft>
              <a:defRPr/>
            </a:pPr>
            <a:r>
              <a:rPr lang="en-US" sz="1400" dirty="0" smtClean="0">
                <a:solidFill>
                  <a:srgbClr val="000000"/>
                </a:solidFill>
              </a:rPr>
              <a:t>Acidity</a:t>
            </a:r>
            <a:endParaRPr lang="en-US" sz="2400" b="0" dirty="0" smtClean="0">
              <a:solidFill>
                <a:srgbClr val="000000"/>
              </a:solidFill>
              <a:latin typeface="Times" charset="0"/>
            </a:endParaRPr>
          </a:p>
        </p:txBody>
      </p:sp>
      <p:pic>
        <p:nvPicPr>
          <p:cNvPr id="77830" name="Pictur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57300"/>
            <a:ext cx="2103437"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87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12"/>
          <p:cNvSpPr>
            <a:spLocks noGrp="1" noChangeArrowheads="1"/>
          </p:cNvSpPr>
          <p:nvPr>
            <p:ph type="title"/>
          </p:nvPr>
        </p:nvSpPr>
        <p:spPr>
          <a:xfrm>
            <a:off x="390525" y="158750"/>
            <a:ext cx="8307388" cy="519113"/>
          </a:xfrm>
        </p:spPr>
        <p:txBody>
          <a:bodyPr/>
          <a:lstStyle/>
          <a:p>
            <a:pPr eaLnBrk="1" hangingPunct="1">
              <a:defRPr/>
            </a:pPr>
            <a:r>
              <a:rPr lang="en-US" dirty="0">
                <a:cs typeface="+mj-cs"/>
              </a:rPr>
              <a:t>What Bacteria Need to Grow</a:t>
            </a:r>
          </a:p>
        </p:txBody>
      </p:sp>
      <p:sp>
        <p:nvSpPr>
          <p:cNvPr id="49154" name="Rectangle 3"/>
          <p:cNvSpPr>
            <a:spLocks noGrp="1" noChangeArrowheads="1"/>
          </p:cNvSpPr>
          <p:nvPr>
            <p:ph idx="1"/>
          </p:nvPr>
        </p:nvSpPr>
        <p:spPr>
          <a:xfrm>
            <a:off x="390525" y="1143000"/>
            <a:ext cx="4730750" cy="3789363"/>
          </a:xfrm>
        </p:spPr>
        <p:txBody>
          <a:bodyPr/>
          <a:lstStyle/>
          <a:p>
            <a:pPr marL="0" indent="0" eaLnBrk="1" hangingPunct="1"/>
            <a:r>
              <a:rPr lang="en-US" dirty="0">
                <a:latin typeface="Arial Narrow" charset="0"/>
              </a:rPr>
              <a:t>Temperature:</a:t>
            </a:r>
          </a:p>
          <a:p>
            <a:pPr lvl="1" eaLnBrk="1" hangingPunct="1"/>
            <a:r>
              <a:rPr lang="en-US" dirty="0">
                <a:latin typeface="Arial Narrow" charset="0"/>
              </a:rPr>
              <a:t>Bacteria grow rapidly between </a:t>
            </a:r>
            <a:r>
              <a:rPr lang="en-US" dirty="0">
                <a:solidFill>
                  <a:srgbClr val="000000"/>
                </a:solidFill>
                <a:latin typeface="Arial Narrow" charset="0"/>
              </a:rPr>
              <a:t>41˚F and 135˚F (5˚C and 57˚C)</a:t>
            </a:r>
          </a:p>
          <a:p>
            <a:pPr lvl="2" eaLnBrk="1" hangingPunct="1"/>
            <a:r>
              <a:rPr lang="en-US" dirty="0">
                <a:latin typeface="Arial Narrow" charset="0"/>
              </a:rPr>
              <a:t>This range is known as the</a:t>
            </a:r>
            <a:br>
              <a:rPr lang="en-US" dirty="0">
                <a:latin typeface="Arial Narrow" charset="0"/>
              </a:rPr>
            </a:br>
            <a:r>
              <a:rPr lang="en-US" dirty="0">
                <a:latin typeface="Arial Narrow" charset="0"/>
              </a:rPr>
              <a:t>temperature danger zone </a:t>
            </a:r>
          </a:p>
          <a:p>
            <a:pPr lvl="2" eaLnBrk="1" hangingPunct="1"/>
            <a:r>
              <a:rPr lang="en-US" dirty="0">
                <a:latin typeface="Arial Narrow" charset="0"/>
              </a:rPr>
              <a:t>Bacteria grow even more rapidly from 70</a:t>
            </a:r>
            <a:r>
              <a:rPr lang="en-US" dirty="0">
                <a:solidFill>
                  <a:srgbClr val="000000"/>
                </a:solidFill>
                <a:latin typeface="Arial Narrow" charset="0"/>
              </a:rPr>
              <a:t>˚</a:t>
            </a:r>
            <a:r>
              <a:rPr lang="en-US" dirty="0">
                <a:latin typeface="Arial Narrow" charset="0"/>
              </a:rPr>
              <a:t>F to 125</a:t>
            </a:r>
            <a:r>
              <a:rPr lang="en-US" dirty="0">
                <a:solidFill>
                  <a:srgbClr val="000000"/>
                </a:solidFill>
                <a:latin typeface="Arial Narrow" charset="0"/>
              </a:rPr>
              <a:t>˚</a:t>
            </a:r>
            <a:r>
              <a:rPr lang="en-US" dirty="0">
                <a:latin typeface="Arial Narrow" charset="0"/>
              </a:rPr>
              <a:t>F (21</a:t>
            </a:r>
            <a:r>
              <a:rPr lang="en-US" dirty="0">
                <a:solidFill>
                  <a:srgbClr val="000000"/>
                </a:solidFill>
                <a:latin typeface="Arial Narrow" charset="0"/>
              </a:rPr>
              <a:t>˚</a:t>
            </a:r>
            <a:r>
              <a:rPr lang="en-US" dirty="0">
                <a:latin typeface="Arial Narrow" charset="0"/>
              </a:rPr>
              <a:t>C to 52</a:t>
            </a:r>
            <a:r>
              <a:rPr lang="en-US" dirty="0">
                <a:solidFill>
                  <a:srgbClr val="000000"/>
                </a:solidFill>
                <a:latin typeface="Arial Narrow" charset="0"/>
              </a:rPr>
              <a:t>˚</a:t>
            </a:r>
            <a:r>
              <a:rPr lang="en-US" dirty="0">
                <a:latin typeface="Arial Narrow" charset="0"/>
              </a:rPr>
              <a:t>C)</a:t>
            </a:r>
          </a:p>
          <a:p>
            <a:pPr lvl="1" eaLnBrk="1" hangingPunct="1"/>
            <a:r>
              <a:rPr lang="en-US" dirty="0">
                <a:solidFill>
                  <a:srgbClr val="000000"/>
                </a:solidFill>
                <a:latin typeface="Arial Narrow" charset="0"/>
              </a:rPr>
              <a:t>Bacteria growth is limited when food is held above or below the </a:t>
            </a:r>
            <a:r>
              <a:rPr lang="en-US" dirty="0">
                <a:latin typeface="Arial Narrow" charset="0"/>
              </a:rPr>
              <a:t>temperature danger zone </a:t>
            </a:r>
            <a:endParaRPr lang="en-US" dirty="0">
              <a:solidFill>
                <a:srgbClr val="000000"/>
              </a:solidFill>
              <a:latin typeface="Arial Narrow" charset="0"/>
            </a:endParaRPr>
          </a:p>
        </p:txBody>
      </p:sp>
      <p:sp>
        <p:nvSpPr>
          <p:cNvPr id="49158"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2-11</a:t>
            </a:r>
          </a:p>
        </p:txBody>
      </p:sp>
      <p:sp>
        <p:nvSpPr>
          <p:cNvPr id="8" name="Text Box 5"/>
          <p:cNvSpPr txBox="1">
            <a:spLocks noChangeArrowheads="1"/>
          </p:cNvSpPr>
          <p:nvPr/>
        </p:nvSpPr>
        <p:spPr bwMode="auto">
          <a:xfrm>
            <a:off x="6943725" y="2879725"/>
            <a:ext cx="126206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T</a:t>
            </a:r>
          </a:p>
          <a:p>
            <a:pPr algn="ctr" fontAlgn="base">
              <a:lnSpc>
                <a:spcPct val="80000"/>
              </a:lnSpc>
              <a:spcBef>
                <a:spcPct val="0"/>
              </a:spcBef>
              <a:spcAft>
                <a:spcPct val="0"/>
              </a:spcAft>
              <a:defRPr/>
            </a:pPr>
            <a:r>
              <a:rPr lang="en-US" sz="1400" dirty="0" smtClean="0">
                <a:solidFill>
                  <a:srgbClr val="000000"/>
                </a:solidFill>
              </a:rPr>
              <a:t>Temperature</a:t>
            </a:r>
            <a:endParaRPr lang="en-US" sz="2400" b="0" dirty="0" smtClean="0">
              <a:solidFill>
                <a:srgbClr val="000000"/>
              </a:solidFill>
              <a:latin typeface="Times" charset="0"/>
            </a:endParaRPr>
          </a:p>
        </p:txBody>
      </p:sp>
      <p:pic>
        <p:nvPicPr>
          <p:cNvPr id="78854" name="Pictur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55713"/>
            <a:ext cx="21034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331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393700" y="1143000"/>
            <a:ext cx="5402263"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defRPr/>
            </a:pPr>
            <a:r>
              <a:rPr lang="en-US" sz="2400" b="1" dirty="0">
                <a:solidFill>
                  <a:srgbClr val="009DDC"/>
                </a:solidFill>
                <a:latin typeface="Arial Narrow"/>
                <a:ea typeface="ＭＳ Ｐゴシック" charset="0"/>
              </a:rPr>
              <a:t>Time:</a:t>
            </a:r>
          </a:p>
          <a:p>
            <a:pPr marL="347472" lvl="1" indent="-347472" fontAlgn="base">
              <a:spcBef>
                <a:spcPts val="900"/>
              </a:spcBef>
              <a:spcAft>
                <a:spcPct val="0"/>
              </a:spcAft>
              <a:buClr>
                <a:srgbClr val="009DDC"/>
              </a:buClr>
              <a:buSzPct val="75000"/>
              <a:buFont typeface="Wingdings" pitchFamily="2" charset="2"/>
              <a:buChar char="l"/>
              <a:defRPr/>
            </a:pPr>
            <a:r>
              <a:rPr lang="en-US" sz="2200" dirty="0">
                <a:solidFill>
                  <a:srgbClr val="231F20"/>
                </a:solidFill>
                <a:latin typeface="Arial Narrow"/>
                <a:ea typeface="ＭＳ Ｐゴシック" charset="0"/>
              </a:rPr>
              <a:t>Bacteria need time to grow</a:t>
            </a:r>
          </a:p>
          <a:p>
            <a:pPr marL="347472" lvl="1" indent="-347472" fontAlgn="base">
              <a:spcBef>
                <a:spcPts val="900"/>
              </a:spcBef>
              <a:spcAft>
                <a:spcPct val="0"/>
              </a:spcAft>
              <a:buClr>
                <a:srgbClr val="009DDC"/>
              </a:buClr>
              <a:buSzPct val="75000"/>
              <a:buFont typeface="Wingdings" pitchFamily="2" charset="2"/>
              <a:buChar char="l"/>
              <a:defRPr/>
            </a:pPr>
            <a:r>
              <a:rPr lang="en-US" sz="2200" dirty="0">
                <a:solidFill>
                  <a:srgbClr val="231F20"/>
                </a:solidFill>
                <a:latin typeface="Arial Narrow"/>
                <a:ea typeface="ＭＳ Ｐゴシック" charset="0"/>
              </a:rPr>
              <a:t>The more time bacteria spend in </a:t>
            </a:r>
            <a:br>
              <a:rPr lang="en-US" sz="2200" dirty="0">
                <a:solidFill>
                  <a:srgbClr val="231F20"/>
                </a:solidFill>
                <a:latin typeface="Arial Narrow"/>
                <a:ea typeface="ＭＳ Ｐゴシック" charset="0"/>
              </a:rPr>
            </a:br>
            <a:r>
              <a:rPr lang="en-US" sz="2200" dirty="0">
                <a:solidFill>
                  <a:srgbClr val="231F20"/>
                </a:solidFill>
                <a:latin typeface="Arial Narrow"/>
                <a:ea typeface="ＭＳ Ｐゴシック" charset="0"/>
              </a:rPr>
              <a:t>the temperature danger zone, </a:t>
            </a:r>
            <a:br>
              <a:rPr lang="en-US" sz="2200" dirty="0">
                <a:solidFill>
                  <a:srgbClr val="231F20"/>
                </a:solidFill>
                <a:latin typeface="Arial Narrow"/>
                <a:ea typeface="ＭＳ Ｐゴシック" charset="0"/>
              </a:rPr>
            </a:br>
            <a:r>
              <a:rPr lang="en-US" sz="2200" dirty="0">
                <a:solidFill>
                  <a:srgbClr val="231F20"/>
                </a:solidFill>
                <a:latin typeface="Arial Narrow"/>
                <a:ea typeface="ＭＳ Ｐゴシック" charset="0"/>
              </a:rPr>
              <a:t>the more opportunity they have to </a:t>
            </a:r>
            <a:br>
              <a:rPr lang="en-US" sz="2200" dirty="0">
                <a:solidFill>
                  <a:srgbClr val="231F20"/>
                </a:solidFill>
                <a:latin typeface="Arial Narrow"/>
                <a:ea typeface="ＭＳ Ｐゴシック" charset="0"/>
              </a:rPr>
            </a:br>
            <a:r>
              <a:rPr lang="en-US" sz="2200" dirty="0">
                <a:solidFill>
                  <a:srgbClr val="231F20"/>
                </a:solidFill>
                <a:latin typeface="Arial Narrow"/>
                <a:ea typeface="ＭＳ Ｐゴシック" charset="0"/>
              </a:rPr>
              <a:t>grow to unsafe levels</a:t>
            </a:r>
          </a:p>
        </p:txBody>
      </p:sp>
      <p:sp>
        <p:nvSpPr>
          <p:cNvPr id="50181" name="Rectangle 2055"/>
          <p:cNvSpPr>
            <a:spLocks noGrp="1" noChangeArrowheads="1"/>
          </p:cNvSpPr>
          <p:nvPr>
            <p:ph type="title"/>
          </p:nvPr>
        </p:nvSpPr>
        <p:spPr>
          <a:xfrm>
            <a:off x="390525" y="158750"/>
            <a:ext cx="8307388" cy="519113"/>
          </a:xfrm>
        </p:spPr>
        <p:txBody>
          <a:bodyPr/>
          <a:lstStyle/>
          <a:p>
            <a:pPr eaLnBrk="1" hangingPunct="1">
              <a:defRPr/>
            </a:pPr>
            <a:r>
              <a:rPr lang="en-US" dirty="0">
                <a:cs typeface="+mj-cs"/>
              </a:rPr>
              <a:t>What Bacteria Need to Grow</a:t>
            </a:r>
          </a:p>
        </p:txBody>
      </p:sp>
      <p:sp>
        <p:nvSpPr>
          <p:cNvPr id="50182"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2-12</a:t>
            </a:r>
          </a:p>
        </p:txBody>
      </p:sp>
      <p:sp>
        <p:nvSpPr>
          <p:cNvPr id="8" name="Text Box 5"/>
          <p:cNvSpPr txBox="1">
            <a:spLocks noChangeArrowheads="1"/>
          </p:cNvSpPr>
          <p:nvPr/>
        </p:nvSpPr>
        <p:spPr bwMode="auto">
          <a:xfrm>
            <a:off x="7204075" y="2879725"/>
            <a:ext cx="74136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T</a:t>
            </a:r>
          </a:p>
          <a:p>
            <a:pPr algn="ctr" fontAlgn="base">
              <a:lnSpc>
                <a:spcPct val="80000"/>
              </a:lnSpc>
              <a:spcBef>
                <a:spcPct val="0"/>
              </a:spcBef>
              <a:spcAft>
                <a:spcPct val="0"/>
              </a:spcAft>
              <a:defRPr/>
            </a:pPr>
            <a:r>
              <a:rPr lang="en-US" sz="1400" dirty="0" smtClean="0">
                <a:solidFill>
                  <a:srgbClr val="000000"/>
                </a:solidFill>
              </a:rPr>
              <a:t>Time</a:t>
            </a:r>
            <a:endParaRPr lang="en-US" sz="2400" b="0" dirty="0" smtClean="0">
              <a:solidFill>
                <a:srgbClr val="000000"/>
              </a:solidFill>
              <a:latin typeface="Times" charset="0"/>
            </a:endParaRPr>
          </a:p>
        </p:txBody>
      </p:sp>
      <p:pic>
        <p:nvPicPr>
          <p:cNvPr id="79878" name="Pictur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55713"/>
            <a:ext cx="2100263"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495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055"/>
          <p:cNvSpPr>
            <a:spLocks noGrp="1" noChangeArrowheads="1"/>
          </p:cNvSpPr>
          <p:nvPr>
            <p:ph type="title"/>
          </p:nvPr>
        </p:nvSpPr>
        <p:spPr>
          <a:xfrm>
            <a:off x="390525" y="158750"/>
            <a:ext cx="8235950" cy="519113"/>
          </a:xfrm>
        </p:spPr>
        <p:txBody>
          <a:bodyPr/>
          <a:lstStyle/>
          <a:p>
            <a:pPr eaLnBrk="1" hangingPunct="1">
              <a:defRPr/>
            </a:pPr>
            <a:r>
              <a:rPr lang="en-US" dirty="0">
                <a:cs typeface="+mj-cs"/>
              </a:rPr>
              <a:t>What Bacteria Need to Grow</a:t>
            </a:r>
          </a:p>
        </p:txBody>
      </p:sp>
      <p:sp>
        <p:nvSpPr>
          <p:cNvPr id="51202" name="Rectangle 3"/>
          <p:cNvSpPr>
            <a:spLocks noGrp="1" noChangeArrowheads="1"/>
          </p:cNvSpPr>
          <p:nvPr>
            <p:ph idx="1"/>
          </p:nvPr>
        </p:nvSpPr>
        <p:spPr>
          <a:xfrm>
            <a:off x="390525" y="1143000"/>
            <a:ext cx="5402263" cy="3789363"/>
          </a:xfrm>
        </p:spPr>
        <p:txBody>
          <a:bodyPr/>
          <a:lstStyle/>
          <a:p>
            <a:pPr marL="0" indent="0" eaLnBrk="1" hangingPunct="1"/>
            <a:r>
              <a:rPr lang="en-US" dirty="0">
                <a:latin typeface="Arial Narrow" charset="0"/>
              </a:rPr>
              <a:t>Oxygen:</a:t>
            </a:r>
          </a:p>
          <a:p>
            <a:pPr lvl="1" eaLnBrk="1" hangingPunct="1"/>
            <a:r>
              <a:rPr lang="en-US" dirty="0">
                <a:solidFill>
                  <a:srgbClr val="000000"/>
                </a:solidFill>
                <a:latin typeface="Arial Narrow" charset="0"/>
              </a:rPr>
              <a:t>Some bacteria need oxygen to grow, while others grow when oxygen </a:t>
            </a:r>
            <a:r>
              <a:rPr lang="en-US" dirty="0" smtClean="0">
                <a:solidFill>
                  <a:srgbClr val="000000"/>
                </a:solidFill>
                <a:latin typeface="Arial Narrow" charset="0"/>
              </a:rPr>
              <a:t>isn’t </a:t>
            </a:r>
            <a:r>
              <a:rPr lang="en-US" dirty="0">
                <a:solidFill>
                  <a:srgbClr val="000000"/>
                </a:solidFill>
                <a:latin typeface="Arial Narrow" charset="0"/>
              </a:rPr>
              <a:t>there</a:t>
            </a:r>
          </a:p>
        </p:txBody>
      </p:sp>
      <p:sp>
        <p:nvSpPr>
          <p:cNvPr id="51206"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2-13</a:t>
            </a:r>
          </a:p>
        </p:txBody>
      </p:sp>
      <p:sp>
        <p:nvSpPr>
          <p:cNvPr id="8" name="Text Box 5"/>
          <p:cNvSpPr txBox="1">
            <a:spLocks noChangeArrowheads="1"/>
          </p:cNvSpPr>
          <p:nvPr/>
        </p:nvSpPr>
        <p:spPr bwMode="auto">
          <a:xfrm>
            <a:off x="7153275" y="2879725"/>
            <a:ext cx="84296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O</a:t>
            </a:r>
          </a:p>
          <a:p>
            <a:pPr algn="ctr" fontAlgn="base">
              <a:lnSpc>
                <a:spcPct val="80000"/>
              </a:lnSpc>
              <a:spcBef>
                <a:spcPct val="0"/>
              </a:spcBef>
              <a:spcAft>
                <a:spcPct val="0"/>
              </a:spcAft>
              <a:defRPr/>
            </a:pPr>
            <a:r>
              <a:rPr lang="en-US" sz="1400" dirty="0" smtClean="0">
                <a:solidFill>
                  <a:srgbClr val="000000"/>
                </a:solidFill>
              </a:rPr>
              <a:t>Oxygen</a:t>
            </a:r>
            <a:endParaRPr lang="en-US" sz="2400" b="0" dirty="0" smtClean="0">
              <a:solidFill>
                <a:srgbClr val="000000"/>
              </a:solidFill>
              <a:latin typeface="Times" charset="0"/>
            </a:endParaRPr>
          </a:p>
        </p:txBody>
      </p:sp>
      <p:pic>
        <p:nvPicPr>
          <p:cNvPr id="80902" name="Pictur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57300"/>
            <a:ext cx="2103437"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765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15"/>
          <p:cNvSpPr>
            <a:spLocks noGrp="1" noChangeArrowheads="1"/>
          </p:cNvSpPr>
          <p:nvPr>
            <p:ph type="title"/>
          </p:nvPr>
        </p:nvSpPr>
        <p:spPr>
          <a:xfrm>
            <a:off x="390525" y="158750"/>
            <a:ext cx="8307388" cy="519113"/>
          </a:xfrm>
        </p:spPr>
        <p:txBody>
          <a:bodyPr/>
          <a:lstStyle/>
          <a:p>
            <a:pPr eaLnBrk="1" hangingPunct="1">
              <a:defRPr/>
            </a:pPr>
            <a:r>
              <a:rPr lang="en-US" dirty="0">
                <a:cs typeface="+mj-cs"/>
              </a:rPr>
              <a:t>What Bacteria Need to Grow</a:t>
            </a:r>
          </a:p>
        </p:txBody>
      </p:sp>
      <p:sp>
        <p:nvSpPr>
          <p:cNvPr id="52226" name="Rectangle 4"/>
          <p:cNvSpPr>
            <a:spLocks noGrp="1" noChangeArrowheads="1"/>
          </p:cNvSpPr>
          <p:nvPr>
            <p:ph idx="1"/>
          </p:nvPr>
        </p:nvSpPr>
        <p:spPr>
          <a:xfrm>
            <a:off x="390525" y="1143000"/>
            <a:ext cx="5402263" cy="3789363"/>
          </a:xfrm>
        </p:spPr>
        <p:txBody>
          <a:bodyPr/>
          <a:lstStyle/>
          <a:p>
            <a:pPr marL="0" indent="0" eaLnBrk="1" hangingPunct="1">
              <a:defRPr/>
            </a:pPr>
            <a:r>
              <a:rPr lang="en-US" dirty="0" smtClean="0">
                <a:cs typeface="+mn-cs"/>
              </a:rPr>
              <a:t>Moisture:</a:t>
            </a:r>
            <a:endParaRPr lang="en-US" dirty="0">
              <a:cs typeface="+mn-cs"/>
            </a:endParaRPr>
          </a:p>
          <a:p>
            <a:pPr marL="347472" lvl="1" indent="-347472" eaLnBrk="1" hangingPunct="1">
              <a:defRPr/>
            </a:pPr>
            <a:r>
              <a:rPr lang="en-US" dirty="0">
                <a:solidFill>
                  <a:srgbClr val="000000"/>
                </a:solidFill>
              </a:rPr>
              <a:t>Bacteria grow well in food with high levels </a:t>
            </a:r>
            <a:r>
              <a:rPr lang="en-US" dirty="0" smtClean="0">
                <a:solidFill>
                  <a:srgbClr val="000000"/>
                </a:solidFill>
              </a:rPr>
              <a:t/>
            </a:r>
            <a:br>
              <a:rPr lang="en-US" dirty="0" smtClean="0">
                <a:solidFill>
                  <a:srgbClr val="000000"/>
                </a:solidFill>
              </a:rPr>
            </a:br>
            <a:r>
              <a:rPr lang="en-US" dirty="0" smtClean="0">
                <a:solidFill>
                  <a:srgbClr val="000000"/>
                </a:solidFill>
              </a:rPr>
              <a:t>of moisture</a:t>
            </a:r>
            <a:endParaRPr lang="en-US" dirty="0">
              <a:solidFill>
                <a:srgbClr val="000000"/>
              </a:solidFill>
            </a:endParaRPr>
          </a:p>
          <a:p>
            <a:pPr marL="347472" lvl="1" indent="-347472" eaLnBrk="1" hangingPunct="1">
              <a:defRPr/>
            </a:pPr>
            <a:r>
              <a:rPr lang="en-US" dirty="0">
                <a:solidFill>
                  <a:srgbClr val="000000"/>
                </a:solidFill>
              </a:rPr>
              <a:t>a</a:t>
            </a:r>
            <a:r>
              <a:rPr lang="en-US" sz="1400" dirty="0">
                <a:solidFill>
                  <a:srgbClr val="000000"/>
                </a:solidFill>
              </a:rPr>
              <a:t>w</a:t>
            </a:r>
            <a:r>
              <a:rPr lang="en-US" dirty="0">
                <a:solidFill>
                  <a:srgbClr val="000000"/>
                </a:solidFill>
              </a:rPr>
              <a:t> = water activity; the amount of moisture available in food for bacterial growth</a:t>
            </a:r>
          </a:p>
          <a:p>
            <a:pPr marL="347472" lvl="1" indent="-347472" eaLnBrk="1" hangingPunct="1">
              <a:defRPr/>
            </a:pPr>
            <a:r>
              <a:rPr lang="en-US" dirty="0">
                <a:solidFill>
                  <a:srgbClr val="000000"/>
                </a:solidFill>
              </a:rPr>
              <a:t>a</a:t>
            </a:r>
            <a:r>
              <a:rPr lang="en-US" sz="1400" dirty="0">
                <a:solidFill>
                  <a:srgbClr val="000000"/>
                </a:solidFill>
              </a:rPr>
              <a:t>w</a:t>
            </a:r>
            <a:r>
              <a:rPr lang="en-US" dirty="0">
                <a:solidFill>
                  <a:srgbClr val="000000"/>
                </a:solidFill>
              </a:rPr>
              <a:t> scale ranges from 0.0 to </a:t>
            </a:r>
            <a:r>
              <a:rPr lang="en-US" dirty="0" smtClean="0">
                <a:solidFill>
                  <a:srgbClr val="000000"/>
                </a:solidFill>
              </a:rPr>
              <a:t>1.0</a:t>
            </a:r>
            <a:endParaRPr lang="en-US" dirty="0">
              <a:solidFill>
                <a:srgbClr val="000000"/>
              </a:solidFill>
            </a:endParaRPr>
          </a:p>
          <a:p>
            <a:pPr marL="347472" lvl="1" indent="-347472" eaLnBrk="1" hangingPunct="1">
              <a:defRPr/>
            </a:pPr>
            <a:r>
              <a:rPr lang="en-US" dirty="0">
                <a:solidFill>
                  <a:srgbClr val="000000"/>
                </a:solidFill>
              </a:rPr>
              <a:t>Water has a water activity of </a:t>
            </a:r>
            <a:r>
              <a:rPr lang="en-US" dirty="0" smtClean="0">
                <a:solidFill>
                  <a:srgbClr val="000000"/>
                </a:solidFill>
              </a:rPr>
              <a:t>1.0</a:t>
            </a:r>
            <a:endParaRPr lang="en-US" dirty="0">
              <a:solidFill>
                <a:srgbClr val="000000"/>
              </a:solidFill>
            </a:endParaRPr>
          </a:p>
        </p:txBody>
      </p:sp>
      <p:sp>
        <p:nvSpPr>
          <p:cNvPr id="52230" name="Text Box 1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2-14</a:t>
            </a:r>
          </a:p>
        </p:txBody>
      </p:sp>
      <p:sp>
        <p:nvSpPr>
          <p:cNvPr id="8" name="Text Box 5"/>
          <p:cNvSpPr txBox="1">
            <a:spLocks noChangeArrowheads="1"/>
          </p:cNvSpPr>
          <p:nvPr/>
        </p:nvSpPr>
        <p:spPr bwMode="auto">
          <a:xfrm>
            <a:off x="7104063" y="2879725"/>
            <a:ext cx="9413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M</a:t>
            </a:r>
          </a:p>
          <a:p>
            <a:pPr algn="ctr" fontAlgn="base">
              <a:lnSpc>
                <a:spcPct val="80000"/>
              </a:lnSpc>
              <a:spcBef>
                <a:spcPct val="0"/>
              </a:spcBef>
              <a:spcAft>
                <a:spcPct val="0"/>
              </a:spcAft>
              <a:defRPr/>
            </a:pPr>
            <a:r>
              <a:rPr lang="en-US" sz="1400" dirty="0" smtClean="0">
                <a:solidFill>
                  <a:srgbClr val="000000"/>
                </a:solidFill>
              </a:rPr>
              <a:t>Moisture</a:t>
            </a:r>
            <a:endParaRPr lang="en-US" sz="2400" b="0" dirty="0" smtClean="0">
              <a:solidFill>
                <a:srgbClr val="000000"/>
              </a:solidFill>
              <a:latin typeface="Times" charset="0"/>
            </a:endParaRPr>
          </a:p>
        </p:txBody>
      </p:sp>
      <p:pic>
        <p:nvPicPr>
          <p:cNvPr id="81926" name="Pictur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57300"/>
            <a:ext cx="2103437"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651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3"/>
          <p:cNvSpPr>
            <a:spLocks noChangeArrowheads="1"/>
          </p:cNvSpPr>
          <p:nvPr/>
        </p:nvSpPr>
        <p:spPr bwMode="auto">
          <a:xfrm>
            <a:off x="6515100" y="3771900"/>
            <a:ext cx="1541463" cy="148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sp>
        <p:nvSpPr>
          <p:cNvPr id="82947" name="Rectangle 12"/>
          <p:cNvSpPr>
            <a:spLocks noChangeArrowheads="1"/>
          </p:cNvSpPr>
          <p:nvPr/>
        </p:nvSpPr>
        <p:spPr bwMode="auto">
          <a:xfrm>
            <a:off x="6746875" y="1738313"/>
            <a:ext cx="1541463" cy="14620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sp>
        <p:nvSpPr>
          <p:cNvPr id="10" name="Rectangle 15"/>
          <p:cNvSpPr>
            <a:spLocks noGrp="1" noChangeArrowheads="1"/>
          </p:cNvSpPr>
          <p:nvPr>
            <p:ph type="title"/>
          </p:nvPr>
        </p:nvSpPr>
        <p:spPr>
          <a:xfrm>
            <a:off x="390525" y="158750"/>
            <a:ext cx="8307388" cy="519113"/>
          </a:xfrm>
        </p:spPr>
        <p:txBody>
          <a:bodyPr/>
          <a:lstStyle/>
          <a:p>
            <a:pPr eaLnBrk="1" hangingPunct="1">
              <a:defRPr/>
            </a:pPr>
            <a:r>
              <a:rPr lang="en-US" dirty="0">
                <a:cs typeface="+mj-cs"/>
              </a:rPr>
              <a:t>What Bacteria Need to Grow</a:t>
            </a:r>
          </a:p>
        </p:txBody>
      </p:sp>
      <p:sp>
        <p:nvSpPr>
          <p:cNvPr id="122884" name="Rectangle 4"/>
          <p:cNvSpPr>
            <a:spLocks noGrp="1" noChangeArrowheads="1"/>
          </p:cNvSpPr>
          <p:nvPr>
            <p:ph idx="1"/>
          </p:nvPr>
        </p:nvSpPr>
        <p:spPr>
          <a:xfrm>
            <a:off x="434975" y="1143000"/>
            <a:ext cx="5051425" cy="4983163"/>
          </a:xfrm>
        </p:spPr>
        <p:txBody>
          <a:bodyPr/>
          <a:lstStyle/>
          <a:p>
            <a:pPr marL="0" indent="0" eaLnBrk="1" hangingPunct="1">
              <a:defRPr/>
            </a:pPr>
            <a:r>
              <a:rPr lang="en-US" dirty="0"/>
              <a:t>The </a:t>
            </a:r>
            <a:r>
              <a:rPr lang="en-US" dirty="0" smtClean="0"/>
              <a:t>conditions you can control:</a:t>
            </a:r>
            <a:endParaRPr lang="en-US" dirty="0"/>
          </a:p>
          <a:p>
            <a:pPr marL="571500" lvl="1" indent="-457200" eaLnBrk="1" hangingPunct="1">
              <a:defRPr/>
            </a:pPr>
            <a:r>
              <a:rPr lang="en-US" dirty="0">
                <a:solidFill>
                  <a:srgbClr val="000000"/>
                </a:solidFill>
              </a:rPr>
              <a:t>Temperature</a:t>
            </a:r>
          </a:p>
          <a:p>
            <a:pPr marL="1028700" lvl="2" indent="-342900" eaLnBrk="1" hangingPunct="1">
              <a:defRPr/>
            </a:pPr>
            <a:r>
              <a:rPr lang="en-US" dirty="0">
                <a:solidFill>
                  <a:srgbClr val="000000"/>
                </a:solidFill>
              </a:rPr>
              <a:t>Keep TCS food out of the temperature danger zone</a:t>
            </a:r>
          </a:p>
          <a:p>
            <a:pPr marL="571500" lvl="1" indent="-457200" eaLnBrk="1" hangingPunct="1">
              <a:defRPr/>
            </a:pPr>
            <a:r>
              <a:rPr lang="en-US" dirty="0"/>
              <a:t>Time</a:t>
            </a:r>
          </a:p>
          <a:p>
            <a:pPr marL="1028700" lvl="2" indent="-342900" eaLnBrk="1" hangingPunct="1">
              <a:defRPr/>
            </a:pPr>
            <a:r>
              <a:rPr lang="en-US" dirty="0"/>
              <a:t>Limit how long TCS food spends in the temperature danger zone</a:t>
            </a:r>
          </a:p>
          <a:p>
            <a:pPr marL="571500" lvl="1" indent="-457200" eaLnBrk="1" hangingPunct="1">
              <a:buFont typeface="Arial" charset="0"/>
              <a:buNone/>
              <a:defRPr/>
            </a:pPr>
            <a:r>
              <a:rPr lang="en-US" dirty="0"/>
              <a:t> </a:t>
            </a:r>
          </a:p>
        </p:txBody>
      </p:sp>
      <p:pic>
        <p:nvPicPr>
          <p:cNvPr id="82950" name="Picture 8" descr="SS5eESSc02_p03_d"/>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43600" y="3608388"/>
            <a:ext cx="2741613"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11" descr="SS5eESSc02_p03_c"/>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741613"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Text Box 205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2-15</a:t>
            </a:r>
          </a:p>
        </p:txBody>
      </p:sp>
    </p:spTree>
    <p:extLst>
      <p:ext uri="{BB962C8B-B14F-4D97-AF65-F5344CB8AC3E}">
        <p14:creationId xmlns:p14="http://schemas.microsoft.com/office/powerpoint/2010/main" val="1095387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6" name="Rectangle 2060"/>
          <p:cNvSpPr>
            <a:spLocks noGrp="1" noChangeArrowheads="1"/>
          </p:cNvSpPr>
          <p:nvPr>
            <p:ph type="title"/>
          </p:nvPr>
        </p:nvSpPr>
        <p:spPr>
          <a:xfrm>
            <a:off x="228600" y="160338"/>
            <a:ext cx="8307388" cy="519112"/>
          </a:xfrm>
        </p:spPr>
        <p:txBody>
          <a:bodyPr/>
          <a:lstStyle/>
          <a:p>
            <a:pPr eaLnBrk="1" hangingPunct="1">
              <a:defRPr/>
            </a:pPr>
            <a:r>
              <a:rPr lang="en-US" dirty="0">
                <a:solidFill>
                  <a:srgbClr val="FFFFFF"/>
                </a:solidFill>
              </a:rPr>
              <a:t>Major Foodborne </a:t>
            </a:r>
            <a:r>
              <a:rPr lang="en-US" dirty="0" smtClean="0">
                <a:solidFill>
                  <a:srgbClr val="FFFFFF"/>
                </a:solidFill>
              </a:rPr>
              <a:t>Bacteria </a:t>
            </a:r>
            <a:endParaRPr lang="en-US" dirty="0">
              <a:solidFill>
                <a:srgbClr val="FFFFFF"/>
              </a:solidFill>
            </a:endParaRPr>
          </a:p>
        </p:txBody>
      </p:sp>
      <p:sp>
        <p:nvSpPr>
          <p:cNvPr id="137219" name="Rectangle 3"/>
          <p:cNvSpPr>
            <a:spLocks noGrp="1" noChangeArrowheads="1"/>
          </p:cNvSpPr>
          <p:nvPr>
            <p:ph idx="1"/>
          </p:nvPr>
        </p:nvSpPr>
        <p:spPr>
          <a:xfrm>
            <a:off x="457200" y="1143000"/>
            <a:ext cx="7543800" cy="4983163"/>
          </a:xfrm>
        </p:spPr>
        <p:txBody>
          <a:bodyPr/>
          <a:lstStyle/>
          <a:p>
            <a:pPr marL="0" indent="0" eaLnBrk="1" hangingPunct="1">
              <a:lnSpc>
                <a:spcPct val="80000"/>
              </a:lnSpc>
              <a:defRPr/>
            </a:pPr>
            <a:r>
              <a:rPr lang="en-US" dirty="0" smtClean="0"/>
              <a:t>Bacteria:</a:t>
            </a:r>
            <a:endParaRPr lang="en-US" dirty="0"/>
          </a:p>
          <a:p>
            <a:pPr marL="576263" lvl="1" indent="-434975" eaLnBrk="1" hangingPunct="1">
              <a:defRPr/>
            </a:pPr>
            <a:r>
              <a:rPr lang="en-US" i="1" dirty="0"/>
              <a:t>Bacillus cereus</a:t>
            </a:r>
            <a:endParaRPr lang="en-US" dirty="0"/>
          </a:p>
          <a:p>
            <a:pPr marL="576263" lvl="1" indent="-434975" eaLnBrk="1" hangingPunct="1">
              <a:defRPr/>
            </a:pPr>
            <a:r>
              <a:rPr lang="en-US" dirty="0"/>
              <a:t>Listeria </a:t>
            </a:r>
            <a:r>
              <a:rPr lang="en-US" i="1" dirty="0"/>
              <a:t>monocytogenes</a:t>
            </a:r>
          </a:p>
          <a:p>
            <a:pPr marL="576263" lvl="1" indent="-434975" eaLnBrk="1" hangingPunct="1">
              <a:defRPr/>
            </a:pPr>
            <a:r>
              <a:rPr lang="en-US" dirty="0" smtClean="0">
                <a:solidFill>
                  <a:schemeClr val="tx1"/>
                </a:solidFill>
              </a:rPr>
              <a:t>Shiga </a:t>
            </a:r>
            <a:r>
              <a:rPr lang="en-US" dirty="0">
                <a:solidFill>
                  <a:schemeClr val="tx1"/>
                </a:solidFill>
              </a:rPr>
              <a:t>toxin-producing </a:t>
            </a:r>
            <a:r>
              <a:rPr lang="en-US" i="1" dirty="0">
                <a:solidFill>
                  <a:schemeClr val="tx1"/>
                </a:solidFill>
              </a:rPr>
              <a:t>E. coli</a:t>
            </a:r>
          </a:p>
          <a:p>
            <a:pPr marL="576263" lvl="1" indent="-434975" eaLnBrk="1" hangingPunct="1">
              <a:defRPr/>
            </a:pPr>
            <a:r>
              <a:rPr lang="en-US" i="1" dirty="0"/>
              <a:t>Campylobacter jejuni</a:t>
            </a:r>
          </a:p>
          <a:p>
            <a:pPr marL="576263" lvl="1" indent="-434975" eaLnBrk="1" hangingPunct="1">
              <a:defRPr/>
            </a:pPr>
            <a:r>
              <a:rPr lang="en-US" i="1" dirty="0"/>
              <a:t>Clostridium perfringens</a:t>
            </a:r>
            <a:endParaRPr lang="en-US" dirty="0"/>
          </a:p>
          <a:p>
            <a:pPr marL="576263" lvl="1" indent="-434975" eaLnBrk="1" hangingPunct="1">
              <a:defRPr/>
            </a:pPr>
            <a:r>
              <a:rPr lang="en-US" i="1" dirty="0"/>
              <a:t>Clostridium botulinum</a:t>
            </a:r>
            <a:endParaRPr lang="en-US" dirty="0"/>
          </a:p>
          <a:p>
            <a:pPr marL="571500" lvl="1" indent="-457200" eaLnBrk="1" hangingPunct="1">
              <a:lnSpc>
                <a:spcPct val="80000"/>
              </a:lnSpc>
              <a:defRPr/>
            </a:pPr>
            <a:r>
              <a:rPr lang="en-US" dirty="0" smtClean="0">
                <a:solidFill>
                  <a:srgbClr val="000000"/>
                </a:solidFill>
              </a:rPr>
              <a:t>Nontyphoidal </a:t>
            </a:r>
            <a:r>
              <a:rPr lang="en-US" i="1" dirty="0" smtClean="0">
                <a:solidFill>
                  <a:srgbClr val="000000"/>
                </a:solidFill>
              </a:rPr>
              <a:t>Salmonella</a:t>
            </a:r>
            <a:endParaRPr lang="en-US" dirty="0">
              <a:solidFill>
                <a:srgbClr val="000000"/>
              </a:solidFill>
            </a:endParaRPr>
          </a:p>
          <a:p>
            <a:pPr marL="571500" lvl="1" indent="-457200" eaLnBrk="1" hangingPunct="1">
              <a:lnSpc>
                <a:spcPct val="80000"/>
              </a:lnSpc>
              <a:defRPr/>
            </a:pPr>
            <a:r>
              <a:rPr lang="en-US" i="1" dirty="0" smtClean="0"/>
              <a:t>Shigella </a:t>
            </a:r>
            <a:r>
              <a:rPr lang="en-US" dirty="0" smtClean="0"/>
              <a:t>spp.</a:t>
            </a:r>
            <a:endParaRPr lang="en-US" dirty="0"/>
          </a:p>
          <a:p>
            <a:pPr marL="571500" lvl="1" indent="-457200" eaLnBrk="1" hangingPunct="1">
              <a:lnSpc>
                <a:spcPct val="80000"/>
              </a:lnSpc>
              <a:defRPr/>
            </a:pPr>
            <a:r>
              <a:rPr lang="en-US" i="1" dirty="0" smtClean="0"/>
              <a:t>Staphylococcus aureus</a:t>
            </a:r>
            <a:endParaRPr lang="en-US" i="1" dirty="0"/>
          </a:p>
          <a:p>
            <a:pPr marL="571500" lvl="1" indent="-457200" eaLnBrk="1" hangingPunct="1">
              <a:lnSpc>
                <a:spcPct val="80000"/>
              </a:lnSpc>
              <a:defRPr/>
            </a:pPr>
            <a:r>
              <a:rPr lang="en-US" i="1" dirty="0"/>
              <a:t>Vibrio vulnificus</a:t>
            </a:r>
            <a:r>
              <a:rPr lang="en-US" dirty="0"/>
              <a:t> </a:t>
            </a:r>
          </a:p>
        </p:txBody>
      </p:sp>
      <p:sp>
        <p:nvSpPr>
          <p:cNvPr id="83972" name="Text Box 205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2-16</a:t>
            </a:r>
          </a:p>
        </p:txBody>
      </p:sp>
    </p:spTree>
    <p:extLst>
      <p:ext uri="{BB962C8B-B14F-4D97-AF65-F5344CB8AC3E}">
        <p14:creationId xmlns:p14="http://schemas.microsoft.com/office/powerpoint/2010/main" val="31624366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2-17</a:t>
            </a:r>
          </a:p>
        </p:txBody>
      </p:sp>
      <p:sp>
        <p:nvSpPr>
          <p:cNvPr id="1182727" name="Rectangle 7"/>
          <p:cNvSpPr>
            <a:spLocks noGrp="1" noChangeArrowheads="1"/>
          </p:cNvSpPr>
          <p:nvPr>
            <p:ph type="title"/>
          </p:nvPr>
        </p:nvSpPr>
        <p:spPr>
          <a:xfrm>
            <a:off x="228600" y="160338"/>
            <a:ext cx="8307388" cy="519112"/>
          </a:xfrm>
        </p:spPr>
        <p:txBody>
          <a:bodyPr/>
          <a:lstStyle/>
          <a:p>
            <a:pPr eaLnBrk="1" hangingPunct="1">
              <a:defRPr/>
            </a:pPr>
            <a:r>
              <a:rPr lang="en-US" dirty="0"/>
              <a:t>Major Foodborne </a:t>
            </a:r>
            <a:r>
              <a:rPr lang="en-US" dirty="0" smtClean="0"/>
              <a:t>Bacteria</a:t>
            </a:r>
            <a:endParaRPr lang="en-US" dirty="0"/>
          </a:p>
        </p:txBody>
      </p:sp>
      <p:sp>
        <p:nvSpPr>
          <p:cNvPr id="1182729" name="Rectangle 9"/>
          <p:cNvSpPr>
            <a:spLocks noGrp="1" noChangeArrowheads="1"/>
          </p:cNvSpPr>
          <p:nvPr>
            <p:ph idx="1"/>
          </p:nvPr>
        </p:nvSpPr>
        <p:spPr>
          <a:xfrm>
            <a:off x="496888" y="1122363"/>
            <a:ext cx="8307387" cy="4983162"/>
          </a:xfrm>
        </p:spPr>
        <p:txBody>
          <a:bodyPr/>
          <a:lstStyle/>
          <a:p>
            <a:pPr marL="0" indent="0" eaLnBrk="1" hangingPunct="1">
              <a:defRPr/>
            </a:pPr>
            <a:r>
              <a:rPr lang="en-US" dirty="0" smtClean="0"/>
              <a:t>Controlling time and temperature can </a:t>
            </a:r>
            <a:r>
              <a:rPr lang="en-US" dirty="0"/>
              <a:t>keep these bacteria from causing a foodborne </a:t>
            </a:r>
            <a:r>
              <a:rPr lang="en-US" dirty="0" smtClean="0"/>
              <a:t>illness</a:t>
            </a:r>
            <a:r>
              <a:rPr lang="en-US" dirty="0"/>
              <a:t>:</a:t>
            </a:r>
          </a:p>
          <a:p>
            <a:pPr marL="576263" lvl="1" indent="-434975" eaLnBrk="1" hangingPunct="1">
              <a:defRPr/>
            </a:pPr>
            <a:r>
              <a:rPr lang="en-US" i="1" dirty="0"/>
              <a:t>Bacillus </a:t>
            </a:r>
            <a:r>
              <a:rPr lang="en-US" i="1" dirty="0" smtClean="0"/>
              <a:t>cereus</a:t>
            </a:r>
            <a:endParaRPr lang="en-US" dirty="0"/>
          </a:p>
          <a:p>
            <a:pPr marL="576263" lvl="1" indent="-434975" eaLnBrk="1" hangingPunct="1">
              <a:defRPr/>
            </a:pPr>
            <a:r>
              <a:rPr lang="en-US" dirty="0" smtClean="0"/>
              <a:t>Listeria </a:t>
            </a:r>
            <a:r>
              <a:rPr lang="en-US" i="1" dirty="0" smtClean="0"/>
              <a:t>monocytogenes</a:t>
            </a:r>
            <a:endParaRPr lang="en-US" i="1" dirty="0"/>
          </a:p>
          <a:p>
            <a:pPr marL="576263" lvl="1" indent="-434975" eaLnBrk="1" hangingPunct="1">
              <a:defRPr/>
            </a:pPr>
            <a:r>
              <a:rPr lang="en-US" dirty="0" smtClean="0">
                <a:solidFill>
                  <a:srgbClr val="000000"/>
                </a:solidFill>
              </a:rPr>
              <a:t>Shiga toxin-producing </a:t>
            </a:r>
            <a:r>
              <a:rPr lang="en-US" i="1" dirty="0" smtClean="0"/>
              <a:t>E. coli</a:t>
            </a:r>
            <a:endParaRPr lang="en-US" i="1" dirty="0"/>
          </a:p>
          <a:p>
            <a:pPr marL="576263" lvl="1" indent="-434975" eaLnBrk="1" hangingPunct="1">
              <a:defRPr/>
            </a:pPr>
            <a:r>
              <a:rPr lang="en-US" i="1" dirty="0" smtClean="0"/>
              <a:t>Campylobacter jejuni</a:t>
            </a:r>
          </a:p>
          <a:p>
            <a:pPr marL="576263" lvl="1" indent="-434975" eaLnBrk="1" hangingPunct="1">
              <a:defRPr/>
            </a:pPr>
            <a:r>
              <a:rPr lang="en-US" i="1" dirty="0" smtClean="0"/>
              <a:t>Clostridium perfringens</a:t>
            </a:r>
            <a:endParaRPr lang="en-US" dirty="0"/>
          </a:p>
          <a:p>
            <a:pPr marL="576263" lvl="1" indent="-434975" eaLnBrk="1" hangingPunct="1">
              <a:defRPr/>
            </a:pPr>
            <a:r>
              <a:rPr lang="en-US" i="1" dirty="0"/>
              <a:t>Clostridium </a:t>
            </a:r>
            <a:r>
              <a:rPr lang="en-US" i="1" dirty="0" smtClean="0"/>
              <a:t>botulinum</a:t>
            </a:r>
            <a:endParaRPr lang="en-US" dirty="0"/>
          </a:p>
        </p:txBody>
      </p:sp>
    </p:spTree>
    <p:extLst>
      <p:ext uri="{BB962C8B-B14F-4D97-AF65-F5344CB8AC3E}">
        <p14:creationId xmlns:p14="http://schemas.microsoft.com/office/powerpoint/2010/main" val="2967551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a:xfrm>
            <a:off x="388938" y="158750"/>
            <a:ext cx="8237537" cy="519113"/>
          </a:xfrm>
        </p:spPr>
        <p:txBody>
          <a:bodyPr/>
          <a:lstStyle/>
          <a:p>
            <a:pPr eaLnBrk="1" hangingPunct="1">
              <a:defRPr/>
            </a:pPr>
            <a:r>
              <a:rPr lang="en-US" dirty="0" smtClean="0">
                <a:cs typeface="+mj-cs"/>
              </a:rPr>
              <a:t>The Costs </a:t>
            </a:r>
            <a:r>
              <a:rPr lang="en-US" dirty="0">
                <a:cs typeface="+mj-cs"/>
              </a:rPr>
              <a:t>of Foodborne </a:t>
            </a:r>
            <a:r>
              <a:rPr lang="en-US" dirty="0" smtClean="0">
                <a:cs typeface="+mj-cs"/>
              </a:rPr>
              <a:t>Illnesses</a:t>
            </a:r>
            <a:endParaRPr lang="en-US" dirty="0">
              <a:cs typeface="+mj-cs"/>
            </a:endParaRPr>
          </a:p>
        </p:txBody>
      </p:sp>
      <p:sp>
        <p:nvSpPr>
          <p:cNvPr id="17416" name="Rectangle 3"/>
          <p:cNvSpPr>
            <a:spLocks noGrp="1" noChangeArrowheads="1"/>
          </p:cNvSpPr>
          <p:nvPr>
            <p:ph idx="1"/>
          </p:nvPr>
        </p:nvSpPr>
        <p:spPr>
          <a:xfrm>
            <a:off x="388938" y="1143000"/>
            <a:ext cx="8237537" cy="800100"/>
          </a:xfrm>
        </p:spPr>
        <p:txBody>
          <a:bodyPr/>
          <a:lstStyle/>
          <a:p>
            <a:pPr marL="0" indent="0" eaLnBrk="1" hangingPunct="1">
              <a:defRPr/>
            </a:pPr>
            <a:r>
              <a:rPr lang="en-US" dirty="0">
                <a:cs typeface="+mn-cs"/>
              </a:rPr>
              <a:t>Costs of a foodborne illness to an operation:</a:t>
            </a:r>
          </a:p>
        </p:txBody>
      </p:sp>
      <p:sp>
        <p:nvSpPr>
          <p:cNvPr id="17411"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1-4</a:t>
            </a:r>
          </a:p>
        </p:txBody>
      </p:sp>
      <p:pic>
        <p:nvPicPr>
          <p:cNvPr id="1741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06563" y="2057400"/>
            <a:ext cx="1897062"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7413"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67363" y="2057400"/>
            <a:ext cx="1876425"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7414"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14500" y="4264025"/>
            <a:ext cx="1882775"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7415"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67363" y="4264025"/>
            <a:ext cx="1878012"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 name="Rectangle 4"/>
          <p:cNvSpPr/>
          <p:nvPr/>
        </p:nvSpPr>
        <p:spPr>
          <a:xfrm>
            <a:off x="1263650" y="3429000"/>
            <a:ext cx="2782888" cy="369888"/>
          </a:xfrm>
          <a:prstGeom prst="rect">
            <a:avLst/>
          </a:prstGeom>
        </p:spPr>
        <p:txBody>
          <a:bodyPr wrap="none">
            <a:spAutoFit/>
          </a:bodyPr>
          <a:lstStyle/>
          <a:p>
            <a:pPr marL="571500" lvl="1" indent="-457200" algn="ctr" fontAlgn="base">
              <a:spcBef>
                <a:spcPct val="0"/>
              </a:spcBef>
              <a:spcAft>
                <a:spcPct val="0"/>
              </a:spcAft>
              <a:defRPr/>
            </a:pPr>
            <a:r>
              <a:rPr lang="en-US" b="1" dirty="0">
                <a:solidFill>
                  <a:srgbClr val="00AEEF"/>
                </a:solidFill>
                <a:latin typeface="Arial Narrow"/>
              </a:rPr>
              <a:t>Loss of customers and sales</a:t>
            </a:r>
          </a:p>
        </p:txBody>
      </p:sp>
      <p:sp>
        <p:nvSpPr>
          <p:cNvPr id="17" name="Rectangle 16"/>
          <p:cNvSpPr/>
          <p:nvPr/>
        </p:nvSpPr>
        <p:spPr>
          <a:xfrm>
            <a:off x="5588000" y="3429000"/>
            <a:ext cx="1835150" cy="369888"/>
          </a:xfrm>
          <a:prstGeom prst="rect">
            <a:avLst/>
          </a:prstGeom>
        </p:spPr>
        <p:txBody>
          <a:bodyPr wrap="none">
            <a:spAutoFit/>
          </a:bodyPr>
          <a:lstStyle/>
          <a:p>
            <a:pPr marL="571500" lvl="1" indent="-457200" fontAlgn="base">
              <a:spcBef>
                <a:spcPct val="0"/>
              </a:spcBef>
              <a:spcAft>
                <a:spcPct val="0"/>
              </a:spcAft>
              <a:defRPr/>
            </a:pPr>
            <a:r>
              <a:rPr lang="en-US" b="1" dirty="0">
                <a:solidFill>
                  <a:srgbClr val="00AEEF"/>
                </a:solidFill>
                <a:latin typeface="Arial Narrow"/>
              </a:rPr>
              <a:t>Loss of reputation</a:t>
            </a:r>
          </a:p>
        </p:txBody>
      </p:sp>
      <p:sp>
        <p:nvSpPr>
          <p:cNvPr id="19" name="Rectangle 18"/>
          <p:cNvSpPr/>
          <p:nvPr/>
        </p:nvSpPr>
        <p:spPr>
          <a:xfrm>
            <a:off x="1420813" y="5627688"/>
            <a:ext cx="2468562" cy="369887"/>
          </a:xfrm>
          <a:prstGeom prst="rect">
            <a:avLst/>
          </a:prstGeom>
        </p:spPr>
        <p:txBody>
          <a:bodyPr wrap="none">
            <a:spAutoFit/>
          </a:bodyPr>
          <a:lstStyle/>
          <a:p>
            <a:pPr marL="571500" lvl="1" indent="-457200" algn="ctr" fontAlgn="base">
              <a:spcBef>
                <a:spcPct val="0"/>
              </a:spcBef>
              <a:spcAft>
                <a:spcPct val="0"/>
              </a:spcAft>
              <a:defRPr/>
            </a:pPr>
            <a:r>
              <a:rPr lang="en-US" b="1" dirty="0">
                <a:solidFill>
                  <a:srgbClr val="00AEEF"/>
                </a:solidFill>
                <a:latin typeface="Arial Narrow"/>
              </a:rPr>
              <a:t>Negative media exposure</a:t>
            </a:r>
          </a:p>
        </p:txBody>
      </p:sp>
      <p:sp>
        <p:nvSpPr>
          <p:cNvPr id="20" name="Rectangle 19"/>
          <p:cNvSpPr/>
          <p:nvPr/>
        </p:nvSpPr>
        <p:spPr>
          <a:xfrm>
            <a:off x="5461000" y="5627688"/>
            <a:ext cx="2089150" cy="369887"/>
          </a:xfrm>
          <a:prstGeom prst="rect">
            <a:avLst/>
          </a:prstGeom>
        </p:spPr>
        <p:txBody>
          <a:bodyPr wrap="none">
            <a:spAutoFit/>
          </a:bodyPr>
          <a:lstStyle/>
          <a:p>
            <a:pPr marL="571500" lvl="1" indent="-457200" algn="ctr" fontAlgn="base">
              <a:spcBef>
                <a:spcPct val="0"/>
              </a:spcBef>
              <a:spcAft>
                <a:spcPct val="0"/>
              </a:spcAft>
              <a:defRPr/>
            </a:pPr>
            <a:r>
              <a:rPr lang="en-US" b="1" dirty="0">
                <a:solidFill>
                  <a:srgbClr val="00AEEF"/>
                </a:solidFill>
                <a:latin typeface="Arial Narrow"/>
              </a:rPr>
              <a:t>Lowered staff morale</a:t>
            </a:r>
          </a:p>
        </p:txBody>
      </p:sp>
    </p:spTree>
    <p:extLst>
      <p:ext uri="{BB962C8B-B14F-4D97-AF65-F5344CB8AC3E}">
        <p14:creationId xmlns:p14="http://schemas.microsoft.com/office/powerpoint/2010/main" val="821773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a:xfrm>
            <a:off x="228600" y="160338"/>
            <a:ext cx="8307388" cy="519112"/>
          </a:xfrm>
        </p:spPr>
        <p:txBody>
          <a:bodyPr/>
          <a:lstStyle/>
          <a:p>
            <a:pPr eaLnBrk="1" hangingPunct="1">
              <a:defRPr/>
            </a:pPr>
            <a:r>
              <a:rPr lang="en-US" i="1" dirty="0"/>
              <a:t>Bacillus cereus</a:t>
            </a:r>
            <a:r>
              <a:rPr lang="en-US" dirty="0"/>
              <a:t> </a:t>
            </a:r>
          </a:p>
        </p:txBody>
      </p:sp>
      <p:graphicFrame>
        <p:nvGraphicFramePr>
          <p:cNvPr id="1205285" name="Group 37"/>
          <p:cNvGraphicFramePr>
            <a:graphicFrameLocks noGrp="1"/>
          </p:cNvGraphicFramePr>
          <p:nvPr>
            <p:ph sz="half" idx="1"/>
            <p:extLst>
              <p:ext uri="{D42A27DB-BD31-4B8C-83A1-F6EECF244321}">
                <p14:modId xmlns:p14="http://schemas.microsoft.com/office/powerpoint/2010/main" val="3809811045"/>
              </p:ext>
            </p:extLst>
          </p:nvPr>
        </p:nvGraphicFramePr>
        <p:xfrm>
          <a:off x="374650" y="2514600"/>
          <a:ext cx="8064500" cy="2443164"/>
        </p:xfrm>
        <a:graphic>
          <a:graphicData uri="http://schemas.openxmlformats.org/drawingml/2006/table">
            <a:tbl>
              <a:tblPr/>
              <a:tblGrid>
                <a:gridCol w="4032250"/>
                <a:gridCol w="4032250"/>
              </a:tblGrid>
              <a:tr h="492125">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703263">
                <a:tc>
                  <a:txBody>
                    <a:bodyPr/>
                    <a:lstStyle/>
                    <a:p>
                      <a:pPr marL="0" marR="0" lvl="0" indent="0" algn="l" defTabSz="914400" rtl="0" eaLnBrk="1" fontAlgn="base" latinLnBrk="0" hangingPunct="1">
                        <a:lnSpc>
                          <a:spcPct val="60000"/>
                        </a:lnSpc>
                        <a:spcBef>
                          <a:spcPct val="50000"/>
                        </a:spcBef>
                        <a:spcAft>
                          <a:spcPct val="0"/>
                        </a:spcAft>
                        <a:buClr>
                          <a:srgbClr val="0093D3"/>
                        </a:buClr>
                        <a:buSzPct val="75000"/>
                        <a:buFont typeface="Arial" charset="0"/>
                        <a:buNone/>
                        <a:tabLst/>
                      </a:pPr>
                      <a:r>
                        <a:rPr kumimoji="0" lang="en-US" sz="2000" b="0" i="0" u="none" strike="noStrike" cap="none" normalizeH="0" baseline="0" dirty="0" smtClean="0">
                          <a:ln>
                            <a:noFill/>
                          </a:ln>
                          <a:solidFill>
                            <a:schemeClr val="tx1"/>
                          </a:solidFill>
                          <a:effectLst/>
                          <a:latin typeface="Arial" charset="0"/>
                        </a:rPr>
                        <a:t>Cooked vegetables</a:t>
                      </a:r>
                    </a:p>
                  </a:txBody>
                  <a:tcPr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Watery diarrhea</a:t>
                      </a:r>
                    </a:p>
                  </a:txBody>
                  <a:tcPr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709613">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Meat products</a:t>
                      </a: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No vomiting</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38163">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Milk</a:t>
                      </a: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86033" name="Rectangle 27"/>
          <p:cNvSpPr>
            <a:spLocks noChangeArrowheads="1"/>
          </p:cNvSpPr>
          <p:nvPr/>
        </p:nvSpPr>
        <p:spPr bwMode="auto">
          <a:xfrm>
            <a:off x="3657600" y="1470025"/>
            <a:ext cx="5370513"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eaLnBrk="0" fontAlgn="base" hangingPunct="0">
              <a:spcBef>
                <a:spcPct val="50000"/>
              </a:spcBef>
              <a:spcAft>
                <a:spcPct val="0"/>
              </a:spcAft>
              <a:tabLst>
                <a:tab pos="1143000" algn="l"/>
              </a:tabLst>
            </a:pPr>
            <a:r>
              <a:rPr lang="en-US" sz="2000" b="1" dirty="0">
                <a:solidFill>
                  <a:srgbClr val="000000"/>
                </a:solidFill>
                <a:ea typeface="ＭＳ Ｐゴシック" charset="0"/>
                <a:cs typeface="ＭＳ Ｐゴシック" charset="0"/>
              </a:rPr>
              <a:t>Bacteria:</a:t>
            </a:r>
            <a:r>
              <a:rPr lang="en-US" sz="2000" dirty="0">
                <a:solidFill>
                  <a:srgbClr val="000000"/>
                </a:solidFill>
                <a:ea typeface="ＭＳ Ｐゴシック" charset="0"/>
                <a:cs typeface="ＭＳ Ｐゴシック" charset="0"/>
              </a:rPr>
              <a:t>	</a:t>
            </a:r>
            <a:r>
              <a:rPr lang="en-US" sz="2000" i="1" dirty="0">
                <a:solidFill>
                  <a:srgbClr val="0093D3"/>
                </a:solidFill>
                <a:ea typeface="ＭＳ Ｐゴシック" charset="0"/>
                <a:cs typeface="ＭＳ Ｐゴシック" charset="0"/>
              </a:rPr>
              <a:t>Bacillus cereus </a:t>
            </a:r>
            <a:r>
              <a:rPr lang="en-US" sz="2000" dirty="0">
                <a:solidFill>
                  <a:srgbClr val="0093D3"/>
                </a:solidFill>
                <a:ea typeface="ＭＳ Ｐゴシック" charset="0"/>
                <a:cs typeface="ＭＳ Ｐゴシック" charset="0"/>
              </a:rPr>
              <a:t>(Diarrhea Illness)</a:t>
            </a:r>
          </a:p>
          <a:p>
            <a:pPr eaLnBrk="0" fontAlgn="base" hangingPunct="0">
              <a:spcBef>
                <a:spcPct val="50000"/>
              </a:spcBef>
              <a:spcAft>
                <a:spcPct val="0"/>
              </a:spcAft>
              <a:tabLst>
                <a:tab pos="1143000" algn="l"/>
              </a:tabLst>
            </a:pPr>
            <a:r>
              <a:rPr lang="en-US" sz="2000" b="1" dirty="0">
                <a:solidFill>
                  <a:srgbClr val="000000"/>
                </a:solidFill>
                <a:ea typeface="ＭＳ Ｐゴシック" charset="0"/>
                <a:cs typeface="ＭＳ Ｐゴシック" charset="0"/>
              </a:rPr>
              <a:t>Illness:	</a:t>
            </a:r>
            <a:r>
              <a:rPr lang="en-US" sz="2000" i="1" dirty="0">
                <a:solidFill>
                  <a:srgbClr val="0093D3"/>
                </a:solidFill>
                <a:ea typeface="ＭＳ Ｐゴシック" charset="0"/>
                <a:cs typeface="ＭＳ Ｐゴシック" charset="0"/>
              </a:rPr>
              <a:t>Bacillus cereus</a:t>
            </a:r>
            <a:r>
              <a:rPr lang="en-US" sz="2000" dirty="0">
                <a:solidFill>
                  <a:srgbClr val="0093D3"/>
                </a:solidFill>
                <a:ea typeface="ＭＳ Ｐゴシック" charset="0"/>
                <a:cs typeface="ＭＳ Ｐゴシック" charset="0"/>
              </a:rPr>
              <a:t> gastroenteritis</a:t>
            </a:r>
          </a:p>
        </p:txBody>
      </p:sp>
      <p:pic>
        <p:nvPicPr>
          <p:cNvPr id="86034" name="Picture 43" descr="SS5eESSc02_p14_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30313" y="1114425"/>
            <a:ext cx="200183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5" name="Text Box 4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2-18</a:t>
            </a:r>
          </a:p>
        </p:txBody>
      </p:sp>
    </p:spTree>
    <p:extLst>
      <p:ext uri="{BB962C8B-B14F-4D97-AF65-F5344CB8AC3E}">
        <p14:creationId xmlns:p14="http://schemas.microsoft.com/office/powerpoint/2010/main" val="4264301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a:xfrm>
            <a:off x="228600" y="160338"/>
            <a:ext cx="8307388" cy="519112"/>
          </a:xfrm>
        </p:spPr>
        <p:txBody>
          <a:bodyPr/>
          <a:lstStyle/>
          <a:p>
            <a:pPr eaLnBrk="1" hangingPunct="1">
              <a:defRPr/>
            </a:pPr>
            <a:r>
              <a:rPr lang="en-US" i="1" dirty="0"/>
              <a:t>Bacillus cereus</a:t>
            </a:r>
            <a:r>
              <a:rPr lang="en-US" dirty="0"/>
              <a:t> </a:t>
            </a:r>
          </a:p>
        </p:txBody>
      </p:sp>
      <p:graphicFrame>
        <p:nvGraphicFramePr>
          <p:cNvPr id="1209378" name="Group 34"/>
          <p:cNvGraphicFramePr>
            <a:graphicFrameLocks noGrp="1"/>
          </p:cNvGraphicFramePr>
          <p:nvPr>
            <p:ph sz="half" idx="1"/>
          </p:nvPr>
        </p:nvGraphicFramePr>
        <p:xfrm>
          <a:off x="374650" y="2441575"/>
          <a:ext cx="8064500" cy="2016125"/>
        </p:xfrm>
        <a:graphic>
          <a:graphicData uri="http://schemas.openxmlformats.org/drawingml/2006/table">
            <a:tbl>
              <a:tblPr/>
              <a:tblGrid>
                <a:gridCol w="4032250"/>
                <a:gridCol w="4032250"/>
              </a:tblGrid>
              <a:tr h="579438">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1436687">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Cooked rice dishes including:</a:t>
                      </a:r>
                    </a:p>
                    <a:p>
                      <a:pPr marL="114300" marR="0" lvl="1" indent="0" algn="l" defTabSz="914400" rtl="0" eaLnBrk="1" fontAlgn="base" latinLnBrk="0" hangingPunct="1">
                        <a:lnSpc>
                          <a:spcPct val="90000"/>
                        </a:lnSpc>
                        <a:spcBef>
                          <a:spcPct val="50000"/>
                        </a:spcBef>
                        <a:spcAft>
                          <a:spcPct val="0"/>
                        </a:spcAft>
                        <a:buClr>
                          <a:srgbClr val="0093D3"/>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Fried rice</a:t>
                      </a:r>
                    </a:p>
                    <a:p>
                      <a:pPr marL="114300" marR="0" lvl="1" indent="0" algn="l" defTabSz="914400" rtl="0" eaLnBrk="1" fontAlgn="base" latinLnBrk="0" hangingPunct="1">
                        <a:lnSpc>
                          <a:spcPct val="90000"/>
                        </a:lnSpc>
                        <a:spcBef>
                          <a:spcPct val="50000"/>
                        </a:spcBef>
                        <a:spcAft>
                          <a:spcPct val="0"/>
                        </a:spcAft>
                        <a:buClr>
                          <a:srgbClr val="0093D3"/>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Rice pudding</a:t>
                      </a:r>
                    </a:p>
                  </a:txBody>
                  <a:tcPr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Nausea</a:t>
                      </a:r>
                    </a:p>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Vomiting</a:t>
                      </a:r>
                    </a:p>
                  </a:txBody>
                  <a:tcPr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87051" name="Rectangle 27"/>
          <p:cNvSpPr>
            <a:spLocks noChangeArrowheads="1"/>
          </p:cNvSpPr>
          <p:nvPr/>
        </p:nvSpPr>
        <p:spPr bwMode="auto">
          <a:xfrm>
            <a:off x="3659188" y="1470025"/>
            <a:ext cx="559911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eaLnBrk="0" fontAlgn="base" hangingPunct="0">
              <a:spcBef>
                <a:spcPct val="50000"/>
              </a:spcBef>
              <a:spcAft>
                <a:spcPct val="0"/>
              </a:spcAft>
              <a:tabLst>
                <a:tab pos="1143000" algn="l"/>
              </a:tabLst>
            </a:pPr>
            <a:r>
              <a:rPr lang="en-US" sz="2000" b="1" dirty="0">
                <a:solidFill>
                  <a:srgbClr val="000000"/>
                </a:solidFill>
                <a:ea typeface="ＭＳ Ｐゴシック" charset="0"/>
                <a:cs typeface="ＭＳ Ｐゴシック" charset="0"/>
              </a:rPr>
              <a:t>Bacteria:</a:t>
            </a:r>
            <a:r>
              <a:rPr lang="en-US" sz="2000" dirty="0">
                <a:solidFill>
                  <a:srgbClr val="000000"/>
                </a:solidFill>
                <a:ea typeface="ＭＳ Ｐゴシック" charset="0"/>
                <a:cs typeface="ＭＳ Ｐゴシック" charset="0"/>
              </a:rPr>
              <a:t>	</a:t>
            </a:r>
            <a:r>
              <a:rPr lang="en-US" sz="2000" i="1" dirty="0">
                <a:solidFill>
                  <a:srgbClr val="0093D3"/>
                </a:solidFill>
                <a:ea typeface="ＭＳ Ｐゴシック" charset="0"/>
                <a:cs typeface="ＭＳ Ｐゴシック" charset="0"/>
              </a:rPr>
              <a:t>Bacillus cereus </a:t>
            </a:r>
            <a:r>
              <a:rPr lang="en-US" sz="2000" dirty="0">
                <a:solidFill>
                  <a:srgbClr val="0093D3"/>
                </a:solidFill>
                <a:ea typeface="ＭＳ Ｐゴシック" charset="0"/>
                <a:cs typeface="ＭＳ Ｐゴシック" charset="0"/>
              </a:rPr>
              <a:t>(Vomiting Illness)</a:t>
            </a:r>
          </a:p>
          <a:p>
            <a:pPr eaLnBrk="0" fontAlgn="base" hangingPunct="0">
              <a:spcBef>
                <a:spcPct val="50000"/>
              </a:spcBef>
              <a:spcAft>
                <a:spcPct val="0"/>
              </a:spcAft>
              <a:tabLst>
                <a:tab pos="1143000" algn="l"/>
              </a:tabLst>
            </a:pPr>
            <a:r>
              <a:rPr lang="en-US" sz="2000" b="1" dirty="0">
                <a:solidFill>
                  <a:srgbClr val="000000"/>
                </a:solidFill>
                <a:ea typeface="ＭＳ Ｐゴシック" charset="0"/>
                <a:cs typeface="ＭＳ Ｐゴシック" charset="0"/>
              </a:rPr>
              <a:t>Illness:	</a:t>
            </a:r>
            <a:r>
              <a:rPr lang="en-US" sz="2000" i="1" dirty="0">
                <a:solidFill>
                  <a:srgbClr val="0093D3"/>
                </a:solidFill>
                <a:ea typeface="ＭＳ Ｐゴシック" charset="0"/>
                <a:cs typeface="ＭＳ Ｐゴシック" charset="0"/>
              </a:rPr>
              <a:t>Bacillus cereus</a:t>
            </a:r>
            <a:r>
              <a:rPr lang="en-US" sz="2000" dirty="0">
                <a:solidFill>
                  <a:srgbClr val="0093D3"/>
                </a:solidFill>
                <a:ea typeface="ＭＳ Ｐゴシック" charset="0"/>
                <a:cs typeface="ＭＳ Ｐゴシック" charset="0"/>
              </a:rPr>
              <a:t> gastroenteritis</a:t>
            </a:r>
          </a:p>
        </p:txBody>
      </p:sp>
      <p:pic>
        <p:nvPicPr>
          <p:cNvPr id="87052" name="Picture 37" descr="SS5eESSc02_p14_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30313" y="1114425"/>
            <a:ext cx="200183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3" name="Text Box 3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2-19</a:t>
            </a:r>
          </a:p>
        </p:txBody>
      </p:sp>
    </p:spTree>
    <p:extLst>
      <p:ext uri="{BB962C8B-B14F-4D97-AF65-F5344CB8AC3E}">
        <p14:creationId xmlns:p14="http://schemas.microsoft.com/office/powerpoint/2010/main" val="13069711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28600" y="160338"/>
            <a:ext cx="8307388" cy="519112"/>
          </a:xfrm>
        </p:spPr>
        <p:txBody>
          <a:bodyPr/>
          <a:lstStyle/>
          <a:p>
            <a:pPr eaLnBrk="1" hangingPunct="1">
              <a:defRPr/>
            </a:pPr>
            <a:r>
              <a:rPr lang="en-US" i="1" dirty="0"/>
              <a:t>Bacillus cereus</a:t>
            </a:r>
            <a:r>
              <a:rPr lang="en-US" dirty="0"/>
              <a:t> </a:t>
            </a:r>
          </a:p>
        </p:txBody>
      </p:sp>
      <p:sp>
        <p:nvSpPr>
          <p:cNvPr id="1465347" name="Rectangle 3"/>
          <p:cNvSpPr>
            <a:spLocks noGrp="1" noChangeArrowheads="1"/>
          </p:cNvSpPr>
          <p:nvPr>
            <p:ph idx="1"/>
          </p:nvPr>
        </p:nvSpPr>
        <p:spPr>
          <a:xfrm>
            <a:off x="457200" y="1122363"/>
            <a:ext cx="5029200" cy="4983162"/>
          </a:xfrm>
        </p:spPr>
        <p:txBody>
          <a:bodyPr/>
          <a:lstStyle/>
          <a:p>
            <a:pPr marL="0" indent="0" eaLnBrk="1" hangingPunct="1">
              <a:defRPr/>
            </a:pPr>
            <a:r>
              <a:rPr lang="en-US" dirty="0"/>
              <a:t>Most </a:t>
            </a:r>
            <a:r>
              <a:rPr lang="en-US" dirty="0" smtClean="0"/>
              <a:t>important prevention measure:</a:t>
            </a:r>
            <a:endParaRPr lang="en-US" dirty="0"/>
          </a:p>
          <a:p>
            <a:pPr marL="544513" lvl="1" indent="-403225" eaLnBrk="1" hangingPunct="1">
              <a:defRPr/>
            </a:pPr>
            <a:r>
              <a:rPr lang="en-US" dirty="0"/>
              <a:t>Control time and temperature</a:t>
            </a:r>
          </a:p>
          <a:p>
            <a:pPr marL="0" indent="0" eaLnBrk="1" hangingPunct="1">
              <a:defRPr/>
            </a:pPr>
            <a:r>
              <a:rPr lang="en-US" dirty="0"/>
              <a:t>Other </a:t>
            </a:r>
            <a:r>
              <a:rPr lang="en-US" dirty="0" smtClean="0"/>
              <a:t>prevention measures:</a:t>
            </a:r>
            <a:endParaRPr lang="en-US" dirty="0"/>
          </a:p>
          <a:p>
            <a:pPr marL="544513" lvl="1" indent="-403225" eaLnBrk="1" hangingPunct="1">
              <a:defRPr/>
            </a:pPr>
            <a:r>
              <a:rPr lang="en-US" dirty="0"/>
              <a:t>Cook food to minimum internal temperatures</a:t>
            </a:r>
          </a:p>
          <a:p>
            <a:pPr marL="544513" lvl="1" indent="-403225" eaLnBrk="1" hangingPunct="1">
              <a:defRPr/>
            </a:pPr>
            <a:r>
              <a:rPr lang="en-US" dirty="0"/>
              <a:t>Hold food at the </a:t>
            </a:r>
            <a:r>
              <a:rPr lang="en-US" dirty="0" smtClean="0"/>
              <a:t>correct </a:t>
            </a:r>
            <a:r>
              <a:rPr lang="en-US" dirty="0"/>
              <a:t>temperatures</a:t>
            </a:r>
          </a:p>
          <a:p>
            <a:pPr marL="544513" lvl="1" indent="-403225" eaLnBrk="1" hangingPunct="1">
              <a:defRPr/>
            </a:pPr>
            <a:r>
              <a:rPr lang="en-US" dirty="0"/>
              <a:t>Cool food correctly</a:t>
            </a:r>
          </a:p>
          <a:p>
            <a:pPr marL="544513" lvl="1" indent="-403225" eaLnBrk="1" hangingPunct="1">
              <a:buFont typeface="Wingdings" pitchFamily="2" charset="2"/>
              <a:buNone/>
              <a:defRPr/>
            </a:pPr>
            <a:endParaRPr lang="en-US" sz="2400" dirty="0">
              <a:solidFill>
                <a:srgbClr val="0093D3"/>
              </a:solidFill>
            </a:endParaRPr>
          </a:p>
        </p:txBody>
      </p:sp>
      <p:sp>
        <p:nvSpPr>
          <p:cNvPr id="88068"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2-20</a:t>
            </a:r>
          </a:p>
        </p:txBody>
      </p:sp>
    </p:spTree>
    <p:extLst>
      <p:ext uri="{BB962C8B-B14F-4D97-AF65-F5344CB8AC3E}">
        <p14:creationId xmlns:p14="http://schemas.microsoft.com/office/powerpoint/2010/main" val="1269411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7"/>
          <p:cNvSpPr>
            <a:spLocks noChangeArrowheads="1"/>
          </p:cNvSpPr>
          <p:nvPr/>
        </p:nvSpPr>
        <p:spPr bwMode="auto">
          <a:xfrm>
            <a:off x="3668713" y="1028700"/>
            <a:ext cx="5132387"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eaLnBrk="0" fontAlgn="base" hangingPunct="0">
              <a:spcBef>
                <a:spcPct val="50000"/>
              </a:spcBef>
              <a:spcAft>
                <a:spcPct val="0"/>
              </a:spcAft>
              <a:tabLst>
                <a:tab pos="1028700" algn="l"/>
              </a:tabLst>
            </a:pPr>
            <a:r>
              <a:rPr lang="en-US" sz="2000" b="1" dirty="0">
                <a:solidFill>
                  <a:srgbClr val="000000"/>
                </a:solidFill>
                <a:ea typeface="ＭＳ Ｐゴシック" charset="0"/>
                <a:cs typeface="ＭＳ Ｐゴシック" charset="0"/>
              </a:rPr>
              <a:t>Bacteria:</a:t>
            </a:r>
            <a:r>
              <a:rPr lang="en-US" sz="2000" dirty="0">
                <a:solidFill>
                  <a:srgbClr val="000000"/>
                </a:solidFill>
                <a:ea typeface="ＭＳ Ｐゴシック" charset="0"/>
                <a:cs typeface="ＭＳ Ｐゴシック" charset="0"/>
              </a:rPr>
              <a:t> </a:t>
            </a:r>
            <a:r>
              <a:rPr lang="en-US" sz="2000" i="1" dirty="0">
                <a:solidFill>
                  <a:srgbClr val="0093D3"/>
                </a:solidFill>
                <a:ea typeface="ＭＳ Ｐゴシック" charset="0"/>
                <a:cs typeface="ＭＳ Ｐゴシック" charset="0"/>
              </a:rPr>
              <a:t>Listeria </a:t>
            </a:r>
            <a:r>
              <a:rPr lang="en-US" sz="2000" i="1" dirty="0" err="1">
                <a:solidFill>
                  <a:srgbClr val="0093D3"/>
                </a:solidFill>
                <a:ea typeface="ＭＳ Ｐゴシック" charset="0"/>
                <a:cs typeface="ＭＳ Ｐゴシック" charset="0"/>
              </a:rPr>
              <a:t>monocytogenes</a:t>
            </a:r>
            <a:endParaRPr lang="en-US" sz="2000" dirty="0">
              <a:solidFill>
                <a:srgbClr val="0093D3"/>
              </a:solidFill>
              <a:ea typeface="ＭＳ Ｐゴシック" charset="0"/>
              <a:cs typeface="ＭＳ Ｐゴシック" charset="0"/>
            </a:endParaRPr>
          </a:p>
          <a:p>
            <a:pPr eaLnBrk="0" fontAlgn="base" hangingPunct="0">
              <a:spcBef>
                <a:spcPct val="50000"/>
              </a:spcBef>
              <a:spcAft>
                <a:spcPct val="0"/>
              </a:spcAft>
              <a:tabLst>
                <a:tab pos="1028700" algn="l"/>
              </a:tabLst>
            </a:pPr>
            <a:r>
              <a:rPr lang="en-US" sz="2000" b="1" dirty="0">
                <a:solidFill>
                  <a:srgbClr val="000000"/>
                </a:solidFill>
                <a:ea typeface="ＭＳ Ｐゴシック" charset="0"/>
                <a:cs typeface="ＭＳ Ｐゴシック" charset="0"/>
              </a:rPr>
              <a:t>Illness:	</a:t>
            </a:r>
            <a:r>
              <a:rPr lang="en-US" sz="2000" dirty="0" err="1">
                <a:solidFill>
                  <a:srgbClr val="0093D3"/>
                </a:solidFill>
                <a:ea typeface="ＭＳ Ｐゴシック" charset="0"/>
                <a:cs typeface="ＭＳ Ｐゴシック" charset="0"/>
              </a:rPr>
              <a:t>Listeriosis</a:t>
            </a:r>
            <a:endParaRPr lang="en-US" sz="2000" dirty="0">
              <a:solidFill>
                <a:srgbClr val="0093D3"/>
              </a:solidFill>
              <a:ea typeface="ＭＳ Ｐゴシック" charset="0"/>
              <a:cs typeface="ＭＳ Ｐゴシック" charset="0"/>
            </a:endParaRPr>
          </a:p>
        </p:txBody>
      </p:sp>
      <p:pic>
        <p:nvPicPr>
          <p:cNvPr id="89091" name="Picture 28" descr="ess02_14_REV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7300" y="1135063"/>
            <a:ext cx="1974850" cy="1139825"/>
          </a:xfrm>
          <a:prstGeom prst="roundRect">
            <a:avLst>
              <a:gd name="adj" fmla="val 8594"/>
            </a:avLst>
          </a:prstGeom>
          <a:noFill/>
          <a:ln w="9525">
            <a:noFill/>
            <a:miter lim="800000"/>
            <a:headEnd/>
            <a:tailEnd/>
          </a:ln>
          <a:effectLst/>
        </p:spPr>
      </p:pic>
      <p:sp>
        <p:nvSpPr>
          <p:cNvPr id="89092" name="Text Box 3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2-21</a:t>
            </a:r>
          </a:p>
        </p:txBody>
      </p:sp>
      <p:sp>
        <p:nvSpPr>
          <p:cNvPr id="1156131" name="Rectangle 35"/>
          <p:cNvSpPr>
            <a:spLocks noGrp="1" noChangeArrowheads="1"/>
          </p:cNvSpPr>
          <p:nvPr>
            <p:ph type="title"/>
          </p:nvPr>
        </p:nvSpPr>
        <p:spPr>
          <a:xfrm>
            <a:off x="228600" y="160338"/>
            <a:ext cx="8307388" cy="519112"/>
          </a:xfrm>
        </p:spPr>
        <p:txBody>
          <a:bodyPr/>
          <a:lstStyle/>
          <a:p>
            <a:pPr eaLnBrk="1" hangingPunct="1">
              <a:defRPr/>
            </a:pPr>
            <a:r>
              <a:rPr lang="en-US" i="1" dirty="0" smtClean="0"/>
              <a:t>Listeria monocytogenes</a:t>
            </a:r>
            <a:endParaRPr lang="en-US" i="1" dirty="0"/>
          </a:p>
        </p:txBody>
      </p:sp>
      <p:graphicFrame>
        <p:nvGraphicFramePr>
          <p:cNvPr id="1156134" name="Group 38"/>
          <p:cNvGraphicFramePr>
            <a:graphicFrameLocks noGrp="1"/>
          </p:cNvGraphicFramePr>
          <p:nvPr>
            <p:ph type="tbl" idx="1"/>
            <p:extLst>
              <p:ext uri="{D42A27DB-BD31-4B8C-83A1-F6EECF244321}">
                <p14:modId xmlns:p14="http://schemas.microsoft.com/office/powerpoint/2010/main" val="4280810835"/>
              </p:ext>
            </p:extLst>
          </p:nvPr>
        </p:nvGraphicFramePr>
        <p:xfrm>
          <a:off x="392113" y="2449513"/>
          <a:ext cx="8278812" cy="3797301"/>
        </p:xfrm>
        <a:graphic>
          <a:graphicData uri="http://schemas.openxmlformats.org/drawingml/2006/table">
            <a:tbl>
              <a:tblPr/>
              <a:tblGrid>
                <a:gridCol w="4138612"/>
                <a:gridCol w="4140200"/>
              </a:tblGrid>
              <a:tr h="576263">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noFill/>
                  </a:tcPr>
                </a:tc>
              </a:tr>
              <a:tr h="944880">
                <a:tc>
                  <a:txBody>
                    <a:bodyPr/>
                    <a:lstStyle/>
                    <a:p>
                      <a:pPr marL="0" marR="0" lvl="0" indent="0" algn="l" defTabSz="914400" rtl="0" eaLnBrk="1" fontAlgn="base" latinLnBrk="0" hangingPunct="1">
                        <a:lnSpc>
                          <a:spcPct val="60000"/>
                        </a:lnSpc>
                        <a:spcBef>
                          <a:spcPct val="50000"/>
                        </a:spcBef>
                        <a:spcAft>
                          <a:spcPct val="0"/>
                        </a:spcAft>
                        <a:buClr>
                          <a:srgbClr val="0093D3"/>
                        </a:buClr>
                        <a:buSzPct val="75000"/>
                        <a:buFont typeface="Arial" charset="0"/>
                        <a:buNone/>
                        <a:tabLst/>
                      </a:pPr>
                      <a:r>
                        <a:rPr kumimoji="0" lang="en-US" sz="2000" b="0" i="0" u="none" strike="noStrike" cap="none" normalizeH="0" baseline="0" dirty="0" smtClean="0">
                          <a:ln>
                            <a:noFill/>
                          </a:ln>
                          <a:solidFill>
                            <a:schemeClr val="tx1"/>
                          </a:solidFill>
                          <a:effectLst/>
                          <a:latin typeface="Arial" charset="0"/>
                        </a:rPr>
                        <a:t>Raw meat</a:t>
                      </a:r>
                    </a:p>
                  </a:txBody>
                  <a:tcPr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Pregnant women:</a:t>
                      </a:r>
                      <a:r>
                        <a:rPr kumimoji="0" lang="en-US" sz="2000" b="1" i="1"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Miscarriage</a:t>
                      </a:r>
                    </a:p>
                  </a:txBody>
                  <a:tcPr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r>
              <a:tr h="1645920">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Ready-to-eat food such as:</a:t>
                      </a:r>
                    </a:p>
                    <a:p>
                      <a:pPr marL="114300" marR="0" lvl="1" indent="0" algn="l" defTabSz="914400" rtl="0" eaLnBrk="1" fontAlgn="base" latinLnBrk="0" hangingPunct="1">
                        <a:lnSpc>
                          <a:spcPct val="90000"/>
                        </a:lnSpc>
                        <a:spcBef>
                          <a:spcPct val="50000"/>
                        </a:spcBef>
                        <a:spcAft>
                          <a:spcPct val="0"/>
                        </a:spcAft>
                        <a:buClr>
                          <a:srgbClr val="0093D3"/>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Deli-meat</a:t>
                      </a:r>
                    </a:p>
                    <a:p>
                      <a:pPr marL="114300" marR="0" lvl="1" indent="0" algn="l" defTabSz="914400" rtl="0" eaLnBrk="1" fontAlgn="base" latinLnBrk="0" hangingPunct="1">
                        <a:lnSpc>
                          <a:spcPct val="90000"/>
                        </a:lnSpc>
                        <a:spcBef>
                          <a:spcPct val="50000"/>
                        </a:spcBef>
                        <a:spcAft>
                          <a:spcPct val="0"/>
                        </a:spcAft>
                        <a:buClr>
                          <a:srgbClr val="0093D3"/>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Hot dogs</a:t>
                      </a:r>
                    </a:p>
                    <a:p>
                      <a:pPr marL="114300" marR="0" lvl="1" indent="0" algn="l" defTabSz="914400" rtl="0" eaLnBrk="1" fontAlgn="base" latinLnBrk="0" hangingPunct="1">
                        <a:lnSpc>
                          <a:spcPct val="90000"/>
                        </a:lnSpc>
                        <a:spcBef>
                          <a:spcPct val="50000"/>
                        </a:spcBef>
                        <a:spcAft>
                          <a:spcPct val="0"/>
                        </a:spcAft>
                        <a:buClr>
                          <a:srgbClr val="0093D3"/>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Soft cheese</a:t>
                      </a: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Newborns:</a:t>
                      </a:r>
                    </a:p>
                    <a:p>
                      <a:pPr marL="0" marR="0" lvl="0" indent="0" algn="l" defTabSz="914400" rtl="0" eaLnBrk="1" fontAlgn="base" latinLnBrk="0" hangingPunct="1">
                        <a:lnSpc>
                          <a:spcPct val="90000"/>
                        </a:lnSpc>
                        <a:spcBef>
                          <a:spcPct val="5000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Sepsis</a:t>
                      </a:r>
                    </a:p>
                    <a:p>
                      <a:pPr marL="0" marR="0" lvl="0" indent="0" algn="l" defTabSz="914400" rtl="0" eaLnBrk="1" fontAlgn="base" latinLnBrk="0" hangingPunct="1">
                        <a:lnSpc>
                          <a:spcPct val="90000"/>
                        </a:lnSpc>
                        <a:spcBef>
                          <a:spcPct val="5000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Pneumonia</a:t>
                      </a:r>
                    </a:p>
                    <a:p>
                      <a:pPr marL="0" marR="0" lvl="0" indent="0" algn="l" defTabSz="914400" rtl="0" eaLnBrk="1" fontAlgn="base" latinLnBrk="0" hangingPunct="1">
                        <a:lnSpc>
                          <a:spcPct val="90000"/>
                        </a:lnSpc>
                        <a:spcBef>
                          <a:spcPct val="5000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Meningitis</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Unpasteurized dairy products</a:t>
                      </a: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731037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5"/>
          <p:cNvSpPr>
            <a:spLocks noGrp="1" noChangeArrowheads="1"/>
          </p:cNvSpPr>
          <p:nvPr>
            <p:ph type="title"/>
          </p:nvPr>
        </p:nvSpPr>
        <p:spPr>
          <a:xfrm>
            <a:off x="228600" y="160338"/>
            <a:ext cx="8307388" cy="519112"/>
          </a:xfrm>
        </p:spPr>
        <p:txBody>
          <a:bodyPr/>
          <a:lstStyle/>
          <a:p>
            <a:pPr eaLnBrk="1" hangingPunct="1">
              <a:defRPr/>
            </a:pPr>
            <a:r>
              <a:rPr lang="en-US" i="1" dirty="0" smtClean="0"/>
              <a:t>Listeria monocytogenes</a:t>
            </a:r>
            <a:endParaRPr lang="en-US" i="1" dirty="0"/>
          </a:p>
        </p:txBody>
      </p:sp>
      <p:sp>
        <p:nvSpPr>
          <p:cNvPr id="1158147" name="Rectangle 3"/>
          <p:cNvSpPr>
            <a:spLocks noGrp="1" noChangeArrowheads="1"/>
          </p:cNvSpPr>
          <p:nvPr>
            <p:ph idx="1"/>
          </p:nvPr>
        </p:nvSpPr>
        <p:spPr>
          <a:xfrm>
            <a:off x="493713" y="1122363"/>
            <a:ext cx="8307387" cy="4983162"/>
          </a:xfrm>
        </p:spPr>
        <p:txBody>
          <a:bodyPr/>
          <a:lstStyle/>
          <a:p>
            <a:pPr eaLnBrk="1" hangingPunct="1">
              <a:defRPr/>
            </a:pPr>
            <a:r>
              <a:rPr lang="en-US" dirty="0"/>
              <a:t>Most </a:t>
            </a:r>
            <a:r>
              <a:rPr lang="en-US" dirty="0" smtClean="0"/>
              <a:t>important prevention measure:</a:t>
            </a:r>
            <a:endParaRPr lang="en-US" dirty="0"/>
          </a:p>
          <a:p>
            <a:pPr marL="347472" lvl="1" indent="-347472" eaLnBrk="1" hangingPunct="1">
              <a:defRPr/>
            </a:pPr>
            <a:r>
              <a:rPr lang="en-US" dirty="0"/>
              <a:t>Control time and temperature</a:t>
            </a:r>
          </a:p>
          <a:p>
            <a:pPr eaLnBrk="1" hangingPunct="1">
              <a:defRPr/>
            </a:pPr>
            <a:r>
              <a:rPr lang="en-US" dirty="0"/>
              <a:t>Other </a:t>
            </a:r>
            <a:r>
              <a:rPr lang="en-US" dirty="0" smtClean="0"/>
              <a:t>prevention measures:</a:t>
            </a:r>
            <a:endParaRPr lang="en-US" dirty="0"/>
          </a:p>
          <a:p>
            <a:pPr marL="347472" lvl="1" indent="-347472" eaLnBrk="1" hangingPunct="1">
              <a:defRPr/>
            </a:pPr>
            <a:r>
              <a:rPr lang="en-US" dirty="0"/>
              <a:t>Throw out any product that has passed its use-by or expiration date</a:t>
            </a:r>
          </a:p>
          <a:p>
            <a:pPr marL="347472" lvl="1" indent="-347472" eaLnBrk="1" hangingPunct="1">
              <a:defRPr/>
            </a:pPr>
            <a:r>
              <a:rPr lang="en-US" dirty="0"/>
              <a:t>Cook raw meat to minimum internal temperatures</a:t>
            </a:r>
          </a:p>
          <a:p>
            <a:pPr marL="347472" lvl="1" indent="-347472" eaLnBrk="1" hangingPunct="1">
              <a:defRPr/>
            </a:pPr>
            <a:r>
              <a:rPr lang="en-US" dirty="0"/>
              <a:t>Prevent cross-contamination between raw or undercooked food and ready-to-eat food</a:t>
            </a:r>
          </a:p>
          <a:p>
            <a:pPr marL="347472" lvl="1" indent="-347472" eaLnBrk="1" hangingPunct="1">
              <a:defRPr/>
            </a:pPr>
            <a:r>
              <a:rPr lang="en-US" dirty="0"/>
              <a:t>Avoid using unpasteurized dairy products</a:t>
            </a:r>
          </a:p>
          <a:p>
            <a:pPr marL="347472" lvl="1" indent="-347472" eaLnBrk="1" hangingPunct="1">
              <a:buFont typeface="Wingdings" pitchFamily="2" charset="2"/>
              <a:buNone/>
              <a:defRPr/>
            </a:pPr>
            <a:r>
              <a:rPr lang="en-US" sz="2400" dirty="0">
                <a:solidFill>
                  <a:srgbClr val="0093D3"/>
                </a:solidFill>
              </a:rPr>
              <a:t> </a:t>
            </a:r>
          </a:p>
        </p:txBody>
      </p:sp>
      <p:sp>
        <p:nvSpPr>
          <p:cNvPr id="9011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2-22</a:t>
            </a:r>
          </a:p>
        </p:txBody>
      </p:sp>
    </p:spTree>
    <p:extLst>
      <p:ext uri="{BB962C8B-B14F-4D97-AF65-F5344CB8AC3E}">
        <p14:creationId xmlns:p14="http://schemas.microsoft.com/office/powerpoint/2010/main" val="2690506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225" name="Rectangle 33"/>
          <p:cNvSpPr>
            <a:spLocks noGrp="1" noChangeArrowheads="1"/>
          </p:cNvSpPr>
          <p:nvPr>
            <p:ph type="title"/>
          </p:nvPr>
        </p:nvSpPr>
        <p:spPr>
          <a:xfrm>
            <a:off x="228600" y="160338"/>
            <a:ext cx="8307388" cy="519112"/>
          </a:xfrm>
        </p:spPr>
        <p:txBody>
          <a:bodyPr/>
          <a:lstStyle/>
          <a:p>
            <a:pPr eaLnBrk="1" hangingPunct="1">
              <a:defRPr/>
            </a:pPr>
            <a:r>
              <a:rPr lang="en-US" dirty="0" smtClean="0"/>
              <a:t>Shiga toxin-producing </a:t>
            </a:r>
            <a:r>
              <a:rPr lang="en-US" i="1" dirty="0" smtClean="0"/>
              <a:t>E. coli</a:t>
            </a:r>
            <a:endParaRPr lang="en-US" i="1" dirty="0"/>
          </a:p>
        </p:txBody>
      </p:sp>
      <p:graphicFrame>
        <p:nvGraphicFramePr>
          <p:cNvPr id="1160195" name="Group 3"/>
          <p:cNvGraphicFramePr>
            <a:graphicFrameLocks noGrp="1"/>
          </p:cNvGraphicFramePr>
          <p:nvPr>
            <p:ph type="tbl" idx="1"/>
          </p:nvPr>
        </p:nvGraphicFramePr>
        <p:xfrm>
          <a:off x="392113" y="2895600"/>
          <a:ext cx="8278812" cy="2466974"/>
        </p:xfrm>
        <a:graphic>
          <a:graphicData uri="http://schemas.openxmlformats.org/drawingml/2006/table">
            <a:tbl>
              <a:tblPr/>
              <a:tblGrid>
                <a:gridCol w="4138612"/>
                <a:gridCol w="4140200"/>
              </a:tblGrid>
              <a:tr h="576263">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630237">
                <a:tc>
                  <a:txBody>
                    <a:bodyPr/>
                    <a:lstStyle/>
                    <a:p>
                      <a:pPr marL="0" marR="0" lvl="0" indent="0" algn="l" defTabSz="914400" rtl="0" eaLnBrk="1" fontAlgn="base" latinLnBrk="0" hangingPunct="1">
                        <a:lnSpc>
                          <a:spcPct val="60000"/>
                        </a:lnSpc>
                        <a:spcBef>
                          <a:spcPct val="50000"/>
                        </a:spcBef>
                        <a:spcAft>
                          <a:spcPct val="0"/>
                        </a:spcAft>
                        <a:buClr>
                          <a:srgbClr val="0093D3"/>
                        </a:buClr>
                        <a:buSzPct val="75000"/>
                        <a:buFont typeface="Arial" charset="0"/>
                        <a:buNone/>
                        <a:tabLst/>
                      </a:pPr>
                      <a:r>
                        <a:rPr kumimoji="0" lang="en-US" sz="2000" b="0" i="0" u="none" strike="noStrike" cap="none" normalizeH="0" baseline="0" dirty="0" smtClean="0">
                          <a:ln>
                            <a:noFill/>
                          </a:ln>
                          <a:solidFill>
                            <a:schemeClr val="tx1"/>
                          </a:solidFill>
                          <a:effectLst/>
                          <a:latin typeface="Arial" charset="0"/>
                        </a:rPr>
                        <a:t>Ground beef (</a:t>
                      </a:r>
                      <a:r>
                        <a:rPr kumimoji="0" lang="en-US" sz="1800" b="0" i="0" u="none" strike="noStrike" cap="none" normalizeH="0" baseline="0" dirty="0" smtClean="0">
                          <a:ln>
                            <a:noFill/>
                          </a:ln>
                          <a:solidFill>
                            <a:schemeClr val="tx1"/>
                          </a:solidFill>
                          <a:effectLst/>
                          <a:latin typeface="Arial" charset="0"/>
                        </a:rPr>
                        <a:t>raw and undercooked</a:t>
                      </a:r>
                      <a:r>
                        <a:rPr kumimoji="0" lang="en-US" sz="2000" b="0" i="0" u="none" strike="noStrike" cap="none" normalizeH="0" baseline="0" dirty="0" smtClean="0">
                          <a:ln>
                            <a:noFill/>
                          </a:ln>
                          <a:solidFill>
                            <a:schemeClr val="tx1"/>
                          </a:solidFill>
                          <a:effectLst/>
                          <a:latin typeface="Arial" charset="0"/>
                        </a:rPr>
                        <a:t>)</a:t>
                      </a:r>
                    </a:p>
                  </a:txBody>
                  <a:tcPr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Diarrhea (</a:t>
                      </a:r>
                      <a:r>
                        <a:rPr kumimoji="0" lang="en-US" sz="1800" b="0" i="0" u="none" strike="noStrike" cap="none" normalizeH="0" baseline="0" dirty="0" smtClean="0">
                          <a:ln>
                            <a:noFill/>
                          </a:ln>
                          <a:solidFill>
                            <a:schemeClr val="tx1"/>
                          </a:solidFill>
                          <a:effectLst/>
                          <a:latin typeface="Arial" charset="0"/>
                        </a:rPr>
                        <a:t>becomes bloody</a:t>
                      </a:r>
                      <a:r>
                        <a:rPr kumimoji="0" lang="en-US" sz="20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30237">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Contaminated produce</a:t>
                      </a: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Abdominal cramps</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30237">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Kidney failure (</a:t>
                      </a:r>
                      <a:r>
                        <a:rPr kumimoji="0" lang="en-US" sz="1800" b="0" i="0" u="none" strike="noStrike" cap="none" normalizeH="0" baseline="0" dirty="0" smtClean="0">
                          <a:ln>
                            <a:noFill/>
                          </a:ln>
                          <a:solidFill>
                            <a:schemeClr val="tx1"/>
                          </a:solidFill>
                          <a:effectLst/>
                          <a:latin typeface="Arial" charset="0"/>
                        </a:rPr>
                        <a:t>in severe cases</a:t>
                      </a:r>
                      <a:r>
                        <a:rPr kumimoji="0" lang="en-US" sz="20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91153" name="Rectangle 28"/>
          <p:cNvSpPr>
            <a:spLocks noChangeArrowheads="1"/>
          </p:cNvSpPr>
          <p:nvPr/>
        </p:nvSpPr>
        <p:spPr bwMode="auto">
          <a:xfrm>
            <a:off x="2097088" y="1641475"/>
            <a:ext cx="914400" cy="304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a:solidFill>
                <a:srgbClr val="FFFFFF"/>
              </a:solidFill>
              <a:ea typeface="ＭＳ Ｐゴシック" charset="0"/>
              <a:cs typeface="ＭＳ Ｐゴシック" charset="0"/>
            </a:endParaRPr>
          </a:p>
        </p:txBody>
      </p:sp>
      <p:pic>
        <p:nvPicPr>
          <p:cNvPr id="91154" name="Picture 29" descr="ess02_15_REV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1425" y="1144588"/>
            <a:ext cx="197485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5"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2-23</a:t>
            </a:r>
          </a:p>
        </p:txBody>
      </p:sp>
      <p:sp>
        <p:nvSpPr>
          <p:cNvPr id="91156" name="Rectangle 34"/>
          <p:cNvSpPr>
            <a:spLocks noChangeArrowheads="1"/>
          </p:cNvSpPr>
          <p:nvPr/>
        </p:nvSpPr>
        <p:spPr bwMode="auto">
          <a:xfrm>
            <a:off x="3668713" y="1028700"/>
            <a:ext cx="5475287"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marL="1028700" indent="-1028700" defTabSz="177800" eaLnBrk="0" fontAlgn="base" hangingPunct="0">
              <a:spcBef>
                <a:spcPct val="50000"/>
              </a:spcBef>
              <a:spcAft>
                <a:spcPct val="0"/>
              </a:spcAft>
            </a:pPr>
            <a:r>
              <a:rPr lang="en-US" sz="2000" b="1" dirty="0">
                <a:solidFill>
                  <a:srgbClr val="000000"/>
                </a:solidFill>
                <a:ea typeface="ＭＳ Ｐゴシック" charset="0"/>
                <a:cs typeface="ＭＳ Ｐゴシック" charset="0"/>
              </a:rPr>
              <a:t>Bacteria: </a:t>
            </a:r>
            <a:r>
              <a:rPr lang="en-US" sz="2000" dirty="0">
                <a:solidFill>
                  <a:srgbClr val="0093D3"/>
                </a:solidFill>
                <a:ea typeface="ＭＳ Ｐゴシック" charset="0"/>
                <a:cs typeface="ＭＳ Ｐゴシック" charset="0"/>
              </a:rPr>
              <a:t>Shiga </a:t>
            </a:r>
            <a:r>
              <a:rPr lang="en-US" sz="2000" dirty="0">
                <a:solidFill>
                  <a:srgbClr val="0093D3"/>
                </a:solidFill>
                <a:ea typeface="ＭＳ Ｐゴシック" charset="0"/>
                <a:cs typeface="ＭＳ Ｐゴシック" charset="0"/>
              </a:rPr>
              <a:t>toxin-producing </a:t>
            </a:r>
            <a:r>
              <a:rPr lang="en-US" sz="2000" i="1" dirty="0">
                <a:solidFill>
                  <a:srgbClr val="0093D3"/>
                </a:solidFill>
                <a:ea typeface="ＭＳ Ｐゴシック" charset="0"/>
                <a:cs typeface="ＭＳ Ｐゴシック" charset="0"/>
              </a:rPr>
              <a:t>Escherichia   coli</a:t>
            </a:r>
            <a:r>
              <a:rPr lang="en-US" sz="2000" i="1" dirty="0">
                <a:solidFill>
                  <a:srgbClr val="0093D3"/>
                </a:solidFill>
                <a:ea typeface="ＭＳ Ｐゴシック" charset="0"/>
                <a:cs typeface="ＭＳ Ｐゴシック" charset="0"/>
              </a:rPr>
              <a:t>, </a:t>
            </a:r>
            <a:r>
              <a:rPr lang="en-US" sz="2000" dirty="0">
                <a:solidFill>
                  <a:srgbClr val="0093D3"/>
                </a:solidFill>
                <a:ea typeface="ＭＳ Ｐゴシック" charset="0"/>
                <a:cs typeface="ＭＳ Ｐゴシック" charset="0"/>
              </a:rPr>
              <a:t>also known as </a:t>
            </a:r>
            <a:r>
              <a:rPr lang="en-US" sz="2000" i="1" dirty="0">
                <a:solidFill>
                  <a:srgbClr val="0093D3"/>
                </a:solidFill>
                <a:ea typeface="ＭＳ Ｐゴシック" charset="0"/>
                <a:cs typeface="ＭＳ Ｐゴシック" charset="0"/>
              </a:rPr>
              <a:t>E. </a:t>
            </a:r>
            <a:r>
              <a:rPr lang="en-US" sz="2000" i="1" dirty="0">
                <a:solidFill>
                  <a:srgbClr val="0093D3"/>
                </a:solidFill>
                <a:ea typeface="ＭＳ Ｐゴシック" charset="0"/>
                <a:cs typeface="ＭＳ Ｐゴシック" charset="0"/>
              </a:rPr>
              <a:t>coli, </a:t>
            </a:r>
            <a:r>
              <a:rPr lang="en-US" sz="2000" dirty="0">
                <a:solidFill>
                  <a:srgbClr val="0093D3"/>
                </a:solidFill>
                <a:ea typeface="ＭＳ Ｐゴシック" charset="0"/>
                <a:cs typeface="ＭＳ Ｐゴシック" charset="0"/>
              </a:rPr>
              <a:t>including:</a:t>
            </a:r>
            <a:r>
              <a:rPr lang="en-US" sz="2000" i="1" dirty="0">
                <a:solidFill>
                  <a:srgbClr val="0093D3"/>
                </a:solidFill>
                <a:ea typeface="ＭＳ Ｐゴシック" charset="0"/>
                <a:cs typeface="ＭＳ Ｐゴシック" charset="0"/>
              </a:rPr>
              <a:t> </a:t>
            </a:r>
            <a:r>
              <a:rPr lang="en-US" dirty="0">
                <a:solidFill>
                  <a:srgbClr val="0093D3"/>
                </a:solidFill>
                <a:ea typeface="ＭＳ Ｐゴシック" charset="0"/>
                <a:cs typeface="ＭＳ Ｐゴシック" charset="0"/>
              </a:rPr>
              <a:t>O157:H7, O26:H11, O111:H8, and O158:NM</a:t>
            </a:r>
            <a:r>
              <a:rPr lang="en-US" sz="2000" i="1" dirty="0">
                <a:solidFill>
                  <a:srgbClr val="0093D3"/>
                </a:solidFill>
                <a:ea typeface="ＭＳ Ｐゴシック" charset="0"/>
                <a:cs typeface="ＭＳ Ｐゴシック" charset="0"/>
              </a:rPr>
              <a:t> </a:t>
            </a:r>
          </a:p>
          <a:p>
            <a:pPr marL="1028700" indent="-1028700" defTabSz="177800" eaLnBrk="0" fontAlgn="base" hangingPunct="0">
              <a:spcBef>
                <a:spcPct val="50000"/>
              </a:spcBef>
              <a:spcAft>
                <a:spcPct val="0"/>
              </a:spcAft>
            </a:pPr>
            <a:r>
              <a:rPr lang="en-US" sz="2000" b="1" dirty="0">
                <a:solidFill>
                  <a:srgbClr val="000000"/>
                </a:solidFill>
                <a:ea typeface="ＭＳ Ｐゴシック" charset="0"/>
                <a:cs typeface="ＭＳ Ｐゴシック" charset="0"/>
              </a:rPr>
              <a:t>Illness:	</a:t>
            </a:r>
            <a:r>
              <a:rPr lang="en-US" sz="2000" dirty="0">
                <a:solidFill>
                  <a:srgbClr val="0093D3"/>
                </a:solidFill>
                <a:ea typeface="ＭＳ Ｐゴシック" charset="0"/>
                <a:cs typeface="ＭＳ Ｐゴシック" charset="0"/>
              </a:rPr>
              <a:t>Hemorrhagic colitis</a:t>
            </a:r>
          </a:p>
        </p:txBody>
      </p:sp>
    </p:spTree>
    <p:extLst>
      <p:ext uri="{BB962C8B-B14F-4D97-AF65-F5344CB8AC3E}">
        <p14:creationId xmlns:p14="http://schemas.microsoft.com/office/powerpoint/2010/main" val="8361079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Grp="1" noChangeArrowheads="1"/>
          </p:cNvSpPr>
          <p:nvPr>
            <p:ph type="title"/>
          </p:nvPr>
        </p:nvSpPr>
        <p:spPr>
          <a:xfrm>
            <a:off x="228600" y="160338"/>
            <a:ext cx="8307388" cy="519112"/>
          </a:xfrm>
        </p:spPr>
        <p:txBody>
          <a:bodyPr/>
          <a:lstStyle/>
          <a:p>
            <a:pPr eaLnBrk="1" hangingPunct="1">
              <a:defRPr/>
            </a:pPr>
            <a:r>
              <a:rPr lang="en-US" dirty="0" smtClean="0"/>
              <a:t>Shiga toxin-producing </a:t>
            </a:r>
            <a:r>
              <a:rPr lang="en-US" i="1" dirty="0" smtClean="0"/>
              <a:t>E. coli</a:t>
            </a:r>
            <a:endParaRPr lang="en-US" i="1" dirty="0"/>
          </a:p>
        </p:txBody>
      </p:sp>
      <p:sp>
        <p:nvSpPr>
          <p:cNvPr id="1162243" name="Rectangle 3"/>
          <p:cNvSpPr>
            <a:spLocks noGrp="1" noChangeArrowheads="1"/>
          </p:cNvSpPr>
          <p:nvPr>
            <p:ph idx="1"/>
          </p:nvPr>
        </p:nvSpPr>
        <p:spPr>
          <a:xfrm>
            <a:off x="493713" y="1122363"/>
            <a:ext cx="8307387" cy="4983162"/>
          </a:xfrm>
        </p:spPr>
        <p:txBody>
          <a:bodyPr/>
          <a:lstStyle/>
          <a:p>
            <a:pPr eaLnBrk="1" hangingPunct="1">
              <a:lnSpc>
                <a:spcPct val="80000"/>
              </a:lnSpc>
              <a:defRPr/>
            </a:pPr>
            <a:r>
              <a:rPr lang="en-US" dirty="0"/>
              <a:t>Most </a:t>
            </a:r>
            <a:r>
              <a:rPr lang="en-US" dirty="0" smtClean="0"/>
              <a:t>important prevention measure:</a:t>
            </a:r>
            <a:endParaRPr lang="en-US" dirty="0"/>
          </a:p>
          <a:p>
            <a:pPr marL="347472" lvl="1" indent="-347472" eaLnBrk="1" hangingPunct="1">
              <a:lnSpc>
                <a:spcPct val="80000"/>
              </a:lnSpc>
              <a:defRPr/>
            </a:pPr>
            <a:r>
              <a:rPr lang="en-US" dirty="0"/>
              <a:t>Control time and temperature</a:t>
            </a:r>
          </a:p>
          <a:p>
            <a:pPr eaLnBrk="1" hangingPunct="1">
              <a:lnSpc>
                <a:spcPct val="80000"/>
              </a:lnSpc>
              <a:defRPr/>
            </a:pPr>
            <a:r>
              <a:rPr lang="en-US" dirty="0"/>
              <a:t>Other </a:t>
            </a:r>
            <a:r>
              <a:rPr lang="en-US" dirty="0" smtClean="0"/>
              <a:t>prevention measures:</a:t>
            </a:r>
            <a:endParaRPr lang="en-US" dirty="0"/>
          </a:p>
          <a:p>
            <a:pPr marL="347472" lvl="1" indent="-347472" eaLnBrk="1" hangingPunct="1">
              <a:lnSpc>
                <a:spcPct val="80000"/>
              </a:lnSpc>
              <a:defRPr/>
            </a:pPr>
            <a:r>
              <a:rPr lang="en-US" dirty="0"/>
              <a:t>Cook food, especially ground beef, to minimum internal temperatures</a:t>
            </a:r>
          </a:p>
          <a:p>
            <a:pPr marL="347472" lvl="1" indent="-347472" eaLnBrk="1" hangingPunct="1">
              <a:lnSpc>
                <a:spcPct val="80000"/>
              </a:lnSpc>
              <a:defRPr/>
            </a:pPr>
            <a:r>
              <a:rPr lang="en-US" dirty="0"/>
              <a:t>Purchase produce from approved, reputable suppliers</a:t>
            </a:r>
          </a:p>
          <a:p>
            <a:pPr marL="347472" lvl="1" indent="-347472" eaLnBrk="1" hangingPunct="1">
              <a:lnSpc>
                <a:spcPct val="80000"/>
              </a:lnSpc>
              <a:defRPr/>
            </a:pPr>
            <a:r>
              <a:rPr lang="en-US" dirty="0"/>
              <a:t>Prevent cross-contamination between raw meat and ready-to-eat food</a:t>
            </a:r>
          </a:p>
          <a:p>
            <a:pPr marL="347472" lvl="1" indent="-347472" eaLnBrk="1" hangingPunct="1">
              <a:lnSpc>
                <a:spcPct val="80000"/>
              </a:lnSpc>
              <a:defRPr/>
            </a:pPr>
            <a:r>
              <a:rPr lang="en-US" dirty="0" smtClean="0"/>
              <a:t>Keep </a:t>
            </a:r>
            <a:r>
              <a:rPr lang="en-US" dirty="0" smtClean="0">
                <a:solidFill>
                  <a:schemeClr val="tx1"/>
                </a:solidFill>
              </a:rPr>
              <a:t>staff with diarrhea who have been diagnosed </a:t>
            </a:r>
            <a:r>
              <a:rPr lang="en-US" dirty="0"/>
              <a:t>with hemorrhagic colitis out of the operation</a:t>
            </a:r>
          </a:p>
          <a:p>
            <a:pPr marL="347472" lvl="1" indent="-347472" eaLnBrk="1" hangingPunct="1">
              <a:lnSpc>
                <a:spcPct val="80000"/>
              </a:lnSpc>
              <a:buFont typeface="Wingdings" pitchFamily="2" charset="2"/>
              <a:buNone/>
              <a:defRPr/>
            </a:pPr>
            <a:r>
              <a:rPr lang="en-US" sz="2400" dirty="0">
                <a:solidFill>
                  <a:srgbClr val="0093D3"/>
                </a:solidFill>
              </a:rPr>
              <a:t> </a:t>
            </a:r>
          </a:p>
        </p:txBody>
      </p:sp>
      <p:sp>
        <p:nvSpPr>
          <p:cNvPr id="921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2-24</a:t>
            </a:r>
          </a:p>
        </p:txBody>
      </p:sp>
    </p:spTree>
    <p:extLst>
      <p:ext uri="{BB962C8B-B14F-4D97-AF65-F5344CB8AC3E}">
        <p14:creationId xmlns:p14="http://schemas.microsoft.com/office/powerpoint/2010/main" val="1769784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a:xfrm>
            <a:off x="228600" y="160338"/>
            <a:ext cx="8307388" cy="519112"/>
          </a:xfrm>
        </p:spPr>
        <p:txBody>
          <a:bodyPr/>
          <a:lstStyle/>
          <a:p>
            <a:pPr eaLnBrk="1" hangingPunct="1">
              <a:defRPr/>
            </a:pPr>
            <a:r>
              <a:rPr lang="en-US" i="1" dirty="0" smtClean="0"/>
              <a:t>Campylobacter </a:t>
            </a:r>
            <a:r>
              <a:rPr lang="en-US" i="1" dirty="0"/>
              <a:t>j</a:t>
            </a:r>
            <a:r>
              <a:rPr lang="en-US" i="1" dirty="0" smtClean="0"/>
              <a:t>ejuni</a:t>
            </a:r>
            <a:endParaRPr lang="en-US" dirty="0"/>
          </a:p>
        </p:txBody>
      </p:sp>
      <p:graphicFrame>
        <p:nvGraphicFramePr>
          <p:cNvPr id="1211434" name="Group 42"/>
          <p:cNvGraphicFramePr>
            <a:graphicFrameLocks noGrp="1"/>
          </p:cNvGraphicFramePr>
          <p:nvPr>
            <p:ph sz="half" idx="1"/>
            <p:extLst>
              <p:ext uri="{D42A27DB-BD31-4B8C-83A1-F6EECF244321}">
                <p14:modId xmlns:p14="http://schemas.microsoft.com/office/powerpoint/2010/main" val="3668197176"/>
              </p:ext>
            </p:extLst>
          </p:nvPr>
        </p:nvGraphicFramePr>
        <p:xfrm>
          <a:off x="415925" y="2522538"/>
          <a:ext cx="7813675" cy="2786062"/>
        </p:xfrm>
        <a:graphic>
          <a:graphicData uri="http://schemas.openxmlformats.org/drawingml/2006/table">
            <a:tbl>
              <a:tblPr/>
              <a:tblGrid>
                <a:gridCol w="4041775"/>
                <a:gridCol w="3771900"/>
              </a:tblGrid>
              <a:tr h="663575">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723900">
                <a:tc>
                  <a:txBody>
                    <a:bodyPr/>
                    <a:lstStyle/>
                    <a:p>
                      <a:pPr marL="0" marR="0" lvl="0" indent="0" algn="l" defTabSz="914400" rtl="0" eaLnBrk="1" fontAlgn="base" latinLnBrk="0" hangingPunct="1">
                        <a:lnSpc>
                          <a:spcPct val="60000"/>
                        </a:lnSpc>
                        <a:spcBef>
                          <a:spcPct val="50000"/>
                        </a:spcBef>
                        <a:spcAft>
                          <a:spcPct val="0"/>
                        </a:spcAft>
                        <a:buClr>
                          <a:srgbClr val="0093D3"/>
                        </a:buClr>
                        <a:buSzPct val="75000"/>
                        <a:buFont typeface="Arial" charset="0"/>
                        <a:buNone/>
                        <a:tabLst/>
                      </a:pPr>
                      <a:r>
                        <a:rPr kumimoji="0" lang="en-US" sz="2000" b="0" i="0" u="none" strike="noStrike" cap="none" normalizeH="0" baseline="0" dirty="0" smtClean="0">
                          <a:ln>
                            <a:noFill/>
                          </a:ln>
                          <a:solidFill>
                            <a:schemeClr val="tx1"/>
                          </a:solidFill>
                          <a:effectLst/>
                          <a:latin typeface="Arial" charset="0"/>
                        </a:rPr>
                        <a:t>Poultry</a:t>
                      </a:r>
                    </a:p>
                  </a:txBody>
                  <a:tcPr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Diarrhea (May be watery or bloody)</a:t>
                      </a:r>
                    </a:p>
                  </a:txBody>
                  <a:tcPr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61987">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Water contaminated with the bacteria</a:t>
                      </a: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Abdominal cramps</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736600">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Meat</a:t>
                      </a: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Fever</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93201" name="Rectangle 27"/>
          <p:cNvSpPr>
            <a:spLocks noChangeArrowheads="1"/>
          </p:cNvSpPr>
          <p:nvPr/>
        </p:nvSpPr>
        <p:spPr bwMode="auto">
          <a:xfrm>
            <a:off x="3646488" y="1028700"/>
            <a:ext cx="549751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marL="1206500" lvl="4" indent="-1206500" eaLnBrk="0" fontAlgn="base" hangingPunct="0">
              <a:spcBef>
                <a:spcPct val="50000"/>
              </a:spcBef>
              <a:spcAft>
                <a:spcPct val="0"/>
              </a:spcAft>
              <a:tabLst>
                <a:tab pos="1206500" algn="l"/>
              </a:tabLst>
            </a:pPr>
            <a:r>
              <a:rPr lang="en-US" sz="2000" b="1" dirty="0">
                <a:solidFill>
                  <a:srgbClr val="000000"/>
                </a:solidFill>
                <a:ea typeface="ＭＳ Ｐゴシック" charset="0"/>
                <a:cs typeface="ＭＳ Ｐゴシック" charset="0"/>
              </a:rPr>
              <a:t>Bacteria:</a:t>
            </a:r>
            <a:r>
              <a:rPr lang="en-US" sz="2000" dirty="0">
                <a:solidFill>
                  <a:srgbClr val="000000"/>
                </a:solidFill>
                <a:ea typeface="ＭＳ Ｐゴシック" charset="0"/>
                <a:cs typeface="ＭＳ Ｐゴシック" charset="0"/>
              </a:rPr>
              <a:t> </a:t>
            </a:r>
            <a:r>
              <a:rPr lang="en-US" sz="2000" i="1" dirty="0">
                <a:solidFill>
                  <a:srgbClr val="0093D3"/>
                </a:solidFill>
                <a:ea typeface="ＭＳ Ｐゴシック" charset="0"/>
                <a:cs typeface="ＭＳ Ｐゴシック" charset="0"/>
              </a:rPr>
              <a:t>Campylobacter </a:t>
            </a:r>
            <a:r>
              <a:rPr lang="en-US" sz="2000" i="1" dirty="0" err="1">
                <a:solidFill>
                  <a:srgbClr val="0093D3"/>
                </a:solidFill>
                <a:ea typeface="ＭＳ Ｐゴシック" charset="0"/>
                <a:cs typeface="ＭＳ Ｐゴシック" charset="0"/>
              </a:rPr>
              <a:t>jejuni</a:t>
            </a:r>
            <a:endParaRPr lang="en-US" sz="2000" i="1" dirty="0">
              <a:solidFill>
                <a:srgbClr val="0093D3"/>
              </a:solidFill>
              <a:ea typeface="ＭＳ Ｐゴシック" charset="0"/>
              <a:cs typeface="ＭＳ Ｐゴシック" charset="0"/>
            </a:endParaRPr>
          </a:p>
          <a:p>
            <a:pPr marL="1206500" lvl="4" indent="-1206500" eaLnBrk="0" fontAlgn="base" hangingPunct="0">
              <a:spcBef>
                <a:spcPct val="50000"/>
              </a:spcBef>
              <a:spcAft>
                <a:spcPct val="0"/>
              </a:spcAft>
              <a:tabLst>
                <a:tab pos="1206500" algn="l"/>
              </a:tabLst>
            </a:pPr>
            <a:r>
              <a:rPr lang="en-US" sz="2000" b="1" dirty="0">
                <a:solidFill>
                  <a:srgbClr val="000000"/>
                </a:solidFill>
                <a:ea typeface="ＭＳ Ｐゴシック" charset="0"/>
                <a:cs typeface="ＭＳ Ｐゴシック" charset="0"/>
              </a:rPr>
              <a:t>Illness:</a:t>
            </a:r>
            <a:r>
              <a:rPr lang="en-US" sz="2000" dirty="0">
                <a:solidFill>
                  <a:srgbClr val="000000"/>
                </a:solidFill>
                <a:ea typeface="ＭＳ Ｐゴシック" charset="0"/>
                <a:cs typeface="ＭＳ Ｐゴシック" charset="0"/>
              </a:rPr>
              <a:t> </a:t>
            </a:r>
            <a:r>
              <a:rPr lang="en-US" sz="2000" dirty="0" err="1">
                <a:solidFill>
                  <a:srgbClr val="0093D3"/>
                </a:solidFill>
                <a:ea typeface="ＭＳ Ｐゴシック" charset="0"/>
                <a:cs typeface="ＭＳ Ｐゴシック" charset="0"/>
              </a:rPr>
              <a:t>Campylobacteriosis</a:t>
            </a:r>
            <a:endParaRPr lang="en-US" sz="2000" dirty="0">
              <a:solidFill>
                <a:srgbClr val="0093D3"/>
              </a:solidFill>
              <a:ea typeface="ＭＳ Ｐゴシック" charset="0"/>
              <a:cs typeface="ＭＳ Ｐゴシック" charset="0"/>
            </a:endParaRPr>
          </a:p>
        </p:txBody>
      </p:sp>
      <p:sp>
        <p:nvSpPr>
          <p:cNvPr id="93202" name="Text Box 4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2-25</a:t>
            </a:r>
          </a:p>
        </p:txBody>
      </p:sp>
      <p:graphicFrame>
        <p:nvGraphicFramePr>
          <p:cNvPr id="2" name="Table 1"/>
          <p:cNvGraphicFramePr>
            <a:graphicFrameLocks noGrp="1"/>
          </p:cNvGraphicFramePr>
          <p:nvPr>
            <p:extLst>
              <p:ext uri="{D42A27DB-BD31-4B8C-83A1-F6EECF244321}">
                <p14:modId xmlns:p14="http://schemas.microsoft.com/office/powerpoint/2010/main" val="2277365389"/>
              </p:ext>
            </p:extLst>
          </p:nvPr>
        </p:nvGraphicFramePr>
        <p:xfrm>
          <a:off x="415925" y="5173662"/>
          <a:ext cx="7813675" cy="884238"/>
        </p:xfrm>
        <a:graphic>
          <a:graphicData uri="http://schemas.openxmlformats.org/drawingml/2006/table">
            <a:tbl>
              <a:tblPr/>
              <a:tblGrid>
                <a:gridCol w="4041775"/>
                <a:gridCol w="3771900"/>
              </a:tblGrid>
              <a:tr h="884238">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Stews/gravies</a:t>
                      </a:r>
                    </a:p>
                  </a:txBody>
                  <a:tcPr marT="44473" marB="44473"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Vomiting</a:t>
                      </a:r>
                    </a:p>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1900" b="0" i="0" u="none" strike="noStrike" cap="none" normalizeH="0" baseline="0" dirty="0" smtClean="0">
                          <a:ln>
                            <a:noFill/>
                          </a:ln>
                          <a:solidFill>
                            <a:schemeClr val="tx1"/>
                          </a:solidFill>
                          <a:effectLst/>
                          <a:latin typeface="Arial" charset="0"/>
                        </a:rPr>
                        <a:t>Headaches</a:t>
                      </a:r>
                    </a:p>
                  </a:txBody>
                  <a:tcPr marT="44473" marB="44473"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93209" name="Picture 2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7300" y="1143000"/>
            <a:ext cx="2171700" cy="1452563"/>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489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28600" y="160338"/>
            <a:ext cx="8307388" cy="519112"/>
          </a:xfrm>
        </p:spPr>
        <p:txBody>
          <a:bodyPr/>
          <a:lstStyle/>
          <a:p>
            <a:pPr eaLnBrk="1" hangingPunct="1">
              <a:defRPr/>
            </a:pPr>
            <a:r>
              <a:rPr lang="en-US" i="1" dirty="0" smtClean="0"/>
              <a:t>Campylobacter </a:t>
            </a:r>
            <a:r>
              <a:rPr lang="en-US" i="1" dirty="0"/>
              <a:t>j</a:t>
            </a:r>
            <a:r>
              <a:rPr lang="en-US" i="1" dirty="0" smtClean="0"/>
              <a:t>ejuni</a:t>
            </a:r>
            <a:endParaRPr lang="en-US" dirty="0"/>
          </a:p>
        </p:txBody>
      </p:sp>
      <p:sp>
        <p:nvSpPr>
          <p:cNvPr id="1467395" name="Rectangle 3"/>
          <p:cNvSpPr>
            <a:spLocks noGrp="1" noChangeArrowheads="1"/>
          </p:cNvSpPr>
          <p:nvPr>
            <p:ph idx="1"/>
          </p:nvPr>
        </p:nvSpPr>
        <p:spPr>
          <a:xfrm>
            <a:off x="493713" y="1122363"/>
            <a:ext cx="8307387" cy="4983162"/>
          </a:xfrm>
        </p:spPr>
        <p:txBody>
          <a:bodyPr/>
          <a:lstStyle/>
          <a:p>
            <a:pPr eaLnBrk="1" hangingPunct="1">
              <a:defRPr/>
            </a:pPr>
            <a:r>
              <a:rPr lang="en-US" dirty="0"/>
              <a:t>Most </a:t>
            </a:r>
            <a:r>
              <a:rPr lang="en-US" dirty="0" smtClean="0"/>
              <a:t>important prevention measure:</a:t>
            </a:r>
            <a:endParaRPr lang="en-US" dirty="0"/>
          </a:p>
          <a:p>
            <a:pPr marL="347472" lvl="1" indent="-347472" eaLnBrk="1" hangingPunct="1">
              <a:defRPr/>
            </a:pPr>
            <a:r>
              <a:rPr lang="en-US" dirty="0"/>
              <a:t>Control time and temperature</a:t>
            </a:r>
          </a:p>
          <a:p>
            <a:pPr eaLnBrk="1" hangingPunct="1">
              <a:defRPr/>
            </a:pPr>
            <a:r>
              <a:rPr lang="en-US" dirty="0"/>
              <a:t>Other </a:t>
            </a:r>
            <a:r>
              <a:rPr lang="en-US" dirty="0" smtClean="0"/>
              <a:t>prevention measures:</a:t>
            </a:r>
            <a:endParaRPr lang="en-US" dirty="0"/>
          </a:p>
          <a:p>
            <a:pPr marL="347472" lvl="1" indent="-347472" eaLnBrk="1" hangingPunct="1">
              <a:defRPr/>
            </a:pPr>
            <a:r>
              <a:rPr lang="en-US" dirty="0" smtClean="0"/>
              <a:t>Cook food, particularly poultry, to required minimum internal temperatures </a:t>
            </a:r>
            <a:endParaRPr lang="en-US" dirty="0"/>
          </a:p>
          <a:p>
            <a:pPr marL="347472" lvl="1" indent="-347472" eaLnBrk="1" hangingPunct="1">
              <a:defRPr/>
            </a:pPr>
            <a:r>
              <a:rPr lang="en-US" dirty="0" smtClean="0"/>
              <a:t>Prevent cross-contamination between raw poultry and ready-to-eat food</a:t>
            </a:r>
            <a:endParaRPr lang="en-US" dirty="0"/>
          </a:p>
          <a:p>
            <a:pPr marL="347472" lvl="1" indent="-347472" eaLnBrk="1" hangingPunct="1">
              <a:buFont typeface="Wingdings" pitchFamily="2" charset="2"/>
              <a:buNone/>
              <a:defRPr/>
            </a:pPr>
            <a:endParaRPr lang="en-US" dirty="0"/>
          </a:p>
          <a:p>
            <a:pPr marL="347472" lvl="1" indent="-347472" eaLnBrk="1" hangingPunct="1">
              <a:buFont typeface="Wingdings" pitchFamily="2" charset="2"/>
              <a:buNone/>
              <a:defRPr/>
            </a:pPr>
            <a:r>
              <a:rPr lang="en-US" sz="2400" dirty="0">
                <a:solidFill>
                  <a:srgbClr val="0093D3"/>
                </a:solidFill>
              </a:rPr>
              <a:t> </a:t>
            </a:r>
          </a:p>
        </p:txBody>
      </p:sp>
      <p:sp>
        <p:nvSpPr>
          <p:cNvPr id="9421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2-26</a:t>
            </a:r>
          </a:p>
        </p:txBody>
      </p:sp>
    </p:spTree>
    <p:extLst>
      <p:ext uri="{BB962C8B-B14F-4D97-AF65-F5344CB8AC3E}">
        <p14:creationId xmlns:p14="http://schemas.microsoft.com/office/powerpoint/2010/main" val="1769033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a:xfrm>
            <a:off x="228600" y="160338"/>
            <a:ext cx="8307388" cy="519112"/>
          </a:xfrm>
        </p:spPr>
        <p:txBody>
          <a:bodyPr/>
          <a:lstStyle/>
          <a:p>
            <a:pPr eaLnBrk="1" hangingPunct="1">
              <a:defRPr/>
            </a:pPr>
            <a:r>
              <a:rPr lang="en-US" i="1" dirty="0"/>
              <a:t>Clostridium </a:t>
            </a:r>
            <a:r>
              <a:rPr lang="en-US" i="1" dirty="0" smtClean="0"/>
              <a:t>perfringens</a:t>
            </a:r>
            <a:endParaRPr lang="en-US" dirty="0"/>
          </a:p>
        </p:txBody>
      </p:sp>
      <p:graphicFrame>
        <p:nvGraphicFramePr>
          <p:cNvPr id="1211434" name="Group 42"/>
          <p:cNvGraphicFramePr>
            <a:graphicFrameLocks noGrp="1"/>
          </p:cNvGraphicFramePr>
          <p:nvPr>
            <p:ph sz="half" idx="1"/>
          </p:nvPr>
        </p:nvGraphicFramePr>
        <p:xfrm>
          <a:off x="415925" y="2400300"/>
          <a:ext cx="7813675" cy="3027363"/>
        </p:xfrm>
        <a:graphic>
          <a:graphicData uri="http://schemas.openxmlformats.org/drawingml/2006/table">
            <a:tbl>
              <a:tblPr/>
              <a:tblGrid>
                <a:gridCol w="4041775"/>
                <a:gridCol w="3771900"/>
              </a:tblGrid>
              <a:tr h="663575">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723900">
                <a:tc>
                  <a:txBody>
                    <a:bodyPr/>
                    <a:lstStyle/>
                    <a:p>
                      <a:pPr marL="0" marR="0" lvl="0" indent="0" algn="l" defTabSz="914400" rtl="0" eaLnBrk="1" fontAlgn="base" latinLnBrk="0" hangingPunct="1">
                        <a:lnSpc>
                          <a:spcPct val="60000"/>
                        </a:lnSpc>
                        <a:spcBef>
                          <a:spcPct val="50000"/>
                        </a:spcBef>
                        <a:spcAft>
                          <a:spcPct val="0"/>
                        </a:spcAft>
                        <a:buClr>
                          <a:srgbClr val="0093D3"/>
                        </a:buClr>
                        <a:buSzPct val="75000"/>
                        <a:buFont typeface="Arial" charset="0"/>
                        <a:buNone/>
                        <a:tabLst/>
                      </a:pPr>
                      <a:r>
                        <a:rPr kumimoji="0" lang="en-US" sz="2000" b="0" i="0" u="none" strike="noStrike" cap="none" normalizeH="0" baseline="0" dirty="0" smtClean="0">
                          <a:ln>
                            <a:noFill/>
                          </a:ln>
                          <a:solidFill>
                            <a:schemeClr val="tx1"/>
                          </a:solidFill>
                          <a:effectLst/>
                          <a:latin typeface="Arial" charset="0"/>
                        </a:rPr>
                        <a:t>Meat</a:t>
                      </a:r>
                    </a:p>
                  </a:txBody>
                  <a:tcPr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Diarrhea</a:t>
                      </a:r>
                    </a:p>
                  </a:txBody>
                  <a:tcPr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725488">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Poultry</a:t>
                      </a: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Severe abdominal pain</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914400">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Dishes made with meat and poultry, such as stews and gravies</a:t>
                      </a: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95249" name="Rectangle 27"/>
          <p:cNvSpPr>
            <a:spLocks noChangeArrowheads="1"/>
          </p:cNvSpPr>
          <p:nvPr/>
        </p:nvSpPr>
        <p:spPr bwMode="auto">
          <a:xfrm>
            <a:off x="3646488" y="1028700"/>
            <a:ext cx="549751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marL="1206500" lvl="4" indent="-1206500" eaLnBrk="0" fontAlgn="base" hangingPunct="0">
              <a:spcBef>
                <a:spcPct val="50000"/>
              </a:spcBef>
              <a:spcAft>
                <a:spcPct val="0"/>
              </a:spcAft>
              <a:tabLst>
                <a:tab pos="1206500" algn="l"/>
              </a:tabLst>
            </a:pPr>
            <a:r>
              <a:rPr lang="en-US" sz="2000" b="1" dirty="0">
                <a:solidFill>
                  <a:srgbClr val="000000"/>
                </a:solidFill>
                <a:ea typeface="ＭＳ Ｐゴシック" charset="0"/>
                <a:cs typeface="ＭＳ Ｐゴシック" charset="0"/>
              </a:rPr>
              <a:t>Bacteria:</a:t>
            </a:r>
            <a:r>
              <a:rPr lang="en-US" sz="2000" dirty="0">
                <a:solidFill>
                  <a:srgbClr val="000000"/>
                </a:solidFill>
                <a:ea typeface="ＭＳ Ｐゴシック" charset="0"/>
                <a:cs typeface="ＭＳ Ｐゴシック" charset="0"/>
              </a:rPr>
              <a:t> </a:t>
            </a:r>
            <a:r>
              <a:rPr lang="en-US" sz="2000" i="1" dirty="0">
                <a:solidFill>
                  <a:srgbClr val="0093D3"/>
                </a:solidFill>
                <a:ea typeface="ＭＳ Ｐゴシック" charset="0"/>
                <a:cs typeface="ＭＳ Ｐゴシック" charset="0"/>
              </a:rPr>
              <a:t>Clostridium </a:t>
            </a:r>
            <a:r>
              <a:rPr lang="en-US" sz="2000" i="1" dirty="0" err="1">
                <a:solidFill>
                  <a:srgbClr val="0093D3"/>
                </a:solidFill>
                <a:ea typeface="ＭＳ Ｐゴシック" charset="0"/>
                <a:cs typeface="ＭＳ Ｐゴシック" charset="0"/>
              </a:rPr>
              <a:t>perfringens</a:t>
            </a:r>
            <a:r>
              <a:rPr lang="en-US" sz="2000" i="1" dirty="0">
                <a:solidFill>
                  <a:srgbClr val="0093D3"/>
                </a:solidFill>
                <a:ea typeface="ＭＳ Ｐゴシック" charset="0"/>
                <a:cs typeface="ＭＳ Ｐゴシック" charset="0"/>
              </a:rPr>
              <a:t> </a:t>
            </a:r>
          </a:p>
          <a:p>
            <a:pPr marL="1206500" lvl="4" indent="-1206500" eaLnBrk="0" fontAlgn="base" hangingPunct="0">
              <a:spcBef>
                <a:spcPct val="50000"/>
              </a:spcBef>
              <a:spcAft>
                <a:spcPct val="0"/>
              </a:spcAft>
              <a:tabLst>
                <a:tab pos="1206500" algn="l"/>
              </a:tabLst>
            </a:pPr>
            <a:r>
              <a:rPr lang="en-US" sz="2000" b="1" dirty="0">
                <a:solidFill>
                  <a:srgbClr val="000000"/>
                </a:solidFill>
                <a:ea typeface="ＭＳ Ｐゴシック" charset="0"/>
                <a:cs typeface="ＭＳ Ｐゴシック" charset="0"/>
              </a:rPr>
              <a:t>Illness:</a:t>
            </a:r>
            <a:r>
              <a:rPr lang="en-US" sz="2000" dirty="0">
                <a:solidFill>
                  <a:srgbClr val="000000"/>
                </a:solidFill>
                <a:ea typeface="ＭＳ Ｐゴシック" charset="0"/>
                <a:cs typeface="ＭＳ Ｐゴシック" charset="0"/>
              </a:rPr>
              <a:t> </a:t>
            </a:r>
            <a:r>
              <a:rPr lang="en-US" sz="2000" i="1" dirty="0">
                <a:solidFill>
                  <a:srgbClr val="0093D3"/>
                </a:solidFill>
                <a:ea typeface="ＭＳ Ｐゴシック" charset="0"/>
                <a:cs typeface="ＭＳ Ｐゴシック" charset="0"/>
              </a:rPr>
              <a:t>Clostridium</a:t>
            </a:r>
            <a:r>
              <a:rPr lang="en-US" sz="2000" dirty="0">
                <a:solidFill>
                  <a:srgbClr val="0093D3"/>
                </a:solidFill>
                <a:ea typeface="ＭＳ Ｐゴシック" charset="0"/>
                <a:cs typeface="ＭＳ Ｐゴシック" charset="0"/>
              </a:rPr>
              <a:t> </a:t>
            </a:r>
            <a:r>
              <a:rPr lang="en-US" sz="2000" i="1" dirty="0" err="1">
                <a:solidFill>
                  <a:srgbClr val="0093D3"/>
                </a:solidFill>
                <a:ea typeface="ＭＳ Ｐゴシック" charset="0"/>
                <a:cs typeface="ＭＳ Ｐゴシック" charset="0"/>
              </a:rPr>
              <a:t>perfringens</a:t>
            </a:r>
            <a:r>
              <a:rPr lang="en-US" sz="2000" dirty="0">
                <a:solidFill>
                  <a:srgbClr val="0093D3"/>
                </a:solidFill>
                <a:ea typeface="ＭＳ Ｐゴシック" charset="0"/>
                <a:cs typeface="ＭＳ Ｐゴシック" charset="0"/>
              </a:rPr>
              <a:t> gastroenteritis</a:t>
            </a:r>
          </a:p>
        </p:txBody>
      </p:sp>
      <p:pic>
        <p:nvPicPr>
          <p:cNvPr id="95250" name="Picture 37" descr="SS5eESSc02_p15_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7300" y="1089025"/>
            <a:ext cx="20986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1" name="Text Box 4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2-27</a:t>
            </a:r>
          </a:p>
        </p:txBody>
      </p:sp>
    </p:spTree>
    <p:extLst>
      <p:ext uri="{BB962C8B-B14F-4D97-AF65-F5344CB8AC3E}">
        <p14:creationId xmlns:p14="http://schemas.microsoft.com/office/powerpoint/2010/main" val="1805235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1-5</a:t>
            </a:r>
          </a:p>
        </p:txBody>
      </p:sp>
      <p:sp>
        <p:nvSpPr>
          <p:cNvPr id="14" name="Rectangle 8"/>
          <p:cNvSpPr>
            <a:spLocks noGrp="1" noChangeArrowheads="1"/>
          </p:cNvSpPr>
          <p:nvPr>
            <p:ph type="title"/>
          </p:nvPr>
        </p:nvSpPr>
        <p:spPr>
          <a:xfrm>
            <a:off x="388938" y="158750"/>
            <a:ext cx="8237537" cy="519113"/>
          </a:xfrm>
        </p:spPr>
        <p:txBody>
          <a:bodyPr/>
          <a:lstStyle/>
          <a:p>
            <a:pPr eaLnBrk="1" hangingPunct="1">
              <a:defRPr/>
            </a:pPr>
            <a:r>
              <a:rPr lang="en-US" dirty="0" smtClean="0">
                <a:cs typeface="+mj-cs"/>
              </a:rPr>
              <a:t>The Costs </a:t>
            </a:r>
            <a:r>
              <a:rPr lang="en-US" dirty="0">
                <a:cs typeface="+mj-cs"/>
              </a:rPr>
              <a:t>of Foodborne </a:t>
            </a:r>
            <a:r>
              <a:rPr lang="en-US" dirty="0" smtClean="0">
                <a:cs typeface="+mj-cs"/>
              </a:rPr>
              <a:t>Illnesses</a:t>
            </a:r>
            <a:endParaRPr lang="en-US" dirty="0">
              <a:cs typeface="+mj-cs"/>
            </a:endParaRPr>
          </a:p>
        </p:txBody>
      </p:sp>
      <p:sp>
        <p:nvSpPr>
          <p:cNvPr id="18436" name="Rectangle 3"/>
          <p:cNvSpPr>
            <a:spLocks noGrp="1" noChangeArrowheads="1"/>
          </p:cNvSpPr>
          <p:nvPr>
            <p:ph idx="1"/>
          </p:nvPr>
        </p:nvSpPr>
        <p:spPr>
          <a:xfrm>
            <a:off x="393700" y="1143000"/>
            <a:ext cx="8232775" cy="581025"/>
          </a:xfrm>
        </p:spPr>
        <p:txBody>
          <a:bodyPr/>
          <a:lstStyle/>
          <a:p>
            <a:pPr marL="0" indent="0" eaLnBrk="1" hangingPunct="1">
              <a:defRPr/>
            </a:pPr>
            <a:r>
              <a:rPr lang="en-US" dirty="0">
                <a:cs typeface="+mn-cs"/>
              </a:rPr>
              <a:t>Costs of a foodborne illness to an operation</a:t>
            </a:r>
            <a:r>
              <a:rPr lang="en-US" dirty="0" smtClean="0">
                <a:cs typeface="+mn-cs"/>
              </a:rPr>
              <a:t>: </a:t>
            </a:r>
            <a:endParaRPr lang="en-US" i="1" dirty="0">
              <a:cs typeface="+mn-cs"/>
            </a:endParaRPr>
          </a:p>
        </p:txBody>
      </p:sp>
      <p:sp>
        <p:nvSpPr>
          <p:cNvPr id="5" name="Rectangle 4"/>
          <p:cNvSpPr/>
          <p:nvPr/>
        </p:nvSpPr>
        <p:spPr>
          <a:xfrm>
            <a:off x="1519238" y="3429000"/>
            <a:ext cx="2300287" cy="369888"/>
          </a:xfrm>
          <a:prstGeom prst="rect">
            <a:avLst/>
          </a:prstGeom>
        </p:spPr>
        <p:txBody>
          <a:bodyPr wrap="none">
            <a:spAutoFit/>
          </a:bodyPr>
          <a:lstStyle/>
          <a:p>
            <a:pPr marL="571500" lvl="1" indent="-457200" algn="ctr" fontAlgn="base">
              <a:spcBef>
                <a:spcPct val="0"/>
              </a:spcBef>
              <a:spcAft>
                <a:spcPct val="0"/>
              </a:spcAft>
              <a:defRPr/>
            </a:pPr>
            <a:r>
              <a:rPr lang="en-US" b="1" dirty="0">
                <a:solidFill>
                  <a:srgbClr val="00AEEF"/>
                </a:solidFill>
                <a:latin typeface="Arial Narrow"/>
              </a:rPr>
              <a:t>Lawsuits and legal fees</a:t>
            </a:r>
          </a:p>
        </p:txBody>
      </p:sp>
      <p:sp>
        <p:nvSpPr>
          <p:cNvPr id="17" name="Rectangle 16"/>
          <p:cNvSpPr/>
          <p:nvPr/>
        </p:nvSpPr>
        <p:spPr>
          <a:xfrm>
            <a:off x="5564188" y="3429000"/>
            <a:ext cx="1876425" cy="369888"/>
          </a:xfrm>
          <a:prstGeom prst="rect">
            <a:avLst/>
          </a:prstGeom>
        </p:spPr>
        <p:txBody>
          <a:bodyPr wrap="none">
            <a:spAutoFit/>
          </a:bodyPr>
          <a:lstStyle/>
          <a:p>
            <a:pPr marL="571500" lvl="1" indent="-457200" algn="ctr" fontAlgn="base">
              <a:spcBef>
                <a:spcPct val="0"/>
              </a:spcBef>
              <a:spcAft>
                <a:spcPct val="0"/>
              </a:spcAft>
              <a:defRPr/>
            </a:pPr>
            <a:r>
              <a:rPr lang="en-US" b="1" dirty="0">
                <a:solidFill>
                  <a:srgbClr val="00AEEF"/>
                </a:solidFill>
                <a:latin typeface="Arial Narrow"/>
              </a:rPr>
              <a:t>Staff missing work</a:t>
            </a:r>
          </a:p>
        </p:txBody>
      </p:sp>
      <p:sp>
        <p:nvSpPr>
          <p:cNvPr id="19" name="Rectangle 18"/>
          <p:cNvSpPr/>
          <p:nvPr/>
        </p:nvSpPr>
        <p:spPr>
          <a:xfrm>
            <a:off x="1182688" y="5622925"/>
            <a:ext cx="2973387" cy="369888"/>
          </a:xfrm>
          <a:prstGeom prst="rect">
            <a:avLst/>
          </a:prstGeom>
        </p:spPr>
        <p:txBody>
          <a:bodyPr wrap="none">
            <a:spAutoFit/>
          </a:bodyPr>
          <a:lstStyle/>
          <a:p>
            <a:pPr marL="571500" lvl="1" indent="-457200" algn="ctr" fontAlgn="base">
              <a:spcBef>
                <a:spcPct val="0"/>
              </a:spcBef>
              <a:spcAft>
                <a:spcPct val="0"/>
              </a:spcAft>
              <a:defRPr/>
            </a:pPr>
            <a:r>
              <a:rPr lang="en-US" b="1" dirty="0">
                <a:solidFill>
                  <a:srgbClr val="00AEEF"/>
                </a:solidFill>
                <a:latin typeface="Arial Narrow"/>
              </a:rPr>
              <a:t>Increased insurance premiums</a:t>
            </a:r>
          </a:p>
        </p:txBody>
      </p:sp>
      <p:sp>
        <p:nvSpPr>
          <p:cNvPr id="20" name="Rectangle 19"/>
          <p:cNvSpPr/>
          <p:nvPr/>
        </p:nvSpPr>
        <p:spPr>
          <a:xfrm>
            <a:off x="5737225" y="5627688"/>
            <a:ext cx="1530350" cy="369887"/>
          </a:xfrm>
          <a:prstGeom prst="rect">
            <a:avLst/>
          </a:prstGeom>
        </p:spPr>
        <p:txBody>
          <a:bodyPr wrap="none">
            <a:spAutoFit/>
          </a:bodyPr>
          <a:lstStyle/>
          <a:p>
            <a:pPr marL="571500" lvl="1" indent="-457200" algn="ctr" fontAlgn="base">
              <a:spcBef>
                <a:spcPct val="0"/>
              </a:spcBef>
              <a:spcAft>
                <a:spcPct val="0"/>
              </a:spcAft>
              <a:defRPr/>
            </a:pPr>
            <a:r>
              <a:rPr lang="en-US" b="1" dirty="0">
                <a:solidFill>
                  <a:srgbClr val="00AEEF"/>
                </a:solidFill>
                <a:latin typeface="Arial Narrow"/>
              </a:rPr>
              <a:t>Staff retraining</a:t>
            </a:r>
          </a:p>
        </p:txBody>
      </p:sp>
      <p:pic>
        <p:nvPicPr>
          <p:cNvPr id="1844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27200" y="2057400"/>
            <a:ext cx="18827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844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54663" y="2057400"/>
            <a:ext cx="1895475" cy="133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8443"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28788" y="4264025"/>
            <a:ext cx="1881187"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8444"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65775" y="4264025"/>
            <a:ext cx="1873250"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42329786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28600" y="160338"/>
            <a:ext cx="8307388" cy="519112"/>
          </a:xfrm>
        </p:spPr>
        <p:txBody>
          <a:bodyPr/>
          <a:lstStyle/>
          <a:p>
            <a:pPr eaLnBrk="1" hangingPunct="1">
              <a:defRPr/>
            </a:pPr>
            <a:r>
              <a:rPr lang="en-US" i="1" dirty="0"/>
              <a:t>Clostridium </a:t>
            </a:r>
            <a:r>
              <a:rPr lang="en-US" i="1" dirty="0" smtClean="0"/>
              <a:t>perfringens</a:t>
            </a:r>
            <a:endParaRPr lang="en-US" dirty="0"/>
          </a:p>
        </p:txBody>
      </p:sp>
      <p:sp>
        <p:nvSpPr>
          <p:cNvPr id="1467395" name="Rectangle 3"/>
          <p:cNvSpPr>
            <a:spLocks noGrp="1" noChangeArrowheads="1"/>
          </p:cNvSpPr>
          <p:nvPr>
            <p:ph idx="1"/>
          </p:nvPr>
        </p:nvSpPr>
        <p:spPr>
          <a:xfrm>
            <a:off x="493713" y="1122363"/>
            <a:ext cx="8307387" cy="4983162"/>
          </a:xfrm>
        </p:spPr>
        <p:txBody>
          <a:bodyPr/>
          <a:lstStyle/>
          <a:p>
            <a:pPr eaLnBrk="1" hangingPunct="1">
              <a:defRPr/>
            </a:pPr>
            <a:r>
              <a:rPr lang="en-US" dirty="0"/>
              <a:t>Most </a:t>
            </a:r>
            <a:r>
              <a:rPr lang="en-US" dirty="0" smtClean="0"/>
              <a:t>important prevention measure:</a:t>
            </a:r>
            <a:endParaRPr lang="en-US" dirty="0"/>
          </a:p>
          <a:p>
            <a:pPr marL="347472" lvl="1" indent="-347472" eaLnBrk="1" hangingPunct="1">
              <a:defRPr/>
            </a:pPr>
            <a:r>
              <a:rPr lang="en-US" dirty="0"/>
              <a:t>Control time and temperature</a:t>
            </a:r>
          </a:p>
          <a:p>
            <a:pPr eaLnBrk="1" hangingPunct="1">
              <a:defRPr/>
            </a:pPr>
            <a:r>
              <a:rPr lang="en-US" dirty="0"/>
              <a:t>Other </a:t>
            </a:r>
            <a:r>
              <a:rPr lang="en-US" dirty="0" smtClean="0"/>
              <a:t>prevention measures:</a:t>
            </a:r>
            <a:endParaRPr lang="en-US" dirty="0"/>
          </a:p>
          <a:p>
            <a:pPr marL="347472" lvl="1" indent="-347472" eaLnBrk="1" hangingPunct="1">
              <a:defRPr/>
            </a:pPr>
            <a:r>
              <a:rPr lang="en-US" dirty="0"/>
              <a:t>Cool and reheat food correctly</a:t>
            </a:r>
          </a:p>
          <a:p>
            <a:pPr marL="347472" lvl="1" indent="-347472" eaLnBrk="1" hangingPunct="1">
              <a:defRPr/>
            </a:pPr>
            <a:r>
              <a:rPr lang="en-US" dirty="0"/>
              <a:t>Hold food at the </a:t>
            </a:r>
            <a:r>
              <a:rPr lang="en-US" dirty="0" smtClean="0"/>
              <a:t>correct </a:t>
            </a:r>
            <a:r>
              <a:rPr lang="en-US" dirty="0"/>
              <a:t>temperatures</a:t>
            </a:r>
          </a:p>
          <a:p>
            <a:pPr marL="347472" lvl="1" indent="-347472" eaLnBrk="1" hangingPunct="1">
              <a:buFont typeface="Wingdings" pitchFamily="2" charset="2"/>
              <a:buNone/>
              <a:defRPr/>
            </a:pPr>
            <a:endParaRPr lang="en-US" dirty="0"/>
          </a:p>
          <a:p>
            <a:pPr marL="347472" lvl="1" indent="-347472" eaLnBrk="1" hangingPunct="1">
              <a:buFont typeface="Wingdings" pitchFamily="2" charset="2"/>
              <a:buNone/>
              <a:defRPr/>
            </a:pPr>
            <a:r>
              <a:rPr lang="en-US" sz="2400" dirty="0">
                <a:solidFill>
                  <a:srgbClr val="0093D3"/>
                </a:solidFill>
              </a:rPr>
              <a:t> </a:t>
            </a:r>
          </a:p>
        </p:txBody>
      </p:sp>
      <p:sp>
        <p:nvSpPr>
          <p:cNvPr id="9626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2-28</a:t>
            </a:r>
          </a:p>
        </p:txBody>
      </p:sp>
    </p:spTree>
    <p:extLst>
      <p:ext uri="{BB962C8B-B14F-4D97-AF65-F5344CB8AC3E}">
        <p14:creationId xmlns:p14="http://schemas.microsoft.com/office/powerpoint/2010/main" val="20511034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5"/>
          <p:cNvSpPr>
            <a:spLocks noChangeArrowheads="1"/>
          </p:cNvSpPr>
          <p:nvPr/>
        </p:nvSpPr>
        <p:spPr bwMode="auto">
          <a:xfrm>
            <a:off x="1243013" y="1244600"/>
            <a:ext cx="1273175" cy="815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pPr>
            <a:endParaRPr lang="en-US" sz="3200" b="1">
              <a:solidFill>
                <a:srgbClr val="FFFFFF"/>
              </a:solidFill>
              <a:ea typeface="ＭＳ Ｐゴシック" charset="0"/>
              <a:cs typeface="ＭＳ Ｐゴシック" charset="0"/>
            </a:endParaRPr>
          </a:p>
        </p:txBody>
      </p:sp>
      <p:sp>
        <p:nvSpPr>
          <p:cNvPr id="9" name="Rectangle 2"/>
          <p:cNvSpPr>
            <a:spLocks noGrp="1" noChangeArrowheads="1"/>
          </p:cNvSpPr>
          <p:nvPr>
            <p:ph type="title"/>
          </p:nvPr>
        </p:nvSpPr>
        <p:spPr>
          <a:xfrm>
            <a:off x="228600" y="160338"/>
            <a:ext cx="8307388" cy="519112"/>
          </a:xfrm>
        </p:spPr>
        <p:txBody>
          <a:bodyPr/>
          <a:lstStyle/>
          <a:p>
            <a:pPr eaLnBrk="1" hangingPunct="1">
              <a:defRPr/>
            </a:pPr>
            <a:r>
              <a:rPr lang="en-US" i="1" dirty="0"/>
              <a:t>Clostridium </a:t>
            </a:r>
            <a:r>
              <a:rPr lang="en-US" i="1" dirty="0" smtClean="0"/>
              <a:t>botulinum</a:t>
            </a:r>
            <a:endParaRPr lang="en-US" dirty="0"/>
          </a:p>
        </p:txBody>
      </p:sp>
      <p:graphicFrame>
        <p:nvGraphicFramePr>
          <p:cNvPr id="1214517" name="Group 53"/>
          <p:cNvGraphicFramePr>
            <a:graphicFrameLocks noGrp="1"/>
          </p:cNvGraphicFramePr>
          <p:nvPr>
            <p:ph type="tbl" idx="1"/>
          </p:nvPr>
        </p:nvGraphicFramePr>
        <p:xfrm>
          <a:off x="392113" y="2400300"/>
          <a:ext cx="8396287" cy="3324787"/>
        </p:xfrm>
        <a:graphic>
          <a:graphicData uri="http://schemas.openxmlformats.org/drawingml/2006/table">
            <a:tbl>
              <a:tblPr/>
              <a:tblGrid>
                <a:gridCol w="4052887"/>
                <a:gridCol w="4343400"/>
              </a:tblGrid>
              <a:tr h="571887">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marT="45373" marB="45373"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marT="45373" marB="45373"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786462">
                <a:tc>
                  <a:txBody>
                    <a:bodyPr/>
                    <a:lstStyle/>
                    <a:p>
                      <a:pPr marL="0" marR="0" lvl="0" indent="0" algn="l" defTabSz="914400" rtl="0" eaLnBrk="1" fontAlgn="base" latinLnBrk="0" hangingPunct="1">
                        <a:lnSpc>
                          <a:spcPct val="60000"/>
                        </a:lnSpc>
                        <a:spcBef>
                          <a:spcPct val="50000"/>
                        </a:spcBef>
                        <a:spcAft>
                          <a:spcPct val="0"/>
                        </a:spcAft>
                        <a:buClr>
                          <a:srgbClr val="0093D3"/>
                        </a:buClr>
                        <a:buSzPct val="75000"/>
                        <a:buFont typeface="Arial" charset="0"/>
                        <a:buNone/>
                        <a:tabLst/>
                      </a:pPr>
                      <a:r>
                        <a:rPr kumimoji="0" lang="en-US" sz="2000" b="0" i="0" u="none" strike="noStrike" cap="none" normalizeH="0" baseline="0" dirty="0" smtClean="0">
                          <a:ln>
                            <a:noFill/>
                          </a:ln>
                          <a:solidFill>
                            <a:schemeClr val="tx1"/>
                          </a:solidFill>
                          <a:effectLst/>
                          <a:latin typeface="Arial" charset="0"/>
                        </a:rPr>
                        <a:t>Incorrectly canned food</a:t>
                      </a:r>
                    </a:p>
                  </a:txBody>
                  <a:tcPr marT="45373" marB="45373"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Initially:</a:t>
                      </a:r>
                    </a:p>
                    <a:p>
                      <a:pPr marL="0" marR="0" lvl="0" indent="0" algn="l" defTabSz="914400" rtl="0" eaLnBrk="1" fontAlgn="base" latinLnBrk="0" hangingPunct="1">
                        <a:lnSpc>
                          <a:spcPct val="90000"/>
                        </a:lnSpc>
                        <a:spcBef>
                          <a:spcPct val="50000"/>
                        </a:spcBef>
                        <a:spcAft>
                          <a:spcPct val="0"/>
                        </a:spcAft>
                        <a:buClr>
                          <a:srgbClr val="0093D3"/>
                        </a:buClr>
                        <a:buSzPct val="75000"/>
                        <a:buFont typeface="Wingdings" pitchFamily="2" charset="2"/>
                        <a:buNone/>
                        <a:tabLst/>
                      </a:pPr>
                      <a:r>
                        <a:rPr kumimoji="0" lang="en-US" sz="2000" b="0" i="0" u="none" strike="noStrike" kern="1200" cap="none" normalizeH="0" baseline="0" dirty="0" smtClean="0">
                          <a:ln>
                            <a:noFill/>
                          </a:ln>
                          <a:solidFill>
                            <a:schemeClr val="tx1"/>
                          </a:solidFill>
                          <a:effectLst/>
                          <a:latin typeface="Arial" charset="0"/>
                          <a:ea typeface="+mn-ea"/>
                          <a:cs typeface="+mn-cs"/>
                        </a:rPr>
                        <a:t>Nausea and vomiting</a:t>
                      </a:r>
                    </a:p>
                  </a:txBody>
                  <a:tcPr marT="45373" marB="45373"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1961114">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Reduced-oxygen packaged (ROP) food</a:t>
                      </a:r>
                    </a:p>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Temperature-abused vegetables, such as baked potatoes</a:t>
                      </a:r>
                    </a:p>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Untreated garlic-and-oil mixtures</a:t>
                      </a:r>
                    </a:p>
                  </a:txBody>
                  <a:tcPr marT="45373" marB="45373"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Later:</a:t>
                      </a:r>
                    </a:p>
                    <a:p>
                      <a:pPr marL="0" marR="0" lvl="0" indent="0" algn="l" defTabSz="914400" rtl="0" eaLnBrk="1" fontAlgn="base" latinLnBrk="0" hangingPunct="1">
                        <a:lnSpc>
                          <a:spcPct val="90000"/>
                        </a:lnSpc>
                        <a:spcBef>
                          <a:spcPct val="5000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Weakness</a:t>
                      </a:r>
                    </a:p>
                    <a:p>
                      <a:pPr marL="0" marR="0" lvl="0" indent="0" algn="l" defTabSz="914400" rtl="0" eaLnBrk="1" fontAlgn="base" latinLnBrk="0" hangingPunct="1">
                        <a:lnSpc>
                          <a:spcPct val="90000"/>
                        </a:lnSpc>
                        <a:spcBef>
                          <a:spcPct val="5000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Double vision</a:t>
                      </a:r>
                    </a:p>
                    <a:p>
                      <a:pPr marL="0" marR="0" lvl="0" indent="0" algn="l" defTabSz="914400" rtl="0" eaLnBrk="1" fontAlgn="base" latinLnBrk="0" hangingPunct="1">
                        <a:lnSpc>
                          <a:spcPct val="90000"/>
                        </a:lnSpc>
                        <a:spcBef>
                          <a:spcPct val="5000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Difficulty speaking and swallowing</a:t>
                      </a:r>
                    </a:p>
                  </a:txBody>
                  <a:tcPr marT="45373" marB="45373"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97295" name="Rectangle 27"/>
          <p:cNvSpPr>
            <a:spLocks noChangeArrowheads="1"/>
          </p:cNvSpPr>
          <p:nvPr/>
        </p:nvSpPr>
        <p:spPr bwMode="auto">
          <a:xfrm>
            <a:off x="3668713" y="1028700"/>
            <a:ext cx="507841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defTabSz="114300" eaLnBrk="0" fontAlgn="base" hangingPunct="0">
              <a:spcBef>
                <a:spcPct val="50000"/>
              </a:spcBef>
              <a:spcAft>
                <a:spcPct val="0"/>
              </a:spcAft>
            </a:pPr>
            <a:r>
              <a:rPr lang="en-US" sz="2000" b="1" dirty="0">
                <a:solidFill>
                  <a:srgbClr val="000000"/>
                </a:solidFill>
                <a:ea typeface="ＭＳ Ｐゴシック" charset="0"/>
                <a:cs typeface="ＭＳ Ｐゴシック" charset="0"/>
              </a:rPr>
              <a:t>Bacteria:	</a:t>
            </a:r>
            <a:r>
              <a:rPr lang="en-US" sz="2000" i="1" dirty="0">
                <a:solidFill>
                  <a:srgbClr val="0093D3"/>
                </a:solidFill>
                <a:ea typeface="ＭＳ Ｐゴシック" charset="0"/>
                <a:cs typeface="ＭＳ Ｐゴシック" charset="0"/>
              </a:rPr>
              <a:t>Clostridium </a:t>
            </a:r>
            <a:r>
              <a:rPr lang="en-US" sz="2000" i="1" dirty="0" err="1">
                <a:solidFill>
                  <a:srgbClr val="0093D3"/>
                </a:solidFill>
                <a:ea typeface="ＭＳ Ｐゴシック" charset="0"/>
                <a:cs typeface="ＭＳ Ｐゴシック" charset="0"/>
              </a:rPr>
              <a:t>botulinum</a:t>
            </a:r>
            <a:endParaRPr lang="en-US" sz="2000" i="1" dirty="0">
              <a:solidFill>
                <a:srgbClr val="0093D3"/>
              </a:solidFill>
              <a:ea typeface="ＭＳ Ｐゴシック" charset="0"/>
              <a:cs typeface="ＭＳ Ｐゴシック" charset="0"/>
            </a:endParaRPr>
          </a:p>
          <a:p>
            <a:pPr defTabSz="114300" eaLnBrk="0" fontAlgn="base" hangingPunct="0">
              <a:spcBef>
                <a:spcPct val="50000"/>
              </a:spcBef>
              <a:spcAft>
                <a:spcPct val="0"/>
              </a:spcAft>
            </a:pPr>
            <a:r>
              <a:rPr lang="en-US" sz="2000" b="1" dirty="0">
                <a:solidFill>
                  <a:srgbClr val="000000"/>
                </a:solidFill>
                <a:ea typeface="ＭＳ Ｐゴシック" charset="0"/>
                <a:cs typeface="ＭＳ Ｐゴシック" charset="0"/>
              </a:rPr>
              <a:t>Illness</a:t>
            </a:r>
            <a:r>
              <a:rPr lang="en-US" sz="2000" b="1" dirty="0">
                <a:solidFill>
                  <a:srgbClr val="000000"/>
                </a:solidFill>
                <a:ea typeface="ＭＳ Ｐゴシック" charset="0"/>
                <a:cs typeface="ＭＳ Ｐゴシック" charset="0"/>
              </a:rPr>
              <a:t>:			</a:t>
            </a:r>
            <a:r>
              <a:rPr lang="en-US" sz="2000" dirty="0">
                <a:solidFill>
                  <a:srgbClr val="0093D3"/>
                </a:solidFill>
                <a:ea typeface="ＭＳ Ｐゴシック" charset="0"/>
                <a:cs typeface="ＭＳ Ｐゴシック" charset="0"/>
              </a:rPr>
              <a:t>Botulism</a:t>
            </a:r>
            <a:endParaRPr lang="en-US" sz="2000" dirty="0">
              <a:solidFill>
                <a:srgbClr val="0093D3"/>
              </a:solidFill>
              <a:ea typeface="ＭＳ Ｐゴシック" charset="0"/>
              <a:cs typeface="ＭＳ Ｐゴシック" charset="0"/>
            </a:endParaRPr>
          </a:p>
        </p:txBody>
      </p:sp>
      <p:pic>
        <p:nvPicPr>
          <p:cNvPr id="97296" name="Picture 54" descr="SS5eESSc02_p04_d"/>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3013" y="1123950"/>
            <a:ext cx="195738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7" name="Text Box 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2-29</a:t>
            </a:r>
          </a:p>
        </p:txBody>
      </p:sp>
    </p:spTree>
    <p:extLst>
      <p:ext uri="{BB962C8B-B14F-4D97-AF65-F5344CB8AC3E}">
        <p14:creationId xmlns:p14="http://schemas.microsoft.com/office/powerpoint/2010/main" val="32590322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28600" y="160338"/>
            <a:ext cx="8307388" cy="519112"/>
          </a:xfrm>
        </p:spPr>
        <p:txBody>
          <a:bodyPr/>
          <a:lstStyle/>
          <a:p>
            <a:pPr eaLnBrk="1" hangingPunct="1">
              <a:defRPr/>
            </a:pPr>
            <a:r>
              <a:rPr lang="en-US" i="1" dirty="0"/>
              <a:t>Clostridium </a:t>
            </a:r>
            <a:r>
              <a:rPr lang="en-US" i="1" dirty="0" smtClean="0"/>
              <a:t>botulinum</a:t>
            </a:r>
            <a:endParaRPr lang="en-US" dirty="0"/>
          </a:p>
        </p:txBody>
      </p:sp>
      <p:sp>
        <p:nvSpPr>
          <p:cNvPr id="1469442" name="Rectangle 2"/>
          <p:cNvSpPr>
            <a:spLocks noGrp="1" noChangeArrowheads="1"/>
          </p:cNvSpPr>
          <p:nvPr>
            <p:ph idx="1"/>
          </p:nvPr>
        </p:nvSpPr>
        <p:spPr>
          <a:xfrm>
            <a:off x="493713" y="1122363"/>
            <a:ext cx="8307387" cy="4983162"/>
          </a:xfrm>
        </p:spPr>
        <p:txBody>
          <a:bodyPr/>
          <a:lstStyle/>
          <a:p>
            <a:pPr eaLnBrk="1" hangingPunct="1">
              <a:defRPr/>
            </a:pPr>
            <a:r>
              <a:rPr lang="en-US" dirty="0"/>
              <a:t>Most </a:t>
            </a:r>
            <a:r>
              <a:rPr lang="en-US" dirty="0" smtClean="0"/>
              <a:t>important prevention measure:</a:t>
            </a:r>
            <a:endParaRPr lang="en-US" dirty="0"/>
          </a:p>
          <a:p>
            <a:pPr marL="347472" lvl="1" indent="-347472" eaLnBrk="1" hangingPunct="1">
              <a:defRPr/>
            </a:pPr>
            <a:r>
              <a:rPr lang="en-US" dirty="0"/>
              <a:t>Control time and temperature</a:t>
            </a:r>
          </a:p>
          <a:p>
            <a:pPr eaLnBrk="1" hangingPunct="1">
              <a:defRPr/>
            </a:pPr>
            <a:r>
              <a:rPr lang="en-US" dirty="0"/>
              <a:t>Other </a:t>
            </a:r>
            <a:r>
              <a:rPr lang="en-US" dirty="0" smtClean="0"/>
              <a:t>prevention measures:</a:t>
            </a:r>
            <a:endParaRPr lang="en-US" dirty="0"/>
          </a:p>
          <a:p>
            <a:pPr marL="347472" lvl="1" indent="-347472" eaLnBrk="1" hangingPunct="1">
              <a:defRPr/>
            </a:pPr>
            <a:r>
              <a:rPr lang="en-US" dirty="0"/>
              <a:t>Hold, cool, and reheat food correctly</a:t>
            </a:r>
          </a:p>
          <a:p>
            <a:pPr marL="347472" lvl="1" indent="-347472" eaLnBrk="1" hangingPunct="1">
              <a:defRPr/>
            </a:pPr>
            <a:r>
              <a:rPr lang="en-US" dirty="0"/>
              <a:t>Inspect canned food for damage</a:t>
            </a:r>
          </a:p>
          <a:p>
            <a:pPr marL="347472" lvl="1" indent="-347472" eaLnBrk="1" hangingPunct="1">
              <a:buFont typeface="Wingdings" pitchFamily="2" charset="2"/>
              <a:buNone/>
              <a:defRPr/>
            </a:pPr>
            <a:endParaRPr lang="en-US" dirty="0"/>
          </a:p>
          <a:p>
            <a:pPr marL="347472" lvl="1" indent="-347472" eaLnBrk="1" hangingPunct="1">
              <a:buFont typeface="Wingdings" pitchFamily="2" charset="2"/>
              <a:buNone/>
              <a:defRPr/>
            </a:pPr>
            <a:r>
              <a:rPr lang="en-US" sz="2400" dirty="0">
                <a:solidFill>
                  <a:srgbClr val="0093D3"/>
                </a:solidFill>
              </a:rPr>
              <a:t> </a:t>
            </a:r>
          </a:p>
        </p:txBody>
      </p:sp>
      <p:sp>
        <p:nvSpPr>
          <p:cNvPr id="98308"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2-30</a:t>
            </a:r>
          </a:p>
        </p:txBody>
      </p:sp>
    </p:spTree>
    <p:extLst>
      <p:ext uri="{BB962C8B-B14F-4D97-AF65-F5344CB8AC3E}">
        <p14:creationId xmlns:p14="http://schemas.microsoft.com/office/powerpoint/2010/main" val="40415426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60"/>
          <p:cNvSpPr>
            <a:spLocks noGrp="1" noChangeArrowheads="1"/>
          </p:cNvSpPr>
          <p:nvPr>
            <p:ph type="title"/>
          </p:nvPr>
        </p:nvSpPr>
        <p:spPr>
          <a:xfrm>
            <a:off x="228600" y="160338"/>
            <a:ext cx="8307388" cy="519112"/>
          </a:xfrm>
        </p:spPr>
        <p:txBody>
          <a:bodyPr/>
          <a:lstStyle/>
          <a:p>
            <a:pPr eaLnBrk="1" hangingPunct="1">
              <a:defRPr/>
            </a:pPr>
            <a:r>
              <a:rPr lang="en-US" dirty="0"/>
              <a:t>Major Foodborne </a:t>
            </a:r>
            <a:r>
              <a:rPr lang="en-US" dirty="0" smtClean="0"/>
              <a:t>Bacteria </a:t>
            </a:r>
            <a:endParaRPr lang="en-US" dirty="0"/>
          </a:p>
        </p:txBody>
      </p:sp>
      <p:sp>
        <p:nvSpPr>
          <p:cNvPr id="902147" name="Rectangle 3"/>
          <p:cNvSpPr>
            <a:spLocks noGrp="1" noChangeArrowheads="1"/>
          </p:cNvSpPr>
          <p:nvPr>
            <p:ph idx="1"/>
          </p:nvPr>
        </p:nvSpPr>
        <p:spPr>
          <a:xfrm>
            <a:off x="457200" y="1122363"/>
            <a:ext cx="8307388" cy="4983162"/>
          </a:xfrm>
        </p:spPr>
        <p:txBody>
          <a:bodyPr/>
          <a:lstStyle/>
          <a:p>
            <a:pPr marL="0" indent="0" eaLnBrk="1" hangingPunct="1">
              <a:defRPr/>
            </a:pPr>
            <a:r>
              <a:rPr lang="en-US" dirty="0" smtClean="0"/>
              <a:t>Preventing cross-contamination can keep these bacteria from </a:t>
            </a:r>
            <a:r>
              <a:rPr lang="en-US" dirty="0"/>
              <a:t>causing a foodborne </a:t>
            </a:r>
            <a:r>
              <a:rPr lang="en-US" dirty="0" smtClean="0"/>
              <a:t>illness</a:t>
            </a:r>
            <a:r>
              <a:rPr lang="en-US" dirty="0"/>
              <a:t>:</a:t>
            </a:r>
          </a:p>
          <a:p>
            <a:pPr marL="571500" lvl="1" indent="-457200" eaLnBrk="1" hangingPunct="1">
              <a:defRPr/>
            </a:pPr>
            <a:r>
              <a:rPr lang="en-US" dirty="0" smtClean="0">
                <a:solidFill>
                  <a:schemeClr val="tx1"/>
                </a:solidFill>
              </a:rPr>
              <a:t>Nontyphoidal </a:t>
            </a:r>
            <a:r>
              <a:rPr lang="en-US" i="1" dirty="0" smtClean="0">
                <a:solidFill>
                  <a:schemeClr val="tx1"/>
                </a:solidFill>
              </a:rPr>
              <a:t>Salmonella</a:t>
            </a:r>
            <a:endParaRPr lang="en-US" dirty="0" smtClean="0">
              <a:solidFill>
                <a:schemeClr val="tx1"/>
              </a:solidFill>
            </a:endParaRPr>
          </a:p>
          <a:p>
            <a:pPr marL="571500" lvl="1" indent="-457200" eaLnBrk="1" hangingPunct="1">
              <a:defRPr/>
            </a:pPr>
            <a:r>
              <a:rPr lang="en-US" i="1" dirty="0" smtClean="0"/>
              <a:t>Salmonella</a:t>
            </a:r>
            <a:r>
              <a:rPr lang="en-US" dirty="0" smtClean="0"/>
              <a:t> Typhi</a:t>
            </a:r>
            <a:endParaRPr lang="en-US" dirty="0"/>
          </a:p>
        </p:txBody>
      </p:sp>
      <p:sp>
        <p:nvSpPr>
          <p:cNvPr id="9933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2-31</a:t>
            </a:r>
          </a:p>
        </p:txBody>
      </p:sp>
    </p:spTree>
    <p:extLst>
      <p:ext uri="{BB962C8B-B14F-4D97-AF65-F5344CB8AC3E}">
        <p14:creationId xmlns:p14="http://schemas.microsoft.com/office/powerpoint/2010/main" val="33479840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85" name="Rectangle 37"/>
          <p:cNvSpPr>
            <a:spLocks noGrp="1" noChangeArrowheads="1"/>
          </p:cNvSpPr>
          <p:nvPr>
            <p:ph type="title"/>
          </p:nvPr>
        </p:nvSpPr>
        <p:spPr>
          <a:xfrm>
            <a:off x="228600" y="160338"/>
            <a:ext cx="8307388" cy="519112"/>
          </a:xfrm>
        </p:spPr>
        <p:txBody>
          <a:bodyPr/>
          <a:lstStyle/>
          <a:p>
            <a:pPr eaLnBrk="1" hangingPunct="1">
              <a:defRPr/>
            </a:pPr>
            <a:r>
              <a:rPr lang="en-US" dirty="0" smtClean="0"/>
              <a:t>Nontyphoidal </a:t>
            </a:r>
            <a:r>
              <a:rPr lang="en-US" i="1" dirty="0" smtClean="0"/>
              <a:t>Salmonella</a:t>
            </a:r>
            <a:endParaRPr lang="en-US" dirty="0"/>
          </a:p>
        </p:txBody>
      </p:sp>
      <p:graphicFrame>
        <p:nvGraphicFramePr>
          <p:cNvPr id="898051" name="Group 3"/>
          <p:cNvGraphicFramePr>
            <a:graphicFrameLocks noGrp="1"/>
          </p:cNvGraphicFramePr>
          <p:nvPr>
            <p:ph type="tbl" idx="1"/>
          </p:nvPr>
        </p:nvGraphicFramePr>
        <p:xfrm>
          <a:off x="392113" y="2400300"/>
          <a:ext cx="8278812" cy="3121027"/>
        </p:xfrm>
        <a:graphic>
          <a:graphicData uri="http://schemas.openxmlformats.org/drawingml/2006/table">
            <a:tbl>
              <a:tblPr/>
              <a:tblGrid>
                <a:gridCol w="4138612"/>
                <a:gridCol w="4140200"/>
              </a:tblGrid>
              <a:tr h="598488">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630238">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Poultry and eggs</a:t>
                      </a:r>
                    </a:p>
                  </a:txBody>
                  <a:tcPr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Diarrhea</a:t>
                      </a:r>
                    </a:p>
                  </a:txBody>
                  <a:tcPr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30238">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Dairy products</a:t>
                      </a: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Abdominal cramps</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30238">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Produce</a:t>
                      </a: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Vomiting</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31825">
                <a:tc>
                  <a:txBody>
                    <a:bodyPr/>
                    <a:lstStyle/>
                    <a:p>
                      <a:pPr marL="0" marR="0" lvl="0" indent="0" algn="ctr"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endParaRPr kumimoji="0" lang="en-US" sz="2000" b="0" i="0" u="none" strike="noStrike" cap="none" normalizeH="0" baseline="0" dirty="0" smtClean="0">
                        <a:ln>
                          <a:noFill/>
                        </a:ln>
                        <a:solidFill>
                          <a:srgbClr val="0093D3"/>
                        </a:solidFill>
                        <a:effectLst/>
                        <a:latin typeface="Arial" charset="0"/>
                      </a:endParaRP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Fever</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100372" name="Rectangle 32"/>
          <p:cNvSpPr>
            <a:spLocks noChangeArrowheads="1"/>
          </p:cNvSpPr>
          <p:nvPr/>
        </p:nvSpPr>
        <p:spPr bwMode="auto">
          <a:xfrm>
            <a:off x="3668713" y="1028700"/>
            <a:ext cx="52832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defTabSz="114300" eaLnBrk="0" fontAlgn="base" hangingPunct="0">
              <a:spcBef>
                <a:spcPct val="50000"/>
              </a:spcBef>
              <a:spcAft>
                <a:spcPct val="0"/>
              </a:spcAft>
            </a:pPr>
            <a:r>
              <a:rPr lang="en-US" sz="2000" b="1" dirty="0">
                <a:solidFill>
                  <a:srgbClr val="000000"/>
                </a:solidFill>
                <a:ea typeface="ＭＳ Ｐゴシック" charset="0"/>
                <a:cs typeface="ＭＳ Ｐゴシック" charset="0"/>
              </a:rPr>
              <a:t>Bacteria:</a:t>
            </a:r>
            <a:r>
              <a:rPr lang="en-US" sz="2000" b="1" dirty="0">
                <a:solidFill>
                  <a:srgbClr val="1E5298"/>
                </a:solidFill>
                <a:ea typeface="ＭＳ Ｐゴシック" charset="0"/>
                <a:cs typeface="ＭＳ Ｐゴシック" charset="0"/>
              </a:rPr>
              <a:t>	</a:t>
            </a:r>
            <a:r>
              <a:rPr lang="en-US" sz="2000" dirty="0">
                <a:solidFill>
                  <a:srgbClr val="0093D3"/>
                </a:solidFill>
                <a:ea typeface="ＭＳ Ｐゴシック" charset="0"/>
                <a:cs typeface="ＭＳ Ｐゴシック" charset="0"/>
              </a:rPr>
              <a:t>Nontyphoidal </a:t>
            </a:r>
            <a:r>
              <a:rPr lang="en-US" sz="2000" i="1" dirty="0">
                <a:solidFill>
                  <a:srgbClr val="0093D3"/>
                </a:solidFill>
                <a:ea typeface="ＭＳ Ｐゴシック" charset="0"/>
                <a:cs typeface="ＭＳ Ｐゴシック" charset="0"/>
              </a:rPr>
              <a:t>Salmonella</a:t>
            </a:r>
            <a:endParaRPr lang="en-US" sz="2000" dirty="0">
              <a:solidFill>
                <a:srgbClr val="0093D3"/>
              </a:solidFill>
              <a:ea typeface="ＭＳ Ｐゴシック" charset="0"/>
              <a:cs typeface="ＭＳ Ｐゴシック" charset="0"/>
            </a:endParaRPr>
          </a:p>
          <a:p>
            <a:pPr defTabSz="114300" eaLnBrk="0" fontAlgn="base" hangingPunct="0">
              <a:spcBef>
                <a:spcPct val="50000"/>
              </a:spcBef>
              <a:spcAft>
                <a:spcPct val="0"/>
              </a:spcAft>
            </a:pPr>
            <a:r>
              <a:rPr lang="en-US" sz="2000" b="1" dirty="0">
                <a:solidFill>
                  <a:srgbClr val="000000"/>
                </a:solidFill>
                <a:ea typeface="ＭＳ Ｐゴシック" charset="0"/>
                <a:cs typeface="ＭＳ Ｐゴシック" charset="0"/>
              </a:rPr>
              <a:t>Illness:</a:t>
            </a:r>
            <a:r>
              <a:rPr lang="en-US" sz="2400" b="1" dirty="0">
                <a:solidFill>
                  <a:srgbClr val="000000"/>
                </a:solidFill>
                <a:ea typeface="ＭＳ Ｐゴシック" charset="0"/>
                <a:cs typeface="ＭＳ Ｐゴシック" charset="0"/>
              </a:rPr>
              <a:t>			</a:t>
            </a:r>
            <a:r>
              <a:rPr lang="en-US" sz="2000" dirty="0">
                <a:solidFill>
                  <a:srgbClr val="0093D3"/>
                </a:solidFill>
                <a:ea typeface="ＭＳ Ｐゴシック" charset="0"/>
                <a:cs typeface="ＭＳ Ｐゴシック" charset="0"/>
              </a:rPr>
              <a:t>Salmonellosis	 	</a:t>
            </a:r>
          </a:p>
        </p:txBody>
      </p:sp>
      <p:pic>
        <p:nvPicPr>
          <p:cNvPr id="100373" name="Picture 33" descr="ess02_16_REV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38250" y="1157288"/>
            <a:ext cx="1962150" cy="1128712"/>
          </a:xfrm>
          <a:prstGeom prst="rect">
            <a:avLst/>
          </a:prstGeom>
          <a:noFill/>
          <a:ln>
            <a:noFill/>
          </a:ln>
        </p:spPr>
      </p:pic>
      <p:sp>
        <p:nvSpPr>
          <p:cNvPr id="100374"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2-32</a:t>
            </a:r>
          </a:p>
        </p:txBody>
      </p:sp>
    </p:spTree>
    <p:extLst>
      <p:ext uri="{BB962C8B-B14F-4D97-AF65-F5344CB8AC3E}">
        <p14:creationId xmlns:p14="http://schemas.microsoft.com/office/powerpoint/2010/main" val="19039269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p:cNvSpPr>
            <a:spLocks noGrp="1" noChangeArrowheads="1"/>
          </p:cNvSpPr>
          <p:nvPr>
            <p:ph type="title"/>
          </p:nvPr>
        </p:nvSpPr>
        <p:spPr>
          <a:xfrm>
            <a:off x="228600" y="160338"/>
            <a:ext cx="8307388" cy="519112"/>
          </a:xfrm>
        </p:spPr>
        <p:txBody>
          <a:bodyPr/>
          <a:lstStyle/>
          <a:p>
            <a:pPr eaLnBrk="1" hangingPunct="1">
              <a:defRPr/>
            </a:pPr>
            <a:r>
              <a:rPr lang="en-US" dirty="0" smtClean="0"/>
              <a:t>Nontyphoidal </a:t>
            </a:r>
            <a:r>
              <a:rPr lang="en-US" i="1" dirty="0" smtClean="0"/>
              <a:t>Salmonella</a:t>
            </a:r>
            <a:endParaRPr lang="en-US" dirty="0"/>
          </a:p>
        </p:txBody>
      </p:sp>
      <p:sp>
        <p:nvSpPr>
          <p:cNvPr id="900099" name="Rectangle 3"/>
          <p:cNvSpPr>
            <a:spLocks noGrp="1" noChangeArrowheads="1"/>
          </p:cNvSpPr>
          <p:nvPr>
            <p:ph idx="1"/>
          </p:nvPr>
        </p:nvSpPr>
        <p:spPr>
          <a:xfrm>
            <a:off x="493713" y="1122363"/>
            <a:ext cx="8307387" cy="4983162"/>
          </a:xfrm>
        </p:spPr>
        <p:txBody>
          <a:bodyPr/>
          <a:lstStyle/>
          <a:p>
            <a:pPr eaLnBrk="1" hangingPunct="1">
              <a:defRPr/>
            </a:pPr>
            <a:r>
              <a:rPr lang="en-US" dirty="0"/>
              <a:t>Most </a:t>
            </a:r>
            <a:r>
              <a:rPr lang="en-US" dirty="0" smtClean="0"/>
              <a:t>important prevention measure:</a:t>
            </a:r>
            <a:endParaRPr lang="en-US" dirty="0"/>
          </a:p>
          <a:p>
            <a:pPr marL="347472" lvl="1" indent="-347472" eaLnBrk="1" hangingPunct="1">
              <a:defRPr/>
            </a:pPr>
            <a:r>
              <a:rPr lang="en-US" dirty="0"/>
              <a:t>Prevent cross-contamination</a:t>
            </a:r>
          </a:p>
          <a:p>
            <a:pPr eaLnBrk="1" hangingPunct="1">
              <a:defRPr/>
            </a:pPr>
            <a:r>
              <a:rPr lang="en-US" dirty="0"/>
              <a:t>Other </a:t>
            </a:r>
            <a:r>
              <a:rPr lang="en-US" dirty="0" smtClean="0"/>
              <a:t>prevention measures:</a:t>
            </a:r>
            <a:endParaRPr lang="en-US" dirty="0"/>
          </a:p>
          <a:p>
            <a:pPr marL="347472" lvl="1" indent="-347472" eaLnBrk="1" hangingPunct="1">
              <a:defRPr/>
            </a:pPr>
            <a:r>
              <a:rPr lang="en-US" dirty="0"/>
              <a:t>Cook poultry and eggs to minimum internal temperatures</a:t>
            </a:r>
          </a:p>
          <a:p>
            <a:pPr marL="347472" lvl="1" indent="-347472" eaLnBrk="1" hangingPunct="1">
              <a:defRPr/>
            </a:pPr>
            <a:r>
              <a:rPr lang="en-US" dirty="0"/>
              <a:t>Prevent cross-contamination between poultry and </a:t>
            </a:r>
            <a:br>
              <a:rPr lang="en-US" dirty="0"/>
            </a:br>
            <a:r>
              <a:rPr lang="en-US" dirty="0"/>
              <a:t>ready-to-eat food</a:t>
            </a:r>
          </a:p>
          <a:p>
            <a:pPr marL="347472" lvl="1" indent="-347472" eaLnBrk="1" hangingPunct="1">
              <a:defRPr/>
            </a:pPr>
            <a:r>
              <a:rPr lang="en-US" dirty="0"/>
              <a:t>Keep </a:t>
            </a:r>
            <a:r>
              <a:rPr lang="en-US" dirty="0" smtClean="0"/>
              <a:t>food </a:t>
            </a:r>
            <a:r>
              <a:rPr lang="en-US" dirty="0" smtClean="0">
                <a:solidFill>
                  <a:schemeClr val="tx1"/>
                </a:solidFill>
              </a:rPr>
              <a:t>handlers </a:t>
            </a:r>
            <a:r>
              <a:rPr lang="en-US" dirty="0">
                <a:solidFill>
                  <a:schemeClr val="tx1"/>
                </a:solidFill>
              </a:rPr>
              <a:t>who </a:t>
            </a:r>
            <a:r>
              <a:rPr lang="en-US" dirty="0" smtClean="0">
                <a:solidFill>
                  <a:schemeClr val="tx1"/>
                </a:solidFill>
              </a:rPr>
              <a:t>are vomiting or have diarrhea and have </a:t>
            </a:r>
            <a:r>
              <a:rPr lang="en-US" dirty="0">
                <a:solidFill>
                  <a:schemeClr val="tx1"/>
                </a:solidFill>
              </a:rPr>
              <a:t>been </a:t>
            </a:r>
            <a:r>
              <a:rPr lang="en-US" dirty="0"/>
              <a:t>diagnosed with salmonellosis out of the operation</a:t>
            </a:r>
          </a:p>
          <a:p>
            <a:pPr marL="347472" lvl="1" indent="-347472" eaLnBrk="1" hangingPunct="1">
              <a:buFont typeface="Wingdings" pitchFamily="2" charset="2"/>
              <a:buNone/>
              <a:defRPr/>
            </a:pPr>
            <a:r>
              <a:rPr lang="en-US" sz="2400" dirty="0">
                <a:solidFill>
                  <a:srgbClr val="0093D3"/>
                </a:solidFill>
              </a:rPr>
              <a:t> </a:t>
            </a:r>
          </a:p>
        </p:txBody>
      </p:sp>
      <p:sp>
        <p:nvSpPr>
          <p:cNvPr id="10138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2-33</a:t>
            </a:r>
          </a:p>
        </p:txBody>
      </p:sp>
    </p:spTree>
    <p:extLst>
      <p:ext uri="{BB962C8B-B14F-4D97-AF65-F5344CB8AC3E}">
        <p14:creationId xmlns:p14="http://schemas.microsoft.com/office/powerpoint/2010/main" val="40823339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7"/>
          <p:cNvSpPr>
            <a:spLocks noGrp="1" noChangeArrowheads="1"/>
          </p:cNvSpPr>
          <p:nvPr>
            <p:ph type="title"/>
          </p:nvPr>
        </p:nvSpPr>
        <p:spPr>
          <a:xfrm>
            <a:off x="228600" y="160338"/>
            <a:ext cx="8307388" cy="519112"/>
          </a:xfrm>
        </p:spPr>
        <p:txBody>
          <a:bodyPr/>
          <a:lstStyle/>
          <a:p>
            <a:pPr eaLnBrk="1" hangingPunct="1">
              <a:defRPr/>
            </a:pPr>
            <a:r>
              <a:rPr lang="en-US" i="1" dirty="0" smtClean="0"/>
              <a:t>Salmonella</a:t>
            </a:r>
            <a:r>
              <a:rPr lang="en-US" dirty="0" smtClean="0"/>
              <a:t> Typhi</a:t>
            </a:r>
            <a:endParaRPr lang="en-US" dirty="0"/>
          </a:p>
        </p:txBody>
      </p:sp>
      <p:graphicFrame>
        <p:nvGraphicFramePr>
          <p:cNvPr id="898051" name="Group 3"/>
          <p:cNvGraphicFramePr>
            <a:graphicFrameLocks noGrp="1"/>
          </p:cNvGraphicFramePr>
          <p:nvPr>
            <p:ph type="tbl" idx="1"/>
          </p:nvPr>
        </p:nvGraphicFramePr>
        <p:xfrm>
          <a:off x="396875" y="2587625"/>
          <a:ext cx="8229600" cy="3584577"/>
        </p:xfrm>
        <a:graphic>
          <a:graphicData uri="http://schemas.openxmlformats.org/drawingml/2006/table">
            <a:tbl>
              <a:tblPr/>
              <a:tblGrid>
                <a:gridCol w="4179061"/>
                <a:gridCol w="4050539"/>
              </a:tblGrid>
              <a:tr h="403714">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marT="45740" marB="4574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kern="1200" cap="none" normalizeH="0" baseline="0" dirty="0" smtClean="0">
                          <a:ln>
                            <a:noFill/>
                          </a:ln>
                          <a:solidFill>
                            <a:srgbClr val="0093D3"/>
                          </a:solidFill>
                          <a:effectLst/>
                          <a:latin typeface="Arial" charset="0"/>
                          <a:ea typeface="+mn-ea"/>
                          <a:cs typeface="+mn-cs"/>
                        </a:rPr>
                        <a:t>Most Common Symptoms</a:t>
                      </a:r>
                    </a:p>
                  </a:txBody>
                  <a:tcPr marT="45740" marB="4574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510837">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pitchFamily="34" charset="0"/>
                        <a:buNone/>
                        <a:tabLst/>
                      </a:pPr>
                      <a:r>
                        <a:rPr kumimoji="0" lang="en-US" sz="2000" b="0" i="0" u="none" strike="noStrike" kern="1200" cap="none" normalizeH="0" baseline="0" dirty="0" smtClean="0">
                          <a:ln>
                            <a:noFill/>
                          </a:ln>
                          <a:solidFill>
                            <a:schemeClr val="tx1"/>
                          </a:solidFill>
                          <a:effectLst/>
                          <a:latin typeface="Arial" charset="0"/>
                          <a:ea typeface="+mn-ea"/>
                          <a:cs typeface="+mn-cs"/>
                        </a:rPr>
                        <a:t>Ready-to-eat food</a:t>
                      </a:r>
                    </a:p>
                  </a:txBody>
                  <a:tcPr marT="45740" marB="4574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pitchFamily="34" charset="0"/>
                        <a:buNone/>
                        <a:tabLst/>
                      </a:pPr>
                      <a:r>
                        <a:rPr kumimoji="0" lang="en-US" sz="2000" b="0" i="0" u="none" strike="noStrike" kern="1200" cap="none" normalizeH="0" baseline="0" dirty="0" smtClean="0">
                          <a:ln>
                            <a:noFill/>
                          </a:ln>
                          <a:solidFill>
                            <a:schemeClr val="tx1"/>
                          </a:solidFill>
                          <a:effectLst/>
                          <a:latin typeface="Arial" charset="0"/>
                          <a:ea typeface="+mn-ea"/>
                          <a:cs typeface="+mn-cs"/>
                        </a:rPr>
                        <a:t>High fever</a:t>
                      </a:r>
                    </a:p>
                  </a:txBody>
                  <a:tcPr marT="45740" marB="4574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71595">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defRPr/>
                      </a:pPr>
                      <a:r>
                        <a:rPr kumimoji="0" lang="en-US" sz="2000" b="0" i="0" u="none" strike="noStrike" kern="1200" cap="none" normalizeH="0" baseline="0" dirty="0" smtClean="0">
                          <a:ln>
                            <a:noFill/>
                          </a:ln>
                          <a:solidFill>
                            <a:schemeClr val="tx1"/>
                          </a:solidFill>
                          <a:effectLst/>
                          <a:latin typeface="Arial" charset="0"/>
                          <a:ea typeface="+mn-ea"/>
                          <a:cs typeface="+mn-cs"/>
                        </a:rPr>
                        <a:t>Beverages</a:t>
                      </a:r>
                    </a:p>
                  </a:txBody>
                  <a:tcPr marT="45740" marB="4574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pitchFamily="34" charset="0"/>
                        <a:buNone/>
                        <a:tabLst/>
                      </a:pPr>
                      <a:r>
                        <a:rPr kumimoji="0" lang="en-US" sz="2000" b="0" i="0" u="none" strike="noStrike" kern="1200" cap="none" normalizeH="0" baseline="0" dirty="0" smtClean="0">
                          <a:ln>
                            <a:noFill/>
                          </a:ln>
                          <a:solidFill>
                            <a:schemeClr val="tx1"/>
                          </a:solidFill>
                          <a:effectLst/>
                          <a:latin typeface="Arial" charset="0"/>
                          <a:ea typeface="+mn-ea"/>
                          <a:cs typeface="+mn-cs"/>
                        </a:rPr>
                        <a:t>Weakness</a:t>
                      </a:r>
                    </a:p>
                  </a:txBody>
                  <a:tcPr marT="45740" marB="4574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71595">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40" marB="4574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pitchFamily="34" charset="0"/>
                        <a:buNone/>
                        <a:tabLst/>
                      </a:pPr>
                      <a:r>
                        <a:rPr kumimoji="0" lang="en-US" sz="2000" b="0" i="0" u="none" strike="noStrike" kern="1200" cap="none" normalizeH="0" baseline="0" dirty="0" smtClean="0">
                          <a:ln>
                            <a:noFill/>
                          </a:ln>
                          <a:solidFill>
                            <a:schemeClr val="tx1"/>
                          </a:solidFill>
                          <a:effectLst/>
                          <a:latin typeface="Arial" charset="0"/>
                          <a:ea typeface="+mn-ea"/>
                          <a:cs typeface="+mn-cs"/>
                        </a:rPr>
                        <a:t>Abdominal pain</a:t>
                      </a:r>
                    </a:p>
                  </a:txBody>
                  <a:tcPr marT="45740" marB="4574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57276">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40" marB="4574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pitchFamily="34" charset="0"/>
                        <a:buNone/>
                        <a:tabLst/>
                        <a:defRPr/>
                      </a:pPr>
                      <a:r>
                        <a:rPr kumimoji="0" lang="en-US" sz="2000" b="0" i="0" u="none" strike="noStrike" kern="1200" cap="none" normalizeH="0" baseline="0" dirty="0" smtClean="0">
                          <a:ln>
                            <a:noFill/>
                          </a:ln>
                          <a:solidFill>
                            <a:schemeClr val="tx1"/>
                          </a:solidFill>
                          <a:effectLst/>
                          <a:latin typeface="Arial" charset="0"/>
                          <a:ea typeface="+mn-ea"/>
                          <a:cs typeface="+mn-cs"/>
                        </a:rPr>
                        <a:t>Headache</a:t>
                      </a:r>
                    </a:p>
                  </a:txBody>
                  <a:tcPr marT="45740" marB="4574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71595">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40" marB="4574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pitchFamily="34" charset="0"/>
                        <a:buNone/>
                        <a:tabLst/>
                      </a:pPr>
                      <a:r>
                        <a:rPr kumimoji="0" lang="en-US" sz="2000" b="0" i="0" u="none" strike="noStrike" kern="1200" cap="none" normalizeH="0" baseline="0" dirty="0" smtClean="0">
                          <a:ln>
                            <a:noFill/>
                          </a:ln>
                          <a:solidFill>
                            <a:schemeClr val="tx1"/>
                          </a:solidFill>
                          <a:effectLst/>
                          <a:latin typeface="Arial" charset="0"/>
                          <a:ea typeface="+mn-ea"/>
                          <a:cs typeface="+mn-cs"/>
                        </a:rPr>
                        <a:t>Loss of appetite</a:t>
                      </a:r>
                    </a:p>
                  </a:txBody>
                  <a:tcPr marT="45740" marB="4574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97965">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40" marB="4574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pitchFamily="34" charset="0"/>
                        <a:buNone/>
                        <a:tabLst/>
                      </a:pPr>
                      <a:r>
                        <a:rPr kumimoji="0" lang="en-US" sz="2000" b="0" i="0" u="none" strike="noStrike" kern="1200" cap="none" normalizeH="0" baseline="0" dirty="0" smtClean="0">
                          <a:ln>
                            <a:noFill/>
                          </a:ln>
                          <a:solidFill>
                            <a:schemeClr val="tx1"/>
                          </a:solidFill>
                          <a:effectLst/>
                          <a:latin typeface="Arial" charset="0"/>
                          <a:ea typeface="+mn-ea"/>
                          <a:cs typeface="+mn-cs"/>
                        </a:rPr>
                        <a:t>Rash</a:t>
                      </a:r>
                    </a:p>
                  </a:txBody>
                  <a:tcPr marT="45740" marB="4574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5531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2-34</a:t>
            </a:r>
          </a:p>
        </p:txBody>
      </p:sp>
      <p:sp>
        <p:nvSpPr>
          <p:cNvPr id="102427" name="Rectangle 3"/>
          <p:cNvSpPr>
            <a:spLocks noChangeArrowheads="1"/>
          </p:cNvSpPr>
          <p:nvPr/>
        </p:nvSpPr>
        <p:spPr bwMode="auto">
          <a:xfrm>
            <a:off x="3657600" y="1028700"/>
            <a:ext cx="3886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tabLst>
                <a:tab pos="1144588" algn="l"/>
              </a:tabLst>
            </a:pPr>
            <a:r>
              <a:rPr lang="en-US" sz="2000" b="1" dirty="0">
                <a:solidFill>
                  <a:srgbClr val="000000"/>
                </a:solidFill>
                <a:ea typeface="ＭＳ Ｐゴシック" charset="0"/>
                <a:cs typeface="ＭＳ Ｐゴシック" charset="0"/>
              </a:rPr>
              <a:t>Bacteria:	</a:t>
            </a:r>
            <a:r>
              <a:rPr lang="en-US" sz="2000" i="1" dirty="0">
                <a:solidFill>
                  <a:srgbClr val="0093D3"/>
                </a:solidFill>
                <a:ea typeface="ＭＳ Ｐゴシック" charset="0"/>
                <a:cs typeface="ＭＳ Ｐゴシック" charset="0"/>
              </a:rPr>
              <a:t>Salmonella </a:t>
            </a:r>
            <a:r>
              <a:rPr lang="en-US" sz="2000" dirty="0">
                <a:solidFill>
                  <a:srgbClr val="0093D3"/>
                </a:solidFill>
                <a:ea typeface="ＭＳ Ｐゴシック" charset="0"/>
                <a:cs typeface="ＭＳ Ｐゴシック" charset="0"/>
              </a:rPr>
              <a:t>Typhi </a:t>
            </a:r>
            <a:endParaRPr lang="en-US" sz="2000" dirty="0">
              <a:solidFill>
                <a:srgbClr val="0093D3"/>
              </a:solidFill>
              <a:ea typeface="ＭＳ Ｐゴシック" charset="0"/>
              <a:cs typeface="ＭＳ Ｐゴシック" charset="0"/>
            </a:endParaRPr>
          </a:p>
          <a:p>
            <a:pPr fontAlgn="base">
              <a:spcBef>
                <a:spcPct val="0"/>
              </a:spcBef>
              <a:spcAft>
                <a:spcPct val="0"/>
              </a:spcAft>
              <a:tabLst>
                <a:tab pos="1144588" algn="l"/>
              </a:tabLst>
            </a:pPr>
            <a:r>
              <a:rPr lang="en-US" sz="2000" b="1" dirty="0">
                <a:solidFill>
                  <a:srgbClr val="000000"/>
                </a:solidFill>
                <a:ea typeface="ＭＳ Ｐゴシック" charset="0"/>
                <a:cs typeface="ＭＳ Ｐゴシック" charset="0"/>
              </a:rPr>
              <a:t>Illness:</a:t>
            </a:r>
            <a:r>
              <a:rPr lang="en-US" sz="2400" b="1" dirty="0">
                <a:solidFill>
                  <a:srgbClr val="000000"/>
                </a:solidFill>
                <a:ea typeface="ＭＳ Ｐゴシック" charset="0"/>
                <a:cs typeface="ＭＳ Ｐゴシック" charset="0"/>
              </a:rPr>
              <a:t>	</a:t>
            </a:r>
            <a:r>
              <a:rPr lang="en-US" sz="2000" dirty="0">
                <a:solidFill>
                  <a:srgbClr val="0093D3"/>
                </a:solidFill>
                <a:ea typeface="ＭＳ Ｐゴシック" charset="0"/>
                <a:cs typeface="ＭＳ Ｐゴシック" charset="0"/>
              </a:rPr>
              <a:t>Typhoid Fever</a:t>
            </a:r>
            <a:r>
              <a:rPr lang="en-US" sz="2000" b="1" dirty="0">
                <a:solidFill>
                  <a:srgbClr val="0093D3"/>
                </a:solidFill>
                <a:ea typeface="ＭＳ Ｐゴシック" charset="0"/>
                <a:cs typeface="ＭＳ Ｐゴシック" charset="0"/>
              </a:rPr>
              <a:t> </a:t>
            </a:r>
            <a:r>
              <a:rPr lang="en-US" sz="2000" b="1" dirty="0">
                <a:solidFill>
                  <a:srgbClr val="000000"/>
                </a:solidFill>
                <a:ea typeface="ＭＳ Ｐゴシック" charset="0"/>
                <a:cs typeface="ＭＳ Ｐゴシック" charset="0"/>
              </a:rPr>
              <a:t>	</a:t>
            </a:r>
            <a:endParaRPr lang="en-US" sz="2000" dirty="0">
              <a:solidFill>
                <a:srgbClr val="1E5298"/>
              </a:solidFill>
              <a:ea typeface="ＭＳ Ｐゴシック" charset="0"/>
              <a:cs typeface="ＭＳ Ｐゴシック" charset="0"/>
            </a:endParaRPr>
          </a:p>
        </p:txBody>
      </p:sp>
      <p:pic>
        <p:nvPicPr>
          <p:cNvPr id="102428" name="Picture 2" descr="6e_c02_19A.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7300" y="1143000"/>
            <a:ext cx="2230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7348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7"/>
          <p:cNvSpPr>
            <a:spLocks noGrp="1" noChangeArrowheads="1"/>
          </p:cNvSpPr>
          <p:nvPr>
            <p:ph type="title"/>
          </p:nvPr>
        </p:nvSpPr>
        <p:spPr>
          <a:xfrm>
            <a:off x="228600" y="160338"/>
            <a:ext cx="8307388" cy="519112"/>
          </a:xfrm>
        </p:spPr>
        <p:txBody>
          <a:bodyPr/>
          <a:lstStyle/>
          <a:p>
            <a:pPr eaLnBrk="1" hangingPunct="1">
              <a:defRPr/>
            </a:pPr>
            <a:r>
              <a:rPr lang="en-US" i="1" dirty="0" smtClean="0"/>
              <a:t>Salmonella</a:t>
            </a:r>
            <a:r>
              <a:rPr lang="en-US" dirty="0" smtClean="0"/>
              <a:t> Typhi</a:t>
            </a:r>
            <a:endParaRPr lang="en-US" dirty="0"/>
          </a:p>
        </p:txBody>
      </p:sp>
      <p:sp>
        <p:nvSpPr>
          <p:cNvPr id="900099" name="Rectangle 3"/>
          <p:cNvSpPr>
            <a:spLocks noGrp="1" noChangeArrowheads="1"/>
          </p:cNvSpPr>
          <p:nvPr>
            <p:ph idx="1"/>
          </p:nvPr>
        </p:nvSpPr>
        <p:spPr>
          <a:xfrm>
            <a:off x="493713" y="1122363"/>
            <a:ext cx="8307387" cy="4983162"/>
          </a:xfrm>
        </p:spPr>
        <p:txBody>
          <a:bodyPr/>
          <a:lstStyle/>
          <a:p>
            <a:pPr eaLnBrk="1" hangingPunct="1">
              <a:defRPr/>
            </a:pPr>
            <a:r>
              <a:rPr lang="en-US" dirty="0"/>
              <a:t>Most </a:t>
            </a:r>
            <a:r>
              <a:rPr lang="en-US" dirty="0" smtClean="0"/>
              <a:t>important prevention measure:</a:t>
            </a:r>
            <a:endParaRPr lang="en-US" dirty="0"/>
          </a:p>
          <a:p>
            <a:pPr marL="347472" lvl="1" indent="-347472" eaLnBrk="1" hangingPunct="1">
              <a:defRPr/>
            </a:pPr>
            <a:r>
              <a:rPr lang="en-US" dirty="0"/>
              <a:t>Prevent cross-contamination</a:t>
            </a:r>
          </a:p>
          <a:p>
            <a:pPr eaLnBrk="1" hangingPunct="1">
              <a:defRPr/>
            </a:pPr>
            <a:r>
              <a:rPr lang="en-US" dirty="0"/>
              <a:t>Other </a:t>
            </a:r>
            <a:r>
              <a:rPr lang="en-US" dirty="0" smtClean="0"/>
              <a:t>prevention measures:</a:t>
            </a:r>
            <a:endParaRPr lang="en-US" dirty="0"/>
          </a:p>
          <a:p>
            <a:pPr marL="347472" lvl="1" indent="-347472" eaLnBrk="1" hangingPunct="1">
              <a:defRPr/>
            </a:pPr>
            <a:r>
              <a:rPr lang="en-US" dirty="0" smtClean="0"/>
              <a:t>Exclude food handlers who have been diagnosed with an illness caused by </a:t>
            </a:r>
            <a:r>
              <a:rPr lang="en-US" i="1" dirty="0" smtClean="0"/>
              <a:t>Salmonella</a:t>
            </a:r>
            <a:r>
              <a:rPr lang="en-US" dirty="0" smtClean="0"/>
              <a:t> Typhi from the operation</a:t>
            </a:r>
            <a:endParaRPr lang="en-US" dirty="0"/>
          </a:p>
          <a:p>
            <a:pPr marL="347472" lvl="1" indent="-347472" eaLnBrk="1" hangingPunct="1">
              <a:defRPr/>
            </a:pPr>
            <a:r>
              <a:rPr lang="en-US" dirty="0" smtClean="0"/>
              <a:t>Wash hands</a:t>
            </a:r>
            <a:endParaRPr lang="en-US" dirty="0"/>
          </a:p>
          <a:p>
            <a:pPr marL="347472" lvl="1" indent="-347472" eaLnBrk="1" hangingPunct="1">
              <a:defRPr/>
            </a:pPr>
            <a:r>
              <a:rPr lang="en-US" dirty="0" smtClean="0"/>
              <a:t>Cook food to minimum internal temperatures</a:t>
            </a:r>
            <a:endParaRPr lang="en-US" dirty="0"/>
          </a:p>
          <a:p>
            <a:pPr marL="347472" lvl="1" indent="-347472" eaLnBrk="1" hangingPunct="1">
              <a:buFont typeface="Wingdings" pitchFamily="2" charset="2"/>
              <a:buNone/>
              <a:defRPr/>
            </a:pPr>
            <a:r>
              <a:rPr lang="en-US" sz="2400" dirty="0">
                <a:solidFill>
                  <a:srgbClr val="0093D3"/>
                </a:solidFill>
              </a:rPr>
              <a:t> </a:t>
            </a:r>
          </a:p>
        </p:txBody>
      </p:sp>
      <p:sp>
        <p:nvSpPr>
          <p:cNvPr id="10342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2-35</a:t>
            </a:r>
          </a:p>
        </p:txBody>
      </p:sp>
    </p:spTree>
    <p:extLst>
      <p:ext uri="{BB962C8B-B14F-4D97-AF65-F5344CB8AC3E}">
        <p14:creationId xmlns:p14="http://schemas.microsoft.com/office/powerpoint/2010/main" val="35771048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2-36</a:t>
            </a:r>
          </a:p>
        </p:txBody>
      </p:sp>
      <p:sp>
        <p:nvSpPr>
          <p:cNvPr id="6" name="Rectangle 2060"/>
          <p:cNvSpPr>
            <a:spLocks noGrp="1" noChangeArrowheads="1"/>
          </p:cNvSpPr>
          <p:nvPr>
            <p:ph type="title"/>
          </p:nvPr>
        </p:nvSpPr>
        <p:spPr>
          <a:xfrm>
            <a:off x="228600" y="160338"/>
            <a:ext cx="8307388" cy="519112"/>
          </a:xfrm>
        </p:spPr>
        <p:txBody>
          <a:bodyPr/>
          <a:lstStyle/>
          <a:p>
            <a:pPr eaLnBrk="1" hangingPunct="1">
              <a:defRPr/>
            </a:pPr>
            <a:r>
              <a:rPr lang="en-US" dirty="0"/>
              <a:t>Major Foodborne </a:t>
            </a:r>
            <a:r>
              <a:rPr lang="en-US" dirty="0" smtClean="0"/>
              <a:t>Bacteria </a:t>
            </a:r>
            <a:endParaRPr lang="en-US" dirty="0"/>
          </a:p>
        </p:txBody>
      </p:sp>
      <p:sp>
        <p:nvSpPr>
          <p:cNvPr id="1184776" name="Rectangle 8"/>
          <p:cNvSpPr>
            <a:spLocks noGrp="1" noChangeArrowheads="1"/>
          </p:cNvSpPr>
          <p:nvPr>
            <p:ph idx="1"/>
          </p:nvPr>
        </p:nvSpPr>
        <p:spPr>
          <a:xfrm>
            <a:off x="496888" y="1122363"/>
            <a:ext cx="8307387" cy="4983162"/>
          </a:xfrm>
        </p:spPr>
        <p:txBody>
          <a:bodyPr/>
          <a:lstStyle/>
          <a:p>
            <a:pPr marL="0" indent="0" eaLnBrk="1" hangingPunct="1">
              <a:defRPr/>
            </a:pPr>
            <a:r>
              <a:rPr lang="en-US" dirty="0" smtClean="0"/>
              <a:t>Practicing personal hygiene can </a:t>
            </a:r>
            <a:r>
              <a:rPr lang="en-US" dirty="0"/>
              <a:t>keep these bacteria from causing a foodborne </a:t>
            </a:r>
            <a:r>
              <a:rPr lang="en-US" dirty="0" smtClean="0"/>
              <a:t>illness</a:t>
            </a:r>
            <a:r>
              <a:rPr lang="en-US" dirty="0"/>
              <a:t>:</a:t>
            </a:r>
          </a:p>
          <a:p>
            <a:pPr marL="571500" lvl="1" indent="-457200" eaLnBrk="1" hangingPunct="1">
              <a:defRPr/>
            </a:pPr>
            <a:r>
              <a:rPr lang="en-US" i="1" dirty="0" smtClean="0"/>
              <a:t>Shigella</a:t>
            </a:r>
            <a:r>
              <a:rPr lang="en-US" dirty="0" smtClean="0"/>
              <a:t> spp.</a:t>
            </a:r>
            <a:endParaRPr lang="en-US" dirty="0"/>
          </a:p>
          <a:p>
            <a:pPr marL="571500" lvl="1" indent="-457200" eaLnBrk="1" hangingPunct="1">
              <a:defRPr/>
            </a:pPr>
            <a:r>
              <a:rPr lang="en-US" i="1" dirty="0" smtClean="0"/>
              <a:t>Staphylococcus aureus</a:t>
            </a:r>
            <a:endParaRPr lang="en-US" i="1" dirty="0"/>
          </a:p>
        </p:txBody>
      </p:sp>
    </p:spTree>
    <p:extLst>
      <p:ext uri="{BB962C8B-B14F-4D97-AF65-F5344CB8AC3E}">
        <p14:creationId xmlns:p14="http://schemas.microsoft.com/office/powerpoint/2010/main" val="12749021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225" name="Rectangle 33"/>
          <p:cNvSpPr>
            <a:spLocks noGrp="1" noChangeArrowheads="1"/>
          </p:cNvSpPr>
          <p:nvPr>
            <p:ph type="title"/>
          </p:nvPr>
        </p:nvSpPr>
        <p:spPr>
          <a:xfrm>
            <a:off x="228600" y="160338"/>
            <a:ext cx="8307388" cy="519112"/>
          </a:xfrm>
        </p:spPr>
        <p:txBody>
          <a:bodyPr/>
          <a:lstStyle/>
          <a:p>
            <a:pPr eaLnBrk="1" hangingPunct="1">
              <a:defRPr/>
            </a:pPr>
            <a:r>
              <a:rPr lang="en-US" i="1" dirty="0" smtClean="0"/>
              <a:t>Shigella</a:t>
            </a:r>
            <a:r>
              <a:rPr lang="en-US" dirty="0" smtClean="0"/>
              <a:t> spp.</a:t>
            </a:r>
            <a:endParaRPr lang="en-US" dirty="0"/>
          </a:p>
        </p:txBody>
      </p:sp>
      <p:graphicFrame>
        <p:nvGraphicFramePr>
          <p:cNvPr id="904195" name="Group 3"/>
          <p:cNvGraphicFramePr>
            <a:graphicFrameLocks noGrp="1"/>
          </p:cNvGraphicFramePr>
          <p:nvPr>
            <p:ph type="tbl" idx="1"/>
          </p:nvPr>
        </p:nvGraphicFramePr>
        <p:xfrm>
          <a:off x="374650" y="2400300"/>
          <a:ext cx="8278813" cy="3700463"/>
        </p:xfrm>
        <a:graphic>
          <a:graphicData uri="http://schemas.openxmlformats.org/drawingml/2006/table">
            <a:tbl>
              <a:tblPr/>
              <a:tblGrid>
                <a:gridCol w="4138613"/>
                <a:gridCol w="4140200"/>
              </a:tblGrid>
              <a:tr h="692269">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marT="45728" marB="45728"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marT="45728" marB="45728"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1737658">
                <a:tc>
                  <a:txBody>
                    <a:bodyPr/>
                    <a:lstStyle/>
                    <a:p>
                      <a:pPr marL="0" marR="0" lvl="0" indent="0" algn="l" defTabSz="914400" rtl="0" eaLnBrk="1" fontAlgn="base" latinLnBrk="0" hangingPunct="1">
                        <a:lnSpc>
                          <a:spcPct val="95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Food easily contaminated by hands, including:</a:t>
                      </a:r>
                    </a:p>
                    <a:p>
                      <a:pPr marL="0" marR="0" lvl="0" indent="0" algn="l" defTabSz="914400" rtl="0" eaLnBrk="1" fontAlgn="base" latinLnBrk="0" hangingPunct="1">
                        <a:lnSpc>
                          <a:spcPct val="100000"/>
                        </a:lnSpc>
                        <a:spcBef>
                          <a:spcPct val="5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Salads containing TCS </a:t>
                      </a:r>
                      <a:r>
                        <a:rPr kumimoji="0" lang="en-US" sz="2000" b="0" i="0" u="none" strike="noStrike" cap="none" normalizeH="0" baseline="0" dirty="0" smtClean="0">
                          <a:ln>
                            <a:noFill/>
                          </a:ln>
                          <a:solidFill>
                            <a:schemeClr val="tx1"/>
                          </a:solidFill>
                          <a:effectLst/>
                          <a:latin typeface="Arial" charset="0"/>
                        </a:rPr>
                        <a:t>food  </a:t>
                      </a:r>
                      <a:r>
                        <a:rPr kumimoji="0" lang="en-US" sz="2000" b="0" i="0" u="none" strike="noStrike" cap="none" normalizeH="0" baseline="0" dirty="0" smtClean="0">
                          <a:ln>
                            <a:noFill/>
                          </a:ln>
                          <a:solidFill>
                            <a:schemeClr val="tx1"/>
                          </a:solidFill>
                          <a:effectLst/>
                          <a:latin typeface="Arial" charset="0"/>
                        </a:rPr>
                        <a:t>(</a:t>
                      </a:r>
                      <a:r>
                        <a:rPr kumimoji="0" lang="en-US" sz="1800" b="0" i="0" u="none" strike="noStrike" cap="none" normalizeH="0" baseline="0" dirty="0" smtClean="0">
                          <a:ln>
                            <a:noFill/>
                          </a:ln>
                          <a:solidFill>
                            <a:schemeClr val="tx1"/>
                          </a:solidFill>
                          <a:effectLst/>
                          <a:latin typeface="Arial" charset="0"/>
                        </a:rPr>
                        <a:t>potato, tuna, shrimp, macaroni, chicken</a:t>
                      </a:r>
                      <a:r>
                        <a:rPr kumimoji="0" lang="en-US" sz="2000" b="0" i="0" u="none" strike="noStrike" cap="none" normalizeH="0" baseline="0" dirty="0" smtClean="0">
                          <a:ln>
                            <a:noFill/>
                          </a:ln>
                          <a:solidFill>
                            <a:schemeClr val="tx1"/>
                          </a:solidFill>
                          <a:effectLst/>
                          <a:latin typeface="Arial" charset="0"/>
                        </a:rPr>
                        <a:t>)</a:t>
                      </a:r>
                      <a:endParaRPr kumimoji="0" lang="en-US" sz="2000" b="0" i="0" u="none" strike="noStrike" cap="none" normalizeH="0" baseline="0" dirty="0" smtClean="0">
                        <a:ln>
                          <a:noFill/>
                        </a:ln>
                        <a:solidFill>
                          <a:srgbClr val="009DDC"/>
                        </a:solidFill>
                        <a:effectLst/>
                        <a:latin typeface="Arial Black" pitchFamily="34" charset="0"/>
                      </a:endParaRPr>
                    </a:p>
                  </a:txBody>
                  <a:tcPr marT="45728" marB="45728"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Bloody diarrhea</a:t>
                      </a:r>
                    </a:p>
                  </a:txBody>
                  <a:tcPr marT="45728" marB="45728"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40190">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Food in contact with contaminated water, such as produce</a:t>
                      </a:r>
                    </a:p>
                  </a:txBody>
                  <a:tcPr marT="45728" marB="45728"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Abdominal pain and cramps</a:t>
                      </a:r>
                    </a:p>
                  </a:txBody>
                  <a:tcPr marT="45728" marB="45728"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30346">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28" marB="45728" anchor="ctr" horzOverflow="overflow">
                    <a:lnL cap="flat">
                      <a:noFill/>
                    </a:lnL>
                    <a:lnR w="12700" cap="flat" cmpd="sng" algn="ctr">
                      <a:solidFill>
                        <a:schemeClr val="bg2"/>
                      </a:solidFill>
                      <a:prstDash val="solid"/>
                      <a:round/>
                      <a:headEnd type="none" w="med" len="med"/>
                      <a:tailEnd type="none" w="med" len="med"/>
                    </a:lnR>
                    <a:lnT>
                      <a:noFill/>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Fever (</a:t>
                      </a:r>
                      <a:r>
                        <a:rPr kumimoji="0" lang="en-US" sz="1800" b="0" i="0" u="none" strike="noStrike" cap="none" normalizeH="0" baseline="0" dirty="0" smtClean="0">
                          <a:ln>
                            <a:noFill/>
                          </a:ln>
                          <a:solidFill>
                            <a:schemeClr val="tx1"/>
                          </a:solidFill>
                          <a:effectLst/>
                          <a:latin typeface="Arial" charset="0"/>
                        </a:rPr>
                        <a:t>occasionally</a:t>
                      </a:r>
                      <a:r>
                        <a:rPr kumimoji="0" lang="en-US" sz="2000" b="0" i="0" u="none" strike="noStrike" cap="none" normalizeH="0" baseline="0" dirty="0" smtClean="0">
                          <a:ln>
                            <a:noFill/>
                          </a:ln>
                          <a:solidFill>
                            <a:schemeClr val="tx1"/>
                          </a:solidFill>
                          <a:effectLst/>
                          <a:latin typeface="Arial" charset="0"/>
                        </a:rPr>
                        <a:t>) </a:t>
                      </a:r>
                    </a:p>
                  </a:txBody>
                  <a:tcPr marT="45728" marB="45728"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105489" name="Rectangle 27"/>
          <p:cNvSpPr>
            <a:spLocks noChangeArrowheads="1"/>
          </p:cNvSpPr>
          <p:nvPr/>
        </p:nvSpPr>
        <p:spPr bwMode="auto">
          <a:xfrm>
            <a:off x="3668713" y="1028700"/>
            <a:ext cx="559911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defTabSz="114300" eaLnBrk="0" fontAlgn="base" hangingPunct="0">
              <a:spcBef>
                <a:spcPct val="50000"/>
              </a:spcBef>
              <a:spcAft>
                <a:spcPct val="0"/>
              </a:spcAft>
            </a:pPr>
            <a:r>
              <a:rPr lang="en-US" sz="2000" b="1" dirty="0">
                <a:solidFill>
                  <a:srgbClr val="000000"/>
                </a:solidFill>
                <a:ea typeface="ＭＳ Ｐゴシック" charset="0"/>
                <a:cs typeface="ＭＳ Ｐゴシック" charset="0"/>
              </a:rPr>
              <a:t>Bacteria:	</a:t>
            </a:r>
            <a:r>
              <a:rPr lang="en-US" sz="2000" i="1" dirty="0">
                <a:solidFill>
                  <a:srgbClr val="0093D3"/>
                </a:solidFill>
                <a:ea typeface="ＭＳ Ｐゴシック" charset="0"/>
                <a:cs typeface="ＭＳ Ｐゴシック" charset="0"/>
              </a:rPr>
              <a:t>Shigella</a:t>
            </a:r>
            <a:r>
              <a:rPr lang="en-US" sz="2000" dirty="0">
                <a:solidFill>
                  <a:srgbClr val="0093D3"/>
                </a:solidFill>
                <a:ea typeface="ＭＳ Ｐゴシック" charset="0"/>
                <a:cs typeface="ＭＳ Ｐゴシック" charset="0"/>
              </a:rPr>
              <a:t> spp.</a:t>
            </a:r>
          </a:p>
          <a:p>
            <a:pPr defTabSz="114300" eaLnBrk="0" fontAlgn="base" hangingPunct="0">
              <a:spcBef>
                <a:spcPct val="50000"/>
              </a:spcBef>
              <a:spcAft>
                <a:spcPct val="0"/>
              </a:spcAft>
            </a:pPr>
            <a:r>
              <a:rPr lang="en-US" sz="2000" b="1" dirty="0">
                <a:solidFill>
                  <a:srgbClr val="000000"/>
                </a:solidFill>
                <a:ea typeface="ＭＳ Ｐゴシック" charset="0"/>
                <a:cs typeface="ＭＳ Ｐゴシック" charset="0"/>
              </a:rPr>
              <a:t>Illness:	</a:t>
            </a:r>
            <a:r>
              <a:rPr lang="en-US" sz="2000" dirty="0">
                <a:solidFill>
                  <a:srgbClr val="000000"/>
                </a:solidFill>
                <a:ea typeface="ＭＳ Ｐゴシック" charset="0"/>
                <a:cs typeface="ＭＳ Ｐゴシック" charset="0"/>
              </a:rPr>
              <a:t>		</a:t>
            </a:r>
            <a:r>
              <a:rPr lang="en-US" sz="2000" dirty="0">
                <a:solidFill>
                  <a:srgbClr val="0093D3"/>
                </a:solidFill>
                <a:ea typeface="ＭＳ Ｐゴシック" charset="0"/>
                <a:cs typeface="ＭＳ Ｐゴシック" charset="0"/>
              </a:rPr>
              <a:t>Shigellosis</a:t>
            </a:r>
            <a:endParaRPr lang="en-US" sz="2000" dirty="0">
              <a:solidFill>
                <a:srgbClr val="0093D3"/>
              </a:solidFill>
              <a:ea typeface="ＭＳ Ｐゴシック" charset="0"/>
              <a:cs typeface="ＭＳ Ｐゴシック" charset="0"/>
            </a:endParaRPr>
          </a:p>
        </p:txBody>
      </p:sp>
      <p:sp>
        <p:nvSpPr>
          <p:cNvPr id="105490" name="Rectangle 28"/>
          <p:cNvSpPr>
            <a:spLocks noChangeArrowheads="1"/>
          </p:cNvSpPr>
          <p:nvPr/>
        </p:nvSpPr>
        <p:spPr bwMode="auto">
          <a:xfrm>
            <a:off x="1360488" y="1333500"/>
            <a:ext cx="1600200" cy="771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pPr>
            <a:endParaRPr lang="en-US" sz="3200" b="1">
              <a:solidFill>
                <a:srgbClr val="FFFFFF"/>
              </a:solidFill>
              <a:ea typeface="ＭＳ Ｐゴシック" charset="0"/>
              <a:cs typeface="ＭＳ Ｐゴシック" charset="0"/>
            </a:endParaRPr>
          </a:p>
        </p:txBody>
      </p:sp>
      <p:pic>
        <p:nvPicPr>
          <p:cNvPr id="105491" name="Picture 29" descr="ess02_17a"/>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3650" y="1143000"/>
            <a:ext cx="205105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2"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2-37</a:t>
            </a:r>
          </a:p>
        </p:txBody>
      </p:sp>
    </p:spTree>
    <p:extLst>
      <p:ext uri="{BB962C8B-B14F-4D97-AF65-F5344CB8AC3E}">
        <p14:creationId xmlns:p14="http://schemas.microsoft.com/office/powerpoint/2010/main" val="8854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8938" y="158750"/>
            <a:ext cx="8237537" cy="519113"/>
          </a:xfrm>
        </p:spPr>
        <p:txBody>
          <a:bodyPr/>
          <a:lstStyle/>
          <a:p>
            <a:pPr eaLnBrk="1" hangingPunct="1">
              <a:defRPr/>
            </a:pPr>
            <a:r>
              <a:rPr lang="en-US" dirty="0">
                <a:cs typeface="+mj-cs"/>
              </a:rPr>
              <a:t>How Foodborne Illnesses Occur</a:t>
            </a:r>
          </a:p>
        </p:txBody>
      </p:sp>
      <p:sp>
        <p:nvSpPr>
          <p:cNvPr id="8195" name="Rectangle 3"/>
          <p:cNvSpPr>
            <a:spLocks noGrp="1" noChangeArrowheads="1"/>
          </p:cNvSpPr>
          <p:nvPr>
            <p:ph idx="1"/>
          </p:nvPr>
        </p:nvSpPr>
        <p:spPr>
          <a:xfrm>
            <a:off x="388938" y="1143000"/>
            <a:ext cx="5753100" cy="3789363"/>
          </a:xfrm>
        </p:spPr>
        <p:txBody>
          <a:bodyPr/>
          <a:lstStyle/>
          <a:p>
            <a:pPr marL="0" indent="0" eaLnBrk="1" hangingPunct="1">
              <a:defRPr/>
            </a:pPr>
            <a:r>
              <a:rPr lang="en-US" dirty="0" smtClean="0">
                <a:ea typeface="+mn-ea"/>
                <a:cs typeface="+mn-cs"/>
              </a:rPr>
              <a:t>Unsafe food is the result of contamination:</a:t>
            </a:r>
          </a:p>
          <a:p>
            <a:pPr marL="347472" lvl="1" indent="-347472" eaLnBrk="1" hangingPunct="1">
              <a:defRPr/>
            </a:pPr>
            <a:r>
              <a:rPr lang="en-US" dirty="0" smtClean="0"/>
              <a:t>Biological</a:t>
            </a:r>
          </a:p>
          <a:p>
            <a:pPr marL="347472" lvl="1" indent="-347472" eaLnBrk="1" hangingPunct="1">
              <a:defRPr/>
            </a:pPr>
            <a:r>
              <a:rPr lang="en-US" dirty="0" smtClean="0"/>
              <a:t>Chemical</a:t>
            </a:r>
          </a:p>
          <a:p>
            <a:pPr marL="347472" lvl="1" indent="-347472" eaLnBrk="1" hangingPunct="1">
              <a:defRPr/>
            </a:pPr>
            <a:r>
              <a:rPr lang="en-US" dirty="0" smtClean="0"/>
              <a:t>Physical</a:t>
            </a:r>
          </a:p>
          <a:p>
            <a:pPr marL="114300" lvl="1" indent="0" eaLnBrk="1" hangingPunct="1">
              <a:buFont typeface="Wingdings" pitchFamily="2" charset="2"/>
              <a:buNone/>
              <a:defRPr/>
            </a:pPr>
            <a:endParaRPr lang="en-US" dirty="0" smtClean="0"/>
          </a:p>
        </p:txBody>
      </p:sp>
      <p:sp>
        <p:nvSpPr>
          <p:cNvPr id="1946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1-6</a:t>
            </a:r>
          </a:p>
        </p:txBody>
      </p:sp>
      <p:pic>
        <p:nvPicPr>
          <p:cNvPr id="52229" name="Picture 1" descr="6e_c01_4_physicalhazar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9388" y="3292475"/>
            <a:ext cx="20970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6e_c01_4_Staph_r.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26213" y="1243013"/>
            <a:ext cx="210026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2" descr="6e_c01_4_SprayCleaning.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29388" y="2266950"/>
            <a:ext cx="2097087"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0671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2-38</a:t>
            </a:r>
          </a:p>
        </p:txBody>
      </p:sp>
      <p:sp>
        <p:nvSpPr>
          <p:cNvPr id="6" name="Rectangle 33"/>
          <p:cNvSpPr>
            <a:spLocks noGrp="1" noChangeArrowheads="1"/>
          </p:cNvSpPr>
          <p:nvPr>
            <p:ph type="title"/>
          </p:nvPr>
        </p:nvSpPr>
        <p:spPr>
          <a:xfrm>
            <a:off x="228600" y="160338"/>
            <a:ext cx="8307388" cy="519112"/>
          </a:xfrm>
        </p:spPr>
        <p:txBody>
          <a:bodyPr/>
          <a:lstStyle/>
          <a:p>
            <a:pPr eaLnBrk="1" hangingPunct="1">
              <a:defRPr/>
            </a:pPr>
            <a:r>
              <a:rPr lang="en-US" i="1" dirty="0" smtClean="0"/>
              <a:t>Shigella</a:t>
            </a:r>
            <a:r>
              <a:rPr lang="en-US" dirty="0" smtClean="0"/>
              <a:t> spp.</a:t>
            </a:r>
            <a:endParaRPr lang="en-US" dirty="0"/>
          </a:p>
        </p:txBody>
      </p:sp>
      <p:sp>
        <p:nvSpPr>
          <p:cNvPr id="906250" name="Rectangle 10"/>
          <p:cNvSpPr>
            <a:spLocks noGrp="1" noChangeArrowheads="1"/>
          </p:cNvSpPr>
          <p:nvPr>
            <p:ph idx="1"/>
          </p:nvPr>
        </p:nvSpPr>
        <p:spPr>
          <a:xfrm>
            <a:off x="496888" y="1122363"/>
            <a:ext cx="8143875" cy="4983162"/>
          </a:xfrm>
        </p:spPr>
        <p:txBody>
          <a:bodyPr/>
          <a:lstStyle/>
          <a:p>
            <a:pPr marL="0" indent="0" eaLnBrk="1" hangingPunct="1">
              <a:defRPr/>
            </a:pPr>
            <a:r>
              <a:rPr lang="en-US" dirty="0"/>
              <a:t>Most </a:t>
            </a:r>
            <a:r>
              <a:rPr lang="en-US" dirty="0" smtClean="0"/>
              <a:t>important prevention measure:</a:t>
            </a:r>
            <a:endParaRPr lang="en-US" dirty="0"/>
          </a:p>
          <a:p>
            <a:pPr marL="571500" lvl="1" indent="-457200" eaLnBrk="1" hangingPunct="1">
              <a:defRPr/>
            </a:pPr>
            <a:r>
              <a:rPr lang="en-US" dirty="0"/>
              <a:t>Practice personal hygiene</a:t>
            </a:r>
          </a:p>
          <a:p>
            <a:pPr marL="0" indent="0" eaLnBrk="1" hangingPunct="1">
              <a:defRPr/>
            </a:pPr>
            <a:r>
              <a:rPr lang="en-US" dirty="0"/>
              <a:t>Other </a:t>
            </a:r>
            <a:r>
              <a:rPr lang="en-US" dirty="0" smtClean="0"/>
              <a:t>prevention measures:</a:t>
            </a:r>
            <a:endParaRPr lang="en-US" dirty="0"/>
          </a:p>
          <a:p>
            <a:pPr marL="571500" lvl="1" indent="-457200" eaLnBrk="1" hangingPunct="1">
              <a:defRPr/>
            </a:pPr>
            <a:r>
              <a:rPr lang="en-US" dirty="0" smtClean="0"/>
              <a:t>Exclude food </a:t>
            </a:r>
            <a:r>
              <a:rPr lang="en-US" dirty="0" smtClean="0">
                <a:solidFill>
                  <a:schemeClr val="tx1"/>
                </a:solidFill>
              </a:rPr>
              <a:t>handlers who have diarrhea and have been </a:t>
            </a:r>
            <a:r>
              <a:rPr lang="en-US" dirty="0" smtClean="0"/>
              <a:t>diagnosed with an illness caused by </a:t>
            </a:r>
            <a:r>
              <a:rPr lang="en-US" i="1" dirty="0" smtClean="0"/>
              <a:t>Shigella</a:t>
            </a:r>
            <a:r>
              <a:rPr lang="en-US" dirty="0" smtClean="0"/>
              <a:t> spp. from the operation </a:t>
            </a:r>
          </a:p>
          <a:p>
            <a:pPr marL="571500" lvl="1" indent="-457200" eaLnBrk="1" hangingPunct="1">
              <a:defRPr/>
            </a:pPr>
            <a:r>
              <a:rPr lang="en-US" dirty="0" smtClean="0"/>
              <a:t>Wash </a:t>
            </a:r>
            <a:r>
              <a:rPr lang="en-US" dirty="0"/>
              <a:t>hands</a:t>
            </a:r>
          </a:p>
          <a:p>
            <a:pPr marL="571500" lvl="1" indent="-457200" eaLnBrk="1" hangingPunct="1">
              <a:defRPr/>
            </a:pPr>
            <a:r>
              <a:rPr lang="en-US" dirty="0"/>
              <a:t>Control flies inside and outside the operation</a:t>
            </a:r>
          </a:p>
          <a:p>
            <a:pPr marL="571500" lvl="1" indent="-457200" eaLnBrk="1" hangingPunct="1">
              <a:buFont typeface="Wingdings" pitchFamily="2" charset="2"/>
              <a:buNone/>
              <a:defRPr/>
            </a:pPr>
            <a:r>
              <a:rPr lang="en-US" sz="2400" dirty="0">
                <a:solidFill>
                  <a:srgbClr val="0093D3"/>
                </a:solidFill>
              </a:rPr>
              <a:t> </a:t>
            </a:r>
          </a:p>
        </p:txBody>
      </p:sp>
    </p:spTree>
    <p:extLst>
      <p:ext uri="{BB962C8B-B14F-4D97-AF65-F5344CB8AC3E}">
        <p14:creationId xmlns:p14="http://schemas.microsoft.com/office/powerpoint/2010/main" val="681238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ess02_17b_REV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7300" y="1143000"/>
            <a:ext cx="18748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8656" name="Rectangle 32"/>
          <p:cNvSpPr>
            <a:spLocks noGrp="1" noChangeArrowheads="1"/>
          </p:cNvSpPr>
          <p:nvPr>
            <p:ph type="title"/>
          </p:nvPr>
        </p:nvSpPr>
        <p:spPr>
          <a:xfrm>
            <a:off x="228600" y="166688"/>
            <a:ext cx="8307388" cy="519112"/>
          </a:xfrm>
        </p:spPr>
        <p:txBody>
          <a:bodyPr/>
          <a:lstStyle/>
          <a:p>
            <a:pPr eaLnBrk="1" hangingPunct="1">
              <a:defRPr/>
            </a:pPr>
            <a:r>
              <a:rPr lang="en-US" i="1" dirty="0" smtClean="0"/>
              <a:t>Staphylococcus aureus</a:t>
            </a:r>
            <a:endParaRPr lang="en-US" i="1" dirty="0"/>
          </a:p>
        </p:txBody>
      </p:sp>
      <p:graphicFrame>
        <p:nvGraphicFramePr>
          <p:cNvPr id="1178628" name="Group 4"/>
          <p:cNvGraphicFramePr>
            <a:graphicFrameLocks noGrp="1"/>
          </p:cNvGraphicFramePr>
          <p:nvPr>
            <p:ph type="tbl" idx="1"/>
          </p:nvPr>
        </p:nvGraphicFramePr>
        <p:xfrm>
          <a:off x="400050" y="2400300"/>
          <a:ext cx="8278813" cy="3271839"/>
        </p:xfrm>
        <a:graphic>
          <a:graphicData uri="http://schemas.openxmlformats.org/drawingml/2006/table">
            <a:tbl>
              <a:tblPr/>
              <a:tblGrid>
                <a:gridCol w="4138613"/>
                <a:gridCol w="4140200"/>
              </a:tblGrid>
              <a:tr h="609501">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marT="45713" marB="45713"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marT="45713" marB="45713"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1402066">
                <a:tc>
                  <a:txBody>
                    <a:bodyPr/>
                    <a:lstStyle/>
                    <a:p>
                      <a:pPr marL="0" marR="0" lvl="0" indent="0" algn="l" defTabSz="914400" rtl="0" eaLnBrk="1" fontAlgn="base" latinLnBrk="0" hangingPunct="1">
                        <a:lnSpc>
                          <a:spcPct val="95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Food requiring handling during prepping, including:</a:t>
                      </a:r>
                    </a:p>
                    <a:p>
                      <a:pPr marL="114300" marR="0" lvl="1" indent="0" algn="l" defTabSz="914400" rtl="0" eaLnBrk="1" fontAlgn="base" latinLnBrk="0" hangingPunct="1">
                        <a:lnSpc>
                          <a:spcPct val="95000"/>
                        </a:lnSpc>
                        <a:spcBef>
                          <a:spcPct val="5000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Salads containing TCS </a:t>
                      </a:r>
                      <a:r>
                        <a:rPr kumimoji="0" lang="en-US" sz="2000" b="0" i="0" u="none" strike="noStrike" cap="none" normalizeH="0" baseline="0" dirty="0" smtClean="0">
                          <a:ln>
                            <a:noFill/>
                          </a:ln>
                          <a:solidFill>
                            <a:schemeClr val="tx1"/>
                          </a:solidFill>
                          <a:effectLst/>
                          <a:latin typeface="Arial" charset="0"/>
                        </a:rPr>
                        <a:t>food  </a:t>
                      </a:r>
                      <a:r>
                        <a:rPr kumimoji="0" lang="en-US" sz="2000" b="0" i="0" u="none" strike="noStrike" cap="none" normalizeH="0" baseline="0" dirty="0" smtClean="0">
                          <a:ln>
                            <a:noFill/>
                          </a:ln>
                          <a:solidFill>
                            <a:schemeClr val="tx1"/>
                          </a:solidFill>
                          <a:effectLst/>
                          <a:latin typeface="Arial" charset="0"/>
                        </a:rPr>
                        <a:t>(</a:t>
                      </a:r>
                      <a:r>
                        <a:rPr kumimoji="0" lang="en-US" sz="1800" b="0" i="0" u="none" strike="noStrike" cap="none" normalizeH="0" baseline="0" dirty="0" smtClean="0">
                          <a:ln>
                            <a:noFill/>
                          </a:ln>
                          <a:solidFill>
                            <a:schemeClr val="tx1"/>
                          </a:solidFill>
                          <a:effectLst/>
                          <a:latin typeface="Arial" charset="0"/>
                        </a:rPr>
                        <a:t>egg, tuna, chicken, macaroni</a:t>
                      </a:r>
                      <a:r>
                        <a:rPr kumimoji="0" lang="en-US" sz="2000" b="0" i="0" u="none" strike="noStrike" cap="none" normalizeH="0" baseline="0" dirty="0" smtClean="0">
                          <a:ln>
                            <a:noFill/>
                          </a:ln>
                          <a:solidFill>
                            <a:schemeClr val="tx1"/>
                          </a:solidFill>
                          <a:effectLst/>
                          <a:latin typeface="Arial" charset="0"/>
                        </a:rPr>
                        <a:t>)</a:t>
                      </a:r>
                    </a:p>
                  </a:txBody>
                  <a:tcPr marT="45713" marB="45713"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Nausea</a:t>
                      </a:r>
                    </a:p>
                  </a:txBody>
                  <a:tcPr marT="45713" marB="45713"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30136">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Deli meat</a:t>
                      </a:r>
                    </a:p>
                  </a:txBody>
                  <a:tcPr marT="45713" marB="45713"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Vomiting and retching</a:t>
                      </a:r>
                    </a:p>
                  </a:txBody>
                  <a:tcPr marT="45713" marB="45713"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30136">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3" marB="45713"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Abdominal cramps</a:t>
                      </a:r>
                    </a:p>
                  </a:txBody>
                  <a:tcPr marT="45713" marB="45713"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107538" name="Text Box 3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2-39</a:t>
            </a:r>
          </a:p>
        </p:txBody>
      </p:sp>
      <p:sp>
        <p:nvSpPr>
          <p:cNvPr id="107539" name="Rectangle 33"/>
          <p:cNvSpPr>
            <a:spLocks noChangeArrowheads="1"/>
          </p:cNvSpPr>
          <p:nvPr/>
        </p:nvSpPr>
        <p:spPr bwMode="auto">
          <a:xfrm>
            <a:off x="3668713" y="1028700"/>
            <a:ext cx="559911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defTabSz="177800" eaLnBrk="0" fontAlgn="base" hangingPunct="0">
              <a:spcBef>
                <a:spcPct val="50000"/>
              </a:spcBef>
              <a:spcAft>
                <a:spcPct val="0"/>
              </a:spcAft>
              <a:tabLst>
                <a:tab pos="1028700" algn="l"/>
              </a:tabLst>
            </a:pPr>
            <a:r>
              <a:rPr lang="en-US" sz="2000" b="1" dirty="0">
                <a:solidFill>
                  <a:srgbClr val="000000"/>
                </a:solidFill>
                <a:ea typeface="ＭＳ Ｐゴシック" charset="0"/>
                <a:cs typeface="ＭＳ Ｐゴシック" charset="0"/>
              </a:rPr>
              <a:t>Bacteria:</a:t>
            </a:r>
            <a:r>
              <a:rPr lang="en-US" sz="2000" dirty="0">
                <a:solidFill>
                  <a:srgbClr val="000000"/>
                </a:solidFill>
                <a:ea typeface="ＭＳ Ｐゴシック" charset="0"/>
                <a:cs typeface="ＭＳ Ｐゴシック" charset="0"/>
              </a:rPr>
              <a:t> </a:t>
            </a:r>
            <a:r>
              <a:rPr lang="en-US" sz="2000" i="1" dirty="0">
                <a:solidFill>
                  <a:srgbClr val="0093D3"/>
                </a:solidFill>
                <a:ea typeface="ＭＳ Ｐゴシック" charset="0"/>
                <a:cs typeface="ＭＳ Ｐゴシック" charset="0"/>
              </a:rPr>
              <a:t>Staphylococcus </a:t>
            </a:r>
            <a:r>
              <a:rPr lang="en-US" sz="2000" i="1" dirty="0" err="1">
                <a:solidFill>
                  <a:srgbClr val="0093D3"/>
                </a:solidFill>
                <a:ea typeface="ＭＳ Ｐゴシック" charset="0"/>
                <a:cs typeface="ＭＳ Ｐゴシック" charset="0"/>
              </a:rPr>
              <a:t>aureus</a:t>
            </a:r>
            <a:endParaRPr lang="en-US" sz="2000" i="1" dirty="0">
              <a:solidFill>
                <a:srgbClr val="0093D3"/>
              </a:solidFill>
              <a:ea typeface="ＭＳ Ｐゴシック" charset="0"/>
              <a:cs typeface="ＭＳ Ｐゴシック" charset="0"/>
            </a:endParaRPr>
          </a:p>
          <a:p>
            <a:pPr defTabSz="177800" eaLnBrk="0" fontAlgn="base" hangingPunct="0">
              <a:spcBef>
                <a:spcPct val="50000"/>
              </a:spcBef>
              <a:spcAft>
                <a:spcPct val="0"/>
              </a:spcAft>
              <a:tabLst>
                <a:tab pos="1028700" algn="l"/>
              </a:tabLst>
            </a:pPr>
            <a:r>
              <a:rPr lang="en-US" sz="2000" b="1" dirty="0">
                <a:solidFill>
                  <a:srgbClr val="000000"/>
                </a:solidFill>
                <a:ea typeface="ＭＳ Ｐゴシック" charset="0"/>
                <a:cs typeface="ＭＳ Ｐゴシック" charset="0"/>
              </a:rPr>
              <a:t>Illness:	</a:t>
            </a:r>
            <a:r>
              <a:rPr lang="en-US" sz="2000" dirty="0">
                <a:solidFill>
                  <a:srgbClr val="0093D3"/>
                </a:solidFill>
                <a:ea typeface="ＭＳ Ｐゴシック" charset="0"/>
                <a:cs typeface="ＭＳ Ｐゴシック" charset="0"/>
              </a:rPr>
              <a:t>Staphylococcal </a:t>
            </a:r>
            <a:r>
              <a:rPr lang="en-US" sz="2000" dirty="0">
                <a:solidFill>
                  <a:srgbClr val="0093D3"/>
                </a:solidFill>
                <a:ea typeface="ＭＳ Ｐゴシック" charset="0"/>
                <a:cs typeface="ＭＳ Ｐゴシック" charset="0"/>
              </a:rPr>
              <a:t>gastroenteritis</a:t>
            </a:r>
            <a:endParaRPr lang="en-US" sz="2000" dirty="0">
              <a:solidFill>
                <a:srgbClr val="0093D3"/>
              </a:solidFill>
              <a:ea typeface="ＭＳ Ｐゴシック" charset="0"/>
              <a:cs typeface="ＭＳ Ｐゴシック" charset="0"/>
            </a:endParaRPr>
          </a:p>
        </p:txBody>
      </p:sp>
    </p:spTree>
    <p:extLst>
      <p:ext uri="{BB962C8B-B14F-4D97-AF65-F5344CB8AC3E}">
        <p14:creationId xmlns:p14="http://schemas.microsoft.com/office/powerpoint/2010/main" val="4983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2-40</a:t>
            </a:r>
          </a:p>
        </p:txBody>
      </p:sp>
      <p:sp>
        <p:nvSpPr>
          <p:cNvPr id="6" name="Rectangle 32"/>
          <p:cNvSpPr>
            <a:spLocks noGrp="1" noChangeArrowheads="1"/>
          </p:cNvSpPr>
          <p:nvPr>
            <p:ph type="title"/>
          </p:nvPr>
        </p:nvSpPr>
        <p:spPr>
          <a:xfrm>
            <a:off x="228600" y="166688"/>
            <a:ext cx="8307388" cy="519112"/>
          </a:xfrm>
        </p:spPr>
        <p:txBody>
          <a:bodyPr/>
          <a:lstStyle/>
          <a:p>
            <a:pPr eaLnBrk="1" hangingPunct="1">
              <a:defRPr/>
            </a:pPr>
            <a:r>
              <a:rPr lang="en-US" i="1" dirty="0" smtClean="0"/>
              <a:t>Staphylococcus aureus</a:t>
            </a:r>
            <a:endParaRPr lang="en-US" i="1" dirty="0"/>
          </a:p>
        </p:txBody>
      </p:sp>
      <p:sp>
        <p:nvSpPr>
          <p:cNvPr id="1180681" name="Rectangle 9"/>
          <p:cNvSpPr>
            <a:spLocks noGrp="1" noChangeArrowheads="1"/>
          </p:cNvSpPr>
          <p:nvPr>
            <p:ph idx="1"/>
          </p:nvPr>
        </p:nvSpPr>
        <p:spPr>
          <a:xfrm>
            <a:off x="496888" y="1122363"/>
            <a:ext cx="7697787" cy="4983162"/>
          </a:xfrm>
        </p:spPr>
        <p:txBody>
          <a:bodyPr/>
          <a:lstStyle/>
          <a:p>
            <a:pPr marL="0" indent="0" eaLnBrk="1" hangingPunct="1">
              <a:defRPr/>
            </a:pPr>
            <a:r>
              <a:rPr lang="en-US" dirty="0"/>
              <a:t>Most </a:t>
            </a:r>
            <a:r>
              <a:rPr lang="en-US" dirty="0" smtClean="0"/>
              <a:t>important prevention measure:</a:t>
            </a:r>
            <a:endParaRPr lang="en-US" dirty="0"/>
          </a:p>
          <a:p>
            <a:pPr marL="571500" lvl="1" indent="-457200" eaLnBrk="1" hangingPunct="1">
              <a:defRPr/>
            </a:pPr>
            <a:r>
              <a:rPr lang="en-US" dirty="0"/>
              <a:t>Practice personal hygiene</a:t>
            </a:r>
          </a:p>
          <a:p>
            <a:pPr marL="0" indent="0" eaLnBrk="1" hangingPunct="1">
              <a:defRPr/>
            </a:pPr>
            <a:r>
              <a:rPr lang="en-US" dirty="0"/>
              <a:t>Other </a:t>
            </a:r>
            <a:r>
              <a:rPr lang="en-US" dirty="0" smtClean="0"/>
              <a:t>prevention measures:</a:t>
            </a:r>
            <a:endParaRPr lang="en-US" dirty="0"/>
          </a:p>
          <a:p>
            <a:pPr marL="571500" lvl="1" indent="-457200" eaLnBrk="1" hangingPunct="1">
              <a:defRPr/>
            </a:pPr>
            <a:r>
              <a:rPr lang="en-US" dirty="0"/>
              <a:t>Wash hands, particularly after touching the hair, face, or body</a:t>
            </a:r>
          </a:p>
          <a:p>
            <a:pPr marL="571500" lvl="1" indent="-457200" eaLnBrk="1" hangingPunct="1">
              <a:defRPr/>
            </a:pPr>
            <a:r>
              <a:rPr lang="en-US" dirty="0"/>
              <a:t>Cover wounds on hands </a:t>
            </a:r>
            <a:r>
              <a:rPr lang="en-US" dirty="0" smtClean="0"/>
              <a:t>and </a:t>
            </a:r>
            <a:r>
              <a:rPr lang="en-US" dirty="0"/>
              <a:t>arms</a:t>
            </a:r>
          </a:p>
          <a:p>
            <a:pPr marL="571500" lvl="1" indent="-457200" eaLnBrk="1" hangingPunct="1">
              <a:defRPr/>
            </a:pPr>
            <a:r>
              <a:rPr lang="en-US" dirty="0"/>
              <a:t>Hold, cool, and reheat food correctly</a:t>
            </a:r>
          </a:p>
        </p:txBody>
      </p:sp>
    </p:spTree>
    <p:extLst>
      <p:ext uri="{BB962C8B-B14F-4D97-AF65-F5344CB8AC3E}">
        <p14:creationId xmlns:p14="http://schemas.microsoft.com/office/powerpoint/2010/main" val="39449390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60"/>
          <p:cNvSpPr>
            <a:spLocks noGrp="1" noChangeArrowheads="1"/>
          </p:cNvSpPr>
          <p:nvPr>
            <p:ph type="title"/>
          </p:nvPr>
        </p:nvSpPr>
        <p:spPr>
          <a:xfrm>
            <a:off x="228600" y="160338"/>
            <a:ext cx="8307388" cy="519112"/>
          </a:xfrm>
        </p:spPr>
        <p:txBody>
          <a:bodyPr/>
          <a:lstStyle/>
          <a:p>
            <a:pPr eaLnBrk="1" hangingPunct="1">
              <a:defRPr/>
            </a:pPr>
            <a:r>
              <a:rPr lang="en-US" dirty="0"/>
              <a:t>Major Foodborne </a:t>
            </a:r>
            <a:r>
              <a:rPr lang="en-US" dirty="0" smtClean="0"/>
              <a:t>Bacteria </a:t>
            </a:r>
            <a:endParaRPr lang="en-US" dirty="0"/>
          </a:p>
        </p:txBody>
      </p:sp>
      <p:sp>
        <p:nvSpPr>
          <p:cNvPr id="912387" name="Rectangle 3"/>
          <p:cNvSpPr>
            <a:spLocks noGrp="1" noChangeArrowheads="1"/>
          </p:cNvSpPr>
          <p:nvPr>
            <p:ph idx="1"/>
          </p:nvPr>
        </p:nvSpPr>
        <p:spPr>
          <a:xfrm>
            <a:off x="493713" y="1122363"/>
            <a:ext cx="8307387" cy="4983162"/>
          </a:xfrm>
        </p:spPr>
        <p:txBody>
          <a:bodyPr/>
          <a:lstStyle/>
          <a:p>
            <a:pPr marL="0" indent="0" eaLnBrk="1" hangingPunct="1">
              <a:defRPr/>
            </a:pPr>
            <a:r>
              <a:rPr lang="en-US" dirty="0" smtClean="0"/>
              <a:t>Purchasing food </a:t>
            </a:r>
            <a:r>
              <a:rPr lang="en-US" dirty="0"/>
              <a:t>from </a:t>
            </a:r>
            <a:r>
              <a:rPr lang="en-US" dirty="0" smtClean="0"/>
              <a:t>approved</a:t>
            </a:r>
            <a:r>
              <a:rPr lang="en-US" dirty="0"/>
              <a:t>, </a:t>
            </a:r>
            <a:r>
              <a:rPr lang="en-US" dirty="0" smtClean="0"/>
              <a:t>reputable suppliers </a:t>
            </a:r>
            <a:r>
              <a:rPr lang="en-US" dirty="0"/>
              <a:t>can keep these bacteria from causing a foodborne </a:t>
            </a:r>
            <a:r>
              <a:rPr lang="en-US" dirty="0" smtClean="0"/>
              <a:t>illness</a:t>
            </a:r>
            <a:r>
              <a:rPr lang="en-US" dirty="0"/>
              <a:t>:</a:t>
            </a:r>
          </a:p>
          <a:p>
            <a:pPr marL="555625" lvl="1" indent="-414338" eaLnBrk="1" hangingPunct="1">
              <a:defRPr/>
            </a:pPr>
            <a:r>
              <a:rPr lang="en-US" i="1" dirty="0"/>
              <a:t>Vibrio vulnificus </a:t>
            </a:r>
            <a:endParaRPr lang="en-US" i="1" dirty="0" smtClean="0"/>
          </a:p>
          <a:p>
            <a:pPr marL="555625" lvl="1" indent="-414338" eaLnBrk="1" hangingPunct="1">
              <a:defRPr/>
            </a:pPr>
            <a:r>
              <a:rPr lang="en-US" i="1" dirty="0" smtClean="0"/>
              <a:t>Vibrio parahaemolyticus</a:t>
            </a:r>
            <a:endParaRPr lang="en-US" dirty="0"/>
          </a:p>
          <a:p>
            <a:pPr marL="555625" lvl="1" indent="-414338" eaLnBrk="1" hangingPunct="1">
              <a:buFont typeface="Wingdings" pitchFamily="2" charset="2"/>
              <a:buNone/>
              <a:defRPr/>
            </a:pPr>
            <a:endParaRPr lang="en-US" dirty="0"/>
          </a:p>
        </p:txBody>
      </p:sp>
      <p:sp>
        <p:nvSpPr>
          <p:cNvPr id="10957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2-41</a:t>
            </a:r>
          </a:p>
        </p:txBody>
      </p:sp>
    </p:spTree>
    <p:extLst>
      <p:ext uri="{BB962C8B-B14F-4D97-AF65-F5344CB8AC3E}">
        <p14:creationId xmlns:p14="http://schemas.microsoft.com/office/powerpoint/2010/main" val="32622449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ess02_25_REV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7300" y="1128713"/>
            <a:ext cx="1485900" cy="1296987"/>
          </a:xfrm>
          <a:prstGeom prst="roundRect">
            <a:avLst>
              <a:gd name="adj" fmla="val 8594"/>
            </a:avLst>
          </a:prstGeom>
          <a:noFill/>
          <a:ln>
            <a:noFill/>
          </a:ln>
          <a:effectLst/>
        </p:spPr>
      </p:pic>
      <p:sp>
        <p:nvSpPr>
          <p:cNvPr id="1690627" name="Rectangle 3"/>
          <p:cNvSpPr>
            <a:spLocks noGrp="1" noChangeArrowheads="1"/>
          </p:cNvSpPr>
          <p:nvPr>
            <p:ph type="title"/>
          </p:nvPr>
        </p:nvSpPr>
        <p:spPr>
          <a:xfrm>
            <a:off x="150813" y="169863"/>
            <a:ext cx="8764587" cy="523875"/>
          </a:xfrm>
        </p:spPr>
        <p:txBody>
          <a:bodyPr/>
          <a:lstStyle/>
          <a:p>
            <a:pPr lvl="1" eaLnBrk="1" hangingPunct="1">
              <a:defRPr/>
            </a:pPr>
            <a:r>
              <a:rPr lang="en-US" i="1" dirty="0" smtClean="0"/>
              <a:t>Vibrio vulnificus </a:t>
            </a:r>
            <a:r>
              <a:rPr lang="en-US" dirty="0" smtClean="0"/>
              <a:t>&amp;</a:t>
            </a:r>
            <a:r>
              <a:rPr lang="en-US" i="1" dirty="0" smtClean="0"/>
              <a:t> Vibrio parahaemolyticus</a:t>
            </a:r>
            <a:endParaRPr lang="en-US" dirty="0"/>
          </a:p>
        </p:txBody>
      </p:sp>
      <p:graphicFrame>
        <p:nvGraphicFramePr>
          <p:cNvPr id="1690628" name="Group 4"/>
          <p:cNvGraphicFramePr>
            <a:graphicFrameLocks noGrp="1"/>
          </p:cNvGraphicFramePr>
          <p:nvPr>
            <p:ph type="tbl" idx="1"/>
          </p:nvPr>
        </p:nvGraphicFramePr>
        <p:xfrm>
          <a:off x="392113" y="2400300"/>
          <a:ext cx="8278812" cy="3119440"/>
        </p:xfrm>
        <a:graphic>
          <a:graphicData uri="http://schemas.openxmlformats.org/drawingml/2006/table">
            <a:tbl>
              <a:tblPr/>
              <a:tblGrid>
                <a:gridCol w="4138612"/>
                <a:gridCol w="4140200"/>
              </a:tblGrid>
              <a:tr h="598488">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630238">
                <a:tc>
                  <a:txBody>
                    <a:bodyPr/>
                    <a:lstStyle/>
                    <a:p>
                      <a:pPr marL="0" marR="0" lvl="0" indent="0" algn="l" defTabSz="914400" rtl="0" eaLnBrk="1" fontAlgn="base" latinLnBrk="0" hangingPunct="1">
                        <a:lnSpc>
                          <a:spcPct val="95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Oysters from contaminated water</a:t>
                      </a:r>
                    </a:p>
                  </a:txBody>
                  <a:tcPr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Diarrhea</a:t>
                      </a:r>
                    </a:p>
                  </a:txBody>
                  <a:tcPr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30238">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Abdominal cramps and nausea</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30238">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Vomiting</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30238">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Low-grade fever and chills</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110613" name="Rectangle 31"/>
          <p:cNvSpPr>
            <a:spLocks noChangeArrowheads="1"/>
          </p:cNvSpPr>
          <p:nvPr/>
        </p:nvSpPr>
        <p:spPr bwMode="auto">
          <a:xfrm>
            <a:off x="3668713" y="1029037"/>
            <a:ext cx="54737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b">
            <a:spAutoFit/>
          </a:bodyPr>
          <a:lstStyle/>
          <a:p>
            <a:pPr defTabSz="177800" eaLnBrk="0" fontAlgn="base" hangingPunct="0">
              <a:spcBef>
                <a:spcPct val="50000"/>
              </a:spcBef>
              <a:spcAft>
                <a:spcPct val="0"/>
              </a:spcAft>
            </a:pPr>
            <a:r>
              <a:rPr lang="en-US" sz="2000" b="1" dirty="0">
                <a:solidFill>
                  <a:srgbClr val="000000"/>
                </a:solidFill>
                <a:ea typeface="ＭＳ Ｐゴシック" charset="0"/>
                <a:cs typeface="ＭＳ Ｐゴシック" charset="0"/>
              </a:rPr>
              <a:t>Bacteria: </a:t>
            </a:r>
            <a:r>
              <a:rPr lang="en-US" sz="2000" i="1" dirty="0">
                <a:solidFill>
                  <a:srgbClr val="0093D3"/>
                </a:solidFill>
                <a:ea typeface="ＭＳ Ｐゴシック" charset="0"/>
                <a:cs typeface="ＭＳ Ｐゴシック" charset="0"/>
              </a:rPr>
              <a:t>Vibrio </a:t>
            </a:r>
            <a:r>
              <a:rPr lang="en-US" sz="2000" i="1" dirty="0" err="1">
                <a:solidFill>
                  <a:srgbClr val="0093D3"/>
                </a:solidFill>
                <a:ea typeface="ＭＳ Ｐゴシック" charset="0"/>
                <a:cs typeface="ＭＳ Ｐゴシック" charset="0"/>
              </a:rPr>
              <a:t>vulnificus</a:t>
            </a:r>
            <a:r>
              <a:rPr lang="en-US" sz="2000" i="1" dirty="0">
                <a:solidFill>
                  <a:srgbClr val="0093D3"/>
                </a:solidFill>
                <a:ea typeface="ＭＳ Ｐゴシック" charset="0"/>
                <a:cs typeface="ＭＳ Ｐゴシック" charset="0"/>
              </a:rPr>
              <a:t>            </a:t>
            </a:r>
            <a:r>
              <a:rPr lang="en-US" sz="2000" b="1" dirty="0">
                <a:solidFill>
                  <a:srgbClr val="000000"/>
                </a:solidFill>
                <a:ea typeface="ＭＳ Ｐゴシック" charset="0"/>
                <a:cs typeface="ＭＳ Ｐゴシック" charset="0"/>
              </a:rPr>
              <a:t>Illness</a:t>
            </a:r>
            <a:r>
              <a:rPr lang="en-US" sz="2000" b="1" dirty="0">
                <a:solidFill>
                  <a:srgbClr val="000000"/>
                </a:solidFill>
                <a:ea typeface="ＭＳ Ｐゴシック" charset="0"/>
                <a:cs typeface="ＭＳ Ｐゴシック" charset="0"/>
              </a:rPr>
              <a:t>:	</a:t>
            </a:r>
            <a:r>
              <a:rPr lang="en-US" sz="2000" b="1" dirty="0">
                <a:solidFill>
                  <a:srgbClr val="000000"/>
                </a:solidFill>
                <a:ea typeface="ＭＳ Ｐゴシック" charset="0"/>
                <a:cs typeface="ＭＳ Ｐゴシック" charset="0"/>
              </a:rPr>
              <a:t> </a:t>
            </a:r>
            <a:r>
              <a:rPr lang="en-US" sz="2000" i="1" dirty="0">
                <a:solidFill>
                  <a:srgbClr val="0093D3"/>
                </a:solidFill>
                <a:ea typeface="ＭＳ Ｐゴシック" charset="0"/>
                <a:cs typeface="ＭＳ Ｐゴシック" charset="0"/>
              </a:rPr>
              <a:t>Vibrio</a:t>
            </a:r>
            <a:r>
              <a:rPr lang="en-US" sz="2000" dirty="0">
                <a:solidFill>
                  <a:srgbClr val="0093D3"/>
                </a:solidFill>
                <a:ea typeface="ＭＳ Ｐゴシック" charset="0"/>
                <a:cs typeface="ＭＳ Ｐゴシック" charset="0"/>
              </a:rPr>
              <a:t> gastroenteritis           </a:t>
            </a:r>
            <a:r>
              <a:rPr lang="en-US" sz="2000" dirty="0">
                <a:solidFill>
                  <a:srgbClr val="0093D3"/>
                </a:solidFill>
                <a:ea typeface="ＭＳ Ｐゴシック" charset="0"/>
                <a:cs typeface="ＭＳ Ｐゴシック" charset="0"/>
              </a:rPr>
              <a:t>					</a:t>
            </a:r>
            <a:r>
              <a:rPr lang="en-US" sz="2000" dirty="0">
                <a:solidFill>
                  <a:srgbClr val="0093D3"/>
                </a:solidFill>
                <a:ea typeface="ＭＳ Ｐゴシック" charset="0"/>
                <a:cs typeface="ＭＳ Ｐゴシック" charset="0"/>
              </a:rPr>
              <a:t> </a:t>
            </a:r>
            <a:r>
              <a:rPr lang="en-US" sz="2000" i="1" dirty="0">
                <a:solidFill>
                  <a:srgbClr val="0093D3"/>
                </a:solidFill>
                <a:ea typeface="ＭＳ Ｐゴシック" charset="0"/>
                <a:cs typeface="ＭＳ Ｐゴシック" charset="0"/>
              </a:rPr>
              <a:t>Vibrio </a:t>
            </a:r>
            <a:r>
              <a:rPr lang="en-US" sz="2000" i="1" dirty="0" err="1">
                <a:solidFill>
                  <a:srgbClr val="0093D3"/>
                </a:solidFill>
                <a:ea typeface="ＭＳ Ｐゴシック" charset="0"/>
                <a:cs typeface="ＭＳ Ｐゴシック" charset="0"/>
              </a:rPr>
              <a:t>vulnificus</a:t>
            </a:r>
            <a:r>
              <a:rPr lang="en-US" sz="2000" i="1" dirty="0">
                <a:solidFill>
                  <a:srgbClr val="0093D3"/>
                </a:solidFill>
                <a:ea typeface="ＭＳ Ｐゴシック" charset="0"/>
                <a:cs typeface="ＭＳ Ｐゴシック" charset="0"/>
              </a:rPr>
              <a:t> </a:t>
            </a:r>
            <a:r>
              <a:rPr lang="en-US" sz="2000" dirty="0">
                <a:solidFill>
                  <a:srgbClr val="0093D3"/>
                </a:solidFill>
                <a:ea typeface="ＭＳ Ｐゴシック" charset="0"/>
                <a:cs typeface="ＭＳ Ｐゴシック" charset="0"/>
              </a:rPr>
              <a:t>primary </a:t>
            </a:r>
            <a:r>
              <a:rPr lang="en-US" sz="2000" dirty="0" err="1">
                <a:solidFill>
                  <a:srgbClr val="0093D3"/>
                </a:solidFill>
                <a:ea typeface="ＭＳ Ｐゴシック" charset="0"/>
                <a:cs typeface="ＭＳ Ｐゴシック" charset="0"/>
              </a:rPr>
              <a:t>septicimia</a:t>
            </a:r>
            <a:endParaRPr lang="en-US" sz="2000" i="1" dirty="0">
              <a:solidFill>
                <a:srgbClr val="0093D3"/>
              </a:solidFill>
              <a:ea typeface="ＭＳ Ｐゴシック" charset="0"/>
              <a:cs typeface="ＭＳ Ｐゴシック" charset="0"/>
            </a:endParaRPr>
          </a:p>
        </p:txBody>
      </p:sp>
      <p:sp>
        <p:nvSpPr>
          <p:cNvPr id="110614" name="Text Box 3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2-42</a:t>
            </a:r>
          </a:p>
        </p:txBody>
      </p:sp>
    </p:spTree>
    <p:extLst>
      <p:ext uri="{BB962C8B-B14F-4D97-AF65-F5344CB8AC3E}">
        <p14:creationId xmlns:p14="http://schemas.microsoft.com/office/powerpoint/2010/main" val="32613283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150813" y="169863"/>
            <a:ext cx="8764587" cy="523875"/>
          </a:xfrm>
        </p:spPr>
        <p:txBody>
          <a:bodyPr/>
          <a:lstStyle/>
          <a:p>
            <a:pPr lvl="1" eaLnBrk="1" hangingPunct="1">
              <a:defRPr/>
            </a:pPr>
            <a:r>
              <a:rPr lang="en-US" i="1" dirty="0" smtClean="0"/>
              <a:t>Vibrio vulnificus </a:t>
            </a:r>
            <a:r>
              <a:rPr lang="en-US" dirty="0" smtClean="0"/>
              <a:t>&amp;</a:t>
            </a:r>
            <a:r>
              <a:rPr lang="en-US" i="1" dirty="0" smtClean="0"/>
              <a:t> Vibrio parahaemolyticus</a:t>
            </a:r>
            <a:endParaRPr lang="en-US" dirty="0"/>
          </a:p>
        </p:txBody>
      </p:sp>
      <p:sp>
        <p:nvSpPr>
          <p:cNvPr id="1471491" name="Rectangle 3"/>
          <p:cNvSpPr>
            <a:spLocks noGrp="1" noChangeArrowheads="1"/>
          </p:cNvSpPr>
          <p:nvPr>
            <p:ph idx="1"/>
          </p:nvPr>
        </p:nvSpPr>
        <p:spPr>
          <a:xfrm>
            <a:off x="504825" y="1143000"/>
            <a:ext cx="5438775" cy="4914900"/>
          </a:xfrm>
        </p:spPr>
        <p:txBody>
          <a:bodyPr/>
          <a:lstStyle/>
          <a:p>
            <a:pPr eaLnBrk="1" hangingPunct="1">
              <a:defRPr/>
            </a:pPr>
            <a:r>
              <a:rPr lang="en-US" dirty="0"/>
              <a:t>Most </a:t>
            </a:r>
            <a:r>
              <a:rPr lang="en-US" dirty="0" smtClean="0"/>
              <a:t>important prevention measure:</a:t>
            </a:r>
            <a:endParaRPr lang="en-US" dirty="0"/>
          </a:p>
          <a:p>
            <a:pPr marL="347472" lvl="1" indent="-347472" eaLnBrk="1" hangingPunct="1">
              <a:defRPr/>
            </a:pPr>
            <a:r>
              <a:rPr lang="en-US" dirty="0"/>
              <a:t>Purchase from approved, reputable suppliers</a:t>
            </a:r>
          </a:p>
          <a:p>
            <a:pPr eaLnBrk="1" hangingPunct="1">
              <a:defRPr/>
            </a:pPr>
            <a:r>
              <a:rPr lang="en-US" dirty="0"/>
              <a:t>Other </a:t>
            </a:r>
            <a:r>
              <a:rPr lang="en-US" dirty="0" smtClean="0"/>
              <a:t>prevention measures:</a:t>
            </a:r>
            <a:endParaRPr lang="en-US" dirty="0"/>
          </a:p>
          <a:p>
            <a:pPr marL="347472" lvl="1" indent="-347472" eaLnBrk="1" hangingPunct="1">
              <a:defRPr/>
            </a:pPr>
            <a:r>
              <a:rPr lang="en-US" dirty="0"/>
              <a:t>Cook oysters to minimum internal temperatures</a:t>
            </a:r>
          </a:p>
        </p:txBody>
      </p:sp>
      <p:sp>
        <p:nvSpPr>
          <p:cNvPr id="11162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2-43</a:t>
            </a:r>
          </a:p>
        </p:txBody>
      </p:sp>
    </p:spTree>
    <p:extLst>
      <p:ext uri="{BB962C8B-B14F-4D97-AF65-F5344CB8AC3E}">
        <p14:creationId xmlns:p14="http://schemas.microsoft.com/office/powerpoint/2010/main" val="9342122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0525" y="158750"/>
            <a:ext cx="8307388" cy="519113"/>
          </a:xfrm>
        </p:spPr>
        <p:txBody>
          <a:bodyPr/>
          <a:lstStyle/>
          <a:p>
            <a:pPr eaLnBrk="1" hangingPunct="1">
              <a:defRPr/>
            </a:pPr>
            <a:r>
              <a:rPr lang="en-US" dirty="0" smtClean="0">
                <a:cs typeface="+mj-cs"/>
              </a:rPr>
              <a:t>General Information About Viruses</a:t>
            </a:r>
            <a:endParaRPr lang="en-US" dirty="0">
              <a:cs typeface="+mj-cs"/>
            </a:endParaRPr>
          </a:p>
        </p:txBody>
      </p:sp>
      <p:sp>
        <p:nvSpPr>
          <p:cNvPr id="58371" name="Rectangle 3"/>
          <p:cNvSpPr>
            <a:spLocks noGrp="1" noChangeArrowheads="1"/>
          </p:cNvSpPr>
          <p:nvPr>
            <p:ph idx="1"/>
          </p:nvPr>
        </p:nvSpPr>
        <p:spPr>
          <a:xfrm>
            <a:off x="390525" y="1143000"/>
            <a:ext cx="5172075" cy="4773613"/>
          </a:xfrm>
        </p:spPr>
        <p:txBody>
          <a:bodyPr/>
          <a:lstStyle/>
          <a:p>
            <a:pPr marL="0" indent="0" eaLnBrk="1" hangingPunct="1">
              <a:defRPr/>
            </a:pPr>
            <a:r>
              <a:rPr lang="en-US" dirty="0" smtClean="0">
                <a:cs typeface="+mn-cs"/>
              </a:rPr>
              <a:t>Location:</a:t>
            </a:r>
            <a:endParaRPr lang="en-US" dirty="0">
              <a:cs typeface="+mn-cs"/>
            </a:endParaRPr>
          </a:p>
          <a:p>
            <a:pPr marL="347472" lvl="1" indent="-347472" eaLnBrk="1" hangingPunct="1">
              <a:defRPr/>
            </a:pPr>
            <a:r>
              <a:rPr lang="en-US" dirty="0"/>
              <a:t>Carried by human beings and </a:t>
            </a:r>
            <a:r>
              <a:rPr lang="en-US" dirty="0" smtClean="0"/>
              <a:t>animals</a:t>
            </a:r>
            <a:endParaRPr lang="en-US" dirty="0"/>
          </a:p>
          <a:p>
            <a:pPr marL="694944" lvl="2" indent="-347472" eaLnBrk="1" hangingPunct="1">
              <a:defRPr/>
            </a:pPr>
            <a:r>
              <a:rPr lang="en-US" dirty="0"/>
              <a:t>Require a living host to grow</a:t>
            </a:r>
          </a:p>
          <a:p>
            <a:pPr marL="694944" lvl="2" indent="-347472" eaLnBrk="1" hangingPunct="1">
              <a:defRPr/>
            </a:pPr>
            <a:r>
              <a:rPr lang="en-US" dirty="0"/>
              <a:t>Do not grow in food</a:t>
            </a:r>
          </a:p>
          <a:p>
            <a:pPr marL="694944" lvl="2" indent="-347472" eaLnBrk="1" hangingPunct="1">
              <a:defRPr/>
            </a:pPr>
            <a:r>
              <a:rPr lang="en-US" dirty="0"/>
              <a:t>Can be transferred through food and remain infectious in food</a:t>
            </a:r>
          </a:p>
          <a:p>
            <a:pPr marL="0" indent="0" eaLnBrk="1" hangingPunct="1">
              <a:defRPr/>
            </a:pPr>
            <a:r>
              <a:rPr lang="en-US" dirty="0" smtClean="0">
                <a:cs typeface="+mn-cs"/>
              </a:rPr>
              <a:t>Sources:</a:t>
            </a:r>
            <a:endParaRPr lang="en-US" dirty="0">
              <a:cs typeface="+mn-cs"/>
            </a:endParaRPr>
          </a:p>
          <a:p>
            <a:pPr marL="347472" lvl="1" indent="-347472" eaLnBrk="1" hangingPunct="1">
              <a:defRPr/>
            </a:pPr>
            <a:r>
              <a:rPr lang="en-US" dirty="0"/>
              <a:t>Food, water, or any contaminated surface</a:t>
            </a:r>
          </a:p>
          <a:p>
            <a:pPr marL="347472" lvl="1" indent="-347472" eaLnBrk="1" hangingPunct="1">
              <a:defRPr/>
            </a:pPr>
            <a:r>
              <a:rPr lang="en-US" dirty="0"/>
              <a:t>Typically occur through fecal-oral routes</a:t>
            </a:r>
          </a:p>
          <a:p>
            <a:pPr marL="571500" lvl="1" indent="-457200" eaLnBrk="1" hangingPunct="1">
              <a:buFont typeface="Wingdings" charset="0"/>
              <a:buNone/>
              <a:defRPr/>
            </a:pPr>
            <a:endParaRPr lang="en-US" sz="2000" dirty="0">
              <a:solidFill>
                <a:srgbClr val="000000"/>
              </a:solidFill>
            </a:endParaRPr>
          </a:p>
        </p:txBody>
      </p:sp>
      <p:sp>
        <p:nvSpPr>
          <p:cNvPr id="58373"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2-44</a:t>
            </a:r>
          </a:p>
        </p:txBody>
      </p:sp>
      <p:pic>
        <p:nvPicPr>
          <p:cNvPr id="112645" name="Picture 5" descr="6e_c02_06B.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671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0525" y="158750"/>
            <a:ext cx="8307388" cy="519113"/>
          </a:xfrm>
        </p:spPr>
        <p:txBody>
          <a:bodyPr/>
          <a:lstStyle/>
          <a:p>
            <a:pPr eaLnBrk="1" hangingPunct="1">
              <a:defRPr/>
            </a:pPr>
            <a:r>
              <a:rPr lang="en-US" dirty="0" smtClean="0">
                <a:cs typeface="+mj-cs"/>
              </a:rPr>
              <a:t>General Information About Viruses</a:t>
            </a:r>
            <a:endParaRPr lang="en-US" dirty="0">
              <a:cs typeface="+mj-cs"/>
            </a:endParaRPr>
          </a:p>
        </p:txBody>
      </p:sp>
      <p:sp>
        <p:nvSpPr>
          <p:cNvPr id="58371" name="Rectangle 3"/>
          <p:cNvSpPr>
            <a:spLocks noGrp="1" noChangeArrowheads="1"/>
          </p:cNvSpPr>
          <p:nvPr>
            <p:ph idx="1"/>
          </p:nvPr>
        </p:nvSpPr>
        <p:spPr>
          <a:xfrm>
            <a:off x="390525" y="1143000"/>
            <a:ext cx="5172075" cy="4773613"/>
          </a:xfrm>
        </p:spPr>
        <p:txBody>
          <a:bodyPr/>
          <a:lstStyle/>
          <a:p>
            <a:pPr marL="0" indent="0" eaLnBrk="1" hangingPunct="1">
              <a:defRPr/>
            </a:pPr>
            <a:r>
              <a:rPr lang="en-US" dirty="0" smtClean="0">
                <a:cs typeface="+mn-cs"/>
              </a:rPr>
              <a:t>Transfer:</a:t>
            </a:r>
            <a:endParaRPr lang="en-US" dirty="0">
              <a:cs typeface="+mn-cs"/>
            </a:endParaRPr>
          </a:p>
          <a:p>
            <a:pPr marL="347472" lvl="1" indent="-347472" eaLnBrk="1" hangingPunct="1">
              <a:defRPr/>
            </a:pPr>
            <a:r>
              <a:rPr lang="en-US" dirty="0" smtClean="0"/>
              <a:t>Viruses can be transferred from</a:t>
            </a:r>
            <a:endParaRPr lang="en-US" dirty="0"/>
          </a:p>
          <a:p>
            <a:pPr marL="694944" lvl="2" indent="-347472" eaLnBrk="1" hangingPunct="1">
              <a:defRPr/>
            </a:pPr>
            <a:r>
              <a:rPr lang="en-US" dirty="0" smtClean="0"/>
              <a:t>Person to person</a:t>
            </a:r>
            <a:endParaRPr lang="en-US" dirty="0"/>
          </a:p>
          <a:p>
            <a:pPr marL="694944" lvl="2" indent="-347472" eaLnBrk="1" hangingPunct="1">
              <a:defRPr/>
            </a:pPr>
            <a:r>
              <a:rPr lang="en-US" dirty="0" smtClean="0"/>
              <a:t>People to food</a:t>
            </a:r>
            <a:endParaRPr lang="en-US" dirty="0"/>
          </a:p>
          <a:p>
            <a:pPr marL="694944" lvl="2" indent="-347472" eaLnBrk="1" hangingPunct="1">
              <a:defRPr/>
            </a:pPr>
            <a:r>
              <a:rPr lang="en-US" dirty="0" smtClean="0"/>
              <a:t>People to food-contact surfaces</a:t>
            </a:r>
            <a:endParaRPr lang="en-US" dirty="0"/>
          </a:p>
          <a:p>
            <a:pPr marL="347472" lvl="2" indent="0" eaLnBrk="1" hangingPunct="1">
              <a:buFont typeface="Courier New" pitchFamily="49" charset="0"/>
              <a:buNone/>
              <a:defRPr/>
            </a:pPr>
            <a:endParaRPr lang="en-US" dirty="0"/>
          </a:p>
          <a:p>
            <a:pPr marL="347472" lvl="1" indent="-347472" eaLnBrk="1" hangingPunct="1">
              <a:defRPr/>
            </a:pPr>
            <a:r>
              <a:rPr lang="en-US" dirty="0" smtClean="0"/>
              <a:t>People</a:t>
            </a:r>
          </a:p>
          <a:p>
            <a:pPr marL="695135" lvl="2" indent="-347472" eaLnBrk="1" hangingPunct="1">
              <a:defRPr/>
            </a:pPr>
            <a:r>
              <a:rPr lang="en-US" dirty="0" smtClean="0"/>
              <a:t>Carry viruses in their feces</a:t>
            </a:r>
          </a:p>
          <a:p>
            <a:pPr marL="695135" lvl="2" indent="-347472" eaLnBrk="1" hangingPunct="1">
              <a:defRPr/>
            </a:pPr>
            <a:r>
              <a:rPr lang="en-US" dirty="0" smtClean="0"/>
              <a:t>Can transfer them to their hands after using the restroom</a:t>
            </a:r>
            <a:endParaRPr lang="en-US" dirty="0"/>
          </a:p>
          <a:p>
            <a:pPr marL="571500" lvl="1" indent="-457200" eaLnBrk="1" hangingPunct="1">
              <a:buFont typeface="Wingdings" charset="0"/>
              <a:buNone/>
              <a:defRPr/>
            </a:pPr>
            <a:endParaRPr lang="en-US" sz="2000" dirty="0" smtClean="0">
              <a:solidFill>
                <a:srgbClr val="000000"/>
              </a:solidFill>
            </a:endParaRPr>
          </a:p>
          <a:p>
            <a:pPr marL="114300" lvl="1" indent="0" eaLnBrk="1" hangingPunct="1">
              <a:buFont typeface="Wingdings" pitchFamily="2" charset="2"/>
              <a:buNone/>
              <a:defRPr/>
            </a:pPr>
            <a:endParaRPr lang="en-US" sz="2000" dirty="0"/>
          </a:p>
          <a:p>
            <a:pPr marL="571500" lvl="1" indent="-457200" eaLnBrk="1" hangingPunct="1">
              <a:buFont typeface="Wingdings" charset="0"/>
              <a:buNone/>
              <a:defRPr/>
            </a:pPr>
            <a:endParaRPr lang="en-US" sz="2000" dirty="0">
              <a:solidFill>
                <a:srgbClr val="000000"/>
              </a:solidFill>
            </a:endParaRPr>
          </a:p>
        </p:txBody>
      </p:sp>
      <p:sp>
        <p:nvSpPr>
          <p:cNvPr id="58373"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2-45</a:t>
            </a:r>
          </a:p>
        </p:txBody>
      </p:sp>
      <p:pic>
        <p:nvPicPr>
          <p:cNvPr id="113669" name="Picture 5" descr="6e_c02_06B.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3469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0525" y="158750"/>
            <a:ext cx="8307388" cy="519113"/>
          </a:xfrm>
        </p:spPr>
        <p:txBody>
          <a:bodyPr/>
          <a:lstStyle/>
          <a:p>
            <a:pPr eaLnBrk="1" hangingPunct="1">
              <a:defRPr/>
            </a:pPr>
            <a:r>
              <a:rPr lang="en-US" dirty="0" smtClean="0">
                <a:cs typeface="+mj-cs"/>
              </a:rPr>
              <a:t>General Information About Viruses</a:t>
            </a:r>
            <a:endParaRPr lang="en-US" dirty="0">
              <a:cs typeface="+mj-cs"/>
            </a:endParaRPr>
          </a:p>
        </p:txBody>
      </p:sp>
      <p:sp>
        <p:nvSpPr>
          <p:cNvPr id="59395" name="Rectangle 3"/>
          <p:cNvSpPr>
            <a:spLocks noGrp="1" noChangeArrowheads="1"/>
          </p:cNvSpPr>
          <p:nvPr>
            <p:ph idx="1"/>
          </p:nvPr>
        </p:nvSpPr>
        <p:spPr>
          <a:xfrm>
            <a:off x="390525" y="1143000"/>
            <a:ext cx="4294188" cy="3795713"/>
          </a:xfrm>
        </p:spPr>
        <p:txBody>
          <a:bodyPr/>
          <a:lstStyle/>
          <a:p>
            <a:pPr marL="0" indent="0" eaLnBrk="1" hangingPunct="1">
              <a:defRPr/>
            </a:pPr>
            <a:r>
              <a:rPr lang="en-US" dirty="0" smtClean="0">
                <a:cs typeface="+mn-cs"/>
              </a:rPr>
              <a:t>Prevention:</a:t>
            </a:r>
            <a:endParaRPr lang="en-US" dirty="0">
              <a:cs typeface="+mn-cs"/>
            </a:endParaRPr>
          </a:p>
          <a:p>
            <a:pPr marL="347472" lvl="1" indent="-347472" eaLnBrk="1" hangingPunct="1">
              <a:defRPr/>
            </a:pPr>
            <a:r>
              <a:rPr lang="en-US" dirty="0"/>
              <a:t>Not destroyed by normal cooking </a:t>
            </a:r>
            <a:r>
              <a:rPr lang="en-US" dirty="0" smtClean="0"/>
              <a:t>temperatures</a:t>
            </a:r>
            <a:endParaRPr lang="en-US" dirty="0"/>
          </a:p>
          <a:p>
            <a:pPr marL="347472" lvl="1" indent="-347472" eaLnBrk="1" hangingPunct="1">
              <a:defRPr/>
            </a:pPr>
            <a:r>
              <a:rPr lang="en-US" dirty="0"/>
              <a:t>Good personal hygiene must be practiced when handling food and food-contact </a:t>
            </a:r>
            <a:r>
              <a:rPr lang="en-US" dirty="0" smtClean="0"/>
              <a:t>surfaces</a:t>
            </a:r>
            <a:endParaRPr lang="en-US" dirty="0"/>
          </a:p>
          <a:p>
            <a:pPr marL="347472" lvl="1" indent="-347472" eaLnBrk="1" hangingPunct="1">
              <a:defRPr/>
            </a:pPr>
            <a:r>
              <a:rPr lang="en-US" dirty="0"/>
              <a:t>Quick removal and cleanup of vomit is important</a:t>
            </a:r>
          </a:p>
          <a:p>
            <a:pPr marL="571500" lvl="1" indent="-457200" eaLnBrk="1" hangingPunct="1">
              <a:buFont typeface="Wingdings" charset="0"/>
              <a:buNone/>
              <a:defRPr/>
            </a:pPr>
            <a:endParaRPr lang="en-US" sz="2000" dirty="0">
              <a:solidFill>
                <a:srgbClr val="000000"/>
              </a:solidFill>
            </a:endParaRPr>
          </a:p>
        </p:txBody>
      </p:sp>
      <p:sp>
        <p:nvSpPr>
          <p:cNvPr id="5939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2-46</a:t>
            </a:r>
          </a:p>
        </p:txBody>
      </p:sp>
      <p:pic>
        <p:nvPicPr>
          <p:cNvPr id="114693" name="Picture 1" descr="6e_c02_06B.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60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2-47</a:t>
            </a:r>
          </a:p>
        </p:txBody>
      </p:sp>
      <p:sp>
        <p:nvSpPr>
          <p:cNvPr id="6" name="Rectangle 2060"/>
          <p:cNvSpPr>
            <a:spLocks noGrp="1" noChangeArrowheads="1"/>
          </p:cNvSpPr>
          <p:nvPr>
            <p:ph type="title"/>
          </p:nvPr>
        </p:nvSpPr>
        <p:spPr>
          <a:xfrm>
            <a:off x="228600" y="160338"/>
            <a:ext cx="8307388" cy="519112"/>
          </a:xfrm>
        </p:spPr>
        <p:txBody>
          <a:bodyPr/>
          <a:lstStyle/>
          <a:p>
            <a:pPr eaLnBrk="1" hangingPunct="1">
              <a:defRPr/>
            </a:pPr>
            <a:r>
              <a:rPr lang="en-US" dirty="0"/>
              <a:t>Major Foodborne </a:t>
            </a:r>
            <a:r>
              <a:rPr lang="en-US" dirty="0" smtClean="0"/>
              <a:t>Viruses </a:t>
            </a:r>
            <a:endParaRPr lang="en-US" dirty="0"/>
          </a:p>
        </p:txBody>
      </p:sp>
      <p:sp>
        <p:nvSpPr>
          <p:cNvPr id="1184776" name="Rectangle 8"/>
          <p:cNvSpPr>
            <a:spLocks noGrp="1" noChangeArrowheads="1"/>
          </p:cNvSpPr>
          <p:nvPr>
            <p:ph idx="1"/>
          </p:nvPr>
        </p:nvSpPr>
        <p:spPr>
          <a:xfrm>
            <a:off x="496888" y="1122363"/>
            <a:ext cx="8307387" cy="4983162"/>
          </a:xfrm>
        </p:spPr>
        <p:txBody>
          <a:bodyPr/>
          <a:lstStyle/>
          <a:p>
            <a:pPr marL="0" indent="0" eaLnBrk="1" hangingPunct="1">
              <a:defRPr/>
            </a:pPr>
            <a:r>
              <a:rPr lang="en-US" dirty="0" smtClean="0"/>
              <a:t>Practicing personal hygiene can </a:t>
            </a:r>
            <a:r>
              <a:rPr lang="en-US" dirty="0"/>
              <a:t>keep these </a:t>
            </a:r>
            <a:r>
              <a:rPr lang="en-US" dirty="0" smtClean="0"/>
              <a:t>viruses </a:t>
            </a:r>
            <a:r>
              <a:rPr lang="en-US" dirty="0"/>
              <a:t>from causing a foodborne </a:t>
            </a:r>
            <a:r>
              <a:rPr lang="en-US" dirty="0" smtClean="0"/>
              <a:t>illness:</a:t>
            </a:r>
            <a:endParaRPr lang="en-US" dirty="0"/>
          </a:p>
          <a:p>
            <a:pPr marL="571500" lvl="1" indent="-457200" eaLnBrk="1" hangingPunct="1">
              <a:defRPr/>
            </a:pPr>
            <a:r>
              <a:rPr lang="en-US" dirty="0" smtClean="0"/>
              <a:t>Hepatitis A</a:t>
            </a:r>
            <a:endParaRPr lang="en-US" dirty="0"/>
          </a:p>
          <a:p>
            <a:pPr marL="571500" lvl="1" indent="-457200" eaLnBrk="1" hangingPunct="1">
              <a:defRPr/>
            </a:pPr>
            <a:r>
              <a:rPr lang="en-US" dirty="0" smtClean="0"/>
              <a:t>Norovirus</a:t>
            </a:r>
            <a:endParaRPr lang="en-US" dirty="0"/>
          </a:p>
        </p:txBody>
      </p:sp>
    </p:spTree>
    <p:extLst>
      <p:ext uri="{BB962C8B-B14F-4D97-AF65-F5344CB8AC3E}">
        <p14:creationId xmlns:p14="http://schemas.microsoft.com/office/powerpoint/2010/main" val="17505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8938" y="158750"/>
            <a:ext cx="8307387" cy="519113"/>
          </a:xfrm>
        </p:spPr>
        <p:txBody>
          <a:bodyPr/>
          <a:lstStyle/>
          <a:p>
            <a:pPr eaLnBrk="1" hangingPunct="1">
              <a:defRPr/>
            </a:pPr>
            <a:r>
              <a:rPr lang="en-US" dirty="0">
                <a:cs typeface="+mj-cs"/>
              </a:rPr>
              <a:t>Contaminants</a:t>
            </a:r>
          </a:p>
        </p:txBody>
      </p:sp>
      <p:sp>
        <p:nvSpPr>
          <p:cNvPr id="20483" name="Rectangle 3"/>
          <p:cNvSpPr>
            <a:spLocks noGrp="1" noChangeArrowheads="1"/>
          </p:cNvSpPr>
          <p:nvPr>
            <p:ph idx="1"/>
          </p:nvPr>
        </p:nvSpPr>
        <p:spPr>
          <a:xfrm>
            <a:off x="393700" y="1143000"/>
            <a:ext cx="4062413" cy="4953000"/>
          </a:xfrm>
        </p:spPr>
        <p:txBody>
          <a:bodyPr/>
          <a:lstStyle/>
          <a:p>
            <a:pPr marL="0" indent="0" eaLnBrk="1" hangingPunct="1">
              <a:defRPr/>
            </a:pPr>
            <a:r>
              <a:rPr lang="en-US" dirty="0">
                <a:cs typeface="+mn-cs"/>
              </a:rPr>
              <a:t>Biological </a:t>
            </a:r>
            <a:r>
              <a:rPr lang="en-US" dirty="0" smtClean="0">
                <a:cs typeface="+mn-cs"/>
              </a:rPr>
              <a:t>contaminants:</a:t>
            </a:r>
            <a:endParaRPr lang="en-US" dirty="0">
              <a:cs typeface="+mn-cs"/>
            </a:endParaRPr>
          </a:p>
          <a:p>
            <a:pPr marL="347472" lvl="1" indent="-347472" eaLnBrk="1" hangingPunct="1">
              <a:defRPr/>
            </a:pPr>
            <a:r>
              <a:rPr lang="en-US" dirty="0" smtClean="0"/>
              <a:t>Bacteria</a:t>
            </a:r>
          </a:p>
          <a:p>
            <a:pPr marL="347472" lvl="1" indent="-347472" eaLnBrk="1" hangingPunct="1">
              <a:defRPr/>
            </a:pPr>
            <a:r>
              <a:rPr lang="en-US" dirty="0" smtClean="0"/>
              <a:t>Viruses</a:t>
            </a:r>
          </a:p>
          <a:p>
            <a:pPr marL="347472" lvl="1" indent="-347472" eaLnBrk="1" hangingPunct="1">
              <a:defRPr/>
            </a:pPr>
            <a:r>
              <a:rPr lang="en-US" dirty="0" smtClean="0"/>
              <a:t>Parasites</a:t>
            </a:r>
          </a:p>
          <a:p>
            <a:pPr marL="347472" lvl="1" indent="-347472" eaLnBrk="1" hangingPunct="1">
              <a:defRPr/>
            </a:pPr>
            <a:r>
              <a:rPr lang="en-US" dirty="0" smtClean="0"/>
              <a:t>Fungi</a:t>
            </a:r>
            <a:endParaRPr lang="en-US" dirty="0"/>
          </a:p>
        </p:txBody>
      </p:sp>
      <p:sp>
        <p:nvSpPr>
          <p:cNvPr id="204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1-7</a:t>
            </a:r>
          </a:p>
        </p:txBody>
      </p:sp>
      <p:pic>
        <p:nvPicPr>
          <p:cNvPr id="53253" name="Picture 1" descr="6e_c01_4_Staph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6213" y="1243013"/>
            <a:ext cx="210026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1760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2-48</a:t>
            </a:r>
          </a:p>
        </p:txBody>
      </p:sp>
      <p:sp>
        <p:nvSpPr>
          <p:cNvPr id="61463" name="Rectangle 37"/>
          <p:cNvSpPr>
            <a:spLocks noGrp="1" noChangeArrowheads="1"/>
          </p:cNvSpPr>
          <p:nvPr>
            <p:ph type="title"/>
          </p:nvPr>
        </p:nvSpPr>
        <p:spPr>
          <a:xfrm>
            <a:off x="390525" y="158750"/>
            <a:ext cx="8235950" cy="519113"/>
          </a:xfrm>
        </p:spPr>
        <p:txBody>
          <a:bodyPr/>
          <a:lstStyle/>
          <a:p>
            <a:pPr eaLnBrk="1" hangingPunct="1">
              <a:defRPr/>
            </a:pPr>
            <a:r>
              <a:rPr lang="en-US" dirty="0" smtClean="0">
                <a:cs typeface="+mj-cs"/>
              </a:rPr>
              <a:t>Hepatitis A</a:t>
            </a:r>
            <a:endParaRPr lang="en-US" dirty="0">
              <a:cs typeface="+mj-cs"/>
            </a:endParaRPr>
          </a:p>
        </p:txBody>
      </p:sp>
      <p:sp>
        <p:nvSpPr>
          <p:cNvPr id="116740" name="Rectangle 3"/>
          <p:cNvSpPr>
            <a:spLocks noChangeArrowheads="1"/>
          </p:cNvSpPr>
          <p:nvPr/>
        </p:nvSpPr>
        <p:spPr bwMode="auto">
          <a:xfrm>
            <a:off x="3657600" y="1028700"/>
            <a:ext cx="4000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tabLst>
                <a:tab pos="1025525" algn="l"/>
              </a:tabLst>
            </a:pPr>
            <a:r>
              <a:rPr lang="en-US" sz="2000" b="1" dirty="0">
                <a:solidFill>
                  <a:srgbClr val="000000"/>
                </a:solidFill>
                <a:ea typeface="ＭＳ Ｐゴシック" charset="0"/>
                <a:cs typeface="ＭＳ Ｐゴシック" charset="0"/>
              </a:rPr>
              <a:t>Virus:</a:t>
            </a:r>
            <a:r>
              <a:rPr lang="en-US" sz="2000" dirty="0">
                <a:solidFill>
                  <a:srgbClr val="000000"/>
                </a:solidFill>
                <a:ea typeface="ＭＳ Ｐゴシック" charset="0"/>
                <a:cs typeface="ＭＳ Ｐゴシック" charset="0"/>
              </a:rPr>
              <a:t>	</a:t>
            </a:r>
            <a:r>
              <a:rPr lang="en-US" sz="2000" dirty="0">
                <a:solidFill>
                  <a:srgbClr val="0093D3"/>
                </a:solidFill>
                <a:ea typeface="ＭＳ Ｐゴシック" charset="0"/>
                <a:cs typeface="ＭＳ Ｐゴシック" charset="0"/>
              </a:rPr>
              <a:t>Hepatitis A </a:t>
            </a:r>
          </a:p>
          <a:p>
            <a:pPr fontAlgn="base">
              <a:spcBef>
                <a:spcPct val="0"/>
              </a:spcBef>
              <a:spcAft>
                <a:spcPct val="0"/>
              </a:spcAft>
              <a:tabLst>
                <a:tab pos="1025525" algn="l"/>
              </a:tabLst>
            </a:pPr>
            <a:r>
              <a:rPr lang="en-US" sz="2000" b="1" dirty="0">
                <a:solidFill>
                  <a:srgbClr val="000000"/>
                </a:solidFill>
                <a:ea typeface="ＭＳ Ｐゴシック" charset="0"/>
                <a:cs typeface="ＭＳ Ｐゴシック" charset="0"/>
              </a:rPr>
              <a:t>Illness:</a:t>
            </a:r>
            <a:r>
              <a:rPr lang="en-US" sz="2000" dirty="0">
                <a:solidFill>
                  <a:srgbClr val="000000"/>
                </a:solidFill>
                <a:ea typeface="ＭＳ Ｐゴシック" charset="0"/>
                <a:cs typeface="ＭＳ Ｐゴシック" charset="0"/>
              </a:rPr>
              <a:t>	</a:t>
            </a:r>
            <a:r>
              <a:rPr lang="en-US" sz="2000" dirty="0">
                <a:solidFill>
                  <a:srgbClr val="0093D3"/>
                </a:solidFill>
                <a:ea typeface="ＭＳ Ｐゴシック" charset="0"/>
                <a:cs typeface="ＭＳ Ｐゴシック" charset="0"/>
              </a:rPr>
              <a:t>Hepatitis A </a:t>
            </a:r>
          </a:p>
        </p:txBody>
      </p:sp>
      <p:graphicFrame>
        <p:nvGraphicFramePr>
          <p:cNvPr id="10" name="Group 3"/>
          <p:cNvGraphicFramePr>
            <a:graphicFrameLocks/>
          </p:cNvGraphicFramePr>
          <p:nvPr/>
        </p:nvGraphicFramePr>
        <p:xfrm>
          <a:off x="396875" y="2514600"/>
          <a:ext cx="8229600" cy="3314700"/>
        </p:xfrm>
        <a:graphic>
          <a:graphicData uri="http://schemas.openxmlformats.org/drawingml/2006/table">
            <a:tbl>
              <a:tblPr/>
              <a:tblGrid>
                <a:gridCol w="3325202"/>
                <a:gridCol w="4904398"/>
              </a:tblGrid>
              <a:tr h="356990">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548620">
                <a:tc>
                  <a:txBody>
                    <a:bodyPr/>
                    <a:lstStyle/>
                    <a:p>
                      <a:pPr marL="0" indent="0">
                        <a:buClr>
                          <a:schemeClr val="accent1"/>
                        </a:buClr>
                        <a:buFont typeface="Arial"/>
                        <a:buNone/>
                      </a:pPr>
                      <a:r>
                        <a:rPr kumimoji="0" lang="en-US" sz="2000" b="0" i="0" u="none" strike="noStrike" kern="1200" cap="none" normalizeH="0" baseline="0" dirty="0" smtClean="0">
                          <a:ln>
                            <a:noFill/>
                          </a:ln>
                          <a:solidFill>
                            <a:schemeClr val="tx1"/>
                          </a:solidFill>
                          <a:effectLst/>
                          <a:latin typeface="Arial" charset="0"/>
                          <a:ea typeface="+mn-ea"/>
                          <a:cs typeface="+mn-cs"/>
                        </a:rPr>
                        <a:t>Ready-to-eat food</a:t>
                      </a:r>
                    </a:p>
                  </a:txBody>
                  <a:tcPr marT="45730" marB="45730"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indent="0">
                        <a:buClr>
                          <a:schemeClr val="accent1"/>
                        </a:buClr>
                        <a:buFont typeface="Arial"/>
                        <a:buNone/>
                      </a:pPr>
                      <a:r>
                        <a:rPr kumimoji="0" lang="en-US" sz="2000" b="0" i="0" u="none" strike="noStrike" kern="1200" cap="none" normalizeH="0" baseline="0" dirty="0" smtClean="0">
                          <a:ln>
                            <a:noFill/>
                          </a:ln>
                          <a:solidFill>
                            <a:schemeClr val="tx1"/>
                          </a:solidFill>
                          <a:effectLst/>
                          <a:latin typeface="Arial" charset="0"/>
                          <a:ea typeface="+mn-ea"/>
                          <a:cs typeface="+mn-cs"/>
                        </a:rPr>
                        <a:t>Fever (mild)</a:t>
                      </a:r>
                      <a:endParaRPr kumimoji="0" lang="en-US" sz="2000" b="0" i="0" u="none" strike="noStrike" kern="1200" cap="none" normalizeH="0" baseline="0" dirty="0">
                        <a:ln>
                          <a:noFill/>
                        </a:ln>
                        <a:solidFill>
                          <a:schemeClr val="tx1"/>
                        </a:solidFill>
                        <a:effectLst/>
                        <a:latin typeface="Arial" charset="0"/>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75693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2000" b="0" i="0" u="none" strike="noStrike" kern="1200" cap="none" normalizeH="0" baseline="0" dirty="0" smtClean="0">
                          <a:ln>
                            <a:noFill/>
                          </a:ln>
                          <a:solidFill>
                            <a:schemeClr val="tx1"/>
                          </a:solidFill>
                          <a:effectLst/>
                          <a:latin typeface="Arial" charset="0"/>
                          <a:ea typeface="+mn-ea"/>
                          <a:cs typeface="+mn-cs"/>
                        </a:rPr>
                        <a:t>Shellfish from contaminated water</a:t>
                      </a: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indent="0">
                        <a:buClr>
                          <a:schemeClr val="accent1"/>
                        </a:buClr>
                        <a:buFont typeface="Arial"/>
                        <a:buNone/>
                      </a:pPr>
                      <a:r>
                        <a:rPr kumimoji="0" lang="en-US" sz="2000" b="0" i="0" u="none" strike="noStrike" kern="1200" cap="none" normalizeH="0" baseline="0" dirty="0" smtClean="0">
                          <a:ln>
                            <a:noFill/>
                          </a:ln>
                          <a:solidFill>
                            <a:schemeClr val="tx1"/>
                          </a:solidFill>
                          <a:effectLst/>
                          <a:latin typeface="Arial" charset="0"/>
                          <a:ea typeface="+mn-ea"/>
                          <a:cs typeface="+mn-cs"/>
                        </a:rPr>
                        <a:t>General Weakness</a:t>
                      </a:r>
                      <a:endParaRPr kumimoji="0" lang="en-US" sz="2000" b="0" i="0" u="none" strike="noStrike" kern="1200" cap="none" normalizeH="0" baseline="0" dirty="0">
                        <a:ln>
                          <a:noFill/>
                        </a:ln>
                        <a:solidFill>
                          <a:schemeClr val="tx1"/>
                        </a:solidFill>
                        <a:effectLst/>
                        <a:latin typeface="Arial" charset="0"/>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00368">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2000" b="0" i="0" u="none" strike="noStrike" kern="1200" cap="none" normalizeH="0" baseline="0" dirty="0" smtClean="0">
                          <a:ln>
                            <a:noFill/>
                          </a:ln>
                          <a:solidFill>
                            <a:schemeClr val="tx1"/>
                          </a:solidFill>
                          <a:effectLst/>
                          <a:latin typeface="Arial" charset="0"/>
                          <a:ea typeface="+mn-ea"/>
                          <a:cs typeface="+mn-cs"/>
                        </a:rPr>
                        <a:t>Nausea</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7150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2000" b="0" i="0" u="none" strike="noStrike" kern="1200" cap="none" normalizeH="0" baseline="0" dirty="0" smtClean="0">
                          <a:ln>
                            <a:noFill/>
                          </a:ln>
                          <a:solidFill>
                            <a:schemeClr val="tx1"/>
                          </a:solidFill>
                          <a:effectLst/>
                          <a:latin typeface="Arial" charset="0"/>
                          <a:ea typeface="+mn-ea"/>
                          <a:cs typeface="+mn-cs"/>
                        </a:rPr>
                        <a:t>Abdominal pain</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7150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2000" b="0" i="0" u="none" strike="noStrike" kern="1200" cap="none" normalizeH="0" baseline="0" dirty="0" smtClean="0">
                          <a:ln>
                            <a:noFill/>
                          </a:ln>
                          <a:solidFill>
                            <a:schemeClr val="tx1"/>
                          </a:solidFill>
                          <a:effectLst/>
                          <a:latin typeface="Arial" charset="0"/>
                          <a:ea typeface="+mn-ea"/>
                          <a:cs typeface="+mn-cs"/>
                        </a:rPr>
                        <a:t>Jaundice (appears later)</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6761" name="Picture 1" descr="6e_c02_2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7300" y="1143000"/>
            <a:ext cx="20161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0057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7"/>
          <p:cNvSpPr>
            <a:spLocks noGrp="1" noChangeArrowheads="1"/>
          </p:cNvSpPr>
          <p:nvPr>
            <p:ph type="title"/>
          </p:nvPr>
        </p:nvSpPr>
        <p:spPr>
          <a:xfrm>
            <a:off x="390525" y="158750"/>
            <a:ext cx="8235950" cy="519113"/>
          </a:xfrm>
        </p:spPr>
        <p:txBody>
          <a:bodyPr/>
          <a:lstStyle/>
          <a:p>
            <a:pPr eaLnBrk="1" hangingPunct="1">
              <a:defRPr/>
            </a:pPr>
            <a:r>
              <a:rPr lang="en-US" dirty="0" smtClean="0">
                <a:cs typeface="+mj-cs"/>
              </a:rPr>
              <a:t>Hepatitis A</a:t>
            </a:r>
            <a:endParaRPr lang="en-US" dirty="0">
              <a:cs typeface="+mj-cs"/>
            </a:endParaRPr>
          </a:p>
        </p:txBody>
      </p:sp>
      <p:sp>
        <p:nvSpPr>
          <p:cNvPr id="1471491" name="Rectangle 3"/>
          <p:cNvSpPr>
            <a:spLocks noGrp="1" noChangeArrowheads="1"/>
          </p:cNvSpPr>
          <p:nvPr>
            <p:ph idx="1"/>
          </p:nvPr>
        </p:nvSpPr>
        <p:spPr>
          <a:xfrm>
            <a:off x="504825" y="1143000"/>
            <a:ext cx="6010275" cy="4914900"/>
          </a:xfrm>
        </p:spPr>
        <p:txBody>
          <a:bodyPr/>
          <a:lstStyle/>
          <a:p>
            <a:pPr eaLnBrk="1" hangingPunct="1">
              <a:defRPr/>
            </a:pPr>
            <a:r>
              <a:rPr lang="en-US" dirty="0"/>
              <a:t>Most </a:t>
            </a:r>
            <a:r>
              <a:rPr lang="en-US" dirty="0" smtClean="0"/>
              <a:t>important prevention measure:</a:t>
            </a:r>
            <a:endParaRPr lang="en-US" dirty="0"/>
          </a:p>
          <a:p>
            <a:pPr marL="347472" lvl="1" indent="-347472" eaLnBrk="1" hangingPunct="1">
              <a:defRPr/>
            </a:pPr>
            <a:r>
              <a:rPr lang="en-US" dirty="0" smtClean="0"/>
              <a:t>Practicing personal </a:t>
            </a:r>
            <a:r>
              <a:rPr lang="en-US" dirty="0"/>
              <a:t>h</a:t>
            </a:r>
            <a:r>
              <a:rPr lang="en-US" dirty="0" smtClean="0"/>
              <a:t>ygiene</a:t>
            </a:r>
            <a:endParaRPr lang="en-US" dirty="0"/>
          </a:p>
          <a:p>
            <a:pPr eaLnBrk="1" hangingPunct="1">
              <a:defRPr/>
            </a:pPr>
            <a:r>
              <a:rPr lang="en-US" dirty="0"/>
              <a:t>Other </a:t>
            </a:r>
            <a:r>
              <a:rPr lang="en-US" dirty="0" smtClean="0"/>
              <a:t>prevention measures:</a:t>
            </a:r>
            <a:endParaRPr lang="en-US" dirty="0"/>
          </a:p>
          <a:p>
            <a:pPr marL="347472" lvl="1" indent="-347472" eaLnBrk="1" hangingPunct="1">
              <a:defRPr/>
            </a:pPr>
            <a:r>
              <a:rPr lang="en-US" dirty="0"/>
              <a:t>Exclude staff who have been diagnosed with hepatitis A from the </a:t>
            </a:r>
            <a:r>
              <a:rPr lang="en-US" dirty="0" smtClean="0"/>
              <a:t>operation</a:t>
            </a:r>
          </a:p>
          <a:p>
            <a:pPr marL="347472" lvl="1" indent="-347472" eaLnBrk="1" hangingPunct="1">
              <a:defRPr/>
            </a:pPr>
            <a:r>
              <a:rPr lang="en-US" dirty="0"/>
              <a:t>Exclude staff who have jaundice from the </a:t>
            </a:r>
            <a:r>
              <a:rPr lang="en-US" dirty="0" smtClean="0"/>
              <a:t>operation</a:t>
            </a:r>
          </a:p>
          <a:p>
            <a:pPr marL="347472" lvl="1" indent="-347472" eaLnBrk="1" hangingPunct="1">
              <a:defRPr/>
            </a:pPr>
            <a:r>
              <a:rPr lang="en-US" dirty="0"/>
              <a:t>Wash </a:t>
            </a:r>
            <a:r>
              <a:rPr lang="en-US" dirty="0" smtClean="0"/>
              <a:t>hands</a:t>
            </a:r>
          </a:p>
          <a:p>
            <a:pPr marL="347472" lvl="1" indent="-347472" eaLnBrk="1" hangingPunct="1">
              <a:defRPr/>
            </a:pPr>
            <a:r>
              <a:rPr lang="en-US" dirty="0"/>
              <a:t>Avoid bare-hand contact with ready-to-eat </a:t>
            </a:r>
            <a:r>
              <a:rPr lang="en-US" dirty="0" smtClean="0"/>
              <a:t>food</a:t>
            </a:r>
          </a:p>
          <a:p>
            <a:pPr marL="347472" lvl="1" indent="-347472" eaLnBrk="1" hangingPunct="1">
              <a:defRPr/>
            </a:pPr>
            <a:r>
              <a:rPr lang="en-US" dirty="0"/>
              <a:t>Purchase shellfish from approved, reputable suppliers</a:t>
            </a:r>
          </a:p>
          <a:p>
            <a:pPr marL="347472" lvl="1" indent="-347472" eaLnBrk="1" hangingPunct="1">
              <a:defRPr/>
            </a:pPr>
            <a:endParaRPr lang="en-US" dirty="0" smtClean="0"/>
          </a:p>
          <a:p>
            <a:pPr marL="0" lvl="1" indent="0" eaLnBrk="1" hangingPunct="1">
              <a:buFont typeface="Wingdings" pitchFamily="2" charset="2"/>
              <a:buNone/>
              <a:defRPr/>
            </a:pPr>
            <a:endParaRPr lang="en-US" dirty="0"/>
          </a:p>
          <a:p>
            <a:pPr marL="0" lvl="1" indent="0" eaLnBrk="1" hangingPunct="1">
              <a:buFont typeface="Wingdings" pitchFamily="2" charset="2"/>
              <a:buNone/>
              <a:defRPr/>
            </a:pPr>
            <a:endParaRPr lang="en-US" dirty="0"/>
          </a:p>
          <a:p>
            <a:pPr marL="347472" lvl="1" indent="-347472" eaLnBrk="1" hangingPunct="1">
              <a:defRPr/>
            </a:pPr>
            <a:endParaRPr lang="en-US" dirty="0" smtClean="0"/>
          </a:p>
          <a:p>
            <a:pPr marL="347472" lvl="1" indent="-347472" eaLnBrk="1" hangingPunct="1">
              <a:defRPr/>
            </a:pPr>
            <a:endParaRPr lang="en-US" dirty="0"/>
          </a:p>
          <a:p>
            <a:pPr marL="347472" lvl="1" indent="-347472" eaLnBrk="1" hangingPunct="1">
              <a:defRPr/>
            </a:pPr>
            <a:endParaRPr lang="en-US" dirty="0"/>
          </a:p>
        </p:txBody>
      </p:sp>
      <p:sp>
        <p:nvSpPr>
          <p:cNvPr id="11776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2-49</a:t>
            </a:r>
          </a:p>
        </p:txBody>
      </p:sp>
    </p:spTree>
    <p:extLst>
      <p:ext uri="{BB962C8B-B14F-4D97-AF65-F5344CB8AC3E}">
        <p14:creationId xmlns:p14="http://schemas.microsoft.com/office/powerpoint/2010/main" val="7770865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2-50</a:t>
            </a:r>
          </a:p>
        </p:txBody>
      </p:sp>
      <p:sp>
        <p:nvSpPr>
          <p:cNvPr id="61463" name="Rectangle 37"/>
          <p:cNvSpPr>
            <a:spLocks noGrp="1" noChangeArrowheads="1"/>
          </p:cNvSpPr>
          <p:nvPr>
            <p:ph type="title"/>
          </p:nvPr>
        </p:nvSpPr>
        <p:spPr>
          <a:xfrm>
            <a:off x="390525" y="158750"/>
            <a:ext cx="8235950" cy="519113"/>
          </a:xfrm>
        </p:spPr>
        <p:txBody>
          <a:bodyPr/>
          <a:lstStyle/>
          <a:p>
            <a:pPr eaLnBrk="1" hangingPunct="1">
              <a:defRPr/>
            </a:pPr>
            <a:r>
              <a:rPr lang="en-US" dirty="0" smtClean="0">
                <a:cs typeface="+mj-cs"/>
              </a:rPr>
              <a:t>Norovirus</a:t>
            </a:r>
            <a:endParaRPr lang="en-US" dirty="0">
              <a:cs typeface="+mj-cs"/>
            </a:endParaRPr>
          </a:p>
        </p:txBody>
      </p:sp>
      <p:sp>
        <p:nvSpPr>
          <p:cNvPr id="118788" name="Rectangle 3"/>
          <p:cNvSpPr>
            <a:spLocks noChangeArrowheads="1"/>
          </p:cNvSpPr>
          <p:nvPr/>
        </p:nvSpPr>
        <p:spPr bwMode="auto">
          <a:xfrm>
            <a:off x="3657600" y="1028700"/>
            <a:ext cx="411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tabLst>
                <a:tab pos="1025525" algn="l"/>
              </a:tabLst>
            </a:pPr>
            <a:r>
              <a:rPr lang="en-US" sz="2000" b="1" dirty="0">
                <a:solidFill>
                  <a:srgbClr val="000000"/>
                </a:solidFill>
                <a:ea typeface="ＭＳ Ｐゴシック" charset="0"/>
                <a:cs typeface="ＭＳ Ｐゴシック" charset="0"/>
              </a:rPr>
              <a:t>Virus:</a:t>
            </a:r>
            <a:r>
              <a:rPr lang="en-US" sz="2000" dirty="0">
                <a:solidFill>
                  <a:srgbClr val="000000"/>
                </a:solidFill>
                <a:ea typeface="ＭＳ Ｐゴシック" charset="0"/>
                <a:cs typeface="ＭＳ Ｐゴシック" charset="0"/>
              </a:rPr>
              <a:t>	</a:t>
            </a:r>
            <a:r>
              <a:rPr lang="en-US" sz="2000" dirty="0" err="1">
                <a:solidFill>
                  <a:srgbClr val="0093D3"/>
                </a:solidFill>
                <a:ea typeface="ＭＳ Ｐゴシック" charset="0"/>
                <a:cs typeface="ＭＳ Ｐゴシック" charset="0"/>
              </a:rPr>
              <a:t>Norovirus</a:t>
            </a:r>
            <a:endParaRPr lang="en-US" sz="2000" dirty="0">
              <a:solidFill>
                <a:srgbClr val="0093D3"/>
              </a:solidFill>
              <a:ea typeface="ＭＳ Ｐゴシック" charset="0"/>
              <a:cs typeface="ＭＳ Ｐゴシック" charset="0"/>
            </a:endParaRPr>
          </a:p>
          <a:p>
            <a:pPr fontAlgn="base">
              <a:spcBef>
                <a:spcPct val="0"/>
              </a:spcBef>
              <a:spcAft>
                <a:spcPct val="0"/>
              </a:spcAft>
              <a:tabLst>
                <a:tab pos="1025525" algn="l"/>
              </a:tabLst>
            </a:pPr>
            <a:r>
              <a:rPr lang="en-US" sz="2000" b="1" dirty="0">
                <a:solidFill>
                  <a:srgbClr val="000000"/>
                </a:solidFill>
                <a:ea typeface="ＭＳ Ｐゴシック" charset="0"/>
                <a:cs typeface="ＭＳ Ｐゴシック" charset="0"/>
              </a:rPr>
              <a:t>Illness:</a:t>
            </a:r>
            <a:r>
              <a:rPr lang="en-US" sz="2000" dirty="0">
                <a:solidFill>
                  <a:srgbClr val="000000"/>
                </a:solidFill>
                <a:ea typeface="ＭＳ Ｐゴシック" charset="0"/>
                <a:cs typeface="ＭＳ Ｐゴシック" charset="0"/>
              </a:rPr>
              <a:t>	</a:t>
            </a:r>
            <a:r>
              <a:rPr lang="en-US" sz="2000" dirty="0" err="1">
                <a:solidFill>
                  <a:srgbClr val="0093D3"/>
                </a:solidFill>
                <a:ea typeface="ＭＳ Ｐゴシック" charset="0"/>
                <a:cs typeface="ＭＳ Ｐゴシック" charset="0"/>
              </a:rPr>
              <a:t>Norovirus</a:t>
            </a:r>
            <a:r>
              <a:rPr lang="en-US" sz="2000" dirty="0">
                <a:solidFill>
                  <a:srgbClr val="0093D3"/>
                </a:solidFill>
                <a:ea typeface="ＭＳ Ｐゴシック" charset="0"/>
                <a:cs typeface="ＭＳ Ｐゴシック" charset="0"/>
              </a:rPr>
              <a:t> gastroenteritis</a:t>
            </a:r>
          </a:p>
        </p:txBody>
      </p:sp>
      <p:graphicFrame>
        <p:nvGraphicFramePr>
          <p:cNvPr id="10" name="Group 3"/>
          <p:cNvGraphicFramePr>
            <a:graphicFrameLocks/>
          </p:cNvGraphicFramePr>
          <p:nvPr/>
        </p:nvGraphicFramePr>
        <p:xfrm>
          <a:off x="396875" y="2514600"/>
          <a:ext cx="8229600" cy="2743200"/>
        </p:xfrm>
        <a:graphic>
          <a:graphicData uri="http://schemas.openxmlformats.org/drawingml/2006/table">
            <a:tbl>
              <a:tblPr/>
              <a:tblGrid>
                <a:gridCol w="3325202"/>
                <a:gridCol w="4904398"/>
              </a:tblGrid>
              <a:tr h="356990">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548620">
                <a:tc>
                  <a:txBody>
                    <a:bodyPr/>
                    <a:lstStyle/>
                    <a:p>
                      <a:pPr marL="0" indent="0">
                        <a:buClr>
                          <a:schemeClr val="accent1"/>
                        </a:buClr>
                        <a:buFont typeface="Arial"/>
                        <a:buNone/>
                      </a:pPr>
                      <a:r>
                        <a:rPr kumimoji="0" lang="en-US" sz="2000" b="0" i="0" u="none" strike="noStrike" kern="1200" cap="none" normalizeH="0" baseline="0" dirty="0" smtClean="0">
                          <a:ln>
                            <a:noFill/>
                          </a:ln>
                          <a:solidFill>
                            <a:schemeClr val="tx1"/>
                          </a:solidFill>
                          <a:effectLst/>
                          <a:latin typeface="Arial" charset="0"/>
                          <a:ea typeface="+mn-ea"/>
                          <a:cs typeface="+mn-cs"/>
                        </a:rPr>
                        <a:t>Ready-to-eat food</a:t>
                      </a:r>
                    </a:p>
                  </a:txBody>
                  <a:tcPr marT="45730" marB="45730"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indent="0">
                        <a:buClr>
                          <a:schemeClr val="accent1"/>
                        </a:buClr>
                        <a:buFont typeface="Arial"/>
                        <a:buNone/>
                      </a:pPr>
                      <a:r>
                        <a:rPr kumimoji="0" lang="en-US" sz="2000" b="0" i="0" u="none" strike="noStrike" kern="1200" cap="none" normalizeH="0" baseline="0" dirty="0" smtClean="0">
                          <a:ln>
                            <a:noFill/>
                          </a:ln>
                          <a:solidFill>
                            <a:schemeClr val="tx1"/>
                          </a:solidFill>
                          <a:effectLst/>
                          <a:latin typeface="Arial" charset="0"/>
                          <a:ea typeface="+mn-ea"/>
                          <a:cs typeface="+mn-cs"/>
                        </a:rPr>
                        <a:t>Vomiting</a:t>
                      </a:r>
                      <a:endParaRPr kumimoji="0" lang="en-US" sz="2000" b="0" i="0" u="none" strike="noStrike" kern="1200" cap="none" normalizeH="0" baseline="0" dirty="0">
                        <a:ln>
                          <a:noFill/>
                        </a:ln>
                        <a:solidFill>
                          <a:schemeClr val="tx1"/>
                        </a:solidFill>
                        <a:effectLst/>
                        <a:latin typeface="Arial" charset="0"/>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75693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2000" b="0" i="0" u="none" strike="noStrike" kern="1200" cap="none" normalizeH="0" baseline="0" dirty="0" smtClean="0">
                          <a:ln>
                            <a:noFill/>
                          </a:ln>
                          <a:solidFill>
                            <a:schemeClr val="tx1"/>
                          </a:solidFill>
                          <a:effectLst/>
                          <a:latin typeface="Arial" charset="0"/>
                          <a:ea typeface="+mn-ea"/>
                          <a:cs typeface="+mn-cs"/>
                        </a:rPr>
                        <a:t>Shellfish from contaminated water</a:t>
                      </a: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indent="0">
                        <a:buClr>
                          <a:schemeClr val="accent1"/>
                        </a:buClr>
                        <a:buFont typeface="Arial"/>
                        <a:buNone/>
                      </a:pPr>
                      <a:r>
                        <a:rPr kumimoji="0" lang="en-US" sz="2000" b="0" i="0" u="none" strike="noStrike" kern="1200" cap="none" normalizeH="0" baseline="0" dirty="0" smtClean="0">
                          <a:ln>
                            <a:noFill/>
                          </a:ln>
                          <a:solidFill>
                            <a:schemeClr val="tx1"/>
                          </a:solidFill>
                          <a:effectLst/>
                          <a:latin typeface="Arial" charset="0"/>
                          <a:ea typeface="+mn-ea"/>
                          <a:cs typeface="+mn-cs"/>
                        </a:rPr>
                        <a:t>Diarrhea</a:t>
                      </a:r>
                      <a:endParaRPr kumimoji="0" lang="en-US" sz="2000" b="0" i="0" u="none" strike="noStrike" kern="1200" cap="none" normalizeH="0" baseline="0" dirty="0">
                        <a:ln>
                          <a:noFill/>
                        </a:ln>
                        <a:solidFill>
                          <a:schemeClr val="tx1"/>
                        </a:solidFill>
                        <a:effectLst/>
                        <a:latin typeface="Arial" charset="0"/>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00368">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2000" b="0" i="0" u="none" strike="noStrike" kern="1200" cap="none" normalizeH="0" baseline="0" dirty="0" smtClean="0">
                          <a:ln>
                            <a:noFill/>
                          </a:ln>
                          <a:solidFill>
                            <a:schemeClr val="tx1"/>
                          </a:solidFill>
                          <a:effectLst/>
                          <a:latin typeface="Arial" charset="0"/>
                          <a:ea typeface="+mn-ea"/>
                          <a:cs typeface="+mn-cs"/>
                        </a:rPr>
                        <a:t>Nausea</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7150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2000" b="0" i="0" u="none" strike="noStrike" kern="1200" cap="none" normalizeH="0" baseline="0" dirty="0" smtClean="0">
                          <a:ln>
                            <a:noFill/>
                          </a:ln>
                          <a:solidFill>
                            <a:schemeClr val="tx1"/>
                          </a:solidFill>
                          <a:effectLst/>
                          <a:latin typeface="Arial" charset="0"/>
                          <a:ea typeface="+mn-ea"/>
                          <a:cs typeface="+mn-cs"/>
                        </a:rPr>
                        <a:t>Abdominal cramps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8806" name="Picture 1" descr="6e_c02_2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7300" y="1143000"/>
            <a:ext cx="20161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0931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7"/>
          <p:cNvSpPr>
            <a:spLocks noGrp="1" noChangeArrowheads="1"/>
          </p:cNvSpPr>
          <p:nvPr>
            <p:ph type="title"/>
          </p:nvPr>
        </p:nvSpPr>
        <p:spPr>
          <a:xfrm>
            <a:off x="390525" y="158750"/>
            <a:ext cx="8235950" cy="519113"/>
          </a:xfrm>
        </p:spPr>
        <p:txBody>
          <a:bodyPr/>
          <a:lstStyle/>
          <a:p>
            <a:pPr eaLnBrk="1" hangingPunct="1">
              <a:defRPr/>
            </a:pPr>
            <a:r>
              <a:rPr lang="en-US" dirty="0" smtClean="0">
                <a:cs typeface="+mj-cs"/>
              </a:rPr>
              <a:t>Norovirus</a:t>
            </a:r>
            <a:endParaRPr lang="en-US" dirty="0">
              <a:cs typeface="+mj-cs"/>
            </a:endParaRPr>
          </a:p>
        </p:txBody>
      </p:sp>
      <p:sp>
        <p:nvSpPr>
          <p:cNvPr id="1471491" name="Rectangle 3"/>
          <p:cNvSpPr>
            <a:spLocks noGrp="1" noChangeArrowheads="1"/>
          </p:cNvSpPr>
          <p:nvPr>
            <p:ph idx="1"/>
          </p:nvPr>
        </p:nvSpPr>
        <p:spPr>
          <a:xfrm>
            <a:off x="504825" y="1143000"/>
            <a:ext cx="5438775" cy="4914900"/>
          </a:xfrm>
        </p:spPr>
        <p:txBody>
          <a:bodyPr/>
          <a:lstStyle/>
          <a:p>
            <a:pPr eaLnBrk="1" hangingPunct="1">
              <a:defRPr/>
            </a:pPr>
            <a:r>
              <a:rPr lang="en-US" dirty="0"/>
              <a:t>Most </a:t>
            </a:r>
            <a:r>
              <a:rPr lang="en-US" dirty="0" smtClean="0"/>
              <a:t>important prevention measure:</a:t>
            </a:r>
            <a:endParaRPr lang="en-US" dirty="0"/>
          </a:p>
          <a:p>
            <a:pPr marL="347472" lvl="1" indent="-347472" eaLnBrk="1" hangingPunct="1">
              <a:defRPr/>
            </a:pPr>
            <a:r>
              <a:rPr lang="en-US" dirty="0"/>
              <a:t>Practicing personal hygiene</a:t>
            </a:r>
          </a:p>
          <a:p>
            <a:pPr eaLnBrk="1" hangingPunct="1">
              <a:defRPr/>
            </a:pPr>
            <a:r>
              <a:rPr lang="en-US" dirty="0" smtClean="0"/>
              <a:t>Other prevention measures:</a:t>
            </a:r>
            <a:endParaRPr lang="en-US" dirty="0"/>
          </a:p>
          <a:p>
            <a:pPr marL="347472" lvl="1" indent="-347472" eaLnBrk="1" hangingPunct="1">
              <a:defRPr/>
            </a:pPr>
            <a:r>
              <a:rPr lang="en-US" dirty="0">
                <a:solidFill>
                  <a:schemeClr val="tx1"/>
                </a:solidFill>
              </a:rPr>
              <a:t>Exclude staff who </a:t>
            </a:r>
            <a:r>
              <a:rPr lang="en-US" dirty="0" smtClean="0">
                <a:solidFill>
                  <a:schemeClr val="tx1"/>
                </a:solidFill>
              </a:rPr>
              <a:t>are vomiting or have diarrhea and have </a:t>
            </a:r>
            <a:r>
              <a:rPr lang="en-US" dirty="0"/>
              <a:t>been diagnosed with Norovirus from the </a:t>
            </a:r>
            <a:r>
              <a:rPr lang="en-US" dirty="0" smtClean="0"/>
              <a:t>operation</a:t>
            </a:r>
          </a:p>
          <a:p>
            <a:pPr marL="347472" lvl="1" indent="-347472" eaLnBrk="1" hangingPunct="1">
              <a:defRPr/>
            </a:pPr>
            <a:r>
              <a:rPr lang="en-US" dirty="0" smtClean="0"/>
              <a:t>Wash </a:t>
            </a:r>
            <a:r>
              <a:rPr lang="en-US" dirty="0"/>
              <a:t>hands</a:t>
            </a:r>
          </a:p>
          <a:p>
            <a:pPr marL="347472" lvl="1" indent="-347472" eaLnBrk="1" hangingPunct="1">
              <a:defRPr/>
            </a:pPr>
            <a:r>
              <a:rPr lang="en-US" dirty="0"/>
              <a:t>Avoid bare-hand contact with ready-to-eat food</a:t>
            </a:r>
          </a:p>
          <a:p>
            <a:pPr marL="347472" lvl="1" indent="-347472" eaLnBrk="1" hangingPunct="1">
              <a:defRPr/>
            </a:pPr>
            <a:r>
              <a:rPr lang="en-US" dirty="0"/>
              <a:t>Purchase shellfish from approved, reputable suppliers</a:t>
            </a:r>
          </a:p>
          <a:p>
            <a:pPr marL="347472" lvl="1" indent="-347472" eaLnBrk="1" hangingPunct="1">
              <a:defRPr/>
            </a:pPr>
            <a:endParaRPr lang="en-US" sz="2400" kern="1200" dirty="0"/>
          </a:p>
          <a:p>
            <a:pPr marL="0" lvl="1" indent="0" eaLnBrk="1" hangingPunct="1">
              <a:buFont typeface="Wingdings" pitchFamily="2" charset="2"/>
              <a:buNone/>
              <a:defRPr/>
            </a:pPr>
            <a:endParaRPr lang="en-US" dirty="0"/>
          </a:p>
          <a:p>
            <a:pPr marL="347472" lvl="1" indent="-347472" eaLnBrk="1" hangingPunct="1">
              <a:defRPr/>
            </a:pPr>
            <a:endParaRPr lang="en-US" dirty="0"/>
          </a:p>
        </p:txBody>
      </p:sp>
      <p:sp>
        <p:nvSpPr>
          <p:cNvPr id="119812"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2-51</a:t>
            </a:r>
          </a:p>
        </p:txBody>
      </p:sp>
    </p:spTree>
    <p:extLst>
      <p:ext uri="{BB962C8B-B14F-4D97-AF65-F5344CB8AC3E}">
        <p14:creationId xmlns:p14="http://schemas.microsoft.com/office/powerpoint/2010/main" val="3206017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0525" y="158750"/>
            <a:ext cx="8307388" cy="519113"/>
          </a:xfrm>
        </p:spPr>
        <p:txBody>
          <a:bodyPr/>
          <a:lstStyle/>
          <a:p>
            <a:pPr eaLnBrk="1" hangingPunct="1">
              <a:defRPr/>
            </a:pPr>
            <a:r>
              <a:rPr lang="en-US" dirty="0" smtClean="0">
                <a:cs typeface="+mj-cs"/>
              </a:rPr>
              <a:t>Characteristics of Parasites </a:t>
            </a:r>
            <a:endParaRPr lang="en-US" dirty="0">
              <a:cs typeface="+mj-cs"/>
            </a:endParaRPr>
          </a:p>
        </p:txBody>
      </p:sp>
      <p:sp>
        <p:nvSpPr>
          <p:cNvPr id="27651" name="Rectangle 3"/>
          <p:cNvSpPr>
            <a:spLocks noGrp="1" noChangeArrowheads="1"/>
          </p:cNvSpPr>
          <p:nvPr>
            <p:ph idx="1"/>
          </p:nvPr>
        </p:nvSpPr>
        <p:spPr>
          <a:xfrm>
            <a:off x="390525" y="1143000"/>
            <a:ext cx="5410200" cy="3789363"/>
          </a:xfrm>
        </p:spPr>
        <p:txBody>
          <a:bodyPr/>
          <a:lstStyle/>
          <a:p>
            <a:pPr marL="0" indent="0" eaLnBrk="1" hangingPunct="1">
              <a:defRPr/>
            </a:pPr>
            <a:r>
              <a:rPr lang="en-US" dirty="0" smtClean="0">
                <a:ea typeface="+mn-ea"/>
                <a:cs typeface="+mn-cs"/>
              </a:rPr>
              <a:t>Location:</a:t>
            </a:r>
          </a:p>
          <a:p>
            <a:pPr marL="347472" lvl="1" indent="-347472" eaLnBrk="1" hangingPunct="1">
              <a:defRPr/>
            </a:pPr>
            <a:r>
              <a:rPr lang="en-US" dirty="0" smtClean="0"/>
              <a:t>Require a host to live and reproduce</a:t>
            </a:r>
          </a:p>
          <a:p>
            <a:pPr marL="0" indent="0" eaLnBrk="1" hangingPunct="1">
              <a:defRPr/>
            </a:pPr>
            <a:r>
              <a:rPr lang="en-US" dirty="0" smtClean="0">
                <a:ea typeface="+mn-ea"/>
                <a:cs typeface="+mn-cs"/>
              </a:rPr>
              <a:t>Source:</a:t>
            </a:r>
          </a:p>
          <a:p>
            <a:pPr marL="347472" lvl="1" indent="-347472" eaLnBrk="1" hangingPunct="1">
              <a:defRPr/>
            </a:pPr>
            <a:r>
              <a:rPr lang="en-US" dirty="0" smtClean="0"/>
              <a:t>Seafood, wild game, and food processed with contaminated water, such as produce</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None/>
              <a:defRPr/>
            </a:pPr>
            <a:endParaRPr lang="en-US" dirty="0" smtClean="0"/>
          </a:p>
        </p:txBody>
      </p:sp>
      <p:sp>
        <p:nvSpPr>
          <p:cNvPr id="6349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2-52</a:t>
            </a:r>
          </a:p>
        </p:txBody>
      </p:sp>
      <p:pic>
        <p:nvPicPr>
          <p:cNvPr id="120837" name="Picture 6" descr="6e_c02_06C.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5182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0525" y="158750"/>
            <a:ext cx="8307388" cy="519113"/>
          </a:xfrm>
        </p:spPr>
        <p:txBody>
          <a:bodyPr/>
          <a:lstStyle/>
          <a:p>
            <a:pPr eaLnBrk="1" hangingPunct="1">
              <a:defRPr/>
            </a:pPr>
            <a:r>
              <a:rPr lang="en-US" dirty="0" smtClean="0">
                <a:cs typeface="+mj-cs"/>
              </a:rPr>
              <a:t>Characteristics of Parasites </a:t>
            </a:r>
            <a:endParaRPr lang="en-US" dirty="0">
              <a:cs typeface="+mj-cs"/>
            </a:endParaRPr>
          </a:p>
        </p:txBody>
      </p:sp>
      <p:sp>
        <p:nvSpPr>
          <p:cNvPr id="64515" name="Rectangle 3"/>
          <p:cNvSpPr>
            <a:spLocks noGrp="1" noChangeArrowheads="1"/>
          </p:cNvSpPr>
          <p:nvPr>
            <p:ph idx="1"/>
          </p:nvPr>
        </p:nvSpPr>
        <p:spPr>
          <a:xfrm>
            <a:off x="390525" y="1143000"/>
            <a:ext cx="4114800" cy="3789363"/>
          </a:xfrm>
        </p:spPr>
        <p:txBody>
          <a:bodyPr/>
          <a:lstStyle/>
          <a:p>
            <a:pPr marL="0" indent="0" eaLnBrk="1" hangingPunct="1">
              <a:defRPr/>
            </a:pPr>
            <a:r>
              <a:rPr lang="en-US" dirty="0" smtClean="0">
                <a:cs typeface="+mn-cs"/>
              </a:rPr>
              <a:t>Prevention:</a:t>
            </a:r>
            <a:endParaRPr lang="en-US" dirty="0">
              <a:cs typeface="+mn-cs"/>
            </a:endParaRPr>
          </a:p>
          <a:p>
            <a:pPr marL="347472" lvl="1" indent="-347472" eaLnBrk="1" hangingPunct="1">
              <a:defRPr/>
            </a:pPr>
            <a:r>
              <a:rPr lang="en-US" dirty="0"/>
              <a:t>Purchase food from approved, reputable suppliers</a:t>
            </a:r>
          </a:p>
          <a:p>
            <a:pPr marL="347472" lvl="1" indent="-347472" eaLnBrk="1" hangingPunct="1">
              <a:defRPr/>
            </a:pPr>
            <a:r>
              <a:rPr lang="en-US" dirty="0"/>
              <a:t>Cook food to required minimum internal temperatures</a:t>
            </a:r>
          </a:p>
          <a:p>
            <a:pPr marL="347472" lvl="1" indent="-347472" eaLnBrk="1" hangingPunct="1">
              <a:defRPr/>
            </a:pPr>
            <a:r>
              <a:rPr lang="en-US" dirty="0"/>
              <a:t>Fish that will be served raw or </a:t>
            </a:r>
            <a:r>
              <a:rPr lang="en-US" dirty="0" smtClean="0"/>
              <a:t>undercooked </a:t>
            </a:r>
            <a:r>
              <a:rPr lang="en-US" dirty="0"/>
              <a:t>must be frozen correctly by the manufacturer</a:t>
            </a:r>
          </a:p>
          <a:p>
            <a:pPr marL="571500" lvl="1" indent="-457200" eaLnBrk="1" hangingPunct="1">
              <a:defRPr/>
            </a:pPr>
            <a:endParaRPr lang="en-US" dirty="0"/>
          </a:p>
          <a:p>
            <a:pPr marL="571500" lvl="1" indent="-457200" eaLnBrk="1" hangingPunct="1">
              <a:defRPr/>
            </a:pPr>
            <a:endParaRPr lang="en-US" dirty="0"/>
          </a:p>
          <a:p>
            <a:pPr marL="571500" lvl="1" indent="-457200" eaLnBrk="1" hangingPunct="1">
              <a:defRPr/>
            </a:pPr>
            <a:endParaRPr lang="en-US" dirty="0"/>
          </a:p>
          <a:p>
            <a:pPr marL="571500" lvl="1" indent="-457200" eaLnBrk="1" hangingPunct="1">
              <a:defRPr/>
            </a:pPr>
            <a:endParaRPr lang="en-US" dirty="0"/>
          </a:p>
          <a:p>
            <a:pPr marL="571500" lvl="1" indent="-457200" eaLnBrk="1" hangingPunct="1">
              <a:buFont typeface="Wingdings" charset="0"/>
              <a:buNone/>
              <a:defRPr/>
            </a:pPr>
            <a:endParaRPr lang="en-US" dirty="0"/>
          </a:p>
        </p:txBody>
      </p:sp>
      <p:sp>
        <p:nvSpPr>
          <p:cNvPr id="6451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2-53</a:t>
            </a:r>
          </a:p>
        </p:txBody>
      </p:sp>
      <p:pic>
        <p:nvPicPr>
          <p:cNvPr id="121861" name="Picture 1" descr="6e_c02_06C.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5967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60"/>
          <p:cNvSpPr>
            <a:spLocks noGrp="1" noChangeArrowheads="1"/>
          </p:cNvSpPr>
          <p:nvPr>
            <p:ph type="title"/>
          </p:nvPr>
        </p:nvSpPr>
        <p:spPr>
          <a:xfrm>
            <a:off x="228600" y="160338"/>
            <a:ext cx="8307388" cy="519112"/>
          </a:xfrm>
        </p:spPr>
        <p:txBody>
          <a:bodyPr/>
          <a:lstStyle/>
          <a:p>
            <a:pPr eaLnBrk="1" hangingPunct="1">
              <a:defRPr/>
            </a:pPr>
            <a:r>
              <a:rPr lang="en-US" dirty="0"/>
              <a:t>Major Foodborne </a:t>
            </a:r>
            <a:r>
              <a:rPr lang="en-US" dirty="0" smtClean="0"/>
              <a:t>Parasites </a:t>
            </a:r>
            <a:endParaRPr lang="en-US" dirty="0"/>
          </a:p>
        </p:txBody>
      </p:sp>
      <p:sp>
        <p:nvSpPr>
          <p:cNvPr id="916483" name="Rectangle 3"/>
          <p:cNvSpPr>
            <a:spLocks noGrp="1" noChangeArrowheads="1"/>
          </p:cNvSpPr>
          <p:nvPr>
            <p:ph idx="1"/>
          </p:nvPr>
        </p:nvSpPr>
        <p:spPr>
          <a:xfrm>
            <a:off x="493713" y="1122363"/>
            <a:ext cx="8307387" cy="4983162"/>
          </a:xfrm>
        </p:spPr>
        <p:txBody>
          <a:bodyPr/>
          <a:lstStyle/>
          <a:p>
            <a:pPr marL="0" indent="0" eaLnBrk="1" hangingPunct="1">
              <a:defRPr/>
            </a:pPr>
            <a:r>
              <a:rPr lang="en-US" dirty="0" smtClean="0"/>
              <a:t>Purchasing from approved, reputable suppliers </a:t>
            </a:r>
            <a:r>
              <a:rPr lang="en-US" dirty="0"/>
              <a:t>can keep these </a:t>
            </a:r>
            <a:r>
              <a:rPr lang="en-US" dirty="0" smtClean="0"/>
              <a:t>parasites </a:t>
            </a:r>
            <a:r>
              <a:rPr lang="en-US" dirty="0"/>
              <a:t>from causing a foodborne </a:t>
            </a:r>
            <a:r>
              <a:rPr lang="en-US" dirty="0" smtClean="0"/>
              <a:t>illness:</a:t>
            </a:r>
            <a:endParaRPr lang="en-US" dirty="0"/>
          </a:p>
          <a:p>
            <a:pPr marL="347472" lvl="1" indent="-347472" eaLnBrk="1" hangingPunct="1">
              <a:defRPr/>
            </a:pPr>
            <a:r>
              <a:rPr lang="en-US" i="1" dirty="0" smtClean="0"/>
              <a:t>Anisakis simplex</a:t>
            </a:r>
            <a:endParaRPr lang="en-US" i="1" dirty="0"/>
          </a:p>
          <a:p>
            <a:pPr marL="347472" lvl="1" indent="-347472" eaLnBrk="1" hangingPunct="1">
              <a:defRPr/>
            </a:pPr>
            <a:r>
              <a:rPr lang="en-US" i="1" dirty="0" smtClean="0"/>
              <a:t>Cryptosporidium parvum</a:t>
            </a:r>
            <a:endParaRPr lang="en-US" i="1" dirty="0"/>
          </a:p>
          <a:p>
            <a:pPr marL="347472" lvl="1" indent="-347472" eaLnBrk="1" hangingPunct="1">
              <a:defRPr/>
            </a:pPr>
            <a:r>
              <a:rPr lang="en-US" i="1" dirty="0" smtClean="0"/>
              <a:t>Giardia duodenalis</a:t>
            </a:r>
          </a:p>
          <a:p>
            <a:pPr marL="347472" lvl="1" indent="-347472" eaLnBrk="1" hangingPunct="1">
              <a:defRPr/>
            </a:pPr>
            <a:r>
              <a:rPr lang="en-US" i="1" dirty="0" smtClean="0"/>
              <a:t>Cyclospora cayetanensis</a:t>
            </a:r>
            <a:endParaRPr lang="en-US" i="1" dirty="0"/>
          </a:p>
        </p:txBody>
      </p:sp>
      <p:sp>
        <p:nvSpPr>
          <p:cNvPr id="12288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2-54</a:t>
            </a:r>
          </a:p>
        </p:txBody>
      </p:sp>
    </p:spTree>
    <p:extLst>
      <p:ext uri="{BB962C8B-B14F-4D97-AF65-F5344CB8AC3E}">
        <p14:creationId xmlns:p14="http://schemas.microsoft.com/office/powerpoint/2010/main" val="32107037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ess02_21a_REV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43013" y="1123950"/>
            <a:ext cx="1974850" cy="1141413"/>
          </a:xfrm>
          <a:prstGeom prst="roundRect">
            <a:avLst>
              <a:gd name="adj" fmla="val 8594"/>
            </a:avLst>
          </a:prstGeom>
          <a:noFill/>
          <a:ln>
            <a:noFill/>
          </a:ln>
          <a:effectLst/>
        </p:spPr>
      </p:pic>
      <p:sp>
        <p:nvSpPr>
          <p:cNvPr id="918558" name="Rectangle 30"/>
          <p:cNvSpPr>
            <a:spLocks noGrp="1" noChangeArrowheads="1"/>
          </p:cNvSpPr>
          <p:nvPr>
            <p:ph type="title"/>
          </p:nvPr>
        </p:nvSpPr>
        <p:spPr>
          <a:xfrm>
            <a:off x="228600" y="160338"/>
            <a:ext cx="8307388" cy="519112"/>
          </a:xfrm>
        </p:spPr>
        <p:txBody>
          <a:bodyPr/>
          <a:lstStyle/>
          <a:p>
            <a:pPr eaLnBrk="1" hangingPunct="1">
              <a:defRPr/>
            </a:pPr>
            <a:r>
              <a:rPr lang="en-US" i="1" dirty="0" smtClean="0"/>
              <a:t>Anisakis simplex</a:t>
            </a:r>
            <a:endParaRPr lang="en-US" i="1" dirty="0"/>
          </a:p>
        </p:txBody>
      </p:sp>
      <p:graphicFrame>
        <p:nvGraphicFramePr>
          <p:cNvPr id="918532" name="Group 4"/>
          <p:cNvGraphicFramePr>
            <a:graphicFrameLocks noGrp="1"/>
          </p:cNvGraphicFramePr>
          <p:nvPr>
            <p:ph type="tbl" idx="1"/>
          </p:nvPr>
        </p:nvGraphicFramePr>
        <p:xfrm>
          <a:off x="392113" y="2400300"/>
          <a:ext cx="8278812" cy="3052763"/>
        </p:xfrm>
        <a:graphic>
          <a:graphicData uri="http://schemas.openxmlformats.org/drawingml/2006/table">
            <a:tbl>
              <a:tblPr/>
              <a:tblGrid>
                <a:gridCol w="2068512"/>
                <a:gridCol w="2070100"/>
                <a:gridCol w="4140200"/>
              </a:tblGrid>
              <a:tr h="582601">
                <a:tc gridSpan="2">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marT="45349" marB="45349"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marT="45349" marB="45349"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769979">
                <a:tc gridSpan="2">
                  <a:txBody>
                    <a:bodyPr/>
                    <a:lstStyle/>
                    <a:p>
                      <a:pPr marL="0" marR="0" lvl="0" indent="0" algn="l" defTabSz="914400" rtl="0" eaLnBrk="1" fontAlgn="base" latinLnBrk="0" hangingPunct="1">
                        <a:lnSpc>
                          <a:spcPct val="100000"/>
                        </a:lnSpc>
                        <a:spcBef>
                          <a:spcPct val="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Raw and undercooked fish, including:</a:t>
                      </a:r>
                    </a:p>
                  </a:txBody>
                  <a:tcPr marT="45349" marB="45349"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en-US"/>
                    </a:p>
                  </a:txBody>
                  <a:tcPr/>
                </a:tc>
                <a:tc rowSpan="2">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Tingling in throat</a:t>
                      </a:r>
                    </a:p>
                  </a:txBody>
                  <a:tcPr marT="45349" marB="45349"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949483">
                <a:tc>
                  <a:txBody>
                    <a:bodyPr/>
                    <a:lstStyle/>
                    <a:p>
                      <a:pPr marL="114300" marR="0" lvl="1" indent="0" algn="l" defTabSz="914400" rtl="0" eaLnBrk="1" fontAlgn="base" latinLnBrk="0" hangingPunct="1">
                        <a:lnSpc>
                          <a:spcPct val="80000"/>
                        </a:lnSpc>
                        <a:spcBef>
                          <a:spcPct val="50000"/>
                        </a:spcBef>
                        <a:spcAft>
                          <a:spcPct val="0"/>
                        </a:spcAft>
                        <a:buClr>
                          <a:srgbClr val="0093D3"/>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Herring </a:t>
                      </a:r>
                    </a:p>
                    <a:p>
                      <a:pPr marL="114300" marR="0" lvl="1" indent="0" algn="l" defTabSz="914400" rtl="0" eaLnBrk="1" fontAlgn="base" latinLnBrk="0" hangingPunct="1">
                        <a:lnSpc>
                          <a:spcPct val="80000"/>
                        </a:lnSpc>
                        <a:spcBef>
                          <a:spcPct val="50000"/>
                        </a:spcBef>
                        <a:spcAft>
                          <a:spcPct val="0"/>
                        </a:spcAft>
                        <a:buClr>
                          <a:srgbClr val="0093D3"/>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Cod</a:t>
                      </a:r>
                    </a:p>
                  </a:txBody>
                  <a:tcPr marT="45349" marB="45349" anchor="ctr" horzOverflow="overflow">
                    <a:lnL cap="flat">
                      <a:noFill/>
                    </a:lnL>
                    <a:lnR>
                      <a:noFill/>
                    </a:lnR>
                    <a:lnT>
                      <a:noFill/>
                    </a:lnT>
                    <a:lnB>
                      <a:noFill/>
                    </a:lnB>
                    <a:lnTlToBr>
                      <a:noFill/>
                    </a:lnTlToBr>
                    <a:lnBlToTr>
                      <a:noFill/>
                    </a:lnBlToTr>
                    <a:solidFill>
                      <a:srgbClr val="FFFFFF"/>
                    </a:solidFill>
                  </a:tcPr>
                </a:tc>
                <a:tc>
                  <a:txBody>
                    <a:bodyPr/>
                    <a:lstStyle/>
                    <a:p>
                      <a:pPr marL="114300" marR="0" lvl="1" indent="0" algn="l" defTabSz="914400" rtl="0" eaLnBrk="1" fontAlgn="base" latinLnBrk="0" hangingPunct="1">
                        <a:lnSpc>
                          <a:spcPct val="80000"/>
                        </a:lnSpc>
                        <a:spcBef>
                          <a:spcPct val="50000"/>
                        </a:spcBef>
                        <a:spcAft>
                          <a:spcPct val="0"/>
                        </a:spcAft>
                        <a:buClr>
                          <a:srgbClr val="0093D3"/>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Halibut</a:t>
                      </a:r>
                    </a:p>
                    <a:p>
                      <a:pPr marL="114300" marR="0" lvl="1" indent="0" algn="l" defTabSz="914400" rtl="0" eaLnBrk="1" fontAlgn="base" latinLnBrk="0" hangingPunct="1">
                        <a:lnSpc>
                          <a:spcPct val="80000"/>
                        </a:lnSpc>
                        <a:spcBef>
                          <a:spcPct val="50000"/>
                        </a:spcBef>
                        <a:spcAft>
                          <a:spcPct val="0"/>
                        </a:spcAft>
                        <a:buClr>
                          <a:srgbClr val="0093D3"/>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Mackerel</a:t>
                      </a:r>
                    </a:p>
                  </a:txBody>
                  <a:tcPr marT="45349" marB="45349" anchor="ctr" horzOverflow="overflow">
                    <a:lnL>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rgbClr val="FFFFFF"/>
                    </a:solidFill>
                  </a:tcPr>
                </a:tc>
                <a:tc vMerge="1">
                  <a:txBody>
                    <a:bodyPr/>
                    <a:lstStyle/>
                    <a:p>
                      <a:endParaRPr lang="en-US"/>
                    </a:p>
                  </a:txBody>
                  <a:tcPr/>
                </a:tc>
              </a:tr>
              <a:tr h="750700">
                <a:tc gridSpan="2">
                  <a:txBody>
                    <a:bodyPr/>
                    <a:lstStyle/>
                    <a:p>
                      <a:pPr marL="114300" marR="0" lvl="1" indent="0" algn="l" defTabSz="914400" rtl="0" eaLnBrk="1" fontAlgn="base" latinLnBrk="0" hangingPunct="1">
                        <a:lnSpc>
                          <a:spcPct val="80000"/>
                        </a:lnSpc>
                        <a:spcBef>
                          <a:spcPct val="50000"/>
                        </a:spcBef>
                        <a:spcAft>
                          <a:spcPct val="0"/>
                        </a:spcAft>
                        <a:buClr>
                          <a:srgbClr val="0093D3"/>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Pacific salmon</a:t>
                      </a:r>
                    </a:p>
                    <a:p>
                      <a:pPr marL="114300" marR="0" lvl="1" indent="0" algn="l" defTabSz="914400" rtl="0" eaLnBrk="1" fontAlgn="base" latinLnBrk="0" hangingPunct="1">
                        <a:lnSpc>
                          <a:spcPct val="80000"/>
                        </a:lnSpc>
                        <a:spcBef>
                          <a:spcPct val="50000"/>
                        </a:spcBef>
                        <a:spcAft>
                          <a:spcPct val="0"/>
                        </a:spcAft>
                        <a:buClr>
                          <a:srgbClr val="0093D3"/>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T="45349" marB="45349" anchor="ctr" horzOverflow="overflow">
                    <a:lnL cap="flat">
                      <a:noFill/>
                    </a:lnL>
                    <a:lnR w="12700" cap="flat" cmpd="sng" algn="ctr">
                      <a:solidFill>
                        <a:schemeClr val="bg2"/>
                      </a:solidFill>
                      <a:prstDash val="solid"/>
                      <a:round/>
                      <a:headEnd type="none" w="med" len="med"/>
                      <a:tailEnd type="none" w="med" len="med"/>
                    </a:lnR>
                    <a:lnT>
                      <a:noFill/>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Coughing up worms</a:t>
                      </a:r>
                    </a:p>
                  </a:txBody>
                  <a:tcPr marT="45349" marB="45349"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123921" name="Rectangle 26"/>
          <p:cNvSpPr>
            <a:spLocks noChangeArrowheads="1"/>
          </p:cNvSpPr>
          <p:nvPr/>
        </p:nvSpPr>
        <p:spPr bwMode="auto">
          <a:xfrm>
            <a:off x="3668713" y="1028700"/>
            <a:ext cx="507841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eaLnBrk="0" fontAlgn="base" hangingPunct="0">
              <a:spcBef>
                <a:spcPct val="50000"/>
              </a:spcBef>
              <a:spcAft>
                <a:spcPct val="0"/>
              </a:spcAft>
              <a:tabLst>
                <a:tab pos="1028700" algn="l"/>
              </a:tabLst>
            </a:pPr>
            <a:r>
              <a:rPr lang="en-US" sz="2000" b="1" dirty="0">
                <a:solidFill>
                  <a:srgbClr val="000000"/>
                </a:solidFill>
                <a:ea typeface="ＭＳ Ｐゴシック" charset="0"/>
                <a:cs typeface="ＭＳ Ｐゴシック" charset="0"/>
              </a:rPr>
              <a:t>Parasite: </a:t>
            </a:r>
            <a:r>
              <a:rPr lang="en-US" sz="2000" i="1" dirty="0" err="1">
                <a:solidFill>
                  <a:srgbClr val="0093D3"/>
                </a:solidFill>
                <a:ea typeface="ＭＳ Ｐゴシック" charset="0"/>
                <a:cs typeface="ＭＳ Ｐゴシック" charset="0"/>
              </a:rPr>
              <a:t>Anisakis</a:t>
            </a:r>
            <a:r>
              <a:rPr lang="en-US" sz="2000" i="1" dirty="0">
                <a:solidFill>
                  <a:srgbClr val="0093D3"/>
                </a:solidFill>
                <a:ea typeface="ＭＳ Ｐゴシック" charset="0"/>
                <a:cs typeface="ＭＳ Ｐゴシック" charset="0"/>
              </a:rPr>
              <a:t> </a:t>
            </a:r>
            <a:r>
              <a:rPr lang="en-US" sz="2000" i="1" dirty="0">
                <a:solidFill>
                  <a:srgbClr val="0093D3"/>
                </a:solidFill>
                <a:ea typeface="ＭＳ Ｐゴシック" charset="0"/>
                <a:cs typeface="ＭＳ Ｐゴシック" charset="0"/>
              </a:rPr>
              <a:t>simplex</a:t>
            </a:r>
          </a:p>
          <a:p>
            <a:pPr eaLnBrk="0" fontAlgn="base" hangingPunct="0">
              <a:spcBef>
                <a:spcPct val="50000"/>
              </a:spcBef>
              <a:spcAft>
                <a:spcPct val="0"/>
              </a:spcAft>
              <a:tabLst>
                <a:tab pos="1028700" algn="l"/>
              </a:tabLst>
            </a:pPr>
            <a:r>
              <a:rPr lang="en-US" sz="2000" b="1" dirty="0">
                <a:solidFill>
                  <a:srgbClr val="000000"/>
                </a:solidFill>
                <a:ea typeface="ＭＳ Ｐゴシック" charset="0"/>
                <a:cs typeface="ＭＳ Ｐゴシック" charset="0"/>
              </a:rPr>
              <a:t>Illness:	</a:t>
            </a:r>
            <a:r>
              <a:rPr lang="en-US" sz="2000" dirty="0" err="1">
                <a:solidFill>
                  <a:srgbClr val="0093D3"/>
                </a:solidFill>
                <a:ea typeface="ＭＳ Ｐゴシック" charset="0"/>
                <a:cs typeface="ＭＳ Ｐゴシック" charset="0"/>
              </a:rPr>
              <a:t>Anisakiasis</a:t>
            </a:r>
            <a:r>
              <a:rPr lang="en-US" sz="2000" b="1" dirty="0">
                <a:solidFill>
                  <a:srgbClr val="C42357"/>
                </a:solidFill>
                <a:ea typeface="ＭＳ Ｐゴシック" charset="0"/>
                <a:cs typeface="ＭＳ Ｐゴシック" charset="0"/>
              </a:rPr>
              <a:t>	</a:t>
            </a:r>
          </a:p>
        </p:txBody>
      </p:sp>
      <p:sp>
        <p:nvSpPr>
          <p:cNvPr id="123922" name="Text Box 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2-55</a:t>
            </a:r>
          </a:p>
        </p:txBody>
      </p:sp>
    </p:spTree>
    <p:extLst>
      <p:ext uri="{BB962C8B-B14F-4D97-AF65-F5344CB8AC3E}">
        <p14:creationId xmlns:p14="http://schemas.microsoft.com/office/powerpoint/2010/main" val="28604421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0"/>
          <p:cNvSpPr>
            <a:spLocks noGrp="1" noChangeArrowheads="1"/>
          </p:cNvSpPr>
          <p:nvPr>
            <p:ph type="title"/>
          </p:nvPr>
        </p:nvSpPr>
        <p:spPr>
          <a:xfrm>
            <a:off x="228600" y="160338"/>
            <a:ext cx="8307388" cy="519112"/>
          </a:xfrm>
        </p:spPr>
        <p:txBody>
          <a:bodyPr/>
          <a:lstStyle/>
          <a:p>
            <a:pPr eaLnBrk="1" hangingPunct="1">
              <a:defRPr/>
            </a:pPr>
            <a:r>
              <a:rPr lang="en-US" i="1" dirty="0" smtClean="0"/>
              <a:t>Anisakis simplex</a:t>
            </a:r>
            <a:endParaRPr lang="en-US" i="1" dirty="0"/>
          </a:p>
        </p:txBody>
      </p:sp>
      <p:sp>
        <p:nvSpPr>
          <p:cNvPr id="920579" name="Rectangle 3"/>
          <p:cNvSpPr>
            <a:spLocks noGrp="1" noChangeArrowheads="1"/>
          </p:cNvSpPr>
          <p:nvPr>
            <p:ph idx="1"/>
          </p:nvPr>
        </p:nvSpPr>
        <p:spPr>
          <a:xfrm>
            <a:off x="493713" y="1122363"/>
            <a:ext cx="8307387" cy="4983162"/>
          </a:xfrm>
        </p:spPr>
        <p:txBody>
          <a:bodyPr/>
          <a:lstStyle/>
          <a:p>
            <a:pPr eaLnBrk="1" hangingPunct="1">
              <a:defRPr/>
            </a:pPr>
            <a:r>
              <a:rPr lang="en-US" dirty="0"/>
              <a:t>Most </a:t>
            </a:r>
            <a:r>
              <a:rPr lang="en-US" dirty="0" smtClean="0"/>
              <a:t>important prevention measure:</a:t>
            </a:r>
            <a:endParaRPr lang="en-US" dirty="0"/>
          </a:p>
          <a:p>
            <a:pPr marL="347472" lvl="1" indent="-347472" eaLnBrk="1" hangingPunct="1">
              <a:defRPr/>
            </a:pPr>
            <a:r>
              <a:rPr lang="en-US" dirty="0">
                <a:solidFill>
                  <a:schemeClr val="tx1"/>
                </a:solidFill>
              </a:rPr>
              <a:t>Purchase from approved, reputable suppliers</a:t>
            </a:r>
            <a:endParaRPr lang="en-US" dirty="0"/>
          </a:p>
          <a:p>
            <a:pPr eaLnBrk="1" hangingPunct="1">
              <a:defRPr/>
            </a:pPr>
            <a:r>
              <a:rPr lang="en-US" dirty="0"/>
              <a:t>Other </a:t>
            </a:r>
            <a:r>
              <a:rPr lang="en-US" dirty="0" smtClean="0"/>
              <a:t>prevention measures:</a:t>
            </a:r>
            <a:endParaRPr lang="en-US" dirty="0"/>
          </a:p>
          <a:p>
            <a:pPr marL="347472" lvl="1" indent="-347472" eaLnBrk="1" hangingPunct="1">
              <a:defRPr/>
            </a:pPr>
            <a:r>
              <a:rPr lang="en-US" dirty="0"/>
              <a:t>Cook fish to minimum internal temperatures</a:t>
            </a:r>
          </a:p>
          <a:p>
            <a:pPr marL="347472" lvl="1" indent="-347472" eaLnBrk="1" hangingPunct="1">
              <a:defRPr/>
            </a:pPr>
            <a:r>
              <a:rPr lang="en-US" dirty="0"/>
              <a:t>If serving raw or undercooked fish, purchase sushi-grade fish that has been frozen to the </a:t>
            </a:r>
            <a:r>
              <a:rPr lang="en-US" dirty="0" smtClean="0"/>
              <a:t>correct </a:t>
            </a:r>
            <a:r>
              <a:rPr lang="en-US" dirty="0"/>
              <a:t>time-temperature requirements</a:t>
            </a:r>
          </a:p>
        </p:txBody>
      </p:sp>
      <p:sp>
        <p:nvSpPr>
          <p:cNvPr id="12493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2-56</a:t>
            </a:r>
          </a:p>
        </p:txBody>
      </p:sp>
    </p:spTree>
    <p:extLst>
      <p:ext uri="{BB962C8B-B14F-4D97-AF65-F5344CB8AC3E}">
        <p14:creationId xmlns:p14="http://schemas.microsoft.com/office/powerpoint/2010/main" val="7184637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3" descr="ess02_21b"/>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1425" y="1122363"/>
            <a:ext cx="197485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57" name="Rectangle 33"/>
          <p:cNvSpPr>
            <a:spLocks noGrp="1" noChangeArrowheads="1"/>
          </p:cNvSpPr>
          <p:nvPr>
            <p:ph type="title"/>
          </p:nvPr>
        </p:nvSpPr>
        <p:spPr>
          <a:xfrm>
            <a:off x="228600" y="160338"/>
            <a:ext cx="8307388" cy="519112"/>
          </a:xfrm>
        </p:spPr>
        <p:txBody>
          <a:bodyPr/>
          <a:lstStyle/>
          <a:p>
            <a:pPr eaLnBrk="1" hangingPunct="1">
              <a:defRPr/>
            </a:pPr>
            <a:r>
              <a:rPr lang="en-US" i="1" dirty="0" smtClean="0"/>
              <a:t>Cryptosporidium parvum</a:t>
            </a:r>
            <a:endParaRPr lang="en-US" i="1" dirty="0"/>
          </a:p>
        </p:txBody>
      </p:sp>
      <p:graphicFrame>
        <p:nvGraphicFramePr>
          <p:cNvPr id="922628" name="Group 4"/>
          <p:cNvGraphicFramePr>
            <a:graphicFrameLocks noGrp="1"/>
          </p:cNvGraphicFramePr>
          <p:nvPr>
            <p:ph type="tbl" idx="1"/>
          </p:nvPr>
        </p:nvGraphicFramePr>
        <p:xfrm>
          <a:off x="392113" y="2400300"/>
          <a:ext cx="8278812" cy="3087690"/>
        </p:xfrm>
        <a:graphic>
          <a:graphicData uri="http://schemas.openxmlformats.org/drawingml/2006/table">
            <a:tbl>
              <a:tblPr/>
              <a:tblGrid>
                <a:gridCol w="4138612"/>
                <a:gridCol w="4140200"/>
              </a:tblGrid>
              <a:tr h="566738">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630238">
                <a:tc>
                  <a:txBody>
                    <a:bodyPr/>
                    <a:lstStyle/>
                    <a:p>
                      <a:pPr marL="0" marR="0" lvl="0" indent="0" algn="l" defTabSz="914400" rtl="0" eaLnBrk="1" fontAlgn="base" latinLnBrk="0" hangingPunct="1">
                        <a:lnSpc>
                          <a:spcPct val="75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Contaminated water</a:t>
                      </a:r>
                    </a:p>
                  </a:txBody>
                  <a:tcPr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Watery diarrhea</a:t>
                      </a:r>
                    </a:p>
                  </a:txBody>
                  <a:tcPr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30238">
                <a:tc>
                  <a:txBody>
                    <a:bodyPr/>
                    <a:lstStyle/>
                    <a:p>
                      <a:pPr marL="0" marR="0" lvl="0" indent="0" algn="l" defTabSz="914400" rtl="0" eaLnBrk="1" fontAlgn="base" latinLnBrk="0" hangingPunct="1">
                        <a:lnSpc>
                          <a:spcPct val="75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Produce</a:t>
                      </a: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Abdominal cramps</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30238">
                <a:tc>
                  <a:txBody>
                    <a:bodyPr/>
                    <a:lstStyle/>
                    <a:p>
                      <a:pPr marL="576263" marR="0" lvl="2" indent="0" algn="l" defTabSz="914400" rtl="0" eaLnBrk="1" fontAlgn="base" latinLnBrk="0" hangingPunct="1">
                        <a:lnSpc>
                          <a:spcPct val="75000"/>
                        </a:lnSpc>
                        <a:spcBef>
                          <a:spcPct val="50000"/>
                        </a:spcBef>
                        <a:spcAft>
                          <a:spcPct val="0"/>
                        </a:spcAft>
                        <a:buClr>
                          <a:srgbClr val="0093D3"/>
                        </a:buClr>
                        <a:buSzPct val="12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Nausea</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30238">
                <a:tc>
                  <a:txBody>
                    <a:bodyPr/>
                    <a:lstStyle/>
                    <a:p>
                      <a:pPr marL="576263" marR="0" lvl="2" indent="0" algn="l" defTabSz="914400" rtl="0" eaLnBrk="1" fontAlgn="base" latinLnBrk="0" hangingPunct="1">
                        <a:lnSpc>
                          <a:spcPct val="80000"/>
                        </a:lnSpc>
                        <a:spcBef>
                          <a:spcPct val="50000"/>
                        </a:spcBef>
                        <a:spcAft>
                          <a:spcPct val="0"/>
                        </a:spcAft>
                        <a:buClr>
                          <a:srgbClr val="0093D3"/>
                        </a:buClr>
                        <a:buSzPct val="12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Weight loss</a:t>
                      </a:r>
                    </a:p>
                  </a:txBody>
                  <a:tcPr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125973" name="Rectangle 29"/>
          <p:cNvSpPr>
            <a:spLocks noChangeArrowheads="1"/>
          </p:cNvSpPr>
          <p:nvPr/>
        </p:nvSpPr>
        <p:spPr bwMode="auto">
          <a:xfrm>
            <a:off x="3668713" y="1028700"/>
            <a:ext cx="507841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defTabSz="114300" eaLnBrk="0" fontAlgn="base" hangingPunct="0">
              <a:spcBef>
                <a:spcPct val="50000"/>
              </a:spcBef>
              <a:spcAft>
                <a:spcPct val="0"/>
              </a:spcAft>
            </a:pPr>
            <a:r>
              <a:rPr lang="en-US" sz="2000" b="1" dirty="0">
                <a:solidFill>
                  <a:srgbClr val="000000"/>
                </a:solidFill>
                <a:ea typeface="ＭＳ Ｐゴシック" charset="0"/>
                <a:cs typeface="ＭＳ Ｐゴシック" charset="0"/>
              </a:rPr>
              <a:t>Parasite:	</a:t>
            </a:r>
            <a:r>
              <a:rPr lang="en-US" sz="2000" i="1" dirty="0">
                <a:solidFill>
                  <a:srgbClr val="0093D3"/>
                </a:solidFill>
                <a:ea typeface="ＭＳ Ｐゴシック" charset="0"/>
                <a:cs typeface="ＭＳ Ｐゴシック" charset="0"/>
              </a:rPr>
              <a:t>Cryptosporidium </a:t>
            </a:r>
            <a:r>
              <a:rPr lang="en-US" sz="2000" i="1" dirty="0" err="1">
                <a:solidFill>
                  <a:srgbClr val="0093D3"/>
                </a:solidFill>
                <a:ea typeface="ＭＳ Ｐゴシック" charset="0"/>
                <a:cs typeface="ＭＳ Ｐゴシック" charset="0"/>
              </a:rPr>
              <a:t>parvum</a:t>
            </a:r>
            <a:endParaRPr lang="en-US" sz="2000" i="1" dirty="0">
              <a:solidFill>
                <a:srgbClr val="0093D3"/>
              </a:solidFill>
              <a:ea typeface="ＭＳ Ｐゴシック" charset="0"/>
              <a:cs typeface="ＭＳ Ｐゴシック" charset="0"/>
            </a:endParaRPr>
          </a:p>
          <a:p>
            <a:pPr defTabSz="114300" eaLnBrk="0" fontAlgn="base" hangingPunct="0">
              <a:spcBef>
                <a:spcPct val="50000"/>
              </a:spcBef>
              <a:spcAft>
                <a:spcPct val="0"/>
              </a:spcAft>
            </a:pPr>
            <a:r>
              <a:rPr lang="en-US" sz="2000" b="1" dirty="0">
                <a:solidFill>
                  <a:srgbClr val="000000"/>
                </a:solidFill>
                <a:ea typeface="ＭＳ Ｐゴシック" charset="0"/>
                <a:cs typeface="ＭＳ Ｐゴシック" charset="0"/>
              </a:rPr>
              <a:t>Illness:			</a:t>
            </a:r>
            <a:r>
              <a:rPr lang="en-US" sz="2000" dirty="0">
                <a:solidFill>
                  <a:srgbClr val="0093D3"/>
                </a:solidFill>
                <a:ea typeface="ＭＳ Ｐゴシック" charset="0"/>
                <a:cs typeface="ＭＳ Ｐゴシック" charset="0"/>
              </a:rPr>
              <a:t>Cryptosporidiosis</a:t>
            </a:r>
          </a:p>
        </p:txBody>
      </p:sp>
      <p:sp>
        <p:nvSpPr>
          <p:cNvPr id="125974"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2-57</a:t>
            </a:r>
          </a:p>
        </p:txBody>
      </p:sp>
    </p:spTree>
    <p:extLst>
      <p:ext uri="{BB962C8B-B14F-4D97-AF65-F5344CB8AC3E}">
        <p14:creationId xmlns:p14="http://schemas.microsoft.com/office/powerpoint/2010/main" val="365971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Contaminants</a:t>
            </a:r>
          </a:p>
        </p:txBody>
      </p:sp>
      <p:sp>
        <p:nvSpPr>
          <p:cNvPr id="21507" name="Rectangle 3"/>
          <p:cNvSpPr>
            <a:spLocks noGrp="1" noChangeArrowheads="1"/>
          </p:cNvSpPr>
          <p:nvPr>
            <p:ph idx="1"/>
          </p:nvPr>
        </p:nvSpPr>
        <p:spPr>
          <a:xfrm>
            <a:off x="390525" y="1143000"/>
            <a:ext cx="4343400" cy="4953000"/>
          </a:xfrm>
        </p:spPr>
        <p:txBody>
          <a:bodyPr/>
          <a:lstStyle/>
          <a:p>
            <a:pPr marL="0" indent="0" eaLnBrk="1" hangingPunct="1">
              <a:defRPr/>
            </a:pPr>
            <a:r>
              <a:rPr lang="en-US" dirty="0">
                <a:cs typeface="+mn-cs"/>
              </a:rPr>
              <a:t>Chemical </a:t>
            </a:r>
            <a:r>
              <a:rPr lang="en-US" dirty="0" smtClean="0">
                <a:cs typeface="+mn-cs"/>
              </a:rPr>
              <a:t>contaminants:</a:t>
            </a:r>
            <a:endParaRPr lang="en-US" dirty="0">
              <a:cs typeface="+mn-cs"/>
            </a:endParaRPr>
          </a:p>
          <a:p>
            <a:pPr marL="347472" lvl="1" indent="-347472" eaLnBrk="1" hangingPunct="1">
              <a:defRPr/>
            </a:pPr>
            <a:r>
              <a:rPr lang="en-US" dirty="0"/>
              <a:t>Cleaners </a:t>
            </a:r>
          </a:p>
          <a:p>
            <a:pPr marL="347472" lvl="1" indent="-347472" eaLnBrk="1" hangingPunct="1">
              <a:defRPr/>
            </a:pPr>
            <a:r>
              <a:rPr lang="en-US" dirty="0"/>
              <a:t>Sanitizers</a:t>
            </a:r>
          </a:p>
          <a:p>
            <a:pPr marL="347472" lvl="1" indent="-347472" eaLnBrk="1" hangingPunct="1">
              <a:defRPr/>
            </a:pPr>
            <a:r>
              <a:rPr lang="en-US" dirty="0"/>
              <a:t>Polishes</a:t>
            </a:r>
          </a:p>
        </p:txBody>
      </p:sp>
      <p:sp>
        <p:nvSpPr>
          <p:cNvPr id="2150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1-8</a:t>
            </a:r>
          </a:p>
        </p:txBody>
      </p:sp>
      <p:pic>
        <p:nvPicPr>
          <p:cNvPr id="54277" name="Picture 6" descr="6e_c01_4_SprayClean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9388" y="1243013"/>
            <a:ext cx="20970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2236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Grp="1" noChangeArrowheads="1"/>
          </p:cNvSpPr>
          <p:nvPr>
            <p:ph type="title"/>
          </p:nvPr>
        </p:nvSpPr>
        <p:spPr>
          <a:xfrm>
            <a:off x="228600" y="160338"/>
            <a:ext cx="8307388" cy="519112"/>
          </a:xfrm>
        </p:spPr>
        <p:txBody>
          <a:bodyPr/>
          <a:lstStyle/>
          <a:p>
            <a:pPr eaLnBrk="1" hangingPunct="1">
              <a:defRPr/>
            </a:pPr>
            <a:r>
              <a:rPr lang="en-US" i="1" dirty="0" smtClean="0"/>
              <a:t>Cryptosporidium parvum</a:t>
            </a:r>
            <a:endParaRPr lang="en-US" i="1" dirty="0"/>
          </a:p>
        </p:txBody>
      </p:sp>
      <p:sp>
        <p:nvSpPr>
          <p:cNvPr id="924675" name="Rectangle 3"/>
          <p:cNvSpPr>
            <a:spLocks noGrp="1" noChangeArrowheads="1"/>
          </p:cNvSpPr>
          <p:nvPr>
            <p:ph idx="1"/>
          </p:nvPr>
        </p:nvSpPr>
        <p:spPr>
          <a:xfrm>
            <a:off x="493713" y="1122363"/>
            <a:ext cx="8307387" cy="4983162"/>
          </a:xfrm>
        </p:spPr>
        <p:txBody>
          <a:bodyPr/>
          <a:lstStyle/>
          <a:p>
            <a:pPr eaLnBrk="1" hangingPunct="1">
              <a:defRPr/>
            </a:pPr>
            <a:r>
              <a:rPr lang="en-US" dirty="0"/>
              <a:t>Most </a:t>
            </a:r>
            <a:r>
              <a:rPr lang="en-US" dirty="0" smtClean="0"/>
              <a:t>important prevention measure:</a:t>
            </a:r>
            <a:endParaRPr lang="en-US" dirty="0"/>
          </a:p>
          <a:p>
            <a:pPr marL="347472" lvl="1" indent="-347472" eaLnBrk="1" hangingPunct="1">
              <a:defRPr/>
            </a:pPr>
            <a:r>
              <a:rPr lang="en-US" dirty="0">
                <a:solidFill>
                  <a:schemeClr val="tx1"/>
                </a:solidFill>
              </a:rPr>
              <a:t>Purchase from approved, reputable suppliers</a:t>
            </a:r>
          </a:p>
          <a:p>
            <a:pPr eaLnBrk="1" hangingPunct="1">
              <a:defRPr/>
            </a:pPr>
            <a:r>
              <a:rPr lang="en-US" dirty="0"/>
              <a:t>Other </a:t>
            </a:r>
            <a:r>
              <a:rPr lang="en-US" dirty="0" smtClean="0"/>
              <a:t>prevention measures:</a:t>
            </a:r>
            <a:endParaRPr lang="en-US" dirty="0">
              <a:solidFill>
                <a:schemeClr val="tx1"/>
              </a:solidFill>
            </a:endParaRPr>
          </a:p>
          <a:p>
            <a:pPr marL="347472" lvl="1" indent="-347472" eaLnBrk="1" hangingPunct="1">
              <a:defRPr/>
            </a:pPr>
            <a:r>
              <a:rPr lang="en-US" dirty="0">
                <a:solidFill>
                  <a:schemeClr val="tx1"/>
                </a:solidFill>
              </a:rPr>
              <a:t>Use </a:t>
            </a:r>
            <a:r>
              <a:rPr lang="en-US" dirty="0" smtClean="0">
                <a:solidFill>
                  <a:schemeClr val="tx1"/>
                </a:solidFill>
              </a:rPr>
              <a:t>correctly </a:t>
            </a:r>
            <a:r>
              <a:rPr lang="en-US" dirty="0">
                <a:solidFill>
                  <a:schemeClr val="tx1"/>
                </a:solidFill>
              </a:rPr>
              <a:t>treated water</a:t>
            </a:r>
            <a:endParaRPr lang="en-US" dirty="0"/>
          </a:p>
          <a:p>
            <a:pPr marL="347472" lvl="1" indent="-347472" eaLnBrk="1" hangingPunct="1">
              <a:defRPr/>
            </a:pPr>
            <a:r>
              <a:rPr lang="en-US" dirty="0">
                <a:solidFill>
                  <a:schemeClr val="tx1"/>
                </a:solidFill>
              </a:rPr>
              <a:t>Keep </a:t>
            </a:r>
            <a:r>
              <a:rPr lang="en-US" dirty="0" smtClean="0">
                <a:solidFill>
                  <a:schemeClr val="tx1"/>
                </a:solidFill>
              </a:rPr>
              <a:t>food handlers </a:t>
            </a:r>
            <a:r>
              <a:rPr lang="en-US" dirty="0">
                <a:solidFill>
                  <a:schemeClr val="tx1"/>
                </a:solidFill>
              </a:rPr>
              <a:t>with diarrhea out of the operation</a:t>
            </a:r>
          </a:p>
          <a:p>
            <a:pPr marL="347472" lvl="1" indent="-347472" eaLnBrk="1" hangingPunct="1">
              <a:defRPr/>
            </a:pPr>
            <a:r>
              <a:rPr lang="en-US" dirty="0">
                <a:solidFill>
                  <a:schemeClr val="tx1"/>
                </a:solidFill>
              </a:rPr>
              <a:t>Wash hands</a:t>
            </a:r>
            <a:endParaRPr lang="en-US" dirty="0"/>
          </a:p>
        </p:txBody>
      </p:sp>
      <p:sp>
        <p:nvSpPr>
          <p:cNvPr id="12698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2-58</a:t>
            </a:r>
          </a:p>
        </p:txBody>
      </p:sp>
    </p:spTree>
    <p:extLst>
      <p:ext uri="{BB962C8B-B14F-4D97-AF65-F5344CB8AC3E}">
        <p14:creationId xmlns:p14="http://schemas.microsoft.com/office/powerpoint/2010/main" val="9949752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64" name="Rectangle 44"/>
          <p:cNvSpPr>
            <a:spLocks noGrp="1" noChangeArrowheads="1"/>
          </p:cNvSpPr>
          <p:nvPr>
            <p:ph type="title"/>
          </p:nvPr>
        </p:nvSpPr>
        <p:spPr>
          <a:xfrm>
            <a:off x="228600" y="160338"/>
            <a:ext cx="8307388" cy="519112"/>
          </a:xfrm>
        </p:spPr>
        <p:txBody>
          <a:bodyPr/>
          <a:lstStyle/>
          <a:p>
            <a:pPr eaLnBrk="1" hangingPunct="1">
              <a:defRPr/>
            </a:pPr>
            <a:r>
              <a:rPr lang="en-US" i="1" dirty="0" smtClean="0"/>
              <a:t>Giardia duodenalis</a:t>
            </a:r>
            <a:endParaRPr lang="en-US" i="1" dirty="0"/>
          </a:p>
        </p:txBody>
      </p:sp>
      <p:graphicFrame>
        <p:nvGraphicFramePr>
          <p:cNvPr id="926723" name="Group 3"/>
          <p:cNvGraphicFramePr>
            <a:graphicFrameLocks noGrp="1"/>
          </p:cNvGraphicFramePr>
          <p:nvPr>
            <p:ph type="tbl" idx="1"/>
          </p:nvPr>
        </p:nvGraphicFramePr>
        <p:xfrm>
          <a:off x="392113" y="2400300"/>
          <a:ext cx="8278812" cy="3300412"/>
        </p:xfrm>
        <a:graphic>
          <a:graphicData uri="http://schemas.openxmlformats.org/drawingml/2006/table">
            <a:tbl>
              <a:tblPr/>
              <a:tblGrid>
                <a:gridCol w="4138612"/>
                <a:gridCol w="4140200"/>
              </a:tblGrid>
              <a:tr h="566847">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marT="45729" marB="45729"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marT="45729" marB="45729"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522388">
                <a:tc>
                  <a:txBody>
                    <a:bodyPr/>
                    <a:lstStyle/>
                    <a:p>
                      <a:pPr marL="0" marR="0" lvl="0" indent="0" algn="l" defTabSz="914400" rtl="0" eaLnBrk="1" fontAlgn="base" latinLnBrk="0" hangingPunct="1">
                        <a:lnSpc>
                          <a:spcPct val="75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Incorrectly treated water</a:t>
                      </a:r>
                      <a:endParaRPr kumimoji="0" lang="en-US" sz="2000" b="1" i="0" u="none" strike="noStrike" cap="none" normalizeH="0" baseline="0" dirty="0" smtClean="0">
                        <a:ln>
                          <a:noFill/>
                        </a:ln>
                        <a:solidFill>
                          <a:schemeClr val="tx1"/>
                        </a:solidFill>
                        <a:effectLst/>
                        <a:latin typeface="Arial" charset="0"/>
                      </a:endParaRPr>
                    </a:p>
                  </a:txBody>
                  <a:tcPr marT="45729" marB="45729"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Initially</a:t>
                      </a:r>
                    </a:p>
                  </a:txBody>
                  <a:tcPr marT="45729" marB="45729"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a:noFill/>
                    </a:lnB>
                    <a:lnTlToBr>
                      <a:noFill/>
                    </a:lnTlToBr>
                    <a:lnBlToTr>
                      <a:noFill/>
                    </a:lnBlToTr>
                    <a:solidFill>
                      <a:srgbClr val="FFFFFF"/>
                    </a:solidFill>
                  </a:tcPr>
                </a:tc>
              </a:tr>
              <a:tr h="509686">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Produce</a:t>
                      </a:r>
                    </a:p>
                  </a:txBody>
                  <a:tcPr marT="45729" marB="45729"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Fever</a:t>
                      </a:r>
                    </a:p>
                  </a:txBody>
                  <a:tcPr marT="45729" marB="45729" anchor="ctr" horzOverflow="overflow">
                    <a:lnL w="12700" cap="flat" cmpd="sng" algn="ctr">
                      <a:solidFill>
                        <a:schemeClr val="bg2"/>
                      </a:solidFill>
                      <a:prstDash val="solid"/>
                      <a:round/>
                      <a:headEnd type="none" w="med" len="med"/>
                      <a:tailEnd type="none" w="med" len="med"/>
                    </a:lnL>
                    <a:lnR cap="flat">
                      <a:noFill/>
                    </a:lnR>
                    <a:lnT>
                      <a:noFill/>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69990">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T="45729" marB="45729"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Later</a:t>
                      </a:r>
                    </a:p>
                  </a:txBody>
                  <a:tcPr marT="45729" marB="45729"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a:noFill/>
                    </a:lnB>
                    <a:lnTlToBr>
                      <a:noFill/>
                    </a:lnTlToBr>
                    <a:lnBlToTr>
                      <a:noFill/>
                    </a:lnBlToTr>
                    <a:solidFill>
                      <a:srgbClr val="FFFFFF"/>
                    </a:solidFill>
                  </a:tcPr>
                </a:tc>
              </a:tr>
              <a:tr h="396316">
                <a:tc>
                  <a:txBody>
                    <a:bodyPr/>
                    <a:lstStyle/>
                    <a:p>
                      <a:pPr marL="576263" marR="0" lvl="2" indent="0" algn="l" defTabSz="914400" rtl="0" eaLnBrk="1" fontAlgn="base" latinLnBrk="0" hangingPunct="1">
                        <a:lnSpc>
                          <a:spcPct val="75000"/>
                        </a:lnSpc>
                        <a:spcBef>
                          <a:spcPct val="50000"/>
                        </a:spcBef>
                        <a:spcAft>
                          <a:spcPct val="0"/>
                        </a:spcAft>
                        <a:buClr>
                          <a:srgbClr val="0093D3"/>
                        </a:buClr>
                        <a:buSzPct val="12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29" marB="45729"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Diarrhea </a:t>
                      </a:r>
                    </a:p>
                  </a:txBody>
                  <a:tcPr marT="45729" marB="45729"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rgbClr val="FFFFFF"/>
                    </a:solidFill>
                  </a:tcPr>
                </a:tc>
              </a:tr>
              <a:tr h="403302">
                <a:tc>
                  <a:txBody>
                    <a:bodyPr/>
                    <a:lstStyle/>
                    <a:p>
                      <a:pPr marL="576263" marR="0" lvl="2" indent="0" algn="l" defTabSz="914400" rtl="0" eaLnBrk="1" fontAlgn="base" latinLnBrk="0" hangingPunct="1">
                        <a:lnSpc>
                          <a:spcPct val="75000"/>
                        </a:lnSpc>
                        <a:spcBef>
                          <a:spcPct val="50000"/>
                        </a:spcBef>
                        <a:spcAft>
                          <a:spcPct val="0"/>
                        </a:spcAft>
                        <a:buClr>
                          <a:srgbClr val="0093D3"/>
                        </a:buClr>
                        <a:buSzPct val="12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29" marB="45729"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Abdominal cramps</a:t>
                      </a:r>
                    </a:p>
                  </a:txBody>
                  <a:tcPr marT="45729" marB="45729"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rgbClr val="FFFFFF"/>
                    </a:solidFill>
                  </a:tcPr>
                </a:tc>
              </a:tr>
              <a:tr h="431883">
                <a:tc>
                  <a:txBody>
                    <a:bodyPr/>
                    <a:lstStyle/>
                    <a:p>
                      <a:pPr marL="576263" marR="0" lvl="2" indent="0" algn="l" defTabSz="914400" rtl="0" eaLnBrk="1" fontAlgn="base" latinLnBrk="0" hangingPunct="1">
                        <a:lnSpc>
                          <a:spcPct val="80000"/>
                        </a:lnSpc>
                        <a:spcBef>
                          <a:spcPct val="50000"/>
                        </a:spcBef>
                        <a:spcAft>
                          <a:spcPct val="0"/>
                        </a:spcAft>
                        <a:buClr>
                          <a:srgbClr val="0093D3"/>
                        </a:buClr>
                        <a:buSzPct val="12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29" marB="45729" anchor="ctr" horzOverflow="overflow">
                    <a:lnL cap="flat">
                      <a:noFill/>
                    </a:lnL>
                    <a:lnR w="12700" cap="flat" cmpd="sng" algn="ctr">
                      <a:solidFill>
                        <a:schemeClr val="bg2"/>
                      </a:solidFill>
                      <a:prstDash val="solid"/>
                      <a:round/>
                      <a:headEnd type="none" w="med" len="med"/>
                      <a:tailEnd type="none" w="med" len="med"/>
                    </a:lnR>
                    <a:lnT>
                      <a:noFill/>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Nausea</a:t>
                      </a:r>
                    </a:p>
                  </a:txBody>
                  <a:tcPr marT="45729" marB="45729" anchor="ctr" horzOverflow="overflow">
                    <a:lnL w="12700" cap="flat" cmpd="sng" algn="ctr">
                      <a:solidFill>
                        <a:schemeClr val="bg2"/>
                      </a:solidFill>
                      <a:prstDash val="solid"/>
                      <a:round/>
                      <a:headEnd type="none" w="med" len="med"/>
                      <a:tailEnd type="none" w="med" len="med"/>
                    </a:lnL>
                    <a:lnR cap="flat">
                      <a:noFill/>
                    </a:lnR>
                    <a:lnT>
                      <a:noFill/>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128023" name="Rectangle 39"/>
          <p:cNvSpPr>
            <a:spLocks noChangeArrowheads="1"/>
          </p:cNvSpPr>
          <p:nvPr/>
        </p:nvSpPr>
        <p:spPr bwMode="auto">
          <a:xfrm>
            <a:off x="3668713" y="1028700"/>
            <a:ext cx="4903787"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marL="0" lvl="4" defTabSz="800100" eaLnBrk="0" fontAlgn="base" hangingPunct="0">
              <a:spcBef>
                <a:spcPct val="50000"/>
              </a:spcBef>
              <a:spcAft>
                <a:spcPct val="0"/>
              </a:spcAft>
              <a:tabLst>
                <a:tab pos="1028700" algn="l"/>
              </a:tabLst>
            </a:pPr>
            <a:r>
              <a:rPr lang="en-US" sz="2000" b="1" dirty="0">
                <a:solidFill>
                  <a:srgbClr val="000000"/>
                </a:solidFill>
                <a:ea typeface="ＭＳ Ｐゴシック" charset="0"/>
                <a:cs typeface="ＭＳ Ｐゴシック" charset="0"/>
              </a:rPr>
              <a:t>Parasite: </a:t>
            </a:r>
            <a:r>
              <a:rPr lang="en-US" sz="2000" i="1" dirty="0">
                <a:solidFill>
                  <a:srgbClr val="0093D3"/>
                </a:solidFill>
                <a:ea typeface="ＭＳ Ｐゴシック" charset="0"/>
                <a:cs typeface="ＭＳ Ｐゴシック" charset="0"/>
              </a:rPr>
              <a:t>Giardia </a:t>
            </a:r>
            <a:r>
              <a:rPr lang="en-US" sz="2000" i="1" dirty="0" err="1">
                <a:solidFill>
                  <a:srgbClr val="0093D3"/>
                </a:solidFill>
                <a:ea typeface="ＭＳ Ｐゴシック" charset="0"/>
                <a:cs typeface="ＭＳ Ｐゴシック" charset="0"/>
              </a:rPr>
              <a:t>duodenalis</a:t>
            </a:r>
            <a:r>
              <a:rPr lang="en-US" sz="2000" i="1" dirty="0">
                <a:solidFill>
                  <a:srgbClr val="0093D3"/>
                </a:solidFill>
                <a:ea typeface="ＭＳ Ｐゴシック" charset="0"/>
                <a:cs typeface="ＭＳ Ｐゴシック" charset="0"/>
              </a:rPr>
              <a:t> </a:t>
            </a:r>
            <a:r>
              <a:rPr lang="en-US" sz="2000" i="1" dirty="0">
                <a:solidFill>
                  <a:srgbClr val="1E5298"/>
                </a:solidFill>
                <a:ea typeface="ＭＳ Ｐゴシック" charset="0"/>
                <a:cs typeface="ＭＳ Ｐゴシック" charset="0"/>
              </a:rPr>
              <a:t>		</a:t>
            </a:r>
            <a:r>
              <a:rPr lang="en-US" sz="2000" i="1" dirty="0">
                <a:solidFill>
                  <a:srgbClr val="1E5298"/>
                </a:solidFill>
                <a:ea typeface="ＭＳ Ｐゴシック" charset="0"/>
                <a:cs typeface="ＭＳ Ｐゴシック" charset="0"/>
              </a:rPr>
              <a:t> </a:t>
            </a:r>
            <a:r>
              <a:rPr lang="en-US" sz="2000" i="1" dirty="0">
                <a:solidFill>
                  <a:srgbClr val="0093D3"/>
                </a:solidFill>
                <a:ea typeface="ＭＳ Ｐゴシック" charset="0"/>
                <a:cs typeface="ＭＳ Ｐゴシック" charset="0"/>
              </a:rPr>
              <a:t>(</a:t>
            </a:r>
            <a:r>
              <a:rPr lang="en-US" sz="2000" i="1" dirty="0">
                <a:solidFill>
                  <a:srgbClr val="0093D3"/>
                </a:solidFill>
                <a:ea typeface="ＭＳ Ｐゴシック" charset="0"/>
                <a:cs typeface="ＭＳ Ｐゴシック" charset="0"/>
              </a:rPr>
              <a:t>G. </a:t>
            </a:r>
            <a:r>
              <a:rPr lang="en-US" sz="2000" i="1" dirty="0" err="1">
                <a:solidFill>
                  <a:srgbClr val="0093D3"/>
                </a:solidFill>
                <a:ea typeface="ＭＳ Ｐゴシック" charset="0"/>
                <a:cs typeface="ＭＳ Ｐゴシック" charset="0"/>
              </a:rPr>
              <a:t>lamblia</a:t>
            </a:r>
            <a:r>
              <a:rPr lang="en-US" sz="2000" i="1" dirty="0">
                <a:solidFill>
                  <a:srgbClr val="0093D3"/>
                </a:solidFill>
                <a:ea typeface="ＭＳ Ｐゴシック" charset="0"/>
                <a:cs typeface="ＭＳ Ｐゴシック" charset="0"/>
              </a:rPr>
              <a:t> </a:t>
            </a:r>
            <a:r>
              <a:rPr lang="en-US" sz="2000" dirty="0">
                <a:solidFill>
                  <a:srgbClr val="0093D3"/>
                </a:solidFill>
                <a:ea typeface="ＭＳ Ｐゴシック" charset="0"/>
                <a:cs typeface="ＭＳ Ｐゴシック" charset="0"/>
              </a:rPr>
              <a:t>or</a:t>
            </a:r>
            <a:r>
              <a:rPr lang="en-US" sz="2000" i="1" dirty="0">
                <a:solidFill>
                  <a:srgbClr val="0093D3"/>
                </a:solidFill>
                <a:ea typeface="ＭＳ Ｐゴシック" charset="0"/>
                <a:cs typeface="ＭＳ Ｐゴシック" charset="0"/>
              </a:rPr>
              <a:t> G. </a:t>
            </a:r>
            <a:r>
              <a:rPr lang="en-US" sz="2000" i="1" dirty="0" err="1">
                <a:solidFill>
                  <a:srgbClr val="0093D3"/>
                </a:solidFill>
                <a:ea typeface="ＭＳ Ｐゴシック" charset="0"/>
                <a:cs typeface="ＭＳ Ｐゴシック" charset="0"/>
              </a:rPr>
              <a:t>Intestinalis</a:t>
            </a:r>
            <a:r>
              <a:rPr lang="en-US" sz="2000" i="1" dirty="0">
                <a:solidFill>
                  <a:srgbClr val="0093D3"/>
                </a:solidFill>
                <a:ea typeface="ＭＳ Ｐゴシック" charset="0"/>
                <a:cs typeface="ＭＳ Ｐゴシック" charset="0"/>
              </a:rPr>
              <a:t>)</a:t>
            </a:r>
          </a:p>
          <a:p>
            <a:pPr marL="0" lvl="4" defTabSz="800100" eaLnBrk="0" fontAlgn="base" hangingPunct="0">
              <a:spcBef>
                <a:spcPct val="50000"/>
              </a:spcBef>
              <a:spcAft>
                <a:spcPct val="0"/>
              </a:spcAft>
              <a:tabLst>
                <a:tab pos="1028700" algn="l"/>
              </a:tabLst>
            </a:pPr>
            <a:r>
              <a:rPr lang="en-US" sz="2000" b="1" dirty="0">
                <a:solidFill>
                  <a:srgbClr val="000000"/>
                </a:solidFill>
                <a:ea typeface="ＭＳ Ｐゴシック" charset="0"/>
                <a:cs typeface="ＭＳ Ｐゴシック" charset="0"/>
              </a:rPr>
              <a:t>Illness:	</a:t>
            </a:r>
            <a:r>
              <a:rPr lang="en-US" sz="2000" dirty="0">
                <a:solidFill>
                  <a:srgbClr val="0093D3"/>
                </a:solidFill>
                <a:ea typeface="ＭＳ Ｐゴシック" charset="0"/>
                <a:cs typeface="ＭＳ Ｐゴシック" charset="0"/>
              </a:rPr>
              <a:t>Giardiasis</a:t>
            </a:r>
            <a:r>
              <a:rPr lang="en-US" sz="2000" b="1" dirty="0">
                <a:solidFill>
                  <a:srgbClr val="0093D3"/>
                </a:solidFill>
                <a:ea typeface="ＭＳ Ｐゴシック" charset="0"/>
                <a:cs typeface="ＭＳ Ｐゴシック" charset="0"/>
              </a:rPr>
              <a:t>	</a:t>
            </a:r>
          </a:p>
        </p:txBody>
      </p:sp>
      <p:pic>
        <p:nvPicPr>
          <p:cNvPr id="128024" name="Picture 40" descr="ess02_21b"/>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1425" y="1122363"/>
            <a:ext cx="197485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25" name="Text Box 4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2-59</a:t>
            </a:r>
          </a:p>
        </p:txBody>
      </p:sp>
    </p:spTree>
    <p:extLst>
      <p:ext uri="{BB962C8B-B14F-4D97-AF65-F5344CB8AC3E}">
        <p14:creationId xmlns:p14="http://schemas.microsoft.com/office/powerpoint/2010/main" val="31342304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4"/>
          <p:cNvSpPr>
            <a:spLocks noGrp="1" noChangeArrowheads="1"/>
          </p:cNvSpPr>
          <p:nvPr>
            <p:ph type="title"/>
          </p:nvPr>
        </p:nvSpPr>
        <p:spPr>
          <a:xfrm>
            <a:off x="228600" y="160338"/>
            <a:ext cx="8307388" cy="519112"/>
          </a:xfrm>
        </p:spPr>
        <p:txBody>
          <a:bodyPr/>
          <a:lstStyle/>
          <a:p>
            <a:pPr eaLnBrk="1" hangingPunct="1">
              <a:defRPr/>
            </a:pPr>
            <a:r>
              <a:rPr lang="en-US" i="1" dirty="0" smtClean="0"/>
              <a:t>Giardia duodenalis</a:t>
            </a:r>
            <a:endParaRPr lang="en-US" i="1" dirty="0"/>
          </a:p>
        </p:txBody>
      </p:sp>
      <p:sp>
        <p:nvSpPr>
          <p:cNvPr id="930819" name="Rectangle 3"/>
          <p:cNvSpPr>
            <a:spLocks noGrp="1" noChangeArrowheads="1"/>
          </p:cNvSpPr>
          <p:nvPr>
            <p:ph idx="1"/>
          </p:nvPr>
        </p:nvSpPr>
        <p:spPr>
          <a:xfrm>
            <a:off x="493713" y="1122363"/>
            <a:ext cx="8307387" cy="4983162"/>
          </a:xfrm>
        </p:spPr>
        <p:txBody>
          <a:bodyPr/>
          <a:lstStyle/>
          <a:p>
            <a:pPr marL="0" indent="0" eaLnBrk="1" hangingPunct="1">
              <a:lnSpc>
                <a:spcPct val="100000"/>
              </a:lnSpc>
              <a:spcBef>
                <a:spcPct val="0"/>
              </a:spcBef>
              <a:buClrTx/>
              <a:buSzTx/>
              <a:buFontTx/>
              <a:buNone/>
              <a:defRPr/>
            </a:pPr>
            <a:r>
              <a:rPr lang="en-US" dirty="0"/>
              <a:t>Most </a:t>
            </a:r>
            <a:r>
              <a:rPr lang="en-US" dirty="0" smtClean="0"/>
              <a:t>important prevention measure:</a:t>
            </a:r>
            <a:r>
              <a:rPr lang="en-US" dirty="0" smtClean="0">
                <a:solidFill>
                  <a:schemeClr val="tx1"/>
                </a:solidFill>
              </a:rPr>
              <a:t> </a:t>
            </a:r>
            <a:endParaRPr lang="en-US" dirty="0">
              <a:solidFill>
                <a:schemeClr val="tx1"/>
              </a:solidFill>
            </a:endParaRPr>
          </a:p>
          <a:p>
            <a:pPr marL="544513" lvl="1" indent="-403225" eaLnBrk="1" hangingPunct="1">
              <a:defRPr/>
            </a:pPr>
            <a:r>
              <a:rPr lang="en-US" dirty="0"/>
              <a:t>Purchase from approved, reputable </a:t>
            </a:r>
            <a:r>
              <a:rPr lang="en-US" dirty="0" smtClean="0"/>
              <a:t>suppliers</a:t>
            </a:r>
            <a:endParaRPr lang="en-US" dirty="0"/>
          </a:p>
          <a:p>
            <a:pPr marL="0" indent="0" eaLnBrk="1" hangingPunct="1">
              <a:spcBef>
                <a:spcPct val="50000"/>
              </a:spcBef>
              <a:buClr>
                <a:srgbClr val="0093D3"/>
              </a:buClr>
              <a:defRPr/>
            </a:pPr>
            <a:r>
              <a:rPr lang="en-US" dirty="0"/>
              <a:t>Other </a:t>
            </a:r>
            <a:r>
              <a:rPr lang="en-US" dirty="0" smtClean="0"/>
              <a:t>prevention measures: </a:t>
            </a:r>
            <a:endParaRPr lang="en-US" dirty="0"/>
          </a:p>
          <a:p>
            <a:pPr marL="544513" lvl="1" indent="-403225" eaLnBrk="1" hangingPunct="1">
              <a:defRPr/>
            </a:pPr>
            <a:r>
              <a:rPr lang="en-US" dirty="0"/>
              <a:t>Use </a:t>
            </a:r>
            <a:r>
              <a:rPr lang="en-US" dirty="0" smtClean="0"/>
              <a:t>correctly </a:t>
            </a:r>
            <a:r>
              <a:rPr lang="en-US" dirty="0"/>
              <a:t>treated water</a:t>
            </a:r>
          </a:p>
          <a:p>
            <a:pPr marL="544513" lvl="1" indent="-403225" eaLnBrk="1" hangingPunct="1">
              <a:defRPr/>
            </a:pPr>
            <a:r>
              <a:rPr lang="en-US" dirty="0">
                <a:solidFill>
                  <a:schemeClr val="tx1"/>
                </a:solidFill>
              </a:rPr>
              <a:t>Keep </a:t>
            </a:r>
            <a:r>
              <a:rPr lang="en-US" dirty="0" smtClean="0">
                <a:solidFill>
                  <a:schemeClr val="tx1"/>
                </a:solidFill>
              </a:rPr>
              <a:t>food handlers </a:t>
            </a:r>
            <a:r>
              <a:rPr lang="en-US" dirty="0">
                <a:solidFill>
                  <a:schemeClr val="tx1"/>
                </a:solidFill>
              </a:rPr>
              <a:t>with diarrhea out of the operation</a:t>
            </a:r>
          </a:p>
          <a:p>
            <a:pPr marL="544513" lvl="1" indent="-403225" eaLnBrk="1" hangingPunct="1">
              <a:defRPr/>
            </a:pPr>
            <a:r>
              <a:rPr lang="en-US" dirty="0">
                <a:solidFill>
                  <a:schemeClr val="tx1"/>
                </a:solidFill>
              </a:rPr>
              <a:t>Wash hands</a:t>
            </a:r>
            <a:endParaRPr lang="en-US" dirty="0"/>
          </a:p>
        </p:txBody>
      </p:sp>
      <p:sp>
        <p:nvSpPr>
          <p:cNvPr id="12902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2-60</a:t>
            </a:r>
          </a:p>
        </p:txBody>
      </p:sp>
    </p:spTree>
    <p:extLst>
      <p:ext uri="{BB962C8B-B14F-4D97-AF65-F5344CB8AC3E}">
        <p14:creationId xmlns:p14="http://schemas.microsoft.com/office/powerpoint/2010/main" val="32134214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64" name="Rectangle 44"/>
          <p:cNvSpPr>
            <a:spLocks noGrp="1" noChangeArrowheads="1"/>
          </p:cNvSpPr>
          <p:nvPr>
            <p:ph type="title"/>
          </p:nvPr>
        </p:nvSpPr>
        <p:spPr>
          <a:xfrm>
            <a:off x="228600" y="160338"/>
            <a:ext cx="8307388" cy="519112"/>
          </a:xfrm>
        </p:spPr>
        <p:txBody>
          <a:bodyPr/>
          <a:lstStyle/>
          <a:p>
            <a:pPr eaLnBrk="1" hangingPunct="1">
              <a:defRPr/>
            </a:pPr>
            <a:r>
              <a:rPr lang="en-US" i="1" dirty="0" smtClean="0"/>
              <a:t>Cyclospora cayetanensis</a:t>
            </a:r>
            <a:endParaRPr lang="en-US" i="1" dirty="0"/>
          </a:p>
        </p:txBody>
      </p:sp>
      <p:graphicFrame>
        <p:nvGraphicFramePr>
          <p:cNvPr id="926723" name="Group 3"/>
          <p:cNvGraphicFramePr>
            <a:graphicFrameLocks noGrp="1"/>
          </p:cNvGraphicFramePr>
          <p:nvPr>
            <p:ph type="tbl" idx="1"/>
          </p:nvPr>
        </p:nvGraphicFramePr>
        <p:xfrm>
          <a:off x="392113" y="2400300"/>
          <a:ext cx="8523287" cy="3675062"/>
        </p:xfrm>
        <a:graphic>
          <a:graphicData uri="http://schemas.openxmlformats.org/drawingml/2006/table">
            <a:tbl>
              <a:tblPr/>
              <a:tblGrid>
                <a:gridCol w="4260826"/>
                <a:gridCol w="4262461"/>
              </a:tblGrid>
              <a:tr h="566917">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marT="45735" marB="45735"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marT="45735" marB="45735"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522453">
                <a:tc>
                  <a:txBody>
                    <a:bodyPr/>
                    <a:lstStyle/>
                    <a:p>
                      <a:pPr marL="0" marR="0" lvl="0" indent="0" algn="l" defTabSz="914400" rtl="0" eaLnBrk="1" fontAlgn="base" latinLnBrk="0" hangingPunct="1">
                        <a:lnSpc>
                          <a:spcPct val="75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Incorrectly treated water</a:t>
                      </a:r>
                      <a:endParaRPr kumimoji="0" lang="en-US" sz="2000" b="1" i="0" u="none" strike="noStrike" cap="none" normalizeH="0" baseline="0" dirty="0" smtClean="0">
                        <a:ln>
                          <a:noFill/>
                        </a:ln>
                        <a:solidFill>
                          <a:schemeClr val="tx1"/>
                        </a:solidFill>
                        <a:effectLst/>
                        <a:latin typeface="Arial" charset="0"/>
                      </a:endParaRPr>
                    </a:p>
                  </a:txBody>
                  <a:tcPr marT="45735" marB="45735"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charset="0"/>
                          <a:ea typeface="+mn-ea"/>
                          <a:cs typeface="+mn-cs"/>
                        </a:rPr>
                        <a:t>Nausea</a:t>
                      </a:r>
                    </a:p>
                  </a:txBody>
                  <a:tcPr marT="45735" marB="45735"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a:noFill/>
                    </a:lnB>
                    <a:lnTlToBr>
                      <a:noFill/>
                    </a:lnTlToBr>
                    <a:lnBlToTr>
                      <a:noFill/>
                    </a:lnBlToTr>
                    <a:solidFill>
                      <a:srgbClr val="FFFFFF"/>
                    </a:solidFill>
                  </a:tcPr>
                </a:tc>
              </a:tr>
              <a:tr h="579210">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Produce such as berries, lettuce, or basil</a:t>
                      </a:r>
                    </a:p>
                  </a:txBody>
                  <a:tcPr marT="45735" marB="45735"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Abdominal cramps</a:t>
                      </a:r>
                    </a:p>
                  </a:txBody>
                  <a:tcPr marT="45735" marB="45735" anchor="ctr" horzOverflow="overflow">
                    <a:lnL w="12700" cap="flat" cmpd="sng" algn="ctr">
                      <a:solidFill>
                        <a:schemeClr val="bg2"/>
                      </a:solidFill>
                      <a:prstDash val="solid"/>
                      <a:round/>
                      <a:headEnd type="none" w="med" len="med"/>
                      <a:tailEnd type="none" w="med" len="med"/>
                    </a:lnL>
                    <a:lnR cap="flat">
                      <a:noFill/>
                    </a:lnR>
                    <a:lnT>
                      <a:noFill/>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70048">
                <a:tc>
                  <a:txBody>
                    <a:bodyPr/>
                    <a:lstStyle/>
                    <a:p>
                      <a:pPr marL="0" marR="0" lvl="0" indent="0" algn="l" defTabSz="914400" rtl="0" eaLnBrk="1" fontAlgn="base" latinLnBrk="0" hangingPunct="1">
                        <a:lnSpc>
                          <a:spcPct val="80000"/>
                        </a:lnSpc>
                        <a:spcBef>
                          <a:spcPct val="100000"/>
                        </a:spcBef>
                        <a:spcAft>
                          <a:spcPct val="0"/>
                        </a:spcAft>
                        <a:buClr>
                          <a:srgbClr val="009DDC"/>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T="45735" marB="45735"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charset="0"/>
                          <a:ea typeface="+mn-ea"/>
                          <a:cs typeface="+mn-cs"/>
                        </a:rPr>
                        <a:t>Mild fever</a:t>
                      </a:r>
                    </a:p>
                  </a:txBody>
                  <a:tcPr marT="45735" marB="45735"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a:noFill/>
                    </a:lnB>
                    <a:lnTlToBr>
                      <a:noFill/>
                    </a:lnTlToBr>
                    <a:lnBlToTr>
                      <a:noFill/>
                    </a:lnBlToTr>
                    <a:solidFill>
                      <a:srgbClr val="FFFFFF"/>
                    </a:solidFill>
                  </a:tcPr>
                </a:tc>
              </a:tr>
              <a:tr h="701145">
                <a:tc>
                  <a:txBody>
                    <a:bodyPr/>
                    <a:lstStyle/>
                    <a:p>
                      <a:pPr marL="576263" marR="0" lvl="2" indent="0" algn="l" defTabSz="914400" rtl="0" eaLnBrk="1" fontAlgn="base" latinLnBrk="0" hangingPunct="1">
                        <a:lnSpc>
                          <a:spcPct val="75000"/>
                        </a:lnSpc>
                        <a:spcBef>
                          <a:spcPct val="50000"/>
                        </a:spcBef>
                        <a:spcAft>
                          <a:spcPct val="0"/>
                        </a:spcAft>
                        <a:buClr>
                          <a:srgbClr val="0093D3"/>
                        </a:buClr>
                        <a:buSzPct val="12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35" marB="45735"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Diarrhea alternating with constipation</a:t>
                      </a:r>
                    </a:p>
                  </a:txBody>
                  <a:tcPr marT="45735" marB="45735"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rgbClr val="FFFFFF"/>
                    </a:solidFill>
                  </a:tcPr>
                </a:tc>
              </a:tr>
              <a:tr h="403352">
                <a:tc>
                  <a:txBody>
                    <a:bodyPr/>
                    <a:lstStyle/>
                    <a:p>
                      <a:pPr marL="576263" marR="0" lvl="2" indent="0" algn="l" defTabSz="914400" rtl="0" eaLnBrk="1" fontAlgn="base" latinLnBrk="0" hangingPunct="1">
                        <a:lnSpc>
                          <a:spcPct val="75000"/>
                        </a:lnSpc>
                        <a:spcBef>
                          <a:spcPct val="50000"/>
                        </a:spcBef>
                        <a:spcAft>
                          <a:spcPct val="0"/>
                        </a:spcAft>
                        <a:buClr>
                          <a:srgbClr val="0093D3"/>
                        </a:buClr>
                        <a:buSzPct val="12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35" marB="45735"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Loss of weight</a:t>
                      </a:r>
                    </a:p>
                  </a:txBody>
                  <a:tcPr marT="45735" marB="45735"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solidFill>
                      <a:srgbClr val="FFFFFF"/>
                    </a:solidFill>
                  </a:tcPr>
                </a:tc>
              </a:tr>
              <a:tr h="431937">
                <a:tc>
                  <a:txBody>
                    <a:bodyPr/>
                    <a:lstStyle/>
                    <a:p>
                      <a:pPr marL="576263" marR="0" lvl="2" indent="0" algn="l" defTabSz="914400" rtl="0" eaLnBrk="1" fontAlgn="base" latinLnBrk="0" hangingPunct="1">
                        <a:lnSpc>
                          <a:spcPct val="80000"/>
                        </a:lnSpc>
                        <a:spcBef>
                          <a:spcPct val="50000"/>
                        </a:spcBef>
                        <a:spcAft>
                          <a:spcPct val="0"/>
                        </a:spcAft>
                        <a:buClr>
                          <a:srgbClr val="0093D3"/>
                        </a:buClr>
                        <a:buSzPct val="12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35" marB="45735" anchor="ctr" horzOverflow="overflow">
                    <a:lnL cap="flat">
                      <a:noFill/>
                    </a:lnL>
                    <a:lnR w="12700" cap="flat" cmpd="sng" algn="ctr">
                      <a:solidFill>
                        <a:schemeClr val="bg2"/>
                      </a:solidFill>
                      <a:prstDash val="solid"/>
                      <a:round/>
                      <a:headEnd type="none" w="med" len="med"/>
                      <a:tailEnd type="none" w="med" len="med"/>
                    </a:lnR>
                    <a:lnT>
                      <a:noFill/>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Loss of appetite</a:t>
                      </a:r>
                    </a:p>
                  </a:txBody>
                  <a:tcPr marT="45735" marB="45735" anchor="ctr" horzOverflow="overflow">
                    <a:lnL w="12700" cap="flat" cmpd="sng" algn="ctr">
                      <a:solidFill>
                        <a:schemeClr val="bg2"/>
                      </a:solidFill>
                      <a:prstDash val="solid"/>
                      <a:round/>
                      <a:headEnd type="none" w="med" len="med"/>
                      <a:tailEnd type="none" w="med" len="med"/>
                    </a:lnL>
                    <a:lnR cap="flat">
                      <a:noFill/>
                    </a:lnR>
                    <a:lnT>
                      <a:noFill/>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130071" name="Rectangle 39"/>
          <p:cNvSpPr>
            <a:spLocks noChangeArrowheads="1"/>
          </p:cNvSpPr>
          <p:nvPr/>
        </p:nvSpPr>
        <p:spPr bwMode="auto">
          <a:xfrm>
            <a:off x="3668713" y="1028939"/>
            <a:ext cx="490378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marL="0" lvl="4" defTabSz="800100" eaLnBrk="0" fontAlgn="base" hangingPunct="0">
              <a:spcBef>
                <a:spcPct val="50000"/>
              </a:spcBef>
              <a:spcAft>
                <a:spcPct val="0"/>
              </a:spcAft>
              <a:tabLst>
                <a:tab pos="1028700" algn="l"/>
              </a:tabLst>
            </a:pPr>
            <a:r>
              <a:rPr lang="en-US" sz="2000" b="1" dirty="0">
                <a:solidFill>
                  <a:srgbClr val="000000"/>
                </a:solidFill>
                <a:ea typeface="ＭＳ Ｐゴシック" charset="0"/>
                <a:cs typeface="ＭＳ Ｐゴシック" charset="0"/>
              </a:rPr>
              <a:t>Parasite:</a:t>
            </a:r>
            <a:r>
              <a:rPr lang="en-US" sz="2000" dirty="0">
                <a:solidFill>
                  <a:srgbClr val="000000"/>
                </a:solidFill>
                <a:ea typeface="ＭＳ Ｐゴシック" charset="0"/>
                <a:cs typeface="ＭＳ Ｐゴシック" charset="0"/>
              </a:rPr>
              <a:t> </a:t>
            </a:r>
            <a:r>
              <a:rPr lang="en-US" sz="2000" i="1" dirty="0" err="1">
                <a:solidFill>
                  <a:srgbClr val="0093D3"/>
                </a:solidFill>
                <a:ea typeface="ＭＳ Ｐゴシック" charset="0"/>
                <a:cs typeface="ＭＳ Ｐゴシック" charset="0"/>
              </a:rPr>
              <a:t>Cyclospora</a:t>
            </a:r>
            <a:r>
              <a:rPr lang="en-US" sz="2000" i="1" dirty="0">
                <a:solidFill>
                  <a:srgbClr val="0093D3"/>
                </a:solidFill>
                <a:ea typeface="ＭＳ Ｐゴシック" charset="0"/>
                <a:cs typeface="ＭＳ Ｐゴシック" charset="0"/>
              </a:rPr>
              <a:t> </a:t>
            </a:r>
            <a:r>
              <a:rPr lang="en-US" sz="2000" i="1" dirty="0" err="1">
                <a:solidFill>
                  <a:srgbClr val="0093D3"/>
                </a:solidFill>
                <a:ea typeface="ＭＳ Ｐゴシック" charset="0"/>
                <a:cs typeface="ＭＳ Ｐゴシック" charset="0"/>
              </a:rPr>
              <a:t>cayetanensis</a:t>
            </a:r>
            <a:endParaRPr lang="en-US" sz="2000" i="1" dirty="0">
              <a:solidFill>
                <a:srgbClr val="0093D3"/>
              </a:solidFill>
              <a:ea typeface="ＭＳ Ｐゴシック" charset="0"/>
              <a:cs typeface="ＭＳ Ｐゴシック" charset="0"/>
            </a:endParaRPr>
          </a:p>
          <a:p>
            <a:pPr marL="0" lvl="4" defTabSz="800100" eaLnBrk="0" fontAlgn="base" hangingPunct="0">
              <a:spcBef>
                <a:spcPct val="50000"/>
              </a:spcBef>
              <a:spcAft>
                <a:spcPct val="0"/>
              </a:spcAft>
              <a:tabLst>
                <a:tab pos="1028700" algn="l"/>
              </a:tabLst>
            </a:pPr>
            <a:r>
              <a:rPr lang="en-US" sz="2000" b="1" dirty="0">
                <a:solidFill>
                  <a:srgbClr val="000000"/>
                </a:solidFill>
                <a:ea typeface="ＭＳ Ｐゴシック" charset="0"/>
                <a:cs typeface="ＭＳ Ｐゴシック" charset="0"/>
              </a:rPr>
              <a:t>Illness:	</a:t>
            </a:r>
            <a:r>
              <a:rPr lang="en-US" sz="2000" dirty="0" err="1">
                <a:solidFill>
                  <a:srgbClr val="0093D3"/>
                </a:solidFill>
                <a:ea typeface="ＭＳ Ｐゴシック" charset="0"/>
                <a:cs typeface="ＭＳ Ｐゴシック" charset="0"/>
              </a:rPr>
              <a:t>Cyclosporiasis</a:t>
            </a:r>
            <a:endParaRPr lang="en-US" sz="2000" b="1" dirty="0">
              <a:solidFill>
                <a:srgbClr val="0093D3"/>
              </a:solidFill>
              <a:ea typeface="ＭＳ Ｐゴシック" charset="0"/>
              <a:cs typeface="ＭＳ Ｐゴシック" charset="0"/>
            </a:endParaRPr>
          </a:p>
        </p:txBody>
      </p:sp>
      <p:sp>
        <p:nvSpPr>
          <p:cNvPr id="130072" name="Text Box 4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2-61</a:t>
            </a:r>
          </a:p>
        </p:txBody>
      </p:sp>
      <p:pic>
        <p:nvPicPr>
          <p:cNvPr id="13007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39838" y="1050925"/>
            <a:ext cx="1846262" cy="1349375"/>
          </a:xfrm>
          <a:prstGeom prst="roundRect">
            <a:avLst>
              <a:gd name="adj" fmla="val 8594"/>
            </a:avLst>
          </a:prstGeom>
          <a:noFill/>
          <a:ln>
            <a:solidFill>
              <a:srgbClr val="0093D3"/>
            </a:solidFill>
          </a:ln>
          <a:effectLst/>
          <a:extLst/>
        </p:spPr>
      </p:pic>
    </p:spTree>
    <p:extLst>
      <p:ext uri="{BB962C8B-B14F-4D97-AF65-F5344CB8AC3E}">
        <p14:creationId xmlns:p14="http://schemas.microsoft.com/office/powerpoint/2010/main" val="38799824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4"/>
          <p:cNvSpPr>
            <a:spLocks noGrp="1" noChangeArrowheads="1"/>
          </p:cNvSpPr>
          <p:nvPr>
            <p:ph type="title"/>
          </p:nvPr>
        </p:nvSpPr>
        <p:spPr>
          <a:xfrm>
            <a:off x="228600" y="160338"/>
            <a:ext cx="8307388" cy="519112"/>
          </a:xfrm>
        </p:spPr>
        <p:txBody>
          <a:bodyPr/>
          <a:lstStyle/>
          <a:p>
            <a:pPr eaLnBrk="1" hangingPunct="1">
              <a:defRPr/>
            </a:pPr>
            <a:r>
              <a:rPr lang="en-US" i="1" dirty="0" smtClean="0"/>
              <a:t>Cyclospora cayetanensis</a:t>
            </a:r>
            <a:endParaRPr lang="en-US" i="1" dirty="0"/>
          </a:p>
        </p:txBody>
      </p:sp>
      <p:sp>
        <p:nvSpPr>
          <p:cNvPr id="930819" name="Rectangle 3"/>
          <p:cNvSpPr>
            <a:spLocks noGrp="1" noChangeArrowheads="1"/>
          </p:cNvSpPr>
          <p:nvPr>
            <p:ph idx="1"/>
          </p:nvPr>
        </p:nvSpPr>
        <p:spPr>
          <a:xfrm>
            <a:off x="493713" y="1122363"/>
            <a:ext cx="8307387" cy="4983162"/>
          </a:xfrm>
        </p:spPr>
        <p:txBody>
          <a:bodyPr/>
          <a:lstStyle/>
          <a:p>
            <a:pPr marL="0" indent="0" eaLnBrk="1" hangingPunct="1">
              <a:lnSpc>
                <a:spcPct val="100000"/>
              </a:lnSpc>
              <a:spcBef>
                <a:spcPct val="0"/>
              </a:spcBef>
              <a:buClrTx/>
              <a:buSzTx/>
              <a:buFontTx/>
              <a:buNone/>
              <a:defRPr/>
            </a:pPr>
            <a:r>
              <a:rPr lang="en-US" dirty="0"/>
              <a:t>Most </a:t>
            </a:r>
            <a:r>
              <a:rPr lang="en-US" dirty="0" smtClean="0"/>
              <a:t>important prevention measure:</a:t>
            </a:r>
            <a:r>
              <a:rPr lang="en-US" dirty="0" smtClean="0">
                <a:solidFill>
                  <a:schemeClr val="tx1"/>
                </a:solidFill>
              </a:rPr>
              <a:t> </a:t>
            </a:r>
            <a:endParaRPr lang="en-US" dirty="0">
              <a:solidFill>
                <a:schemeClr val="tx1"/>
              </a:solidFill>
            </a:endParaRPr>
          </a:p>
          <a:p>
            <a:pPr marL="544513" lvl="1" indent="-403225" eaLnBrk="1" hangingPunct="1">
              <a:defRPr/>
            </a:pPr>
            <a:r>
              <a:rPr lang="en-US" dirty="0"/>
              <a:t>Purchase from approved, reputable </a:t>
            </a:r>
            <a:r>
              <a:rPr lang="en-US" dirty="0" smtClean="0"/>
              <a:t>suppliers</a:t>
            </a:r>
            <a:endParaRPr lang="en-US" dirty="0"/>
          </a:p>
          <a:p>
            <a:pPr marL="0" indent="0" eaLnBrk="1" hangingPunct="1">
              <a:spcBef>
                <a:spcPct val="50000"/>
              </a:spcBef>
              <a:buClr>
                <a:srgbClr val="0093D3"/>
              </a:buClr>
              <a:defRPr/>
            </a:pPr>
            <a:r>
              <a:rPr lang="en-US" dirty="0"/>
              <a:t>Other </a:t>
            </a:r>
            <a:r>
              <a:rPr lang="en-US" dirty="0" smtClean="0"/>
              <a:t>prevention measures: </a:t>
            </a:r>
            <a:endParaRPr lang="en-US" dirty="0"/>
          </a:p>
          <a:p>
            <a:pPr marL="544513" lvl="1" indent="-403225" eaLnBrk="1" hangingPunct="1">
              <a:defRPr/>
            </a:pPr>
            <a:r>
              <a:rPr lang="en-US" dirty="0" smtClean="0"/>
              <a:t>Purchase produce from approved, reputable suppliers</a:t>
            </a:r>
            <a:endParaRPr lang="en-US" dirty="0"/>
          </a:p>
          <a:p>
            <a:pPr marL="544513" lvl="1" indent="-403225" eaLnBrk="1" hangingPunct="1">
              <a:defRPr/>
            </a:pPr>
            <a:r>
              <a:rPr lang="en-US" dirty="0">
                <a:solidFill>
                  <a:schemeClr val="tx1"/>
                </a:solidFill>
              </a:rPr>
              <a:t>Keep </a:t>
            </a:r>
            <a:r>
              <a:rPr lang="en-US" dirty="0" smtClean="0">
                <a:solidFill>
                  <a:schemeClr val="tx1"/>
                </a:solidFill>
              </a:rPr>
              <a:t>food handlers </a:t>
            </a:r>
            <a:r>
              <a:rPr lang="en-US" dirty="0">
                <a:solidFill>
                  <a:schemeClr val="tx1"/>
                </a:solidFill>
              </a:rPr>
              <a:t>with diarrhea out of the operation</a:t>
            </a:r>
          </a:p>
          <a:p>
            <a:pPr marL="544513" lvl="1" indent="-403225" eaLnBrk="1" hangingPunct="1">
              <a:defRPr/>
            </a:pPr>
            <a:r>
              <a:rPr lang="en-US" dirty="0">
                <a:solidFill>
                  <a:schemeClr val="tx1"/>
                </a:solidFill>
              </a:rPr>
              <a:t>Wash hands</a:t>
            </a:r>
            <a:endParaRPr lang="en-US" dirty="0"/>
          </a:p>
        </p:txBody>
      </p:sp>
      <p:sp>
        <p:nvSpPr>
          <p:cNvPr id="13107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2-62</a:t>
            </a:r>
          </a:p>
        </p:txBody>
      </p:sp>
    </p:spTree>
    <p:extLst>
      <p:ext uri="{BB962C8B-B14F-4D97-AF65-F5344CB8AC3E}">
        <p14:creationId xmlns:p14="http://schemas.microsoft.com/office/powerpoint/2010/main" val="28660662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8" name="Object 5"/>
          <p:cNvGraphicFramePr>
            <a:graphicFrameLocks noChangeAspect="1"/>
          </p:cNvGraphicFramePr>
          <p:nvPr/>
        </p:nvGraphicFramePr>
        <p:xfrm>
          <a:off x="1403350" y="2917825"/>
          <a:ext cx="3200400" cy="1746250"/>
        </p:xfrm>
        <a:graphic>
          <a:graphicData uri="http://schemas.openxmlformats.org/presentationml/2006/ole">
            <mc:AlternateContent xmlns:mc="http://schemas.openxmlformats.org/markup-compatibility/2006">
              <mc:Choice xmlns:v="urn:schemas-microsoft-com:vml" Requires="v">
                <p:oleObj spid="_x0000_s1026" name="Image" r:id="rId4" imgW="3746032" imgH="2044444" progId="Photoshop.Image.6">
                  <p:embed/>
                </p:oleObj>
              </mc:Choice>
              <mc:Fallback>
                <p:oleObj name="Image" r:id="rId4" imgW="3746032" imgH="2044444"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2917825"/>
                        <a:ext cx="3200400" cy="17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7570" name="Rectangle 2"/>
          <p:cNvSpPr>
            <a:spLocks noGrp="1" noChangeArrowheads="1"/>
          </p:cNvSpPr>
          <p:nvPr>
            <p:ph type="title"/>
          </p:nvPr>
        </p:nvSpPr>
        <p:spPr>
          <a:xfrm>
            <a:off x="228600" y="160338"/>
            <a:ext cx="8307388" cy="519112"/>
          </a:xfrm>
        </p:spPr>
        <p:txBody>
          <a:bodyPr/>
          <a:lstStyle/>
          <a:p>
            <a:pPr eaLnBrk="1" hangingPunct="1">
              <a:defRPr/>
            </a:pPr>
            <a:r>
              <a:rPr lang="en-US" dirty="0"/>
              <a:t>Fungi</a:t>
            </a:r>
          </a:p>
        </p:txBody>
      </p:sp>
      <p:sp>
        <p:nvSpPr>
          <p:cNvPr id="237571" name="Rectangle 3"/>
          <p:cNvSpPr>
            <a:spLocks noGrp="1" noChangeArrowheads="1"/>
          </p:cNvSpPr>
          <p:nvPr>
            <p:ph idx="1"/>
          </p:nvPr>
        </p:nvSpPr>
        <p:spPr>
          <a:xfrm>
            <a:off x="514350" y="1143000"/>
            <a:ext cx="5086350" cy="4983163"/>
          </a:xfrm>
        </p:spPr>
        <p:txBody>
          <a:bodyPr/>
          <a:lstStyle/>
          <a:p>
            <a:pPr eaLnBrk="1" hangingPunct="1">
              <a:defRPr/>
            </a:pPr>
            <a:r>
              <a:rPr lang="en-US" dirty="0" smtClean="0"/>
              <a:t>Fungi:</a:t>
            </a:r>
            <a:endParaRPr lang="en-US" dirty="0"/>
          </a:p>
          <a:p>
            <a:pPr marL="347472" lvl="1" indent="-347472" eaLnBrk="1" hangingPunct="1">
              <a:defRPr/>
            </a:pPr>
            <a:r>
              <a:rPr lang="en-US" dirty="0"/>
              <a:t>Commonly cause food spoilage </a:t>
            </a:r>
            <a:br>
              <a:rPr lang="en-US" dirty="0"/>
            </a:br>
            <a:r>
              <a:rPr lang="en-US" dirty="0"/>
              <a:t>and sometimes illness</a:t>
            </a:r>
          </a:p>
        </p:txBody>
      </p:sp>
      <p:sp>
        <p:nvSpPr>
          <p:cNvPr id="132101" name="Text Box 6"/>
          <p:cNvSpPr txBox="1">
            <a:spLocks noChangeArrowheads="1"/>
          </p:cNvSpPr>
          <p:nvPr/>
        </p:nvSpPr>
        <p:spPr bwMode="auto">
          <a:xfrm>
            <a:off x="1586357" y="4579908"/>
            <a:ext cx="29216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algn="ctr" eaLnBrk="0" fontAlgn="base" hangingPunct="0">
              <a:spcBef>
                <a:spcPct val="50000"/>
              </a:spcBef>
              <a:spcAft>
                <a:spcPct val="0"/>
              </a:spcAft>
            </a:pPr>
            <a:r>
              <a:rPr lang="en-US" sz="2000" b="0" dirty="0">
                <a:solidFill>
                  <a:srgbClr val="000000"/>
                </a:solidFill>
                <a:latin typeface="Arial" charset="0"/>
              </a:rPr>
              <a:t>Molds	</a:t>
            </a:r>
            <a:r>
              <a:rPr lang="en-US" sz="2000" b="0" dirty="0" smtClean="0">
                <a:solidFill>
                  <a:srgbClr val="000000"/>
                </a:solidFill>
                <a:latin typeface="Arial" charset="0"/>
              </a:rPr>
              <a:t>               </a:t>
            </a:r>
            <a:r>
              <a:rPr lang="en-US" sz="2000" b="0" dirty="0">
                <a:solidFill>
                  <a:srgbClr val="000000"/>
                </a:solidFill>
                <a:latin typeface="Arial" charset="0"/>
              </a:rPr>
              <a:t>Yeasts</a:t>
            </a:r>
          </a:p>
        </p:txBody>
      </p:sp>
      <p:sp>
        <p:nvSpPr>
          <p:cNvPr id="132102" name="Rectangle 7"/>
          <p:cNvSpPr>
            <a:spLocks noChangeArrowheads="1"/>
          </p:cNvSpPr>
          <p:nvPr/>
        </p:nvSpPr>
        <p:spPr bwMode="auto">
          <a:xfrm>
            <a:off x="2602757" y="2562225"/>
            <a:ext cx="826243" cy="34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lnSpc>
                <a:spcPct val="80000"/>
              </a:lnSpc>
              <a:spcBef>
                <a:spcPct val="100000"/>
              </a:spcBef>
              <a:spcAft>
                <a:spcPct val="0"/>
              </a:spcAft>
              <a:buClr>
                <a:srgbClr val="009DDC"/>
              </a:buClr>
              <a:buSzPct val="75000"/>
              <a:buFont typeface="Wingdings" charset="0"/>
              <a:buNone/>
            </a:pPr>
            <a:r>
              <a:rPr lang="en-US" sz="2000" dirty="0">
                <a:solidFill>
                  <a:srgbClr val="0093D3"/>
                </a:solidFill>
                <a:ea typeface="ＭＳ Ｐゴシック" charset="0"/>
                <a:cs typeface="ＭＳ Ｐゴシック" charset="0"/>
              </a:rPr>
              <a:t>Fungi</a:t>
            </a:r>
          </a:p>
        </p:txBody>
      </p:sp>
      <p:pic>
        <p:nvPicPr>
          <p:cNvPr id="132103" name="Picture 9" descr="SS5eESSc02_p02_d"/>
          <p:cNvPicPr>
            <a:picLocks noChangeAspect="1" noChangeArrowheads="1"/>
          </p:cNvPicPr>
          <p:nvPr/>
        </p:nvPicPr>
        <p:blipFill>
          <a:blip r:embed="rId6"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741613"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2-63</a:t>
            </a:r>
          </a:p>
        </p:txBody>
      </p:sp>
    </p:spTree>
    <p:extLst>
      <p:ext uri="{BB962C8B-B14F-4D97-AF65-F5344CB8AC3E}">
        <p14:creationId xmlns:p14="http://schemas.microsoft.com/office/powerpoint/2010/main" val="20359899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228600" y="160338"/>
            <a:ext cx="8307388" cy="519112"/>
          </a:xfrm>
        </p:spPr>
        <p:txBody>
          <a:bodyPr/>
          <a:lstStyle/>
          <a:p>
            <a:pPr eaLnBrk="1" hangingPunct="1">
              <a:defRPr/>
            </a:pPr>
            <a:r>
              <a:rPr lang="en-US" dirty="0" smtClean="0"/>
              <a:t>Mold</a:t>
            </a:r>
            <a:endParaRPr lang="en-US" dirty="0"/>
          </a:p>
        </p:txBody>
      </p:sp>
      <p:sp>
        <p:nvSpPr>
          <p:cNvPr id="239619" name="Rectangle 3"/>
          <p:cNvSpPr>
            <a:spLocks noGrp="1" noChangeArrowheads="1"/>
          </p:cNvSpPr>
          <p:nvPr>
            <p:ph idx="1"/>
          </p:nvPr>
        </p:nvSpPr>
        <p:spPr>
          <a:xfrm>
            <a:off x="514350" y="1143000"/>
            <a:ext cx="4972050" cy="4983163"/>
          </a:xfrm>
        </p:spPr>
        <p:txBody>
          <a:bodyPr/>
          <a:lstStyle/>
          <a:p>
            <a:pPr eaLnBrk="1" hangingPunct="1">
              <a:defRPr/>
            </a:pPr>
            <a:r>
              <a:rPr lang="en-US" dirty="0" smtClean="0"/>
              <a:t>Basic characteristics of mold:</a:t>
            </a:r>
            <a:endParaRPr lang="en-US" dirty="0"/>
          </a:p>
          <a:p>
            <a:pPr marL="347472" lvl="1" indent="-347472" eaLnBrk="1" hangingPunct="1">
              <a:defRPr/>
            </a:pPr>
            <a:r>
              <a:rPr lang="en-US" dirty="0"/>
              <a:t>Spoil food and sometimes cause illness</a:t>
            </a:r>
          </a:p>
          <a:p>
            <a:pPr marL="347472" lvl="1" indent="-347472" eaLnBrk="1" hangingPunct="1">
              <a:defRPr/>
            </a:pPr>
            <a:r>
              <a:rPr lang="en-US" dirty="0" smtClean="0"/>
              <a:t>Some produce toxins</a:t>
            </a:r>
          </a:p>
          <a:p>
            <a:pPr marL="347472" lvl="1" indent="-347472" eaLnBrk="1" hangingPunct="1">
              <a:defRPr/>
            </a:pPr>
            <a:r>
              <a:rPr lang="en-US" dirty="0" smtClean="0"/>
              <a:t>Grow </a:t>
            </a:r>
            <a:r>
              <a:rPr lang="en-US" dirty="0"/>
              <a:t>well in </a:t>
            </a:r>
            <a:r>
              <a:rPr lang="en-US" dirty="0" smtClean="0"/>
              <a:t>almost any condition, especially in acidic food with low water activity</a:t>
            </a:r>
            <a:endParaRPr lang="en-US" dirty="0"/>
          </a:p>
          <a:p>
            <a:pPr marL="347472" lvl="1" indent="-347472" eaLnBrk="1" hangingPunct="1">
              <a:defRPr/>
            </a:pPr>
            <a:r>
              <a:rPr lang="en-US" dirty="0" smtClean="0"/>
              <a:t>Are only slowed </a:t>
            </a:r>
            <a:r>
              <a:rPr lang="en-US" dirty="0"/>
              <a:t>not destroyed by cooler or freezer </a:t>
            </a:r>
            <a:r>
              <a:rPr lang="en-US" dirty="0" smtClean="0"/>
              <a:t>temperatures</a:t>
            </a:r>
          </a:p>
          <a:p>
            <a:pPr marL="457200" lvl="1" indent="-457200" eaLnBrk="1" hangingPunct="1">
              <a:lnSpc>
                <a:spcPct val="90000"/>
              </a:lnSpc>
              <a:spcBef>
                <a:spcPct val="100000"/>
              </a:spcBef>
              <a:buFont typeface="Wingdings" pitchFamily="2" charset="2"/>
              <a:buNone/>
              <a:defRPr/>
            </a:pPr>
            <a:r>
              <a:rPr lang="en-US" sz="2400" b="1" dirty="0" smtClean="0">
                <a:solidFill>
                  <a:srgbClr val="009DDC"/>
                </a:solidFill>
              </a:rPr>
              <a:t>Prevention:</a:t>
            </a:r>
            <a:endParaRPr lang="en-US" sz="2400" b="1" dirty="0">
              <a:solidFill>
                <a:srgbClr val="009DDC"/>
              </a:solidFill>
            </a:endParaRPr>
          </a:p>
          <a:p>
            <a:pPr marL="347472" lvl="1" indent="-347472" eaLnBrk="1" hangingPunct="1">
              <a:defRPr/>
            </a:pPr>
            <a:r>
              <a:rPr lang="en-US" dirty="0" smtClean="0"/>
              <a:t>Throw out all moldy food unless the mold is a natural part of the food</a:t>
            </a:r>
          </a:p>
          <a:p>
            <a:pPr marL="347472" lvl="1" indent="-347472" eaLnBrk="1" hangingPunct="1">
              <a:defRPr/>
            </a:pPr>
            <a:endParaRPr lang="en-US" dirty="0"/>
          </a:p>
          <a:p>
            <a:pPr marL="0" lvl="1" indent="0" eaLnBrk="1" hangingPunct="1">
              <a:buFont typeface="Wingdings" pitchFamily="2" charset="2"/>
              <a:buNone/>
              <a:defRPr/>
            </a:pPr>
            <a:endParaRPr lang="en-US" sz="2400" b="1" dirty="0">
              <a:solidFill>
                <a:srgbClr val="005CAB"/>
              </a:solidFill>
            </a:endParaRPr>
          </a:p>
        </p:txBody>
      </p:sp>
      <p:pic>
        <p:nvPicPr>
          <p:cNvPr id="133124" name="Picture 4"/>
          <p:cNvPicPr>
            <a:picLocks noChangeAspect="1" noChangeArrowheads="1"/>
          </p:cNvPicPr>
          <p:nvPr/>
        </p:nvPicPr>
        <p:blipFill>
          <a:blip r:embed="rId3">
            <a:lum bright="-8000" contrast="16000"/>
            <a:extLst>
              <a:ext uri="{28A0092B-C50C-407E-A947-70E740481C1C}">
                <a14:useLocalDpi xmlns:a14="http://schemas.microsoft.com/office/drawing/2010/main" val="0"/>
              </a:ext>
            </a:extLst>
          </a:blip>
          <a:srcRect/>
          <a:stretch>
            <a:fillRect/>
          </a:stretch>
        </p:blipFill>
        <p:spPr bwMode="auto">
          <a:xfrm>
            <a:off x="5943600" y="1600200"/>
            <a:ext cx="2741613" cy="3022600"/>
          </a:xfrm>
          <a:prstGeom prst="roundRect">
            <a:avLst>
              <a:gd name="adj" fmla="val 8594"/>
            </a:avLst>
          </a:prstGeom>
          <a:noFill/>
          <a:ln w="12700">
            <a:noFill/>
            <a:miter lim="800000"/>
            <a:headEnd/>
            <a:tailEnd/>
          </a:ln>
          <a:effectLst/>
          <a:extLst/>
        </p:spPr>
      </p:pic>
      <p:sp>
        <p:nvSpPr>
          <p:cNvPr id="13312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2-64</a:t>
            </a:r>
          </a:p>
        </p:txBody>
      </p:sp>
    </p:spTree>
    <p:extLst>
      <p:ext uri="{BB962C8B-B14F-4D97-AF65-F5344CB8AC3E}">
        <p14:creationId xmlns:p14="http://schemas.microsoft.com/office/powerpoint/2010/main" val="20898488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228600" y="160338"/>
            <a:ext cx="8307388" cy="519112"/>
          </a:xfrm>
        </p:spPr>
        <p:txBody>
          <a:bodyPr/>
          <a:lstStyle/>
          <a:p>
            <a:pPr eaLnBrk="1" hangingPunct="1">
              <a:defRPr/>
            </a:pPr>
            <a:r>
              <a:rPr lang="en-US" dirty="0" smtClean="0"/>
              <a:t>Yeast</a:t>
            </a:r>
            <a:endParaRPr lang="en-US" dirty="0"/>
          </a:p>
        </p:txBody>
      </p:sp>
      <p:sp>
        <p:nvSpPr>
          <p:cNvPr id="241667" name="Rectangle 3"/>
          <p:cNvSpPr>
            <a:spLocks noGrp="1" noChangeArrowheads="1"/>
          </p:cNvSpPr>
          <p:nvPr>
            <p:ph idx="1"/>
          </p:nvPr>
        </p:nvSpPr>
        <p:spPr>
          <a:xfrm>
            <a:off x="514350" y="1143000"/>
            <a:ext cx="4972050" cy="4983163"/>
          </a:xfrm>
        </p:spPr>
        <p:txBody>
          <a:bodyPr/>
          <a:lstStyle/>
          <a:p>
            <a:pPr eaLnBrk="1" hangingPunct="1">
              <a:defRPr/>
            </a:pPr>
            <a:r>
              <a:rPr lang="en-US" dirty="0"/>
              <a:t>Basic characteristics of </a:t>
            </a:r>
            <a:r>
              <a:rPr lang="en-US" dirty="0" smtClean="0"/>
              <a:t>yeast:</a:t>
            </a:r>
            <a:endParaRPr lang="en-US" dirty="0"/>
          </a:p>
          <a:p>
            <a:pPr marL="347472" lvl="1" indent="-347472" eaLnBrk="1" hangingPunct="1">
              <a:defRPr/>
            </a:pPr>
            <a:r>
              <a:rPr lang="en-US" dirty="0" smtClean="0"/>
              <a:t>Can </a:t>
            </a:r>
            <a:r>
              <a:rPr lang="en-US" dirty="0"/>
              <a:t>spoil food quickly</a:t>
            </a:r>
          </a:p>
          <a:p>
            <a:pPr marL="347472" lvl="1" indent="-347472" eaLnBrk="1" hangingPunct="1">
              <a:defRPr/>
            </a:pPr>
            <a:r>
              <a:rPr lang="en-US" dirty="0"/>
              <a:t>May produce a smell or taste of </a:t>
            </a:r>
            <a:br>
              <a:rPr lang="en-US" dirty="0"/>
            </a:br>
            <a:r>
              <a:rPr lang="en-US" dirty="0"/>
              <a:t>alcohol as it spoils food</a:t>
            </a:r>
          </a:p>
          <a:p>
            <a:pPr marL="347472" lvl="1" indent="-347472" eaLnBrk="1" hangingPunct="1">
              <a:defRPr/>
            </a:pPr>
            <a:r>
              <a:rPr lang="en-US" dirty="0"/>
              <a:t>May look like a white or </a:t>
            </a:r>
            <a:r>
              <a:rPr lang="en-US" dirty="0" smtClean="0"/>
              <a:t>pink                </a:t>
            </a:r>
            <a:r>
              <a:rPr lang="en-US" dirty="0"/>
              <a:t>discoloration or slime and </a:t>
            </a:r>
            <a:r>
              <a:rPr lang="en-US" dirty="0" smtClean="0"/>
              <a:t>may                 </a:t>
            </a:r>
            <a:r>
              <a:rPr lang="en-US" dirty="0"/>
              <a:t>bubble</a:t>
            </a:r>
          </a:p>
          <a:p>
            <a:pPr marL="347472" lvl="1" indent="-347472" eaLnBrk="1" hangingPunct="1">
              <a:defRPr/>
            </a:pPr>
            <a:r>
              <a:rPr lang="en-US" dirty="0"/>
              <a:t>Grow well in acidic food with little </a:t>
            </a:r>
            <a:r>
              <a:rPr lang="en-US" dirty="0" smtClean="0"/>
              <a:t>moisture</a:t>
            </a:r>
          </a:p>
          <a:p>
            <a:pPr marL="0" lvl="1" indent="0" eaLnBrk="1" hangingPunct="1">
              <a:buFont typeface="Wingdings" pitchFamily="2" charset="2"/>
              <a:buNone/>
              <a:defRPr/>
            </a:pPr>
            <a:r>
              <a:rPr lang="en-US" sz="2400" b="1" dirty="0" smtClean="0">
                <a:solidFill>
                  <a:srgbClr val="009DDC"/>
                </a:solidFill>
              </a:rPr>
              <a:t>Prevention:</a:t>
            </a:r>
            <a:endParaRPr lang="en-US" sz="2400" b="1" dirty="0">
              <a:solidFill>
                <a:srgbClr val="009DDC"/>
              </a:solidFill>
            </a:endParaRPr>
          </a:p>
          <a:p>
            <a:pPr marL="347472" lvl="1" indent="-347472" eaLnBrk="1" hangingPunct="1">
              <a:defRPr/>
            </a:pPr>
            <a:r>
              <a:rPr lang="en-US" dirty="0"/>
              <a:t>Food containing yeast should be thrown out</a:t>
            </a:r>
          </a:p>
          <a:p>
            <a:pPr marL="0" lvl="1" indent="0" eaLnBrk="1" hangingPunct="1">
              <a:buFont typeface="Wingdings" pitchFamily="2" charset="2"/>
              <a:buNone/>
              <a:defRPr/>
            </a:pPr>
            <a:endParaRPr lang="en-US" dirty="0"/>
          </a:p>
          <a:p>
            <a:pPr marL="0" lvl="1" indent="0" eaLnBrk="1" hangingPunct="1">
              <a:buFont typeface="Wingdings" pitchFamily="2" charset="2"/>
              <a:buNone/>
              <a:defRPr/>
            </a:pPr>
            <a:endParaRPr lang="en-US" dirty="0"/>
          </a:p>
        </p:txBody>
      </p:sp>
      <p:pic>
        <p:nvPicPr>
          <p:cNvPr id="134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00200"/>
            <a:ext cx="274161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1E5298"/>
                </a:solidFill>
                <a:miter lim="800000"/>
                <a:headEnd/>
                <a:tailEnd/>
              </a14:hiddenLine>
            </a:ext>
          </a:extLst>
        </p:spPr>
      </p:pic>
      <p:sp>
        <p:nvSpPr>
          <p:cNvPr id="134149"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2-65</a:t>
            </a:r>
          </a:p>
        </p:txBody>
      </p:sp>
    </p:spTree>
    <p:extLst>
      <p:ext uri="{BB962C8B-B14F-4D97-AF65-F5344CB8AC3E}">
        <p14:creationId xmlns:p14="http://schemas.microsoft.com/office/powerpoint/2010/main" val="1634184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2-66</a:t>
            </a:r>
          </a:p>
        </p:txBody>
      </p:sp>
      <p:sp>
        <p:nvSpPr>
          <p:cNvPr id="66563" name="Rectangle 33"/>
          <p:cNvSpPr>
            <a:spLocks noGrp="1" noChangeArrowheads="1"/>
          </p:cNvSpPr>
          <p:nvPr>
            <p:ph type="title"/>
          </p:nvPr>
        </p:nvSpPr>
        <p:spPr>
          <a:xfrm>
            <a:off x="390525" y="158750"/>
            <a:ext cx="8235950" cy="523875"/>
          </a:xfrm>
        </p:spPr>
        <p:txBody>
          <a:bodyPr/>
          <a:lstStyle/>
          <a:p>
            <a:pPr eaLnBrk="1" hangingPunct="1">
              <a:defRPr/>
            </a:pPr>
            <a:r>
              <a:rPr lang="en-US" dirty="0">
                <a:cs typeface="+mj-cs"/>
              </a:rPr>
              <a:t>Biological Toxins</a:t>
            </a:r>
            <a:endParaRPr lang="en-US" sz="2600" i="1" dirty="0">
              <a:cs typeface="+mj-cs"/>
            </a:endParaRPr>
          </a:p>
        </p:txBody>
      </p:sp>
      <p:sp>
        <p:nvSpPr>
          <p:cNvPr id="8" name="Rectangle 3"/>
          <p:cNvSpPr txBox="1">
            <a:spLocks noChangeArrowheads="1"/>
          </p:cNvSpPr>
          <p:nvPr/>
        </p:nvSpPr>
        <p:spPr bwMode="auto">
          <a:xfrm>
            <a:off x="390525" y="1143000"/>
            <a:ext cx="54102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buFont typeface="Wingdings" charset="0"/>
              <a:buNone/>
              <a:defRPr/>
            </a:pPr>
            <a:r>
              <a:rPr lang="en-US" dirty="0" smtClean="0"/>
              <a:t> </a:t>
            </a:r>
            <a:r>
              <a:rPr lang="en-US" dirty="0">
                <a:solidFill>
                  <a:srgbClr val="009DDC"/>
                </a:solidFill>
                <a:ea typeface="ＭＳ Ｐゴシック" charset="0"/>
                <a:cs typeface="ＭＳ Ｐゴシック" charset="0"/>
              </a:rPr>
              <a:t>Origin:</a:t>
            </a:r>
          </a:p>
          <a:p>
            <a:pPr marL="347472" lvl="1" indent="-347472" eaLnBrk="1" hangingPunct="1">
              <a:lnSpc>
                <a:spcPct val="100000"/>
              </a:lnSpc>
              <a:spcBef>
                <a:spcPts val="900"/>
              </a:spcBef>
              <a:buClr>
                <a:srgbClr val="009DDC"/>
              </a:buClr>
              <a:buFont typeface="Wingdings" charset="0"/>
              <a:buChar char="l"/>
              <a:defRPr/>
            </a:pPr>
            <a:r>
              <a:rPr lang="en-US" dirty="0">
                <a:ea typeface="ＭＳ Ｐゴシック" charset="0"/>
              </a:rPr>
              <a:t>Naturally occur in certain plants, mushrooms, and seafood</a:t>
            </a:r>
          </a:p>
          <a:p>
            <a:pPr marL="114300" lvl="1" indent="0" eaLnBrk="1" hangingPunct="1">
              <a:buClr>
                <a:srgbClr val="009DDC"/>
              </a:buClr>
              <a:buFont typeface="Wingdings" charset="0"/>
              <a:buNone/>
              <a:defRPr/>
            </a:pPr>
            <a:endParaRPr lang="en-US" sz="2400" b="1" dirty="0">
              <a:solidFill>
                <a:srgbClr val="009DDC"/>
              </a:solidFill>
              <a:ea typeface="ＭＳ Ｐゴシック" charset="0"/>
              <a:cs typeface="ＭＳ Ｐゴシック" charset="0"/>
            </a:endParaRPr>
          </a:p>
          <a:p>
            <a:pPr marL="114300" lvl="1" indent="0" eaLnBrk="1" hangingPunct="1">
              <a:buClr>
                <a:srgbClr val="009DDC"/>
              </a:buClr>
              <a:buFont typeface="Wingdings" charset="0"/>
              <a:buNone/>
              <a:defRPr/>
            </a:pPr>
            <a:r>
              <a:rPr lang="en-US" sz="2400" b="1" dirty="0">
                <a:solidFill>
                  <a:srgbClr val="009DDC"/>
                </a:solidFill>
                <a:ea typeface="ＭＳ Ｐゴシック" charset="0"/>
                <a:cs typeface="ＭＳ Ｐゴシック" charset="0"/>
              </a:rPr>
              <a:t>Seafood toxins:</a:t>
            </a:r>
          </a:p>
          <a:p>
            <a:pPr marL="347472" lvl="1" indent="-347472" eaLnBrk="1" hangingPunct="1">
              <a:lnSpc>
                <a:spcPct val="100000"/>
              </a:lnSpc>
              <a:spcBef>
                <a:spcPts val="900"/>
              </a:spcBef>
              <a:buClr>
                <a:srgbClr val="009DDC"/>
              </a:buClr>
              <a:buFont typeface="Wingdings" charset="0"/>
              <a:buChar char="l"/>
              <a:defRPr/>
            </a:pPr>
            <a:r>
              <a:rPr lang="en-US" dirty="0">
                <a:ea typeface="ＭＳ Ｐゴシック" charset="0"/>
              </a:rPr>
              <a:t>Produced by pathogens found on certain fish</a:t>
            </a:r>
          </a:p>
          <a:p>
            <a:pPr marL="347472" lvl="1" indent="-347472" eaLnBrk="1" hangingPunct="1">
              <a:lnSpc>
                <a:spcPct val="100000"/>
              </a:lnSpc>
              <a:spcBef>
                <a:spcPts val="900"/>
              </a:spcBef>
              <a:buClr>
                <a:srgbClr val="009DDC"/>
              </a:buClr>
              <a:buFont typeface="Wingdings" charset="0"/>
              <a:buChar char="l"/>
              <a:defRPr/>
            </a:pPr>
            <a:r>
              <a:rPr lang="en-US" dirty="0">
                <a:ea typeface="ＭＳ Ｐゴシック" charset="0"/>
              </a:rPr>
              <a:t>Occur in certain fish that eat smaller fish that have consumed the toxin </a:t>
            </a:r>
          </a:p>
          <a:p>
            <a:pPr marL="576263" lvl="2" indent="0" eaLnBrk="1" hangingPunct="1">
              <a:buFont typeface="Courier New" pitchFamily="49" charset="0"/>
              <a:buNone/>
              <a:defRPr/>
            </a:pPr>
            <a:endParaRPr lang="en-US" dirty="0" smtClean="0"/>
          </a:p>
          <a:p>
            <a:pPr marL="1033463" lvl="2" indent="-457200" eaLnBrk="1" hangingPunct="1">
              <a:defRPr/>
            </a:pPr>
            <a:endParaRPr lang="en-US" dirty="0" smtClean="0"/>
          </a:p>
          <a:p>
            <a:pPr marL="571500" lvl="1" indent="-457200" eaLnBrk="1" hangingPunct="1">
              <a:defRPr/>
            </a:pPr>
            <a:endParaRPr lang="en-US" dirty="0" smtClean="0"/>
          </a:p>
          <a:p>
            <a:pPr marL="114300" lvl="1" indent="0" eaLnBrk="1" hangingPunct="1">
              <a:buFont typeface="Wingdings" pitchFamily="2" charset="2"/>
              <a:buNone/>
              <a:defRPr/>
            </a:pPr>
            <a:endParaRPr lang="en-US" b="1" dirty="0" smtClean="0"/>
          </a:p>
          <a:p>
            <a:pPr marL="571500" lvl="1" indent="-457200" eaLnBrk="1" hangingPunct="1">
              <a:buFont typeface="Wingdings" pitchFamily="2" charset="2"/>
              <a:buNone/>
              <a:defRPr/>
            </a:pPr>
            <a:endParaRPr lang="en-US" b="1" dirty="0" smtClean="0"/>
          </a:p>
        </p:txBody>
      </p:sp>
      <p:pic>
        <p:nvPicPr>
          <p:cNvPr id="135173" name="Picture 10" descr="6e_c02_29.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038" y="1243013"/>
            <a:ext cx="21034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8417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60"/>
          <p:cNvSpPr>
            <a:spLocks noGrp="1" noChangeArrowheads="1"/>
          </p:cNvSpPr>
          <p:nvPr>
            <p:ph type="title"/>
          </p:nvPr>
        </p:nvSpPr>
        <p:spPr>
          <a:xfrm>
            <a:off x="228600" y="160338"/>
            <a:ext cx="8307388" cy="519112"/>
          </a:xfrm>
        </p:spPr>
        <p:txBody>
          <a:bodyPr/>
          <a:lstStyle/>
          <a:p>
            <a:pPr eaLnBrk="1" hangingPunct="1">
              <a:defRPr/>
            </a:pPr>
            <a:r>
              <a:rPr lang="en-US" dirty="0"/>
              <a:t>Major </a:t>
            </a:r>
            <a:r>
              <a:rPr lang="en-US" dirty="0" smtClean="0"/>
              <a:t>Fish Toxins</a:t>
            </a:r>
            <a:endParaRPr lang="en-US" dirty="0"/>
          </a:p>
        </p:txBody>
      </p:sp>
      <p:sp>
        <p:nvSpPr>
          <p:cNvPr id="932867" name="Rectangle 3"/>
          <p:cNvSpPr>
            <a:spLocks noGrp="1" noChangeArrowheads="1"/>
          </p:cNvSpPr>
          <p:nvPr>
            <p:ph idx="1"/>
          </p:nvPr>
        </p:nvSpPr>
        <p:spPr>
          <a:xfrm>
            <a:off x="493713" y="1122363"/>
            <a:ext cx="7850187" cy="4953000"/>
          </a:xfrm>
        </p:spPr>
        <p:txBody>
          <a:bodyPr/>
          <a:lstStyle/>
          <a:p>
            <a:pPr marL="0" indent="0" eaLnBrk="1" hangingPunct="1">
              <a:defRPr/>
            </a:pPr>
            <a:r>
              <a:rPr lang="en-US" dirty="0"/>
              <a:t>Purchasing from approved, reputable suppliers can keep these </a:t>
            </a:r>
            <a:r>
              <a:rPr lang="en-US" dirty="0" smtClean="0"/>
              <a:t>fish toxins </a:t>
            </a:r>
            <a:r>
              <a:rPr lang="en-US" dirty="0"/>
              <a:t>from causing a foodborne </a:t>
            </a:r>
            <a:r>
              <a:rPr lang="en-US" dirty="0" smtClean="0"/>
              <a:t>illness:</a:t>
            </a:r>
            <a:endParaRPr lang="en-US" dirty="0"/>
          </a:p>
          <a:p>
            <a:pPr marL="544513" lvl="1" indent="-403225" eaLnBrk="1" hangingPunct="1">
              <a:defRPr/>
            </a:pPr>
            <a:r>
              <a:rPr lang="en-US" dirty="0" smtClean="0">
                <a:solidFill>
                  <a:srgbClr val="000000"/>
                </a:solidFill>
              </a:rPr>
              <a:t>Histamine</a:t>
            </a:r>
            <a:endParaRPr lang="en-US" dirty="0"/>
          </a:p>
          <a:p>
            <a:pPr marL="544513" lvl="1" indent="-403225" eaLnBrk="1" hangingPunct="1">
              <a:defRPr/>
            </a:pPr>
            <a:r>
              <a:rPr lang="en-US" dirty="0" smtClean="0">
                <a:solidFill>
                  <a:srgbClr val="000000"/>
                </a:solidFill>
              </a:rPr>
              <a:t>Ciguatoxin</a:t>
            </a:r>
            <a:endParaRPr lang="en-US" dirty="0"/>
          </a:p>
        </p:txBody>
      </p:sp>
      <p:sp>
        <p:nvSpPr>
          <p:cNvPr id="13619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2-67</a:t>
            </a:r>
          </a:p>
        </p:txBody>
      </p:sp>
    </p:spTree>
    <p:extLst>
      <p:ext uri="{BB962C8B-B14F-4D97-AF65-F5344CB8AC3E}">
        <p14:creationId xmlns:p14="http://schemas.microsoft.com/office/powerpoint/2010/main" val="130299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0525" y="158750"/>
            <a:ext cx="8235950" cy="519113"/>
          </a:xfrm>
        </p:spPr>
        <p:txBody>
          <a:bodyPr/>
          <a:lstStyle/>
          <a:p>
            <a:pPr eaLnBrk="1" hangingPunct="1">
              <a:defRPr/>
            </a:pPr>
            <a:r>
              <a:rPr lang="en-US" dirty="0">
                <a:cs typeface="+mj-cs"/>
              </a:rPr>
              <a:t>Contaminants</a:t>
            </a:r>
          </a:p>
        </p:txBody>
      </p:sp>
      <p:sp>
        <p:nvSpPr>
          <p:cNvPr id="22531" name="Rectangle 3"/>
          <p:cNvSpPr>
            <a:spLocks noGrp="1" noChangeArrowheads="1"/>
          </p:cNvSpPr>
          <p:nvPr>
            <p:ph idx="1"/>
          </p:nvPr>
        </p:nvSpPr>
        <p:spPr>
          <a:xfrm>
            <a:off x="390525" y="1143000"/>
            <a:ext cx="5167313" cy="4953000"/>
          </a:xfrm>
        </p:spPr>
        <p:txBody>
          <a:bodyPr/>
          <a:lstStyle/>
          <a:p>
            <a:pPr marL="0" indent="0" eaLnBrk="1" hangingPunct="1">
              <a:defRPr/>
            </a:pPr>
            <a:r>
              <a:rPr lang="en-US" dirty="0">
                <a:cs typeface="+mn-cs"/>
              </a:rPr>
              <a:t>Physical </a:t>
            </a:r>
            <a:r>
              <a:rPr lang="en-US" dirty="0" smtClean="0">
                <a:cs typeface="+mn-cs"/>
              </a:rPr>
              <a:t>hazards:</a:t>
            </a:r>
            <a:endParaRPr lang="en-US" dirty="0">
              <a:cs typeface="+mn-cs"/>
            </a:endParaRPr>
          </a:p>
          <a:p>
            <a:pPr marL="347472" lvl="1" indent="-347472" eaLnBrk="1" hangingPunct="1">
              <a:defRPr/>
            </a:pPr>
            <a:r>
              <a:rPr lang="en-US" dirty="0"/>
              <a:t>Metal shavings</a:t>
            </a:r>
          </a:p>
          <a:p>
            <a:pPr marL="347472" lvl="1" indent="-347472" eaLnBrk="1" hangingPunct="1">
              <a:defRPr/>
            </a:pPr>
            <a:r>
              <a:rPr lang="en-US" dirty="0"/>
              <a:t>Staples</a:t>
            </a:r>
          </a:p>
          <a:p>
            <a:pPr marL="347472" lvl="1" indent="-347472" eaLnBrk="1" hangingPunct="1">
              <a:defRPr/>
            </a:pPr>
            <a:r>
              <a:rPr lang="en-US" dirty="0"/>
              <a:t>B</a:t>
            </a:r>
            <a:r>
              <a:rPr lang="en-US" dirty="0" smtClean="0"/>
              <a:t>andages</a:t>
            </a:r>
            <a:endParaRPr lang="en-US" dirty="0"/>
          </a:p>
          <a:p>
            <a:pPr marL="347472" lvl="1" indent="-347472" eaLnBrk="1" hangingPunct="1">
              <a:defRPr/>
            </a:pPr>
            <a:r>
              <a:rPr lang="en-US" dirty="0"/>
              <a:t>Glass</a:t>
            </a:r>
          </a:p>
          <a:p>
            <a:pPr marL="347472" lvl="1" indent="-347472" eaLnBrk="1" hangingPunct="1">
              <a:defRPr/>
            </a:pPr>
            <a:r>
              <a:rPr lang="en-US" dirty="0"/>
              <a:t>Dirt</a:t>
            </a:r>
          </a:p>
          <a:p>
            <a:pPr marL="347472" lvl="1" indent="-347472" eaLnBrk="1" hangingPunct="1">
              <a:defRPr/>
            </a:pPr>
            <a:r>
              <a:rPr lang="en-US" dirty="0"/>
              <a:t>Natural objects (e.g., fish bones in a fillet)</a:t>
            </a:r>
          </a:p>
        </p:txBody>
      </p:sp>
      <p:sp>
        <p:nvSpPr>
          <p:cNvPr id="2253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1-9</a:t>
            </a:r>
          </a:p>
        </p:txBody>
      </p:sp>
      <p:pic>
        <p:nvPicPr>
          <p:cNvPr id="55301" name="Picture 6" descr="6e_c01_4_physicalhazar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9388" y="1243013"/>
            <a:ext cx="20970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1211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ChangeArrowheads="1"/>
          </p:cNvSpPr>
          <p:nvPr/>
        </p:nvSpPr>
        <p:spPr bwMode="auto">
          <a:xfrm>
            <a:off x="3668713" y="1028700"/>
            <a:ext cx="507841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defTabSz="114300" eaLnBrk="0" fontAlgn="base" hangingPunct="0">
              <a:spcBef>
                <a:spcPct val="50000"/>
              </a:spcBef>
              <a:spcAft>
                <a:spcPct val="0"/>
              </a:spcAft>
            </a:pPr>
            <a:r>
              <a:rPr lang="en-US" sz="2000" b="1" dirty="0">
                <a:solidFill>
                  <a:srgbClr val="000000"/>
                </a:solidFill>
                <a:ea typeface="ＭＳ Ｐゴシック" charset="0"/>
                <a:cs typeface="ＭＳ Ｐゴシック" charset="0"/>
              </a:rPr>
              <a:t>Toxin:	</a:t>
            </a:r>
            <a:r>
              <a:rPr lang="en-US" sz="2000" dirty="0">
                <a:solidFill>
                  <a:srgbClr val="000000"/>
                </a:solidFill>
                <a:ea typeface="ＭＳ Ｐゴシック" charset="0"/>
                <a:cs typeface="ＭＳ Ｐゴシック" charset="0"/>
              </a:rPr>
              <a:t>		</a:t>
            </a:r>
            <a:r>
              <a:rPr lang="en-US" sz="2000" dirty="0">
                <a:solidFill>
                  <a:srgbClr val="0093D3"/>
                </a:solidFill>
                <a:ea typeface="ＭＳ Ｐゴシック" charset="0"/>
                <a:cs typeface="ＭＳ Ｐゴシック" charset="0"/>
              </a:rPr>
              <a:t>Histamine</a:t>
            </a:r>
          </a:p>
          <a:p>
            <a:pPr defTabSz="114300" eaLnBrk="0" fontAlgn="base" hangingPunct="0">
              <a:spcBef>
                <a:spcPct val="50000"/>
              </a:spcBef>
              <a:spcAft>
                <a:spcPct val="0"/>
              </a:spcAft>
            </a:pPr>
            <a:r>
              <a:rPr lang="en-US" sz="2000" b="1" dirty="0">
                <a:solidFill>
                  <a:srgbClr val="000000"/>
                </a:solidFill>
                <a:ea typeface="ＭＳ Ｐゴシック" charset="0"/>
                <a:cs typeface="ＭＳ Ｐゴシック" charset="0"/>
              </a:rPr>
              <a:t>Illness:		</a:t>
            </a:r>
            <a:r>
              <a:rPr lang="en-US" sz="2000" dirty="0" err="1">
                <a:solidFill>
                  <a:srgbClr val="0093D3"/>
                </a:solidFill>
                <a:ea typeface="ＭＳ Ｐゴシック" charset="0"/>
                <a:cs typeface="ＭＳ Ｐゴシック" charset="0"/>
              </a:rPr>
              <a:t>Scombroid</a:t>
            </a:r>
            <a:r>
              <a:rPr lang="en-US" sz="2000" dirty="0">
                <a:solidFill>
                  <a:srgbClr val="0093D3"/>
                </a:solidFill>
                <a:ea typeface="ＭＳ Ｐゴシック" charset="0"/>
                <a:cs typeface="ＭＳ Ｐゴシック" charset="0"/>
              </a:rPr>
              <a:t> poisoning</a:t>
            </a:r>
          </a:p>
        </p:txBody>
      </p:sp>
      <p:pic>
        <p:nvPicPr>
          <p:cNvPr id="137219" name="Picture 43" descr="ess02_27a REV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1425" y="1122363"/>
            <a:ext cx="199231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Text Box 20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2-68</a:t>
            </a:r>
          </a:p>
        </p:txBody>
      </p:sp>
      <p:sp>
        <p:nvSpPr>
          <p:cNvPr id="935122" name="Rectangle 210"/>
          <p:cNvSpPr>
            <a:spLocks noGrp="1" noChangeArrowheads="1"/>
          </p:cNvSpPr>
          <p:nvPr>
            <p:ph type="title"/>
          </p:nvPr>
        </p:nvSpPr>
        <p:spPr>
          <a:xfrm>
            <a:off x="228600" y="160338"/>
            <a:ext cx="8307388" cy="519112"/>
          </a:xfrm>
        </p:spPr>
        <p:txBody>
          <a:bodyPr/>
          <a:lstStyle/>
          <a:p>
            <a:pPr eaLnBrk="1" hangingPunct="1">
              <a:defRPr/>
            </a:pPr>
            <a:r>
              <a:rPr lang="en-US" dirty="0" smtClean="0"/>
              <a:t>Histamine</a:t>
            </a:r>
            <a:endParaRPr lang="en-US" dirty="0"/>
          </a:p>
        </p:txBody>
      </p:sp>
      <p:graphicFrame>
        <p:nvGraphicFramePr>
          <p:cNvPr id="935165" name="Group 253"/>
          <p:cNvGraphicFramePr>
            <a:graphicFrameLocks noGrp="1"/>
          </p:cNvGraphicFramePr>
          <p:nvPr>
            <p:ph type="tbl" idx="1"/>
            <p:extLst>
              <p:ext uri="{D42A27DB-BD31-4B8C-83A1-F6EECF244321}">
                <p14:modId xmlns:p14="http://schemas.microsoft.com/office/powerpoint/2010/main" val="3131030593"/>
              </p:ext>
            </p:extLst>
          </p:nvPr>
        </p:nvGraphicFramePr>
        <p:xfrm>
          <a:off x="400050" y="2438400"/>
          <a:ext cx="8278813" cy="3733598"/>
        </p:xfrm>
        <a:graphic>
          <a:graphicData uri="http://schemas.openxmlformats.org/drawingml/2006/table">
            <a:tbl>
              <a:tblPr/>
              <a:tblGrid>
                <a:gridCol w="4138613"/>
                <a:gridCol w="2070100"/>
                <a:gridCol w="2070100"/>
              </a:tblGrid>
              <a:tr h="533400">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marT="45734" marB="45734"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marT="45734" marB="45734"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noFill/>
                  </a:tcPr>
                </a:tc>
                <a:tc hMerge="1">
                  <a:txBody>
                    <a:bodyPr/>
                    <a:lstStyle/>
                    <a:p>
                      <a:endParaRPr lang="en-US"/>
                    </a:p>
                  </a:txBody>
                  <a:tcPr/>
                </a:tc>
              </a:tr>
              <a:tr h="500220">
                <a:tc>
                  <a:txBody>
                    <a:bodyPr/>
                    <a:lstStyle/>
                    <a:p>
                      <a:pPr marL="0" marR="0" lvl="0" indent="0" algn="l" defTabSz="914400" rtl="0" eaLnBrk="1" fontAlgn="base" latinLnBrk="0" hangingPunct="1">
                        <a:lnSpc>
                          <a:spcPct val="60000"/>
                        </a:lnSpc>
                        <a:spcBef>
                          <a:spcPct val="50000"/>
                        </a:spcBef>
                        <a:spcAft>
                          <a:spcPct val="0"/>
                        </a:spcAft>
                        <a:buClr>
                          <a:srgbClr val="0093D3"/>
                        </a:buClr>
                        <a:buSzPct val="75000"/>
                        <a:buFont typeface="Arial" charset="0"/>
                        <a:buNone/>
                        <a:tabLst/>
                      </a:pPr>
                      <a:r>
                        <a:rPr kumimoji="0" lang="en-US" sz="2000" b="0" i="0" u="none" strike="noStrike" cap="none" normalizeH="0" baseline="0" dirty="0" smtClean="0">
                          <a:ln>
                            <a:noFill/>
                          </a:ln>
                          <a:solidFill>
                            <a:schemeClr val="tx1"/>
                          </a:solidFill>
                          <a:effectLst/>
                          <a:latin typeface="Arial" charset="0"/>
                        </a:rPr>
                        <a:t>Tuna</a:t>
                      </a:r>
                    </a:p>
                  </a:txBody>
                  <a:tcPr marT="45734" marB="45734"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Initially</a:t>
                      </a:r>
                      <a:endParaRPr kumimoji="0" lang="en-US" sz="2000" b="0" i="0" u="none" strike="noStrike" cap="none" normalizeH="0" baseline="0" dirty="0" smtClean="0">
                        <a:ln>
                          <a:noFill/>
                        </a:ln>
                        <a:solidFill>
                          <a:schemeClr val="tx1"/>
                        </a:solidFill>
                        <a:effectLst/>
                        <a:latin typeface="Arial" charset="0"/>
                      </a:endParaRPr>
                    </a:p>
                  </a:txBody>
                  <a:tcPr marT="45734" marB="45734"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452299">
                <a:tc>
                  <a:txBody>
                    <a:bodyPr/>
                    <a:lstStyle/>
                    <a:p>
                      <a:pPr marL="0" marR="0" lvl="0" indent="0" algn="l" defTabSz="914400" rtl="0" eaLnBrk="1" fontAlgn="base" latinLnBrk="0" hangingPunct="1">
                        <a:lnSpc>
                          <a:spcPct val="60000"/>
                        </a:lnSpc>
                        <a:spcBef>
                          <a:spcPct val="100000"/>
                        </a:spcBef>
                        <a:spcAft>
                          <a:spcPct val="0"/>
                        </a:spcAft>
                        <a:buClr>
                          <a:srgbClr val="009DDC"/>
                        </a:buClr>
                        <a:buSzPct val="75000"/>
                        <a:buFont typeface="Arial" charset="0"/>
                        <a:buNone/>
                        <a:tabLst/>
                      </a:pPr>
                      <a:r>
                        <a:rPr kumimoji="0" lang="en-US" sz="2000" b="0" i="0" u="none" strike="noStrike" cap="none" normalizeH="0" baseline="0" dirty="0" smtClean="0">
                          <a:ln>
                            <a:noFill/>
                          </a:ln>
                          <a:solidFill>
                            <a:schemeClr val="tx1"/>
                          </a:solidFill>
                          <a:effectLst/>
                          <a:latin typeface="Arial" charset="0"/>
                        </a:rPr>
                        <a:t>Bonito</a:t>
                      </a:r>
                    </a:p>
                  </a:txBody>
                  <a:tcPr marT="45734" marB="45734"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defRPr/>
                      </a:pPr>
                      <a:r>
                        <a:rPr kumimoji="0" lang="en-US" sz="2000" b="0" i="0" u="none" strike="noStrike" kern="1200" cap="none" normalizeH="0" baseline="0" dirty="0" smtClean="0">
                          <a:ln>
                            <a:noFill/>
                          </a:ln>
                          <a:solidFill>
                            <a:schemeClr val="tx1"/>
                          </a:solidFill>
                          <a:effectLst/>
                          <a:latin typeface="Arial" charset="0"/>
                          <a:ea typeface="+mn-ea"/>
                          <a:cs typeface="+mn-cs"/>
                        </a:rPr>
                        <a:t>Reddening of the face and neck</a:t>
                      </a:r>
                    </a:p>
                  </a:txBody>
                  <a:tcPr marT="45734" marB="45734"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noFill/>
                  </a:tcPr>
                </a:tc>
                <a:tc hMerge="1">
                  <a:txBody>
                    <a:bodyPr/>
                    <a:lstStyle/>
                    <a:p>
                      <a:endParaRPr lang="en-US"/>
                    </a:p>
                  </a:txBody>
                  <a:tcPr/>
                </a:tc>
              </a:tr>
              <a:tr h="365825">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Mackerel</a:t>
                      </a:r>
                    </a:p>
                  </a:txBody>
                  <a:tcPr marT="45734" marB="45734"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defRPr/>
                      </a:pPr>
                      <a:r>
                        <a:rPr kumimoji="0" lang="en-US" sz="2000" b="0" i="0" u="none" strike="noStrike" kern="1200" cap="none" normalizeH="0" baseline="0" dirty="0" smtClean="0">
                          <a:ln>
                            <a:noFill/>
                          </a:ln>
                          <a:solidFill>
                            <a:schemeClr val="tx1"/>
                          </a:solidFill>
                          <a:effectLst/>
                          <a:latin typeface="Arial" charset="0"/>
                          <a:ea typeface="+mn-ea"/>
                          <a:cs typeface="+mn-cs"/>
                        </a:rPr>
                        <a:t>Sweating</a:t>
                      </a:r>
                    </a:p>
                  </a:txBody>
                  <a:tcPr marT="45734" marB="45734" anchor="ctr" horzOverflow="overflow">
                    <a:lnL w="12700" cap="flat" cmpd="sng" algn="ctr">
                      <a:solidFill>
                        <a:schemeClr val="bg2"/>
                      </a:solidFill>
                      <a:prstDash val="solid"/>
                      <a:round/>
                      <a:headEnd type="none" w="med" len="med"/>
                      <a:tailEnd type="none" w="med" len="med"/>
                    </a:lnL>
                    <a:lnR cap="flat">
                      <a:noFill/>
                    </a:lnR>
                    <a:lnT>
                      <a:noFill/>
                    </a:lnT>
                    <a:lnB>
                      <a:noFill/>
                    </a:lnB>
                    <a:lnTlToBr>
                      <a:noFill/>
                    </a:lnTlToBr>
                    <a:lnBlToTr>
                      <a:noFill/>
                    </a:lnBlToTr>
                    <a:noFill/>
                  </a:tcPr>
                </a:tc>
                <a:tc hMerge="1">
                  <a:txBody>
                    <a:bodyPr/>
                    <a:lstStyle/>
                    <a:p>
                      <a:endParaRPr lang="en-US"/>
                    </a:p>
                  </a:txBody>
                  <a:tcPr/>
                </a:tc>
              </a:tr>
              <a:tr h="281856">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Mahimahi</a:t>
                      </a:r>
                    </a:p>
                  </a:txBody>
                  <a:tcPr marT="45734" marB="45734"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defRPr/>
                      </a:pPr>
                      <a:r>
                        <a:rPr kumimoji="0" lang="en-US" sz="2000" b="0" i="0" u="none" strike="noStrike" kern="1200" cap="none" normalizeH="0" baseline="0" dirty="0" smtClean="0">
                          <a:ln>
                            <a:noFill/>
                          </a:ln>
                          <a:solidFill>
                            <a:schemeClr val="tx1"/>
                          </a:solidFill>
                          <a:effectLst/>
                          <a:latin typeface="Arial" charset="0"/>
                          <a:ea typeface="+mn-ea"/>
                          <a:cs typeface="+mn-cs"/>
                        </a:rPr>
                        <a:t>Headache</a:t>
                      </a:r>
                    </a:p>
                  </a:txBody>
                  <a:tcPr marT="45734" marB="45734" anchor="ctr" horzOverflow="overflow">
                    <a:lnL w="12700" cap="flat" cmpd="sng" algn="ctr">
                      <a:solidFill>
                        <a:schemeClr val="bg2"/>
                      </a:solidFill>
                      <a:prstDash val="solid"/>
                      <a:round/>
                      <a:headEnd type="none" w="med" len="med"/>
                      <a:tailEnd type="none" w="med" len="med"/>
                    </a:lnL>
                    <a:lnR>
                      <a:noFill/>
                    </a:lnR>
                    <a:lnT>
                      <a:noFill/>
                    </a:lnT>
                    <a:lnB w="12700" cap="flat" cmpd="sng" algn="ctr">
                      <a:solidFill>
                        <a:srgbClr val="A4A7A6"/>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28" marB="45728" anchor="ctr" horzOverflow="overflow">
                    <a:lnL>
                      <a:noFill/>
                    </a:lnL>
                    <a:lnR cap="flat">
                      <a:noFill/>
                    </a:lnR>
                    <a:lnT>
                      <a:noFill/>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40182">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34" marB="45734"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defRPr/>
                      </a:pPr>
                      <a:r>
                        <a:rPr kumimoji="0" lang="en-US" sz="2000" b="0" i="0" u="none" strike="noStrike" kern="1200" cap="none" normalizeH="0" baseline="0" dirty="0" smtClean="0">
                          <a:ln>
                            <a:noFill/>
                          </a:ln>
                          <a:solidFill>
                            <a:schemeClr val="tx1"/>
                          </a:solidFill>
                          <a:effectLst/>
                          <a:latin typeface="Arial" charset="0"/>
                          <a:ea typeface="+mn-ea"/>
                          <a:cs typeface="+mn-cs"/>
                        </a:rPr>
                        <a:t>Burning or tingling sensation in the mouth or throat</a:t>
                      </a:r>
                    </a:p>
                  </a:txBody>
                  <a:tcPr marT="45734" marB="45734" anchor="ctr" horzOverflow="overflow">
                    <a:lnL w="12700" cap="flat" cmpd="sng" algn="ctr">
                      <a:solidFill>
                        <a:schemeClr val="bg2"/>
                      </a:solidFill>
                      <a:prstDash val="solid"/>
                      <a:round/>
                      <a:headEnd type="none" w="med" len="med"/>
                      <a:tailEnd type="none" w="med" len="med"/>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c hMerge="1">
                  <a:txBody>
                    <a:bodyPr/>
                    <a:lstStyle/>
                    <a:p>
                      <a:endParaRPr lang="en-US"/>
                    </a:p>
                  </a:txBody>
                  <a:tcPr/>
                </a:tc>
              </a:tr>
              <a:tr h="479575">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34" marB="45734" anchor="ctr"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Possibly later</a:t>
                      </a:r>
                    </a:p>
                  </a:txBody>
                  <a:tcPr marT="45734" marB="45734"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396309">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34" marB="45734" anchor="ctr" horzOverflow="overflow">
                    <a:lnL cap="flat">
                      <a:noFill/>
                    </a:lnL>
                    <a:lnR w="12700" cap="flat" cmpd="sng" algn="ctr">
                      <a:solidFill>
                        <a:schemeClr val="bg2"/>
                      </a:solidFill>
                      <a:prstDash val="solid"/>
                      <a:round/>
                      <a:headEnd type="none" w="med" len="med"/>
                      <a:tailEnd type="none" w="med" len="med"/>
                    </a:lnR>
                    <a:lnT>
                      <a:noFill/>
                    </a:lnT>
                    <a:lnB w="12700" cap="flat" cmpd="sng" algn="ctr">
                      <a:solidFill>
                        <a:srgbClr val="A4A7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Diarrhea</a:t>
                      </a:r>
                    </a:p>
                  </a:txBody>
                  <a:tcPr marT="45734" marB="45734" anchor="ctr" horzOverflow="overflow">
                    <a:lnL w="12700" cap="flat" cmpd="sng" algn="ctr">
                      <a:solidFill>
                        <a:schemeClr val="bg2"/>
                      </a:solidFill>
                      <a:prstDash val="solid"/>
                      <a:round/>
                      <a:headEnd type="none" w="med" len="med"/>
                      <a:tailEnd type="none" w="med" len="med"/>
                    </a:lnL>
                    <a:lnR>
                      <a:noFill/>
                    </a:lnR>
                    <a:lnT>
                      <a:noFill/>
                    </a:lnT>
                    <a:lnB w="12700" cap="flat" cmpd="sng" algn="ctr">
                      <a:solidFill>
                        <a:srgbClr val="A4A7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Vomiting</a:t>
                      </a:r>
                    </a:p>
                  </a:txBody>
                  <a:tcPr marT="45734" marB="45734" anchor="ctr" horzOverflow="overflow">
                    <a:lnL>
                      <a:noFill/>
                    </a:lnL>
                    <a:lnR cap="flat">
                      <a:noFill/>
                    </a:lnR>
                    <a:lnT>
                      <a:noFill/>
                    </a:lnT>
                    <a:lnB w="12700" cap="flat" cmpd="sng" algn="ctr">
                      <a:solidFill>
                        <a:srgbClr val="A4A7A6"/>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739379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10"/>
          <p:cNvSpPr>
            <a:spLocks noGrp="1" noChangeArrowheads="1"/>
          </p:cNvSpPr>
          <p:nvPr>
            <p:ph type="title"/>
          </p:nvPr>
        </p:nvSpPr>
        <p:spPr>
          <a:xfrm>
            <a:off x="228600" y="160338"/>
            <a:ext cx="8307388" cy="519112"/>
          </a:xfrm>
        </p:spPr>
        <p:txBody>
          <a:bodyPr/>
          <a:lstStyle/>
          <a:p>
            <a:pPr eaLnBrk="1" hangingPunct="1">
              <a:defRPr/>
            </a:pPr>
            <a:r>
              <a:rPr lang="en-US" dirty="0" smtClean="0"/>
              <a:t>Histamine</a:t>
            </a:r>
            <a:endParaRPr lang="en-US" dirty="0"/>
          </a:p>
        </p:txBody>
      </p:sp>
      <p:sp>
        <p:nvSpPr>
          <p:cNvPr id="936963" name="Rectangle 3"/>
          <p:cNvSpPr>
            <a:spLocks noGrp="1" noChangeArrowheads="1"/>
          </p:cNvSpPr>
          <p:nvPr>
            <p:ph idx="1"/>
          </p:nvPr>
        </p:nvSpPr>
        <p:spPr>
          <a:xfrm>
            <a:off x="493713" y="1122363"/>
            <a:ext cx="8307387" cy="4983162"/>
          </a:xfrm>
        </p:spPr>
        <p:txBody>
          <a:bodyPr/>
          <a:lstStyle/>
          <a:p>
            <a:pPr eaLnBrk="1" hangingPunct="1">
              <a:defRPr/>
            </a:pPr>
            <a:r>
              <a:rPr lang="en-US" dirty="0"/>
              <a:t>Most </a:t>
            </a:r>
            <a:r>
              <a:rPr lang="en-US" dirty="0" smtClean="0"/>
              <a:t>important prevention measure:</a:t>
            </a:r>
            <a:endParaRPr lang="en-US" dirty="0"/>
          </a:p>
          <a:p>
            <a:pPr marL="347472" lvl="1" indent="-347472" eaLnBrk="1" hangingPunct="1">
              <a:defRPr/>
            </a:pPr>
            <a:r>
              <a:rPr lang="en-US" dirty="0"/>
              <a:t>Purchase from approved, reputable suppliers</a:t>
            </a:r>
          </a:p>
          <a:p>
            <a:pPr eaLnBrk="1" hangingPunct="1">
              <a:defRPr/>
            </a:pPr>
            <a:r>
              <a:rPr lang="en-US" dirty="0"/>
              <a:t>Other </a:t>
            </a:r>
            <a:r>
              <a:rPr lang="en-US" dirty="0" smtClean="0"/>
              <a:t>prevention measures:</a:t>
            </a:r>
            <a:endParaRPr lang="en-US" dirty="0"/>
          </a:p>
          <a:p>
            <a:pPr marL="347472" lvl="1" indent="-347472" eaLnBrk="1" hangingPunct="1">
              <a:defRPr/>
            </a:pPr>
            <a:r>
              <a:rPr lang="en-US" dirty="0"/>
              <a:t>Prevent time-temperature abuse during storage and preparation</a:t>
            </a:r>
          </a:p>
          <a:p>
            <a:pPr marL="347472" lvl="1" indent="-347472" eaLnBrk="1" hangingPunct="1">
              <a:buFont typeface="Wingdings" pitchFamily="2" charset="2"/>
              <a:buNone/>
              <a:defRPr/>
            </a:pPr>
            <a:endParaRPr lang="en-US" dirty="0"/>
          </a:p>
        </p:txBody>
      </p:sp>
      <p:sp>
        <p:nvSpPr>
          <p:cNvPr id="13824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2-69</a:t>
            </a:r>
          </a:p>
        </p:txBody>
      </p:sp>
    </p:spTree>
    <p:extLst>
      <p:ext uri="{BB962C8B-B14F-4D97-AF65-F5344CB8AC3E}">
        <p14:creationId xmlns:p14="http://schemas.microsoft.com/office/powerpoint/2010/main" val="17677602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ChangeArrowheads="1"/>
          </p:cNvSpPr>
          <p:nvPr/>
        </p:nvSpPr>
        <p:spPr bwMode="auto">
          <a:xfrm>
            <a:off x="3656013" y="1028700"/>
            <a:ext cx="507841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defTabSz="114300" eaLnBrk="0" fontAlgn="base" hangingPunct="0">
              <a:spcBef>
                <a:spcPct val="50000"/>
              </a:spcBef>
              <a:spcAft>
                <a:spcPct val="0"/>
              </a:spcAft>
            </a:pPr>
            <a:r>
              <a:rPr lang="en-US" sz="2000" b="1" dirty="0">
                <a:solidFill>
                  <a:srgbClr val="000000"/>
                </a:solidFill>
                <a:ea typeface="ＭＳ Ｐゴシック" charset="0"/>
                <a:cs typeface="ＭＳ Ｐゴシック" charset="0"/>
              </a:rPr>
              <a:t>Toxin:	</a:t>
            </a:r>
            <a:r>
              <a:rPr lang="en-US" sz="2000" dirty="0">
                <a:solidFill>
                  <a:srgbClr val="000000"/>
                </a:solidFill>
                <a:ea typeface="ＭＳ Ｐゴシック" charset="0"/>
                <a:cs typeface="ＭＳ Ｐゴシック" charset="0"/>
              </a:rPr>
              <a:t>		</a:t>
            </a:r>
            <a:r>
              <a:rPr lang="en-US" sz="2000" dirty="0" err="1">
                <a:solidFill>
                  <a:srgbClr val="0093D3"/>
                </a:solidFill>
                <a:ea typeface="ＭＳ Ｐゴシック" charset="0"/>
                <a:cs typeface="ＭＳ Ｐゴシック" charset="0"/>
              </a:rPr>
              <a:t>Ciguatoxin</a:t>
            </a:r>
            <a:r>
              <a:rPr lang="en-US" sz="2000" dirty="0">
                <a:solidFill>
                  <a:srgbClr val="0093D3"/>
                </a:solidFill>
                <a:ea typeface="ＭＳ Ｐゴシック" charset="0"/>
                <a:cs typeface="ＭＳ Ｐゴシック" charset="0"/>
              </a:rPr>
              <a:t> </a:t>
            </a:r>
          </a:p>
          <a:p>
            <a:pPr defTabSz="114300" eaLnBrk="0" fontAlgn="base" hangingPunct="0">
              <a:spcBef>
                <a:spcPct val="50000"/>
              </a:spcBef>
              <a:spcAft>
                <a:spcPct val="0"/>
              </a:spcAft>
            </a:pPr>
            <a:r>
              <a:rPr lang="en-US" sz="2000" b="1" dirty="0">
                <a:solidFill>
                  <a:srgbClr val="000000"/>
                </a:solidFill>
                <a:ea typeface="ＭＳ Ｐゴシック" charset="0"/>
                <a:cs typeface="ＭＳ Ｐゴシック" charset="0"/>
              </a:rPr>
              <a:t>Illness:		</a:t>
            </a:r>
            <a:r>
              <a:rPr lang="en-US" sz="2000" dirty="0">
                <a:solidFill>
                  <a:srgbClr val="0093D3"/>
                </a:solidFill>
                <a:ea typeface="ＭＳ Ｐゴシック" charset="0"/>
                <a:cs typeface="ＭＳ Ｐゴシック" charset="0"/>
              </a:rPr>
              <a:t>Ciguatera fish poisoning</a:t>
            </a:r>
          </a:p>
        </p:txBody>
      </p:sp>
      <p:sp>
        <p:nvSpPr>
          <p:cNvPr id="939052" name="Rectangle 44"/>
          <p:cNvSpPr>
            <a:spLocks noGrp="1" noChangeArrowheads="1"/>
          </p:cNvSpPr>
          <p:nvPr>
            <p:ph type="title"/>
          </p:nvPr>
        </p:nvSpPr>
        <p:spPr>
          <a:xfrm>
            <a:off x="228600" y="160338"/>
            <a:ext cx="8307388" cy="519112"/>
          </a:xfrm>
        </p:spPr>
        <p:txBody>
          <a:bodyPr/>
          <a:lstStyle/>
          <a:p>
            <a:pPr eaLnBrk="1" hangingPunct="1">
              <a:defRPr/>
            </a:pPr>
            <a:r>
              <a:rPr lang="en-US" dirty="0" smtClean="0"/>
              <a:t>Ciguatoxin</a:t>
            </a:r>
            <a:endParaRPr lang="en-US" dirty="0"/>
          </a:p>
        </p:txBody>
      </p:sp>
      <p:graphicFrame>
        <p:nvGraphicFramePr>
          <p:cNvPr id="939012" name="Group 4"/>
          <p:cNvGraphicFramePr>
            <a:graphicFrameLocks noGrp="1"/>
          </p:cNvGraphicFramePr>
          <p:nvPr>
            <p:ph type="tbl" idx="1"/>
          </p:nvPr>
        </p:nvGraphicFramePr>
        <p:xfrm>
          <a:off x="392113" y="2400300"/>
          <a:ext cx="8278812" cy="3598863"/>
        </p:xfrm>
        <a:graphic>
          <a:graphicData uri="http://schemas.openxmlformats.org/drawingml/2006/table">
            <a:tbl>
              <a:tblPr/>
              <a:tblGrid>
                <a:gridCol w="2068512"/>
                <a:gridCol w="2070100"/>
                <a:gridCol w="4140200"/>
              </a:tblGrid>
              <a:tr h="627220">
                <a:tc gridSpan="2">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marT="45732" marB="45732"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marT="45732" marB="45732"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1005936">
                <a:tc gridSpan="2">
                  <a:txBody>
                    <a:bodyPr/>
                    <a:lstStyle/>
                    <a:p>
                      <a:pPr marL="0" marR="0" lvl="0" indent="0" algn="l" defTabSz="914400" rtl="0" eaLnBrk="1" fontAlgn="base" latinLnBrk="0" hangingPunct="1">
                        <a:lnSpc>
                          <a:spcPct val="100000"/>
                        </a:lnSpc>
                        <a:spcBef>
                          <a:spcPct val="0"/>
                        </a:spcBef>
                        <a:spcAft>
                          <a:spcPct val="0"/>
                        </a:spcAft>
                        <a:buClr>
                          <a:srgbClr val="0093D3"/>
                        </a:buClr>
                        <a:buSzPct val="75000"/>
                        <a:buFont typeface="Arial" charset="0"/>
                        <a:buNone/>
                        <a:tabLst/>
                      </a:pPr>
                      <a:r>
                        <a:rPr kumimoji="0" lang="en-US" sz="2000" b="1" i="0" u="none" strike="noStrike" cap="none" normalizeH="0" baseline="0" dirty="0" smtClean="0">
                          <a:ln>
                            <a:noFill/>
                          </a:ln>
                          <a:solidFill>
                            <a:schemeClr val="tx1"/>
                          </a:solidFill>
                          <a:effectLst/>
                          <a:latin typeface="Arial" charset="0"/>
                        </a:rPr>
                        <a:t>Predatory tropical reef fish from </a:t>
                      </a:r>
                    </a:p>
                    <a:p>
                      <a:pPr marL="0" marR="0" lvl="0" indent="0" algn="l" defTabSz="914400" rtl="0" eaLnBrk="1" fontAlgn="base" latinLnBrk="0" hangingPunct="1">
                        <a:lnSpc>
                          <a:spcPct val="100000"/>
                        </a:lnSpc>
                        <a:spcBef>
                          <a:spcPct val="0"/>
                        </a:spcBef>
                        <a:spcAft>
                          <a:spcPct val="0"/>
                        </a:spcAft>
                        <a:buClr>
                          <a:srgbClr val="0093D3"/>
                        </a:buClr>
                        <a:buSzPct val="75000"/>
                        <a:buFont typeface="Arial" charset="0"/>
                        <a:buNone/>
                        <a:tabLst/>
                      </a:pPr>
                      <a:r>
                        <a:rPr kumimoji="0" lang="en-US" sz="2000" b="1" i="0" u="none" strike="noStrike" cap="none" normalizeH="0" baseline="0" dirty="0" smtClean="0">
                          <a:ln>
                            <a:noFill/>
                          </a:ln>
                          <a:solidFill>
                            <a:schemeClr val="tx1"/>
                          </a:solidFill>
                          <a:effectLst/>
                          <a:latin typeface="Arial" charset="0"/>
                        </a:rPr>
                        <a:t>Pacific Ocean, Western Indian Ocean, and Caribbean Sea:</a:t>
                      </a:r>
                    </a:p>
                  </a:txBody>
                  <a:tcPr marT="45732" marB="45732"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Reversal of hot and cold sensations</a:t>
                      </a:r>
                    </a:p>
                  </a:txBody>
                  <a:tcPr marT="45732" marB="45732"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89500">
                <a:tc>
                  <a:txBody>
                    <a:bodyPr/>
                    <a:lstStyle/>
                    <a:p>
                      <a:pPr marL="0" marR="0" lvl="0" indent="0" algn="l" defTabSz="914400" rtl="0" eaLnBrk="1" fontAlgn="base" latinLnBrk="0" hangingPunct="1">
                        <a:lnSpc>
                          <a:spcPct val="60000"/>
                        </a:lnSpc>
                        <a:spcBef>
                          <a:spcPct val="100000"/>
                        </a:spcBef>
                        <a:spcAft>
                          <a:spcPct val="0"/>
                        </a:spcAft>
                        <a:buClr>
                          <a:srgbClr val="009DDC"/>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Barracuda</a:t>
                      </a:r>
                    </a:p>
                  </a:txBody>
                  <a:tcPr marT="45732" marB="45732"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60000"/>
                        </a:lnSpc>
                        <a:spcBef>
                          <a:spcPct val="100000"/>
                        </a:spcBef>
                        <a:spcAft>
                          <a:spcPct val="0"/>
                        </a:spcAft>
                        <a:buClr>
                          <a:srgbClr val="009DDC"/>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Grouper</a:t>
                      </a:r>
                    </a:p>
                  </a:txBody>
                  <a:tcPr marT="45732" marB="45732" anchor="ctr" horzOverflow="overflow">
                    <a:lnL>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Nausea</a:t>
                      </a:r>
                    </a:p>
                  </a:txBody>
                  <a:tcPr marT="45732" marB="45732"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74243">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Jacks</a:t>
                      </a:r>
                    </a:p>
                  </a:txBody>
                  <a:tcPr marT="45732" marB="45732"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Snapper</a:t>
                      </a:r>
                    </a:p>
                  </a:txBody>
                  <a:tcPr marT="45732" marB="45732" anchor="ctr" horzOverflow="overflow">
                    <a:lnL>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Vomiting</a:t>
                      </a:r>
                    </a:p>
                  </a:txBody>
                  <a:tcPr marT="45732" marB="45732"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90661">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endParaRPr kumimoji="0" lang="en-US" sz="2000" b="0" i="0" u="none" strike="noStrike" cap="none" normalizeH="0" baseline="0" dirty="0" smtClean="0">
                        <a:ln>
                          <a:noFill/>
                        </a:ln>
                        <a:solidFill>
                          <a:schemeClr val="tx1"/>
                        </a:solidFill>
                        <a:effectLst/>
                        <a:latin typeface="Arial" charset="0"/>
                      </a:endParaRPr>
                    </a:p>
                  </a:txBody>
                  <a:tcPr marT="45732" marB="45732"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endParaRPr kumimoji="0" lang="en-US" sz="2000" b="0" i="0" u="none" strike="noStrike" cap="none" normalizeH="0" baseline="0" dirty="0" smtClean="0">
                        <a:ln>
                          <a:noFill/>
                        </a:ln>
                        <a:solidFill>
                          <a:schemeClr val="tx1"/>
                        </a:solidFill>
                        <a:effectLst/>
                        <a:latin typeface="Arial" charset="0"/>
                      </a:endParaRPr>
                    </a:p>
                  </a:txBody>
                  <a:tcPr marT="45732" marB="45732" anchor="ctr" horzOverflow="overflow">
                    <a:lnL>
                      <a:noFill/>
                    </a:lnL>
                    <a:lnR w="12700" cap="flat" cmpd="sng" algn="ctr">
                      <a:solidFill>
                        <a:schemeClr val="bg2"/>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Tingling in fingers, lips, or toes</a:t>
                      </a:r>
                    </a:p>
                  </a:txBody>
                  <a:tcPr marT="45732" marB="45732"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11303">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endParaRPr kumimoji="0" lang="en-US" sz="2000" b="0" i="0" u="none" strike="noStrike" cap="none" normalizeH="0" baseline="0" dirty="0" smtClean="0">
                        <a:ln>
                          <a:noFill/>
                        </a:ln>
                        <a:solidFill>
                          <a:schemeClr val="tx1"/>
                        </a:solidFill>
                        <a:effectLst/>
                        <a:latin typeface="Arial" charset="0"/>
                      </a:endParaRPr>
                    </a:p>
                  </a:txBody>
                  <a:tcPr marT="45732" marB="45732" anchor="ctr" horzOverflow="overflow">
                    <a:lnL cap="flat">
                      <a:noFill/>
                    </a:lnL>
                    <a:lnR>
                      <a:noFill/>
                    </a:lnR>
                    <a:lnT>
                      <a:noFill/>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32" marB="45732" anchor="ctr" horzOverflow="overflow">
                    <a:lnL>
                      <a:noFill/>
                    </a:lnL>
                    <a:lnR w="12700" cap="flat" cmpd="sng" algn="ctr">
                      <a:solidFill>
                        <a:schemeClr val="bg2"/>
                      </a:solidFill>
                      <a:prstDash val="solid"/>
                      <a:round/>
                      <a:headEnd type="none" w="med" len="med"/>
                      <a:tailEnd type="none" w="med" len="med"/>
                    </a:lnR>
                    <a:lnT>
                      <a:noFill/>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Joint and muscle pain</a:t>
                      </a:r>
                    </a:p>
                  </a:txBody>
                  <a:tcPr marT="45732" marB="45732"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139292" name="Picture 40" descr="ess02_27b"/>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1425" y="1122363"/>
            <a:ext cx="197008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93" name="Text Box 4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2-70</a:t>
            </a:r>
          </a:p>
        </p:txBody>
      </p:sp>
    </p:spTree>
    <p:extLst>
      <p:ext uri="{BB962C8B-B14F-4D97-AF65-F5344CB8AC3E}">
        <p14:creationId xmlns:p14="http://schemas.microsoft.com/office/powerpoint/2010/main" val="112648115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2-71</a:t>
            </a:r>
          </a:p>
        </p:txBody>
      </p:sp>
      <p:sp>
        <p:nvSpPr>
          <p:cNvPr id="6" name="Rectangle 44"/>
          <p:cNvSpPr>
            <a:spLocks noGrp="1" noChangeArrowheads="1"/>
          </p:cNvSpPr>
          <p:nvPr>
            <p:ph type="title"/>
          </p:nvPr>
        </p:nvSpPr>
        <p:spPr>
          <a:xfrm>
            <a:off x="228600" y="160338"/>
            <a:ext cx="8307388" cy="519112"/>
          </a:xfrm>
        </p:spPr>
        <p:txBody>
          <a:bodyPr/>
          <a:lstStyle/>
          <a:p>
            <a:pPr eaLnBrk="1" hangingPunct="1">
              <a:defRPr/>
            </a:pPr>
            <a:r>
              <a:rPr lang="en-US" dirty="0" smtClean="0"/>
              <a:t>Ciguatoxin</a:t>
            </a:r>
            <a:endParaRPr lang="en-US" dirty="0"/>
          </a:p>
        </p:txBody>
      </p:sp>
      <p:sp>
        <p:nvSpPr>
          <p:cNvPr id="941065" name="Rectangle 9"/>
          <p:cNvSpPr>
            <a:spLocks noGrp="1" noChangeArrowheads="1"/>
          </p:cNvSpPr>
          <p:nvPr>
            <p:ph idx="1"/>
          </p:nvPr>
        </p:nvSpPr>
        <p:spPr>
          <a:xfrm>
            <a:off x="457200" y="1122363"/>
            <a:ext cx="7643813" cy="4983162"/>
          </a:xfrm>
        </p:spPr>
        <p:txBody>
          <a:bodyPr/>
          <a:lstStyle/>
          <a:p>
            <a:pPr eaLnBrk="1" hangingPunct="1">
              <a:defRPr/>
            </a:pPr>
            <a:r>
              <a:rPr lang="en-US" dirty="0"/>
              <a:t>Most </a:t>
            </a:r>
            <a:r>
              <a:rPr lang="en-US" dirty="0" smtClean="0"/>
              <a:t>important prevention measure:</a:t>
            </a:r>
          </a:p>
          <a:p>
            <a:pPr marL="571500" lvl="1" indent="-457200" eaLnBrk="1" hangingPunct="1">
              <a:defRPr/>
            </a:pPr>
            <a:r>
              <a:rPr lang="en-US" dirty="0" smtClean="0"/>
              <a:t>Purchase </a:t>
            </a:r>
            <a:r>
              <a:rPr lang="en-US" dirty="0"/>
              <a:t>predatory tropical reef fish from approved, reputable suppliers</a:t>
            </a:r>
          </a:p>
          <a:p>
            <a:pPr marL="571500" lvl="1" indent="-457200" eaLnBrk="1" hangingPunct="1">
              <a:buFont typeface="Wingdings" pitchFamily="2" charset="2"/>
              <a:buNone/>
              <a:defRPr/>
            </a:pPr>
            <a:endParaRPr lang="en-US" dirty="0"/>
          </a:p>
        </p:txBody>
      </p:sp>
    </p:spTree>
    <p:extLst>
      <p:ext uri="{BB962C8B-B14F-4D97-AF65-F5344CB8AC3E}">
        <p14:creationId xmlns:p14="http://schemas.microsoft.com/office/powerpoint/2010/main" val="18976571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60"/>
          <p:cNvSpPr>
            <a:spLocks noGrp="1" noChangeArrowheads="1"/>
          </p:cNvSpPr>
          <p:nvPr>
            <p:ph type="title"/>
          </p:nvPr>
        </p:nvSpPr>
        <p:spPr>
          <a:xfrm>
            <a:off x="228600" y="160338"/>
            <a:ext cx="8307388" cy="519112"/>
          </a:xfrm>
        </p:spPr>
        <p:txBody>
          <a:bodyPr/>
          <a:lstStyle/>
          <a:p>
            <a:pPr eaLnBrk="1" hangingPunct="1">
              <a:defRPr/>
            </a:pPr>
            <a:r>
              <a:rPr lang="en-US" dirty="0"/>
              <a:t>Major </a:t>
            </a:r>
            <a:r>
              <a:rPr lang="en-US" dirty="0" smtClean="0"/>
              <a:t>Shellfish Toxins</a:t>
            </a:r>
            <a:endParaRPr lang="en-US" dirty="0"/>
          </a:p>
        </p:txBody>
      </p:sp>
      <p:sp>
        <p:nvSpPr>
          <p:cNvPr id="932867" name="Rectangle 3"/>
          <p:cNvSpPr>
            <a:spLocks noGrp="1" noChangeArrowheads="1"/>
          </p:cNvSpPr>
          <p:nvPr>
            <p:ph idx="1"/>
          </p:nvPr>
        </p:nvSpPr>
        <p:spPr>
          <a:xfrm>
            <a:off x="493713" y="1122363"/>
            <a:ext cx="7850187" cy="4953000"/>
          </a:xfrm>
        </p:spPr>
        <p:txBody>
          <a:bodyPr/>
          <a:lstStyle/>
          <a:p>
            <a:pPr marL="0" indent="0" eaLnBrk="1" hangingPunct="1">
              <a:defRPr/>
            </a:pPr>
            <a:r>
              <a:rPr lang="en-US" dirty="0"/>
              <a:t>Purchasing from approved, reputable suppliers can keep these </a:t>
            </a:r>
            <a:r>
              <a:rPr lang="en-US" dirty="0" smtClean="0"/>
              <a:t>shellfish toxins </a:t>
            </a:r>
            <a:r>
              <a:rPr lang="en-US" dirty="0"/>
              <a:t>from causing a foodborne </a:t>
            </a:r>
            <a:r>
              <a:rPr lang="en-US" dirty="0" smtClean="0"/>
              <a:t>illness:</a:t>
            </a:r>
            <a:endParaRPr lang="en-US" dirty="0"/>
          </a:p>
          <a:p>
            <a:pPr marL="544513" lvl="1" indent="-403225" eaLnBrk="1" hangingPunct="1">
              <a:defRPr/>
            </a:pPr>
            <a:r>
              <a:rPr lang="en-US" dirty="0" smtClean="0">
                <a:solidFill>
                  <a:srgbClr val="000000"/>
                </a:solidFill>
              </a:rPr>
              <a:t>Saxitoxin</a:t>
            </a:r>
            <a:endParaRPr lang="en-US" dirty="0"/>
          </a:p>
          <a:p>
            <a:pPr marL="544513" lvl="1" indent="-403225" eaLnBrk="1" hangingPunct="1">
              <a:defRPr/>
            </a:pPr>
            <a:r>
              <a:rPr lang="en-US" dirty="0" smtClean="0">
                <a:solidFill>
                  <a:srgbClr val="000000"/>
                </a:solidFill>
              </a:rPr>
              <a:t>Brevetoxin</a:t>
            </a:r>
          </a:p>
          <a:p>
            <a:pPr marL="544513" lvl="1" indent="-403225" eaLnBrk="1" hangingPunct="1">
              <a:defRPr/>
            </a:pPr>
            <a:r>
              <a:rPr lang="en-US" dirty="0" smtClean="0">
                <a:solidFill>
                  <a:srgbClr val="000000"/>
                </a:solidFill>
              </a:rPr>
              <a:t>Domoic acid</a:t>
            </a:r>
            <a:endParaRPr lang="en-US" dirty="0"/>
          </a:p>
        </p:txBody>
      </p:sp>
      <p:sp>
        <p:nvSpPr>
          <p:cNvPr id="14131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2-72</a:t>
            </a:r>
          </a:p>
        </p:txBody>
      </p:sp>
    </p:spTree>
    <p:extLst>
      <p:ext uri="{BB962C8B-B14F-4D97-AF65-F5344CB8AC3E}">
        <p14:creationId xmlns:p14="http://schemas.microsoft.com/office/powerpoint/2010/main" val="15568613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ChangeArrowheads="1"/>
          </p:cNvSpPr>
          <p:nvPr/>
        </p:nvSpPr>
        <p:spPr bwMode="auto">
          <a:xfrm>
            <a:off x="3656013" y="1028700"/>
            <a:ext cx="5487987"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eaLnBrk="0" fontAlgn="base" hangingPunct="0">
              <a:spcBef>
                <a:spcPct val="50000"/>
              </a:spcBef>
              <a:spcAft>
                <a:spcPct val="0"/>
              </a:spcAft>
              <a:tabLst>
                <a:tab pos="1028700" algn="l"/>
              </a:tabLst>
            </a:pPr>
            <a:r>
              <a:rPr lang="en-US" sz="2000" b="1" dirty="0">
                <a:solidFill>
                  <a:srgbClr val="000000"/>
                </a:solidFill>
                <a:ea typeface="ＭＳ Ｐゴシック" charset="0"/>
                <a:cs typeface="ＭＳ Ｐゴシック" charset="0"/>
              </a:rPr>
              <a:t>Toxin:</a:t>
            </a:r>
            <a:r>
              <a:rPr lang="en-US" sz="2000" dirty="0">
                <a:solidFill>
                  <a:srgbClr val="000000"/>
                </a:solidFill>
                <a:ea typeface="ＭＳ Ｐゴシック" charset="0"/>
                <a:cs typeface="ＭＳ Ｐゴシック" charset="0"/>
              </a:rPr>
              <a:t>	</a:t>
            </a:r>
            <a:r>
              <a:rPr lang="en-US" sz="2000" dirty="0" err="1">
                <a:solidFill>
                  <a:srgbClr val="0093D3"/>
                </a:solidFill>
                <a:ea typeface="ＭＳ Ｐゴシック" charset="0"/>
                <a:cs typeface="ＭＳ Ｐゴシック" charset="0"/>
              </a:rPr>
              <a:t>Saxitoxin</a:t>
            </a:r>
            <a:r>
              <a:rPr lang="en-US" sz="2000" dirty="0">
                <a:solidFill>
                  <a:srgbClr val="0093D3"/>
                </a:solidFill>
                <a:ea typeface="ＭＳ Ｐゴシック" charset="0"/>
                <a:cs typeface="ＭＳ Ｐゴシック" charset="0"/>
              </a:rPr>
              <a:t>    </a:t>
            </a:r>
            <a:r>
              <a:rPr lang="en-US" sz="2000" dirty="0">
                <a:solidFill>
                  <a:srgbClr val="1E5298"/>
                </a:solidFill>
                <a:ea typeface="ＭＳ Ｐゴシック" charset="0"/>
                <a:cs typeface="ＭＳ Ｐゴシック" charset="0"/>
              </a:rPr>
              <a:t>               </a:t>
            </a:r>
            <a:r>
              <a:rPr lang="en-US" sz="2000" b="1" dirty="0">
                <a:solidFill>
                  <a:srgbClr val="000000"/>
                </a:solidFill>
                <a:ea typeface="ＭＳ Ｐゴシック" charset="0"/>
                <a:cs typeface="ＭＳ Ｐゴシック" charset="0"/>
              </a:rPr>
              <a:t>Illness:	</a:t>
            </a:r>
            <a:r>
              <a:rPr lang="en-US" sz="2000" dirty="0">
                <a:solidFill>
                  <a:srgbClr val="0093D3"/>
                </a:solidFill>
                <a:ea typeface="ＭＳ Ｐゴシック" charset="0"/>
                <a:cs typeface="ＭＳ Ｐゴシック" charset="0"/>
              </a:rPr>
              <a:t>Paralytic shellfish poisoning (PSP</a:t>
            </a:r>
            <a:r>
              <a:rPr lang="en-US" sz="2000" dirty="0">
                <a:solidFill>
                  <a:srgbClr val="0093D3"/>
                </a:solidFill>
                <a:ea typeface="ＭＳ Ｐゴシック" charset="0"/>
                <a:cs typeface="ＭＳ Ｐゴシック" charset="0"/>
              </a:rPr>
              <a:t>)</a:t>
            </a:r>
            <a:r>
              <a:rPr lang="en-US" sz="3200" b="1" dirty="0">
                <a:solidFill>
                  <a:srgbClr val="0093D3"/>
                </a:solidFill>
                <a:ea typeface="ＭＳ Ｐゴシック" charset="0"/>
                <a:cs typeface="ＭＳ Ｐゴシック" charset="0"/>
              </a:rPr>
              <a:t> </a:t>
            </a:r>
            <a:endParaRPr lang="en-US" sz="3200" b="1" dirty="0">
              <a:solidFill>
                <a:srgbClr val="0093D3"/>
              </a:solidFill>
              <a:ea typeface="ＭＳ Ｐゴシック" charset="0"/>
              <a:cs typeface="ＭＳ Ｐゴシック" charset="0"/>
            </a:endParaRPr>
          </a:p>
        </p:txBody>
      </p:sp>
      <p:sp>
        <p:nvSpPr>
          <p:cNvPr id="945201" name="Rectangle 49"/>
          <p:cNvSpPr>
            <a:spLocks noGrp="1" noChangeArrowheads="1"/>
          </p:cNvSpPr>
          <p:nvPr>
            <p:ph type="title"/>
          </p:nvPr>
        </p:nvSpPr>
        <p:spPr>
          <a:xfrm>
            <a:off x="228600" y="160338"/>
            <a:ext cx="8307388" cy="519112"/>
          </a:xfrm>
        </p:spPr>
        <p:txBody>
          <a:bodyPr/>
          <a:lstStyle/>
          <a:p>
            <a:pPr eaLnBrk="1" hangingPunct="1">
              <a:defRPr/>
            </a:pPr>
            <a:r>
              <a:rPr lang="en-US" dirty="0" smtClean="0"/>
              <a:t>Saxitoxin</a:t>
            </a:r>
            <a:endParaRPr lang="en-US" dirty="0"/>
          </a:p>
        </p:txBody>
      </p:sp>
      <p:graphicFrame>
        <p:nvGraphicFramePr>
          <p:cNvPr id="945156" name="Group 4"/>
          <p:cNvGraphicFramePr>
            <a:graphicFrameLocks noGrp="1"/>
          </p:cNvGraphicFramePr>
          <p:nvPr>
            <p:ph type="tbl" idx="1"/>
            <p:extLst>
              <p:ext uri="{D42A27DB-BD31-4B8C-83A1-F6EECF244321}">
                <p14:modId xmlns:p14="http://schemas.microsoft.com/office/powerpoint/2010/main" val="3298379927"/>
              </p:ext>
            </p:extLst>
          </p:nvPr>
        </p:nvGraphicFramePr>
        <p:xfrm>
          <a:off x="400050" y="2138286"/>
          <a:ext cx="8278813" cy="3919614"/>
        </p:xfrm>
        <a:graphic>
          <a:graphicData uri="http://schemas.openxmlformats.org/drawingml/2006/table">
            <a:tbl>
              <a:tblPr/>
              <a:tblGrid>
                <a:gridCol w="2068513"/>
                <a:gridCol w="2070100"/>
                <a:gridCol w="4140200"/>
              </a:tblGrid>
              <a:tr h="425450">
                <a:tc gridSpan="2">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marT="45714" marB="45714"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marT="45714" marB="45714"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noFill/>
                  </a:tcPr>
                </a:tc>
              </a:tr>
              <a:tr h="914400">
                <a:tc gridSpan="2">
                  <a:txBody>
                    <a:bodyPr/>
                    <a:lstStyle/>
                    <a:p>
                      <a:pPr marL="0" marR="0" lvl="0" indent="0" algn="l" defTabSz="914400" rtl="0" eaLnBrk="1" fontAlgn="base" latinLnBrk="0" hangingPunct="1">
                        <a:lnSpc>
                          <a:spcPct val="100000"/>
                        </a:lnSpc>
                        <a:spcBef>
                          <a:spcPct val="0"/>
                        </a:spcBef>
                        <a:spcAft>
                          <a:spcPct val="0"/>
                        </a:spcAft>
                        <a:buClr>
                          <a:srgbClr val="0093D3"/>
                        </a:buClr>
                        <a:buSzPct val="75000"/>
                        <a:buFont typeface="Arial" charset="0"/>
                        <a:buNone/>
                        <a:tabLst/>
                      </a:pPr>
                      <a:r>
                        <a:rPr kumimoji="0" lang="en-US" sz="2000" b="1" i="0" u="none" strike="noStrike" cap="none" normalizeH="0" baseline="0" dirty="0" smtClean="0">
                          <a:ln>
                            <a:noFill/>
                          </a:ln>
                          <a:solidFill>
                            <a:schemeClr val="tx1"/>
                          </a:solidFill>
                          <a:effectLst/>
                          <a:latin typeface="Arial" charset="0"/>
                        </a:rPr>
                        <a:t>Shellfish found in colder waters </a:t>
                      </a:r>
                    </a:p>
                    <a:p>
                      <a:pPr marL="0" marR="0" lvl="0" indent="0" algn="l" defTabSz="914400" rtl="0" eaLnBrk="1" fontAlgn="base" latinLnBrk="0" hangingPunct="1">
                        <a:lnSpc>
                          <a:spcPct val="100000"/>
                        </a:lnSpc>
                        <a:spcBef>
                          <a:spcPct val="0"/>
                        </a:spcBef>
                        <a:spcAft>
                          <a:spcPct val="0"/>
                        </a:spcAft>
                        <a:buClr>
                          <a:srgbClr val="0093D3"/>
                        </a:buClr>
                        <a:buSzPct val="75000"/>
                        <a:buFont typeface="Arial" charset="0"/>
                        <a:buNone/>
                        <a:tabLst/>
                      </a:pPr>
                      <a:r>
                        <a:rPr kumimoji="0" lang="en-US" sz="2000" b="1" i="0" u="none" strike="noStrike" cap="none" normalizeH="0" baseline="0" dirty="0" smtClean="0">
                          <a:ln>
                            <a:noFill/>
                          </a:ln>
                          <a:solidFill>
                            <a:schemeClr val="tx1"/>
                          </a:solidFill>
                          <a:effectLst/>
                          <a:latin typeface="Arial" charset="0"/>
                        </a:rPr>
                        <a:t>such as those of the Pacific and New England coasts:</a:t>
                      </a: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381000" marR="0" lvl="0" indent="-3810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Numbness</a:t>
                      </a:r>
                    </a:p>
                  </a:txBody>
                  <a:tcPr marT="45714" marB="45714"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r>
              <a:tr h="701028">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Clams</a:t>
                      </a:r>
                    </a:p>
                  </a:txBody>
                  <a:tcPr marT="45714" marB="45714"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Mussels</a:t>
                      </a:r>
                    </a:p>
                  </a:txBody>
                  <a:tcPr marT="45714" marB="45714" anchor="ctr" horzOverflow="overflow">
                    <a:lnL>
                      <a:noFill/>
                    </a:lnL>
                    <a:lnR w="1270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Tingling in mouth, face, arms, and legs</a:t>
                      </a:r>
                    </a:p>
                  </a:txBody>
                  <a:tcPr marT="45714" marB="45714"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r>
              <a:tr h="480954">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Oysters</a:t>
                      </a:r>
                    </a:p>
                  </a:txBody>
                  <a:tcPr marT="45714" marB="45714"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Scallops</a:t>
                      </a:r>
                    </a:p>
                  </a:txBody>
                  <a:tcPr marT="45714" marB="45714" anchor="ctr" horzOverflow="overflow">
                    <a:lnL>
                      <a:noFill/>
                    </a:lnL>
                    <a:lnR w="1270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381000" marR="0" lvl="0" indent="-3810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Dizziness</a:t>
                      </a:r>
                    </a:p>
                  </a:txBody>
                  <a:tcPr marT="45714" marB="45714"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r>
              <a:tr h="419049">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a:noFill/>
                    </a:lnL>
                    <a:lnR w="1270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381000" marR="0" lvl="0" indent="-3810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Nausea</a:t>
                      </a:r>
                    </a:p>
                  </a:txBody>
                  <a:tcPr marT="45714" marB="45714"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r>
              <a:tr h="430161">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endParaRPr kumimoji="0" lang="en-US" sz="2000" b="0" i="0" u="none" strike="noStrike" cap="none" normalizeH="0" baseline="0" dirty="0" smtClean="0">
                        <a:ln>
                          <a:noFill/>
                        </a:ln>
                        <a:solidFill>
                          <a:schemeClr val="tx1"/>
                        </a:solidFill>
                        <a:effectLst/>
                        <a:latin typeface="Arial" charset="0"/>
                      </a:endParaRPr>
                    </a:p>
                  </a:txBody>
                  <a:tcPr marT="45714" marB="45714" anchor="ctr" horzOverflow="overflow">
                    <a:lnL>
                      <a:noFill/>
                    </a:lnL>
                    <a:lnR w="1270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381000" marR="0" lvl="0" indent="-3810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Vomiting</a:t>
                      </a:r>
                    </a:p>
                  </a:txBody>
                  <a:tcPr marT="45714" marB="45714"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r>
              <a:tr h="457144">
                <a:tc gridSpan="2">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endParaRPr kumimoji="0" lang="en-US" sz="2000" b="0" i="0" u="none" strike="noStrike" cap="none" normalizeH="0" baseline="0" dirty="0" smtClean="0">
                        <a:ln>
                          <a:noFill/>
                        </a:ln>
                        <a:solidFill>
                          <a:srgbClr val="0093D3"/>
                        </a:solidFill>
                        <a:effectLst/>
                        <a:latin typeface="Arial" charset="0"/>
                      </a:endParaRPr>
                    </a:p>
                  </a:txBody>
                  <a:tcPr marT="45714" marB="45714" anchor="ctr" horzOverflow="overflow">
                    <a:lnL cap="flat">
                      <a:noFill/>
                    </a:lnL>
                    <a:lnR w="12700" cap="flat" cmpd="sng" algn="ctr">
                      <a:solidFill>
                        <a:schemeClr val="bg2"/>
                      </a:solidFill>
                      <a:prstDash val="solid"/>
                      <a:round/>
                      <a:headEnd type="none" w="med" len="med"/>
                      <a:tailEnd type="none" w="med" len="med"/>
                    </a:lnR>
                    <a:lnT>
                      <a:noFill/>
                    </a:lnT>
                    <a:lnB w="12700" cap="flat" cmpd="sng" algn="ctr">
                      <a:solidFill>
                        <a:srgbClr val="A4A7A6"/>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81000" marR="0" lvl="0" indent="-3810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Diarrhea</a:t>
                      </a:r>
                    </a:p>
                  </a:txBody>
                  <a:tcPr marT="45714" marB="45714"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r>
            </a:tbl>
          </a:graphicData>
        </a:graphic>
      </p:graphicFrame>
      <p:pic>
        <p:nvPicPr>
          <p:cNvPr id="142367" name="Picture 45" descr="ess02_28a_REV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1425" y="904875"/>
            <a:ext cx="19748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68" name="Text Box 4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2-73</a:t>
            </a:r>
          </a:p>
        </p:txBody>
      </p:sp>
    </p:spTree>
    <p:extLst>
      <p:ext uri="{BB962C8B-B14F-4D97-AF65-F5344CB8AC3E}">
        <p14:creationId xmlns:p14="http://schemas.microsoft.com/office/powerpoint/2010/main" val="116034624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9"/>
          <p:cNvSpPr>
            <a:spLocks noGrp="1" noChangeArrowheads="1"/>
          </p:cNvSpPr>
          <p:nvPr>
            <p:ph type="title"/>
          </p:nvPr>
        </p:nvSpPr>
        <p:spPr>
          <a:xfrm>
            <a:off x="228600" y="160338"/>
            <a:ext cx="8307388" cy="519112"/>
          </a:xfrm>
        </p:spPr>
        <p:txBody>
          <a:bodyPr/>
          <a:lstStyle/>
          <a:p>
            <a:pPr eaLnBrk="1" hangingPunct="1">
              <a:defRPr/>
            </a:pPr>
            <a:r>
              <a:rPr lang="en-US" dirty="0" smtClean="0"/>
              <a:t>Saxitoxin</a:t>
            </a:r>
            <a:endParaRPr lang="en-US" dirty="0"/>
          </a:p>
        </p:txBody>
      </p:sp>
      <p:sp>
        <p:nvSpPr>
          <p:cNvPr id="947203" name="Rectangle 3"/>
          <p:cNvSpPr>
            <a:spLocks noGrp="1" noChangeArrowheads="1"/>
          </p:cNvSpPr>
          <p:nvPr>
            <p:ph idx="1"/>
          </p:nvPr>
        </p:nvSpPr>
        <p:spPr>
          <a:xfrm>
            <a:off x="457200" y="1122363"/>
            <a:ext cx="8307388" cy="4983162"/>
          </a:xfrm>
        </p:spPr>
        <p:txBody>
          <a:bodyPr/>
          <a:lstStyle/>
          <a:p>
            <a:pPr marL="0" indent="0" eaLnBrk="1" hangingPunct="1">
              <a:defRPr/>
            </a:pPr>
            <a:r>
              <a:rPr lang="en-US" dirty="0"/>
              <a:t>Most </a:t>
            </a:r>
            <a:r>
              <a:rPr lang="en-US" dirty="0" smtClean="0"/>
              <a:t>important prevention measure:</a:t>
            </a:r>
            <a:endParaRPr lang="en-US" dirty="0"/>
          </a:p>
          <a:p>
            <a:pPr marL="571500" lvl="1" indent="-457200" eaLnBrk="1" hangingPunct="1">
              <a:defRPr/>
            </a:pPr>
            <a:r>
              <a:rPr lang="en-US" dirty="0"/>
              <a:t>Purchase shellfish from approved, reputable suppliers</a:t>
            </a:r>
          </a:p>
          <a:p>
            <a:pPr marL="571500" lvl="1" indent="-457200" eaLnBrk="1" hangingPunct="1">
              <a:buFont typeface="Wingdings" pitchFamily="2" charset="2"/>
              <a:buNone/>
              <a:defRPr/>
            </a:pPr>
            <a:endParaRPr lang="en-US" dirty="0"/>
          </a:p>
        </p:txBody>
      </p:sp>
      <p:sp>
        <p:nvSpPr>
          <p:cNvPr id="1433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2-74</a:t>
            </a:r>
          </a:p>
        </p:txBody>
      </p:sp>
    </p:spTree>
    <p:extLst>
      <p:ext uri="{BB962C8B-B14F-4D97-AF65-F5344CB8AC3E}">
        <p14:creationId xmlns:p14="http://schemas.microsoft.com/office/powerpoint/2010/main" val="3170146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89" name="Rectangle 41"/>
          <p:cNvSpPr>
            <a:spLocks noGrp="1" noChangeArrowheads="1"/>
          </p:cNvSpPr>
          <p:nvPr>
            <p:ph type="title"/>
          </p:nvPr>
        </p:nvSpPr>
        <p:spPr>
          <a:xfrm>
            <a:off x="228600" y="160338"/>
            <a:ext cx="8307388" cy="519112"/>
          </a:xfrm>
        </p:spPr>
        <p:txBody>
          <a:bodyPr/>
          <a:lstStyle/>
          <a:p>
            <a:pPr eaLnBrk="1" hangingPunct="1">
              <a:defRPr/>
            </a:pPr>
            <a:r>
              <a:rPr lang="en-US" dirty="0" smtClean="0"/>
              <a:t>Brevetoxin</a:t>
            </a:r>
            <a:endParaRPr lang="en-US" dirty="0"/>
          </a:p>
        </p:txBody>
      </p:sp>
      <p:graphicFrame>
        <p:nvGraphicFramePr>
          <p:cNvPr id="949252" name="Group 4"/>
          <p:cNvGraphicFramePr>
            <a:graphicFrameLocks noGrp="1"/>
          </p:cNvGraphicFramePr>
          <p:nvPr>
            <p:ph type="tbl" idx="1"/>
            <p:extLst>
              <p:ext uri="{D42A27DB-BD31-4B8C-83A1-F6EECF244321}">
                <p14:modId xmlns:p14="http://schemas.microsoft.com/office/powerpoint/2010/main" val="642882353"/>
              </p:ext>
            </p:extLst>
          </p:nvPr>
        </p:nvGraphicFramePr>
        <p:xfrm>
          <a:off x="400050" y="2438400"/>
          <a:ext cx="8278813" cy="3703364"/>
        </p:xfrm>
        <a:graphic>
          <a:graphicData uri="http://schemas.openxmlformats.org/drawingml/2006/table">
            <a:tbl>
              <a:tblPr/>
              <a:tblGrid>
                <a:gridCol w="4138613"/>
                <a:gridCol w="4140200"/>
              </a:tblGrid>
              <a:tr h="379477">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marT="45728" marB="45728"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marT="45728" marB="45728"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noFill/>
                  </a:tcPr>
                </a:tc>
              </a:tr>
              <a:tr h="1182623">
                <a:tc>
                  <a:txBody>
                    <a:bodyPr/>
                    <a:lstStyle/>
                    <a:p>
                      <a:pPr marL="0" marR="0" lvl="0" indent="0" algn="l" defTabSz="914400" rtl="0" eaLnBrk="1" fontAlgn="base" latinLnBrk="0" hangingPunct="1">
                        <a:lnSpc>
                          <a:spcPct val="60000"/>
                        </a:lnSpc>
                        <a:spcBef>
                          <a:spcPct val="50000"/>
                        </a:spcBef>
                        <a:spcAft>
                          <a:spcPct val="0"/>
                        </a:spcAft>
                        <a:buClr>
                          <a:srgbClr val="0093D3"/>
                        </a:buClr>
                        <a:buSzPct val="75000"/>
                        <a:buFont typeface="Arial" charset="0"/>
                        <a:buNone/>
                        <a:tabLst/>
                      </a:pPr>
                      <a:r>
                        <a:rPr kumimoji="0" lang="en-US" sz="2000" b="1" i="0" u="none" strike="noStrike" cap="none" normalizeH="0" baseline="0" dirty="0" smtClean="0">
                          <a:ln>
                            <a:noFill/>
                          </a:ln>
                          <a:solidFill>
                            <a:schemeClr val="tx1"/>
                          </a:solidFill>
                          <a:effectLst/>
                          <a:latin typeface="Arial" charset="0"/>
                        </a:rPr>
                        <a:t>Shellfish in warmer waters of </a:t>
                      </a:r>
                    </a:p>
                    <a:p>
                      <a:pPr marL="0" marR="0" lvl="0" indent="0" algn="l" defTabSz="914400" rtl="0" eaLnBrk="1" fontAlgn="base" latinLnBrk="0" hangingPunct="1">
                        <a:lnSpc>
                          <a:spcPct val="60000"/>
                        </a:lnSpc>
                        <a:spcBef>
                          <a:spcPct val="50000"/>
                        </a:spcBef>
                        <a:spcAft>
                          <a:spcPct val="0"/>
                        </a:spcAft>
                        <a:buClr>
                          <a:srgbClr val="0093D3"/>
                        </a:buClr>
                        <a:buSzPct val="75000"/>
                        <a:buFont typeface="Arial" charset="0"/>
                        <a:buNone/>
                        <a:tabLst/>
                      </a:pPr>
                      <a:r>
                        <a:rPr kumimoji="0" lang="en-US" sz="2000" b="1" i="0" u="none" strike="noStrike" cap="none" normalizeH="0" baseline="0" dirty="0" smtClean="0">
                          <a:ln>
                            <a:noFill/>
                          </a:ln>
                          <a:solidFill>
                            <a:schemeClr val="tx1"/>
                          </a:solidFill>
                          <a:effectLst/>
                          <a:latin typeface="Arial" charset="0"/>
                        </a:rPr>
                        <a:t>west coast of Florida, Gulf of </a:t>
                      </a:r>
                    </a:p>
                    <a:p>
                      <a:pPr marL="0" marR="0" lvl="0" indent="0" algn="l" defTabSz="914400" rtl="0" eaLnBrk="1" fontAlgn="base" latinLnBrk="0" hangingPunct="1">
                        <a:lnSpc>
                          <a:spcPct val="60000"/>
                        </a:lnSpc>
                        <a:spcBef>
                          <a:spcPct val="50000"/>
                        </a:spcBef>
                        <a:spcAft>
                          <a:spcPct val="0"/>
                        </a:spcAft>
                        <a:buClr>
                          <a:srgbClr val="0093D3"/>
                        </a:buClr>
                        <a:buSzPct val="75000"/>
                        <a:buFont typeface="Arial" charset="0"/>
                        <a:buNone/>
                        <a:tabLst/>
                      </a:pPr>
                      <a:r>
                        <a:rPr kumimoji="0" lang="en-US" sz="2000" b="1" i="0" u="none" strike="noStrike" cap="none" normalizeH="0" baseline="0" dirty="0" smtClean="0">
                          <a:ln>
                            <a:noFill/>
                          </a:ln>
                          <a:solidFill>
                            <a:schemeClr val="tx1"/>
                          </a:solidFill>
                          <a:effectLst/>
                          <a:latin typeface="Arial" charset="0"/>
                        </a:rPr>
                        <a:t>Mexico, and Caribbean Sea:</a:t>
                      </a:r>
                      <a:endParaRPr kumimoji="0" lang="en-US" sz="2000" b="0" i="0" u="none" strike="noStrike" cap="none" normalizeH="0" baseline="0" dirty="0" smtClean="0">
                        <a:ln>
                          <a:noFill/>
                        </a:ln>
                        <a:solidFill>
                          <a:schemeClr val="tx1"/>
                        </a:solidFill>
                        <a:effectLst/>
                        <a:latin typeface="Arial" charset="0"/>
                      </a:endParaRPr>
                    </a:p>
                  </a:txBody>
                  <a:tcPr marT="45728" marB="45728" anchor="ctr"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Tingling and numbness of the lips, tongue, and throat</a:t>
                      </a:r>
                    </a:p>
                  </a:txBody>
                  <a:tcPr marT="45728" marB="45728"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r>
              <a:tr h="517612">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Clams</a:t>
                      </a:r>
                    </a:p>
                  </a:txBody>
                  <a:tcPr marT="45728" marB="4572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Dizziness</a:t>
                      </a:r>
                    </a:p>
                  </a:txBody>
                  <a:tcPr marT="45728" marB="45728"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r>
              <a:tr h="701158">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Mussels</a:t>
                      </a:r>
                    </a:p>
                  </a:txBody>
                  <a:tcPr marT="45728" marB="4572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Reversal of hot and cold sensations</a:t>
                      </a:r>
                    </a:p>
                  </a:txBody>
                  <a:tcPr marT="45728" marB="45728"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r>
              <a:tr h="490621">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Oysters</a:t>
                      </a:r>
                    </a:p>
                  </a:txBody>
                  <a:tcPr marT="45728" marB="45728" anchor="ctr" horzOverflow="overflow">
                    <a:lnL cap="flat">
                      <a:noFill/>
                    </a:lnL>
                    <a:lnR w="1270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Vomiting</a:t>
                      </a:r>
                    </a:p>
                  </a:txBody>
                  <a:tcPr marT="45728" marB="45728"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r>
              <a:tr h="431873">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Char char="l"/>
                        <a:tabLst/>
                      </a:pPr>
                      <a:endParaRPr kumimoji="0" lang="en-US" sz="2000" b="0" i="0" u="none" strike="noStrike" cap="none" normalizeH="0" baseline="0" dirty="0" smtClean="0">
                        <a:ln>
                          <a:noFill/>
                        </a:ln>
                        <a:solidFill>
                          <a:schemeClr val="tx1"/>
                        </a:solidFill>
                        <a:effectLst/>
                        <a:latin typeface="Arial" charset="0"/>
                      </a:endParaRPr>
                    </a:p>
                  </a:txBody>
                  <a:tcPr marT="45728" marB="45728" anchor="ctr" horzOverflow="overflow">
                    <a:lnL cap="flat">
                      <a:noFill/>
                    </a:lnL>
                    <a:lnR w="12700" cap="flat" cmpd="sng" algn="ctr">
                      <a:solidFill>
                        <a:schemeClr val="bg2"/>
                      </a:solidFill>
                      <a:prstDash val="solid"/>
                      <a:round/>
                      <a:headEnd type="none" w="med" len="med"/>
                      <a:tailEnd type="none" w="med" len="med"/>
                    </a:lnR>
                    <a:lnT>
                      <a:noFill/>
                    </a:lnT>
                    <a:lnB w="12700" cap="flat" cmpd="sng" algn="ctr">
                      <a:solidFill>
                        <a:srgbClr val="A4A7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Diarrhea</a:t>
                      </a:r>
                    </a:p>
                  </a:txBody>
                  <a:tcPr marT="45728" marB="45728"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noFill/>
                  </a:tcPr>
                </a:tc>
              </a:tr>
            </a:tbl>
          </a:graphicData>
        </a:graphic>
      </p:graphicFrame>
      <p:pic>
        <p:nvPicPr>
          <p:cNvPr id="144407" name="Picture 37" descr="ess02_28b_REV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1425" y="1123950"/>
            <a:ext cx="19843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08" name="Text Box 3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2-75</a:t>
            </a:r>
          </a:p>
        </p:txBody>
      </p:sp>
      <p:sp>
        <p:nvSpPr>
          <p:cNvPr id="144409" name="Rectangle 42"/>
          <p:cNvSpPr>
            <a:spLocks noChangeArrowheads="1"/>
          </p:cNvSpPr>
          <p:nvPr/>
        </p:nvSpPr>
        <p:spPr bwMode="auto">
          <a:xfrm>
            <a:off x="3657600" y="1028700"/>
            <a:ext cx="548798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defTabSz="393700" eaLnBrk="0" fontAlgn="base" hangingPunct="0">
              <a:spcBef>
                <a:spcPct val="50000"/>
              </a:spcBef>
              <a:spcAft>
                <a:spcPct val="0"/>
              </a:spcAft>
              <a:tabLst>
                <a:tab pos="1092200" algn="l"/>
              </a:tabLst>
            </a:pPr>
            <a:r>
              <a:rPr lang="en-US" sz="2000" b="1" dirty="0">
                <a:solidFill>
                  <a:srgbClr val="000000"/>
                </a:solidFill>
                <a:ea typeface="ＭＳ Ｐゴシック" charset="0"/>
                <a:cs typeface="ＭＳ Ｐゴシック" charset="0"/>
              </a:rPr>
              <a:t>Toxin:</a:t>
            </a:r>
            <a:r>
              <a:rPr lang="en-US" sz="2000" dirty="0">
                <a:solidFill>
                  <a:srgbClr val="000000"/>
                </a:solidFill>
                <a:ea typeface="ＭＳ Ｐゴシック" charset="0"/>
                <a:cs typeface="ＭＳ Ｐゴシック" charset="0"/>
              </a:rPr>
              <a:t>	</a:t>
            </a:r>
            <a:r>
              <a:rPr lang="en-US" sz="2000" dirty="0" err="1">
                <a:solidFill>
                  <a:srgbClr val="0093D3"/>
                </a:solidFill>
                <a:ea typeface="ＭＳ Ｐゴシック" charset="0"/>
                <a:cs typeface="ＭＳ Ｐゴシック" charset="0"/>
              </a:rPr>
              <a:t>Brevetoxin</a:t>
            </a:r>
            <a:r>
              <a:rPr lang="en-US" sz="2000" dirty="0">
                <a:solidFill>
                  <a:srgbClr val="0093D3"/>
                </a:solidFill>
                <a:ea typeface="ＭＳ Ｐゴシック" charset="0"/>
                <a:cs typeface="ＭＳ Ｐゴシック" charset="0"/>
              </a:rPr>
              <a:t>                 </a:t>
            </a:r>
            <a:r>
              <a:rPr lang="en-US" sz="2000" b="1" dirty="0">
                <a:solidFill>
                  <a:srgbClr val="000000"/>
                </a:solidFill>
                <a:ea typeface="ＭＳ Ｐゴシック" charset="0"/>
                <a:cs typeface="ＭＳ Ｐゴシック" charset="0"/>
              </a:rPr>
              <a:t>Illness:</a:t>
            </a:r>
            <a:r>
              <a:rPr lang="en-US" sz="2000" dirty="0">
                <a:solidFill>
                  <a:srgbClr val="000000"/>
                </a:solidFill>
                <a:ea typeface="ＭＳ Ｐゴシック" charset="0"/>
                <a:cs typeface="ＭＳ Ｐゴシック" charset="0"/>
              </a:rPr>
              <a:t>	</a:t>
            </a:r>
            <a:r>
              <a:rPr lang="en-US" sz="2000" dirty="0">
                <a:solidFill>
                  <a:srgbClr val="0093D3"/>
                </a:solidFill>
                <a:ea typeface="ＭＳ Ｐゴシック" charset="0"/>
                <a:cs typeface="ＭＳ Ｐゴシック" charset="0"/>
              </a:rPr>
              <a:t>Neurotoxic shellfish poisoning (NSP)</a:t>
            </a:r>
            <a:r>
              <a:rPr lang="en-US" sz="3200" b="1" dirty="0">
                <a:solidFill>
                  <a:srgbClr val="0093D3"/>
                </a:solidFill>
                <a:ea typeface="ＭＳ Ｐゴシック" charset="0"/>
                <a:cs typeface="ＭＳ Ｐゴシック" charset="0"/>
              </a:rPr>
              <a:t> </a:t>
            </a:r>
          </a:p>
        </p:txBody>
      </p:sp>
    </p:spTree>
    <p:extLst>
      <p:ext uri="{BB962C8B-B14F-4D97-AF65-F5344CB8AC3E}">
        <p14:creationId xmlns:p14="http://schemas.microsoft.com/office/powerpoint/2010/main" val="41802303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1"/>
          <p:cNvSpPr>
            <a:spLocks noGrp="1" noChangeArrowheads="1"/>
          </p:cNvSpPr>
          <p:nvPr>
            <p:ph type="title"/>
          </p:nvPr>
        </p:nvSpPr>
        <p:spPr>
          <a:xfrm>
            <a:off x="228600" y="160338"/>
            <a:ext cx="8307388" cy="519112"/>
          </a:xfrm>
        </p:spPr>
        <p:txBody>
          <a:bodyPr/>
          <a:lstStyle/>
          <a:p>
            <a:pPr eaLnBrk="1" hangingPunct="1">
              <a:defRPr/>
            </a:pPr>
            <a:r>
              <a:rPr lang="en-US" dirty="0" smtClean="0"/>
              <a:t>Brevetoxin</a:t>
            </a:r>
            <a:endParaRPr lang="en-US" dirty="0"/>
          </a:p>
        </p:txBody>
      </p:sp>
      <p:sp>
        <p:nvSpPr>
          <p:cNvPr id="951299" name="Rectangle 3"/>
          <p:cNvSpPr>
            <a:spLocks noGrp="1" noChangeArrowheads="1"/>
          </p:cNvSpPr>
          <p:nvPr>
            <p:ph idx="1"/>
          </p:nvPr>
        </p:nvSpPr>
        <p:spPr>
          <a:xfrm>
            <a:off x="493713" y="1122363"/>
            <a:ext cx="8307387" cy="4983162"/>
          </a:xfrm>
        </p:spPr>
        <p:txBody>
          <a:bodyPr/>
          <a:lstStyle/>
          <a:p>
            <a:pPr eaLnBrk="1" hangingPunct="1">
              <a:defRPr/>
            </a:pPr>
            <a:r>
              <a:rPr lang="en-US" dirty="0"/>
              <a:t>Most </a:t>
            </a:r>
            <a:r>
              <a:rPr lang="en-US" dirty="0" smtClean="0"/>
              <a:t>important prevention measure:</a:t>
            </a:r>
            <a:endParaRPr lang="en-US" dirty="0"/>
          </a:p>
          <a:p>
            <a:pPr marL="347472" lvl="1" indent="-347472" eaLnBrk="1" hangingPunct="1">
              <a:defRPr/>
            </a:pPr>
            <a:r>
              <a:rPr lang="en-US" dirty="0"/>
              <a:t>Purchase shellfish from approved, reputable suppliers</a:t>
            </a:r>
          </a:p>
          <a:p>
            <a:pPr marL="347472" lvl="1" indent="-347472" eaLnBrk="1" hangingPunct="1">
              <a:buFont typeface="Wingdings" pitchFamily="2" charset="2"/>
              <a:buNone/>
              <a:defRPr/>
            </a:pPr>
            <a:endParaRPr lang="en-US" dirty="0"/>
          </a:p>
        </p:txBody>
      </p:sp>
      <p:sp>
        <p:nvSpPr>
          <p:cNvPr id="14541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2-76</a:t>
            </a:r>
          </a:p>
        </p:txBody>
      </p:sp>
    </p:spTree>
    <p:extLst>
      <p:ext uri="{BB962C8B-B14F-4D97-AF65-F5344CB8AC3E}">
        <p14:creationId xmlns:p14="http://schemas.microsoft.com/office/powerpoint/2010/main" val="38574335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ChangeArrowheads="1"/>
          </p:cNvSpPr>
          <p:nvPr/>
        </p:nvSpPr>
        <p:spPr bwMode="auto">
          <a:xfrm>
            <a:off x="3656013" y="1028700"/>
            <a:ext cx="5487987"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eaLnBrk="0" fontAlgn="base" hangingPunct="0">
              <a:spcBef>
                <a:spcPct val="50000"/>
              </a:spcBef>
              <a:spcAft>
                <a:spcPct val="0"/>
              </a:spcAft>
              <a:tabLst>
                <a:tab pos="1143000" algn="l"/>
              </a:tabLst>
            </a:pPr>
            <a:r>
              <a:rPr lang="en-US" sz="2000" b="1" dirty="0">
                <a:solidFill>
                  <a:srgbClr val="000000"/>
                </a:solidFill>
                <a:ea typeface="ＭＳ Ｐゴシック" charset="0"/>
                <a:cs typeface="ＭＳ Ｐゴシック" charset="0"/>
              </a:rPr>
              <a:t>Toxin:</a:t>
            </a:r>
            <a:r>
              <a:rPr lang="en-US" sz="2000" dirty="0">
                <a:solidFill>
                  <a:srgbClr val="000000"/>
                </a:solidFill>
                <a:ea typeface="ＭＳ Ｐゴシック" charset="0"/>
                <a:cs typeface="ＭＳ Ｐゴシック" charset="0"/>
              </a:rPr>
              <a:t>	</a:t>
            </a:r>
            <a:r>
              <a:rPr lang="en-US" sz="2000" dirty="0" err="1">
                <a:solidFill>
                  <a:srgbClr val="0093D3"/>
                </a:solidFill>
                <a:ea typeface="ＭＳ Ｐゴシック" charset="0"/>
                <a:cs typeface="ＭＳ Ｐゴシック" charset="0"/>
              </a:rPr>
              <a:t>Domoic</a:t>
            </a:r>
            <a:r>
              <a:rPr lang="en-US" sz="2000" dirty="0">
                <a:solidFill>
                  <a:srgbClr val="0093D3"/>
                </a:solidFill>
                <a:ea typeface="ＭＳ Ｐゴシック" charset="0"/>
                <a:cs typeface="ＭＳ Ｐゴシック" charset="0"/>
              </a:rPr>
              <a:t> </a:t>
            </a:r>
            <a:r>
              <a:rPr lang="en-US" sz="2000" dirty="0">
                <a:solidFill>
                  <a:srgbClr val="0093D3"/>
                </a:solidFill>
                <a:ea typeface="ＭＳ Ｐゴシック" charset="0"/>
                <a:cs typeface="ＭＳ Ｐゴシック" charset="0"/>
              </a:rPr>
              <a:t>acid               </a:t>
            </a:r>
            <a:r>
              <a:rPr lang="en-US" sz="2000" b="1" dirty="0">
                <a:solidFill>
                  <a:srgbClr val="000000"/>
                </a:solidFill>
                <a:ea typeface="ＭＳ Ｐゴシック" charset="0"/>
                <a:cs typeface="ＭＳ Ｐゴシック" charset="0"/>
              </a:rPr>
              <a:t>Illness</a:t>
            </a:r>
            <a:r>
              <a:rPr lang="en-US" sz="2000" b="1" dirty="0">
                <a:solidFill>
                  <a:srgbClr val="000000"/>
                </a:solidFill>
                <a:ea typeface="ＭＳ Ｐゴシック" charset="0"/>
                <a:cs typeface="ＭＳ Ｐゴシック" charset="0"/>
              </a:rPr>
              <a:t>:	</a:t>
            </a:r>
            <a:r>
              <a:rPr lang="en-US" sz="2000" dirty="0">
                <a:solidFill>
                  <a:srgbClr val="0093D3"/>
                </a:solidFill>
                <a:ea typeface="ＭＳ Ｐゴシック" charset="0"/>
                <a:cs typeface="ＭＳ Ｐゴシック" charset="0"/>
              </a:rPr>
              <a:t>Amnesic shellfish poisoning (ASP)</a:t>
            </a:r>
            <a:r>
              <a:rPr lang="en-US" sz="3200" b="1" dirty="0">
                <a:solidFill>
                  <a:srgbClr val="0093D3"/>
                </a:solidFill>
                <a:ea typeface="ＭＳ Ｐゴシック" charset="0"/>
                <a:cs typeface="ＭＳ Ｐゴシック" charset="0"/>
              </a:rPr>
              <a:t> </a:t>
            </a:r>
          </a:p>
        </p:txBody>
      </p:sp>
      <p:sp>
        <p:nvSpPr>
          <p:cNvPr id="953371" name="Rectangle 27"/>
          <p:cNvSpPr>
            <a:spLocks noGrp="1" noChangeArrowheads="1"/>
          </p:cNvSpPr>
          <p:nvPr>
            <p:ph type="title"/>
          </p:nvPr>
        </p:nvSpPr>
        <p:spPr>
          <a:xfrm>
            <a:off x="228600" y="160338"/>
            <a:ext cx="8307388" cy="519112"/>
          </a:xfrm>
        </p:spPr>
        <p:txBody>
          <a:bodyPr/>
          <a:lstStyle/>
          <a:p>
            <a:pPr eaLnBrk="1" hangingPunct="1">
              <a:defRPr/>
            </a:pPr>
            <a:r>
              <a:rPr lang="en-US" dirty="0" smtClean="0"/>
              <a:t>Domoic acid</a:t>
            </a:r>
            <a:endParaRPr lang="en-US" dirty="0"/>
          </a:p>
        </p:txBody>
      </p:sp>
      <p:graphicFrame>
        <p:nvGraphicFramePr>
          <p:cNvPr id="953348" name="Group 4"/>
          <p:cNvGraphicFramePr>
            <a:graphicFrameLocks noGrp="1"/>
          </p:cNvGraphicFramePr>
          <p:nvPr>
            <p:ph type="tbl" idx="1"/>
            <p:extLst>
              <p:ext uri="{D42A27DB-BD31-4B8C-83A1-F6EECF244321}">
                <p14:modId xmlns:p14="http://schemas.microsoft.com/office/powerpoint/2010/main" val="1387431018"/>
              </p:ext>
            </p:extLst>
          </p:nvPr>
        </p:nvGraphicFramePr>
        <p:xfrm>
          <a:off x="400050" y="2438400"/>
          <a:ext cx="8278813" cy="3649904"/>
        </p:xfrm>
        <a:graphic>
          <a:graphicData uri="http://schemas.openxmlformats.org/drawingml/2006/table">
            <a:tbl>
              <a:tblPr/>
              <a:tblGrid>
                <a:gridCol w="4138613"/>
                <a:gridCol w="4140200"/>
              </a:tblGrid>
              <a:tr h="419100">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Commonly Linked Food</a:t>
                      </a:r>
                    </a:p>
                  </a:txBody>
                  <a:tcPr marT="45701" marB="45701" anchor="ctr"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00000"/>
                        </a:spcBef>
                        <a:spcAft>
                          <a:spcPct val="0"/>
                        </a:spcAft>
                        <a:buClr>
                          <a:srgbClr val="009DDC"/>
                        </a:buClr>
                        <a:buSzPct val="75000"/>
                        <a:buFont typeface="Wingdings" pitchFamily="2" charset="2"/>
                        <a:buNone/>
                        <a:tabLst/>
                      </a:pPr>
                      <a:r>
                        <a:rPr kumimoji="0" lang="en-US" sz="2000" b="1" i="0" u="none" strike="noStrike" cap="none" normalizeH="0" baseline="0" dirty="0" smtClean="0">
                          <a:ln>
                            <a:noFill/>
                          </a:ln>
                          <a:solidFill>
                            <a:srgbClr val="0093D3"/>
                          </a:solidFill>
                          <a:effectLst/>
                          <a:latin typeface="Arial" charset="0"/>
                        </a:rPr>
                        <a:t>Most Common Symptoms</a:t>
                      </a:r>
                    </a:p>
                  </a:txBody>
                  <a:tcPr marT="45701" marB="45701" anchor="ctr"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1310597">
                <a:tc>
                  <a:txBody>
                    <a:bodyPr/>
                    <a:lstStyle/>
                    <a:p>
                      <a:pPr marL="0" marR="0" lvl="0" indent="0" algn="l" defTabSz="914400" rtl="0" eaLnBrk="1" fontAlgn="base" latinLnBrk="0" hangingPunct="1">
                        <a:lnSpc>
                          <a:spcPct val="100000"/>
                        </a:lnSpc>
                        <a:spcBef>
                          <a:spcPct val="0"/>
                        </a:spcBef>
                        <a:spcAft>
                          <a:spcPct val="0"/>
                        </a:spcAft>
                        <a:buClr>
                          <a:srgbClr val="0093D3"/>
                        </a:buClr>
                        <a:buSzPct val="75000"/>
                        <a:buFont typeface="Arial" charset="0"/>
                        <a:buNone/>
                        <a:tabLst/>
                      </a:pPr>
                      <a:r>
                        <a:rPr kumimoji="0" lang="en-US" sz="2000" b="1" i="0" u="none" strike="noStrike" cap="none" normalizeH="0" baseline="0" dirty="0" smtClean="0">
                          <a:ln>
                            <a:noFill/>
                          </a:ln>
                          <a:solidFill>
                            <a:schemeClr val="tx1"/>
                          </a:solidFill>
                          <a:effectLst/>
                          <a:latin typeface="Arial" charset="0"/>
                        </a:rPr>
                        <a:t>Shellfish found in coastal </a:t>
                      </a:r>
                    </a:p>
                    <a:p>
                      <a:pPr marL="0" marR="0" lvl="0" indent="0" algn="l" defTabSz="914400" rtl="0" eaLnBrk="1" fontAlgn="base" latinLnBrk="0" hangingPunct="1">
                        <a:lnSpc>
                          <a:spcPct val="100000"/>
                        </a:lnSpc>
                        <a:spcBef>
                          <a:spcPct val="0"/>
                        </a:spcBef>
                        <a:spcAft>
                          <a:spcPct val="0"/>
                        </a:spcAft>
                        <a:buClr>
                          <a:srgbClr val="0093D3"/>
                        </a:buClr>
                        <a:buSzPct val="75000"/>
                        <a:buFont typeface="Arial" charset="0"/>
                        <a:buNone/>
                        <a:tabLst/>
                      </a:pPr>
                      <a:r>
                        <a:rPr kumimoji="0" lang="en-US" sz="2000" b="1" i="0" u="none" strike="noStrike" cap="none" normalizeH="0" baseline="0" dirty="0" smtClean="0">
                          <a:ln>
                            <a:noFill/>
                          </a:ln>
                          <a:solidFill>
                            <a:schemeClr val="tx1"/>
                          </a:solidFill>
                          <a:effectLst/>
                          <a:latin typeface="Arial" charset="0"/>
                        </a:rPr>
                        <a:t>waters of Pacific Northwest </a:t>
                      </a:r>
                    </a:p>
                    <a:p>
                      <a:pPr marL="0" marR="0" lvl="0" indent="0" algn="l" defTabSz="914400" rtl="0" eaLnBrk="1" fontAlgn="base" latinLnBrk="0" hangingPunct="1">
                        <a:lnSpc>
                          <a:spcPct val="100000"/>
                        </a:lnSpc>
                        <a:spcBef>
                          <a:spcPct val="0"/>
                        </a:spcBef>
                        <a:spcAft>
                          <a:spcPct val="0"/>
                        </a:spcAft>
                        <a:buClr>
                          <a:srgbClr val="0093D3"/>
                        </a:buClr>
                        <a:buSzPct val="75000"/>
                        <a:buFont typeface="Arial" charset="0"/>
                        <a:buNone/>
                        <a:tabLst/>
                      </a:pPr>
                      <a:r>
                        <a:rPr kumimoji="0" lang="en-US" sz="2000" b="1" i="0" u="none" strike="noStrike" cap="none" normalizeH="0" baseline="0" dirty="0" smtClean="0">
                          <a:ln>
                            <a:noFill/>
                          </a:ln>
                          <a:solidFill>
                            <a:schemeClr val="tx1"/>
                          </a:solidFill>
                          <a:effectLst/>
                          <a:latin typeface="Arial" charset="0"/>
                        </a:rPr>
                        <a:t>and east coast of Canada:</a:t>
                      </a:r>
                    </a:p>
                  </a:txBody>
                  <a:tcPr marT="45701" marB="45701"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Initially</a:t>
                      </a:r>
                    </a:p>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Vomiting</a:t>
                      </a:r>
                    </a:p>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Diarrhea</a:t>
                      </a:r>
                    </a:p>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Abdominal pain</a:t>
                      </a:r>
                    </a:p>
                  </a:txBody>
                  <a:tcPr marT="45701" marB="45701" anchor="ctr"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1920195">
                <a:tc>
                  <a:txBody>
                    <a:bodyPr/>
                    <a:lstStyle/>
                    <a:p>
                      <a:pPr marL="0" marR="0" lvl="0" indent="0" algn="l" defTabSz="914400" rtl="0" eaLnBrk="1" fontAlgn="base" latinLnBrk="0" hangingPunct="1">
                        <a:lnSpc>
                          <a:spcPct val="60000"/>
                        </a:lnSpc>
                        <a:spcBef>
                          <a:spcPct val="50000"/>
                        </a:spcBef>
                        <a:spcAft>
                          <a:spcPct val="0"/>
                        </a:spcAft>
                        <a:buClr>
                          <a:srgbClr val="0093D3"/>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Clams</a:t>
                      </a:r>
                    </a:p>
                    <a:p>
                      <a:pPr marL="0" marR="0" lvl="0" indent="0" algn="l" defTabSz="914400" rtl="0" eaLnBrk="1" fontAlgn="base" latinLnBrk="0" hangingPunct="1">
                        <a:lnSpc>
                          <a:spcPct val="60000"/>
                        </a:lnSpc>
                        <a:spcBef>
                          <a:spcPct val="100000"/>
                        </a:spcBef>
                        <a:spcAft>
                          <a:spcPct val="0"/>
                        </a:spcAft>
                        <a:buClr>
                          <a:srgbClr val="0093D3"/>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Mussels</a:t>
                      </a:r>
                    </a:p>
                    <a:p>
                      <a:pPr marL="0" marR="0" lvl="0" indent="0" algn="l" defTabSz="914400" rtl="0" eaLnBrk="1" fontAlgn="base" latinLnBrk="0" hangingPunct="1">
                        <a:lnSpc>
                          <a:spcPct val="60000"/>
                        </a:lnSpc>
                        <a:spcBef>
                          <a:spcPct val="100000"/>
                        </a:spcBef>
                        <a:spcAft>
                          <a:spcPct val="0"/>
                        </a:spcAft>
                        <a:buClr>
                          <a:srgbClr val="0093D3"/>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Oysters</a:t>
                      </a:r>
                    </a:p>
                    <a:p>
                      <a:pPr marL="0" marR="0" lvl="0" indent="0" algn="l" defTabSz="914400" rtl="0" eaLnBrk="1" fontAlgn="base" latinLnBrk="0" hangingPunct="1">
                        <a:lnSpc>
                          <a:spcPct val="90000"/>
                        </a:lnSpc>
                        <a:spcBef>
                          <a:spcPct val="100000"/>
                        </a:spcBef>
                        <a:spcAft>
                          <a:spcPct val="0"/>
                        </a:spcAft>
                        <a:buClr>
                          <a:srgbClr val="0093D3"/>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Scallops</a:t>
                      </a:r>
                    </a:p>
                  </a:txBody>
                  <a:tcPr marT="45701" marB="45701" anchor="ctr" horzOverflow="overflow">
                    <a:lnL cap="flat">
                      <a:noFill/>
                    </a:lnL>
                    <a:lnR w="12700" cap="flat" cmpd="sng" algn="ctr">
                      <a:solidFill>
                        <a:schemeClr val="bg2"/>
                      </a:solidFill>
                      <a:prstDash val="solid"/>
                      <a:round/>
                      <a:headEnd type="none" w="med" len="med"/>
                      <a:tailEnd type="none" w="med" len="med"/>
                    </a:lnR>
                    <a:lnT>
                      <a:noFill/>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Possibly later</a:t>
                      </a:r>
                    </a:p>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Confusion </a:t>
                      </a:r>
                    </a:p>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Memory loss</a:t>
                      </a:r>
                    </a:p>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Disorientation</a:t>
                      </a:r>
                    </a:p>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Seizure</a:t>
                      </a:r>
                    </a:p>
                    <a:p>
                      <a:pPr marL="0" marR="0" lvl="0" indent="0" algn="l" defTabSz="914400" rtl="0" eaLnBrk="1" fontAlgn="base" latinLnBrk="0" hangingPunct="1">
                        <a:lnSpc>
                          <a:spcPct val="100000"/>
                        </a:lnSpc>
                        <a:spcBef>
                          <a:spcPct val="0"/>
                        </a:spcBef>
                        <a:spcAft>
                          <a:spcPct val="0"/>
                        </a:spcAft>
                        <a:buClr>
                          <a:srgbClr val="0093D3"/>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Coma</a:t>
                      </a:r>
                    </a:p>
                  </a:txBody>
                  <a:tcPr marT="45701" marB="45701" anchor="ctr"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146447" name="Picture 23" descr="ess02_28a_REV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1425" y="1123950"/>
            <a:ext cx="19748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48" name="Text Box 2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a:solidFill>
                  <a:srgbClr val="000000"/>
                </a:solidFill>
                <a:latin typeface="Arial" charset="0"/>
              </a:rPr>
              <a:t>2-77</a:t>
            </a:r>
          </a:p>
        </p:txBody>
      </p:sp>
    </p:spTree>
    <p:extLst>
      <p:ext uri="{BB962C8B-B14F-4D97-AF65-F5344CB8AC3E}">
        <p14:creationId xmlns:p14="http://schemas.microsoft.com/office/powerpoint/2010/main" val="1603504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9100</Words>
  <Application>Microsoft Office PowerPoint</Application>
  <PresentationFormat>On-screen Show (4:3)</PresentationFormat>
  <Paragraphs>1482</Paragraphs>
  <Slides>118</Slides>
  <Notes>118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118</vt:i4>
      </vt:variant>
    </vt:vector>
  </HeadingPairs>
  <TitlesOfParts>
    <vt:vector size="121" baseType="lpstr">
      <vt:lpstr>4_SS5e_08_16hr</vt:lpstr>
      <vt:lpstr>5_SS5e_08_16hr</vt:lpstr>
      <vt:lpstr>Image</vt:lpstr>
      <vt:lpstr>PowerPoint Presentation</vt:lpstr>
      <vt:lpstr>Foodborne Illnesses</vt:lpstr>
      <vt:lpstr>Challenges to Food Safety</vt:lpstr>
      <vt:lpstr>The Costs of Foodborne Illnesses</vt:lpstr>
      <vt:lpstr>The Costs of Foodborne Illnesses</vt:lpstr>
      <vt:lpstr>How Foodborne Illnesses Occur</vt:lpstr>
      <vt:lpstr>Contaminants</vt:lpstr>
      <vt:lpstr>Contaminants</vt:lpstr>
      <vt:lpstr>Contaminants</vt:lpstr>
      <vt:lpstr>How Food Becomes Unsafe</vt:lpstr>
      <vt:lpstr>How Food Becomes Unsafe </vt:lpstr>
      <vt:lpstr>How Food Becomes Unsafe </vt:lpstr>
      <vt:lpstr>How Food Becomes Unsafe </vt:lpstr>
      <vt:lpstr>How Food Becomes Unsafe </vt:lpstr>
      <vt:lpstr>How Food Becomes Unsafe </vt:lpstr>
      <vt:lpstr>How Food Becomes Unsafe </vt:lpstr>
      <vt:lpstr>How Food Becomes Unsafe </vt:lpstr>
      <vt:lpstr>Food Most Likely to Become Unsafe</vt:lpstr>
      <vt:lpstr>Food Most Likely to Become Unsafe</vt:lpstr>
      <vt:lpstr>Ready-to-Eat Food</vt:lpstr>
      <vt:lpstr>Populations at High Risk for Foodborne Illnesses</vt:lpstr>
      <vt:lpstr>Keeping Food Safe</vt:lpstr>
      <vt:lpstr>PowerPoint Presentation</vt:lpstr>
      <vt:lpstr>Biological Contamination</vt:lpstr>
      <vt:lpstr>Biological Contamination</vt:lpstr>
      <vt:lpstr>How Contamination Happens</vt:lpstr>
      <vt:lpstr>Symptoms of a Foodborne Illness</vt:lpstr>
      <vt:lpstr>The Big Six</vt:lpstr>
      <vt:lpstr>General Information about Bacteria</vt:lpstr>
      <vt:lpstr>What Bacteria Need to Grow</vt:lpstr>
      <vt:lpstr>What Bacteria Need to Grow</vt:lpstr>
      <vt:lpstr>What Bacteria Need to Grow</vt:lpstr>
      <vt:lpstr>What Bacteria Need to Grow</vt:lpstr>
      <vt:lpstr>What Bacteria Need to Grow</vt:lpstr>
      <vt:lpstr>What Bacteria Need to Grow</vt:lpstr>
      <vt:lpstr>What Bacteria Need to Grow</vt:lpstr>
      <vt:lpstr>What Bacteria Need to Grow</vt:lpstr>
      <vt:lpstr>Major Foodborne Bacteria </vt:lpstr>
      <vt:lpstr>Major Foodborne Bacteria</vt:lpstr>
      <vt:lpstr>Bacillus cereus </vt:lpstr>
      <vt:lpstr>Bacillus cereus </vt:lpstr>
      <vt:lpstr>Bacillus cereus </vt:lpstr>
      <vt:lpstr>Listeria monocytogenes</vt:lpstr>
      <vt:lpstr>Listeria monocytogenes</vt:lpstr>
      <vt:lpstr>Shiga toxin-producing E. coli</vt:lpstr>
      <vt:lpstr>Shiga toxin-producing E. coli</vt:lpstr>
      <vt:lpstr>Campylobacter jejuni</vt:lpstr>
      <vt:lpstr>Campylobacter jejuni</vt:lpstr>
      <vt:lpstr>Clostridium perfringens</vt:lpstr>
      <vt:lpstr>Clostridium perfringens</vt:lpstr>
      <vt:lpstr>Clostridium botulinum</vt:lpstr>
      <vt:lpstr>Clostridium botulinum</vt:lpstr>
      <vt:lpstr>Major Foodborne Bacteria </vt:lpstr>
      <vt:lpstr>Nontyphoidal Salmonella</vt:lpstr>
      <vt:lpstr>Nontyphoidal Salmonella</vt:lpstr>
      <vt:lpstr>Salmonella Typhi</vt:lpstr>
      <vt:lpstr>Salmonella Typhi</vt:lpstr>
      <vt:lpstr>Major Foodborne Bacteria </vt:lpstr>
      <vt:lpstr>Shigella spp.</vt:lpstr>
      <vt:lpstr>Shigella spp.</vt:lpstr>
      <vt:lpstr>Staphylococcus aureus</vt:lpstr>
      <vt:lpstr>Staphylococcus aureus</vt:lpstr>
      <vt:lpstr>Major Foodborne Bacteria </vt:lpstr>
      <vt:lpstr>Vibrio vulnificus &amp; Vibrio parahaemolyticus</vt:lpstr>
      <vt:lpstr>Vibrio vulnificus &amp; Vibrio parahaemolyticus</vt:lpstr>
      <vt:lpstr>General Information About Viruses</vt:lpstr>
      <vt:lpstr>General Information About Viruses</vt:lpstr>
      <vt:lpstr>General Information About Viruses</vt:lpstr>
      <vt:lpstr>Major Foodborne Viruses </vt:lpstr>
      <vt:lpstr>Hepatitis A</vt:lpstr>
      <vt:lpstr>Hepatitis A</vt:lpstr>
      <vt:lpstr>Norovirus</vt:lpstr>
      <vt:lpstr>Norovirus</vt:lpstr>
      <vt:lpstr>Characteristics of Parasites </vt:lpstr>
      <vt:lpstr>Characteristics of Parasites </vt:lpstr>
      <vt:lpstr>Major Foodborne Parasites </vt:lpstr>
      <vt:lpstr>Anisakis simplex</vt:lpstr>
      <vt:lpstr>Anisakis simplex</vt:lpstr>
      <vt:lpstr>Cryptosporidium parvum</vt:lpstr>
      <vt:lpstr>Cryptosporidium parvum</vt:lpstr>
      <vt:lpstr>Giardia duodenalis</vt:lpstr>
      <vt:lpstr>Giardia duodenalis</vt:lpstr>
      <vt:lpstr>Cyclospora cayetanensis</vt:lpstr>
      <vt:lpstr>Cyclospora cayetanensis</vt:lpstr>
      <vt:lpstr>Fungi</vt:lpstr>
      <vt:lpstr>Mold</vt:lpstr>
      <vt:lpstr>Yeast</vt:lpstr>
      <vt:lpstr>Biological Toxins</vt:lpstr>
      <vt:lpstr>Major Fish Toxins</vt:lpstr>
      <vt:lpstr>Histamine</vt:lpstr>
      <vt:lpstr>Histamine</vt:lpstr>
      <vt:lpstr>Ciguatoxin</vt:lpstr>
      <vt:lpstr>Ciguatoxin</vt:lpstr>
      <vt:lpstr>Major Shellfish Toxins</vt:lpstr>
      <vt:lpstr>Saxitoxin</vt:lpstr>
      <vt:lpstr>Saxitoxin</vt:lpstr>
      <vt:lpstr>Brevetoxin</vt:lpstr>
      <vt:lpstr>Brevetoxin</vt:lpstr>
      <vt:lpstr>Domoic acid</vt:lpstr>
      <vt:lpstr>Domoic acid</vt:lpstr>
      <vt:lpstr>Mushroom Toxins</vt:lpstr>
      <vt:lpstr>Plant Toxins</vt:lpstr>
      <vt:lpstr>PowerPoint Presentation</vt:lpstr>
      <vt:lpstr>Physical Contaminants</vt:lpstr>
      <vt:lpstr>Physical Contaminants</vt:lpstr>
      <vt:lpstr>Chemical Contaminants</vt:lpstr>
      <vt:lpstr>Chemical Contaminants</vt:lpstr>
      <vt:lpstr>Chemical Contaminants</vt:lpstr>
      <vt:lpstr>Chemical Contaminants</vt:lpstr>
      <vt:lpstr>The Deliberate Contamination of Food</vt:lpstr>
      <vt:lpstr>The Deliberate Contamination of Food</vt:lpstr>
      <vt:lpstr>Food Allergens</vt:lpstr>
      <vt:lpstr>Allergy Symptoms</vt:lpstr>
      <vt:lpstr>Food Allergens</vt:lpstr>
      <vt:lpstr>Food Allergens</vt:lpstr>
      <vt:lpstr>Preventing Allergic Reactions</vt:lpstr>
      <vt:lpstr>Preventing Allergic Reactions</vt:lpstr>
      <vt:lpstr>Preventing Allergic Reactions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ntadmin</dc:creator>
  <cp:lastModifiedBy>ntadmin</cp:lastModifiedBy>
  <cp:revision>1</cp:revision>
  <dcterms:created xsi:type="dcterms:W3CDTF">2014-05-05T19:36:27Z</dcterms:created>
  <dcterms:modified xsi:type="dcterms:W3CDTF">2014-05-05T19:39:10Z</dcterms:modified>
</cp:coreProperties>
</file>